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35" r:id="rId1"/>
  </p:sldMasterIdLst>
  <p:notesMasterIdLst>
    <p:notesMasterId r:id="rId14"/>
  </p:notesMasterIdLst>
  <p:sldIdLst>
    <p:sldId id="427" r:id="rId2"/>
    <p:sldId id="429" r:id="rId3"/>
    <p:sldId id="435" r:id="rId4"/>
    <p:sldId id="430" r:id="rId5"/>
    <p:sldId id="460" r:id="rId6"/>
    <p:sldId id="461" r:id="rId7"/>
    <p:sldId id="444" r:id="rId8"/>
    <p:sldId id="455" r:id="rId9"/>
    <p:sldId id="454" r:id="rId10"/>
    <p:sldId id="457" r:id="rId11"/>
    <p:sldId id="447" r:id="rId12"/>
    <p:sldId id="45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12" charset="0"/>
        <a:ea typeface="ＭＳ Ｐゴシック" pitchFamily="112" charset="-128"/>
        <a:cs typeface="ＭＳ Ｐゴシック" pitchFamily="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00CCFF"/>
    <a:srgbClr val="111115"/>
    <a:srgbClr val="0B0B0D"/>
    <a:srgbClr val="131317"/>
    <a:srgbClr val="171613"/>
    <a:srgbClr val="010000"/>
    <a:srgbClr val="BBB564"/>
    <a:srgbClr val="FCEA04"/>
    <a:srgbClr val="9D9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1" autoAdjust="0"/>
    <p:restoredTop sz="71403" autoAdjust="0"/>
  </p:normalViewPr>
  <p:slideViewPr>
    <p:cSldViewPr snapToGrid="0" showGuides="1">
      <p:cViewPr varScale="1">
        <p:scale>
          <a:sx n="51" d="100"/>
          <a:sy n="51" d="100"/>
        </p:scale>
        <p:origin x="-786" y="-102"/>
      </p:cViewPr>
      <p:guideLst>
        <p:guide orient="horz" pos="3888"/>
        <p:guide orient="horz" pos="432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1C4668-3E7E-4667-9F20-7FF436FE38CF}" type="datetime1">
              <a:rPr lang="en-US"/>
              <a:pPr>
                <a:defRPr/>
              </a:pPr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280542-E303-45A4-8334-A77DAD9706F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ＭＳ Ｐゴシック" pitchFamily="11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BC5C7-4856-445C-A3B2-8FF91B41588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80542-E303-45A4-8334-A77DAD9706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C2011_art_whit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ri logo_ppt_520px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6000750" y="5222875"/>
            <a:ext cx="31432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1422400"/>
            <a:ext cx="7302500" cy="961136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100" y="2508422"/>
            <a:ext cx="7302500" cy="437977"/>
          </a:xfrm>
        </p:spPr>
        <p:txBody>
          <a:bodyPr>
            <a:noAutofit/>
          </a:bodyPr>
          <a:lstStyle>
            <a:lvl1pPr marL="0" indent="0" algn="l">
              <a:buNone/>
              <a:defRPr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34221copy_demo_b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eader-banner.pn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hidden">
          <a:xfrm>
            <a:off x="2724150" y="1919288"/>
            <a:ext cx="6419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38150" y="695325"/>
            <a:ext cx="5930900" cy="5870575"/>
            <a:chOff x="437931" y="695202"/>
            <a:chExt cx="5931335" cy="5870448"/>
          </a:xfrm>
        </p:grpSpPr>
        <p:cxnSp>
          <p:nvCxnSpPr>
            <p:cNvPr id="8" name="Straight Connector 7"/>
            <p:cNvCxnSpPr/>
            <p:nvPr userDrawn="1"/>
          </p:nvCxnSpPr>
          <p:spPr bwMode="auto">
            <a:xfrm>
              <a:off x="902208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2426208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>
              <a:off x="395020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>
              <a:off x="5474208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200400" y="2428259"/>
            <a:ext cx="5029200" cy="292608"/>
          </a:xfr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911774"/>
            <a:ext cx="5029200" cy="457200"/>
          </a:xfrm>
        </p:spPr>
        <p:txBody>
          <a:bodyPr/>
          <a:lstStyle>
            <a:lvl1pPr marL="0" indent="0" algn="r">
              <a:def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eader-banner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9214"/>
            <a:ext cx="7315200" cy="482600"/>
          </a:xfrm>
        </p:spPr>
        <p:txBody>
          <a:bodyPr/>
          <a:lstStyle>
            <a:lvl1pPr algn="l"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ader-banner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224541"/>
            <a:ext cx="7315200" cy="342900"/>
          </a:xfrm>
        </p:spPr>
        <p:txBody>
          <a:bodyPr/>
          <a:lstStyle>
            <a:lvl1pPr marL="0" indent="0">
              <a:buFontTx/>
              <a:buNone/>
              <a:defRPr sz="1600" b="1" spc="0">
                <a:solidFill>
                  <a:schemeClr val="accent5">
                    <a:alpha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70000" y="1947672"/>
            <a:ext cx="457200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C2011_art_white_revis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7100" y="1117600"/>
            <a:ext cx="7302500" cy="961136"/>
          </a:xfrm>
        </p:spPr>
        <p:txBody>
          <a:bodyPr rIns="0" anchor="b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7100" y="2203622"/>
            <a:ext cx="7302500" cy="437977"/>
          </a:xfrm>
        </p:spPr>
        <p:txBody>
          <a:bodyPr>
            <a:noAutofit/>
          </a:bodyPr>
          <a:lstStyle>
            <a:lvl1pPr marL="0" indent="0" algn="l">
              <a:buNone/>
              <a:defRPr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</a:t>
            </a:r>
            <a:r>
              <a:rPr lang="en-US" dirty="0" err="1" smtClean="0"/>
              <a:t>Presenter(s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esri logo_ppt_520px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6000750" y="5222826"/>
            <a:ext cx="3143250" cy="16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8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nner_gradient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hidden">
          <a:xfrm>
            <a:off x="457200" y="1744370"/>
            <a:ext cx="8229600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805076"/>
            <a:ext cx="7200900" cy="1028700"/>
          </a:xfrm>
        </p:spPr>
        <p:txBody>
          <a:bodyPr anchor="ctr">
            <a:noAutofit/>
          </a:bodyPr>
          <a:lstStyle>
            <a:lvl1pPr algn="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600" b="1" i="0" kern="1200" cap="none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037310"/>
            <a:ext cx="6858000" cy="340890"/>
          </a:xfrm>
        </p:spPr>
        <p:txBody>
          <a:bodyPr anchor="t">
            <a:noAutofit/>
          </a:bodyPr>
          <a:lstStyle>
            <a:lvl1pPr marL="0" indent="0" algn="r">
              <a:lnSpc>
                <a:spcPts val="2200"/>
              </a:lnSpc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Presenter(s</a:t>
            </a:r>
            <a:r>
              <a:rPr lang="en-US" dirty="0"/>
              <a:t>)</a:t>
            </a:r>
          </a:p>
        </p:txBody>
      </p:sp>
      <p:pic>
        <p:nvPicPr>
          <p:cNvPr id="6" name="Picture 5" descr="EPC2011_art_white-fade_colored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418533"/>
            <a:ext cx="9144000" cy="6439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bann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ader-bann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43584"/>
            <a:ext cx="7315200" cy="34747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ader-bann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28800" y="5715000"/>
            <a:ext cx="6400800" cy="475487"/>
          </a:xfrm>
        </p:spPr>
        <p:txBody>
          <a:bodyPr anchor="b">
            <a:noAutofit/>
          </a:bodyPr>
          <a:lstStyle>
            <a:lvl1pPr marL="0" marR="0" indent="0" algn="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43584"/>
            <a:ext cx="7315200" cy="34747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28800" y="5715000"/>
            <a:ext cx="6400800" cy="475487"/>
          </a:xfrm>
        </p:spPr>
        <p:txBody>
          <a:bodyPr anchor="b">
            <a:noAutofit/>
          </a:bodyPr>
          <a:lstStyle>
            <a:lvl1pPr marL="0" indent="0" algn="r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ct val="80000"/>
              <a:buFontTx/>
              <a:buNone/>
              <a:tabLst/>
              <a:defRPr lang="en-US" sz="1400" b="0" i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ader-bann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722313"/>
            <a:ext cx="73152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0" y="1947863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64" r:id="rId1"/>
    <p:sldLayoutId id="2147485578" r:id="rId2"/>
    <p:sldLayoutId id="2147485576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62" r:id="rId9"/>
    <p:sldLayoutId id="2147485563" r:id="rId10"/>
    <p:sldLayoutId id="2147485571" r:id="rId11"/>
    <p:sldLayoutId id="2147485573" r:id="rId12"/>
    <p:sldLayoutId id="2147485574" r:id="rId13"/>
    <p:sldLayoutId id="2147485575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112" charset="-128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112" charset="0"/>
          <a:ea typeface="ＭＳ Ｐゴシック" pitchFamily="112" charset="-128"/>
        </a:defRPr>
      </a:lvl9pPr>
    </p:titleStyle>
    <p:bodyStyle>
      <a:lvl1pPr marL="176213" indent="-176213" algn="l" defTabSz="457200" rtl="0" fontAlgn="base">
        <a:lnSpc>
          <a:spcPts val="2400"/>
        </a:lnSpc>
        <a:spcBef>
          <a:spcPts val="300"/>
        </a:spcBef>
        <a:spcAft>
          <a:spcPts val="600"/>
        </a:spcAft>
        <a:buClr>
          <a:srgbClr val="A6A6A6"/>
        </a:buClr>
        <a:buSzPct val="80000"/>
        <a:buFont typeface="Arial" pitchFamily="112" charset="0"/>
        <a:buChar char="•"/>
        <a:defRPr sz="2000" b="1" kern="1200">
          <a:solidFill>
            <a:schemeClr val="tx1"/>
          </a:solidFill>
          <a:latin typeface="+mn-lt"/>
          <a:ea typeface="ＭＳ Ｐゴシック" pitchFamily="112" charset="-128"/>
          <a:cs typeface="Arial"/>
        </a:defRPr>
      </a:lvl1pPr>
      <a:lvl2pPr marL="457200" indent="-173038" algn="l" defTabSz="457200" rtl="0" fontAlgn="base">
        <a:lnSpc>
          <a:spcPts val="2200"/>
        </a:lnSpc>
        <a:spcBef>
          <a:spcPct val="0"/>
        </a:spcBef>
        <a:spcAft>
          <a:spcPts val="600"/>
        </a:spcAft>
        <a:buClr>
          <a:srgbClr val="A6A6A6"/>
        </a:buClr>
        <a:buSzPct val="80000"/>
        <a:buFont typeface="Lucida Grande" pitchFamily="112" charset="0"/>
        <a:buChar char="-"/>
        <a:defRPr b="1" kern="1200">
          <a:solidFill>
            <a:schemeClr val="tx1"/>
          </a:solidFill>
          <a:latin typeface="+mn-lt"/>
          <a:ea typeface="ＭＳ Ｐゴシック" pitchFamily="112" charset="-128"/>
          <a:cs typeface="Arial"/>
        </a:defRPr>
      </a:lvl2pPr>
      <a:lvl3pPr marL="795338" indent="-173038" algn="l" defTabSz="457200" rtl="0" fontAlgn="base">
        <a:lnSpc>
          <a:spcPts val="2000"/>
        </a:lnSpc>
        <a:spcBef>
          <a:spcPct val="0"/>
        </a:spcBef>
        <a:spcAft>
          <a:spcPts val="600"/>
        </a:spcAft>
        <a:buClr>
          <a:srgbClr val="A6A6A6"/>
        </a:buClr>
        <a:buSzPct val="80000"/>
        <a:buFont typeface="Lucida Grande" pitchFamily="112" charset="0"/>
        <a:buChar char="-"/>
        <a:defRPr sz="1600" b="1" kern="1200">
          <a:solidFill>
            <a:schemeClr val="tx1"/>
          </a:solidFill>
          <a:latin typeface="+mn-lt"/>
          <a:ea typeface="ＭＳ Ｐゴシック" pitchFamily="112" charset="-128"/>
          <a:cs typeface="Arial"/>
        </a:defRPr>
      </a:lvl3pPr>
      <a:lvl4pPr marL="1216025" indent="-173038" algn="l" defTabSz="457200" rtl="0" fontAlgn="base">
        <a:lnSpc>
          <a:spcPts val="1800"/>
        </a:lnSpc>
        <a:spcBef>
          <a:spcPct val="0"/>
        </a:spcBef>
        <a:spcAft>
          <a:spcPts val="600"/>
        </a:spcAft>
        <a:buClr>
          <a:srgbClr val="A6A6A6"/>
        </a:buClr>
        <a:buSzPct val="80000"/>
        <a:buFont typeface="Lucida Grande" pitchFamily="112" charset="0"/>
        <a:buChar char="-"/>
        <a:defRPr sz="1400" b="1" kern="1200">
          <a:solidFill>
            <a:schemeClr val="tx1"/>
          </a:solidFill>
          <a:latin typeface="+mn-lt"/>
          <a:ea typeface="ＭＳ Ｐゴシック" pitchFamily="112" charset="-128"/>
          <a:cs typeface="Arial"/>
        </a:defRPr>
      </a:lvl4pPr>
      <a:lvl5pPr marL="1546225" indent="-176213" algn="l" defTabSz="457200" rtl="0" fontAlgn="base">
        <a:lnSpc>
          <a:spcPts val="1900"/>
        </a:lnSpc>
        <a:spcBef>
          <a:spcPct val="0"/>
        </a:spcBef>
        <a:spcAft>
          <a:spcPts val="600"/>
        </a:spcAft>
        <a:buClr>
          <a:srgbClr val="A6A6A6"/>
        </a:buClr>
        <a:buSzPct val="80000"/>
        <a:buFont typeface="Lucida Grande" pitchFamily="112" charset="0"/>
        <a:buChar char="-"/>
        <a:defRPr sz="1400" b="1" kern="1200">
          <a:solidFill>
            <a:schemeClr val="tx1"/>
          </a:solidFill>
          <a:latin typeface="+mn-lt"/>
          <a:ea typeface="ＭＳ Ｐゴシック" pitchFamily="112" charset="-128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1897" y="2374210"/>
            <a:ext cx="4659479" cy="212365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rasua" pitchFamily="2" charset="0"/>
              </a:rPr>
              <a:t>Geoportal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rasua" pitchFamily="2" charset="0"/>
              </a:rPr>
              <a:t> 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rasua" pitchFamily="2" charset="0"/>
              </a:rPr>
              <a:t>Server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trasu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0993" y="4755732"/>
            <a:ext cx="6321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D757"/>
                </a:solidFill>
              </a:rPr>
              <a:t>January 4, 2012</a:t>
            </a:r>
          </a:p>
          <a:p>
            <a:pPr algn="ctr"/>
            <a:r>
              <a:rPr lang="en-US" sz="2000" dirty="0" smtClean="0">
                <a:solidFill>
                  <a:srgbClr val="FFD757"/>
                </a:solidFill>
              </a:rPr>
              <a:t>Christine White, Esri</a:t>
            </a:r>
            <a:endParaRPr lang="en-US" sz="2000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114" y="547216"/>
            <a:ext cx="8132324" cy="484187"/>
          </a:xfrm>
        </p:spPr>
        <p:txBody>
          <a:bodyPr/>
          <a:lstStyle/>
          <a:p>
            <a:r>
              <a:rPr lang="en-US" dirty="0" smtClean="0">
                <a:solidFill>
                  <a:srgbClr val="FFD757"/>
                </a:solidFill>
              </a:rPr>
              <a:t>Popular Features </a:t>
            </a:r>
            <a:br>
              <a:rPr lang="en-US" dirty="0" smtClean="0">
                <a:solidFill>
                  <a:srgbClr val="FFD757"/>
                </a:solidFill>
              </a:rPr>
            </a:br>
            <a:r>
              <a:rPr lang="en-US" dirty="0" smtClean="0">
                <a:solidFill>
                  <a:srgbClr val="FFD757"/>
                </a:solidFill>
              </a:rPr>
              <a:t>(e.g., why do folks choose this tool?)</a:t>
            </a:r>
            <a:r>
              <a:rPr lang="en-US" dirty="0">
                <a:solidFill>
                  <a:srgbClr val="FFD757"/>
                </a:solidFill>
              </a:rPr>
              <a:t/>
            </a:r>
            <a:br>
              <a:rPr lang="en-US" dirty="0">
                <a:solidFill>
                  <a:srgbClr val="FFD757"/>
                </a:solidFill>
              </a:rPr>
            </a:br>
            <a:endParaRPr lang="en-US" dirty="0">
              <a:solidFill>
                <a:srgbClr val="FFD75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383" y="1649656"/>
            <a:ext cx="7843230" cy="4517679"/>
          </a:xfrm>
          <a:noFill/>
          <a:ln>
            <a:noFill/>
          </a:ln>
          <a:effectLst>
            <a:glow rad="190500">
              <a:srgbClr val="00CCFF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Open Source, yet supported and tested with other </a:t>
            </a:r>
            <a:r>
              <a:rPr lang="en-US" sz="2400" b="0" dirty="0" err="1" smtClean="0">
                <a:solidFill>
                  <a:srgbClr val="FFD757"/>
                </a:solidFill>
              </a:rPr>
              <a:t>Esri</a:t>
            </a:r>
            <a:r>
              <a:rPr lang="en-US" sz="2400" b="0" dirty="0" smtClean="0">
                <a:solidFill>
                  <a:srgbClr val="FFD757"/>
                </a:solidFill>
              </a:rPr>
              <a:t> products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Support for multiple metadata standards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Support for standards-based discovery protocols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Highly customizable web interface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Federated search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Accessible documentation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endParaRPr lang="en-US" b="0" dirty="0">
              <a:solidFill>
                <a:srgbClr val="FFD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757"/>
                </a:solidFill>
              </a:rPr>
              <a:t>Version </a:t>
            </a:r>
            <a:r>
              <a:rPr lang="en-US" dirty="0" smtClean="0">
                <a:solidFill>
                  <a:srgbClr val="FFD757"/>
                </a:solidFill>
              </a:rPr>
              <a:t>1.2 (released Dec. 21)</a:t>
            </a:r>
            <a:r>
              <a:rPr lang="en-US" dirty="0">
                <a:solidFill>
                  <a:srgbClr val="FFD757"/>
                </a:solidFill>
              </a:rPr>
              <a:t/>
            </a:r>
            <a:br>
              <a:rPr lang="en-US" dirty="0">
                <a:solidFill>
                  <a:srgbClr val="FFD757"/>
                </a:solidFill>
              </a:rPr>
            </a:br>
            <a:endParaRPr lang="en-US" dirty="0">
              <a:solidFill>
                <a:srgbClr val="FFD75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115" y="1439694"/>
            <a:ext cx="7726498" cy="4766553"/>
          </a:xfrm>
          <a:noFill/>
          <a:ln>
            <a:noFill/>
          </a:ln>
          <a:effectLst>
            <a:glow rad="190500">
              <a:srgbClr val="00CCFF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Support for </a:t>
            </a:r>
            <a:r>
              <a:rPr lang="en-US" sz="2400" b="0" dirty="0" err="1" smtClean="0">
                <a:solidFill>
                  <a:srgbClr val="FFD757"/>
                </a:solidFill>
              </a:rPr>
              <a:t>MySQL</a:t>
            </a:r>
            <a:r>
              <a:rPr lang="en-US" sz="2400" b="0" dirty="0" smtClean="0">
                <a:solidFill>
                  <a:srgbClr val="FFD757"/>
                </a:solidFill>
              </a:rPr>
              <a:t> db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Use WMS, WMTS, or OSM for Search map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Ability to set an initial extent on Search map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CSV format for search results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Native publishing support for ISO 19115-2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err="1" smtClean="0">
                <a:solidFill>
                  <a:srgbClr val="FFD757"/>
                </a:solidFill>
              </a:rPr>
              <a:t>Schematron</a:t>
            </a:r>
            <a:r>
              <a:rPr lang="en-US" sz="2400" b="0" dirty="0" smtClean="0">
                <a:solidFill>
                  <a:srgbClr val="FFD757"/>
                </a:solidFill>
              </a:rPr>
              <a:t> validation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Harvest THREDDS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D757"/>
                </a:solidFill>
              </a:rPr>
              <a:t>Collections</a:t>
            </a: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endParaRPr lang="en-US" sz="2800" b="0" dirty="0" smtClean="0">
              <a:solidFill>
                <a:srgbClr val="FFD757"/>
              </a:solidFill>
            </a:endParaRP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endParaRPr lang="en-US" sz="2400" b="0" dirty="0">
              <a:solidFill>
                <a:srgbClr val="FFD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700213" y="1649657"/>
            <a:ext cx="6629400" cy="4264760"/>
          </a:xfrm>
          <a:prstGeom prst="rect">
            <a:avLst/>
          </a:prstGeom>
          <a:noFill/>
          <a:ln>
            <a:noFill/>
          </a:ln>
          <a:effectLst>
            <a:glow rad="190500">
              <a:srgbClr val="00CCFF">
                <a:alpha val="60000"/>
              </a:srgbClr>
            </a:glow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176213" indent="-176213" algn="l" defTabSz="457200" rtl="0" fontAlgn="base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Arial" pitchFamily="112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1pPr>
            <a:lvl2pPr marL="457200" indent="-173038" algn="l" defTabSz="457200" rtl="0" fontAlgn="base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2pPr>
            <a:lvl3pPr marL="795338" indent="-173038" algn="l" defTabSz="457200" rtl="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sz="16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3pPr>
            <a:lvl4pPr marL="1216025" indent="-173038" algn="l" defTabSz="457200" rtl="0" fontAlgn="base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sz="14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4pPr>
            <a:lvl5pPr marL="1546225" indent="-176213" algn="l" defTabSz="457200" rtl="0" fontAlgn="base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sz="14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D757"/>
                </a:solidFill>
              </a:rPr>
              <a:t>Download Esri </a:t>
            </a:r>
            <a:r>
              <a:rPr lang="en-US" sz="2800" b="0" dirty="0" err="1" smtClean="0">
                <a:solidFill>
                  <a:srgbClr val="FFD757"/>
                </a:solidFill>
              </a:rPr>
              <a:t>Geoportal</a:t>
            </a:r>
            <a:r>
              <a:rPr lang="en-US" sz="2800" b="0" dirty="0" smtClean="0">
                <a:solidFill>
                  <a:srgbClr val="FFD757"/>
                </a:solidFill>
              </a:rPr>
              <a:t> Server</a:t>
            </a:r>
          </a:p>
          <a:p>
            <a:pPr lvl="2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D757"/>
                </a:solidFill>
              </a:rPr>
              <a:t>http://esriurl.com/geoportal</a:t>
            </a:r>
          </a:p>
          <a:p>
            <a:pPr lvl="2">
              <a:lnSpc>
                <a:spcPct val="100000"/>
              </a:lnSpc>
              <a:buClrTx/>
              <a:buFont typeface="Wingdings" pitchFamily="2" charset="2"/>
              <a:buChar char="§"/>
            </a:pPr>
            <a:endParaRPr lang="en-US" sz="2800" b="0" dirty="0" smtClean="0">
              <a:solidFill>
                <a:srgbClr val="FFD757"/>
              </a:solidFill>
            </a:endParaRP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D757"/>
                </a:solidFill>
              </a:rPr>
              <a:t>Public beta site</a:t>
            </a:r>
          </a:p>
          <a:p>
            <a:pPr lvl="2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D757"/>
                </a:solidFill>
              </a:rPr>
              <a:t>http://gptogc.esri.com/geoportal</a:t>
            </a:r>
          </a:p>
          <a:p>
            <a:pPr lvl="2">
              <a:lnSpc>
                <a:spcPct val="100000"/>
              </a:lnSpc>
              <a:buClrTx/>
              <a:buFont typeface="Wingdings" pitchFamily="2" charset="2"/>
              <a:buChar char="§"/>
            </a:pPr>
            <a:endParaRPr lang="en-US" sz="2800" b="0" dirty="0" smtClean="0">
              <a:solidFill>
                <a:srgbClr val="FFD757"/>
              </a:solidFill>
            </a:endParaRPr>
          </a:p>
          <a:p>
            <a:pPr lvl="1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D757"/>
                </a:solidFill>
              </a:rPr>
              <a:t>Questions </a:t>
            </a:r>
          </a:p>
          <a:p>
            <a:pPr lvl="2">
              <a:lnSpc>
                <a:spcPct val="100000"/>
              </a:lnSpc>
              <a:buClrTx/>
              <a:buFont typeface="Wingdings" pitchFamily="2" charset="2"/>
              <a:buChar char="§"/>
            </a:pPr>
            <a:r>
              <a:rPr lang="en-US" sz="2800" b="0" dirty="0" smtClean="0">
                <a:solidFill>
                  <a:srgbClr val="FFD757"/>
                </a:solidFill>
              </a:rPr>
              <a:t>cwhite@esri.com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>
                <a:solidFill>
                  <a:srgbClr val="FFD757"/>
                </a:solidFill>
              </a:rPr>
              <a:t>Links</a:t>
            </a:r>
            <a:endParaRPr lang="en-US" sz="2800" dirty="0">
              <a:solidFill>
                <a:srgbClr val="FFD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76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9503" y="1458097"/>
            <a:ext cx="4646140" cy="27432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4400" b="1" dirty="0" smtClean="0">
              <a:ea typeface="+mn-ea"/>
              <a:cs typeface="+mn-cs"/>
            </a:endParaRPr>
          </a:p>
        </p:txBody>
      </p:sp>
      <p:sp>
        <p:nvSpPr>
          <p:cNvPr id="5" name="Trapezoid 4"/>
          <p:cNvSpPr/>
          <p:nvPr/>
        </p:nvSpPr>
        <p:spPr bwMode="auto">
          <a:xfrm>
            <a:off x="1349458" y="6750745"/>
            <a:ext cx="6623222" cy="629982"/>
          </a:xfrm>
          <a:prstGeom prst="trapezoid">
            <a:avLst>
              <a:gd name="adj" fmla="val 71400"/>
            </a:avLst>
          </a:prstGeom>
          <a:noFill/>
          <a:ln>
            <a:noFill/>
            <a:headEnd type="none" w="med" len="med"/>
            <a:tailEnd type="none" w="med" len="med"/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A NEW HOPE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2108" y="790832"/>
            <a:ext cx="6573795" cy="163109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941" y="741404"/>
            <a:ext cx="6698972" cy="16638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en-US" sz="3200" b="1" dirty="0" smtClean="0">
                <a:solidFill>
                  <a:srgbClr val="00B0F0"/>
                </a:solidFill>
                <a:latin typeface="AvantGarde" pitchFamily="34" charset="0"/>
              </a:rPr>
              <a:t>A long time ago in a galaxy far, far away....</a:t>
            </a:r>
            <a:endParaRPr lang="en-US" sz="3200" b="1" dirty="0" smtClean="0">
              <a:solidFill>
                <a:srgbClr val="00B0F0"/>
              </a:solidFill>
              <a:latin typeface="AvantGarde" pitchFamily="34" charset="0"/>
              <a:ea typeface="+mn-ea"/>
              <a:cs typeface="+mn-cs"/>
            </a:endParaRPr>
          </a:p>
        </p:txBody>
      </p:sp>
      <p:sp>
        <p:nvSpPr>
          <p:cNvPr id="10" name="Trapezoid 9"/>
          <p:cNvSpPr/>
          <p:nvPr/>
        </p:nvSpPr>
        <p:spPr bwMode="auto">
          <a:xfrm>
            <a:off x="1379113" y="7242417"/>
            <a:ext cx="6623222" cy="1569333"/>
          </a:xfrm>
          <a:prstGeom prst="trapezoid">
            <a:avLst>
              <a:gd name="adj" fmla="val 71400"/>
            </a:avLst>
          </a:prstGeom>
          <a:noFill/>
          <a:ln>
            <a:noFill/>
            <a:headEnd type="none" w="med" len="med"/>
            <a:tailEnd type="none" w="med" len="med"/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What began as a project</a:t>
            </a:r>
          </a:p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for the federal government </a:t>
            </a:r>
          </a:p>
        </p:txBody>
      </p:sp>
      <p:sp>
        <p:nvSpPr>
          <p:cNvPr id="11" name="Trapezoid 10"/>
          <p:cNvSpPr/>
          <p:nvPr/>
        </p:nvSpPr>
        <p:spPr bwMode="auto">
          <a:xfrm>
            <a:off x="1301304" y="6735397"/>
            <a:ext cx="6587637" cy="3645645"/>
          </a:xfrm>
          <a:prstGeom prst="trapezoid">
            <a:avLst>
              <a:gd name="adj" fmla="val 71400"/>
            </a:avLst>
          </a:prstGeom>
          <a:noFill/>
          <a:ln>
            <a:noFill/>
            <a:headEnd type="none" w="med" len="med"/>
            <a:tailEnd type="none" w="med" len="med"/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became a viable tool many</a:t>
            </a:r>
          </a:p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others desired. Soon it was</a:t>
            </a:r>
          </a:p>
        </p:txBody>
      </p:sp>
      <p:sp>
        <p:nvSpPr>
          <p:cNvPr id="12" name="Trapezoid 11"/>
          <p:cNvSpPr/>
          <p:nvPr/>
        </p:nvSpPr>
        <p:spPr bwMode="auto">
          <a:xfrm>
            <a:off x="1272252" y="7333461"/>
            <a:ext cx="6623222" cy="3546389"/>
          </a:xfrm>
          <a:prstGeom prst="trapezoid">
            <a:avLst>
              <a:gd name="adj" fmla="val 71400"/>
            </a:avLst>
          </a:prstGeom>
          <a:noFill/>
          <a:ln>
            <a:noFill/>
            <a:headEnd type="none" w="med" len="med"/>
            <a:tailEnd type="none" w="med" len="med"/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clear that the tool should be free</a:t>
            </a:r>
          </a:p>
          <a:p>
            <a:pPr algn="ctr" eaLnBrk="0" hangingPunct="0"/>
            <a:r>
              <a:rPr lang="en-US" sz="3600" b="1" dirty="0" smtClean="0">
                <a:solidFill>
                  <a:srgbClr val="FFD757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and open.  This is the continuing story.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1897" y="2374210"/>
            <a:ext cx="4659479" cy="212365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rasua" pitchFamily="2" charset="0"/>
              </a:rPr>
              <a:t>Geoportal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rasua" pitchFamily="2" charset="0"/>
              </a:rPr>
              <a:t> 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trasua" pitchFamily="2" charset="0"/>
              </a:rPr>
              <a:t>Server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trasua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3745E-6 L -8.33333E-7 -0.7138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1417 L -0.00486 -0.727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2238 L 0.00365 -0.7353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4 -0.30121 L 0.00538 -0.7330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883" y="2944936"/>
            <a:ext cx="8368747" cy="16638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en-US" sz="3200" b="1" dirty="0" smtClean="0">
                <a:solidFill>
                  <a:srgbClr val="00B0F0"/>
                </a:solidFill>
                <a:latin typeface="AvantGarde" pitchFamily="34" charset="0"/>
              </a:rPr>
              <a:t>(</a:t>
            </a:r>
            <a:r>
              <a:rPr lang="en-US" sz="3200" b="1" dirty="0" err="1" smtClean="0">
                <a:solidFill>
                  <a:srgbClr val="00B0F0"/>
                </a:solidFill>
                <a:latin typeface="AvantGarde" pitchFamily="34" charset="0"/>
              </a:rPr>
              <a:t>Sidenote</a:t>
            </a:r>
            <a:r>
              <a:rPr lang="en-US" sz="3200" b="1" dirty="0" smtClean="0">
                <a:solidFill>
                  <a:srgbClr val="00B0F0"/>
                </a:solidFill>
                <a:latin typeface="AvantGarde" pitchFamily="34" charset="0"/>
              </a:rPr>
              <a:t>: Space-</a:t>
            </a:r>
            <a:r>
              <a:rPr lang="en-US" sz="3200" b="1" dirty="0" err="1" smtClean="0">
                <a:solidFill>
                  <a:srgbClr val="00B0F0"/>
                </a:solidFill>
                <a:latin typeface="AvantGarde" pitchFamily="34" charset="0"/>
              </a:rPr>
              <a:t>ial</a:t>
            </a:r>
            <a:r>
              <a:rPr lang="en-US" sz="3200" b="1" dirty="0" smtClean="0">
                <a:solidFill>
                  <a:srgbClr val="00B0F0"/>
                </a:solidFill>
                <a:latin typeface="AvantGarde" pitchFamily="34" charset="0"/>
              </a:rPr>
              <a:t> Data Infrastructure?)</a:t>
            </a:r>
            <a:endParaRPr lang="en-US" sz="3200" b="1" dirty="0" smtClean="0">
              <a:solidFill>
                <a:srgbClr val="00B0F0"/>
              </a:solidFill>
              <a:latin typeface="AvantGard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73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8844" y="3567455"/>
            <a:ext cx="3759169" cy="448407"/>
            <a:chOff x="529535" y="1186961"/>
            <a:chExt cx="3759169" cy="448407"/>
          </a:xfrm>
        </p:grpSpPr>
        <p:pic>
          <p:nvPicPr>
            <p:cNvPr id="1030" name="Picture 6" descr="C:\Users\chri5390\AppData\Local\Microsoft\Windows\Temporary Internet Files\Content.IE5\OYGVMQPG\MC900441356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35" y="1186961"/>
              <a:ext cx="448407" cy="44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25429" y="1186961"/>
              <a:ext cx="3263275" cy="44840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D757"/>
                  </a:solidFill>
                  <a:ea typeface="+mn-ea"/>
                  <a:cs typeface="+mn-cs"/>
                </a:rPr>
                <a:t>How to discover </a:t>
              </a:r>
              <a:r>
                <a:rPr lang="en-US" sz="2400" b="1" dirty="0" smtClean="0">
                  <a:solidFill>
                    <a:srgbClr val="FFD757"/>
                  </a:solidFill>
                  <a:ea typeface="+mn-ea"/>
                  <a:cs typeface="+mn-cs"/>
                </a:rPr>
                <a:t>data?</a:t>
              </a:r>
              <a:endParaRPr lang="en-US" sz="2400" b="1" dirty="0">
                <a:solidFill>
                  <a:srgbClr val="FFD757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58974" y="4380027"/>
            <a:ext cx="4704279" cy="1011114"/>
            <a:chOff x="529535" y="1129811"/>
            <a:chExt cx="3472039" cy="1011114"/>
          </a:xfrm>
        </p:grpSpPr>
        <p:pic>
          <p:nvPicPr>
            <p:cNvPr id="19" name="Picture 6" descr="C:\Users\chri5390\AppData\Local\Microsoft\Windows\Temporary Internet Files\Content.IE5\OYGVMQPG\MC90044135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35" y="1304417"/>
              <a:ext cx="330951" cy="33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42845" y="1129811"/>
              <a:ext cx="2958729" cy="101111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D757"/>
                  </a:solidFill>
                  <a:ea typeface="+mn-ea"/>
                  <a:cs typeface="+mn-cs"/>
                </a:rPr>
                <a:t>How to distribute authoritative datasets?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5232" y="611552"/>
            <a:ext cx="5828977" cy="101111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en-US" sz="3200" b="1" dirty="0" smtClean="0">
                <a:solidFill>
                  <a:srgbClr val="FFD757"/>
                </a:solidFill>
                <a:ea typeface="+mn-ea"/>
                <a:cs typeface="+mn-cs"/>
              </a:rPr>
              <a:t>Universe of challenges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844" y="5481619"/>
            <a:ext cx="4770418" cy="644126"/>
            <a:chOff x="431160" y="1087939"/>
            <a:chExt cx="2970275" cy="520629"/>
          </a:xfrm>
        </p:grpSpPr>
        <p:pic>
          <p:nvPicPr>
            <p:cNvPr id="34" name="Picture 6" descr="C:\Users\chri5390\AppData\Local\Microsoft\Windows\Temporary Internet Files\Content.IE5\OYGVMQPG\MC900441356[1]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60" y="1087939"/>
              <a:ext cx="308766" cy="30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26973" y="1103011"/>
              <a:ext cx="2674462" cy="50555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D757"/>
                  </a:solidFill>
                  <a:ea typeface="+mn-ea"/>
                  <a:cs typeface="+mn-cs"/>
                </a:rPr>
                <a:t>Metadata</a:t>
              </a:r>
              <a:r>
                <a:rPr lang="en-US" sz="2400" b="1" dirty="0" smtClean="0">
                  <a:solidFill>
                    <a:srgbClr val="FFD757"/>
                  </a:solidFill>
                  <a:ea typeface="+mn-ea"/>
                  <a:cs typeface="+mn-cs"/>
                </a:rPr>
                <a:t>…</a:t>
              </a:r>
              <a:endParaRPr lang="en-US" sz="2400" b="1" dirty="0">
                <a:solidFill>
                  <a:srgbClr val="FFD757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3422" y="1476298"/>
            <a:ext cx="7091973" cy="1011114"/>
            <a:chOff x="573422" y="1476298"/>
            <a:chExt cx="7091973" cy="1011114"/>
          </a:xfrm>
        </p:grpSpPr>
        <p:sp>
          <p:nvSpPr>
            <p:cNvPr id="32" name="TextBox 31"/>
            <p:cNvSpPr txBox="1"/>
            <p:nvPr/>
          </p:nvSpPr>
          <p:spPr>
            <a:xfrm>
              <a:off x="1250140" y="1476298"/>
              <a:ext cx="6415255" cy="1011114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D757"/>
                  </a:solidFill>
                  <a:ea typeface="+mn-ea"/>
                  <a:cs typeface="+mn-cs"/>
                </a:rPr>
                <a:t>How to comply with Open Government directives to share data?</a:t>
              </a:r>
            </a:p>
          </p:txBody>
        </p:sp>
        <p:pic>
          <p:nvPicPr>
            <p:cNvPr id="21" name="Picture 6" descr="C:\Users\chri5390\AppData\Local\Microsoft\Windows\Temporary Internet Files\Content.IE5\OYGVMQPG\MC900441356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22" y="1540859"/>
              <a:ext cx="448407" cy="44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803006" y="2571991"/>
            <a:ext cx="4796244" cy="533965"/>
            <a:chOff x="3803006" y="2571991"/>
            <a:chExt cx="4796244" cy="533965"/>
          </a:xfrm>
        </p:grpSpPr>
        <p:sp>
          <p:nvSpPr>
            <p:cNvPr id="17" name="TextBox 16"/>
            <p:cNvSpPr txBox="1"/>
            <p:nvPr/>
          </p:nvSpPr>
          <p:spPr>
            <a:xfrm>
              <a:off x="4300073" y="2600399"/>
              <a:ext cx="4299177" cy="50555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D757"/>
                  </a:solidFill>
                  <a:ea typeface="+mn-ea"/>
                  <a:cs typeface="+mn-cs"/>
                </a:rPr>
                <a:t>Technical and administrative challenges to sharing?</a:t>
              </a:r>
            </a:p>
          </p:txBody>
        </p:sp>
        <p:pic>
          <p:nvPicPr>
            <p:cNvPr id="22" name="Picture 6" descr="C:\Users\chri5390\AppData\Local\Microsoft\Windows\Temporary Internet Files\Content.IE5\OYGVMQPG\MC900441356[1]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006" y="2571991"/>
              <a:ext cx="448407" cy="44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444500" y="827088"/>
          <a:ext cx="8256588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7578547" imgH="5799542" progId="Visio.Drawing.11">
                  <p:embed/>
                </p:oleObj>
              </mc:Choice>
              <mc:Fallback>
                <p:oleObj name="Visio" r:id="rId4" imgW="7578547" imgH="579954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984"/>
                      <a:stretch>
                        <a:fillRect/>
                      </a:stretch>
                    </p:blipFill>
                    <p:spPr bwMode="auto">
                      <a:xfrm>
                        <a:off x="444500" y="827088"/>
                        <a:ext cx="8256588" cy="602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187325"/>
            <a:ext cx="8839200" cy="609600"/>
          </a:xfrm>
        </p:spPr>
        <p:txBody>
          <a:bodyPr/>
          <a:lstStyle/>
          <a:p>
            <a:pPr algn="ctr"/>
            <a:r>
              <a:rPr lang="en-US" smtClean="0"/>
              <a:t>Geoportal Server Completes the SDI Platform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3" name="Text Box 56"/>
          <p:cNvSpPr txBox="1">
            <a:spLocks noChangeArrowheads="1"/>
          </p:cNvSpPr>
          <p:nvPr/>
        </p:nvSpPr>
        <p:spPr bwMode="auto">
          <a:xfrm>
            <a:off x="368300" y="31353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Providers</a:t>
            </a:r>
          </a:p>
        </p:txBody>
      </p:sp>
      <p:sp>
        <p:nvSpPr>
          <p:cNvPr id="17414" name="Text Box 58"/>
          <p:cNvSpPr txBox="1">
            <a:spLocks noChangeArrowheads="1"/>
          </p:cNvSpPr>
          <p:nvPr/>
        </p:nvSpPr>
        <p:spPr bwMode="auto">
          <a:xfrm>
            <a:off x="7426325" y="3135313"/>
            <a:ext cx="159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Consumers</a:t>
            </a: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2011363" y="2073275"/>
            <a:ext cx="18462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1" charset="-128"/>
              </a:rPr>
              <a:t>Inventory and Catalog</a:t>
            </a:r>
          </a:p>
        </p:txBody>
      </p:sp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3695700" y="3009900"/>
            <a:ext cx="1846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1" charset="-128"/>
              </a:rPr>
              <a:t>Access and Distribution</a:t>
            </a: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5356225" y="2073275"/>
            <a:ext cx="1847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1" charset="-128"/>
              </a:rPr>
              <a:t>Search and Discovery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24" y="1401896"/>
            <a:ext cx="9081176" cy="545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connections across the data life cycle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7264" y="722313"/>
            <a:ext cx="7315200" cy="484187"/>
          </a:xfrm>
        </p:spPr>
        <p:txBody>
          <a:bodyPr/>
          <a:lstStyle/>
          <a:p>
            <a:r>
              <a:rPr lang="en-US" dirty="0" smtClean="0">
                <a:solidFill>
                  <a:srgbClr val="FFD757"/>
                </a:solidFill>
              </a:rPr>
              <a:t>2005-2010</a:t>
            </a:r>
            <a:endParaRPr lang="en-US" dirty="0">
              <a:solidFill>
                <a:srgbClr val="FFD757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1656" y="546376"/>
            <a:ext cx="8734464" cy="5931265"/>
            <a:chOff x="151656" y="546376"/>
            <a:chExt cx="8734464" cy="593126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70" y="814388"/>
              <a:ext cx="4207669" cy="3936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93" y="6049016"/>
              <a:ext cx="4929188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53" y="4110127"/>
              <a:ext cx="4479131" cy="707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85" y="2871054"/>
              <a:ext cx="3950494" cy="75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419" y="569456"/>
              <a:ext cx="3236119" cy="535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34" y="1893001"/>
              <a:ext cx="5007769" cy="86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976" y="1591499"/>
              <a:ext cx="3436144" cy="792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6" y="3779015"/>
              <a:ext cx="4486275" cy="564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70" y="2638882"/>
              <a:ext cx="4000500" cy="464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766" y="1416477"/>
              <a:ext cx="2678906" cy="35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359" y="4808115"/>
              <a:ext cx="3369377" cy="78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8"/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254" y="4750594"/>
              <a:ext cx="1964450" cy="793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2"/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57" y="4831677"/>
              <a:ext cx="3638883" cy="759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4"/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930" y="5594717"/>
              <a:ext cx="4251748" cy="636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8"/>
            <p:cNvPicPr>
              <a:picLocks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976" y="4025816"/>
              <a:ext cx="3389632" cy="63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9"/>
            <p:cNvPicPr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808" y="546376"/>
              <a:ext cx="2764240" cy="679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0"/>
            <p:cNvPicPr>
              <a:picLocks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35" y="5269268"/>
              <a:ext cx="3097154" cy="82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1"/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871" y="5466349"/>
              <a:ext cx="1450082" cy="499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7703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23900"/>
            <a:ext cx="7315200" cy="482600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ＭＳ Ｐゴシック" pitchFamily="112" charset="-128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112" charset="0"/>
                <a:ea typeface="ＭＳ Ｐゴシック" pitchFamily="112" charset="-128"/>
              </a:defRPr>
            </a:lvl9pPr>
          </a:lstStyle>
          <a:p>
            <a:r>
              <a:rPr lang="en-US" sz="2000" dirty="0" smtClean="0">
                <a:solidFill>
                  <a:srgbClr val="FFD757"/>
                </a:solidFill>
              </a:rPr>
              <a:t>October 2010: “</a:t>
            </a:r>
            <a:r>
              <a:rPr lang="en-US" sz="2000" dirty="0" err="1" smtClean="0">
                <a:solidFill>
                  <a:srgbClr val="FFD757"/>
                </a:solidFill>
              </a:rPr>
              <a:t>Esri</a:t>
            </a:r>
            <a:r>
              <a:rPr lang="en-US" sz="2000" dirty="0" smtClean="0">
                <a:solidFill>
                  <a:srgbClr val="FFD757"/>
                </a:solidFill>
              </a:rPr>
              <a:t> </a:t>
            </a:r>
            <a:r>
              <a:rPr lang="en-US" sz="2000" dirty="0" err="1" smtClean="0">
                <a:solidFill>
                  <a:srgbClr val="FFD757"/>
                </a:solidFill>
              </a:rPr>
              <a:t>Geoportal</a:t>
            </a:r>
            <a:r>
              <a:rPr lang="en-US" sz="2000" dirty="0" smtClean="0">
                <a:solidFill>
                  <a:srgbClr val="FFD757"/>
                </a:solidFill>
              </a:rPr>
              <a:t> Server”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195388" y="1363663"/>
            <a:ext cx="6610350" cy="660400"/>
          </a:xfrm>
          <a:prstGeom prst="rect">
            <a:avLst/>
          </a:prstGeom>
        </p:spPr>
        <p:txBody>
          <a:bodyPr/>
          <a:lstStyle>
            <a:lvl1pPr marL="176213" indent="-176213" algn="l" defTabSz="457200" rtl="0" fontAlgn="base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Arial" pitchFamily="112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1pPr>
            <a:lvl2pPr marL="457200" indent="-173038" algn="l" defTabSz="457200" rtl="0" fontAlgn="base">
              <a:lnSpc>
                <a:spcPts val="22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2pPr>
            <a:lvl3pPr marL="795338" indent="-173038" algn="l" defTabSz="457200" rtl="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sz="16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3pPr>
            <a:lvl4pPr marL="1216025" indent="-173038" algn="l" defTabSz="457200" rtl="0" fontAlgn="base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sz="14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4pPr>
            <a:lvl5pPr marL="1546225" indent="-176213" algn="l" defTabSz="457200" rtl="0" fontAlgn="base">
              <a:lnSpc>
                <a:spcPts val="1900"/>
              </a:lnSpc>
              <a:spcBef>
                <a:spcPct val="0"/>
              </a:spcBef>
              <a:spcAft>
                <a:spcPts val="600"/>
              </a:spcAft>
              <a:buClr>
                <a:srgbClr val="A6A6A6"/>
              </a:buClr>
              <a:buSzPct val="80000"/>
              <a:buFont typeface="Lucida Grande" pitchFamily="112" charset="0"/>
              <a:buChar char="-"/>
              <a:defRPr sz="1400" b="1" kern="1200">
                <a:solidFill>
                  <a:schemeClr val="tx1"/>
                </a:solidFill>
                <a:latin typeface="+mn-lt"/>
                <a:ea typeface="ＭＳ Ｐゴシック" pitchFamily="112" charset="-128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buClr>
                <a:srgbClr val="C8C8C8"/>
              </a:buClr>
            </a:pPr>
            <a:r>
              <a:rPr lang="en-US" sz="1800" dirty="0" smtClean="0">
                <a:solidFill>
                  <a:srgbClr val="FFD757"/>
                </a:solidFill>
              </a:rPr>
              <a:t>http://esriurl.com/geoportalserver</a:t>
            </a:r>
          </a:p>
          <a:p>
            <a:pPr>
              <a:buClr>
                <a:srgbClr val="C8C8C8"/>
              </a:buClr>
            </a:pPr>
            <a:r>
              <a:rPr lang="en-US" sz="1800" dirty="0" smtClean="0">
                <a:solidFill>
                  <a:srgbClr val="FFD757"/>
                </a:solidFill>
              </a:rPr>
              <a:t>Apache 2.0 license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474785" y="2391508"/>
            <a:ext cx="7889533" cy="4008121"/>
            <a:chOff x="457200" y="1981200"/>
            <a:chExt cx="7620000" cy="365760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981200"/>
              <a:ext cx="7620000" cy="3657600"/>
            </a:xfrm>
            <a:prstGeom prst="roundRect">
              <a:avLst>
                <a:gd name="adj" fmla="val 1956"/>
              </a:avLst>
            </a:prstGeom>
            <a:gradFill flip="none" rotWithShape="1">
              <a:gsLst>
                <a:gs pos="95000">
                  <a:srgbClr val="003367">
                    <a:alpha val="25000"/>
                  </a:srgbClr>
                </a:gs>
                <a:gs pos="0">
                  <a:srgbClr val="5AC3FA">
                    <a:alpha val="20000"/>
                  </a:srgbClr>
                </a:gs>
                <a:gs pos="20000">
                  <a:srgbClr val="051932">
                    <a:alpha val="20000"/>
                  </a:srgbClr>
                </a:gs>
                <a:gs pos="73000">
                  <a:srgbClr val="051932">
                    <a:alpha val="30000"/>
                  </a:srgbClr>
                </a:gs>
              </a:gsLst>
              <a:lin ang="16200000" scaled="0"/>
              <a:tileRect/>
            </a:gradFill>
            <a:ln w="3175" cap="flat" cmpd="sng" algn="ctr">
              <a:solidFill>
                <a:srgbClr val="5AC3FA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796" tIns="45898" rIns="91796" bIns="45898" numCol="1" rtlCol="0" anchor="ctr" anchorCtr="0" compatLnSpc="1">
              <a:prstTxWarp prst="textNoShape">
                <a:avLst/>
              </a:prstTxWarp>
            </a:bodyPr>
            <a:lstStyle/>
            <a:p>
              <a:pPr defTabSz="917954">
                <a:defRPr/>
              </a:pPr>
              <a:endParaRPr lang="en-US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191" y="2067788"/>
              <a:ext cx="7405424" cy="34485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4745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421466" y="1947333"/>
            <a:ext cx="4334933" cy="4047067"/>
          </a:xfrm>
          <a:prstGeom prst="roundRect">
            <a:avLst>
              <a:gd name="adj" fmla="val 1956"/>
            </a:avLst>
          </a:prstGeom>
          <a:gradFill flip="none" rotWithShape="1">
            <a:gsLst>
              <a:gs pos="95000">
                <a:srgbClr val="003367">
                  <a:alpha val="25000"/>
                </a:srgbClr>
              </a:gs>
              <a:gs pos="0">
                <a:srgbClr val="5AC3FA">
                  <a:alpha val="20000"/>
                </a:srgbClr>
              </a:gs>
              <a:gs pos="20000">
                <a:srgbClr val="051932">
                  <a:alpha val="20000"/>
                </a:srgbClr>
              </a:gs>
              <a:gs pos="73000">
                <a:srgbClr val="051932">
                  <a:alpha val="30000"/>
                </a:srgbClr>
              </a:gs>
            </a:gsLst>
            <a:lin ang="16200000" scaled="0"/>
            <a:tileRect/>
          </a:gradFill>
          <a:ln w="3175" cap="flat" cmpd="sng" algn="ctr">
            <a:solidFill>
              <a:srgbClr val="5AC3FA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796" tIns="45898" rIns="91796" bIns="45898" numCol="1" rtlCol="0" anchor="ctr" anchorCtr="0" compatLnSpc="1">
            <a:prstTxWarp prst="textNoShape">
              <a:avLst/>
            </a:prstTxWarp>
          </a:bodyPr>
          <a:lstStyle/>
          <a:p>
            <a:pPr defTabSz="917954">
              <a:defRPr/>
            </a:pPr>
            <a:endParaRPr lang="en-US">
              <a:solidFill>
                <a:srgbClr val="FFD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2" name="Picture 11" descr="geoportal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91576" y="2010989"/>
            <a:ext cx="4228572" cy="39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25"/>
          <p:cNvSpPr>
            <a:spLocks noGrp="1"/>
          </p:cNvSpPr>
          <p:nvPr>
            <p:ph type="title" idx="4294967295"/>
          </p:nvPr>
        </p:nvSpPr>
        <p:spPr>
          <a:xfrm>
            <a:off x="471504" y="722313"/>
            <a:ext cx="7315200" cy="48418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D757"/>
                </a:solidFill>
              </a:rPr>
              <a:t>No-cost system setup</a:t>
            </a:r>
            <a:endParaRPr lang="en-US" dirty="0">
              <a:solidFill>
                <a:srgbClr val="FFD75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1062" y="2698451"/>
            <a:ext cx="1981200" cy="1277273"/>
            <a:chOff x="491062" y="1829771"/>
            <a:chExt cx="1981200" cy="127727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481662" y="2476676"/>
              <a:ext cx="990600" cy="794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1062" y="1829771"/>
              <a:ext cx="1219199" cy="1277273"/>
            </a:xfrm>
            <a:prstGeom prst="rect">
              <a:avLst/>
            </a:prstGeom>
            <a:noFill/>
          </p:spPr>
          <p:txBody>
            <a:bodyPr wrap="square" lIns="45720" tIns="22860" rIns="45720" bIns="22860" rtlCol="0">
              <a:spAutoFit/>
            </a:bodyPr>
            <a:lstStyle/>
            <a:p>
              <a:r>
                <a:rPr lang="en-US" sz="1600" b="1" dirty="0" smtClean="0">
                  <a:solidFill>
                    <a:srgbClr val="FFD757"/>
                  </a:solidFill>
                </a:rPr>
                <a:t>Tomcat</a:t>
              </a:r>
              <a:r>
                <a:rPr lang="en-US" sz="1600" dirty="0" smtClean="0">
                  <a:solidFill>
                    <a:srgbClr val="FFD757"/>
                  </a:solidFill>
                </a:rPr>
                <a:t> or </a:t>
              </a:r>
              <a:r>
                <a:rPr lang="en-US" sz="1600" b="1" dirty="0" err="1" smtClean="0">
                  <a:solidFill>
                    <a:srgbClr val="FFD757"/>
                  </a:solidFill>
                </a:rPr>
                <a:t>GlassFish</a:t>
              </a:r>
              <a:r>
                <a:rPr lang="en-US" sz="1600" dirty="0" smtClean="0">
                  <a:solidFill>
                    <a:srgbClr val="FFD757"/>
                  </a:solidFill>
                </a:rPr>
                <a:t> to serve web application</a:t>
              </a:r>
              <a:endParaRPr lang="en-US" sz="1600" dirty="0">
                <a:solidFill>
                  <a:srgbClr val="FFD757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1362" y="1410670"/>
            <a:ext cx="2952750" cy="571503"/>
            <a:chOff x="2891362" y="1410670"/>
            <a:chExt cx="2952750" cy="571503"/>
          </a:xfrm>
        </p:grpSpPr>
        <p:cxnSp>
          <p:nvCxnSpPr>
            <p:cNvPr id="18" name="Straight Connector 17"/>
            <p:cNvCxnSpPr>
              <a:endCxn id="19" idx="2"/>
            </p:cNvCxnSpPr>
            <p:nvPr/>
          </p:nvCxnSpPr>
          <p:spPr>
            <a:xfrm rot="16200000" flipV="1">
              <a:off x="4232944" y="1837852"/>
              <a:ext cx="279115" cy="952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91362" y="1410670"/>
              <a:ext cx="2952750" cy="292388"/>
            </a:xfrm>
            <a:prstGeom prst="rect">
              <a:avLst/>
            </a:prstGeom>
            <a:noFill/>
          </p:spPr>
          <p:txBody>
            <a:bodyPr wrap="square" lIns="45720" tIns="22860" rIns="45720" bIns="22860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D757"/>
                  </a:solidFill>
                </a:rPr>
                <a:t>Geoportal</a:t>
              </a:r>
              <a:r>
                <a:rPr lang="en-US" sz="1600" b="1" dirty="0" smtClean="0">
                  <a:solidFill>
                    <a:srgbClr val="FFD757"/>
                  </a:solidFill>
                </a:rPr>
                <a:t> Server </a:t>
              </a:r>
              <a:r>
                <a:rPr lang="en-US" sz="1600" dirty="0" smtClean="0">
                  <a:solidFill>
                    <a:srgbClr val="FFD757"/>
                  </a:solidFill>
                </a:rPr>
                <a:t>application</a:t>
              </a:r>
              <a:endParaRPr lang="en-US" sz="1600" dirty="0">
                <a:solidFill>
                  <a:srgbClr val="FFD757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1862" y="4763470"/>
            <a:ext cx="2044700" cy="1674518"/>
            <a:chOff x="541862" y="4763470"/>
            <a:chExt cx="2044700" cy="1674518"/>
          </a:xfrm>
        </p:grpSpPr>
        <p:grpSp>
          <p:nvGrpSpPr>
            <p:cNvPr id="21" name="Group 20"/>
            <p:cNvGrpSpPr/>
            <p:nvPr/>
          </p:nvGrpSpPr>
          <p:grpSpPr>
            <a:xfrm>
              <a:off x="541862" y="5315920"/>
              <a:ext cx="1930400" cy="1122068"/>
              <a:chOff x="541862" y="5315920"/>
              <a:chExt cx="1930400" cy="1122068"/>
            </a:xfrm>
          </p:grpSpPr>
          <p:cxnSp>
            <p:nvCxnSpPr>
              <p:cNvPr id="23" name="Straight Connector 22"/>
              <p:cNvCxnSpPr>
                <a:stCxn id="24" idx="0"/>
                <a:endCxn id="22" idx="1"/>
              </p:cNvCxnSpPr>
              <p:nvPr/>
            </p:nvCxnSpPr>
            <p:spPr>
              <a:xfrm flipV="1">
                <a:off x="1449912" y="5315920"/>
                <a:ext cx="1022350" cy="91017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1862" y="5406937"/>
                <a:ext cx="1816100" cy="1031051"/>
              </a:xfrm>
              <a:prstGeom prst="rect">
                <a:avLst/>
              </a:prstGeom>
              <a:noFill/>
            </p:spPr>
            <p:txBody>
              <a:bodyPr wrap="square" lIns="45720" tIns="22860" rIns="45720" bIns="22860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FFD757"/>
                    </a:solidFill>
                  </a:rPr>
                  <a:t>OpenStreetMap</a:t>
                </a:r>
                <a:r>
                  <a:rPr lang="en-US" sz="1600" dirty="0" smtClean="0">
                    <a:solidFill>
                      <a:srgbClr val="FFD757"/>
                    </a:solidFill>
                  </a:rPr>
                  <a:t>, WMS, or </a:t>
                </a:r>
                <a:r>
                  <a:rPr lang="en-US" sz="1600" dirty="0" err="1" smtClean="0">
                    <a:solidFill>
                      <a:srgbClr val="FFD757"/>
                    </a:solidFill>
                  </a:rPr>
                  <a:t>ArcGIS</a:t>
                </a:r>
                <a:r>
                  <a:rPr lang="en-US" sz="1600" dirty="0" smtClean="0">
                    <a:solidFill>
                      <a:srgbClr val="FFD757"/>
                    </a:solidFill>
                  </a:rPr>
                  <a:t> Services for </a:t>
                </a:r>
                <a:r>
                  <a:rPr lang="en-US" sz="1600" dirty="0" err="1" smtClean="0">
                    <a:solidFill>
                      <a:srgbClr val="FFD757"/>
                    </a:solidFill>
                  </a:rPr>
                  <a:t>basemap</a:t>
                </a:r>
                <a:endParaRPr lang="en-US" sz="1600" dirty="0">
                  <a:solidFill>
                    <a:srgbClr val="FFD757"/>
                  </a:solidFill>
                </a:endParaRPr>
              </a:p>
            </p:txBody>
          </p:sp>
        </p:grpSp>
        <p:sp>
          <p:nvSpPr>
            <p:cNvPr id="22" name="Left Brace 21"/>
            <p:cNvSpPr/>
            <p:nvPr/>
          </p:nvSpPr>
          <p:spPr>
            <a:xfrm>
              <a:off x="2472262" y="4763470"/>
              <a:ext cx="114300" cy="1104900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5720" tIns="22860" rIns="45720" bIns="22860" rtlCol="0" anchor="ctr"/>
            <a:lstStyle/>
            <a:p>
              <a:pPr algn="ctr"/>
              <a:endParaRPr lang="en-US">
                <a:solidFill>
                  <a:srgbClr val="FFD757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29762" y="1182070"/>
            <a:ext cx="3390900" cy="914400"/>
            <a:chOff x="5329762" y="1182070"/>
            <a:chExt cx="3390900" cy="914400"/>
          </a:xfrm>
        </p:grpSpPr>
        <p:cxnSp>
          <p:nvCxnSpPr>
            <p:cNvPr id="26" name="Straight Connector 25"/>
            <p:cNvCxnSpPr>
              <a:stCxn id="28" idx="1"/>
              <a:endCxn id="27" idx="1"/>
            </p:cNvCxnSpPr>
            <p:nvPr/>
          </p:nvCxnSpPr>
          <p:spPr>
            <a:xfrm rot="5400000" flipH="1" flipV="1">
              <a:off x="5664440" y="1288148"/>
              <a:ext cx="454595" cy="78105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82262" y="1182070"/>
              <a:ext cx="2438400" cy="538609"/>
            </a:xfrm>
            <a:prstGeom prst="rect">
              <a:avLst/>
            </a:prstGeom>
            <a:noFill/>
          </p:spPr>
          <p:txBody>
            <a:bodyPr wrap="square" lIns="45720" tIns="22860" rIns="45720" bIns="22860" rtlCol="0">
              <a:spAutoFit/>
            </a:bodyPr>
            <a:lstStyle/>
            <a:p>
              <a:r>
                <a:rPr lang="en-US" sz="1600" b="1" dirty="0" smtClean="0">
                  <a:solidFill>
                    <a:srgbClr val="FFD757"/>
                  </a:solidFill>
                </a:rPr>
                <a:t>Apache Directory Server </a:t>
              </a:r>
              <a:r>
                <a:rPr lang="en-US" sz="1600" dirty="0" smtClean="0">
                  <a:solidFill>
                    <a:srgbClr val="FFD757"/>
                  </a:solidFill>
                </a:rPr>
                <a:t>for authentication</a:t>
              </a:r>
              <a:endParaRPr lang="en-US" sz="1600" dirty="0">
                <a:solidFill>
                  <a:srgbClr val="FFD757"/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5400000">
              <a:off x="5405962" y="1829770"/>
              <a:ext cx="190500" cy="342900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5720" tIns="22860" rIns="45720" bIns="22860" rtlCol="0" anchor="ctr"/>
            <a:lstStyle/>
            <a:p>
              <a:pPr algn="ctr"/>
              <a:endParaRPr lang="en-US">
                <a:solidFill>
                  <a:srgbClr val="FFD757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39462" y="2096470"/>
            <a:ext cx="2247900" cy="1031051"/>
            <a:chOff x="6739462" y="2096470"/>
            <a:chExt cx="2247900" cy="1031051"/>
          </a:xfrm>
        </p:grpSpPr>
        <p:cxnSp>
          <p:nvCxnSpPr>
            <p:cNvPr id="30" name="Straight Connector 29"/>
            <p:cNvCxnSpPr>
              <a:stCxn id="32" idx="1"/>
              <a:endCxn id="31" idx="1"/>
            </p:cNvCxnSpPr>
            <p:nvPr/>
          </p:nvCxnSpPr>
          <p:spPr>
            <a:xfrm>
              <a:off x="6891862" y="2439370"/>
              <a:ext cx="381000" cy="17262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72862" y="2096470"/>
              <a:ext cx="1714500" cy="1031051"/>
            </a:xfrm>
            <a:prstGeom prst="rect">
              <a:avLst/>
            </a:prstGeom>
            <a:noFill/>
          </p:spPr>
          <p:txBody>
            <a:bodyPr wrap="square" lIns="45720" tIns="22860" rIns="45720" bIns="22860" rtlCol="0">
              <a:spAutoFit/>
            </a:bodyPr>
            <a:lstStyle/>
            <a:p>
              <a:r>
                <a:rPr lang="en-US" sz="1600" b="1" dirty="0" smtClean="0">
                  <a:solidFill>
                    <a:srgbClr val="FFD757"/>
                  </a:solidFill>
                </a:rPr>
                <a:t>Flex-based </a:t>
              </a:r>
              <a:r>
                <a:rPr lang="en-US" sz="1600" dirty="0" smtClean="0">
                  <a:solidFill>
                    <a:srgbClr val="FFD757"/>
                  </a:solidFill>
                </a:rPr>
                <a:t>map viewer with </a:t>
              </a:r>
              <a:r>
                <a:rPr lang="en-US" sz="1600" dirty="0" err="1" smtClean="0">
                  <a:solidFill>
                    <a:srgbClr val="FFD757"/>
                  </a:solidFill>
                </a:rPr>
                <a:t>Geoportal</a:t>
              </a:r>
              <a:r>
                <a:rPr lang="en-US" sz="1600" dirty="0" smtClean="0">
                  <a:solidFill>
                    <a:srgbClr val="FFD757"/>
                  </a:solidFill>
                </a:rPr>
                <a:t> search widget</a:t>
              </a:r>
              <a:endParaRPr lang="en-US" sz="1600" dirty="0">
                <a:solidFill>
                  <a:srgbClr val="FFD757"/>
                </a:solidFill>
              </a:endParaRPr>
            </a:p>
          </p:txBody>
        </p:sp>
        <p:sp>
          <p:nvSpPr>
            <p:cNvPr id="32" name="Left Brace 31"/>
            <p:cNvSpPr/>
            <p:nvPr/>
          </p:nvSpPr>
          <p:spPr>
            <a:xfrm rot="10800000">
              <a:off x="6739462" y="2363170"/>
              <a:ext cx="152400" cy="152400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5720" tIns="22860" rIns="45720" bIns="22860" rtlCol="0" anchor="ctr"/>
            <a:lstStyle/>
            <a:p>
              <a:pPr algn="ctr"/>
              <a:endParaRPr lang="en-US">
                <a:solidFill>
                  <a:srgbClr val="FFD757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01362" y="3582370"/>
            <a:ext cx="2476500" cy="784830"/>
            <a:chOff x="6701362" y="3582370"/>
            <a:chExt cx="2476500" cy="784830"/>
          </a:xfrm>
        </p:grpSpPr>
        <p:cxnSp>
          <p:nvCxnSpPr>
            <p:cNvPr id="34" name="Straight Connector 33"/>
            <p:cNvCxnSpPr>
              <a:endCxn id="35" idx="1"/>
            </p:cNvCxnSpPr>
            <p:nvPr/>
          </p:nvCxnSpPr>
          <p:spPr>
            <a:xfrm flipV="1">
              <a:off x="6853762" y="3974785"/>
              <a:ext cx="228600" cy="26685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082362" y="3582370"/>
              <a:ext cx="2095500" cy="784830"/>
            </a:xfrm>
            <a:prstGeom prst="rect">
              <a:avLst/>
            </a:prstGeom>
            <a:noFill/>
          </p:spPr>
          <p:txBody>
            <a:bodyPr wrap="square" lIns="45720" tIns="22860" rIns="45720" bIns="22860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D757"/>
                  </a:solidFill>
                </a:rPr>
                <a:t>PostgreSQL</a:t>
              </a:r>
              <a:r>
                <a:rPr lang="en-US" sz="1600" dirty="0" smtClean="0">
                  <a:solidFill>
                    <a:srgbClr val="FFD757"/>
                  </a:solidFill>
                </a:rPr>
                <a:t> database, metadata indexed by </a:t>
              </a:r>
              <a:r>
                <a:rPr lang="en-US" sz="1600" b="1" dirty="0" err="1" smtClean="0">
                  <a:solidFill>
                    <a:srgbClr val="FFD757"/>
                  </a:solidFill>
                </a:rPr>
                <a:t>Lucene</a:t>
              </a:r>
              <a:endParaRPr lang="en-US" sz="1600" b="1" dirty="0">
                <a:solidFill>
                  <a:srgbClr val="FFD757"/>
                </a:solidFill>
              </a:endParaRPr>
            </a:p>
          </p:txBody>
        </p:sp>
        <p:sp>
          <p:nvSpPr>
            <p:cNvPr id="36" name="Left Brace 35"/>
            <p:cNvSpPr/>
            <p:nvPr/>
          </p:nvSpPr>
          <p:spPr>
            <a:xfrm rot="10800000">
              <a:off x="6701362" y="3696670"/>
              <a:ext cx="152400" cy="609600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5720" tIns="22860" rIns="45720" bIns="22860" rtlCol="0" anchor="ctr"/>
            <a:lstStyle/>
            <a:p>
              <a:pPr algn="ctr"/>
              <a:endParaRPr lang="en-US">
                <a:solidFill>
                  <a:srgbClr val="FFD7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73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46509_EPC2011_ppt_tmplt">
  <a:themeElements>
    <a:clrScheme name="Esri 2011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287</Words>
  <Application>Microsoft Office PowerPoint</Application>
  <PresentationFormat>On-screen Show (4:3)</PresentationFormat>
  <Paragraphs>73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G46509_EPC2011_ppt_tmplt</vt:lpstr>
      <vt:lpstr>Visio</vt:lpstr>
      <vt:lpstr>PowerPoint Presentation</vt:lpstr>
      <vt:lpstr>PowerPoint Presentation</vt:lpstr>
      <vt:lpstr>PowerPoint Presentation</vt:lpstr>
      <vt:lpstr>PowerPoint Presentation</vt:lpstr>
      <vt:lpstr>Geoportal Server Completes the SDI Platform</vt:lpstr>
      <vt:lpstr>Creating connections across the data life cycle</vt:lpstr>
      <vt:lpstr>2005-2010</vt:lpstr>
      <vt:lpstr>PowerPoint Presentation</vt:lpstr>
      <vt:lpstr>No-cost system setup</vt:lpstr>
      <vt:lpstr>Popular Features  (e.g., why do folks choose this tool?) </vt:lpstr>
      <vt:lpstr>Version 1.2 (released Dec. 21) 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Geoportal Server</dc:title>
  <dc:creator>Christine White</dc:creator>
  <cp:lastModifiedBy>Christine White</cp:lastModifiedBy>
  <cp:revision>358</cp:revision>
  <dcterms:created xsi:type="dcterms:W3CDTF">2011-03-03T21:47:56Z</dcterms:created>
  <dcterms:modified xsi:type="dcterms:W3CDTF">2012-01-04T16:10:33Z</dcterms:modified>
</cp:coreProperties>
</file>