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Lst>
  <p:notesMasterIdLst>
    <p:notesMasterId r:id="rId16"/>
  </p:notesMasterIdLst>
  <p:handoutMasterIdLst>
    <p:handoutMasterId r:id="rId17"/>
  </p:handoutMasterIdLst>
  <p:sldIdLst>
    <p:sldId id="288" r:id="rId2"/>
    <p:sldId id="436" r:id="rId3"/>
    <p:sldId id="435" r:id="rId4"/>
    <p:sldId id="438" r:id="rId5"/>
    <p:sldId id="442" r:id="rId6"/>
    <p:sldId id="441" r:id="rId7"/>
    <p:sldId id="443" r:id="rId8"/>
    <p:sldId id="437" r:id="rId9"/>
    <p:sldId id="434" r:id="rId10"/>
    <p:sldId id="433" r:id="rId11"/>
    <p:sldId id="440" r:id="rId12"/>
    <p:sldId id="432" r:id="rId13"/>
    <p:sldId id="439" r:id="rId14"/>
    <p:sldId id="3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4A6765-3D1E-9344-B626-DDA3CAC003A8}">
          <p14:sldIdLst>
            <p14:sldId id="288"/>
            <p14:sldId id="436"/>
            <p14:sldId id="435"/>
            <p14:sldId id="438"/>
            <p14:sldId id="442"/>
            <p14:sldId id="441"/>
            <p14:sldId id="443"/>
            <p14:sldId id="437"/>
            <p14:sldId id="434"/>
            <p14:sldId id="433"/>
            <p14:sldId id="440"/>
            <p14:sldId id="432"/>
            <p14:sldId id="439"/>
            <p14:sldId id="3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8ED0"/>
    <a:srgbClr val="396090"/>
    <a:srgbClr val="C7DAF0"/>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0" autoAdjust="0"/>
    <p:restoredTop sz="97310" autoAdjust="0"/>
  </p:normalViewPr>
  <p:slideViewPr>
    <p:cSldViewPr snapToGrid="0" showGuides="1">
      <p:cViewPr varScale="1">
        <p:scale>
          <a:sx n="104" d="100"/>
          <a:sy n="104" d="100"/>
        </p:scale>
        <p:origin x="-632" y="-112"/>
      </p:cViewPr>
      <p:guideLst>
        <p:guide orient="horz" pos="747"/>
        <p:guide orient="horz" pos="180"/>
        <p:guide pos="284"/>
        <p:guide pos="46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B6A01C-34C6-7342-9E4B-D4E64201C946}" type="datetimeFigureOut">
              <a:rPr lang="en-US" smtClean="0"/>
              <a:t>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258E5-BDEC-A44D-9C2E-09EBF08CF02F}" type="slidenum">
              <a:rPr lang="en-US" smtClean="0"/>
              <a:t>‹#›</a:t>
            </a:fld>
            <a:endParaRPr lang="en-US"/>
          </a:p>
        </p:txBody>
      </p:sp>
    </p:spTree>
    <p:extLst>
      <p:ext uri="{BB962C8B-B14F-4D97-AF65-F5344CB8AC3E}">
        <p14:creationId xmlns:p14="http://schemas.microsoft.com/office/powerpoint/2010/main" val="211274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45783-6BE9-4694-A1F6-693F09169B94}" type="datetimeFigureOut">
              <a:rPr lang="en-US" smtClean="0"/>
              <a:pPr/>
              <a:t>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4EC39-7544-4C7F-93EE-0C17C74951D0}" type="slidenum">
              <a:rPr lang="en-US" smtClean="0"/>
              <a:pPr/>
              <a:t>‹#›</a:t>
            </a:fld>
            <a:endParaRPr lang="en-US"/>
          </a:p>
        </p:txBody>
      </p:sp>
    </p:spTree>
    <p:extLst>
      <p:ext uri="{BB962C8B-B14F-4D97-AF65-F5344CB8AC3E}">
        <p14:creationId xmlns:p14="http://schemas.microsoft.com/office/powerpoint/2010/main" val="38791169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30932-955E-42E4-A4C0-E99690BFE94C}" type="slidenum">
              <a:rPr lang="en-US"/>
              <a:pPr/>
              <a:t>1</a:t>
            </a:fld>
            <a:endParaRPr lang="en-US"/>
          </a:p>
        </p:txBody>
      </p:sp>
      <p:sp>
        <p:nvSpPr>
          <p:cNvPr id="112642" name="Rectangle 2"/>
          <p:cNvSpPr>
            <a:spLocks noGrp="1" noRot="1" noChangeAspect="1" noChangeArrowheads="1" noTextEdit="1"/>
          </p:cNvSpPr>
          <p:nvPr>
            <p:ph type="sldImg"/>
          </p:nvPr>
        </p:nvSpPr>
        <p:spPr>
          <a:xfrm>
            <a:off x="1139825" y="685800"/>
            <a:ext cx="4572000" cy="3429000"/>
          </a:xfrm>
          <a:ln/>
        </p:spPr>
      </p:sp>
      <p:sp>
        <p:nvSpPr>
          <p:cNvPr id="112643" name="Rectangle 3"/>
          <p:cNvSpPr>
            <a:spLocks noGrp="1" noChangeArrowheads="1"/>
          </p:cNvSpPr>
          <p:nvPr>
            <p:ph type="body" idx="1"/>
          </p:nvPr>
        </p:nvSpPr>
        <p:spPr>
          <a:xfrm>
            <a:off x="913290" y="4343093"/>
            <a:ext cx="5025363" cy="4115721"/>
          </a:xfrm>
        </p:spPr>
        <p:txBody>
          <a:bodyPr/>
          <a:lstStyle/>
          <a:p>
            <a:r>
              <a:rPr lang="en-US" sz="1200" kern="1200" dirty="0" smtClean="0">
                <a:solidFill>
                  <a:schemeClr val="tx1"/>
                </a:solidFill>
                <a:latin typeface="+mn-lt"/>
                <a:ea typeface="+mn-ea"/>
                <a:cs typeface="+mn-cs"/>
              </a:rPr>
              <a:t>The Data Life Cycle is an important general concept for thinking about data collection, management, and preservation practices across the geophysical scientific data community. The cycle generally spans the scientific process from ideation, through experimental design, observation collection, data analysis and visualization, publication, archive, distributions and eventual reuse. During the cycle, the data may change through new analyses, presentations, and responsible parties, but, historically, the format and organization of the data have generally remained the same. Data collected as a time series at a point remains as a time series and data collected/calculated as grids remains as grids. BIP is BIP and BSQ is BSQ. In fact, in many large data centers, the native format remains sacrosanct and, in the scientific community, reformatting is avoided because of fear of losing information or introducing data quality problems and irreproducible results.</a:t>
            </a:r>
          </a:p>
          <a:p>
            <a:r>
              <a:rPr lang="en-US" sz="1200" kern="1200" dirty="0" smtClean="0">
                <a:solidFill>
                  <a:schemeClr val="tx1"/>
                </a:solidFill>
                <a:latin typeface="+mn-lt"/>
                <a:ea typeface="+mn-ea"/>
                <a:cs typeface="+mn-cs"/>
              </a:rPr>
              <a:t>This traditional approach has worked well in areas where data are collected and used for a single purpose throughout the life cycle and domains where comparisons across different data sets are rare and problematic due to conflicting data organizational structures or incomplete documentation. This is not the world we live in today. Reuse for unexpected purposes and data (and model) comparisons are becoming increasingly common (e.g. climate model / observation comparisons). Data sets are preserved for future global investigators that may be unaware of the original project or purpose of the data. Also, it is becoming more common for data to be restructured and reformatted for particular problem or to support a flexible web service. Unfortunately, many of these efforts do not preserve the metadata that, hopefully, accompanies the data in the original format.</a:t>
            </a:r>
          </a:p>
          <a:p>
            <a:r>
              <a:rPr lang="en-US" sz="1200" kern="1200" smtClean="0">
                <a:solidFill>
                  <a:schemeClr val="tx1"/>
                </a:solidFill>
                <a:latin typeface="+mn-lt"/>
                <a:ea typeface="+mn-ea"/>
                <a:cs typeface="+mn-cs"/>
              </a:rPr>
              <a:t>In this presentation we will discuss alternative approaches to data management that will facilitate data reuse across teams and disciplines.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7926" name="Picture 2086" descr="hdf_7ppt"/>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37890" name="Rectangle 2050"/>
          <p:cNvSpPr>
            <a:spLocks noGrp="1" noChangeArrowheads="1"/>
          </p:cNvSpPr>
          <p:nvPr>
            <p:ph type="ctrTitle"/>
          </p:nvPr>
        </p:nvSpPr>
        <p:spPr>
          <a:xfrm>
            <a:off x="685800" y="2209800"/>
            <a:ext cx="7772400" cy="2057400"/>
          </a:xfrm>
        </p:spPr>
        <p:txBody>
          <a:bodyPr anchor="t"/>
          <a:lstStyle>
            <a:lvl1pPr>
              <a:defRPr sz="4800" baseline="0">
                <a:latin typeface="Calibri"/>
                <a:cs typeface="Calibri"/>
              </a:defRPr>
            </a:lvl1pPr>
          </a:lstStyle>
          <a:p>
            <a:r>
              <a:rPr lang="en-US" dirty="0"/>
              <a:t>Click to edit Master title style</a:t>
            </a:r>
          </a:p>
        </p:txBody>
      </p:sp>
      <p:sp>
        <p:nvSpPr>
          <p:cNvPr id="37891" name="Rectangle 2051"/>
          <p:cNvSpPr>
            <a:spLocks noGrp="1" noChangeArrowheads="1"/>
          </p:cNvSpPr>
          <p:nvPr>
            <p:ph type="subTitle" idx="1"/>
          </p:nvPr>
        </p:nvSpPr>
        <p:spPr>
          <a:xfrm>
            <a:off x="1219200" y="4419600"/>
            <a:ext cx="6400800" cy="914400"/>
          </a:xfrm>
        </p:spPr>
        <p:txBody>
          <a:bodyPr/>
          <a:lstStyle>
            <a:lvl1pPr marL="0" indent="0" algn="ctr">
              <a:buFontTx/>
              <a:buNone/>
              <a:defRPr sz="2400">
                <a:latin typeface="Calibri"/>
                <a:cs typeface="Calibri"/>
              </a:defRPr>
            </a:lvl1pPr>
          </a:lstStyle>
          <a:p>
            <a:r>
              <a:rPr lang="en-US" dirty="0"/>
              <a:t>Click to edit Master subtitle style</a:t>
            </a:r>
          </a:p>
        </p:txBody>
      </p:sp>
      <p:sp>
        <p:nvSpPr>
          <p:cNvPr id="37906" name="Rectangle 2066"/>
          <p:cNvSpPr>
            <a:spLocks noGrp="1" noChangeArrowheads="1"/>
          </p:cNvSpPr>
          <p:nvPr>
            <p:ph type="sldNum" sz="quarter" idx="4"/>
          </p:nvPr>
        </p:nvSpPr>
        <p:spPr/>
        <p:txBody>
          <a:bodyPr/>
          <a:lstStyle>
            <a:lvl1pPr>
              <a:defRPr/>
            </a:lvl1pPr>
          </a:lstStyle>
          <a:p>
            <a:fld id="{B9A296CE-074A-4235-9897-F1B252B6FB18}" type="slidenum">
              <a:rPr lang="en-US"/>
              <a:pPr/>
              <a:t>‹#›</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010400" cy="533400"/>
          </a:xfrm>
        </p:spPr>
        <p:txBody>
          <a:bodyPr anchor="ctr"/>
          <a:lstStyle>
            <a:lvl1pPr>
              <a:defRPr sz="3600" b="1"/>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304800" y="6629400"/>
            <a:ext cx="1676400" cy="228600"/>
          </a:xfrm>
          <a:prstGeom prst="rect">
            <a:avLst/>
          </a:prstGeom>
        </p:spPr>
        <p:txBody>
          <a:bodyPr/>
          <a:lstStyle/>
          <a:p>
            <a:r>
              <a:rPr lang="en-US" smtClean="0"/>
              <a:t>January 8-10, 2014</a:t>
            </a:r>
            <a:endParaRPr lang="en-US" dirty="0"/>
          </a:p>
        </p:txBody>
      </p:sp>
      <p:sp>
        <p:nvSpPr>
          <p:cNvPr id="4" name="Footer Placeholder 3"/>
          <p:cNvSpPr>
            <a:spLocks noGrp="1"/>
          </p:cNvSpPr>
          <p:nvPr>
            <p:ph type="ftr" sz="quarter" idx="11"/>
          </p:nvPr>
        </p:nvSpPr>
        <p:spPr>
          <a:xfrm>
            <a:off x="2286000" y="6629400"/>
            <a:ext cx="3962400" cy="228600"/>
          </a:xfrm>
          <a:prstGeom prst="rect">
            <a:avLst/>
          </a:prstGeom>
        </p:spPr>
        <p:txBody>
          <a:bodyPr/>
          <a:lstStyle/>
          <a:p>
            <a:r>
              <a:rPr lang="en-US" smtClean="0"/>
              <a:t>ESIP Winter 2014</a:t>
            </a:r>
            <a:endParaRPr lang="en-US" dirty="0"/>
          </a:p>
        </p:txBody>
      </p:sp>
      <p:sp>
        <p:nvSpPr>
          <p:cNvPr id="5" name="Slide Number Placeholder 4"/>
          <p:cNvSpPr>
            <a:spLocks noGrp="1"/>
          </p:cNvSpPr>
          <p:nvPr>
            <p:ph type="sldNum" sz="quarter" idx="12"/>
          </p:nvPr>
        </p:nvSpPr>
        <p:spPr/>
        <p:txBody>
          <a:bodyPr/>
          <a:lstStyle/>
          <a:p>
            <a:fld id="{66990693-FCA4-456D-B0D1-1E6BC96D0376}" type="slidenum">
              <a:rPr lang="en-US" smtClean="0"/>
              <a:pPr/>
              <a:t>‹#›</a:t>
            </a:fld>
            <a:endParaRPr lang="en-US"/>
          </a:p>
        </p:txBody>
      </p:sp>
    </p:spTree>
  </p:cSld>
  <p:clrMapOvr>
    <a:masterClrMapping/>
  </p:clrMapOvr>
  <p:transition xmlns:p14="http://schemas.microsoft.com/office/powerpoint/2010/mai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3810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629400"/>
            <a:ext cx="1676400" cy="228600"/>
          </a:xfrm>
          <a:prstGeom prst="rect">
            <a:avLst/>
          </a:prstGeom>
        </p:spPr>
        <p:txBody>
          <a:bodyPr/>
          <a:lstStyle>
            <a:lvl1pPr>
              <a:defRPr/>
            </a:lvl1pPr>
          </a:lstStyle>
          <a:p>
            <a:r>
              <a:rPr lang="en-US" smtClean="0"/>
              <a:t>January 8-10, 2014</a:t>
            </a:r>
            <a:endParaRPr lang="en-US" dirty="0"/>
          </a:p>
        </p:txBody>
      </p:sp>
      <p:sp>
        <p:nvSpPr>
          <p:cNvPr id="6" name="Footer Placeholder 5"/>
          <p:cNvSpPr>
            <a:spLocks noGrp="1"/>
          </p:cNvSpPr>
          <p:nvPr>
            <p:ph type="ftr" sz="quarter" idx="11"/>
          </p:nvPr>
        </p:nvSpPr>
        <p:spPr>
          <a:xfrm>
            <a:off x="2286000" y="6629400"/>
            <a:ext cx="3962400" cy="228600"/>
          </a:xfrm>
          <a:prstGeom prst="rect">
            <a:avLst/>
          </a:prstGeom>
        </p:spPr>
        <p:txBody>
          <a:bodyPr/>
          <a:lstStyle>
            <a:lvl1pPr>
              <a:defRPr/>
            </a:lvl1pPr>
          </a:lstStyle>
          <a:p>
            <a:r>
              <a:rPr lang="en-US" smtClean="0"/>
              <a:t>ESIP Winter 2014</a:t>
            </a:r>
            <a:endParaRPr lang="en-US" dirty="0"/>
          </a:p>
        </p:txBody>
      </p:sp>
      <p:sp>
        <p:nvSpPr>
          <p:cNvPr id="7" name="Slide Number Placeholder 6"/>
          <p:cNvSpPr>
            <a:spLocks noGrp="1"/>
          </p:cNvSpPr>
          <p:nvPr>
            <p:ph type="sldNum" sz="quarter" idx="12"/>
          </p:nvPr>
        </p:nvSpPr>
        <p:spPr/>
        <p:txBody>
          <a:bodyPr/>
          <a:lstStyle>
            <a:lvl1pPr>
              <a:defRPr/>
            </a:lvl1pPr>
          </a:lstStyle>
          <a:p>
            <a:fld id="{E6E2BE39-D6F0-4B70-B47C-2166E0E553D2}" type="slidenum">
              <a:rPr lang="en-US"/>
              <a:pPr/>
              <a:t>‹#›</a:t>
            </a:fld>
            <a:endParaRPr lang="en-US"/>
          </a:p>
        </p:txBody>
      </p:sp>
    </p:spTree>
  </p:cSld>
  <p:clrMapOvr>
    <a:masterClrMapping/>
  </p:clrMapOvr>
  <p:transition xmlns:p14="http://schemas.microsoft.com/office/powerpoint/2010/mai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304800" y="6629400"/>
            <a:ext cx="1676400" cy="228600"/>
          </a:xfrm>
          <a:prstGeom prst="rect">
            <a:avLst/>
          </a:prstGeom>
        </p:spPr>
        <p:txBody>
          <a:bodyPr/>
          <a:lstStyle>
            <a:lvl1pPr>
              <a:defRPr/>
            </a:lvl1pPr>
          </a:lstStyle>
          <a:p>
            <a:r>
              <a:rPr lang="en-US" smtClean="0"/>
              <a:t>January 8-10, 2014</a:t>
            </a:r>
            <a:endParaRPr lang="en-US" dirty="0"/>
          </a:p>
        </p:txBody>
      </p:sp>
      <p:sp>
        <p:nvSpPr>
          <p:cNvPr id="4" name="Footer Placeholder 3"/>
          <p:cNvSpPr>
            <a:spLocks noGrp="1"/>
          </p:cNvSpPr>
          <p:nvPr>
            <p:ph type="ftr" sz="quarter" idx="11"/>
          </p:nvPr>
        </p:nvSpPr>
        <p:spPr>
          <a:xfrm>
            <a:off x="2286000" y="6629400"/>
            <a:ext cx="3962400" cy="228600"/>
          </a:xfrm>
          <a:prstGeom prst="rect">
            <a:avLst/>
          </a:prstGeom>
        </p:spPr>
        <p:txBody>
          <a:bodyPr/>
          <a:lstStyle>
            <a:lvl1pPr>
              <a:defRPr/>
            </a:lvl1pPr>
          </a:lstStyle>
          <a:p>
            <a:r>
              <a:rPr lang="en-US" smtClean="0"/>
              <a:t>ESIP Winter 2014</a:t>
            </a:r>
            <a:endParaRPr lang="en-US" dirty="0"/>
          </a:p>
        </p:txBody>
      </p:sp>
      <p:sp>
        <p:nvSpPr>
          <p:cNvPr id="5" name="Slide Number Placeholder 4"/>
          <p:cNvSpPr>
            <a:spLocks noGrp="1"/>
          </p:cNvSpPr>
          <p:nvPr>
            <p:ph type="sldNum" sz="quarter" idx="12"/>
          </p:nvPr>
        </p:nvSpPr>
        <p:spPr/>
        <p:txBody>
          <a:bodyPr/>
          <a:lstStyle>
            <a:lvl1pPr>
              <a:defRPr/>
            </a:lvl1pPr>
          </a:lstStyle>
          <a:p>
            <a:fld id="{00A2B324-5D90-4399-9765-5D55AF61633A}" type="slidenum">
              <a:rPr lang="en-US"/>
              <a:pPr/>
              <a:t>‹#›</a:t>
            </a:fld>
            <a:endParaRPr lang="en-US"/>
          </a:p>
        </p:txBody>
      </p:sp>
    </p:spTree>
  </p:cSld>
  <p:clrMapOvr>
    <a:masterClrMapping/>
  </p:clrMapOvr>
  <p:transition xmlns:p14="http://schemas.microsoft.com/office/powerpoint/2010/mai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04800" y="6629400"/>
            <a:ext cx="1676400" cy="228600"/>
          </a:xfrm>
          <a:prstGeom prst="rect">
            <a:avLst/>
          </a:prstGeom>
        </p:spPr>
        <p:txBody>
          <a:bodyPr/>
          <a:lstStyle>
            <a:lvl1pPr>
              <a:defRPr/>
            </a:lvl1pPr>
          </a:lstStyle>
          <a:p>
            <a:r>
              <a:rPr lang="en-US" smtClean="0"/>
              <a:t>January 8-10, 2014</a:t>
            </a:r>
            <a:endParaRPr lang="en-US"/>
          </a:p>
        </p:txBody>
      </p:sp>
      <p:sp>
        <p:nvSpPr>
          <p:cNvPr id="5" name="Footer Placeholder 4"/>
          <p:cNvSpPr>
            <a:spLocks noGrp="1"/>
          </p:cNvSpPr>
          <p:nvPr>
            <p:ph type="ftr" sz="quarter" idx="11"/>
          </p:nvPr>
        </p:nvSpPr>
        <p:spPr>
          <a:xfrm>
            <a:off x="2286000" y="6629400"/>
            <a:ext cx="3962400" cy="228600"/>
          </a:xfrm>
          <a:prstGeom prst="rect">
            <a:avLst/>
          </a:prstGeom>
        </p:spPr>
        <p:txBody>
          <a:bodyPr/>
          <a:lstStyle>
            <a:lvl1pPr>
              <a:defRPr/>
            </a:lvl1pPr>
          </a:lstStyle>
          <a:p>
            <a:r>
              <a:rPr lang="en-US" smtClean="0"/>
              <a:t>ESIP Winter 2014</a:t>
            </a:r>
            <a:endParaRPr lang="en-US"/>
          </a:p>
        </p:txBody>
      </p:sp>
      <p:sp>
        <p:nvSpPr>
          <p:cNvPr id="6" name="Slide Number Placeholder 5"/>
          <p:cNvSpPr>
            <a:spLocks noGrp="1"/>
          </p:cNvSpPr>
          <p:nvPr>
            <p:ph type="sldNum" sz="quarter" idx="12"/>
          </p:nvPr>
        </p:nvSpPr>
        <p:spPr/>
        <p:txBody>
          <a:bodyPr/>
          <a:lstStyle>
            <a:lvl1pPr>
              <a:defRPr/>
            </a:lvl1pPr>
          </a:lstStyle>
          <a:p>
            <a:fld id="{99AE129A-8A4A-4680-9167-74CE7C7BB012}" type="slidenum">
              <a:rPr lang="en-US"/>
              <a:pPr/>
              <a:t>‹#›</a:t>
            </a:fld>
            <a:endParaRPr lang="en-US"/>
          </a:p>
        </p:txBody>
      </p:sp>
    </p:spTree>
  </p:cSld>
  <p:clrMapOvr>
    <a:masterClrMapping/>
  </p:clrMapOvr>
  <p:transition xmlns:p14="http://schemas.microsoft.com/office/powerpoint/2010/mai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 y="6629400"/>
            <a:ext cx="1676400" cy="228600"/>
          </a:xfrm>
          <a:prstGeom prst="rect">
            <a:avLst/>
          </a:prstGeom>
        </p:spPr>
        <p:txBody>
          <a:bodyPr/>
          <a:lstStyle>
            <a:lvl1pPr>
              <a:defRPr/>
            </a:lvl1pPr>
          </a:lstStyle>
          <a:p>
            <a:r>
              <a:rPr lang="en-US" smtClean="0"/>
              <a:t>January 8-10, 2014</a:t>
            </a:r>
            <a:endParaRPr lang="en-US" dirty="0"/>
          </a:p>
        </p:txBody>
      </p:sp>
      <p:sp>
        <p:nvSpPr>
          <p:cNvPr id="6" name="Footer Placeholder 5"/>
          <p:cNvSpPr>
            <a:spLocks noGrp="1"/>
          </p:cNvSpPr>
          <p:nvPr>
            <p:ph type="ftr" sz="quarter" idx="11"/>
          </p:nvPr>
        </p:nvSpPr>
        <p:spPr>
          <a:xfrm>
            <a:off x="2286000" y="6629400"/>
            <a:ext cx="3962400" cy="228600"/>
          </a:xfrm>
          <a:prstGeom prst="rect">
            <a:avLst/>
          </a:prstGeom>
        </p:spPr>
        <p:txBody>
          <a:bodyPr/>
          <a:lstStyle>
            <a:lvl1pPr>
              <a:defRPr/>
            </a:lvl1pPr>
          </a:lstStyle>
          <a:p>
            <a:r>
              <a:rPr lang="en-US" smtClean="0"/>
              <a:t>ESIP Winter 2014</a:t>
            </a:r>
            <a:endParaRPr lang="en-US" dirty="0"/>
          </a:p>
        </p:txBody>
      </p:sp>
      <p:sp>
        <p:nvSpPr>
          <p:cNvPr id="7" name="Slide Number Placeholder 6"/>
          <p:cNvSpPr>
            <a:spLocks noGrp="1"/>
          </p:cNvSpPr>
          <p:nvPr>
            <p:ph type="sldNum" sz="quarter" idx="12"/>
          </p:nvPr>
        </p:nvSpPr>
        <p:spPr/>
        <p:txBody>
          <a:bodyPr/>
          <a:lstStyle>
            <a:lvl1pPr>
              <a:defRPr/>
            </a:lvl1pPr>
          </a:lstStyle>
          <a:p>
            <a:fld id="{D52F9BD7-B4CC-49F1-830D-09E4505864BD}" type="slidenum">
              <a:rPr lang="en-US"/>
              <a:pPr/>
              <a:t>‹#›</a:t>
            </a:fld>
            <a:endParaRPr lang="en-US"/>
          </a:p>
        </p:txBody>
      </p:sp>
    </p:spTree>
  </p:cSld>
  <p:clrMapOvr>
    <a:masterClrMapping/>
  </p:clrMapOvr>
  <p:transition xmlns:p14="http://schemas.microsoft.com/office/powerpoint/2010/main" spd="med">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6896" name="Picture 1056" descr="hdf_no_banner_white"/>
          <p:cNvPicPr>
            <a:picLocks noChangeAspect="1" noChangeArrowheads="1"/>
          </p:cNvPicPr>
          <p:nvPr userDrawn="1"/>
        </p:nvPicPr>
        <p:blipFill>
          <a:blip r:embed="rId9"/>
          <a:srcRect/>
          <a:stretch>
            <a:fillRect/>
          </a:stretch>
        </p:blipFill>
        <p:spPr bwMode="auto">
          <a:xfrm>
            <a:off x="0" y="0"/>
            <a:ext cx="9144000" cy="6858000"/>
          </a:xfrm>
          <a:prstGeom prst="rect">
            <a:avLst/>
          </a:prstGeom>
          <a:noFill/>
        </p:spPr>
      </p:pic>
      <p:sp>
        <p:nvSpPr>
          <p:cNvPr id="36867" name="Rectangle 1027"/>
          <p:cNvSpPr>
            <a:spLocks noGrp="1" noChangeArrowheads="1"/>
          </p:cNvSpPr>
          <p:nvPr>
            <p:ph type="body" idx="1"/>
          </p:nvPr>
        </p:nvSpPr>
        <p:spPr bwMode="auto">
          <a:xfrm>
            <a:off x="381000" y="990600"/>
            <a:ext cx="84582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6890" name="Picture 1050" descr="hdf 0line"/>
          <p:cNvPicPr>
            <a:picLocks noChangeArrowheads="1"/>
          </p:cNvPicPr>
          <p:nvPr userDrawn="1"/>
        </p:nvPicPr>
        <p:blipFill>
          <a:blip r:embed="rId10"/>
          <a:srcRect/>
          <a:stretch>
            <a:fillRect/>
          </a:stretch>
        </p:blipFill>
        <p:spPr bwMode="auto">
          <a:xfrm>
            <a:off x="0" y="762000"/>
            <a:ext cx="9144000" cy="76200"/>
          </a:xfrm>
          <a:prstGeom prst="rect">
            <a:avLst/>
          </a:prstGeom>
          <a:noFill/>
        </p:spPr>
      </p:pic>
      <p:pic>
        <p:nvPicPr>
          <p:cNvPr id="36891" name="Picture 1051" descr="hdf bluegreenotxt"/>
          <p:cNvPicPr>
            <a:picLocks noChangeAspect="1" noChangeArrowheads="1"/>
          </p:cNvPicPr>
          <p:nvPr userDrawn="1"/>
        </p:nvPicPr>
        <p:blipFill>
          <a:blip r:embed="rId11" cstate="print">
            <a:clrChange>
              <a:clrFrom>
                <a:srgbClr val="FFFFFF"/>
              </a:clrFrom>
              <a:clrTo>
                <a:srgbClr val="FFFFFF">
                  <a:alpha val="0"/>
                </a:srgbClr>
              </a:clrTo>
            </a:clrChange>
          </a:blip>
          <a:srcRect/>
          <a:stretch>
            <a:fillRect/>
          </a:stretch>
        </p:blipFill>
        <p:spPr bwMode="auto">
          <a:xfrm>
            <a:off x="304800" y="152400"/>
            <a:ext cx="838200" cy="460375"/>
          </a:xfrm>
          <a:prstGeom prst="rect">
            <a:avLst/>
          </a:prstGeom>
          <a:noFill/>
          <a:ln w="9525">
            <a:noFill/>
            <a:miter lim="800000"/>
            <a:headEnd/>
            <a:tailEnd/>
          </a:ln>
        </p:spPr>
      </p:pic>
      <p:sp>
        <p:nvSpPr>
          <p:cNvPr id="36866" name="Rectangle 1026"/>
          <p:cNvSpPr>
            <a:spLocks noGrp="1" noChangeArrowheads="1"/>
          </p:cNvSpPr>
          <p:nvPr>
            <p:ph type="title"/>
          </p:nvPr>
        </p:nvSpPr>
        <p:spPr bwMode="auto">
          <a:xfrm>
            <a:off x="1143000" y="152400"/>
            <a:ext cx="7010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6895" name="Rectangle 1055"/>
          <p:cNvSpPr>
            <a:spLocks noGrp="1" noChangeArrowheads="1"/>
          </p:cNvSpPr>
          <p:nvPr>
            <p:ph type="sldNum" sz="quarter" idx="4"/>
          </p:nvPr>
        </p:nvSpPr>
        <p:spPr bwMode="auto">
          <a:xfrm>
            <a:off x="6781800" y="6629400"/>
            <a:ext cx="762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1">
                <a:solidFill>
                  <a:schemeClr val="bg1"/>
                </a:solidFill>
                <a:latin typeface="+mn-lt"/>
              </a:defRPr>
            </a:lvl1pPr>
          </a:lstStyle>
          <a:p>
            <a:fld id="{66990693-FCA4-456D-B0D1-1E6BC96D0376}" type="slidenum">
              <a:rPr lang="en-US"/>
              <a:pPr/>
              <a:t>‹#›</a:t>
            </a:fld>
            <a:endParaRPr lang="en-US"/>
          </a:p>
        </p:txBody>
      </p:sp>
      <p:pic>
        <p:nvPicPr>
          <p:cNvPr id="10" name="Picture 9" descr="SlantArrowNoShadowBlack.tiff"/>
          <p:cNvPicPr>
            <a:picLocks noChangeAspect="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5800" y="76200"/>
            <a:ext cx="700401" cy="62229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715" r:id="rId2"/>
    <p:sldLayoutId id="2147483690" r:id="rId3"/>
    <p:sldLayoutId id="2147483692" r:id="rId4"/>
    <p:sldLayoutId id="2147483712" r:id="rId5"/>
    <p:sldLayoutId id="2147483713" r:id="rId6"/>
    <p:sldLayoutId id="2147483714" r:id="rId7"/>
  </p:sldLayoutIdLst>
  <p:transition xmlns:p14="http://schemas.microsoft.com/office/powerpoint/2010/main" spd="med">
    <p:wipe dir="d"/>
  </p:transition>
  <p:timing>
    <p:tnLst>
      <p:par>
        <p:cTn xmlns:p14="http://schemas.microsoft.com/office/powerpoint/2010/main" id="1" dur="indefinite" restart="never" nodeType="tmRoot"/>
      </p:par>
    </p:tnLst>
  </p:timing>
  <p:hf hdr="0"/>
  <p:txStyles>
    <p:titleStyle>
      <a:lvl1pPr algn="l" rtl="0" fontAlgn="base">
        <a:spcBef>
          <a:spcPct val="0"/>
        </a:spcBef>
        <a:spcAft>
          <a:spcPct val="0"/>
        </a:spcAft>
        <a:defRPr sz="3200" b="0">
          <a:solidFill>
            <a:srgbClr val="000000"/>
          </a:solidFill>
          <a:latin typeface="Calibri"/>
          <a:ea typeface="+mj-ea"/>
          <a:cs typeface="Calibri"/>
        </a:defRPr>
      </a:lvl1pPr>
      <a:lvl2pPr algn="ctr" rtl="0" fontAlgn="base">
        <a:spcBef>
          <a:spcPct val="0"/>
        </a:spcBef>
        <a:spcAft>
          <a:spcPct val="0"/>
        </a:spcAft>
        <a:defRPr sz="3600">
          <a:solidFill>
            <a:srgbClr val="000000"/>
          </a:solidFill>
          <a:latin typeface="Arial" charset="0"/>
        </a:defRPr>
      </a:lvl2pPr>
      <a:lvl3pPr algn="ctr" rtl="0" fontAlgn="base">
        <a:spcBef>
          <a:spcPct val="0"/>
        </a:spcBef>
        <a:spcAft>
          <a:spcPct val="0"/>
        </a:spcAft>
        <a:defRPr sz="3600">
          <a:solidFill>
            <a:srgbClr val="000000"/>
          </a:solidFill>
          <a:latin typeface="Arial" charset="0"/>
        </a:defRPr>
      </a:lvl3pPr>
      <a:lvl4pPr algn="ctr" rtl="0" fontAlgn="base">
        <a:spcBef>
          <a:spcPct val="0"/>
        </a:spcBef>
        <a:spcAft>
          <a:spcPct val="0"/>
        </a:spcAft>
        <a:defRPr sz="3600">
          <a:solidFill>
            <a:srgbClr val="000000"/>
          </a:solidFill>
          <a:latin typeface="Arial" charset="0"/>
        </a:defRPr>
      </a:lvl4pPr>
      <a:lvl5pPr algn="ctr" rtl="0" fontAlgn="base">
        <a:spcBef>
          <a:spcPct val="0"/>
        </a:spcBef>
        <a:spcAft>
          <a:spcPct val="0"/>
        </a:spcAft>
        <a:defRPr sz="3600">
          <a:solidFill>
            <a:srgbClr val="000000"/>
          </a:solidFill>
          <a:latin typeface="Arial" charset="0"/>
        </a:defRPr>
      </a:lvl5pPr>
      <a:lvl6pPr marL="457200" algn="ctr" rtl="0" fontAlgn="base">
        <a:spcBef>
          <a:spcPct val="0"/>
        </a:spcBef>
        <a:spcAft>
          <a:spcPct val="0"/>
        </a:spcAft>
        <a:defRPr sz="3600">
          <a:solidFill>
            <a:srgbClr val="000000"/>
          </a:solidFill>
          <a:latin typeface="Arial" charset="0"/>
        </a:defRPr>
      </a:lvl6pPr>
      <a:lvl7pPr marL="914400" algn="ctr" rtl="0" fontAlgn="base">
        <a:spcBef>
          <a:spcPct val="0"/>
        </a:spcBef>
        <a:spcAft>
          <a:spcPct val="0"/>
        </a:spcAft>
        <a:defRPr sz="3600">
          <a:solidFill>
            <a:srgbClr val="000000"/>
          </a:solidFill>
          <a:latin typeface="Arial" charset="0"/>
        </a:defRPr>
      </a:lvl7pPr>
      <a:lvl8pPr marL="1371600" algn="ctr" rtl="0" fontAlgn="base">
        <a:spcBef>
          <a:spcPct val="0"/>
        </a:spcBef>
        <a:spcAft>
          <a:spcPct val="0"/>
        </a:spcAft>
        <a:defRPr sz="3600">
          <a:solidFill>
            <a:srgbClr val="000000"/>
          </a:solidFill>
          <a:latin typeface="Arial" charset="0"/>
        </a:defRPr>
      </a:lvl8pPr>
      <a:lvl9pPr marL="1828800" algn="ctr" rtl="0" fontAlgn="base">
        <a:spcBef>
          <a:spcPct val="0"/>
        </a:spcBef>
        <a:spcAft>
          <a:spcPct val="0"/>
        </a:spcAft>
        <a:defRPr sz="3600">
          <a:solidFill>
            <a:srgbClr val="000000"/>
          </a:solidFill>
          <a:latin typeface="Arial" charset="0"/>
        </a:defRPr>
      </a:lvl9pPr>
    </p:titleStyle>
    <p:bodyStyle>
      <a:lvl1pPr marL="342900" indent="-342900" algn="l" rtl="0" fontAlgn="base">
        <a:spcBef>
          <a:spcPct val="20000"/>
        </a:spcBef>
        <a:spcAft>
          <a:spcPct val="0"/>
        </a:spcAft>
        <a:buClr>
          <a:schemeClr val="tx1"/>
        </a:buClr>
        <a:buChar char="•"/>
        <a:defRPr sz="2800">
          <a:solidFill>
            <a:srgbClr val="000000"/>
          </a:solidFill>
          <a:latin typeface="Calibri"/>
          <a:ea typeface="+mn-ea"/>
          <a:cs typeface="Calibri"/>
        </a:defRPr>
      </a:lvl1pPr>
      <a:lvl2pPr marL="742950" indent="-285750" algn="l" rtl="0" fontAlgn="base">
        <a:spcBef>
          <a:spcPct val="20000"/>
        </a:spcBef>
        <a:spcAft>
          <a:spcPct val="0"/>
        </a:spcAft>
        <a:buClr>
          <a:schemeClr val="tx1"/>
        </a:buClr>
        <a:buFont typeface="Symbol" pitchFamily="18" charset="2"/>
        <a:buChar char="-"/>
        <a:defRPr sz="2600">
          <a:solidFill>
            <a:srgbClr val="000000"/>
          </a:solidFill>
          <a:latin typeface="Calibri"/>
          <a:cs typeface="Calibri"/>
        </a:defRPr>
      </a:lvl2pPr>
      <a:lvl3pPr marL="1143000" indent="-228600" algn="l" rtl="0" fontAlgn="base">
        <a:spcBef>
          <a:spcPct val="20000"/>
        </a:spcBef>
        <a:spcAft>
          <a:spcPct val="0"/>
        </a:spcAft>
        <a:buClr>
          <a:schemeClr val="tx1"/>
        </a:buClr>
        <a:buChar char="•"/>
        <a:defRPr sz="2400">
          <a:solidFill>
            <a:srgbClr val="000000"/>
          </a:solidFill>
          <a:latin typeface="Calibri"/>
          <a:cs typeface="Calibri"/>
        </a:defRPr>
      </a:lvl3pPr>
      <a:lvl4pPr marL="1600200" indent="-228600" algn="l" rtl="0" fontAlgn="base">
        <a:spcBef>
          <a:spcPct val="20000"/>
        </a:spcBef>
        <a:spcAft>
          <a:spcPct val="0"/>
        </a:spcAft>
        <a:buClr>
          <a:schemeClr val="tx1"/>
        </a:buClr>
        <a:buChar char="•"/>
        <a:defRPr sz="2000">
          <a:solidFill>
            <a:srgbClr val="000000"/>
          </a:solidFill>
          <a:latin typeface="Calibri"/>
          <a:cs typeface="Calibri"/>
        </a:defRPr>
      </a:lvl4pPr>
      <a:lvl5pPr marL="2057400" indent="-228600" algn="l" rtl="0" fontAlgn="base">
        <a:spcBef>
          <a:spcPct val="20000"/>
        </a:spcBef>
        <a:spcAft>
          <a:spcPct val="0"/>
        </a:spcAft>
        <a:buClr>
          <a:schemeClr val="tx1"/>
        </a:buClr>
        <a:buChar char="•"/>
        <a:defRPr sz="2000">
          <a:solidFill>
            <a:srgbClr val="000000"/>
          </a:solidFill>
          <a:latin typeface="Calibri"/>
          <a:cs typeface="Calibri"/>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gif"/><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22144" y="1110928"/>
            <a:ext cx="8751627" cy="1087760"/>
          </a:xfrm>
        </p:spPr>
        <p:txBody>
          <a:bodyPr/>
          <a:lstStyle/>
          <a:p>
            <a:r>
              <a:rPr lang="en-US" dirty="0" smtClean="0"/>
              <a:t>Can </a:t>
            </a:r>
            <a:r>
              <a:rPr lang="en-US" dirty="0"/>
              <a:t>Data be Organized for Science and Reuse?</a:t>
            </a:r>
            <a:endParaRPr lang="en-US" dirty="0" smtClean="0"/>
          </a:p>
        </p:txBody>
      </p:sp>
      <p:sp>
        <p:nvSpPr>
          <p:cNvPr id="111619" name="Rectangle 3"/>
          <p:cNvSpPr>
            <a:spLocks noGrp="1" noChangeArrowheads="1"/>
          </p:cNvSpPr>
          <p:nvPr>
            <p:ph type="subTitle" idx="1"/>
          </p:nvPr>
        </p:nvSpPr>
        <p:spPr>
          <a:xfrm>
            <a:off x="370992" y="3332704"/>
            <a:ext cx="3801996" cy="1816015"/>
          </a:xfrm>
        </p:spPr>
        <p:txBody>
          <a:bodyPr/>
          <a:lstStyle/>
          <a:p>
            <a:pPr algn="l"/>
            <a:r>
              <a:rPr lang="en-US" dirty="0" smtClean="0"/>
              <a:t>Ted Habermann, </a:t>
            </a:r>
          </a:p>
          <a:p>
            <a:pPr algn="l"/>
            <a:r>
              <a:rPr lang="en-US" dirty="0" err="1" smtClean="0"/>
              <a:t>Aleksandar</a:t>
            </a:r>
            <a:r>
              <a:rPr lang="en-US" dirty="0" smtClean="0"/>
              <a:t> </a:t>
            </a:r>
            <a:r>
              <a:rPr lang="en-US" dirty="0" err="1" smtClean="0"/>
              <a:t>Jelenak</a:t>
            </a:r>
            <a:r>
              <a:rPr lang="en-US" dirty="0" smtClean="0"/>
              <a:t> </a:t>
            </a:r>
          </a:p>
          <a:p>
            <a:pPr algn="l"/>
            <a:r>
              <a:rPr lang="en-US" dirty="0" smtClean="0"/>
              <a:t>The HDF Group</a:t>
            </a:r>
          </a:p>
          <a:p>
            <a:pPr algn="l"/>
            <a:r>
              <a:rPr lang="en-US" dirty="0"/>
              <a:t>thabermann@hdfgroup.org</a:t>
            </a:r>
            <a:endParaRPr lang="en-US" dirty="0" smtClean="0"/>
          </a:p>
        </p:txBody>
      </p:sp>
      <p:sp>
        <p:nvSpPr>
          <p:cNvPr id="18" name="Slide Number Placeholder 17"/>
          <p:cNvSpPr>
            <a:spLocks noGrp="1"/>
          </p:cNvSpPr>
          <p:nvPr>
            <p:ph type="sldNum" sz="quarter" idx="4"/>
          </p:nvPr>
        </p:nvSpPr>
        <p:spPr/>
        <p:txBody>
          <a:bodyPr/>
          <a:lstStyle/>
          <a:p>
            <a:fld id="{B9A296CE-074A-4235-9897-F1B252B6FB18}" type="slidenum">
              <a:rPr lang="en-US" smtClean="0"/>
              <a:pPr/>
              <a:t>1</a:t>
            </a:fld>
            <a:endParaRPr lang="en-US"/>
          </a:p>
        </p:txBody>
      </p:sp>
      <p:sp>
        <p:nvSpPr>
          <p:cNvPr id="2" name="Rectangle 1"/>
          <p:cNvSpPr/>
          <p:nvPr/>
        </p:nvSpPr>
        <p:spPr>
          <a:xfrm>
            <a:off x="4700588" y="3332704"/>
            <a:ext cx="3916782" cy="12741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chemeClr val="tx1"/>
              </a:buClr>
            </a:pPr>
            <a:r>
              <a:rPr lang="en-US" sz="2400" dirty="0">
                <a:solidFill>
                  <a:srgbClr val="000000"/>
                </a:solidFill>
                <a:latin typeface="Calibri"/>
                <a:cs typeface="Calibri"/>
              </a:rPr>
              <a:t>Svetlana </a:t>
            </a:r>
            <a:r>
              <a:rPr lang="en-US" sz="2400" dirty="0" err="1">
                <a:solidFill>
                  <a:srgbClr val="000000"/>
                </a:solidFill>
                <a:latin typeface="Calibri"/>
                <a:cs typeface="Calibri"/>
              </a:rPr>
              <a:t>Shasharina</a:t>
            </a:r>
            <a:r>
              <a:rPr lang="en-US" sz="2400" dirty="0" smtClean="0">
                <a:solidFill>
                  <a:srgbClr val="000000"/>
                </a:solidFill>
                <a:latin typeface="Calibri"/>
                <a:cs typeface="Calibri"/>
              </a:rPr>
              <a:t>,</a:t>
            </a:r>
          </a:p>
          <a:p>
            <a:pPr fontAlgn="base">
              <a:spcBef>
                <a:spcPct val="20000"/>
              </a:spcBef>
              <a:spcAft>
                <a:spcPct val="0"/>
              </a:spcAft>
              <a:buClr>
                <a:schemeClr val="tx1"/>
              </a:buClr>
            </a:pPr>
            <a:r>
              <a:rPr lang="en-US" sz="2400" dirty="0" smtClean="0">
                <a:solidFill>
                  <a:srgbClr val="000000"/>
                </a:solidFill>
                <a:latin typeface="Calibri"/>
                <a:cs typeface="Calibri"/>
              </a:rPr>
              <a:t>David Fillmore</a:t>
            </a:r>
          </a:p>
          <a:p>
            <a:pPr fontAlgn="base">
              <a:spcBef>
                <a:spcPct val="20000"/>
              </a:spcBef>
              <a:spcAft>
                <a:spcPct val="0"/>
              </a:spcAft>
              <a:buClr>
                <a:schemeClr val="tx1"/>
              </a:buClr>
            </a:pPr>
            <a:r>
              <a:rPr lang="en-US" sz="2400" dirty="0" smtClean="0">
                <a:solidFill>
                  <a:srgbClr val="000000"/>
                </a:solidFill>
                <a:latin typeface="Calibri"/>
                <a:cs typeface="Calibri"/>
              </a:rPr>
              <a:t>Tech</a:t>
            </a:r>
            <a:r>
              <a:rPr lang="en-US" sz="2400" dirty="0">
                <a:solidFill>
                  <a:srgbClr val="000000"/>
                </a:solidFill>
                <a:latin typeface="Calibri"/>
                <a:cs typeface="Calibri"/>
              </a:rPr>
              <a:t>-X Corporation</a:t>
            </a:r>
          </a:p>
        </p:txBody>
      </p:sp>
      <p:pic>
        <p:nvPicPr>
          <p:cNvPr id="3" name="Picture 2"/>
          <p:cNvPicPr>
            <a:picLocks noChangeAspect="1"/>
          </p:cNvPicPr>
          <p:nvPr/>
        </p:nvPicPr>
        <p:blipFill>
          <a:blip r:embed="rId3"/>
          <a:stretch>
            <a:fillRect/>
          </a:stretch>
        </p:blipFill>
        <p:spPr>
          <a:xfrm>
            <a:off x="4700588" y="4900547"/>
            <a:ext cx="2794000" cy="685800"/>
          </a:xfrm>
          <a:prstGeom prst="rect">
            <a:avLst/>
          </a:prstGeom>
        </p:spPr>
      </p:pic>
      <p:sp>
        <p:nvSpPr>
          <p:cNvPr id="4" name="Rectangle 3"/>
          <p:cNvSpPr/>
          <p:nvPr/>
        </p:nvSpPr>
        <p:spPr>
          <a:xfrm>
            <a:off x="8100323" y="6227526"/>
            <a:ext cx="868622" cy="307777"/>
          </a:xfrm>
          <a:prstGeom prst="rect">
            <a:avLst/>
          </a:prstGeom>
        </p:spPr>
        <p:txBody>
          <a:bodyPr wrap="none">
            <a:spAutoFit/>
          </a:bodyPr>
          <a:lstStyle/>
          <a:p>
            <a:r>
              <a:rPr lang="en-US" sz="1400" dirty="0">
                <a:latin typeface="Calibri"/>
                <a:cs typeface="Calibri"/>
              </a:rPr>
              <a:t>IN54A-</a:t>
            </a:r>
            <a:r>
              <a:rPr lang="en-US" sz="1400" dirty="0" smtClean="0">
                <a:latin typeface="Calibri"/>
                <a:cs typeface="Calibri"/>
              </a:rPr>
              <a:t>05</a:t>
            </a:r>
            <a:endParaRPr lang="en-US" sz="1400" dirty="0">
              <a:latin typeface="Calibri"/>
              <a:cs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wipe(left)">
                                      <p:cBhvr>
                                        <p:cTn id="7" dur="500"/>
                                        <p:tgtEl>
                                          <p:spTgt spid="11161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1619"/>
                                        </p:tgtEl>
                                        <p:attrNameLst>
                                          <p:attrName>style.visibility</p:attrName>
                                        </p:attrNameLst>
                                      </p:cBhvr>
                                      <p:to>
                                        <p:strVal val="visible"/>
                                      </p:to>
                                    </p:set>
                                    <p:animEffect transition="in" filter="wipe(left)">
                                      <p:cBhvr>
                                        <p:cTn id="10" dur="500"/>
                                        <p:tgtEl>
                                          <p:spTgt spid="1116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p:bldP spid="11161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48099" y="159888"/>
            <a:ext cx="1485493" cy="476250"/>
          </a:xfrm>
        </p:spPr>
        <p:txBody>
          <a:bodyPr/>
          <a:lstStyle/>
          <a:p>
            <a:r>
              <a:rPr lang="en-US" dirty="0" smtClean="0"/>
              <a:t>Go Big</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10</a:t>
            </a:fld>
            <a:endParaRPr lang="en-US"/>
          </a:p>
        </p:txBody>
      </p:sp>
      <p:pic>
        <p:nvPicPr>
          <p:cNvPr id="8" name="Picture 7" descr="rasdaman-datacubes_partn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026" y="3163921"/>
            <a:ext cx="3509737" cy="2956963"/>
          </a:xfrm>
          <a:prstGeom prst="rect">
            <a:avLst/>
          </a:prstGeom>
          <a:ln>
            <a:solidFill>
              <a:srgbClr val="000000"/>
            </a:solidFill>
          </a:ln>
        </p:spPr>
      </p:pic>
      <p:pic>
        <p:nvPicPr>
          <p:cNvPr id="7" name="Picture 6" descr="DataCu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76" y="1787083"/>
            <a:ext cx="4765189" cy="1853129"/>
          </a:xfrm>
          <a:prstGeom prst="rect">
            <a:avLst/>
          </a:prstGeom>
          <a:ln>
            <a:solidFill>
              <a:schemeClr val="tx1"/>
            </a:solidFill>
          </a:ln>
        </p:spPr>
      </p:pic>
      <p:sp>
        <p:nvSpPr>
          <p:cNvPr id="6" name="TextBox 5"/>
          <p:cNvSpPr txBox="1"/>
          <p:nvPr/>
        </p:nvSpPr>
        <p:spPr>
          <a:xfrm>
            <a:off x="5586126" y="1774397"/>
            <a:ext cx="2433823" cy="400110"/>
          </a:xfrm>
          <a:prstGeom prst="rect">
            <a:avLst/>
          </a:prstGeom>
          <a:noFill/>
        </p:spPr>
        <p:txBody>
          <a:bodyPr wrap="square" rtlCol="0">
            <a:spAutoFit/>
          </a:bodyPr>
          <a:lstStyle/>
          <a:p>
            <a:r>
              <a:rPr lang="en-US" sz="2000" dirty="0" smtClean="0">
                <a:latin typeface="Calibri"/>
                <a:cs typeface="Calibri"/>
              </a:rPr>
              <a:t>Australian Data Cube</a:t>
            </a:r>
            <a:endParaRPr lang="en-US" sz="2000" dirty="0"/>
          </a:p>
        </p:txBody>
      </p:sp>
      <p:sp>
        <p:nvSpPr>
          <p:cNvPr id="9" name="TextBox 8"/>
          <p:cNvSpPr txBox="1"/>
          <p:nvPr/>
        </p:nvSpPr>
        <p:spPr>
          <a:xfrm>
            <a:off x="1917324" y="5050440"/>
            <a:ext cx="2433823" cy="1015663"/>
          </a:xfrm>
          <a:prstGeom prst="rect">
            <a:avLst/>
          </a:prstGeom>
          <a:noFill/>
        </p:spPr>
        <p:txBody>
          <a:bodyPr wrap="square" rtlCol="0">
            <a:spAutoFit/>
          </a:bodyPr>
          <a:lstStyle/>
          <a:p>
            <a:pPr algn="r"/>
            <a:r>
              <a:rPr lang="en-US" sz="2000" dirty="0" smtClean="0">
                <a:latin typeface="Calibri"/>
                <a:cs typeface="Calibri"/>
              </a:rPr>
              <a:t>Raster Data Management System (</a:t>
            </a:r>
            <a:r>
              <a:rPr lang="en-US" sz="2000" dirty="0" err="1" smtClean="0">
                <a:latin typeface="Calibri"/>
                <a:cs typeface="Calibri"/>
              </a:rPr>
              <a:t>Rasdaman</a:t>
            </a:r>
            <a:r>
              <a:rPr lang="en-US" sz="2000" dirty="0" smtClean="0">
                <a:latin typeface="Calibri"/>
                <a:cs typeface="Calibri"/>
              </a:rPr>
              <a:t>)</a:t>
            </a:r>
            <a:endParaRPr lang="en-US" sz="2000" dirty="0"/>
          </a:p>
        </p:txBody>
      </p:sp>
    </p:spTree>
    <p:extLst>
      <p:ext uri="{BB962C8B-B14F-4D97-AF65-F5344CB8AC3E}">
        <p14:creationId xmlns:p14="http://schemas.microsoft.com/office/powerpoint/2010/main" val="2241647210"/>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26699" y="148744"/>
            <a:ext cx="2746203" cy="464510"/>
          </a:xfrm>
        </p:spPr>
        <p:txBody>
          <a:bodyPr/>
          <a:lstStyle/>
          <a:p>
            <a:r>
              <a:rPr lang="en-US" dirty="0" smtClean="0"/>
              <a:t>Lots of objects</a:t>
            </a:r>
            <a:endParaRPr lang="en-US" dirty="0"/>
          </a:p>
        </p:txBody>
      </p:sp>
      <p:sp>
        <p:nvSpPr>
          <p:cNvPr id="4" name="Slide Number Placeholder 3"/>
          <p:cNvSpPr>
            <a:spLocks noGrp="1"/>
          </p:cNvSpPr>
          <p:nvPr>
            <p:ph type="sldNum" sz="quarter" idx="11"/>
          </p:nvPr>
        </p:nvSpPr>
        <p:spPr/>
        <p:txBody>
          <a:bodyPr/>
          <a:lstStyle/>
          <a:p>
            <a:fld id="{66990693-FCA4-456D-B0D1-1E6BC96D0376}" type="slidenum">
              <a:rPr lang="en-US" smtClean="0"/>
              <a:pPr/>
              <a:t>11</a:t>
            </a:fld>
            <a:endParaRPr lang="en-US"/>
          </a:p>
        </p:txBody>
      </p:sp>
      <p:pic>
        <p:nvPicPr>
          <p:cNvPr id="5" name="Picture 4" descr="byteStreamSize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741" y="1185863"/>
            <a:ext cx="7741199" cy="4890080"/>
          </a:xfrm>
          <a:prstGeom prst="rect">
            <a:avLst/>
          </a:prstGeom>
        </p:spPr>
      </p:pic>
      <p:sp>
        <p:nvSpPr>
          <p:cNvPr id="6" name="TextBox 5"/>
          <p:cNvSpPr txBox="1"/>
          <p:nvPr/>
        </p:nvSpPr>
        <p:spPr>
          <a:xfrm>
            <a:off x="5983070" y="1508554"/>
            <a:ext cx="1950948" cy="923330"/>
          </a:xfrm>
          <a:prstGeom prst="rect">
            <a:avLst/>
          </a:prstGeom>
          <a:noFill/>
        </p:spPr>
        <p:txBody>
          <a:bodyPr wrap="square" rtlCol="0">
            <a:spAutoFit/>
          </a:bodyPr>
          <a:lstStyle/>
          <a:p>
            <a:pPr algn="r"/>
            <a:r>
              <a:rPr lang="en-US" dirty="0" smtClean="0"/>
              <a:t>624 files</a:t>
            </a:r>
          </a:p>
          <a:p>
            <a:pPr algn="r"/>
            <a:r>
              <a:rPr lang="en-US" dirty="0" smtClean="0"/>
              <a:t>853995 objects</a:t>
            </a:r>
          </a:p>
          <a:p>
            <a:pPr algn="r"/>
            <a:r>
              <a:rPr lang="en-US" dirty="0" smtClean="0"/>
              <a:t>~1400/file</a:t>
            </a:r>
            <a:endParaRPr lang="en-US" dirty="0"/>
          </a:p>
        </p:txBody>
      </p:sp>
      <p:cxnSp>
        <p:nvCxnSpPr>
          <p:cNvPr id="7" name="Straight Connector 6"/>
          <p:cNvCxnSpPr/>
          <p:nvPr/>
        </p:nvCxnSpPr>
        <p:spPr bwMode="auto">
          <a:xfrm flipH="1">
            <a:off x="4300538" y="1853591"/>
            <a:ext cx="1" cy="356987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2931319" y="1845803"/>
            <a:ext cx="1" cy="356987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72587820"/>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2935" y="3513638"/>
            <a:ext cx="3770998" cy="3064386"/>
            <a:chOff x="5072935" y="3513638"/>
            <a:chExt cx="3770998" cy="3064386"/>
          </a:xfrm>
        </p:grpSpPr>
        <p:pic>
          <p:nvPicPr>
            <p:cNvPr id="15" name="Picture 14" descr="small-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935" y="3513638"/>
              <a:ext cx="3770998" cy="3064386"/>
            </a:xfrm>
            <a:prstGeom prst="rect">
              <a:avLst/>
            </a:prstGeom>
          </p:spPr>
        </p:pic>
        <p:sp>
          <p:nvSpPr>
            <p:cNvPr id="147" name="Cube 146"/>
            <p:cNvSpPr/>
            <p:nvPr/>
          </p:nvSpPr>
          <p:spPr>
            <a:xfrm>
              <a:off x="5596507" y="4019229"/>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Cube 147"/>
            <p:cNvSpPr/>
            <p:nvPr/>
          </p:nvSpPr>
          <p:spPr>
            <a:xfrm>
              <a:off x="6492377" y="4936973"/>
              <a:ext cx="169003" cy="3363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Cube 148"/>
            <p:cNvSpPr/>
            <p:nvPr/>
          </p:nvSpPr>
          <p:spPr>
            <a:xfrm>
              <a:off x="5890322" y="5651408"/>
              <a:ext cx="169003" cy="3363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ube 149"/>
            <p:cNvSpPr/>
            <p:nvPr/>
          </p:nvSpPr>
          <p:spPr>
            <a:xfrm>
              <a:off x="6265038" y="4220311"/>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ube 150"/>
            <p:cNvSpPr/>
            <p:nvPr/>
          </p:nvSpPr>
          <p:spPr>
            <a:xfrm>
              <a:off x="5939535" y="3854620"/>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ube 151"/>
            <p:cNvSpPr/>
            <p:nvPr/>
          </p:nvSpPr>
          <p:spPr>
            <a:xfrm>
              <a:off x="5984932" y="5180613"/>
              <a:ext cx="169003" cy="3363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ube 152"/>
            <p:cNvSpPr/>
            <p:nvPr/>
          </p:nvSpPr>
          <p:spPr>
            <a:xfrm>
              <a:off x="6419204" y="5337756"/>
              <a:ext cx="148553" cy="2956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ube 153"/>
            <p:cNvSpPr/>
            <p:nvPr/>
          </p:nvSpPr>
          <p:spPr>
            <a:xfrm>
              <a:off x="6616691" y="4373229"/>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Cube 154"/>
            <p:cNvSpPr/>
            <p:nvPr/>
          </p:nvSpPr>
          <p:spPr>
            <a:xfrm>
              <a:off x="6983826" y="5152283"/>
              <a:ext cx="116389" cy="231637"/>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Cube 155"/>
            <p:cNvSpPr/>
            <p:nvPr/>
          </p:nvSpPr>
          <p:spPr>
            <a:xfrm>
              <a:off x="8028219" y="4852559"/>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ube 156"/>
            <p:cNvSpPr/>
            <p:nvPr/>
          </p:nvSpPr>
          <p:spPr>
            <a:xfrm>
              <a:off x="7545487" y="5371168"/>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Cube 157"/>
            <p:cNvSpPr/>
            <p:nvPr/>
          </p:nvSpPr>
          <p:spPr>
            <a:xfrm>
              <a:off x="7264138" y="5623695"/>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Cube 158"/>
            <p:cNvSpPr/>
            <p:nvPr/>
          </p:nvSpPr>
          <p:spPr>
            <a:xfrm>
              <a:off x="7234991" y="4588693"/>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Cube 159"/>
            <p:cNvSpPr/>
            <p:nvPr/>
          </p:nvSpPr>
          <p:spPr>
            <a:xfrm>
              <a:off x="7066852" y="5261774"/>
              <a:ext cx="148553" cy="2956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Cube 160"/>
            <p:cNvSpPr/>
            <p:nvPr/>
          </p:nvSpPr>
          <p:spPr>
            <a:xfrm>
              <a:off x="6106066" y="4776578"/>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Cube 161"/>
            <p:cNvSpPr/>
            <p:nvPr/>
          </p:nvSpPr>
          <p:spPr>
            <a:xfrm>
              <a:off x="5566110" y="4716836"/>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Cube 162"/>
            <p:cNvSpPr/>
            <p:nvPr/>
          </p:nvSpPr>
          <p:spPr>
            <a:xfrm>
              <a:off x="7738081" y="4694764"/>
              <a:ext cx="148553" cy="2956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Cube 163"/>
            <p:cNvSpPr/>
            <p:nvPr/>
          </p:nvSpPr>
          <p:spPr>
            <a:xfrm>
              <a:off x="5676285" y="4892209"/>
              <a:ext cx="169003" cy="3363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Cube 164"/>
            <p:cNvSpPr/>
            <p:nvPr/>
          </p:nvSpPr>
          <p:spPr>
            <a:xfrm>
              <a:off x="6726502" y="4891317"/>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ube 165"/>
            <p:cNvSpPr/>
            <p:nvPr/>
          </p:nvSpPr>
          <p:spPr>
            <a:xfrm>
              <a:off x="6148220" y="5270161"/>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Cube 166"/>
            <p:cNvSpPr/>
            <p:nvPr/>
          </p:nvSpPr>
          <p:spPr>
            <a:xfrm>
              <a:off x="6838347" y="4024965"/>
              <a:ext cx="169003" cy="3363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Cube 167"/>
            <p:cNvSpPr/>
            <p:nvPr/>
          </p:nvSpPr>
          <p:spPr>
            <a:xfrm>
              <a:off x="7375778" y="4111025"/>
              <a:ext cx="148553" cy="2956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Cube 168"/>
            <p:cNvSpPr/>
            <p:nvPr/>
          </p:nvSpPr>
          <p:spPr>
            <a:xfrm>
              <a:off x="7981133" y="4219376"/>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ube 169"/>
            <p:cNvSpPr/>
            <p:nvPr/>
          </p:nvSpPr>
          <p:spPr>
            <a:xfrm>
              <a:off x="6558798" y="5369789"/>
              <a:ext cx="148553" cy="29565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Cube 170"/>
            <p:cNvSpPr/>
            <p:nvPr/>
          </p:nvSpPr>
          <p:spPr>
            <a:xfrm>
              <a:off x="7767652" y="5360883"/>
              <a:ext cx="215707" cy="429300"/>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331087" y="91534"/>
            <a:ext cx="6187827" cy="578929"/>
          </a:xfrm>
        </p:spPr>
        <p:txBody>
          <a:bodyPr/>
          <a:lstStyle/>
          <a:p>
            <a:r>
              <a:rPr lang="en-US" dirty="0" smtClean="0"/>
              <a:t>Evolving </a:t>
            </a:r>
            <a:r>
              <a:rPr lang="en-US" dirty="0" err="1" smtClean="0"/>
              <a:t>Backends</a:t>
            </a:r>
            <a:r>
              <a:rPr lang="en-US" dirty="0" smtClean="0"/>
              <a:t> - Persistent API’s</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12</a:t>
            </a:fld>
            <a:endParaRPr lang="en-US"/>
          </a:p>
        </p:txBody>
      </p:sp>
      <p:sp>
        <p:nvSpPr>
          <p:cNvPr id="7" name="Rectangle 6"/>
          <p:cNvSpPr/>
          <p:nvPr/>
        </p:nvSpPr>
        <p:spPr>
          <a:xfrm>
            <a:off x="2102137" y="4455751"/>
            <a:ext cx="228022" cy="1427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59396" y="2522548"/>
            <a:ext cx="4273004" cy="123553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948771" y="1819472"/>
            <a:ext cx="4282854" cy="558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HDF5 Library (C, Fortran, Java, Python)</a:t>
            </a:r>
            <a:endParaRPr lang="en-US" dirty="0">
              <a:solidFill>
                <a:schemeClr val="tx1"/>
              </a:solidFill>
            </a:endParaRPr>
          </a:p>
        </p:txBody>
      </p:sp>
      <p:sp>
        <p:nvSpPr>
          <p:cNvPr id="10" name="Rectangle 9"/>
          <p:cNvSpPr/>
          <p:nvPr/>
        </p:nvSpPr>
        <p:spPr>
          <a:xfrm>
            <a:off x="948770" y="1116395"/>
            <a:ext cx="4282855" cy="558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Existing Analysis, Visualization Applications</a:t>
            </a:r>
            <a:endParaRPr lang="en-US" dirty="0">
              <a:solidFill>
                <a:schemeClr val="tx1"/>
              </a:solidFill>
            </a:endParaRPr>
          </a:p>
        </p:txBody>
      </p:sp>
      <p:sp>
        <p:nvSpPr>
          <p:cNvPr id="11" name="TextBox 10"/>
          <p:cNvSpPr txBox="1"/>
          <p:nvPr/>
        </p:nvSpPr>
        <p:spPr>
          <a:xfrm>
            <a:off x="971893" y="2497148"/>
            <a:ext cx="2044149" cy="369332"/>
          </a:xfrm>
          <a:prstGeom prst="rect">
            <a:avLst/>
          </a:prstGeom>
          <a:noFill/>
        </p:spPr>
        <p:txBody>
          <a:bodyPr wrap="none" rtlCol="0">
            <a:spAutoFit/>
          </a:bodyPr>
          <a:lstStyle/>
          <a:p>
            <a:r>
              <a:rPr lang="en-US" dirty="0" smtClean="0"/>
              <a:t>Virtual Object Layer</a:t>
            </a:r>
            <a:endParaRPr lang="en-US" dirty="0"/>
          </a:p>
        </p:txBody>
      </p:sp>
      <p:sp>
        <p:nvSpPr>
          <p:cNvPr id="12" name="Rounded Rectangle 11"/>
          <p:cNvSpPr/>
          <p:nvPr/>
        </p:nvSpPr>
        <p:spPr>
          <a:xfrm>
            <a:off x="1092318" y="2882637"/>
            <a:ext cx="1053489" cy="7238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Local </a:t>
            </a:r>
            <a:r>
              <a:rPr lang="en-US" dirty="0" smtClean="0">
                <a:solidFill>
                  <a:schemeClr val="tx1"/>
                </a:solidFill>
              </a:rPr>
              <a:t>Files</a:t>
            </a:r>
            <a:endParaRPr lang="en-US" dirty="0">
              <a:solidFill>
                <a:schemeClr val="tx1"/>
              </a:solidFill>
            </a:endParaRPr>
          </a:p>
        </p:txBody>
      </p:sp>
      <p:sp>
        <p:nvSpPr>
          <p:cNvPr id="13" name="Rounded Rectangle 12"/>
          <p:cNvSpPr/>
          <p:nvPr/>
        </p:nvSpPr>
        <p:spPr>
          <a:xfrm>
            <a:off x="2582697" y="2882637"/>
            <a:ext cx="1060615" cy="7238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Chunked</a:t>
            </a:r>
            <a:endParaRPr lang="en-US" dirty="0">
              <a:solidFill>
                <a:schemeClr val="tx1"/>
              </a:solidFill>
            </a:endParaRPr>
          </a:p>
        </p:txBody>
      </p:sp>
      <p:sp>
        <p:nvSpPr>
          <p:cNvPr id="14" name="Rounded Rectangle 13"/>
          <p:cNvSpPr/>
          <p:nvPr/>
        </p:nvSpPr>
        <p:spPr>
          <a:xfrm>
            <a:off x="4007398" y="2882637"/>
            <a:ext cx="1072602" cy="7238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Cloud</a:t>
            </a:r>
            <a:endParaRPr lang="en-US" dirty="0">
              <a:solidFill>
                <a:schemeClr val="tx1"/>
              </a:solidFill>
            </a:endParaRPr>
          </a:p>
        </p:txBody>
      </p:sp>
      <p:cxnSp>
        <p:nvCxnSpPr>
          <p:cNvPr id="16" name="Elbow Connector 15"/>
          <p:cNvCxnSpPr>
            <a:stCxn id="12" idx="2"/>
          </p:cNvCxnSpPr>
          <p:nvPr/>
        </p:nvCxnSpPr>
        <p:spPr>
          <a:xfrm rot="5400000">
            <a:off x="1058762" y="3895449"/>
            <a:ext cx="849215" cy="271389"/>
          </a:xfrm>
          <a:prstGeom prst="bentConnector3">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13" idx="2"/>
          </p:cNvCxnSpPr>
          <p:nvPr/>
        </p:nvCxnSpPr>
        <p:spPr>
          <a:xfrm rot="16200000" flipH="1">
            <a:off x="2897177" y="3822363"/>
            <a:ext cx="849215" cy="417559"/>
          </a:xfrm>
          <a:prstGeom prst="bent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4" idx="3"/>
            <a:endCxn id="15" idx="0"/>
          </p:cNvCxnSpPr>
          <p:nvPr/>
        </p:nvCxnSpPr>
        <p:spPr>
          <a:xfrm>
            <a:off x="5080000" y="3244587"/>
            <a:ext cx="1878434" cy="269051"/>
          </a:xfrm>
          <a:prstGeom prst="bentConnector2">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709486" y="1185863"/>
            <a:ext cx="1803400" cy="79542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New Cloud Applications</a:t>
            </a:r>
            <a:endParaRPr lang="en-US" dirty="0">
              <a:solidFill>
                <a:schemeClr val="tx1"/>
              </a:solidFill>
            </a:endParaRPr>
          </a:p>
        </p:txBody>
      </p:sp>
      <p:cxnSp>
        <p:nvCxnSpPr>
          <p:cNvPr id="20" name="Elbow Connector 19"/>
          <p:cNvCxnSpPr>
            <a:stCxn id="19" idx="2"/>
          </p:cNvCxnSpPr>
          <p:nvPr/>
        </p:nvCxnSpPr>
        <p:spPr>
          <a:xfrm rot="5400000">
            <a:off x="6608121" y="2935487"/>
            <a:ext cx="1957265" cy="48866"/>
          </a:xfrm>
          <a:prstGeom prst="bent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62" idx="3"/>
            <a:endCxn id="146" idx="2"/>
          </p:cNvCxnSpPr>
          <p:nvPr/>
        </p:nvCxnSpPr>
        <p:spPr>
          <a:xfrm rot="16200000" flipH="1">
            <a:off x="3095967" y="3739587"/>
            <a:ext cx="455489" cy="4269693"/>
          </a:xfrm>
          <a:prstGeom prst="bentConnector2">
            <a:avLst/>
          </a:prstGeom>
          <a:ln>
            <a:solidFill>
              <a:srgbClr val="000000"/>
            </a:solidFill>
            <a:headEnd type="arrow"/>
            <a:tailEnd type="arrow" w="lg" len="lg"/>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62" idx="3"/>
            <a:endCxn id="79" idx="3"/>
          </p:cNvCxnSpPr>
          <p:nvPr/>
        </p:nvCxnSpPr>
        <p:spPr>
          <a:xfrm rot="16200000" flipH="1">
            <a:off x="2114137" y="4721418"/>
            <a:ext cx="225747" cy="2076290"/>
          </a:xfrm>
          <a:prstGeom prst="bentConnector3">
            <a:avLst>
              <a:gd name="adj1" fmla="val 201264"/>
            </a:avLst>
          </a:pr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570571" y="6191058"/>
            <a:ext cx="2677047" cy="369332"/>
          </a:xfrm>
          <a:prstGeom prst="rect">
            <a:avLst/>
          </a:prstGeom>
          <a:noFill/>
        </p:spPr>
        <p:txBody>
          <a:bodyPr wrap="none" rtlCol="0">
            <a:spAutoFit/>
          </a:bodyPr>
          <a:lstStyle/>
          <a:p>
            <a:r>
              <a:rPr lang="en-US" dirty="0" smtClean="0"/>
              <a:t>Data Migration / Evolution</a:t>
            </a:r>
            <a:endParaRPr lang="en-US" dirty="0"/>
          </a:p>
        </p:txBody>
      </p:sp>
      <p:sp>
        <p:nvSpPr>
          <p:cNvPr id="24" name="TextBox 23"/>
          <p:cNvSpPr txBox="1"/>
          <p:nvPr/>
        </p:nvSpPr>
        <p:spPr>
          <a:xfrm>
            <a:off x="552219" y="1116395"/>
            <a:ext cx="318229" cy="2585323"/>
          </a:xfrm>
          <a:prstGeom prst="rect">
            <a:avLst/>
          </a:prstGeom>
          <a:noFill/>
        </p:spPr>
        <p:txBody>
          <a:bodyPr wrap="none" rtlCol="0">
            <a:spAutoFit/>
          </a:bodyPr>
          <a:lstStyle/>
          <a:p>
            <a:pPr algn="ctr"/>
            <a:r>
              <a:rPr lang="en-US" dirty="0" smtClean="0"/>
              <a:t>S</a:t>
            </a:r>
          </a:p>
          <a:p>
            <a:pPr algn="ctr"/>
            <a:r>
              <a:rPr lang="en-US" dirty="0" smtClean="0"/>
              <a:t>T</a:t>
            </a:r>
          </a:p>
          <a:p>
            <a:pPr algn="ctr"/>
            <a:r>
              <a:rPr lang="en-US" dirty="0" smtClean="0"/>
              <a:t>A</a:t>
            </a:r>
          </a:p>
          <a:p>
            <a:pPr algn="ctr"/>
            <a:r>
              <a:rPr lang="en-US" dirty="0" smtClean="0"/>
              <a:t>B</a:t>
            </a:r>
          </a:p>
          <a:p>
            <a:pPr algn="ctr"/>
            <a:r>
              <a:rPr lang="en-US" dirty="0" smtClean="0"/>
              <a:t>I</a:t>
            </a:r>
          </a:p>
          <a:p>
            <a:pPr algn="ctr"/>
            <a:r>
              <a:rPr lang="en-US" dirty="0" smtClean="0"/>
              <a:t>L</a:t>
            </a:r>
          </a:p>
          <a:p>
            <a:pPr algn="ctr"/>
            <a:r>
              <a:rPr lang="en-US" dirty="0" smtClean="0"/>
              <a:t>I</a:t>
            </a:r>
          </a:p>
          <a:p>
            <a:pPr algn="ctr"/>
            <a:r>
              <a:rPr lang="en-US" dirty="0" smtClean="0"/>
              <a:t>T</a:t>
            </a:r>
          </a:p>
          <a:p>
            <a:pPr algn="ctr"/>
            <a:r>
              <a:rPr lang="en-US" dirty="0"/>
              <a:t>Y</a:t>
            </a:r>
          </a:p>
        </p:txBody>
      </p:sp>
      <p:sp>
        <p:nvSpPr>
          <p:cNvPr id="25" name="Rectangle 24"/>
          <p:cNvSpPr/>
          <p:nvPr/>
        </p:nvSpPr>
        <p:spPr>
          <a:xfrm>
            <a:off x="458788" y="1010120"/>
            <a:ext cx="4900612" cy="2865938"/>
          </a:xfrm>
          <a:prstGeom prst="rect">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263815" y="4134352"/>
            <a:ext cx="2350635" cy="1903016"/>
            <a:chOff x="529657" y="1367888"/>
            <a:chExt cx="2350635" cy="1903016"/>
          </a:xfrm>
        </p:grpSpPr>
        <p:grpSp>
          <p:nvGrpSpPr>
            <p:cNvPr id="27" name="Group 26"/>
            <p:cNvGrpSpPr/>
            <p:nvPr/>
          </p:nvGrpSpPr>
          <p:grpSpPr>
            <a:xfrm>
              <a:off x="878762" y="2504680"/>
              <a:ext cx="1399679" cy="375546"/>
              <a:chOff x="828260" y="1378606"/>
              <a:chExt cx="1399679" cy="375546"/>
            </a:xfrm>
          </p:grpSpPr>
          <p:sp>
            <p:nvSpPr>
              <p:cNvPr id="62" name="Parallelogram 61"/>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Parallelogram 62"/>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78762" y="2372385"/>
              <a:ext cx="1399679" cy="375546"/>
              <a:chOff x="828260" y="1378606"/>
              <a:chExt cx="1399679" cy="375546"/>
            </a:xfrm>
          </p:grpSpPr>
          <p:sp>
            <p:nvSpPr>
              <p:cNvPr id="60" name="Parallelogram 59"/>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Parallelogram 60"/>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78762" y="2240092"/>
              <a:ext cx="1399679" cy="375546"/>
              <a:chOff x="828260" y="1378606"/>
              <a:chExt cx="1399679" cy="375546"/>
            </a:xfrm>
          </p:grpSpPr>
          <p:sp>
            <p:nvSpPr>
              <p:cNvPr id="58" name="Parallelogram 57"/>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Parallelogram 58"/>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878762" y="2107799"/>
              <a:ext cx="1399679" cy="375546"/>
              <a:chOff x="828260" y="1378606"/>
              <a:chExt cx="1399679" cy="375546"/>
            </a:xfrm>
          </p:grpSpPr>
          <p:sp>
            <p:nvSpPr>
              <p:cNvPr id="56" name="Parallelogram 55"/>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Parallelogram 56"/>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78762" y="1975506"/>
              <a:ext cx="1399679" cy="375546"/>
              <a:chOff x="828260" y="1378606"/>
              <a:chExt cx="1399679" cy="375546"/>
            </a:xfrm>
          </p:grpSpPr>
          <p:sp>
            <p:nvSpPr>
              <p:cNvPr id="54" name="Parallelogram 53"/>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Parallelogram 54"/>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878762" y="1843213"/>
              <a:ext cx="1399679" cy="375546"/>
              <a:chOff x="828260" y="1378606"/>
              <a:chExt cx="1399679" cy="375546"/>
            </a:xfrm>
          </p:grpSpPr>
          <p:sp>
            <p:nvSpPr>
              <p:cNvPr id="52" name="Parallelogram 51"/>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Parallelogram 52"/>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78762" y="1710920"/>
              <a:ext cx="1399679" cy="375546"/>
              <a:chOff x="828260" y="1378606"/>
              <a:chExt cx="1399679" cy="375546"/>
            </a:xfrm>
          </p:grpSpPr>
          <p:sp>
            <p:nvSpPr>
              <p:cNvPr id="50" name="Parallelogram 49"/>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arallelogram 50"/>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78762" y="1578627"/>
              <a:ext cx="1399679" cy="375546"/>
              <a:chOff x="828260" y="1378606"/>
              <a:chExt cx="1399679" cy="375546"/>
            </a:xfrm>
          </p:grpSpPr>
          <p:sp>
            <p:nvSpPr>
              <p:cNvPr id="48" name="Parallelogram 47"/>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Parallelogram 48"/>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878762" y="1446334"/>
              <a:ext cx="1399679" cy="375546"/>
              <a:chOff x="828260" y="1378606"/>
              <a:chExt cx="1399679" cy="375546"/>
            </a:xfrm>
          </p:grpSpPr>
          <p:sp>
            <p:nvSpPr>
              <p:cNvPr id="46" name="Parallelogram 45"/>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Parallelogram 46"/>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6" name="Straight Arrow Connector 35"/>
            <p:cNvCxnSpPr/>
            <p:nvPr/>
          </p:nvCxnSpPr>
          <p:spPr>
            <a:xfrm rot="16200000">
              <a:off x="188030" y="2329975"/>
              <a:ext cx="109243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016280" y="2615271"/>
              <a:ext cx="357749" cy="540797"/>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099007" y="2793640"/>
              <a:ext cx="252624" cy="146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051317" y="2737481"/>
              <a:ext cx="318479" cy="246221"/>
            </a:xfrm>
            <a:prstGeom prst="rect">
              <a:avLst/>
            </a:prstGeom>
            <a:noFill/>
          </p:spPr>
          <p:txBody>
            <a:bodyPr wrap="none" rtlCol="0">
              <a:spAutoFit/>
            </a:bodyPr>
            <a:lstStyle/>
            <a:p>
              <a:r>
                <a:rPr lang="en-US" sz="1000" dirty="0" err="1" smtClean="0"/>
                <a:t>lat</a:t>
              </a:r>
              <a:endParaRPr lang="en-US" sz="1000" dirty="0"/>
            </a:p>
          </p:txBody>
        </p:sp>
        <p:grpSp>
          <p:nvGrpSpPr>
            <p:cNvPr id="40" name="Group 39"/>
            <p:cNvGrpSpPr/>
            <p:nvPr/>
          </p:nvGrpSpPr>
          <p:grpSpPr>
            <a:xfrm>
              <a:off x="878762" y="3024683"/>
              <a:ext cx="1092432" cy="246221"/>
              <a:chOff x="2963223" y="3033285"/>
              <a:chExt cx="1092432" cy="246221"/>
            </a:xfrm>
          </p:grpSpPr>
          <p:cxnSp>
            <p:nvCxnSpPr>
              <p:cNvPr id="44" name="Straight Arrow Connector 43"/>
              <p:cNvCxnSpPr/>
              <p:nvPr/>
            </p:nvCxnSpPr>
            <p:spPr>
              <a:xfrm>
                <a:off x="2963223" y="3114575"/>
                <a:ext cx="109243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333750" y="3033285"/>
                <a:ext cx="351378" cy="246221"/>
              </a:xfrm>
              <a:prstGeom prst="rect">
                <a:avLst/>
              </a:prstGeom>
              <a:solidFill>
                <a:schemeClr val="bg1"/>
              </a:solidFill>
            </p:spPr>
            <p:txBody>
              <a:bodyPr wrap="none" rtlCol="0">
                <a:spAutoFit/>
              </a:bodyPr>
              <a:lstStyle/>
              <a:p>
                <a:r>
                  <a:rPr lang="en-US" sz="1000" dirty="0" err="1" smtClean="0"/>
                  <a:t>lon</a:t>
                </a:r>
                <a:endParaRPr lang="en-US" sz="1000" dirty="0"/>
              </a:p>
            </p:txBody>
          </p:sp>
        </p:grpSp>
        <p:sp>
          <p:nvSpPr>
            <p:cNvPr id="41" name="Rectangle 40"/>
            <p:cNvSpPr/>
            <p:nvPr/>
          </p:nvSpPr>
          <p:spPr>
            <a:xfrm>
              <a:off x="582327" y="2246870"/>
              <a:ext cx="228022" cy="1427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29657" y="2170501"/>
              <a:ext cx="422361" cy="246221"/>
            </a:xfrm>
            <a:prstGeom prst="rect">
              <a:avLst/>
            </a:prstGeom>
            <a:noFill/>
          </p:spPr>
          <p:txBody>
            <a:bodyPr wrap="none" rtlCol="0">
              <a:spAutoFit/>
            </a:bodyPr>
            <a:lstStyle/>
            <a:p>
              <a:r>
                <a:rPr lang="en-US" sz="1000" dirty="0" smtClean="0"/>
                <a:t>time</a:t>
              </a:r>
              <a:endParaRPr lang="en-US" sz="1000" dirty="0"/>
            </a:p>
          </p:txBody>
        </p:sp>
        <p:sp>
          <p:nvSpPr>
            <p:cNvPr id="43" name="TextBox 42"/>
            <p:cNvSpPr txBox="1"/>
            <p:nvPr/>
          </p:nvSpPr>
          <p:spPr>
            <a:xfrm>
              <a:off x="2191807" y="1367888"/>
              <a:ext cx="688485" cy="246221"/>
            </a:xfrm>
            <a:prstGeom prst="rect">
              <a:avLst/>
            </a:prstGeom>
            <a:noFill/>
          </p:spPr>
          <p:txBody>
            <a:bodyPr wrap="none" rtlCol="0">
              <a:spAutoFit/>
            </a:bodyPr>
            <a:lstStyle/>
            <a:p>
              <a:r>
                <a:rPr lang="en-US" sz="1000" dirty="0" smtClean="0"/>
                <a:t>metadata</a:t>
              </a:r>
              <a:endParaRPr lang="en-US" sz="1000" dirty="0"/>
            </a:p>
          </p:txBody>
        </p:sp>
      </p:grpSp>
      <p:grpSp>
        <p:nvGrpSpPr>
          <p:cNvPr id="64" name="Group 63"/>
          <p:cNvGrpSpPr/>
          <p:nvPr/>
        </p:nvGrpSpPr>
        <p:grpSpPr>
          <a:xfrm>
            <a:off x="2722065" y="4235184"/>
            <a:ext cx="1445508" cy="1637253"/>
            <a:chOff x="7089360" y="2555661"/>
            <a:chExt cx="1445508" cy="1637253"/>
          </a:xfrm>
        </p:grpSpPr>
        <p:grpSp>
          <p:nvGrpSpPr>
            <p:cNvPr id="65" name="Group 64"/>
            <p:cNvGrpSpPr/>
            <p:nvPr/>
          </p:nvGrpSpPr>
          <p:grpSpPr>
            <a:xfrm>
              <a:off x="7367070" y="2555661"/>
              <a:ext cx="1167798" cy="1358538"/>
              <a:chOff x="3897561" y="2738820"/>
              <a:chExt cx="983325" cy="1195516"/>
            </a:xfrm>
          </p:grpSpPr>
          <p:grpSp>
            <p:nvGrpSpPr>
              <p:cNvPr id="130" name="Group 129"/>
              <p:cNvGrpSpPr/>
              <p:nvPr/>
            </p:nvGrpSpPr>
            <p:grpSpPr>
              <a:xfrm>
                <a:off x="3897561" y="2738820"/>
                <a:ext cx="249900" cy="1195516"/>
                <a:chOff x="3068324" y="2956589"/>
                <a:chExt cx="249900" cy="1195516"/>
              </a:xfrm>
            </p:grpSpPr>
            <p:sp>
              <p:nvSpPr>
                <p:cNvPr id="143" name="Cube 14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ube 14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081711" y="2738820"/>
                <a:ext cx="249900" cy="1195516"/>
                <a:chOff x="3068324" y="2956589"/>
                <a:chExt cx="249900" cy="1195516"/>
              </a:xfrm>
            </p:grpSpPr>
            <p:sp>
              <p:nvSpPr>
                <p:cNvPr id="141" name="Cube 14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Cube 14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4262686" y="2738820"/>
                <a:ext cx="249900" cy="1195516"/>
                <a:chOff x="3068324" y="2956589"/>
                <a:chExt cx="249900" cy="1195516"/>
              </a:xfrm>
            </p:grpSpPr>
            <p:sp>
              <p:nvSpPr>
                <p:cNvPr id="139" name="Cube 13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Cube 13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443661" y="2738820"/>
                <a:ext cx="249900" cy="1195516"/>
                <a:chOff x="3068324" y="2956589"/>
                <a:chExt cx="249900" cy="1195516"/>
              </a:xfrm>
            </p:grpSpPr>
            <p:sp>
              <p:nvSpPr>
                <p:cNvPr id="137" name="Cube 13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ube 13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630986" y="2738820"/>
                <a:ext cx="249900" cy="1195516"/>
                <a:chOff x="3068324" y="2956589"/>
                <a:chExt cx="249900" cy="1195516"/>
              </a:xfrm>
            </p:grpSpPr>
            <p:sp>
              <p:nvSpPr>
                <p:cNvPr id="135" name="Cube 13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ube 13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7293776" y="2629197"/>
              <a:ext cx="1167798" cy="1358538"/>
              <a:chOff x="3897561" y="2738820"/>
              <a:chExt cx="983325" cy="1195516"/>
            </a:xfrm>
          </p:grpSpPr>
          <p:grpSp>
            <p:nvGrpSpPr>
              <p:cNvPr id="115" name="Group 114"/>
              <p:cNvGrpSpPr/>
              <p:nvPr/>
            </p:nvGrpSpPr>
            <p:grpSpPr>
              <a:xfrm>
                <a:off x="3897561" y="2738820"/>
                <a:ext cx="249900" cy="1195516"/>
                <a:chOff x="3068324" y="2956589"/>
                <a:chExt cx="249900" cy="1195516"/>
              </a:xfrm>
            </p:grpSpPr>
            <p:sp>
              <p:nvSpPr>
                <p:cNvPr id="128" name="Cube 12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Cube 12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4081711" y="2738820"/>
                <a:ext cx="249900" cy="1195516"/>
                <a:chOff x="3068324" y="2956589"/>
                <a:chExt cx="249900" cy="1195516"/>
              </a:xfrm>
            </p:grpSpPr>
            <p:sp>
              <p:nvSpPr>
                <p:cNvPr id="126" name="Cube 12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Cube 12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262686" y="2738820"/>
                <a:ext cx="249900" cy="1195516"/>
                <a:chOff x="3068324" y="2956589"/>
                <a:chExt cx="249900" cy="1195516"/>
              </a:xfrm>
            </p:grpSpPr>
            <p:sp>
              <p:nvSpPr>
                <p:cNvPr id="124" name="Cube 12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Cube 12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4443661" y="2738820"/>
                <a:ext cx="249900" cy="1195516"/>
                <a:chOff x="3068324" y="2956589"/>
                <a:chExt cx="249900" cy="1195516"/>
              </a:xfrm>
            </p:grpSpPr>
            <p:sp>
              <p:nvSpPr>
                <p:cNvPr id="122" name="Cube 12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Cube 12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630986" y="2738820"/>
                <a:ext cx="249900" cy="1195516"/>
                <a:chOff x="3068324" y="2956589"/>
                <a:chExt cx="249900" cy="1195516"/>
              </a:xfrm>
            </p:grpSpPr>
            <p:sp>
              <p:nvSpPr>
                <p:cNvPr id="120" name="Cube 11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Cube 12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7225354" y="2700638"/>
              <a:ext cx="1167798" cy="1358538"/>
              <a:chOff x="3897561" y="2738820"/>
              <a:chExt cx="983325" cy="1195516"/>
            </a:xfrm>
          </p:grpSpPr>
          <p:grpSp>
            <p:nvGrpSpPr>
              <p:cNvPr id="100" name="Group 99"/>
              <p:cNvGrpSpPr/>
              <p:nvPr/>
            </p:nvGrpSpPr>
            <p:grpSpPr>
              <a:xfrm>
                <a:off x="3897561" y="2738820"/>
                <a:ext cx="249900" cy="1195516"/>
                <a:chOff x="3068324" y="2956589"/>
                <a:chExt cx="249900" cy="1195516"/>
              </a:xfrm>
            </p:grpSpPr>
            <p:sp>
              <p:nvSpPr>
                <p:cNvPr id="113" name="Cube 11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Cube 11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081711" y="2738820"/>
                <a:ext cx="249900" cy="1195516"/>
                <a:chOff x="3068324" y="2956589"/>
                <a:chExt cx="249900" cy="1195516"/>
              </a:xfrm>
            </p:grpSpPr>
            <p:sp>
              <p:nvSpPr>
                <p:cNvPr id="111" name="Cube 11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4262686" y="2738820"/>
                <a:ext cx="249900" cy="1195516"/>
                <a:chOff x="3068324" y="2956589"/>
                <a:chExt cx="249900" cy="1195516"/>
              </a:xfrm>
            </p:grpSpPr>
            <p:sp>
              <p:nvSpPr>
                <p:cNvPr id="109" name="Cube 10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4443661" y="2738820"/>
                <a:ext cx="249900" cy="1195516"/>
                <a:chOff x="3068324" y="2956589"/>
                <a:chExt cx="249900" cy="1195516"/>
              </a:xfrm>
            </p:grpSpPr>
            <p:sp>
              <p:nvSpPr>
                <p:cNvPr id="107" name="Cube 10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630986" y="2738820"/>
                <a:ext cx="249900" cy="1195516"/>
                <a:chOff x="3068324" y="2956589"/>
                <a:chExt cx="249900" cy="1195516"/>
              </a:xfrm>
            </p:grpSpPr>
            <p:sp>
              <p:nvSpPr>
                <p:cNvPr id="105" name="Cube 10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7156933" y="2758678"/>
              <a:ext cx="1167798" cy="1358538"/>
              <a:chOff x="3897561" y="2738820"/>
              <a:chExt cx="983325" cy="1195516"/>
            </a:xfrm>
          </p:grpSpPr>
          <p:grpSp>
            <p:nvGrpSpPr>
              <p:cNvPr id="85" name="Group 84"/>
              <p:cNvGrpSpPr/>
              <p:nvPr/>
            </p:nvGrpSpPr>
            <p:grpSpPr>
              <a:xfrm>
                <a:off x="3897561" y="2738820"/>
                <a:ext cx="249900" cy="1195516"/>
                <a:chOff x="3068324" y="2956589"/>
                <a:chExt cx="249900" cy="1195516"/>
              </a:xfrm>
            </p:grpSpPr>
            <p:sp>
              <p:nvSpPr>
                <p:cNvPr id="98" name="Cube 9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Cube 9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4081711" y="2738820"/>
                <a:ext cx="249900" cy="1195516"/>
                <a:chOff x="3068324" y="2956589"/>
                <a:chExt cx="249900" cy="1195516"/>
              </a:xfrm>
            </p:grpSpPr>
            <p:sp>
              <p:nvSpPr>
                <p:cNvPr id="96" name="Cube 9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262686" y="2738820"/>
                <a:ext cx="249900" cy="1195516"/>
                <a:chOff x="3068324" y="2956589"/>
                <a:chExt cx="249900" cy="1195516"/>
              </a:xfrm>
            </p:grpSpPr>
            <p:sp>
              <p:nvSpPr>
                <p:cNvPr id="94" name="Cube 9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443661" y="2738820"/>
                <a:ext cx="249900" cy="1195516"/>
                <a:chOff x="3068324" y="2956589"/>
                <a:chExt cx="249900" cy="1195516"/>
              </a:xfrm>
            </p:grpSpPr>
            <p:sp>
              <p:nvSpPr>
                <p:cNvPr id="92" name="Cube 9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4630986" y="2738820"/>
                <a:ext cx="249900" cy="1195516"/>
                <a:chOff x="3068324" y="2956589"/>
                <a:chExt cx="249900" cy="1195516"/>
              </a:xfrm>
            </p:grpSpPr>
            <p:sp>
              <p:nvSpPr>
                <p:cNvPr id="90" name="Cube 8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Cube 9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7089360" y="2834376"/>
              <a:ext cx="1167798" cy="1358538"/>
              <a:chOff x="3897561" y="2738820"/>
              <a:chExt cx="983325" cy="1195516"/>
            </a:xfrm>
          </p:grpSpPr>
          <p:grpSp>
            <p:nvGrpSpPr>
              <p:cNvPr id="70" name="Group 69"/>
              <p:cNvGrpSpPr/>
              <p:nvPr/>
            </p:nvGrpSpPr>
            <p:grpSpPr>
              <a:xfrm>
                <a:off x="3897561" y="2738820"/>
                <a:ext cx="249900" cy="1195516"/>
                <a:chOff x="3068324" y="2956589"/>
                <a:chExt cx="249900" cy="1195516"/>
              </a:xfrm>
            </p:grpSpPr>
            <p:sp>
              <p:nvSpPr>
                <p:cNvPr id="83" name="Cube 8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Cube 8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4081711" y="2738820"/>
                <a:ext cx="249900" cy="1195516"/>
                <a:chOff x="3068324" y="2956589"/>
                <a:chExt cx="249900" cy="1195516"/>
              </a:xfrm>
            </p:grpSpPr>
            <p:sp>
              <p:nvSpPr>
                <p:cNvPr id="81" name="Cube 8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262686" y="2738820"/>
                <a:ext cx="249900" cy="1195516"/>
                <a:chOff x="3068324" y="2956589"/>
                <a:chExt cx="249900" cy="1195516"/>
              </a:xfrm>
            </p:grpSpPr>
            <p:sp>
              <p:nvSpPr>
                <p:cNvPr id="79" name="Cube 7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Cube 7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443661" y="2738820"/>
                <a:ext cx="249900" cy="1195516"/>
                <a:chOff x="3068324" y="2956589"/>
                <a:chExt cx="249900" cy="1195516"/>
              </a:xfrm>
            </p:grpSpPr>
            <p:sp>
              <p:nvSpPr>
                <p:cNvPr id="77" name="Cube 7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630986" y="2738820"/>
                <a:ext cx="249900" cy="1195516"/>
                <a:chOff x="3068324" y="2956589"/>
                <a:chExt cx="249900" cy="1195516"/>
              </a:xfrm>
            </p:grpSpPr>
            <p:sp>
              <p:nvSpPr>
                <p:cNvPr id="75" name="Cube 7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Cube 7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45" name="TextBox 144"/>
          <p:cNvSpPr txBox="1"/>
          <p:nvPr/>
        </p:nvSpPr>
        <p:spPr>
          <a:xfrm>
            <a:off x="4167573" y="4145108"/>
            <a:ext cx="732505" cy="1490152"/>
          </a:xfrm>
          <a:prstGeom prst="rect">
            <a:avLst/>
          </a:prstGeom>
          <a:noFill/>
        </p:spPr>
        <p:txBody>
          <a:bodyPr wrap="none" rtlCol="0">
            <a:spAutoFit/>
          </a:bodyPr>
          <a:lstStyle/>
          <a:p>
            <a:r>
              <a:rPr lang="en-US" sz="1000" dirty="0" smtClean="0"/>
              <a:t>metadata</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p:txBody>
      </p:sp>
      <p:sp>
        <p:nvSpPr>
          <p:cNvPr id="146" name="Oval 145"/>
          <p:cNvSpPr/>
          <p:nvPr/>
        </p:nvSpPr>
        <p:spPr>
          <a:xfrm>
            <a:off x="5458558" y="5960128"/>
            <a:ext cx="293688" cy="28410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093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dissolve">
                                      <p:cBhvr>
                                        <p:cTn id="10" dur="500"/>
                                        <p:tgtEl>
                                          <p:spTgt spid="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dissolve">
                                      <p:cBhvr>
                                        <p:cTn id="13" dur="500"/>
                                        <p:tgtEl>
                                          <p:spTgt spid="145"/>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9" presetClass="entr" presetSubtype="0" fill="hold" nodeType="with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dissolve">
                                      <p:cBhvr>
                                        <p:cTn id="55" dur="500"/>
                                        <p:tgtEl>
                                          <p:spTgt spid="11">
                                            <p:txEl>
                                              <p:pRg st="0" end="0"/>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500"/>
                                        <p:tgtEl>
                                          <p:spTgt spid="19"/>
                                        </p:tgtEl>
                                      </p:cBhvr>
                                    </p:animEffect>
                                  </p:childTnLst>
                                </p:cTn>
                              </p:par>
                              <p:par>
                                <p:cTn id="59" presetID="22" presetClass="entr" presetSubtype="1"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8"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par>
                                <p:cTn id="68" presetID="22" presetClass="entr" presetSubtype="1"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up)">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dissolv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9" grpId="0" animBg="1"/>
      <p:bldP spid="23" grpId="0"/>
      <p:bldP spid="24" grpId="0"/>
      <p:bldP spid="25" grpId="0" animBg="1"/>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521" y="191787"/>
            <a:ext cx="5972666" cy="380307"/>
          </a:xfrm>
        </p:spPr>
        <p:txBody>
          <a:bodyPr/>
          <a:lstStyle/>
          <a:p>
            <a:r>
              <a:rPr lang="en-US" dirty="0" smtClean="0"/>
              <a:t>HDF API is already ubiquitous</a:t>
            </a:r>
            <a:endParaRPr lang="en-US" dirty="0"/>
          </a:p>
        </p:txBody>
      </p:sp>
      <p:sp>
        <p:nvSpPr>
          <p:cNvPr id="4" name="Slide Number Placeholder 3"/>
          <p:cNvSpPr>
            <a:spLocks noGrp="1"/>
          </p:cNvSpPr>
          <p:nvPr>
            <p:ph type="sldNum" sz="quarter" idx="11"/>
          </p:nvPr>
        </p:nvSpPr>
        <p:spPr/>
        <p:txBody>
          <a:bodyPr/>
          <a:lstStyle/>
          <a:p>
            <a:fld id="{66990693-FCA4-456D-B0D1-1E6BC96D0376}" type="slidenum">
              <a:rPr lang="en-US" smtClean="0"/>
              <a:pPr/>
              <a:t>13</a:t>
            </a:fld>
            <a:endParaRPr lang="en-US"/>
          </a:p>
        </p:txBody>
      </p:sp>
      <p:pic>
        <p:nvPicPr>
          <p:cNvPr id="5" name="Picture 4" descr="github-hdf5-wordcloud.png"/>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l="16684" t="8028" r="13455" b="10430"/>
          <a:stretch/>
        </p:blipFill>
        <p:spPr>
          <a:xfrm>
            <a:off x="1871038" y="1090808"/>
            <a:ext cx="6667707" cy="5188456"/>
          </a:xfrm>
          <a:prstGeom prst="rect">
            <a:avLst/>
          </a:prstGeom>
        </p:spPr>
      </p:pic>
      <p:sp>
        <p:nvSpPr>
          <p:cNvPr id="6" name="TextBox 5"/>
          <p:cNvSpPr txBox="1"/>
          <p:nvPr/>
        </p:nvSpPr>
        <p:spPr>
          <a:xfrm>
            <a:off x="457200" y="1474229"/>
            <a:ext cx="1447859" cy="4524316"/>
          </a:xfrm>
          <a:prstGeom prst="rect">
            <a:avLst/>
          </a:prstGeom>
          <a:noFill/>
        </p:spPr>
        <p:txBody>
          <a:bodyPr wrap="square" rtlCol="0">
            <a:spAutoFit/>
          </a:bodyPr>
          <a:lstStyle/>
          <a:p>
            <a:pPr algn="r"/>
            <a:r>
              <a:rPr lang="en-US" dirty="0"/>
              <a:t>Thousands of C, C++ and Fortran Applications in all disciplines</a:t>
            </a:r>
          </a:p>
          <a:p>
            <a:pPr algn="r"/>
            <a:endParaRPr lang="en-US" dirty="0" smtClean="0"/>
          </a:p>
          <a:p>
            <a:pPr algn="r"/>
            <a:r>
              <a:rPr lang="en-US" dirty="0" smtClean="0"/>
              <a:t>Over 450 </a:t>
            </a:r>
            <a:r>
              <a:rPr lang="en-US" dirty="0" err="1" smtClean="0"/>
              <a:t>github</a:t>
            </a:r>
            <a:r>
              <a:rPr lang="en-US" dirty="0" smtClean="0"/>
              <a:t> projects using HDF</a:t>
            </a:r>
          </a:p>
          <a:p>
            <a:pPr algn="r"/>
            <a:endParaRPr lang="en-US" dirty="0"/>
          </a:p>
          <a:p>
            <a:pPr algn="r"/>
            <a:r>
              <a:rPr lang="en-US" dirty="0" smtClean="0"/>
              <a:t>Over 100 </a:t>
            </a:r>
            <a:r>
              <a:rPr lang="en-US" dirty="0" err="1" smtClean="0"/>
              <a:t>pypy</a:t>
            </a:r>
            <a:r>
              <a:rPr lang="en-US" dirty="0" smtClean="0"/>
              <a:t> modules using h5py</a:t>
            </a:r>
          </a:p>
        </p:txBody>
      </p:sp>
    </p:spTree>
    <p:extLst>
      <p:ext uri="{BB962C8B-B14F-4D97-AF65-F5344CB8AC3E}">
        <p14:creationId xmlns:p14="http://schemas.microsoft.com/office/powerpoint/2010/main" val="3872996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133" y="0"/>
            <a:ext cx="3841995" cy="762000"/>
          </a:xfrm>
        </p:spPr>
        <p:txBody>
          <a:bodyPr/>
          <a:lstStyle/>
          <a:p>
            <a:r>
              <a:rPr lang="en-US" dirty="0" smtClean="0"/>
              <a:t>Acknowledgements</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14</a:t>
            </a:fld>
            <a:endParaRPr lang="en-US"/>
          </a:p>
        </p:txBody>
      </p:sp>
      <p:sp>
        <p:nvSpPr>
          <p:cNvPr id="7" name="Rectangle 6"/>
          <p:cNvSpPr/>
          <p:nvPr/>
        </p:nvSpPr>
        <p:spPr>
          <a:xfrm>
            <a:off x="350551" y="4892548"/>
            <a:ext cx="8469652" cy="1200329"/>
          </a:xfrm>
          <a:prstGeom prst="rect">
            <a:avLst/>
          </a:prstGeom>
        </p:spPr>
        <p:txBody>
          <a:bodyPr wrap="square">
            <a:spAutoFit/>
          </a:bodyPr>
          <a:lstStyle/>
          <a:p>
            <a:pPr>
              <a:buNone/>
            </a:pPr>
            <a:r>
              <a:rPr lang="en-US" dirty="0">
                <a:latin typeface="Calibri"/>
                <a:cs typeface="Calibri"/>
              </a:rPr>
              <a:t>This work was </a:t>
            </a:r>
            <a:r>
              <a:rPr lang="en-US" dirty="0" smtClean="0">
                <a:latin typeface="Calibri"/>
                <a:cs typeface="Calibri"/>
              </a:rPr>
              <a:t>partially </a:t>
            </a:r>
            <a:r>
              <a:rPr lang="en-US" dirty="0">
                <a:latin typeface="Calibri"/>
                <a:cs typeface="Calibri"/>
              </a:rPr>
              <a:t>supported by </a:t>
            </a:r>
            <a:r>
              <a:rPr lang="en-US" dirty="0" smtClean="0">
                <a:latin typeface="Calibri"/>
                <a:cs typeface="Calibri"/>
              </a:rPr>
              <a:t>NASA Advanced Information System Technology.  </a:t>
            </a:r>
            <a:endParaRPr lang="en-US" dirty="0">
              <a:latin typeface="Calibri"/>
              <a:cs typeface="Calibri"/>
            </a:endParaRPr>
          </a:p>
          <a:p>
            <a:pPr>
              <a:buNone/>
            </a:pPr>
            <a:endParaRPr lang="en-US" dirty="0">
              <a:latin typeface="Calibri"/>
              <a:cs typeface="Calibri"/>
            </a:endParaRPr>
          </a:p>
          <a:p>
            <a:pPr>
              <a:buNone/>
            </a:pPr>
            <a:r>
              <a:rPr lang="en-US" dirty="0">
                <a:latin typeface="Calibri"/>
                <a:cs typeface="Calibri"/>
              </a:rPr>
              <a:t>Any opinions, findings, conclusions, or recommendations expressed in this material are those of the </a:t>
            </a:r>
            <a:r>
              <a:rPr lang="en-US" dirty="0" smtClean="0">
                <a:latin typeface="Calibri"/>
                <a:cs typeface="Calibri"/>
              </a:rPr>
              <a:t>author </a:t>
            </a:r>
            <a:r>
              <a:rPr lang="en-US" dirty="0">
                <a:latin typeface="Calibri"/>
                <a:cs typeface="Calibri"/>
              </a:rPr>
              <a:t>and do not necessarily reflect the views of </a:t>
            </a:r>
            <a:r>
              <a:rPr lang="en-US" dirty="0" smtClean="0">
                <a:latin typeface="Calibri"/>
                <a:cs typeface="Calibri"/>
              </a:rPr>
              <a:t>NASA or The HDF Group.</a:t>
            </a:r>
            <a:endParaRPr lang="en-US" dirty="0">
              <a:latin typeface="Calibri"/>
              <a:cs typeface="Calibri"/>
            </a:endParaRPr>
          </a:p>
        </p:txBody>
      </p:sp>
      <p:pic>
        <p:nvPicPr>
          <p:cNvPr id="8" name="Picture 7" descr="i_thank_you.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092" y="1116694"/>
            <a:ext cx="6363816" cy="3174915"/>
          </a:xfrm>
          <a:prstGeom prst="rect">
            <a:avLst/>
          </a:prstGeom>
        </p:spPr>
      </p:pic>
      <p:pic>
        <p:nvPicPr>
          <p:cNvPr id="6" name="Picture 5" descr="1000px-NASA_logo_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236" y="3245278"/>
            <a:ext cx="1899029" cy="1614175"/>
          </a:xfrm>
          <a:prstGeom prst="rect">
            <a:avLst/>
          </a:prstGeom>
        </p:spPr>
      </p:pic>
    </p:spTree>
    <p:extLst>
      <p:ext uri="{BB962C8B-B14F-4D97-AF65-F5344CB8AC3E}">
        <p14:creationId xmlns:p14="http://schemas.microsoft.com/office/powerpoint/2010/main" val="558532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738" y="0"/>
            <a:ext cx="3640023" cy="762000"/>
          </a:xfrm>
        </p:spPr>
        <p:txBody>
          <a:bodyPr/>
          <a:lstStyle/>
          <a:p>
            <a:r>
              <a:rPr lang="en-US" dirty="0" smtClean="0"/>
              <a:t>Data Organizations</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latin typeface="Calibri"/>
                <a:cs typeface="Calibri"/>
              </a:rPr>
              <a:pPr/>
              <a:t>2</a:t>
            </a:fld>
            <a:endParaRPr lang="en-US">
              <a:latin typeface="Calibri"/>
              <a:cs typeface="Calibri"/>
            </a:endParaRPr>
          </a:p>
        </p:txBody>
      </p:sp>
      <p:sp>
        <p:nvSpPr>
          <p:cNvPr id="7" name="TextBox 6"/>
          <p:cNvSpPr txBox="1"/>
          <p:nvPr/>
        </p:nvSpPr>
        <p:spPr>
          <a:xfrm>
            <a:off x="4700588" y="1072463"/>
            <a:ext cx="3712900" cy="2554545"/>
          </a:xfrm>
          <a:prstGeom prst="rect">
            <a:avLst/>
          </a:prstGeom>
          <a:noFill/>
        </p:spPr>
        <p:txBody>
          <a:bodyPr wrap="none" rtlCol="0">
            <a:spAutoFit/>
          </a:bodyPr>
          <a:lstStyle/>
          <a:p>
            <a:r>
              <a:rPr lang="en-US" sz="2000" b="1" dirty="0">
                <a:latin typeface="Calibri"/>
                <a:cs typeface="Calibri"/>
              </a:rPr>
              <a:t>ESDIS</a:t>
            </a:r>
          </a:p>
          <a:p>
            <a:r>
              <a:rPr lang="en-US" sz="2000" dirty="0" smtClean="0">
                <a:latin typeface="Calibri"/>
                <a:cs typeface="Calibri"/>
              </a:rPr>
              <a:t>Data As Collected / Calculated</a:t>
            </a:r>
          </a:p>
          <a:p>
            <a:r>
              <a:rPr lang="en-US" sz="2000" dirty="0" smtClean="0">
                <a:latin typeface="Calibri"/>
                <a:cs typeface="Calibri"/>
              </a:rPr>
              <a:t>Format: HDF4, GRIB, …</a:t>
            </a:r>
          </a:p>
          <a:p>
            <a:r>
              <a:rPr lang="en-US" sz="2000" dirty="0" smtClean="0">
                <a:latin typeface="Calibri"/>
                <a:cs typeface="Calibri"/>
              </a:rPr>
              <a:t>Conventions: HDF-EOS, ~HDF-EOS</a:t>
            </a:r>
          </a:p>
          <a:p>
            <a:r>
              <a:rPr lang="en-US" sz="2000" b="1" dirty="0" smtClean="0">
                <a:latin typeface="Calibri"/>
                <a:cs typeface="Calibri"/>
              </a:rPr>
              <a:t>File Structure: 1 file / time step</a:t>
            </a:r>
          </a:p>
          <a:p>
            <a:r>
              <a:rPr lang="en-US" sz="2000" dirty="0">
                <a:latin typeface="Calibri"/>
                <a:cs typeface="Calibri"/>
              </a:rPr>
              <a:t>Metadata: With granules</a:t>
            </a:r>
            <a:endParaRPr lang="en-US" sz="2000" dirty="0" smtClean="0">
              <a:latin typeface="Calibri"/>
              <a:cs typeface="Calibri"/>
            </a:endParaRPr>
          </a:p>
          <a:p>
            <a:r>
              <a:rPr lang="en-US" sz="2000" dirty="0" smtClean="0">
                <a:latin typeface="Calibri"/>
                <a:cs typeface="Calibri"/>
              </a:rPr>
              <a:t>Optimized: Synoptic (</a:t>
            </a:r>
            <a:r>
              <a:rPr lang="en-US" sz="2000" dirty="0" err="1" smtClean="0">
                <a:latin typeface="Calibri"/>
                <a:cs typeface="Calibri"/>
              </a:rPr>
              <a:t>lat</a:t>
            </a:r>
            <a:r>
              <a:rPr lang="en-US" sz="2000" dirty="0" smtClean="0">
                <a:latin typeface="Calibri"/>
                <a:cs typeface="Calibri"/>
              </a:rPr>
              <a:t>/</a:t>
            </a:r>
            <a:r>
              <a:rPr lang="en-US" sz="2000" dirty="0" err="1" smtClean="0">
                <a:latin typeface="Calibri"/>
                <a:cs typeface="Calibri"/>
              </a:rPr>
              <a:t>lon</a:t>
            </a:r>
            <a:r>
              <a:rPr lang="en-US" sz="2000" dirty="0" smtClean="0">
                <a:latin typeface="Calibri"/>
                <a:cs typeface="Calibri"/>
              </a:rPr>
              <a:t>)</a:t>
            </a:r>
          </a:p>
          <a:p>
            <a:r>
              <a:rPr lang="en-US" sz="2000" dirty="0" smtClean="0">
                <a:latin typeface="Calibri"/>
                <a:cs typeface="Calibri"/>
              </a:rPr>
              <a:t>Service: WCS</a:t>
            </a:r>
            <a:endParaRPr lang="en-US" sz="2000" dirty="0">
              <a:latin typeface="Calibri"/>
              <a:cs typeface="Calibri"/>
            </a:endParaRPr>
          </a:p>
        </p:txBody>
      </p:sp>
      <p:cxnSp>
        <p:nvCxnSpPr>
          <p:cNvPr id="202" name="Straight Arrow Connector 201"/>
          <p:cNvCxnSpPr/>
          <p:nvPr/>
        </p:nvCxnSpPr>
        <p:spPr>
          <a:xfrm flipV="1">
            <a:off x="3154856" y="2987248"/>
            <a:ext cx="634414" cy="959024"/>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205" name="Group 204"/>
          <p:cNvGrpSpPr/>
          <p:nvPr/>
        </p:nvGrpSpPr>
        <p:grpSpPr>
          <a:xfrm>
            <a:off x="1137638" y="3713892"/>
            <a:ext cx="1937264" cy="276999"/>
            <a:chOff x="2963223" y="3033630"/>
            <a:chExt cx="1092432" cy="156201"/>
          </a:xfrm>
        </p:grpSpPr>
        <p:cxnSp>
          <p:nvCxnSpPr>
            <p:cNvPr id="251" name="Straight Arrow Connector 250"/>
            <p:cNvCxnSpPr/>
            <p:nvPr/>
          </p:nvCxnSpPr>
          <p:spPr>
            <a:xfrm>
              <a:off x="2963223" y="3114575"/>
              <a:ext cx="109243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52" name="TextBox 251"/>
            <p:cNvSpPr txBox="1"/>
            <p:nvPr/>
          </p:nvSpPr>
          <p:spPr>
            <a:xfrm>
              <a:off x="3333750" y="3033630"/>
              <a:ext cx="215403" cy="156201"/>
            </a:xfrm>
            <a:prstGeom prst="rect">
              <a:avLst/>
            </a:prstGeom>
            <a:solidFill>
              <a:schemeClr val="bg1"/>
            </a:solidFill>
          </p:spPr>
          <p:txBody>
            <a:bodyPr wrap="none" rtlCol="0">
              <a:spAutoFit/>
            </a:bodyPr>
            <a:lstStyle/>
            <a:p>
              <a:r>
                <a:rPr lang="en-US" sz="1200" dirty="0" err="1" smtClean="0">
                  <a:latin typeface="Calibri"/>
                  <a:cs typeface="Calibri"/>
                </a:rPr>
                <a:t>lon</a:t>
              </a:r>
              <a:endParaRPr lang="en-US" sz="1200" dirty="0">
                <a:latin typeface="Calibri"/>
                <a:cs typeface="Calibri"/>
              </a:endParaRPr>
            </a:p>
          </p:txBody>
        </p:sp>
      </p:grpSp>
      <p:sp>
        <p:nvSpPr>
          <p:cNvPr id="203" name="Rectangle 202"/>
          <p:cNvSpPr/>
          <p:nvPr/>
        </p:nvSpPr>
        <p:spPr>
          <a:xfrm>
            <a:off x="3256201" y="3303562"/>
            <a:ext cx="447991" cy="259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latin typeface="Calibri"/>
                <a:cs typeface="Calibri"/>
              </a:rPr>
              <a:t>l</a:t>
            </a:r>
            <a:r>
              <a:rPr lang="en-US" sz="1200" dirty="0" err="1" smtClean="0">
                <a:solidFill>
                  <a:schemeClr val="tx1"/>
                </a:solidFill>
                <a:latin typeface="Calibri"/>
                <a:cs typeface="Calibri"/>
              </a:rPr>
              <a:t>at</a:t>
            </a:r>
            <a:endParaRPr lang="en-US" sz="1200" dirty="0">
              <a:solidFill>
                <a:schemeClr val="tx1"/>
              </a:solidFill>
              <a:latin typeface="Calibri"/>
              <a:cs typeface="Calibri"/>
            </a:endParaRPr>
          </a:p>
        </p:txBody>
      </p:sp>
      <p:sp>
        <p:nvSpPr>
          <p:cNvPr id="206" name="Rectangle 205"/>
          <p:cNvSpPr/>
          <p:nvPr/>
        </p:nvSpPr>
        <p:spPr>
          <a:xfrm>
            <a:off x="611955" y="2333943"/>
            <a:ext cx="404363" cy="25319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cxnSp>
        <p:nvCxnSpPr>
          <p:cNvPr id="201" name="Straight Arrow Connector 200"/>
          <p:cNvCxnSpPr/>
          <p:nvPr/>
        </p:nvCxnSpPr>
        <p:spPr>
          <a:xfrm rot="16200000">
            <a:off x="-87273" y="2481318"/>
            <a:ext cx="1937267"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07" name="TextBox 206"/>
          <p:cNvSpPr txBox="1"/>
          <p:nvPr/>
        </p:nvSpPr>
        <p:spPr>
          <a:xfrm>
            <a:off x="638636" y="2255216"/>
            <a:ext cx="469899" cy="276999"/>
          </a:xfrm>
          <a:prstGeom prst="rect">
            <a:avLst/>
          </a:prstGeom>
          <a:solidFill>
            <a:schemeClr val="bg1"/>
          </a:solidFill>
        </p:spPr>
        <p:txBody>
          <a:bodyPr wrap="none" rtlCol="0">
            <a:spAutoFit/>
          </a:bodyPr>
          <a:lstStyle/>
          <a:p>
            <a:r>
              <a:rPr lang="en-US" sz="1200" dirty="0" smtClean="0">
                <a:latin typeface="Calibri"/>
                <a:cs typeface="Calibri"/>
              </a:rPr>
              <a:t>time</a:t>
            </a:r>
            <a:endParaRPr lang="en-US" sz="1200" dirty="0">
              <a:latin typeface="Calibri"/>
              <a:cs typeface="Calibri"/>
            </a:endParaRPr>
          </a:p>
        </p:txBody>
      </p:sp>
      <p:sp>
        <p:nvSpPr>
          <p:cNvPr id="333" name="TextBox 332"/>
          <p:cNvSpPr txBox="1"/>
          <p:nvPr/>
        </p:nvSpPr>
        <p:spPr>
          <a:xfrm>
            <a:off x="635022" y="3858248"/>
            <a:ext cx="4070930" cy="2554545"/>
          </a:xfrm>
          <a:prstGeom prst="rect">
            <a:avLst/>
          </a:prstGeom>
          <a:noFill/>
        </p:spPr>
        <p:txBody>
          <a:bodyPr wrap="square" rtlCol="0">
            <a:spAutoFit/>
          </a:bodyPr>
          <a:lstStyle/>
          <a:p>
            <a:pPr algn="r"/>
            <a:r>
              <a:rPr lang="en-US" sz="2000" b="1" dirty="0">
                <a:latin typeface="Calibri"/>
                <a:cs typeface="Calibri"/>
              </a:rPr>
              <a:t>ESGF</a:t>
            </a:r>
          </a:p>
          <a:p>
            <a:pPr algn="r"/>
            <a:r>
              <a:rPr lang="en-US" sz="2000" dirty="0" smtClean="0">
                <a:latin typeface="Calibri"/>
                <a:cs typeface="Calibri"/>
              </a:rPr>
              <a:t>Data Reorganized</a:t>
            </a:r>
          </a:p>
          <a:p>
            <a:pPr algn="r"/>
            <a:r>
              <a:rPr lang="en-US" sz="2000" dirty="0" smtClean="0">
                <a:latin typeface="Calibri"/>
                <a:cs typeface="Calibri"/>
              </a:rPr>
              <a:t>Format: netCDF3, HDF4, HDF5</a:t>
            </a:r>
          </a:p>
          <a:p>
            <a:pPr algn="r"/>
            <a:r>
              <a:rPr lang="en-US" sz="2000" dirty="0" smtClean="0">
                <a:latin typeface="Calibri"/>
                <a:cs typeface="Calibri"/>
              </a:rPr>
              <a:t>Conventions: CF</a:t>
            </a:r>
          </a:p>
          <a:p>
            <a:pPr algn="r"/>
            <a:r>
              <a:rPr lang="en-US" sz="2000" b="1" dirty="0" smtClean="0">
                <a:latin typeface="Calibri"/>
                <a:cs typeface="Calibri"/>
              </a:rPr>
              <a:t>File Structure: 1 file / parameter</a:t>
            </a:r>
          </a:p>
          <a:p>
            <a:pPr algn="r"/>
            <a:r>
              <a:rPr lang="en-US" sz="2000" dirty="0">
                <a:latin typeface="Calibri"/>
                <a:cs typeface="Calibri"/>
              </a:rPr>
              <a:t>Metadata: With granules</a:t>
            </a:r>
            <a:endParaRPr lang="en-US" sz="2000" dirty="0" smtClean="0">
              <a:latin typeface="Calibri"/>
              <a:cs typeface="Calibri"/>
            </a:endParaRPr>
          </a:p>
          <a:p>
            <a:pPr algn="r"/>
            <a:r>
              <a:rPr lang="en-US" sz="2000" dirty="0" smtClean="0">
                <a:latin typeface="Calibri"/>
                <a:cs typeface="Calibri"/>
              </a:rPr>
              <a:t>Optimized: Synoptic (</a:t>
            </a:r>
            <a:r>
              <a:rPr lang="en-US" sz="2000" dirty="0" err="1" smtClean="0">
                <a:latin typeface="Calibri"/>
                <a:cs typeface="Calibri"/>
              </a:rPr>
              <a:t>lat</a:t>
            </a:r>
            <a:r>
              <a:rPr lang="en-US" sz="2000" dirty="0" smtClean="0">
                <a:latin typeface="Calibri"/>
                <a:cs typeface="Calibri"/>
              </a:rPr>
              <a:t>/</a:t>
            </a:r>
            <a:r>
              <a:rPr lang="en-US" sz="2000" dirty="0" err="1" smtClean="0">
                <a:latin typeface="Calibri"/>
                <a:cs typeface="Calibri"/>
              </a:rPr>
              <a:t>lon</a:t>
            </a:r>
            <a:r>
              <a:rPr lang="en-US" sz="2000" dirty="0" smtClean="0">
                <a:latin typeface="Calibri"/>
                <a:cs typeface="Calibri"/>
              </a:rPr>
              <a:t>)</a:t>
            </a:r>
          </a:p>
          <a:p>
            <a:pPr algn="r"/>
            <a:r>
              <a:rPr lang="en-US" sz="2000" dirty="0" smtClean="0">
                <a:latin typeface="Calibri"/>
                <a:cs typeface="Calibri"/>
              </a:rPr>
              <a:t>Service: WCS</a:t>
            </a:r>
            <a:endParaRPr lang="en-US" sz="2000" dirty="0">
              <a:latin typeface="Calibri"/>
              <a:cs typeface="Calibri"/>
            </a:endParaRPr>
          </a:p>
        </p:txBody>
      </p:sp>
      <p:grpSp>
        <p:nvGrpSpPr>
          <p:cNvPr id="350" name="Group 349"/>
          <p:cNvGrpSpPr/>
          <p:nvPr/>
        </p:nvGrpSpPr>
        <p:grpSpPr>
          <a:xfrm>
            <a:off x="4917400" y="3589855"/>
            <a:ext cx="3088364" cy="2645810"/>
            <a:chOff x="4917400" y="3589855"/>
            <a:chExt cx="3088364" cy="2645810"/>
          </a:xfrm>
        </p:grpSpPr>
        <p:cxnSp>
          <p:nvCxnSpPr>
            <p:cNvPr id="191" name="Straight Arrow Connector 190"/>
            <p:cNvCxnSpPr/>
            <p:nvPr/>
          </p:nvCxnSpPr>
          <p:spPr>
            <a:xfrm rot="16200000">
              <a:off x="4304919" y="4980386"/>
              <a:ext cx="169255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V="1">
              <a:off x="7517627" y="5397785"/>
              <a:ext cx="488137" cy="83788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3" name="Rectangle 192"/>
            <p:cNvSpPr/>
            <p:nvPr/>
          </p:nvSpPr>
          <p:spPr>
            <a:xfrm>
              <a:off x="7013366" y="5698762"/>
              <a:ext cx="344697" cy="2270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nvGrpSpPr>
            <p:cNvPr id="194" name="Group 193"/>
            <p:cNvGrpSpPr/>
            <p:nvPr/>
          </p:nvGrpSpPr>
          <p:grpSpPr>
            <a:xfrm>
              <a:off x="5348381" y="6044984"/>
              <a:ext cx="672471" cy="153888"/>
              <a:chOff x="2963223" y="3021095"/>
              <a:chExt cx="1092432" cy="99325"/>
            </a:xfrm>
          </p:grpSpPr>
          <p:cxnSp>
            <p:nvCxnSpPr>
              <p:cNvPr id="195" name="Straight Arrow Connector 194"/>
              <p:cNvCxnSpPr/>
              <p:nvPr/>
            </p:nvCxnSpPr>
            <p:spPr>
              <a:xfrm>
                <a:off x="2963223" y="3114575"/>
                <a:ext cx="109243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6" name="TextBox 195"/>
              <p:cNvSpPr txBox="1"/>
              <p:nvPr/>
            </p:nvSpPr>
            <p:spPr>
              <a:xfrm>
                <a:off x="3274857" y="3021095"/>
                <a:ext cx="492602" cy="99325"/>
              </a:xfrm>
              <a:prstGeom prst="rect">
                <a:avLst/>
              </a:prstGeom>
              <a:solidFill>
                <a:srgbClr val="FFFFFF"/>
              </a:solidFill>
            </p:spPr>
            <p:txBody>
              <a:bodyPr wrap="square" lIns="0" tIns="0" rIns="0" bIns="0" rtlCol="0">
                <a:spAutoFit/>
              </a:bodyPr>
              <a:lstStyle/>
              <a:p>
                <a:pPr algn="ctr"/>
                <a:r>
                  <a:rPr lang="en-US" sz="1000" dirty="0" err="1" smtClean="0">
                    <a:latin typeface="Calibri"/>
                    <a:cs typeface="Calibri"/>
                  </a:rPr>
                  <a:t>lon</a:t>
                </a:r>
                <a:endParaRPr lang="en-US" sz="1000" dirty="0">
                  <a:latin typeface="Calibri"/>
                  <a:cs typeface="Calibri"/>
                </a:endParaRPr>
              </a:p>
            </p:txBody>
          </p:sp>
        </p:grpSp>
        <p:sp>
          <p:nvSpPr>
            <p:cNvPr id="197" name="Rectangle 196"/>
            <p:cNvSpPr/>
            <p:nvPr/>
          </p:nvSpPr>
          <p:spPr>
            <a:xfrm>
              <a:off x="4943906" y="4851628"/>
              <a:ext cx="311128" cy="2212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98" name="TextBox 197"/>
            <p:cNvSpPr txBox="1"/>
            <p:nvPr/>
          </p:nvSpPr>
          <p:spPr>
            <a:xfrm>
              <a:off x="4917400" y="4812687"/>
              <a:ext cx="446250" cy="246221"/>
            </a:xfrm>
            <a:prstGeom prst="rect">
              <a:avLst/>
            </a:prstGeom>
            <a:noFill/>
          </p:spPr>
          <p:txBody>
            <a:bodyPr wrap="square" rtlCol="0">
              <a:spAutoFit/>
            </a:bodyPr>
            <a:lstStyle/>
            <a:p>
              <a:r>
                <a:rPr lang="en-US" sz="1000" dirty="0" smtClean="0">
                  <a:latin typeface="Calibri"/>
                  <a:cs typeface="Calibri"/>
                </a:rPr>
                <a:t>time</a:t>
              </a:r>
              <a:endParaRPr lang="en-US" sz="1000" dirty="0">
                <a:latin typeface="Calibri"/>
                <a:cs typeface="Calibri"/>
              </a:endParaRPr>
            </a:p>
          </p:txBody>
        </p:sp>
        <p:sp>
          <p:nvSpPr>
            <p:cNvPr id="199" name="TextBox 198"/>
            <p:cNvSpPr txBox="1"/>
            <p:nvPr/>
          </p:nvSpPr>
          <p:spPr>
            <a:xfrm>
              <a:off x="6936639" y="3589855"/>
              <a:ext cx="688485" cy="246221"/>
            </a:xfrm>
            <a:prstGeom prst="rect">
              <a:avLst/>
            </a:prstGeom>
            <a:noFill/>
          </p:spPr>
          <p:txBody>
            <a:bodyPr wrap="none" rtlCol="0">
              <a:spAutoFit/>
            </a:bodyPr>
            <a:lstStyle/>
            <a:p>
              <a:r>
                <a:rPr lang="en-US" sz="1000" dirty="0" smtClean="0">
                  <a:latin typeface="Calibri"/>
                  <a:cs typeface="Calibri"/>
                </a:rPr>
                <a:t>metadata</a:t>
              </a:r>
              <a:endParaRPr lang="en-US" sz="1000" dirty="0">
                <a:latin typeface="Calibri"/>
                <a:cs typeface="Calibri"/>
              </a:endParaRPr>
            </a:p>
          </p:txBody>
        </p:sp>
        <p:grpSp>
          <p:nvGrpSpPr>
            <p:cNvPr id="253" name="Group 252"/>
            <p:cNvGrpSpPr/>
            <p:nvPr/>
          </p:nvGrpSpPr>
          <p:grpSpPr>
            <a:xfrm>
              <a:off x="5363476" y="3924320"/>
              <a:ext cx="954908" cy="2016624"/>
              <a:chOff x="984830" y="3582261"/>
              <a:chExt cx="699840" cy="1301599"/>
            </a:xfrm>
          </p:grpSpPr>
          <p:grpSp>
            <p:nvGrpSpPr>
              <p:cNvPr id="254" name="Group 253"/>
              <p:cNvGrpSpPr/>
              <p:nvPr/>
            </p:nvGrpSpPr>
            <p:grpSpPr>
              <a:xfrm>
                <a:off x="984830" y="4508314"/>
                <a:ext cx="699840" cy="375546"/>
                <a:chOff x="828260" y="1378606"/>
                <a:chExt cx="1399679" cy="375546"/>
              </a:xfrm>
            </p:grpSpPr>
            <p:sp>
              <p:nvSpPr>
                <p:cNvPr id="276" name="Parallelogram 275"/>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77" name="Parallelogram 276"/>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55" name="Group 254"/>
              <p:cNvGrpSpPr/>
              <p:nvPr/>
            </p:nvGrpSpPr>
            <p:grpSpPr>
              <a:xfrm>
                <a:off x="984830" y="4376019"/>
                <a:ext cx="699840" cy="375546"/>
                <a:chOff x="828260" y="1378606"/>
                <a:chExt cx="1399679" cy="375546"/>
              </a:xfrm>
            </p:grpSpPr>
            <p:sp>
              <p:nvSpPr>
                <p:cNvPr id="274" name="Parallelogram 273"/>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75" name="Parallelogram 274"/>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56" name="Group 255"/>
              <p:cNvGrpSpPr/>
              <p:nvPr/>
            </p:nvGrpSpPr>
            <p:grpSpPr>
              <a:xfrm>
                <a:off x="984830" y="4243726"/>
                <a:ext cx="699840" cy="375546"/>
                <a:chOff x="828260" y="1378606"/>
                <a:chExt cx="1399679" cy="375546"/>
              </a:xfrm>
            </p:grpSpPr>
            <p:sp>
              <p:nvSpPr>
                <p:cNvPr id="272" name="Parallelogram 271"/>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73" name="Parallelogram 272"/>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57" name="Group 256"/>
              <p:cNvGrpSpPr/>
              <p:nvPr/>
            </p:nvGrpSpPr>
            <p:grpSpPr>
              <a:xfrm>
                <a:off x="984830" y="4111433"/>
                <a:ext cx="699840" cy="375546"/>
                <a:chOff x="828260" y="1378606"/>
                <a:chExt cx="1399679" cy="375546"/>
              </a:xfrm>
            </p:grpSpPr>
            <p:sp>
              <p:nvSpPr>
                <p:cNvPr id="270" name="Parallelogram 269"/>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71" name="Parallelogram 270"/>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58" name="Group 257"/>
              <p:cNvGrpSpPr/>
              <p:nvPr/>
            </p:nvGrpSpPr>
            <p:grpSpPr>
              <a:xfrm>
                <a:off x="984830" y="3979140"/>
                <a:ext cx="699840" cy="375546"/>
                <a:chOff x="828260" y="1378606"/>
                <a:chExt cx="1399679" cy="375546"/>
              </a:xfrm>
            </p:grpSpPr>
            <p:sp>
              <p:nvSpPr>
                <p:cNvPr id="268" name="Parallelogram 267"/>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69" name="Parallelogram 268"/>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59" name="Group 258"/>
              <p:cNvGrpSpPr/>
              <p:nvPr/>
            </p:nvGrpSpPr>
            <p:grpSpPr>
              <a:xfrm>
                <a:off x="984830" y="3846847"/>
                <a:ext cx="699840" cy="375546"/>
                <a:chOff x="828260" y="1378606"/>
                <a:chExt cx="1399679" cy="375546"/>
              </a:xfrm>
            </p:grpSpPr>
            <p:sp>
              <p:nvSpPr>
                <p:cNvPr id="266" name="Parallelogram 265"/>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67" name="Parallelogram 266"/>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60" name="Group 259"/>
              <p:cNvGrpSpPr/>
              <p:nvPr/>
            </p:nvGrpSpPr>
            <p:grpSpPr>
              <a:xfrm>
                <a:off x="984830" y="3714554"/>
                <a:ext cx="699840" cy="375546"/>
                <a:chOff x="828260" y="1378606"/>
                <a:chExt cx="1399679" cy="375546"/>
              </a:xfrm>
            </p:grpSpPr>
            <p:sp>
              <p:nvSpPr>
                <p:cNvPr id="264" name="Parallelogram 263"/>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65" name="Parallelogram 264"/>
                <p:cNvSpPr/>
                <p:nvPr/>
              </p:nvSpPr>
              <p:spPr>
                <a:xfrm>
                  <a:off x="1084852" y="1378606"/>
                  <a:ext cx="1143085"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61" name="Group 260"/>
              <p:cNvGrpSpPr/>
              <p:nvPr/>
            </p:nvGrpSpPr>
            <p:grpSpPr>
              <a:xfrm>
                <a:off x="984830" y="3582261"/>
                <a:ext cx="699840" cy="375546"/>
                <a:chOff x="828260" y="1378606"/>
                <a:chExt cx="1399679" cy="375546"/>
              </a:xfrm>
            </p:grpSpPr>
            <p:sp>
              <p:nvSpPr>
                <p:cNvPr id="262" name="Parallelogram 261"/>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63" name="Parallelogram 262"/>
                <p:cNvSpPr/>
                <p:nvPr/>
              </p:nvSpPr>
              <p:spPr>
                <a:xfrm>
                  <a:off x="1216424" y="1378606"/>
                  <a:ext cx="1011513"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grpSp>
          <p:nvGrpSpPr>
            <p:cNvPr id="278" name="Group 277"/>
            <p:cNvGrpSpPr/>
            <p:nvPr/>
          </p:nvGrpSpPr>
          <p:grpSpPr>
            <a:xfrm>
              <a:off x="6130356" y="3924320"/>
              <a:ext cx="954908" cy="2016624"/>
              <a:chOff x="984830" y="3582261"/>
              <a:chExt cx="699840" cy="1301599"/>
            </a:xfrm>
          </p:grpSpPr>
          <p:grpSp>
            <p:nvGrpSpPr>
              <p:cNvPr id="279" name="Group 278"/>
              <p:cNvGrpSpPr/>
              <p:nvPr/>
            </p:nvGrpSpPr>
            <p:grpSpPr>
              <a:xfrm>
                <a:off x="984830" y="4508314"/>
                <a:ext cx="699840" cy="375546"/>
                <a:chOff x="828260" y="1378606"/>
                <a:chExt cx="1399679" cy="375546"/>
              </a:xfrm>
            </p:grpSpPr>
            <p:sp>
              <p:nvSpPr>
                <p:cNvPr id="301" name="Parallelogram 300"/>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02" name="Parallelogram 301"/>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80" name="Group 279"/>
              <p:cNvGrpSpPr/>
              <p:nvPr/>
            </p:nvGrpSpPr>
            <p:grpSpPr>
              <a:xfrm>
                <a:off x="984830" y="4376019"/>
                <a:ext cx="699840" cy="375546"/>
                <a:chOff x="828260" y="1378606"/>
                <a:chExt cx="1399679" cy="375546"/>
              </a:xfrm>
            </p:grpSpPr>
            <p:sp>
              <p:nvSpPr>
                <p:cNvPr id="299" name="Parallelogram 298"/>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00" name="Parallelogram 299"/>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81" name="Group 280"/>
              <p:cNvGrpSpPr/>
              <p:nvPr/>
            </p:nvGrpSpPr>
            <p:grpSpPr>
              <a:xfrm>
                <a:off x="984830" y="4243726"/>
                <a:ext cx="699840" cy="375546"/>
                <a:chOff x="828260" y="1378606"/>
                <a:chExt cx="1399679" cy="375546"/>
              </a:xfrm>
            </p:grpSpPr>
            <p:sp>
              <p:nvSpPr>
                <p:cNvPr id="297" name="Parallelogram 29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98" name="Parallelogram 297"/>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82" name="Group 281"/>
              <p:cNvGrpSpPr/>
              <p:nvPr/>
            </p:nvGrpSpPr>
            <p:grpSpPr>
              <a:xfrm>
                <a:off x="984830" y="4111433"/>
                <a:ext cx="699840" cy="375546"/>
                <a:chOff x="828260" y="1378606"/>
                <a:chExt cx="1399679" cy="375546"/>
              </a:xfrm>
            </p:grpSpPr>
            <p:sp>
              <p:nvSpPr>
                <p:cNvPr id="295" name="Parallelogram 294"/>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96" name="Parallelogram 295"/>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83" name="Group 282"/>
              <p:cNvGrpSpPr/>
              <p:nvPr/>
            </p:nvGrpSpPr>
            <p:grpSpPr>
              <a:xfrm>
                <a:off x="984830" y="3979140"/>
                <a:ext cx="699840" cy="375546"/>
                <a:chOff x="828260" y="1378606"/>
                <a:chExt cx="1399679" cy="375546"/>
              </a:xfrm>
            </p:grpSpPr>
            <p:sp>
              <p:nvSpPr>
                <p:cNvPr id="293" name="Parallelogram 292"/>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94" name="Parallelogram 293"/>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84" name="Group 283"/>
              <p:cNvGrpSpPr/>
              <p:nvPr/>
            </p:nvGrpSpPr>
            <p:grpSpPr>
              <a:xfrm>
                <a:off x="984830" y="3846847"/>
                <a:ext cx="699840" cy="375546"/>
                <a:chOff x="828260" y="1378606"/>
                <a:chExt cx="1399679" cy="375546"/>
              </a:xfrm>
            </p:grpSpPr>
            <p:sp>
              <p:nvSpPr>
                <p:cNvPr id="291" name="Parallelogram 290"/>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92" name="Parallelogram 291"/>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85" name="Group 284"/>
              <p:cNvGrpSpPr/>
              <p:nvPr/>
            </p:nvGrpSpPr>
            <p:grpSpPr>
              <a:xfrm>
                <a:off x="984830" y="3714554"/>
                <a:ext cx="699840" cy="375546"/>
                <a:chOff x="828260" y="1378606"/>
                <a:chExt cx="1399679" cy="375546"/>
              </a:xfrm>
            </p:grpSpPr>
            <p:sp>
              <p:nvSpPr>
                <p:cNvPr id="289" name="Parallelogram 288"/>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90" name="Parallelogram 289"/>
                <p:cNvSpPr/>
                <p:nvPr/>
              </p:nvSpPr>
              <p:spPr>
                <a:xfrm>
                  <a:off x="1084852" y="1378606"/>
                  <a:ext cx="1143085"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286" name="Group 285"/>
              <p:cNvGrpSpPr/>
              <p:nvPr/>
            </p:nvGrpSpPr>
            <p:grpSpPr>
              <a:xfrm>
                <a:off x="984830" y="3582261"/>
                <a:ext cx="699840" cy="375546"/>
                <a:chOff x="828260" y="1378606"/>
                <a:chExt cx="1399679" cy="375546"/>
              </a:xfrm>
            </p:grpSpPr>
            <p:sp>
              <p:nvSpPr>
                <p:cNvPr id="287" name="Parallelogram 28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88" name="Parallelogram 287"/>
                <p:cNvSpPr/>
                <p:nvPr/>
              </p:nvSpPr>
              <p:spPr>
                <a:xfrm>
                  <a:off x="1216424" y="1378606"/>
                  <a:ext cx="1011513"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sp>
          <p:nvSpPr>
            <p:cNvPr id="303" name="TextBox 302"/>
            <p:cNvSpPr txBox="1"/>
            <p:nvPr/>
          </p:nvSpPr>
          <p:spPr>
            <a:xfrm>
              <a:off x="7688120" y="5666964"/>
              <a:ext cx="133813" cy="153888"/>
            </a:xfrm>
            <a:prstGeom prst="rect">
              <a:avLst/>
            </a:prstGeom>
            <a:solidFill>
              <a:srgbClr val="FFFFFF"/>
            </a:solidFill>
          </p:spPr>
          <p:txBody>
            <a:bodyPr wrap="none" lIns="0" tIns="0" rIns="0" bIns="0" rtlCol="0">
              <a:spAutoFit/>
            </a:bodyPr>
            <a:lstStyle/>
            <a:p>
              <a:r>
                <a:rPr lang="en-US" sz="1000" dirty="0" err="1" smtClean="0">
                  <a:latin typeface="Calibri"/>
                  <a:cs typeface="Calibri"/>
                </a:rPr>
                <a:t>lat</a:t>
              </a:r>
              <a:endParaRPr lang="en-US" sz="1000" dirty="0">
                <a:latin typeface="Calibri"/>
                <a:cs typeface="Calibri"/>
              </a:endParaRPr>
            </a:p>
          </p:txBody>
        </p:sp>
        <p:grpSp>
          <p:nvGrpSpPr>
            <p:cNvPr id="304" name="Group 303"/>
            <p:cNvGrpSpPr/>
            <p:nvPr/>
          </p:nvGrpSpPr>
          <p:grpSpPr>
            <a:xfrm>
              <a:off x="6900811" y="3924320"/>
              <a:ext cx="954908" cy="2016624"/>
              <a:chOff x="984830" y="3582261"/>
              <a:chExt cx="699840" cy="1301599"/>
            </a:xfrm>
          </p:grpSpPr>
          <p:grpSp>
            <p:nvGrpSpPr>
              <p:cNvPr id="305" name="Group 304"/>
              <p:cNvGrpSpPr/>
              <p:nvPr/>
            </p:nvGrpSpPr>
            <p:grpSpPr>
              <a:xfrm>
                <a:off x="984830" y="4508314"/>
                <a:ext cx="699840" cy="375546"/>
                <a:chOff x="828260" y="1378606"/>
                <a:chExt cx="1399679" cy="375546"/>
              </a:xfrm>
            </p:grpSpPr>
            <p:sp>
              <p:nvSpPr>
                <p:cNvPr id="327" name="Parallelogram 32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28" name="Parallelogram 327"/>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306" name="Group 305"/>
              <p:cNvGrpSpPr/>
              <p:nvPr/>
            </p:nvGrpSpPr>
            <p:grpSpPr>
              <a:xfrm>
                <a:off x="984830" y="4376019"/>
                <a:ext cx="699840" cy="375546"/>
                <a:chOff x="828260" y="1378606"/>
                <a:chExt cx="1399679" cy="375546"/>
              </a:xfrm>
            </p:grpSpPr>
            <p:sp>
              <p:nvSpPr>
                <p:cNvPr id="325" name="Parallelogram 324"/>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26" name="Parallelogram 325"/>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307" name="Group 306"/>
              <p:cNvGrpSpPr/>
              <p:nvPr/>
            </p:nvGrpSpPr>
            <p:grpSpPr>
              <a:xfrm>
                <a:off x="984830" y="4243726"/>
                <a:ext cx="699840" cy="375546"/>
                <a:chOff x="828260" y="1378606"/>
                <a:chExt cx="1399679" cy="375546"/>
              </a:xfrm>
            </p:grpSpPr>
            <p:sp>
              <p:nvSpPr>
                <p:cNvPr id="323" name="Parallelogram 322"/>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24" name="Parallelogram 323"/>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308" name="Group 307"/>
              <p:cNvGrpSpPr/>
              <p:nvPr/>
            </p:nvGrpSpPr>
            <p:grpSpPr>
              <a:xfrm>
                <a:off x="984830" y="4111433"/>
                <a:ext cx="699840" cy="375546"/>
                <a:chOff x="828260" y="1378606"/>
                <a:chExt cx="1399679" cy="375546"/>
              </a:xfrm>
            </p:grpSpPr>
            <p:sp>
              <p:nvSpPr>
                <p:cNvPr id="321" name="Parallelogram 320"/>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22" name="Parallelogram 321"/>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309" name="Group 308"/>
              <p:cNvGrpSpPr/>
              <p:nvPr/>
            </p:nvGrpSpPr>
            <p:grpSpPr>
              <a:xfrm>
                <a:off x="984830" y="3979140"/>
                <a:ext cx="699840" cy="375546"/>
                <a:chOff x="828260" y="1378606"/>
                <a:chExt cx="1399679" cy="375546"/>
              </a:xfrm>
            </p:grpSpPr>
            <p:sp>
              <p:nvSpPr>
                <p:cNvPr id="319" name="Parallelogram 318"/>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20" name="Parallelogram 319"/>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310" name="Group 309"/>
              <p:cNvGrpSpPr/>
              <p:nvPr/>
            </p:nvGrpSpPr>
            <p:grpSpPr>
              <a:xfrm>
                <a:off x="984830" y="3846847"/>
                <a:ext cx="699840" cy="375546"/>
                <a:chOff x="828260" y="1378606"/>
                <a:chExt cx="1399679" cy="375546"/>
              </a:xfrm>
            </p:grpSpPr>
            <p:sp>
              <p:nvSpPr>
                <p:cNvPr id="317" name="Parallelogram 31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18" name="Parallelogram 317"/>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311" name="Group 310"/>
              <p:cNvGrpSpPr/>
              <p:nvPr/>
            </p:nvGrpSpPr>
            <p:grpSpPr>
              <a:xfrm>
                <a:off x="984830" y="3714554"/>
                <a:ext cx="699840" cy="375546"/>
                <a:chOff x="828260" y="1378606"/>
                <a:chExt cx="1399679" cy="375546"/>
              </a:xfrm>
            </p:grpSpPr>
            <p:sp>
              <p:nvSpPr>
                <p:cNvPr id="315" name="Parallelogram 314"/>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16" name="Parallelogram 315"/>
                <p:cNvSpPr/>
                <p:nvPr/>
              </p:nvSpPr>
              <p:spPr>
                <a:xfrm>
                  <a:off x="1084852" y="1378606"/>
                  <a:ext cx="1143085"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nvGrpSpPr>
              <p:cNvPr id="312" name="Group 311"/>
              <p:cNvGrpSpPr/>
              <p:nvPr/>
            </p:nvGrpSpPr>
            <p:grpSpPr>
              <a:xfrm>
                <a:off x="984830" y="3582261"/>
                <a:ext cx="699840" cy="375546"/>
                <a:chOff x="828260" y="1378606"/>
                <a:chExt cx="1399679" cy="375546"/>
              </a:xfrm>
            </p:grpSpPr>
            <p:sp>
              <p:nvSpPr>
                <p:cNvPr id="313" name="Parallelogram 312"/>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14" name="Parallelogram 313"/>
                <p:cNvSpPr/>
                <p:nvPr/>
              </p:nvSpPr>
              <p:spPr>
                <a:xfrm>
                  <a:off x="1216424" y="1378606"/>
                  <a:ext cx="1011513"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grpSp>
        <p:sp>
          <p:nvSpPr>
            <p:cNvPr id="329" name="TextBox 328"/>
            <p:cNvSpPr txBox="1"/>
            <p:nvPr/>
          </p:nvSpPr>
          <p:spPr>
            <a:xfrm>
              <a:off x="5570744" y="4076572"/>
              <a:ext cx="464031" cy="400110"/>
            </a:xfrm>
            <a:prstGeom prst="rect">
              <a:avLst/>
            </a:prstGeom>
            <a:noFill/>
          </p:spPr>
          <p:txBody>
            <a:bodyPr wrap="square" rtlCol="0">
              <a:spAutoFit/>
            </a:bodyPr>
            <a:lstStyle/>
            <a:p>
              <a:r>
                <a:rPr lang="en-US" sz="2000" dirty="0">
                  <a:latin typeface="Calibri"/>
                  <a:cs typeface="Calibri"/>
                </a:rPr>
                <a:t>P</a:t>
              </a:r>
              <a:r>
                <a:rPr lang="en-US" sz="2000" baseline="-25000" dirty="0">
                  <a:latin typeface="Calibri"/>
                  <a:cs typeface="Calibri"/>
                </a:rPr>
                <a:t>1</a:t>
              </a:r>
            </a:p>
          </p:txBody>
        </p:sp>
        <p:sp>
          <p:nvSpPr>
            <p:cNvPr id="330" name="TextBox 329"/>
            <p:cNvSpPr txBox="1"/>
            <p:nvPr/>
          </p:nvSpPr>
          <p:spPr>
            <a:xfrm>
              <a:off x="6355292" y="4076572"/>
              <a:ext cx="464031" cy="400110"/>
            </a:xfrm>
            <a:prstGeom prst="rect">
              <a:avLst/>
            </a:prstGeom>
            <a:noFill/>
          </p:spPr>
          <p:txBody>
            <a:bodyPr wrap="square" rtlCol="0">
              <a:spAutoFit/>
            </a:bodyPr>
            <a:lstStyle/>
            <a:p>
              <a:r>
                <a:rPr lang="en-US" sz="2000" dirty="0">
                  <a:latin typeface="Calibri"/>
                  <a:cs typeface="Calibri"/>
                </a:rPr>
                <a:t>P</a:t>
              </a:r>
              <a:r>
                <a:rPr lang="en-US" sz="2000" baseline="-25000" dirty="0">
                  <a:latin typeface="Calibri"/>
                  <a:cs typeface="Calibri"/>
                </a:rPr>
                <a:t>2</a:t>
              </a:r>
            </a:p>
          </p:txBody>
        </p:sp>
        <p:sp>
          <p:nvSpPr>
            <p:cNvPr id="331" name="TextBox 330"/>
            <p:cNvSpPr txBox="1"/>
            <p:nvPr/>
          </p:nvSpPr>
          <p:spPr>
            <a:xfrm>
              <a:off x="7112707" y="4076572"/>
              <a:ext cx="464031" cy="400110"/>
            </a:xfrm>
            <a:prstGeom prst="rect">
              <a:avLst/>
            </a:prstGeom>
            <a:noFill/>
          </p:spPr>
          <p:txBody>
            <a:bodyPr wrap="square" rtlCol="0">
              <a:spAutoFit/>
            </a:bodyPr>
            <a:lstStyle/>
            <a:p>
              <a:r>
                <a:rPr lang="en-US" sz="2000">
                  <a:latin typeface="Calibri"/>
                  <a:cs typeface="Calibri"/>
                </a:rPr>
                <a:t>P</a:t>
              </a:r>
              <a:r>
                <a:rPr lang="en-US" sz="2000" baseline="-25000">
                  <a:latin typeface="Calibri"/>
                  <a:cs typeface="Calibri"/>
                </a:rPr>
                <a:t>3</a:t>
              </a:r>
            </a:p>
          </p:txBody>
        </p:sp>
        <p:grpSp>
          <p:nvGrpSpPr>
            <p:cNvPr id="342" name="Group 341"/>
            <p:cNvGrpSpPr/>
            <p:nvPr/>
          </p:nvGrpSpPr>
          <p:grpSpPr>
            <a:xfrm>
              <a:off x="6110963" y="6044984"/>
              <a:ext cx="672471" cy="153888"/>
              <a:chOff x="2963223" y="3021095"/>
              <a:chExt cx="1092432" cy="99325"/>
            </a:xfrm>
          </p:grpSpPr>
          <p:cxnSp>
            <p:nvCxnSpPr>
              <p:cNvPr id="343" name="Straight Arrow Connector 342"/>
              <p:cNvCxnSpPr/>
              <p:nvPr/>
            </p:nvCxnSpPr>
            <p:spPr>
              <a:xfrm>
                <a:off x="2963223" y="3114575"/>
                <a:ext cx="109243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4" name="TextBox 343"/>
              <p:cNvSpPr txBox="1"/>
              <p:nvPr/>
            </p:nvSpPr>
            <p:spPr>
              <a:xfrm>
                <a:off x="3274857" y="3021095"/>
                <a:ext cx="492602" cy="99325"/>
              </a:xfrm>
              <a:prstGeom prst="rect">
                <a:avLst/>
              </a:prstGeom>
              <a:solidFill>
                <a:srgbClr val="FFFFFF"/>
              </a:solidFill>
            </p:spPr>
            <p:txBody>
              <a:bodyPr wrap="square" lIns="0" tIns="0" rIns="0" bIns="0" rtlCol="0">
                <a:spAutoFit/>
              </a:bodyPr>
              <a:lstStyle/>
              <a:p>
                <a:pPr algn="ctr"/>
                <a:r>
                  <a:rPr lang="en-US" sz="1000" dirty="0" err="1" smtClean="0">
                    <a:latin typeface="Calibri"/>
                    <a:cs typeface="Calibri"/>
                  </a:rPr>
                  <a:t>lon</a:t>
                </a:r>
                <a:endParaRPr lang="en-US" sz="1000" dirty="0">
                  <a:latin typeface="Calibri"/>
                  <a:cs typeface="Calibri"/>
                </a:endParaRPr>
              </a:p>
            </p:txBody>
          </p:sp>
        </p:grpSp>
        <p:grpSp>
          <p:nvGrpSpPr>
            <p:cNvPr id="345" name="Group 344"/>
            <p:cNvGrpSpPr/>
            <p:nvPr/>
          </p:nvGrpSpPr>
          <p:grpSpPr>
            <a:xfrm>
              <a:off x="6856243" y="6044984"/>
              <a:ext cx="672471" cy="153888"/>
              <a:chOff x="2963223" y="3021095"/>
              <a:chExt cx="1092432" cy="99325"/>
            </a:xfrm>
          </p:grpSpPr>
          <p:cxnSp>
            <p:nvCxnSpPr>
              <p:cNvPr id="346" name="Straight Arrow Connector 345"/>
              <p:cNvCxnSpPr/>
              <p:nvPr/>
            </p:nvCxnSpPr>
            <p:spPr>
              <a:xfrm>
                <a:off x="2963223" y="3114575"/>
                <a:ext cx="109243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7" name="TextBox 346"/>
              <p:cNvSpPr txBox="1"/>
              <p:nvPr/>
            </p:nvSpPr>
            <p:spPr>
              <a:xfrm>
                <a:off x="3274857" y="3021095"/>
                <a:ext cx="492602" cy="99325"/>
              </a:xfrm>
              <a:prstGeom prst="rect">
                <a:avLst/>
              </a:prstGeom>
              <a:solidFill>
                <a:srgbClr val="FFFFFF"/>
              </a:solidFill>
            </p:spPr>
            <p:txBody>
              <a:bodyPr wrap="square" lIns="0" tIns="0" rIns="0" bIns="0" rtlCol="0">
                <a:spAutoFit/>
              </a:bodyPr>
              <a:lstStyle/>
              <a:p>
                <a:pPr algn="ctr"/>
                <a:r>
                  <a:rPr lang="en-US" sz="1000" dirty="0" err="1" smtClean="0">
                    <a:latin typeface="Calibri"/>
                    <a:cs typeface="Calibri"/>
                  </a:rPr>
                  <a:t>lon</a:t>
                </a:r>
                <a:endParaRPr lang="en-US" sz="1000" dirty="0">
                  <a:latin typeface="Calibri"/>
                  <a:cs typeface="Calibri"/>
                </a:endParaRPr>
              </a:p>
            </p:txBody>
          </p:sp>
        </p:grpSp>
      </p:grpSp>
      <p:grpSp>
        <p:nvGrpSpPr>
          <p:cNvPr id="457" name="Group 456"/>
          <p:cNvGrpSpPr/>
          <p:nvPr/>
        </p:nvGrpSpPr>
        <p:grpSpPr>
          <a:xfrm>
            <a:off x="1157795" y="2977843"/>
            <a:ext cx="2275568" cy="608149"/>
            <a:chOff x="1157795" y="3737623"/>
            <a:chExt cx="2275568" cy="608149"/>
          </a:xfrm>
        </p:grpSpPr>
        <p:grpSp>
          <p:nvGrpSpPr>
            <p:cNvPr id="409" name="Group 408"/>
            <p:cNvGrpSpPr/>
            <p:nvPr/>
          </p:nvGrpSpPr>
          <p:grpSpPr>
            <a:xfrm>
              <a:off x="1157795" y="3737623"/>
              <a:ext cx="2275568" cy="608149"/>
              <a:chOff x="2459916" y="3596172"/>
              <a:chExt cx="1401853" cy="375546"/>
            </a:xfrm>
          </p:grpSpPr>
          <p:sp>
            <p:nvSpPr>
              <p:cNvPr id="413" name="Parallelogram 412"/>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Parallelogram 413"/>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Parallelogram 414"/>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Parallelogram 415"/>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0" name="TextBox 409"/>
            <p:cNvSpPr txBox="1"/>
            <p:nvPr/>
          </p:nvSpPr>
          <p:spPr>
            <a:xfrm>
              <a:off x="1281499" y="3905979"/>
              <a:ext cx="552041" cy="398724"/>
            </a:xfrm>
            <a:prstGeom prst="rect">
              <a:avLst/>
            </a:prstGeom>
            <a:noFill/>
          </p:spPr>
          <p:txBody>
            <a:bodyPr wrap="square" rtlCol="0">
              <a:spAutoFit/>
            </a:bodyPr>
            <a:lstStyle/>
            <a:p>
              <a:r>
                <a:rPr lang="en-US" sz="2000" dirty="0">
                  <a:latin typeface="Calibri"/>
                  <a:cs typeface="Calibri"/>
                </a:rPr>
                <a:t>P</a:t>
              </a:r>
              <a:r>
                <a:rPr lang="en-US" sz="2000" baseline="-25000" dirty="0">
                  <a:latin typeface="Calibri"/>
                  <a:cs typeface="Calibri"/>
                </a:rPr>
                <a:t>1</a:t>
              </a:r>
            </a:p>
          </p:txBody>
        </p:sp>
        <p:sp>
          <p:nvSpPr>
            <p:cNvPr id="411" name="TextBox 410"/>
            <p:cNvSpPr txBox="1"/>
            <p:nvPr/>
          </p:nvSpPr>
          <p:spPr>
            <a:xfrm>
              <a:off x="1962324" y="3905979"/>
              <a:ext cx="552041" cy="398724"/>
            </a:xfrm>
            <a:prstGeom prst="rect">
              <a:avLst/>
            </a:prstGeom>
            <a:noFill/>
          </p:spPr>
          <p:txBody>
            <a:bodyPr wrap="square" rtlCol="0">
              <a:spAutoFit/>
            </a:bodyPr>
            <a:lstStyle/>
            <a:p>
              <a:r>
                <a:rPr lang="en-US" sz="2000">
                  <a:latin typeface="Calibri"/>
                  <a:cs typeface="Calibri"/>
                </a:rPr>
                <a:t>P</a:t>
              </a:r>
              <a:r>
                <a:rPr lang="en-US" sz="2000" baseline="-25000">
                  <a:latin typeface="Calibri"/>
                  <a:cs typeface="Calibri"/>
                </a:rPr>
                <a:t>2</a:t>
              </a:r>
            </a:p>
          </p:txBody>
        </p:sp>
        <p:sp>
          <p:nvSpPr>
            <p:cNvPr id="412" name="TextBox 411"/>
            <p:cNvSpPr txBox="1"/>
            <p:nvPr/>
          </p:nvSpPr>
          <p:spPr>
            <a:xfrm>
              <a:off x="2643148" y="3905979"/>
              <a:ext cx="552041" cy="398724"/>
            </a:xfrm>
            <a:prstGeom prst="rect">
              <a:avLst/>
            </a:prstGeom>
            <a:noFill/>
          </p:spPr>
          <p:txBody>
            <a:bodyPr wrap="square" rtlCol="0">
              <a:spAutoFit/>
            </a:bodyPr>
            <a:lstStyle/>
            <a:p>
              <a:r>
                <a:rPr lang="en-US" sz="2000" dirty="0">
                  <a:latin typeface="Calibri"/>
                  <a:cs typeface="Calibri"/>
                </a:rPr>
                <a:t>P</a:t>
              </a:r>
              <a:r>
                <a:rPr lang="en-US" sz="2000" baseline="-25000" dirty="0">
                  <a:latin typeface="Calibri"/>
                  <a:cs typeface="Calibri"/>
                </a:rPr>
                <a:t>3</a:t>
              </a:r>
            </a:p>
          </p:txBody>
        </p:sp>
      </p:grpSp>
      <p:grpSp>
        <p:nvGrpSpPr>
          <p:cNvPr id="417" name="Group 416"/>
          <p:cNvGrpSpPr/>
          <p:nvPr/>
        </p:nvGrpSpPr>
        <p:grpSpPr>
          <a:xfrm>
            <a:off x="668951" y="1632995"/>
            <a:ext cx="2756758" cy="1754334"/>
            <a:chOff x="935920" y="4771174"/>
            <a:chExt cx="1702362" cy="1083342"/>
          </a:xfrm>
        </p:grpSpPr>
        <p:sp>
          <p:nvSpPr>
            <p:cNvPr id="418" name="Rectangle 417"/>
            <p:cNvSpPr/>
            <p:nvPr/>
          </p:nvSpPr>
          <p:spPr>
            <a:xfrm>
              <a:off x="935920" y="5276146"/>
              <a:ext cx="228569" cy="1427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9" name="Group 418"/>
            <p:cNvGrpSpPr/>
            <p:nvPr/>
          </p:nvGrpSpPr>
          <p:grpSpPr>
            <a:xfrm>
              <a:off x="1233066" y="5478970"/>
              <a:ext cx="1405216" cy="375546"/>
              <a:chOff x="2459916" y="3596172"/>
              <a:chExt cx="1401853" cy="375546"/>
            </a:xfrm>
          </p:grpSpPr>
          <p:sp>
            <p:nvSpPr>
              <p:cNvPr id="453" name="Parallelogram 452"/>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Parallelogram 453"/>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Parallelogram 454"/>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Parallelogram 455"/>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0" name="Group 419"/>
            <p:cNvGrpSpPr/>
            <p:nvPr/>
          </p:nvGrpSpPr>
          <p:grpSpPr>
            <a:xfrm>
              <a:off x="1233066" y="5361004"/>
              <a:ext cx="1405216" cy="375546"/>
              <a:chOff x="2459916" y="3596172"/>
              <a:chExt cx="1401853" cy="375546"/>
            </a:xfrm>
          </p:grpSpPr>
          <p:sp>
            <p:nvSpPr>
              <p:cNvPr id="449" name="Parallelogram 448"/>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Parallelogram 449"/>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Parallelogram 450"/>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Parallelogram 451"/>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1" name="Group 420"/>
            <p:cNvGrpSpPr/>
            <p:nvPr/>
          </p:nvGrpSpPr>
          <p:grpSpPr>
            <a:xfrm>
              <a:off x="1233066" y="5243038"/>
              <a:ext cx="1405216" cy="375546"/>
              <a:chOff x="2459916" y="3596172"/>
              <a:chExt cx="1401853" cy="375546"/>
            </a:xfrm>
          </p:grpSpPr>
          <p:sp>
            <p:nvSpPr>
              <p:cNvPr id="445" name="Parallelogram 444"/>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Parallelogram 445"/>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Parallelogram 446"/>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Parallelogram 447"/>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1233066" y="5125072"/>
              <a:ext cx="1405216" cy="375546"/>
              <a:chOff x="2459916" y="3596172"/>
              <a:chExt cx="1401853" cy="375546"/>
            </a:xfrm>
          </p:grpSpPr>
          <p:sp>
            <p:nvSpPr>
              <p:cNvPr id="441" name="Parallelogram 440"/>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Parallelogram 441"/>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Parallelogram 442"/>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Parallelogram 443"/>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3" name="Group 422"/>
            <p:cNvGrpSpPr/>
            <p:nvPr/>
          </p:nvGrpSpPr>
          <p:grpSpPr>
            <a:xfrm>
              <a:off x="1233066" y="5007106"/>
              <a:ext cx="1405216" cy="375546"/>
              <a:chOff x="2459916" y="3596172"/>
              <a:chExt cx="1401853" cy="375546"/>
            </a:xfrm>
          </p:grpSpPr>
          <p:sp>
            <p:nvSpPr>
              <p:cNvPr id="437" name="Parallelogram 436"/>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Parallelogram 437"/>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Parallelogram 438"/>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Parallelogram 439"/>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4" name="Group 423"/>
            <p:cNvGrpSpPr/>
            <p:nvPr/>
          </p:nvGrpSpPr>
          <p:grpSpPr>
            <a:xfrm>
              <a:off x="1233066" y="4889140"/>
              <a:ext cx="1405216" cy="375546"/>
              <a:chOff x="2459916" y="3596172"/>
              <a:chExt cx="1401853" cy="375546"/>
            </a:xfrm>
          </p:grpSpPr>
          <p:sp>
            <p:nvSpPr>
              <p:cNvPr id="433" name="Parallelogram 432"/>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Parallelogram 433"/>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Parallelogram 434"/>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Parallelogram 435"/>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5" name="Group 424"/>
            <p:cNvGrpSpPr/>
            <p:nvPr/>
          </p:nvGrpSpPr>
          <p:grpSpPr>
            <a:xfrm>
              <a:off x="1233066" y="4771174"/>
              <a:ext cx="1405216" cy="375546"/>
              <a:chOff x="2459916" y="3596172"/>
              <a:chExt cx="1401853" cy="375546"/>
            </a:xfrm>
          </p:grpSpPr>
          <p:sp>
            <p:nvSpPr>
              <p:cNvPr id="429" name="Parallelogram 428"/>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Parallelogram 429"/>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Parallelogram 430"/>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Parallelogram 431"/>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6" name="TextBox 425"/>
            <p:cNvSpPr txBox="1"/>
            <p:nvPr/>
          </p:nvSpPr>
          <p:spPr>
            <a:xfrm>
              <a:off x="1307422" y="4892441"/>
              <a:ext cx="340898" cy="247077"/>
            </a:xfrm>
            <a:prstGeom prst="rect">
              <a:avLst/>
            </a:prstGeom>
            <a:noFill/>
          </p:spPr>
          <p:txBody>
            <a:bodyPr wrap="square" rtlCol="0">
              <a:spAutoFit/>
            </a:bodyPr>
            <a:lstStyle/>
            <a:p>
              <a:r>
                <a:rPr lang="en-US" sz="2000">
                  <a:latin typeface="Calibri"/>
                  <a:cs typeface="Calibri"/>
                </a:rPr>
                <a:t>P</a:t>
              </a:r>
              <a:r>
                <a:rPr lang="en-US" sz="2000" baseline="-25000">
                  <a:latin typeface="Calibri"/>
                  <a:cs typeface="Calibri"/>
                </a:rPr>
                <a:t>1</a:t>
              </a:r>
            </a:p>
          </p:txBody>
        </p:sp>
        <p:sp>
          <p:nvSpPr>
            <p:cNvPr id="427" name="TextBox 426"/>
            <p:cNvSpPr txBox="1"/>
            <p:nvPr/>
          </p:nvSpPr>
          <p:spPr>
            <a:xfrm>
              <a:off x="1727847" y="4892441"/>
              <a:ext cx="340898" cy="247077"/>
            </a:xfrm>
            <a:prstGeom prst="rect">
              <a:avLst/>
            </a:prstGeom>
            <a:noFill/>
          </p:spPr>
          <p:txBody>
            <a:bodyPr wrap="square" rtlCol="0">
              <a:spAutoFit/>
            </a:bodyPr>
            <a:lstStyle/>
            <a:p>
              <a:r>
                <a:rPr lang="en-US" sz="2000">
                  <a:latin typeface="Calibri"/>
                  <a:cs typeface="Calibri"/>
                </a:rPr>
                <a:t>P</a:t>
              </a:r>
              <a:r>
                <a:rPr lang="en-US" sz="2000" baseline="-25000">
                  <a:latin typeface="Calibri"/>
                  <a:cs typeface="Calibri"/>
                </a:rPr>
                <a:t>2</a:t>
              </a:r>
            </a:p>
          </p:txBody>
        </p:sp>
        <p:sp>
          <p:nvSpPr>
            <p:cNvPr id="428" name="TextBox 427"/>
            <p:cNvSpPr txBox="1"/>
            <p:nvPr/>
          </p:nvSpPr>
          <p:spPr>
            <a:xfrm>
              <a:off x="2148272" y="4892441"/>
              <a:ext cx="340898" cy="247077"/>
            </a:xfrm>
            <a:prstGeom prst="rect">
              <a:avLst/>
            </a:prstGeom>
            <a:noFill/>
          </p:spPr>
          <p:txBody>
            <a:bodyPr wrap="square" rtlCol="0">
              <a:spAutoFit/>
            </a:bodyPr>
            <a:lstStyle/>
            <a:p>
              <a:r>
                <a:rPr lang="en-US" sz="2000" dirty="0">
                  <a:latin typeface="Calibri"/>
                  <a:cs typeface="Calibri"/>
                </a:rPr>
                <a:t>P</a:t>
              </a:r>
              <a:r>
                <a:rPr lang="en-US" sz="2000" baseline="-25000" dirty="0">
                  <a:latin typeface="Calibri"/>
                  <a:cs typeface="Calibri"/>
                </a:rPr>
                <a:t>3</a:t>
              </a:r>
            </a:p>
          </p:txBody>
        </p:sp>
      </p:grpSp>
    </p:spTree>
    <p:extLst>
      <p:ext uri="{BB962C8B-B14F-4D97-AF65-F5344CB8AC3E}">
        <p14:creationId xmlns:p14="http://schemas.microsoft.com/office/powerpoint/2010/main" val="1760512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dissolve">
                                      <p:cBhvr>
                                        <p:cTn id="7" dur="500"/>
                                        <p:tgtEl>
                                          <p:spTgt spid="205"/>
                                        </p:tgtEl>
                                      </p:cBhvr>
                                    </p:animEffect>
                                  </p:childTnLst>
                                </p:cTn>
                              </p:par>
                              <p:par>
                                <p:cTn id="8" presetID="9"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dissolve">
                                      <p:cBhvr>
                                        <p:cTn id="10" dur="500"/>
                                        <p:tgtEl>
                                          <p:spTgt spid="20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3"/>
                                        </p:tgtEl>
                                        <p:attrNameLst>
                                          <p:attrName>style.visibility</p:attrName>
                                        </p:attrNameLst>
                                      </p:cBhvr>
                                      <p:to>
                                        <p:strVal val="visible"/>
                                      </p:to>
                                    </p:set>
                                    <p:animEffect transition="in" filter="dissolve">
                                      <p:cBhvr>
                                        <p:cTn id="13" dur="500"/>
                                        <p:tgtEl>
                                          <p:spTgt spid="203"/>
                                        </p:tgtEl>
                                      </p:cBhvr>
                                    </p:animEffect>
                                  </p:childTnLst>
                                </p:cTn>
                              </p:par>
                              <p:par>
                                <p:cTn id="14" presetID="9" presetClass="entr" presetSubtype="0" fill="hold" nodeType="withEffect">
                                  <p:stCondLst>
                                    <p:cond delay="0"/>
                                  </p:stCondLst>
                                  <p:childTnLst>
                                    <p:set>
                                      <p:cBhvr>
                                        <p:cTn id="15" dur="1" fill="hold">
                                          <p:stCondLst>
                                            <p:cond delay="0"/>
                                          </p:stCondLst>
                                        </p:cTn>
                                        <p:tgtEl>
                                          <p:spTgt spid="457"/>
                                        </p:tgtEl>
                                        <p:attrNameLst>
                                          <p:attrName>style.visibility</p:attrName>
                                        </p:attrNameLst>
                                      </p:cBhvr>
                                      <p:to>
                                        <p:strVal val="visible"/>
                                      </p:to>
                                    </p:set>
                                    <p:animEffect transition="in" filter="dissolve">
                                      <p:cBhvr>
                                        <p:cTn id="16" dur="500"/>
                                        <p:tgtEl>
                                          <p:spTgt spid="45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17"/>
                                        </p:tgtEl>
                                        <p:attrNameLst>
                                          <p:attrName>style.visibility</p:attrName>
                                        </p:attrNameLst>
                                      </p:cBhvr>
                                      <p:to>
                                        <p:strVal val="visible"/>
                                      </p:to>
                                    </p:set>
                                    <p:animEffect transition="in" filter="dissolve">
                                      <p:cBhvr>
                                        <p:cTn id="21" dur="500"/>
                                        <p:tgtEl>
                                          <p:spTgt spid="4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dissolve">
                                      <p:cBhvr>
                                        <p:cTn id="24" dur="500"/>
                                        <p:tgtEl>
                                          <p:spTgt spid="207"/>
                                        </p:tgtEl>
                                      </p:cBhvr>
                                    </p:animEffect>
                                  </p:childTnLst>
                                </p:cTn>
                              </p:par>
                              <p:par>
                                <p:cTn id="25" presetID="9" presetClass="entr" presetSubtype="0" fill="hold" nodeType="withEffect">
                                  <p:stCondLst>
                                    <p:cond delay="0"/>
                                  </p:stCondLst>
                                  <p:childTnLst>
                                    <p:set>
                                      <p:cBhvr>
                                        <p:cTn id="26" dur="1" fill="hold">
                                          <p:stCondLst>
                                            <p:cond delay="0"/>
                                          </p:stCondLst>
                                        </p:cTn>
                                        <p:tgtEl>
                                          <p:spTgt spid="201"/>
                                        </p:tgtEl>
                                        <p:attrNameLst>
                                          <p:attrName>style.visibility</p:attrName>
                                        </p:attrNameLst>
                                      </p:cBhvr>
                                      <p:to>
                                        <p:strVal val="visible"/>
                                      </p:to>
                                    </p:set>
                                    <p:animEffect transition="in" filter="dissolve">
                                      <p:cBhvr>
                                        <p:cTn id="27" dur="500"/>
                                        <p:tgtEl>
                                          <p:spTgt spid="20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33"/>
                                        </p:tgtEl>
                                        <p:attrNameLst>
                                          <p:attrName>style.visibility</p:attrName>
                                        </p:attrNameLst>
                                      </p:cBhvr>
                                      <p:to>
                                        <p:strVal val="visible"/>
                                      </p:to>
                                    </p:set>
                                    <p:animEffect transition="in" filter="wipe(left)">
                                      <p:cBhvr>
                                        <p:cTn id="35" dur="500"/>
                                        <p:tgtEl>
                                          <p:spTgt spid="333"/>
                                        </p:tgtEl>
                                      </p:cBhvr>
                                    </p:animEffect>
                                  </p:childTnLst>
                                </p:cTn>
                              </p:par>
                              <p:par>
                                <p:cTn id="36" presetID="9" presetClass="entr" presetSubtype="0" fill="hold" nodeType="withEffect">
                                  <p:stCondLst>
                                    <p:cond delay="0"/>
                                  </p:stCondLst>
                                  <p:childTnLst>
                                    <p:set>
                                      <p:cBhvr>
                                        <p:cTn id="37" dur="1" fill="hold">
                                          <p:stCondLst>
                                            <p:cond delay="0"/>
                                          </p:stCondLst>
                                        </p:cTn>
                                        <p:tgtEl>
                                          <p:spTgt spid="350"/>
                                        </p:tgtEl>
                                        <p:attrNameLst>
                                          <p:attrName>style.visibility</p:attrName>
                                        </p:attrNameLst>
                                      </p:cBhvr>
                                      <p:to>
                                        <p:strVal val="visible"/>
                                      </p:to>
                                    </p:set>
                                    <p:animEffect transition="in" filter="dissolve">
                                      <p:cBhvr>
                                        <p:cTn id="38"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3" grpId="0" animBg="1"/>
      <p:bldP spid="207" grpId="0" animBg="1"/>
      <p:bldP spid="3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738" y="0"/>
            <a:ext cx="3640023" cy="762000"/>
          </a:xfrm>
        </p:spPr>
        <p:txBody>
          <a:bodyPr/>
          <a:lstStyle/>
          <a:p>
            <a:r>
              <a:rPr lang="en-US" dirty="0" smtClean="0"/>
              <a:t>Data Organizations</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3</a:t>
            </a:fld>
            <a:endParaRPr lang="en-US"/>
          </a:p>
        </p:txBody>
      </p:sp>
      <p:sp>
        <p:nvSpPr>
          <p:cNvPr id="183" name="TextBox 182"/>
          <p:cNvSpPr txBox="1"/>
          <p:nvPr/>
        </p:nvSpPr>
        <p:spPr>
          <a:xfrm>
            <a:off x="4231934" y="1066391"/>
            <a:ext cx="4057344" cy="2246769"/>
          </a:xfrm>
          <a:prstGeom prst="rect">
            <a:avLst/>
          </a:prstGeom>
          <a:noFill/>
        </p:spPr>
        <p:txBody>
          <a:bodyPr wrap="square" rtlCol="0">
            <a:spAutoFit/>
          </a:bodyPr>
          <a:lstStyle/>
          <a:p>
            <a:r>
              <a:rPr lang="en-US" sz="2000" b="1" dirty="0" smtClean="0">
                <a:latin typeface="Calibri"/>
                <a:cs typeface="Calibri"/>
              </a:rPr>
              <a:t>Data Rods</a:t>
            </a:r>
          </a:p>
          <a:p>
            <a:r>
              <a:rPr lang="en-US" sz="2000" dirty="0" smtClean="0">
                <a:latin typeface="Calibri"/>
                <a:cs typeface="Calibri"/>
              </a:rPr>
              <a:t>Format: Custom binary</a:t>
            </a:r>
          </a:p>
          <a:p>
            <a:r>
              <a:rPr lang="en-US" sz="2000" dirty="0" smtClean="0">
                <a:latin typeface="Calibri"/>
                <a:cs typeface="Calibri"/>
              </a:rPr>
              <a:t>Conventions: None</a:t>
            </a:r>
          </a:p>
          <a:p>
            <a:r>
              <a:rPr lang="en-US" sz="2000" b="1" dirty="0" smtClean="0">
                <a:latin typeface="Calibri"/>
                <a:cs typeface="Calibri"/>
              </a:rPr>
              <a:t>File Structure: 1 file / pixel</a:t>
            </a:r>
          </a:p>
          <a:p>
            <a:r>
              <a:rPr lang="en-US" sz="2000" dirty="0">
                <a:latin typeface="Calibri"/>
                <a:cs typeface="Calibri"/>
              </a:rPr>
              <a:t>Metadata; ???</a:t>
            </a:r>
            <a:endParaRPr lang="en-US" sz="2000" dirty="0" smtClean="0">
              <a:latin typeface="Calibri"/>
              <a:cs typeface="Calibri"/>
            </a:endParaRPr>
          </a:p>
          <a:p>
            <a:r>
              <a:rPr lang="en-US" sz="2000" dirty="0" smtClean="0">
                <a:latin typeface="Calibri"/>
                <a:cs typeface="Calibri"/>
              </a:rPr>
              <a:t>Optimized: Time Series Views</a:t>
            </a:r>
          </a:p>
          <a:p>
            <a:r>
              <a:rPr lang="en-US" sz="2000" dirty="0" smtClean="0">
                <a:latin typeface="Calibri"/>
                <a:cs typeface="Calibri"/>
              </a:rPr>
              <a:t>Service: WFS, SOS</a:t>
            </a:r>
            <a:endParaRPr lang="en-US" sz="2000" dirty="0">
              <a:latin typeface="Calibri"/>
              <a:cs typeface="Calibri"/>
            </a:endParaRPr>
          </a:p>
        </p:txBody>
      </p:sp>
      <p:sp>
        <p:nvSpPr>
          <p:cNvPr id="184" name="TextBox 183"/>
          <p:cNvSpPr txBox="1"/>
          <p:nvPr/>
        </p:nvSpPr>
        <p:spPr>
          <a:xfrm>
            <a:off x="514833" y="3856826"/>
            <a:ext cx="3964324" cy="2554545"/>
          </a:xfrm>
          <a:prstGeom prst="rect">
            <a:avLst/>
          </a:prstGeom>
          <a:noFill/>
        </p:spPr>
        <p:txBody>
          <a:bodyPr wrap="square" rtlCol="0">
            <a:spAutoFit/>
          </a:bodyPr>
          <a:lstStyle/>
          <a:p>
            <a:pPr algn="r"/>
            <a:r>
              <a:rPr lang="en-US" sz="2000" b="1" dirty="0" smtClean="0">
                <a:latin typeface="Calibri"/>
                <a:cs typeface="Calibri"/>
              </a:rPr>
              <a:t>3D Chunking / Compression</a:t>
            </a:r>
          </a:p>
          <a:p>
            <a:pPr algn="r"/>
            <a:r>
              <a:rPr lang="en-US" sz="2000" dirty="0" smtClean="0">
                <a:latin typeface="Calibri"/>
                <a:cs typeface="Calibri"/>
              </a:rPr>
              <a:t>Format: HDF5</a:t>
            </a:r>
          </a:p>
          <a:p>
            <a:pPr algn="r"/>
            <a:r>
              <a:rPr lang="en-US" sz="2000" dirty="0" smtClean="0">
                <a:latin typeface="Calibri"/>
                <a:cs typeface="Calibri"/>
              </a:rPr>
              <a:t>Conventions: HDF-EOS, CF,</a:t>
            </a:r>
          </a:p>
          <a:p>
            <a:pPr algn="r"/>
            <a:r>
              <a:rPr lang="en-US" sz="2000" dirty="0" smtClean="0">
                <a:latin typeface="Calibri"/>
                <a:cs typeface="Calibri"/>
              </a:rPr>
              <a:t>GDAL</a:t>
            </a:r>
          </a:p>
          <a:p>
            <a:pPr algn="r"/>
            <a:r>
              <a:rPr lang="en-US" sz="2000" b="1" dirty="0" smtClean="0">
                <a:latin typeface="Calibri"/>
                <a:cs typeface="Calibri"/>
              </a:rPr>
              <a:t>File Structure: 1 file or 1 / chunk</a:t>
            </a:r>
          </a:p>
          <a:p>
            <a:pPr algn="r"/>
            <a:r>
              <a:rPr lang="en-US" sz="2000" dirty="0">
                <a:latin typeface="Calibri"/>
                <a:cs typeface="Calibri"/>
              </a:rPr>
              <a:t>Metadata: All in table</a:t>
            </a:r>
            <a:endParaRPr lang="en-US" sz="2000" dirty="0" smtClean="0">
              <a:latin typeface="Calibri"/>
              <a:cs typeface="Calibri"/>
            </a:endParaRPr>
          </a:p>
          <a:p>
            <a:pPr algn="r"/>
            <a:r>
              <a:rPr lang="en-US" sz="2000" dirty="0" smtClean="0">
                <a:latin typeface="Calibri"/>
                <a:cs typeface="Calibri"/>
              </a:rPr>
              <a:t>Optimized: Multiple Views</a:t>
            </a:r>
          </a:p>
          <a:p>
            <a:pPr algn="r"/>
            <a:r>
              <a:rPr lang="en-US" sz="2000" dirty="0" smtClean="0">
                <a:latin typeface="Calibri"/>
                <a:cs typeface="Calibri"/>
              </a:rPr>
              <a:t>Service: WCS, WFS, SOS</a:t>
            </a:r>
            <a:endParaRPr lang="en-US" sz="2000" dirty="0">
              <a:latin typeface="Calibri"/>
              <a:cs typeface="Calibri"/>
            </a:endParaRPr>
          </a:p>
        </p:txBody>
      </p:sp>
      <p:sp>
        <p:nvSpPr>
          <p:cNvPr id="189" name="TextBox 188"/>
          <p:cNvSpPr txBox="1"/>
          <p:nvPr/>
        </p:nvSpPr>
        <p:spPr>
          <a:xfrm>
            <a:off x="2698515" y="939642"/>
            <a:ext cx="902811" cy="246221"/>
          </a:xfrm>
          <a:prstGeom prst="rect">
            <a:avLst/>
          </a:prstGeom>
          <a:noFill/>
        </p:spPr>
        <p:txBody>
          <a:bodyPr wrap="none" rtlCol="0">
            <a:spAutoFit/>
          </a:bodyPr>
          <a:lstStyle/>
          <a:p>
            <a:r>
              <a:rPr lang="en-US" sz="1000" dirty="0" smtClean="0"/>
              <a:t>metadata </a:t>
            </a:r>
            <a:r>
              <a:rPr lang="en-US" sz="1000" dirty="0"/>
              <a:t>???</a:t>
            </a:r>
          </a:p>
        </p:txBody>
      </p:sp>
      <p:grpSp>
        <p:nvGrpSpPr>
          <p:cNvPr id="3" name="Group 2"/>
          <p:cNvGrpSpPr/>
          <p:nvPr/>
        </p:nvGrpSpPr>
        <p:grpSpPr>
          <a:xfrm>
            <a:off x="629397" y="1185863"/>
            <a:ext cx="3033305" cy="2533730"/>
            <a:chOff x="107775" y="1411439"/>
            <a:chExt cx="1897128" cy="1873277"/>
          </a:xfrm>
        </p:grpSpPr>
        <p:grpSp>
          <p:nvGrpSpPr>
            <p:cNvPr id="89" name="Group 88"/>
            <p:cNvGrpSpPr/>
            <p:nvPr/>
          </p:nvGrpSpPr>
          <p:grpSpPr>
            <a:xfrm>
              <a:off x="428561" y="1411439"/>
              <a:ext cx="1535607" cy="1817405"/>
              <a:chOff x="2923903" y="2485998"/>
              <a:chExt cx="1535607" cy="1817405"/>
            </a:xfrm>
          </p:grpSpPr>
          <p:grpSp>
            <p:nvGrpSpPr>
              <p:cNvPr id="90" name="Group 89"/>
              <p:cNvGrpSpPr/>
              <p:nvPr/>
            </p:nvGrpSpPr>
            <p:grpSpPr>
              <a:xfrm>
                <a:off x="3173556" y="2485998"/>
                <a:ext cx="1285954" cy="1471902"/>
                <a:chOff x="3173556" y="2485998"/>
                <a:chExt cx="1285954" cy="1471902"/>
              </a:xfrm>
            </p:grpSpPr>
            <p:sp>
              <p:nvSpPr>
                <p:cNvPr id="153" name="Cube 152"/>
                <p:cNvSpPr/>
                <p:nvPr/>
              </p:nvSpPr>
              <p:spPr>
                <a:xfrm>
                  <a:off x="326484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ube 153"/>
                <p:cNvSpPr/>
                <p:nvPr/>
              </p:nvSpPr>
              <p:spPr>
                <a:xfrm>
                  <a:off x="338775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Cube 154"/>
                <p:cNvSpPr/>
                <p:nvPr/>
              </p:nvSpPr>
              <p:spPr>
                <a:xfrm>
                  <a:off x="351065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Cube 155"/>
                <p:cNvSpPr/>
                <p:nvPr/>
              </p:nvSpPr>
              <p:spPr>
                <a:xfrm>
                  <a:off x="363356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ube 156"/>
                <p:cNvSpPr/>
                <p:nvPr/>
              </p:nvSpPr>
              <p:spPr>
                <a:xfrm>
                  <a:off x="375646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Cube 157"/>
                <p:cNvSpPr/>
                <p:nvPr/>
              </p:nvSpPr>
              <p:spPr>
                <a:xfrm>
                  <a:off x="388435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Cube 158"/>
                <p:cNvSpPr/>
                <p:nvPr/>
              </p:nvSpPr>
              <p:spPr>
                <a:xfrm>
                  <a:off x="400725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Cube 159"/>
                <p:cNvSpPr/>
                <p:nvPr/>
              </p:nvSpPr>
              <p:spPr>
                <a:xfrm>
                  <a:off x="413016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Cube 160"/>
                <p:cNvSpPr/>
                <p:nvPr/>
              </p:nvSpPr>
              <p:spPr>
                <a:xfrm>
                  <a:off x="425306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Cube 161"/>
                <p:cNvSpPr/>
                <p:nvPr/>
              </p:nvSpPr>
              <p:spPr>
                <a:xfrm>
                  <a:off x="437597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Cube 162"/>
                <p:cNvSpPr/>
                <p:nvPr/>
              </p:nvSpPr>
              <p:spPr>
                <a:xfrm>
                  <a:off x="321693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Cube 163"/>
                <p:cNvSpPr/>
                <p:nvPr/>
              </p:nvSpPr>
              <p:spPr>
                <a:xfrm>
                  <a:off x="333983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Cube 164"/>
                <p:cNvSpPr/>
                <p:nvPr/>
              </p:nvSpPr>
              <p:spPr>
                <a:xfrm>
                  <a:off x="346274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ube 165"/>
                <p:cNvSpPr/>
                <p:nvPr/>
              </p:nvSpPr>
              <p:spPr>
                <a:xfrm>
                  <a:off x="358564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Cube 166"/>
                <p:cNvSpPr/>
                <p:nvPr/>
              </p:nvSpPr>
              <p:spPr>
                <a:xfrm>
                  <a:off x="370855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Cube 167"/>
                <p:cNvSpPr/>
                <p:nvPr/>
              </p:nvSpPr>
              <p:spPr>
                <a:xfrm>
                  <a:off x="383643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Cube 168"/>
                <p:cNvSpPr/>
                <p:nvPr/>
              </p:nvSpPr>
              <p:spPr>
                <a:xfrm>
                  <a:off x="395933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ube 169"/>
                <p:cNvSpPr/>
                <p:nvPr/>
              </p:nvSpPr>
              <p:spPr>
                <a:xfrm>
                  <a:off x="408224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Cube 170"/>
                <p:cNvSpPr/>
                <p:nvPr/>
              </p:nvSpPr>
              <p:spPr>
                <a:xfrm>
                  <a:off x="420514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ube 171"/>
                <p:cNvSpPr/>
                <p:nvPr/>
              </p:nvSpPr>
              <p:spPr>
                <a:xfrm>
                  <a:off x="432805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Cube 172"/>
                <p:cNvSpPr/>
                <p:nvPr/>
              </p:nvSpPr>
              <p:spPr>
                <a:xfrm>
                  <a:off x="317355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ube 173"/>
                <p:cNvSpPr/>
                <p:nvPr/>
              </p:nvSpPr>
              <p:spPr>
                <a:xfrm>
                  <a:off x="329646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ube 174"/>
                <p:cNvSpPr/>
                <p:nvPr/>
              </p:nvSpPr>
              <p:spPr>
                <a:xfrm>
                  <a:off x="341936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Cube 175"/>
                <p:cNvSpPr/>
                <p:nvPr/>
              </p:nvSpPr>
              <p:spPr>
                <a:xfrm>
                  <a:off x="354227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Cube 176"/>
                <p:cNvSpPr/>
                <p:nvPr/>
              </p:nvSpPr>
              <p:spPr>
                <a:xfrm>
                  <a:off x="366517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ube 177"/>
                <p:cNvSpPr/>
                <p:nvPr/>
              </p:nvSpPr>
              <p:spPr>
                <a:xfrm>
                  <a:off x="379305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ube 178"/>
                <p:cNvSpPr/>
                <p:nvPr/>
              </p:nvSpPr>
              <p:spPr>
                <a:xfrm>
                  <a:off x="391596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ube 179"/>
                <p:cNvSpPr/>
                <p:nvPr/>
              </p:nvSpPr>
              <p:spPr>
                <a:xfrm>
                  <a:off x="403886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Cube 180"/>
                <p:cNvSpPr/>
                <p:nvPr/>
              </p:nvSpPr>
              <p:spPr>
                <a:xfrm>
                  <a:off x="416177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ube 181"/>
                <p:cNvSpPr/>
                <p:nvPr/>
              </p:nvSpPr>
              <p:spPr>
                <a:xfrm>
                  <a:off x="428467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049040" y="2658281"/>
                <a:ext cx="1285954" cy="1471902"/>
                <a:chOff x="3173556" y="2485998"/>
                <a:chExt cx="1285954" cy="1471902"/>
              </a:xfrm>
            </p:grpSpPr>
            <p:sp>
              <p:nvSpPr>
                <p:cNvPr id="123" name="Cube 122"/>
                <p:cNvSpPr/>
                <p:nvPr/>
              </p:nvSpPr>
              <p:spPr>
                <a:xfrm>
                  <a:off x="326484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Cube 123"/>
                <p:cNvSpPr/>
                <p:nvPr/>
              </p:nvSpPr>
              <p:spPr>
                <a:xfrm>
                  <a:off x="338775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Cube 124"/>
                <p:cNvSpPr/>
                <p:nvPr/>
              </p:nvSpPr>
              <p:spPr>
                <a:xfrm>
                  <a:off x="351065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Cube 125"/>
                <p:cNvSpPr/>
                <p:nvPr/>
              </p:nvSpPr>
              <p:spPr>
                <a:xfrm>
                  <a:off x="363356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Cube 126"/>
                <p:cNvSpPr/>
                <p:nvPr/>
              </p:nvSpPr>
              <p:spPr>
                <a:xfrm>
                  <a:off x="375646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Cube 127"/>
                <p:cNvSpPr/>
                <p:nvPr/>
              </p:nvSpPr>
              <p:spPr>
                <a:xfrm>
                  <a:off x="388435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Cube 128"/>
                <p:cNvSpPr/>
                <p:nvPr/>
              </p:nvSpPr>
              <p:spPr>
                <a:xfrm>
                  <a:off x="400725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Cube 129"/>
                <p:cNvSpPr/>
                <p:nvPr/>
              </p:nvSpPr>
              <p:spPr>
                <a:xfrm>
                  <a:off x="413016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ube 130"/>
                <p:cNvSpPr/>
                <p:nvPr/>
              </p:nvSpPr>
              <p:spPr>
                <a:xfrm>
                  <a:off x="425306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Cube 131"/>
                <p:cNvSpPr/>
                <p:nvPr/>
              </p:nvSpPr>
              <p:spPr>
                <a:xfrm>
                  <a:off x="437597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ube 132"/>
                <p:cNvSpPr/>
                <p:nvPr/>
              </p:nvSpPr>
              <p:spPr>
                <a:xfrm>
                  <a:off x="321693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ube 133"/>
                <p:cNvSpPr/>
                <p:nvPr/>
              </p:nvSpPr>
              <p:spPr>
                <a:xfrm>
                  <a:off x="333983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Cube 134"/>
                <p:cNvSpPr/>
                <p:nvPr/>
              </p:nvSpPr>
              <p:spPr>
                <a:xfrm>
                  <a:off x="346274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ube 135"/>
                <p:cNvSpPr/>
                <p:nvPr/>
              </p:nvSpPr>
              <p:spPr>
                <a:xfrm>
                  <a:off x="358564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ube 136"/>
                <p:cNvSpPr/>
                <p:nvPr/>
              </p:nvSpPr>
              <p:spPr>
                <a:xfrm>
                  <a:off x="370855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ube 137"/>
                <p:cNvSpPr/>
                <p:nvPr/>
              </p:nvSpPr>
              <p:spPr>
                <a:xfrm>
                  <a:off x="383643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Cube 138"/>
                <p:cNvSpPr/>
                <p:nvPr/>
              </p:nvSpPr>
              <p:spPr>
                <a:xfrm>
                  <a:off x="395933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Cube 139"/>
                <p:cNvSpPr/>
                <p:nvPr/>
              </p:nvSpPr>
              <p:spPr>
                <a:xfrm>
                  <a:off x="408224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ube 140"/>
                <p:cNvSpPr/>
                <p:nvPr/>
              </p:nvSpPr>
              <p:spPr>
                <a:xfrm>
                  <a:off x="420514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Cube 141"/>
                <p:cNvSpPr/>
                <p:nvPr/>
              </p:nvSpPr>
              <p:spPr>
                <a:xfrm>
                  <a:off x="432805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Cube 142"/>
                <p:cNvSpPr/>
                <p:nvPr/>
              </p:nvSpPr>
              <p:spPr>
                <a:xfrm>
                  <a:off x="317355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ube 143"/>
                <p:cNvSpPr/>
                <p:nvPr/>
              </p:nvSpPr>
              <p:spPr>
                <a:xfrm>
                  <a:off x="329646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ube 144"/>
                <p:cNvSpPr/>
                <p:nvPr/>
              </p:nvSpPr>
              <p:spPr>
                <a:xfrm>
                  <a:off x="341936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Cube 145"/>
                <p:cNvSpPr/>
                <p:nvPr/>
              </p:nvSpPr>
              <p:spPr>
                <a:xfrm>
                  <a:off x="354227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Cube 146"/>
                <p:cNvSpPr/>
                <p:nvPr/>
              </p:nvSpPr>
              <p:spPr>
                <a:xfrm>
                  <a:off x="366517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Cube 147"/>
                <p:cNvSpPr/>
                <p:nvPr/>
              </p:nvSpPr>
              <p:spPr>
                <a:xfrm>
                  <a:off x="379305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Cube 148"/>
                <p:cNvSpPr/>
                <p:nvPr/>
              </p:nvSpPr>
              <p:spPr>
                <a:xfrm>
                  <a:off x="391596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ube 149"/>
                <p:cNvSpPr/>
                <p:nvPr/>
              </p:nvSpPr>
              <p:spPr>
                <a:xfrm>
                  <a:off x="403886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ube 150"/>
                <p:cNvSpPr/>
                <p:nvPr/>
              </p:nvSpPr>
              <p:spPr>
                <a:xfrm>
                  <a:off x="416177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ube 151"/>
                <p:cNvSpPr/>
                <p:nvPr/>
              </p:nvSpPr>
              <p:spPr>
                <a:xfrm>
                  <a:off x="428467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2923903" y="2831501"/>
                <a:ext cx="1285954" cy="1471902"/>
                <a:chOff x="3173556" y="2485998"/>
                <a:chExt cx="1285954" cy="1471902"/>
              </a:xfrm>
            </p:grpSpPr>
            <p:sp>
              <p:nvSpPr>
                <p:cNvPr id="93" name="Cube 92"/>
                <p:cNvSpPr/>
                <p:nvPr/>
              </p:nvSpPr>
              <p:spPr>
                <a:xfrm>
                  <a:off x="326484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p:nvSpPr>
              <p:spPr>
                <a:xfrm>
                  <a:off x="338775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p:nvSpPr>
              <p:spPr>
                <a:xfrm>
                  <a:off x="351065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p:nvSpPr>
              <p:spPr>
                <a:xfrm>
                  <a:off x="363356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p:nvSpPr>
              <p:spPr>
                <a:xfrm>
                  <a:off x="375646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Cube 97"/>
                <p:cNvSpPr/>
                <p:nvPr/>
              </p:nvSpPr>
              <p:spPr>
                <a:xfrm>
                  <a:off x="388435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Cube 98"/>
                <p:cNvSpPr/>
                <p:nvPr/>
              </p:nvSpPr>
              <p:spPr>
                <a:xfrm>
                  <a:off x="400725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Cube 99"/>
                <p:cNvSpPr/>
                <p:nvPr/>
              </p:nvSpPr>
              <p:spPr>
                <a:xfrm>
                  <a:off x="413016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ube 100"/>
                <p:cNvSpPr/>
                <p:nvPr/>
              </p:nvSpPr>
              <p:spPr>
                <a:xfrm>
                  <a:off x="425306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Cube 101"/>
                <p:cNvSpPr/>
                <p:nvPr/>
              </p:nvSpPr>
              <p:spPr>
                <a:xfrm>
                  <a:off x="437597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Cube 102"/>
                <p:cNvSpPr/>
                <p:nvPr/>
              </p:nvSpPr>
              <p:spPr>
                <a:xfrm>
                  <a:off x="321693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Cube 103"/>
                <p:cNvSpPr/>
                <p:nvPr/>
              </p:nvSpPr>
              <p:spPr>
                <a:xfrm>
                  <a:off x="333983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Cube 104"/>
                <p:cNvSpPr/>
                <p:nvPr/>
              </p:nvSpPr>
              <p:spPr>
                <a:xfrm>
                  <a:off x="346274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p:nvSpPr>
              <p:spPr>
                <a:xfrm>
                  <a:off x="358564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p:nvSpPr>
              <p:spPr>
                <a:xfrm>
                  <a:off x="370855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p:nvSpPr>
              <p:spPr>
                <a:xfrm>
                  <a:off x="383643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p:nvSpPr>
              <p:spPr>
                <a:xfrm>
                  <a:off x="395933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p:nvSpPr>
              <p:spPr>
                <a:xfrm>
                  <a:off x="408224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p:nvSpPr>
              <p:spPr>
                <a:xfrm>
                  <a:off x="420514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p:nvSpPr>
              <p:spPr>
                <a:xfrm>
                  <a:off x="432805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p:nvSpPr>
              <p:spPr>
                <a:xfrm>
                  <a:off x="317355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Cube 113"/>
                <p:cNvSpPr/>
                <p:nvPr/>
              </p:nvSpPr>
              <p:spPr>
                <a:xfrm>
                  <a:off x="329646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p:nvSpPr>
              <p:spPr>
                <a:xfrm>
                  <a:off x="341936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p:nvSpPr>
              <p:spPr>
                <a:xfrm>
                  <a:off x="354227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p:nvSpPr>
              <p:spPr>
                <a:xfrm>
                  <a:off x="366517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Cube 117"/>
                <p:cNvSpPr/>
                <p:nvPr/>
              </p:nvSpPr>
              <p:spPr>
                <a:xfrm>
                  <a:off x="379305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Cube 118"/>
                <p:cNvSpPr/>
                <p:nvPr/>
              </p:nvSpPr>
              <p:spPr>
                <a:xfrm>
                  <a:off x="391596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Cube 119"/>
                <p:cNvSpPr/>
                <p:nvPr/>
              </p:nvSpPr>
              <p:spPr>
                <a:xfrm>
                  <a:off x="403886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Cube 120"/>
                <p:cNvSpPr/>
                <p:nvPr/>
              </p:nvSpPr>
              <p:spPr>
                <a:xfrm>
                  <a:off x="416177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ube 121"/>
                <p:cNvSpPr/>
                <p:nvPr/>
              </p:nvSpPr>
              <p:spPr>
                <a:xfrm>
                  <a:off x="428467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34" name="Straight Arrow Connector 333"/>
            <p:cNvCxnSpPr/>
            <p:nvPr/>
          </p:nvCxnSpPr>
          <p:spPr>
            <a:xfrm rot="16200000">
              <a:off x="-318992" y="2302641"/>
              <a:ext cx="1092432" cy="0"/>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5" name="TextBox 334"/>
            <p:cNvSpPr txBox="1"/>
            <p:nvPr/>
          </p:nvSpPr>
          <p:spPr>
            <a:xfrm>
              <a:off x="107775" y="2143167"/>
              <a:ext cx="237695" cy="153888"/>
            </a:xfrm>
            <a:prstGeom prst="rect">
              <a:avLst/>
            </a:prstGeom>
            <a:solidFill>
              <a:srgbClr val="FFFFFF"/>
            </a:solidFill>
          </p:spPr>
          <p:txBody>
            <a:bodyPr wrap="none" lIns="0" tIns="0" rIns="0" bIns="0" rtlCol="0">
              <a:spAutoFit/>
            </a:bodyPr>
            <a:lstStyle/>
            <a:p>
              <a:r>
                <a:rPr lang="en-US" sz="1000" dirty="0" smtClean="0"/>
                <a:t>time</a:t>
              </a:r>
              <a:endParaRPr lang="en-US" sz="1000" dirty="0"/>
            </a:p>
          </p:txBody>
        </p:sp>
        <p:sp>
          <p:nvSpPr>
            <p:cNvPr id="348" name="TextBox 347"/>
            <p:cNvSpPr txBox="1"/>
            <p:nvPr/>
          </p:nvSpPr>
          <p:spPr>
            <a:xfrm>
              <a:off x="1664821" y="3038495"/>
              <a:ext cx="340082" cy="246221"/>
            </a:xfrm>
            <a:prstGeom prst="rect">
              <a:avLst/>
            </a:prstGeom>
            <a:noFill/>
          </p:spPr>
          <p:txBody>
            <a:bodyPr wrap="square" rtlCol="0">
              <a:spAutoFit/>
            </a:bodyPr>
            <a:lstStyle/>
            <a:p>
              <a:r>
                <a:rPr lang="en-US" sz="1000"/>
                <a:t>P</a:t>
              </a:r>
              <a:r>
                <a:rPr lang="en-US" sz="1000" baseline="-25000"/>
                <a:t>1</a:t>
              </a:r>
            </a:p>
          </p:txBody>
        </p:sp>
      </p:grpSp>
      <p:grpSp>
        <p:nvGrpSpPr>
          <p:cNvPr id="353" name="Group 352"/>
          <p:cNvGrpSpPr/>
          <p:nvPr/>
        </p:nvGrpSpPr>
        <p:grpSpPr>
          <a:xfrm>
            <a:off x="5342702" y="3689044"/>
            <a:ext cx="3395566" cy="2680778"/>
            <a:chOff x="5342702" y="3689044"/>
            <a:chExt cx="3395566" cy="2680778"/>
          </a:xfrm>
        </p:grpSpPr>
        <p:grpSp>
          <p:nvGrpSpPr>
            <p:cNvPr id="8" name="Group 7"/>
            <p:cNvGrpSpPr/>
            <p:nvPr/>
          </p:nvGrpSpPr>
          <p:grpSpPr>
            <a:xfrm>
              <a:off x="5764972" y="3689044"/>
              <a:ext cx="2104736" cy="2383927"/>
              <a:chOff x="7089360" y="2555661"/>
              <a:chExt cx="1445508" cy="1637253"/>
            </a:xfrm>
          </p:grpSpPr>
          <p:grpSp>
            <p:nvGrpSpPr>
              <p:cNvPr id="9" name="Group 8"/>
              <p:cNvGrpSpPr/>
              <p:nvPr/>
            </p:nvGrpSpPr>
            <p:grpSpPr>
              <a:xfrm>
                <a:off x="7367070" y="2555661"/>
                <a:ext cx="1167798" cy="1358538"/>
                <a:chOff x="3897561" y="2738820"/>
                <a:chExt cx="983325" cy="1195516"/>
              </a:xfrm>
            </p:grpSpPr>
            <p:grpSp>
              <p:nvGrpSpPr>
                <p:cNvPr id="74" name="Group 73"/>
                <p:cNvGrpSpPr/>
                <p:nvPr/>
              </p:nvGrpSpPr>
              <p:grpSpPr>
                <a:xfrm>
                  <a:off x="3897561" y="2738820"/>
                  <a:ext cx="249900" cy="1195516"/>
                  <a:chOff x="3068324" y="2956589"/>
                  <a:chExt cx="249900" cy="1195516"/>
                </a:xfrm>
              </p:grpSpPr>
              <p:sp>
                <p:nvSpPr>
                  <p:cNvPr id="87" name="Cube 8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ube 8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081711" y="2738820"/>
                  <a:ext cx="249900" cy="1195516"/>
                  <a:chOff x="3068324" y="2956589"/>
                  <a:chExt cx="249900" cy="1195516"/>
                </a:xfrm>
              </p:grpSpPr>
              <p:sp>
                <p:nvSpPr>
                  <p:cNvPr id="85" name="Cube 8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Cube 8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262686" y="2738820"/>
                  <a:ext cx="249900" cy="1195516"/>
                  <a:chOff x="3068324" y="2956589"/>
                  <a:chExt cx="249900" cy="1195516"/>
                </a:xfrm>
              </p:grpSpPr>
              <p:sp>
                <p:nvSpPr>
                  <p:cNvPr id="83" name="Cube 8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Cube 8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4443661" y="2738820"/>
                  <a:ext cx="249900" cy="1195516"/>
                  <a:chOff x="3068324" y="2956589"/>
                  <a:chExt cx="249900" cy="1195516"/>
                </a:xfrm>
              </p:grpSpPr>
              <p:sp>
                <p:nvSpPr>
                  <p:cNvPr id="81" name="Cube 8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630986" y="2738820"/>
                  <a:ext cx="249900" cy="1195516"/>
                  <a:chOff x="3068324" y="2956589"/>
                  <a:chExt cx="249900" cy="1195516"/>
                </a:xfrm>
              </p:grpSpPr>
              <p:sp>
                <p:nvSpPr>
                  <p:cNvPr id="79" name="Cube 7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Cube 7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7293776" y="2629197"/>
                <a:ext cx="1167798" cy="1358538"/>
                <a:chOff x="3897561" y="2738820"/>
                <a:chExt cx="983325" cy="1195516"/>
              </a:xfrm>
            </p:grpSpPr>
            <p:grpSp>
              <p:nvGrpSpPr>
                <p:cNvPr id="59" name="Group 58"/>
                <p:cNvGrpSpPr/>
                <p:nvPr/>
              </p:nvGrpSpPr>
              <p:grpSpPr>
                <a:xfrm>
                  <a:off x="3897561" y="2738820"/>
                  <a:ext cx="249900" cy="1195516"/>
                  <a:chOff x="3068324" y="2956589"/>
                  <a:chExt cx="249900" cy="1195516"/>
                </a:xfrm>
              </p:grpSpPr>
              <p:sp>
                <p:nvSpPr>
                  <p:cNvPr id="72" name="Cube 7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ube 7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081711" y="2738820"/>
                  <a:ext cx="249900" cy="1195516"/>
                  <a:chOff x="3068324" y="2956589"/>
                  <a:chExt cx="249900" cy="1195516"/>
                </a:xfrm>
              </p:grpSpPr>
              <p:sp>
                <p:nvSpPr>
                  <p:cNvPr id="70" name="Cube 6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262686" y="2738820"/>
                  <a:ext cx="249900" cy="1195516"/>
                  <a:chOff x="3068324" y="2956589"/>
                  <a:chExt cx="249900" cy="1195516"/>
                </a:xfrm>
              </p:grpSpPr>
              <p:sp>
                <p:nvSpPr>
                  <p:cNvPr id="68" name="Cube 6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443661" y="2738820"/>
                  <a:ext cx="249900" cy="1195516"/>
                  <a:chOff x="3068324" y="2956589"/>
                  <a:chExt cx="249900" cy="1195516"/>
                </a:xfrm>
              </p:grpSpPr>
              <p:sp>
                <p:nvSpPr>
                  <p:cNvPr id="66" name="Cube 6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630986" y="2738820"/>
                  <a:ext cx="249900" cy="1195516"/>
                  <a:chOff x="3068324" y="2956589"/>
                  <a:chExt cx="249900" cy="1195516"/>
                </a:xfrm>
              </p:grpSpPr>
              <p:sp>
                <p:nvSpPr>
                  <p:cNvPr id="64" name="Cube 6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7225354" y="2700638"/>
                <a:ext cx="1167798" cy="1358538"/>
                <a:chOff x="3897561" y="2738820"/>
                <a:chExt cx="983325" cy="1195516"/>
              </a:xfrm>
            </p:grpSpPr>
            <p:grpSp>
              <p:nvGrpSpPr>
                <p:cNvPr id="44" name="Group 43"/>
                <p:cNvGrpSpPr/>
                <p:nvPr/>
              </p:nvGrpSpPr>
              <p:grpSpPr>
                <a:xfrm>
                  <a:off x="3897561" y="2738820"/>
                  <a:ext cx="249900" cy="1195516"/>
                  <a:chOff x="3068324" y="2956589"/>
                  <a:chExt cx="249900" cy="1195516"/>
                </a:xfrm>
              </p:grpSpPr>
              <p:sp>
                <p:nvSpPr>
                  <p:cNvPr id="57" name="Cube 5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081711" y="2738820"/>
                  <a:ext cx="249900" cy="1195516"/>
                  <a:chOff x="3068324" y="2956589"/>
                  <a:chExt cx="249900" cy="1195516"/>
                </a:xfrm>
              </p:grpSpPr>
              <p:sp>
                <p:nvSpPr>
                  <p:cNvPr id="55" name="Cube 5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ube 5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262686" y="2738820"/>
                  <a:ext cx="249900" cy="1195516"/>
                  <a:chOff x="3068324" y="2956589"/>
                  <a:chExt cx="249900" cy="1195516"/>
                </a:xfrm>
              </p:grpSpPr>
              <p:sp>
                <p:nvSpPr>
                  <p:cNvPr id="53" name="Cube 5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ube 5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443661" y="2738820"/>
                  <a:ext cx="249900" cy="1195516"/>
                  <a:chOff x="3068324" y="2956589"/>
                  <a:chExt cx="249900" cy="1195516"/>
                </a:xfrm>
              </p:grpSpPr>
              <p:sp>
                <p:nvSpPr>
                  <p:cNvPr id="51" name="Cube 5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Cube 5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630986" y="2738820"/>
                  <a:ext cx="249900" cy="1195516"/>
                  <a:chOff x="3068324" y="2956589"/>
                  <a:chExt cx="249900" cy="1195516"/>
                </a:xfrm>
              </p:grpSpPr>
              <p:sp>
                <p:nvSpPr>
                  <p:cNvPr id="49" name="Cube 4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ube 4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7156933" y="2758678"/>
                <a:ext cx="1167798" cy="1358538"/>
                <a:chOff x="3897561" y="2738820"/>
                <a:chExt cx="983325" cy="1195516"/>
              </a:xfrm>
            </p:grpSpPr>
            <p:grpSp>
              <p:nvGrpSpPr>
                <p:cNvPr id="29" name="Group 28"/>
                <p:cNvGrpSpPr/>
                <p:nvPr/>
              </p:nvGrpSpPr>
              <p:grpSpPr>
                <a:xfrm>
                  <a:off x="3897561" y="2738820"/>
                  <a:ext cx="249900" cy="1195516"/>
                  <a:chOff x="3068324" y="2956589"/>
                  <a:chExt cx="249900" cy="1195516"/>
                </a:xfrm>
              </p:grpSpPr>
              <p:sp>
                <p:nvSpPr>
                  <p:cNvPr id="42" name="Cube 4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081711" y="2738820"/>
                  <a:ext cx="249900" cy="1195516"/>
                  <a:chOff x="3068324" y="2956589"/>
                  <a:chExt cx="249900" cy="1195516"/>
                </a:xfrm>
              </p:grpSpPr>
              <p:sp>
                <p:nvSpPr>
                  <p:cNvPr id="40" name="Cube 3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262686" y="2738820"/>
                  <a:ext cx="249900" cy="1195516"/>
                  <a:chOff x="3068324" y="2956589"/>
                  <a:chExt cx="249900" cy="1195516"/>
                </a:xfrm>
              </p:grpSpPr>
              <p:sp>
                <p:nvSpPr>
                  <p:cNvPr id="38" name="Cube 3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Cube 3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443661" y="2738820"/>
                  <a:ext cx="249900" cy="1195516"/>
                  <a:chOff x="3068324" y="2956589"/>
                  <a:chExt cx="249900" cy="1195516"/>
                </a:xfrm>
              </p:grpSpPr>
              <p:sp>
                <p:nvSpPr>
                  <p:cNvPr id="36" name="Cube 3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630986" y="2738820"/>
                  <a:ext cx="249900" cy="1195516"/>
                  <a:chOff x="3068324" y="2956589"/>
                  <a:chExt cx="249900" cy="1195516"/>
                </a:xfrm>
              </p:grpSpPr>
              <p:sp>
                <p:nvSpPr>
                  <p:cNvPr id="34" name="Cube 3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7089360" y="2834376"/>
                <a:ext cx="1167798" cy="1358538"/>
                <a:chOff x="3897561" y="2738820"/>
                <a:chExt cx="983325" cy="1195516"/>
              </a:xfrm>
            </p:grpSpPr>
            <p:grpSp>
              <p:nvGrpSpPr>
                <p:cNvPr id="14" name="Group 13"/>
                <p:cNvGrpSpPr/>
                <p:nvPr/>
              </p:nvGrpSpPr>
              <p:grpSpPr>
                <a:xfrm>
                  <a:off x="3897561" y="2738820"/>
                  <a:ext cx="249900" cy="1195516"/>
                  <a:chOff x="3068324" y="2956589"/>
                  <a:chExt cx="249900" cy="1195516"/>
                </a:xfrm>
              </p:grpSpPr>
              <p:sp>
                <p:nvSpPr>
                  <p:cNvPr id="27" name="Cube 2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ube 2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081711" y="2738820"/>
                  <a:ext cx="249900" cy="1195516"/>
                  <a:chOff x="3068324" y="2956589"/>
                  <a:chExt cx="249900" cy="1195516"/>
                </a:xfrm>
              </p:grpSpPr>
              <p:sp>
                <p:nvSpPr>
                  <p:cNvPr id="25" name="Cube 2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262686" y="2738820"/>
                  <a:ext cx="249900" cy="1195516"/>
                  <a:chOff x="3068324" y="2956589"/>
                  <a:chExt cx="249900" cy="1195516"/>
                </a:xfrm>
              </p:grpSpPr>
              <p:sp>
                <p:nvSpPr>
                  <p:cNvPr id="23" name="Cube 2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443661" y="2738820"/>
                  <a:ext cx="249900" cy="1195516"/>
                  <a:chOff x="3068324" y="2956589"/>
                  <a:chExt cx="249900" cy="1195516"/>
                </a:xfrm>
              </p:grpSpPr>
              <p:sp>
                <p:nvSpPr>
                  <p:cNvPr id="21" name="Cube 2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630986" y="2738820"/>
                  <a:ext cx="249900" cy="1195516"/>
                  <a:chOff x="3068324" y="2956589"/>
                  <a:chExt cx="249900" cy="1195516"/>
                </a:xfrm>
              </p:grpSpPr>
              <p:sp>
                <p:nvSpPr>
                  <p:cNvPr id="19" name="Cube 1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90" name="TextBox 189"/>
            <p:cNvSpPr txBox="1"/>
            <p:nvPr/>
          </p:nvSpPr>
          <p:spPr>
            <a:xfrm>
              <a:off x="8005763" y="3801312"/>
              <a:ext cx="732505" cy="1490152"/>
            </a:xfrm>
            <a:prstGeom prst="rect">
              <a:avLst/>
            </a:prstGeom>
            <a:noFill/>
          </p:spPr>
          <p:txBody>
            <a:bodyPr wrap="none" rtlCol="0">
              <a:spAutoFit/>
            </a:bodyPr>
            <a:lstStyle/>
            <a:p>
              <a:r>
                <a:rPr lang="en-US" sz="1000" dirty="0" smtClean="0"/>
                <a:t>metadata</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p:txBody>
        </p:sp>
        <p:cxnSp>
          <p:nvCxnSpPr>
            <p:cNvPr id="336" name="Straight Arrow Connector 335"/>
            <p:cNvCxnSpPr/>
            <p:nvPr/>
          </p:nvCxnSpPr>
          <p:spPr>
            <a:xfrm flipV="1">
              <a:off x="5547291" y="4369284"/>
              <a:ext cx="1" cy="1585388"/>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p:nvPr/>
          </p:nvCxnSpPr>
          <p:spPr>
            <a:xfrm flipV="1">
              <a:off x="7630137" y="5681106"/>
              <a:ext cx="375626" cy="451382"/>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8" name="TextBox 337"/>
            <p:cNvSpPr txBox="1"/>
            <p:nvPr/>
          </p:nvSpPr>
          <p:spPr>
            <a:xfrm>
              <a:off x="7760280" y="5827218"/>
              <a:ext cx="211634" cy="184666"/>
            </a:xfrm>
            <a:prstGeom prst="rect">
              <a:avLst/>
            </a:prstGeom>
            <a:solidFill>
              <a:srgbClr val="FFFFFF"/>
            </a:solidFill>
          </p:spPr>
          <p:txBody>
            <a:bodyPr wrap="square" lIns="0" tIns="0" rIns="0" bIns="0" rtlCol="0">
              <a:spAutoFit/>
            </a:bodyPr>
            <a:lstStyle/>
            <a:p>
              <a:r>
                <a:rPr lang="en-US" sz="1200" dirty="0" err="1" smtClean="0">
                  <a:latin typeface="Calibri"/>
                  <a:cs typeface="Calibri"/>
                </a:rPr>
                <a:t>lat</a:t>
              </a:r>
              <a:endParaRPr lang="en-US" sz="1200" dirty="0">
                <a:latin typeface="Calibri"/>
                <a:cs typeface="Calibri"/>
              </a:endParaRPr>
            </a:p>
          </p:txBody>
        </p:sp>
        <p:cxnSp>
          <p:nvCxnSpPr>
            <p:cNvPr id="339" name="Straight Arrow Connector 338"/>
            <p:cNvCxnSpPr/>
            <p:nvPr/>
          </p:nvCxnSpPr>
          <p:spPr>
            <a:xfrm>
              <a:off x="5759847" y="6219929"/>
              <a:ext cx="1727756" cy="2"/>
            </a:xfrm>
            <a:prstGeom prst="straightConnector1">
              <a:avLst/>
            </a:prstGeom>
            <a:ln w="635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0" name="TextBox 339"/>
            <p:cNvSpPr txBox="1"/>
            <p:nvPr/>
          </p:nvSpPr>
          <p:spPr>
            <a:xfrm>
              <a:off x="5342702" y="5159486"/>
              <a:ext cx="375931" cy="153888"/>
            </a:xfrm>
            <a:prstGeom prst="rect">
              <a:avLst/>
            </a:prstGeom>
            <a:solidFill>
              <a:srgbClr val="FFFFFF"/>
            </a:solidFill>
          </p:spPr>
          <p:txBody>
            <a:bodyPr wrap="square" lIns="0" tIns="0" rIns="0" bIns="0" rtlCol="0">
              <a:spAutoFit/>
            </a:bodyPr>
            <a:lstStyle/>
            <a:p>
              <a:pPr algn="ctr"/>
              <a:r>
                <a:rPr lang="en-US" sz="1000" dirty="0" smtClean="0">
                  <a:latin typeface="Calibri"/>
                  <a:cs typeface="Calibri"/>
                </a:rPr>
                <a:t>time</a:t>
              </a:r>
              <a:endParaRPr lang="en-US" sz="1000" dirty="0">
                <a:latin typeface="Calibri"/>
                <a:cs typeface="Calibri"/>
              </a:endParaRPr>
            </a:p>
          </p:txBody>
        </p:sp>
        <p:sp>
          <p:nvSpPr>
            <p:cNvPr id="341" name="TextBox 340"/>
            <p:cNvSpPr txBox="1"/>
            <p:nvPr/>
          </p:nvSpPr>
          <p:spPr>
            <a:xfrm>
              <a:off x="6313870" y="6092823"/>
              <a:ext cx="399195" cy="276999"/>
            </a:xfrm>
            <a:prstGeom prst="rect">
              <a:avLst/>
            </a:prstGeom>
            <a:solidFill>
              <a:schemeClr val="bg1"/>
            </a:solidFill>
          </p:spPr>
          <p:txBody>
            <a:bodyPr wrap="square" rtlCol="0">
              <a:spAutoFit/>
            </a:bodyPr>
            <a:lstStyle/>
            <a:p>
              <a:r>
                <a:rPr lang="en-US" sz="1200" dirty="0" err="1" smtClean="0">
                  <a:latin typeface="Calibri"/>
                  <a:cs typeface="Calibri"/>
                </a:rPr>
                <a:t>lon</a:t>
              </a:r>
              <a:endParaRPr lang="en-US" sz="1200" dirty="0">
                <a:latin typeface="Calibri"/>
                <a:cs typeface="Calibri"/>
              </a:endParaRPr>
            </a:p>
          </p:txBody>
        </p:sp>
        <p:sp>
          <p:nvSpPr>
            <p:cNvPr id="349" name="TextBox 348"/>
            <p:cNvSpPr txBox="1"/>
            <p:nvPr/>
          </p:nvSpPr>
          <p:spPr>
            <a:xfrm>
              <a:off x="5738561" y="5661259"/>
              <a:ext cx="537863" cy="246221"/>
            </a:xfrm>
            <a:prstGeom prst="rect">
              <a:avLst/>
            </a:prstGeom>
            <a:noFill/>
          </p:spPr>
          <p:txBody>
            <a:bodyPr wrap="square" rtlCol="0">
              <a:spAutoFit/>
            </a:bodyPr>
            <a:lstStyle/>
            <a:p>
              <a:r>
                <a:rPr lang="en-US" sz="1000"/>
                <a:t>P</a:t>
              </a:r>
              <a:r>
                <a:rPr lang="en-US" sz="1000" baseline="-25000"/>
                <a:t>1</a:t>
              </a:r>
            </a:p>
          </p:txBody>
        </p:sp>
      </p:grpSp>
    </p:spTree>
    <p:extLst>
      <p:ext uri="{BB962C8B-B14F-4D97-AF65-F5344CB8AC3E}">
        <p14:creationId xmlns:p14="http://schemas.microsoft.com/office/powerpoint/2010/main" val="1760512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dissolve">
                                      <p:cBhvr>
                                        <p:cTn id="10" dur="500"/>
                                        <p:tgtEl>
                                          <p:spTgt spid="18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3"/>
                                        </p:tgtEl>
                                        <p:attrNameLst>
                                          <p:attrName>style.visibility</p:attrName>
                                        </p:attrNameLst>
                                      </p:cBhvr>
                                      <p:to>
                                        <p:strVal val="visible"/>
                                      </p:to>
                                    </p:set>
                                    <p:animEffect transition="in" filter="wipe(left)">
                                      <p:cBhvr>
                                        <p:cTn id="13" dur="500"/>
                                        <p:tgtEl>
                                          <p:spTgt spid="18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dissolve">
                                      <p:cBhvr>
                                        <p:cTn id="18" dur="500"/>
                                        <p:tgtEl>
                                          <p:spTgt spid="35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wipe(left)">
                                      <p:cBhvr>
                                        <p:cTn id="21"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4" grpId="0"/>
      <p:bldP spid="1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170" descr="small-cl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192" y="997940"/>
            <a:ext cx="6099741" cy="5580084"/>
          </a:xfrm>
          <a:prstGeom prst="rect">
            <a:avLst/>
          </a:prstGeom>
        </p:spPr>
      </p:pic>
      <p:sp>
        <p:nvSpPr>
          <p:cNvPr id="2" name="Title 1"/>
          <p:cNvSpPr>
            <a:spLocks noGrp="1"/>
          </p:cNvSpPr>
          <p:nvPr>
            <p:ph type="title"/>
          </p:nvPr>
        </p:nvSpPr>
        <p:spPr>
          <a:xfrm>
            <a:off x="1343336" y="124540"/>
            <a:ext cx="4418844" cy="535196"/>
          </a:xfrm>
        </p:spPr>
        <p:txBody>
          <a:bodyPr/>
          <a:lstStyle/>
          <a:p>
            <a:r>
              <a:rPr lang="en-US" dirty="0" smtClean="0"/>
              <a:t>Go Small – Object Store</a:t>
            </a:r>
            <a:endParaRPr lang="en-US" dirty="0"/>
          </a:p>
        </p:txBody>
      </p:sp>
      <p:sp>
        <p:nvSpPr>
          <p:cNvPr id="4" name="Slide Number Placeholder 3"/>
          <p:cNvSpPr>
            <a:spLocks noGrp="1"/>
          </p:cNvSpPr>
          <p:nvPr>
            <p:ph type="sldNum" sz="quarter" idx="11"/>
          </p:nvPr>
        </p:nvSpPr>
        <p:spPr/>
        <p:txBody>
          <a:bodyPr/>
          <a:lstStyle/>
          <a:p>
            <a:fld id="{66990693-FCA4-456D-B0D1-1E6BC96D0376}" type="slidenum">
              <a:rPr lang="en-US" smtClean="0"/>
              <a:pPr/>
              <a:t>4</a:t>
            </a:fld>
            <a:endParaRPr lang="en-US"/>
          </a:p>
        </p:txBody>
      </p:sp>
      <p:grpSp>
        <p:nvGrpSpPr>
          <p:cNvPr id="5" name="Group 4"/>
          <p:cNvGrpSpPr/>
          <p:nvPr/>
        </p:nvGrpSpPr>
        <p:grpSpPr>
          <a:xfrm>
            <a:off x="457200" y="3267103"/>
            <a:ext cx="2178013" cy="1727329"/>
            <a:chOff x="707494" y="4062136"/>
            <a:chExt cx="2178013" cy="1727329"/>
          </a:xfrm>
        </p:grpSpPr>
        <p:grpSp>
          <p:nvGrpSpPr>
            <p:cNvPr id="6" name="Group 5"/>
            <p:cNvGrpSpPr/>
            <p:nvPr/>
          </p:nvGrpSpPr>
          <p:grpSpPr>
            <a:xfrm>
              <a:off x="707494" y="4152212"/>
              <a:ext cx="1445508" cy="1637253"/>
              <a:chOff x="7089360" y="2555661"/>
              <a:chExt cx="1445508" cy="1637253"/>
            </a:xfrm>
          </p:grpSpPr>
          <p:grpSp>
            <p:nvGrpSpPr>
              <p:cNvPr id="8" name="Group 7"/>
              <p:cNvGrpSpPr/>
              <p:nvPr/>
            </p:nvGrpSpPr>
            <p:grpSpPr>
              <a:xfrm>
                <a:off x="7367070" y="2555661"/>
                <a:ext cx="1167798" cy="1358538"/>
                <a:chOff x="3897561" y="2738820"/>
                <a:chExt cx="983325" cy="1195516"/>
              </a:xfrm>
            </p:grpSpPr>
            <p:grpSp>
              <p:nvGrpSpPr>
                <p:cNvPr id="73" name="Group 72"/>
                <p:cNvGrpSpPr/>
                <p:nvPr/>
              </p:nvGrpSpPr>
              <p:grpSpPr>
                <a:xfrm>
                  <a:off x="3897561" y="2738820"/>
                  <a:ext cx="249900" cy="1195516"/>
                  <a:chOff x="3068324" y="2956589"/>
                  <a:chExt cx="249900" cy="1195516"/>
                </a:xfrm>
              </p:grpSpPr>
              <p:sp>
                <p:nvSpPr>
                  <p:cNvPr id="86" name="Cube 8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Cube 8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081711" y="2738820"/>
                  <a:ext cx="249900" cy="1195516"/>
                  <a:chOff x="3068324" y="2956589"/>
                  <a:chExt cx="249900" cy="1195516"/>
                </a:xfrm>
              </p:grpSpPr>
              <p:sp>
                <p:nvSpPr>
                  <p:cNvPr id="84" name="Cube 8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Cube 8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262686" y="2738820"/>
                  <a:ext cx="249900" cy="1195516"/>
                  <a:chOff x="3068324" y="2956589"/>
                  <a:chExt cx="249900" cy="1195516"/>
                </a:xfrm>
              </p:grpSpPr>
              <p:sp>
                <p:nvSpPr>
                  <p:cNvPr id="82" name="Cube 8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Cube 8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443661" y="2738820"/>
                  <a:ext cx="249900" cy="1195516"/>
                  <a:chOff x="3068324" y="2956589"/>
                  <a:chExt cx="249900" cy="1195516"/>
                </a:xfrm>
              </p:grpSpPr>
              <p:sp>
                <p:nvSpPr>
                  <p:cNvPr id="80" name="Cube 7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4630986" y="2738820"/>
                  <a:ext cx="249900" cy="1195516"/>
                  <a:chOff x="3068324" y="2956589"/>
                  <a:chExt cx="249900" cy="1195516"/>
                </a:xfrm>
              </p:grpSpPr>
              <p:sp>
                <p:nvSpPr>
                  <p:cNvPr id="78" name="Cube 7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Cube 7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7293776" y="2629197"/>
                <a:ext cx="1167798" cy="1358538"/>
                <a:chOff x="3897561" y="2738820"/>
                <a:chExt cx="983325" cy="1195516"/>
              </a:xfrm>
            </p:grpSpPr>
            <p:grpSp>
              <p:nvGrpSpPr>
                <p:cNvPr id="58" name="Group 57"/>
                <p:cNvGrpSpPr/>
                <p:nvPr/>
              </p:nvGrpSpPr>
              <p:grpSpPr>
                <a:xfrm>
                  <a:off x="3897561" y="2738820"/>
                  <a:ext cx="249900" cy="1195516"/>
                  <a:chOff x="3068324" y="2956589"/>
                  <a:chExt cx="249900" cy="1195516"/>
                </a:xfrm>
              </p:grpSpPr>
              <p:sp>
                <p:nvSpPr>
                  <p:cNvPr id="71" name="Cube 7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081711" y="2738820"/>
                  <a:ext cx="249900" cy="1195516"/>
                  <a:chOff x="3068324" y="2956589"/>
                  <a:chExt cx="249900" cy="1195516"/>
                </a:xfrm>
              </p:grpSpPr>
              <p:sp>
                <p:nvSpPr>
                  <p:cNvPr id="69" name="Cube 6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262686" y="2738820"/>
                  <a:ext cx="249900" cy="1195516"/>
                  <a:chOff x="3068324" y="2956589"/>
                  <a:chExt cx="249900" cy="1195516"/>
                </a:xfrm>
              </p:grpSpPr>
              <p:sp>
                <p:nvSpPr>
                  <p:cNvPr id="67" name="Cube 6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443661" y="2738820"/>
                  <a:ext cx="249900" cy="1195516"/>
                  <a:chOff x="3068324" y="2956589"/>
                  <a:chExt cx="249900" cy="1195516"/>
                </a:xfrm>
              </p:grpSpPr>
              <p:sp>
                <p:nvSpPr>
                  <p:cNvPr id="65" name="Cube 6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630986" y="2738820"/>
                  <a:ext cx="249900" cy="1195516"/>
                  <a:chOff x="3068324" y="2956589"/>
                  <a:chExt cx="249900" cy="1195516"/>
                </a:xfrm>
              </p:grpSpPr>
              <p:sp>
                <p:nvSpPr>
                  <p:cNvPr id="63" name="Cube 6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7225354" y="2700638"/>
                <a:ext cx="1167798" cy="1358538"/>
                <a:chOff x="3897561" y="2738820"/>
                <a:chExt cx="983325" cy="1195516"/>
              </a:xfrm>
            </p:grpSpPr>
            <p:grpSp>
              <p:nvGrpSpPr>
                <p:cNvPr id="43" name="Group 42"/>
                <p:cNvGrpSpPr/>
                <p:nvPr/>
              </p:nvGrpSpPr>
              <p:grpSpPr>
                <a:xfrm>
                  <a:off x="3897561" y="2738820"/>
                  <a:ext cx="249900" cy="1195516"/>
                  <a:chOff x="3068324" y="2956589"/>
                  <a:chExt cx="249900" cy="1195516"/>
                </a:xfrm>
              </p:grpSpPr>
              <p:sp>
                <p:nvSpPr>
                  <p:cNvPr id="56" name="Cube 5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ube 5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081711" y="2738820"/>
                  <a:ext cx="249900" cy="1195516"/>
                  <a:chOff x="3068324" y="2956589"/>
                  <a:chExt cx="249900" cy="1195516"/>
                </a:xfrm>
              </p:grpSpPr>
              <p:sp>
                <p:nvSpPr>
                  <p:cNvPr id="54" name="Cube 5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262686" y="2738820"/>
                  <a:ext cx="249900" cy="1195516"/>
                  <a:chOff x="3068324" y="2956589"/>
                  <a:chExt cx="249900" cy="1195516"/>
                </a:xfrm>
              </p:grpSpPr>
              <p:sp>
                <p:nvSpPr>
                  <p:cNvPr id="52" name="Cube 5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443661" y="2738820"/>
                  <a:ext cx="249900" cy="1195516"/>
                  <a:chOff x="3068324" y="2956589"/>
                  <a:chExt cx="249900" cy="1195516"/>
                </a:xfrm>
              </p:grpSpPr>
              <p:sp>
                <p:nvSpPr>
                  <p:cNvPr id="50" name="Cube 4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630986" y="2738820"/>
                  <a:ext cx="249900" cy="1195516"/>
                  <a:chOff x="3068324" y="2956589"/>
                  <a:chExt cx="249900" cy="1195516"/>
                </a:xfrm>
              </p:grpSpPr>
              <p:sp>
                <p:nvSpPr>
                  <p:cNvPr id="48" name="Cube 4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Cube 4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7156933" y="2758678"/>
                <a:ext cx="1167798" cy="1358538"/>
                <a:chOff x="3897561" y="2738820"/>
                <a:chExt cx="983325" cy="1195516"/>
              </a:xfrm>
            </p:grpSpPr>
            <p:grpSp>
              <p:nvGrpSpPr>
                <p:cNvPr id="28" name="Group 27"/>
                <p:cNvGrpSpPr/>
                <p:nvPr/>
              </p:nvGrpSpPr>
              <p:grpSpPr>
                <a:xfrm>
                  <a:off x="3897561" y="2738820"/>
                  <a:ext cx="249900" cy="1195516"/>
                  <a:chOff x="3068324" y="2956589"/>
                  <a:chExt cx="249900" cy="1195516"/>
                </a:xfrm>
              </p:grpSpPr>
              <p:sp>
                <p:nvSpPr>
                  <p:cNvPr id="41" name="Cube 4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081711" y="2738820"/>
                  <a:ext cx="249900" cy="1195516"/>
                  <a:chOff x="3068324" y="2956589"/>
                  <a:chExt cx="249900" cy="1195516"/>
                </a:xfrm>
              </p:grpSpPr>
              <p:sp>
                <p:nvSpPr>
                  <p:cNvPr id="39" name="Cube 3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262686" y="2738820"/>
                  <a:ext cx="249900" cy="1195516"/>
                  <a:chOff x="3068324" y="2956589"/>
                  <a:chExt cx="249900" cy="1195516"/>
                </a:xfrm>
              </p:grpSpPr>
              <p:sp>
                <p:nvSpPr>
                  <p:cNvPr id="37" name="Cube 3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443661" y="2738820"/>
                  <a:ext cx="249900" cy="1195516"/>
                  <a:chOff x="3068324" y="2956589"/>
                  <a:chExt cx="249900" cy="1195516"/>
                </a:xfrm>
              </p:grpSpPr>
              <p:sp>
                <p:nvSpPr>
                  <p:cNvPr id="35" name="Cube 3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Cube 3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30986" y="2738820"/>
                  <a:ext cx="249900" cy="1195516"/>
                  <a:chOff x="3068324" y="2956589"/>
                  <a:chExt cx="249900" cy="1195516"/>
                </a:xfrm>
              </p:grpSpPr>
              <p:sp>
                <p:nvSpPr>
                  <p:cNvPr id="33" name="Cube 3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ube 3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7089360" y="2834376"/>
                <a:ext cx="1167798" cy="1358538"/>
                <a:chOff x="3897561" y="2738820"/>
                <a:chExt cx="983325" cy="1195516"/>
              </a:xfrm>
            </p:grpSpPr>
            <p:grpSp>
              <p:nvGrpSpPr>
                <p:cNvPr id="13" name="Group 12"/>
                <p:cNvGrpSpPr/>
                <p:nvPr/>
              </p:nvGrpSpPr>
              <p:grpSpPr>
                <a:xfrm>
                  <a:off x="3897561" y="2738820"/>
                  <a:ext cx="249900" cy="1195516"/>
                  <a:chOff x="3068324" y="2956589"/>
                  <a:chExt cx="249900" cy="1195516"/>
                </a:xfrm>
              </p:grpSpPr>
              <p:sp>
                <p:nvSpPr>
                  <p:cNvPr id="26" name="Cube 2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ube 2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081711" y="2738820"/>
                  <a:ext cx="249900" cy="1195516"/>
                  <a:chOff x="3068324" y="2956589"/>
                  <a:chExt cx="249900" cy="1195516"/>
                </a:xfrm>
              </p:grpSpPr>
              <p:sp>
                <p:nvSpPr>
                  <p:cNvPr id="24" name="Cube 2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262686" y="2738820"/>
                  <a:ext cx="249900" cy="1195516"/>
                  <a:chOff x="3068324" y="2956589"/>
                  <a:chExt cx="249900" cy="1195516"/>
                </a:xfrm>
              </p:grpSpPr>
              <p:sp>
                <p:nvSpPr>
                  <p:cNvPr id="22" name="Cube 2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ube 2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443661" y="2738820"/>
                  <a:ext cx="249900" cy="1195516"/>
                  <a:chOff x="3068324" y="2956589"/>
                  <a:chExt cx="249900" cy="1195516"/>
                </a:xfrm>
              </p:grpSpPr>
              <p:sp>
                <p:nvSpPr>
                  <p:cNvPr id="20" name="Cube 1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630986" y="2738820"/>
                  <a:ext cx="249900" cy="1195516"/>
                  <a:chOff x="3068324" y="2956589"/>
                  <a:chExt cx="249900" cy="1195516"/>
                </a:xfrm>
              </p:grpSpPr>
              <p:sp>
                <p:nvSpPr>
                  <p:cNvPr id="18" name="Cube 1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 name="TextBox 6"/>
            <p:cNvSpPr txBox="1"/>
            <p:nvPr/>
          </p:nvSpPr>
          <p:spPr>
            <a:xfrm>
              <a:off x="2153002" y="4062136"/>
              <a:ext cx="732505" cy="1490152"/>
            </a:xfrm>
            <a:prstGeom prst="rect">
              <a:avLst/>
            </a:prstGeom>
            <a:noFill/>
          </p:spPr>
          <p:txBody>
            <a:bodyPr wrap="none" rtlCol="0">
              <a:spAutoFit/>
            </a:bodyPr>
            <a:lstStyle/>
            <a:p>
              <a:r>
                <a:rPr lang="en-US" sz="1000" dirty="0" smtClean="0"/>
                <a:t>metadata</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p:txBody>
        </p:sp>
      </p:grpSp>
      <p:grpSp>
        <p:nvGrpSpPr>
          <p:cNvPr id="3" name="Group 2"/>
          <p:cNvGrpSpPr/>
          <p:nvPr/>
        </p:nvGrpSpPr>
        <p:grpSpPr>
          <a:xfrm>
            <a:off x="3205480" y="1371771"/>
            <a:ext cx="5262054" cy="4709751"/>
            <a:chOff x="3205480" y="1371771"/>
            <a:chExt cx="5262054" cy="4709751"/>
          </a:xfrm>
        </p:grpSpPr>
        <p:sp>
          <p:nvSpPr>
            <p:cNvPr id="169" name="Cube 168"/>
            <p:cNvSpPr/>
            <p:nvPr/>
          </p:nvSpPr>
          <p:spPr>
            <a:xfrm>
              <a:off x="6500434" y="5372418"/>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ube 169"/>
            <p:cNvSpPr/>
            <p:nvPr/>
          </p:nvSpPr>
          <p:spPr>
            <a:xfrm>
              <a:off x="4481230" y="4422091"/>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Cube 166"/>
            <p:cNvSpPr/>
            <p:nvPr/>
          </p:nvSpPr>
          <p:spPr>
            <a:xfrm>
              <a:off x="5596507" y="3739425"/>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Cube 167"/>
            <p:cNvSpPr/>
            <p:nvPr/>
          </p:nvSpPr>
          <p:spPr>
            <a:xfrm>
              <a:off x="4746073" y="3821874"/>
              <a:ext cx="228706" cy="555572"/>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Cube 164"/>
            <p:cNvSpPr/>
            <p:nvPr/>
          </p:nvSpPr>
          <p:spPr>
            <a:xfrm>
              <a:off x="5471244" y="4646643"/>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ube 165"/>
            <p:cNvSpPr/>
            <p:nvPr/>
          </p:nvSpPr>
          <p:spPr>
            <a:xfrm>
              <a:off x="5680230" y="4847726"/>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Cube 162"/>
            <p:cNvSpPr/>
            <p:nvPr/>
          </p:nvSpPr>
          <p:spPr>
            <a:xfrm>
              <a:off x="5981161" y="4640597"/>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Cube 163"/>
            <p:cNvSpPr/>
            <p:nvPr/>
          </p:nvSpPr>
          <p:spPr>
            <a:xfrm>
              <a:off x="5754246" y="3595070"/>
              <a:ext cx="228706" cy="555572"/>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Cube 160"/>
            <p:cNvSpPr/>
            <p:nvPr/>
          </p:nvSpPr>
          <p:spPr>
            <a:xfrm>
              <a:off x="6362222" y="4714684"/>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Cube 161"/>
            <p:cNvSpPr/>
            <p:nvPr/>
          </p:nvSpPr>
          <p:spPr>
            <a:xfrm>
              <a:off x="6265038" y="3940507"/>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ube 153"/>
            <p:cNvSpPr/>
            <p:nvPr/>
          </p:nvSpPr>
          <p:spPr>
            <a:xfrm>
              <a:off x="5315855" y="3019145"/>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Cube 154"/>
            <p:cNvSpPr/>
            <p:nvPr/>
          </p:nvSpPr>
          <p:spPr>
            <a:xfrm>
              <a:off x="5701441" y="2568604"/>
              <a:ext cx="228706" cy="555572"/>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ube 151"/>
            <p:cNvSpPr/>
            <p:nvPr/>
          </p:nvSpPr>
          <p:spPr>
            <a:xfrm>
              <a:off x="6135713" y="2752274"/>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ube 152"/>
            <p:cNvSpPr/>
            <p:nvPr/>
          </p:nvSpPr>
          <p:spPr>
            <a:xfrm>
              <a:off x="5947653" y="1814040"/>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ube 149"/>
            <p:cNvSpPr/>
            <p:nvPr/>
          </p:nvSpPr>
          <p:spPr>
            <a:xfrm>
              <a:off x="6847750" y="3164193"/>
              <a:ext cx="157505" cy="382611"/>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ube 150"/>
            <p:cNvSpPr/>
            <p:nvPr/>
          </p:nvSpPr>
          <p:spPr>
            <a:xfrm>
              <a:off x="5448181" y="1371771"/>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Cube 147"/>
            <p:cNvSpPr/>
            <p:nvPr/>
          </p:nvSpPr>
          <p:spPr>
            <a:xfrm>
              <a:off x="6554066" y="1896462"/>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Cube 148"/>
            <p:cNvSpPr/>
            <p:nvPr/>
          </p:nvSpPr>
          <p:spPr>
            <a:xfrm>
              <a:off x="7261996" y="2698577"/>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Cube 145"/>
            <p:cNvSpPr/>
            <p:nvPr/>
          </p:nvSpPr>
          <p:spPr>
            <a:xfrm>
              <a:off x="7128062" y="3506775"/>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Cube 146"/>
            <p:cNvSpPr/>
            <p:nvPr/>
          </p:nvSpPr>
          <p:spPr>
            <a:xfrm>
              <a:off x="6951500" y="1916102"/>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Cube 138"/>
            <p:cNvSpPr/>
            <p:nvPr/>
          </p:nvSpPr>
          <p:spPr>
            <a:xfrm>
              <a:off x="6783361" y="2676292"/>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Cube 139"/>
            <p:cNvSpPr/>
            <p:nvPr/>
          </p:nvSpPr>
          <p:spPr>
            <a:xfrm>
              <a:off x="3692514" y="3138200"/>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ube 136"/>
            <p:cNvSpPr/>
            <p:nvPr/>
          </p:nvSpPr>
          <p:spPr>
            <a:xfrm>
              <a:off x="4960763" y="2727699"/>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ube 137"/>
            <p:cNvSpPr/>
            <p:nvPr/>
          </p:nvSpPr>
          <p:spPr>
            <a:xfrm>
              <a:off x="4335275" y="1890776"/>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Cube 134"/>
            <p:cNvSpPr/>
            <p:nvPr/>
          </p:nvSpPr>
          <p:spPr>
            <a:xfrm>
              <a:off x="4265613" y="3306051"/>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ube 135"/>
            <p:cNvSpPr/>
            <p:nvPr/>
          </p:nvSpPr>
          <p:spPr>
            <a:xfrm>
              <a:off x="5282619" y="2044245"/>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ube 132"/>
            <p:cNvSpPr/>
            <p:nvPr/>
          </p:nvSpPr>
          <p:spPr>
            <a:xfrm>
              <a:off x="4891831" y="2120621"/>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ube 133"/>
            <p:cNvSpPr/>
            <p:nvPr/>
          </p:nvSpPr>
          <p:spPr>
            <a:xfrm>
              <a:off x="4390353" y="2543215"/>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ube 130"/>
            <p:cNvSpPr/>
            <p:nvPr/>
          </p:nvSpPr>
          <p:spPr>
            <a:xfrm>
              <a:off x="4530982" y="2903912"/>
              <a:ext cx="228706" cy="555572"/>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Cube 131"/>
            <p:cNvSpPr/>
            <p:nvPr/>
          </p:nvSpPr>
          <p:spPr>
            <a:xfrm>
              <a:off x="3996388" y="2894761"/>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Cube 123"/>
            <p:cNvSpPr/>
            <p:nvPr/>
          </p:nvSpPr>
          <p:spPr>
            <a:xfrm>
              <a:off x="4980198" y="3715636"/>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Cube 124"/>
            <p:cNvSpPr/>
            <p:nvPr/>
          </p:nvSpPr>
          <p:spPr>
            <a:xfrm>
              <a:off x="3408863" y="3871359"/>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ube 121"/>
            <p:cNvSpPr/>
            <p:nvPr/>
          </p:nvSpPr>
          <p:spPr>
            <a:xfrm>
              <a:off x="4390353" y="4622854"/>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Cube 122"/>
            <p:cNvSpPr/>
            <p:nvPr/>
          </p:nvSpPr>
          <p:spPr>
            <a:xfrm>
              <a:off x="3820493" y="4092116"/>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Cube 119"/>
            <p:cNvSpPr/>
            <p:nvPr/>
          </p:nvSpPr>
          <p:spPr>
            <a:xfrm>
              <a:off x="3939669" y="4736256"/>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Cube 120"/>
            <p:cNvSpPr/>
            <p:nvPr/>
          </p:nvSpPr>
          <p:spPr>
            <a:xfrm>
              <a:off x="4161647" y="4138292"/>
              <a:ext cx="228706" cy="555572"/>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Cube 117"/>
            <p:cNvSpPr/>
            <p:nvPr/>
          </p:nvSpPr>
          <p:spPr>
            <a:xfrm>
              <a:off x="4161647" y="5275356"/>
              <a:ext cx="228706" cy="555572"/>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Cube 118"/>
            <p:cNvSpPr/>
            <p:nvPr/>
          </p:nvSpPr>
          <p:spPr>
            <a:xfrm>
              <a:off x="5044119" y="4511704"/>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p:nvSpPr>
          <p:spPr>
            <a:xfrm>
              <a:off x="5817195" y="4112544"/>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p:nvSpPr>
          <p:spPr>
            <a:xfrm>
              <a:off x="4903559" y="4710535"/>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p:nvSpPr>
          <p:spPr>
            <a:xfrm>
              <a:off x="6812546" y="4828589"/>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p:nvSpPr>
          <p:spPr>
            <a:xfrm>
              <a:off x="6012144" y="3153241"/>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p:nvSpPr>
          <p:spPr>
            <a:xfrm>
              <a:off x="6940366" y="4607831"/>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p:nvSpPr>
          <p:spPr>
            <a:xfrm>
              <a:off x="6838347" y="3805743"/>
              <a:ext cx="228706" cy="555572"/>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Cube 104"/>
            <p:cNvSpPr/>
            <p:nvPr/>
          </p:nvSpPr>
          <p:spPr>
            <a:xfrm>
              <a:off x="6803763" y="4959377"/>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p:nvSpPr>
          <p:spPr>
            <a:xfrm>
              <a:off x="7251042" y="4179155"/>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Cube 102"/>
            <p:cNvSpPr/>
            <p:nvPr/>
          </p:nvSpPr>
          <p:spPr>
            <a:xfrm>
              <a:off x="8175625" y="3848037"/>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Cube 103"/>
            <p:cNvSpPr/>
            <p:nvPr/>
          </p:nvSpPr>
          <p:spPr>
            <a:xfrm>
              <a:off x="6422722" y="3339978"/>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ube 100"/>
            <p:cNvSpPr/>
            <p:nvPr/>
          </p:nvSpPr>
          <p:spPr>
            <a:xfrm>
              <a:off x="7808298" y="4443021"/>
              <a:ext cx="201032" cy="488345"/>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Cube 101"/>
            <p:cNvSpPr/>
            <p:nvPr/>
          </p:nvSpPr>
          <p:spPr>
            <a:xfrm>
              <a:off x="7631576" y="3243963"/>
              <a:ext cx="291909" cy="709104"/>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3205480" y="1537026"/>
              <a:ext cx="732505" cy="1490152"/>
            </a:xfrm>
            <a:prstGeom prst="rect">
              <a:avLst/>
            </a:prstGeom>
            <a:noFill/>
          </p:spPr>
          <p:txBody>
            <a:bodyPr wrap="none" rtlCol="0">
              <a:spAutoFit/>
            </a:bodyPr>
            <a:lstStyle/>
            <a:p>
              <a:r>
                <a:rPr lang="en-US" sz="1000" dirty="0" smtClean="0"/>
                <a:t>metadata</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p:txBody>
        </p:sp>
      </p:grpSp>
    </p:spTree>
    <p:extLst>
      <p:ext uri="{BB962C8B-B14F-4D97-AF65-F5344CB8AC3E}">
        <p14:creationId xmlns:p14="http://schemas.microsoft.com/office/powerpoint/2010/main" val="79774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dissolve">
                                      <p:cBhvr>
                                        <p:cTn id="12" dur="500"/>
                                        <p:tgtEl>
                                          <p:spTgt spid="171"/>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862" y="0"/>
            <a:ext cx="7246937" cy="762000"/>
          </a:xfrm>
        </p:spPr>
        <p:txBody>
          <a:bodyPr/>
          <a:lstStyle/>
          <a:p>
            <a:r>
              <a:rPr lang="en-US" dirty="0" smtClean="0"/>
              <a:t>HDF4Maps - Arrays</a:t>
            </a:r>
            <a:endParaRPr lang="en-US" dirty="0"/>
          </a:p>
        </p:txBody>
      </p:sp>
      <p:sp>
        <p:nvSpPr>
          <p:cNvPr id="4" name="Slide Number Placeholder 3"/>
          <p:cNvSpPr>
            <a:spLocks noGrp="1"/>
          </p:cNvSpPr>
          <p:nvPr>
            <p:ph type="sldNum" sz="quarter" idx="11"/>
          </p:nvPr>
        </p:nvSpPr>
        <p:spPr/>
        <p:txBody>
          <a:bodyPr/>
          <a:lstStyle/>
          <a:p>
            <a:fld id="{66990693-FCA4-456D-B0D1-1E6BC96D0376}" type="slidenum">
              <a:rPr lang="en-US" smtClean="0"/>
              <a:pPr/>
              <a:t>5</a:t>
            </a:fld>
            <a:endParaRPr lang="en-US"/>
          </a:p>
        </p:txBody>
      </p:sp>
      <p:sp>
        <p:nvSpPr>
          <p:cNvPr id="5" name="Rectangle 4"/>
          <p:cNvSpPr/>
          <p:nvPr/>
        </p:nvSpPr>
        <p:spPr>
          <a:xfrm>
            <a:off x="364830" y="1075964"/>
            <a:ext cx="8676632" cy="5632312"/>
          </a:xfrm>
          <a:prstGeom prst="rect">
            <a:avLst/>
          </a:prstGeom>
        </p:spPr>
        <p:txBody>
          <a:bodyPr wrap="square">
            <a:spAutoFit/>
          </a:bodyPr>
          <a:lstStyle/>
          <a:p>
            <a:r>
              <a:rPr lang="en-US" dirty="0"/>
              <a:t>&lt;h4:Array name="</a:t>
            </a:r>
            <a:r>
              <a:rPr lang="en-US" dirty="0" err="1"/>
              <a:t>localDirection</a:t>
            </a:r>
            <a:r>
              <a:rPr lang="en-US" dirty="0"/>
              <a:t>" path="/Swath" </a:t>
            </a:r>
            <a:r>
              <a:rPr lang="en-US" dirty="0" err="1"/>
              <a:t>nDimensions</a:t>
            </a:r>
            <a:r>
              <a:rPr lang="en-US" dirty="0"/>
              <a:t>="4" id="ID_A44"&gt;</a:t>
            </a:r>
          </a:p>
          <a:p>
            <a:r>
              <a:rPr lang="en-US" dirty="0"/>
              <a:t>&lt;h4:arrayData </a:t>
            </a:r>
            <a:r>
              <a:rPr lang="en-US" dirty="0" err="1"/>
              <a:t>fastestVaryingDimensionIndex</a:t>
            </a:r>
            <a:r>
              <a:rPr lang="en-US" dirty="0"/>
              <a:t>="3"&gt;</a:t>
            </a:r>
            <a:br>
              <a:rPr lang="en-US" dirty="0"/>
            </a:br>
            <a:r>
              <a:rPr lang="en-US" dirty="0"/>
              <a:t>   &lt;h4:byteStreamSet&gt;</a:t>
            </a:r>
            <a:br>
              <a:rPr lang="en-US" dirty="0"/>
            </a:br>
            <a:r>
              <a:rPr lang="en-US" dirty="0"/>
              <a:t>      &lt;h4:byteStream offset="159790" </a:t>
            </a:r>
            <a:r>
              <a:rPr lang="en-US" dirty="0" err="1"/>
              <a:t>nBytes</a:t>
            </a:r>
            <a:r>
              <a:rPr lang="en-US" dirty="0"/>
              <a:t>="27648"/&gt;</a:t>
            </a:r>
            <a:br>
              <a:rPr lang="en-US" dirty="0"/>
            </a:br>
            <a:r>
              <a:rPr lang="en-US" dirty="0"/>
              <a:t>      &lt;h4:byteStream offset="727378" </a:t>
            </a:r>
            <a:r>
              <a:rPr lang="en-US" dirty="0" err="1"/>
              <a:t>nBytes</a:t>
            </a:r>
            <a:r>
              <a:rPr lang="en-US" dirty="0"/>
              <a:t>="27648"/&gt;</a:t>
            </a:r>
            <a:br>
              <a:rPr lang="en-US" dirty="0"/>
            </a:br>
            <a:r>
              <a:rPr lang="en-US" dirty="0"/>
              <a:t>      &lt;h4:byteStream offset="1229156" </a:t>
            </a:r>
            <a:r>
              <a:rPr lang="en-US" dirty="0" err="1"/>
              <a:t>nBytes</a:t>
            </a:r>
            <a:r>
              <a:rPr lang="en-US" dirty="0"/>
              <a:t>="27648"/&gt;</a:t>
            </a:r>
            <a:br>
              <a:rPr lang="en-US" dirty="0"/>
            </a:br>
            <a:r>
              <a:rPr lang="en-US" dirty="0"/>
              <a:t>      &lt;h4:byteStream offset="1730934" </a:t>
            </a:r>
            <a:r>
              <a:rPr lang="en-US" dirty="0" err="1"/>
              <a:t>nBytes</a:t>
            </a:r>
            <a:r>
              <a:rPr lang="en-US" dirty="0"/>
              <a:t>="27648"/&gt;</a:t>
            </a:r>
            <a:br>
              <a:rPr lang="en-US" dirty="0"/>
            </a:br>
            <a:r>
              <a:rPr lang="en-US" dirty="0"/>
              <a:t> </a:t>
            </a:r>
            <a:r>
              <a:rPr lang="en-US" dirty="0" smtClean="0"/>
              <a:t>&lt;</a:t>
            </a:r>
            <a:r>
              <a:rPr lang="en-US" dirty="0"/>
              <a:t>/h4:byteStreamSet&gt;</a:t>
            </a:r>
            <a:br>
              <a:rPr lang="en-US" dirty="0"/>
            </a:br>
            <a:r>
              <a:rPr lang="en-US" dirty="0"/>
              <a:t>&lt;/h4:arrayData&gt;</a:t>
            </a:r>
          </a:p>
          <a:p>
            <a:r>
              <a:rPr lang="en-US" dirty="0"/>
              <a:t>&lt;!-- value(s) for verification</a:t>
            </a:r>
            <a:br>
              <a:rPr lang="en-US" dirty="0"/>
            </a:br>
            <a:r>
              <a:rPr lang="en-US" dirty="0"/>
              <a:t>    </a:t>
            </a:r>
            <a:r>
              <a:rPr lang="en-US" dirty="0" err="1"/>
              <a:t>localDirection</a:t>
            </a:r>
            <a:r>
              <a:rPr lang="en-US" dirty="0"/>
              <a:t>[0,0,0,0]=48.724838</a:t>
            </a:r>
            <a:br>
              <a:rPr lang="en-US" dirty="0"/>
            </a:br>
            <a:r>
              <a:rPr lang="en-US" dirty="0"/>
              <a:t>    </a:t>
            </a:r>
            <a:r>
              <a:rPr lang="en-US" dirty="0" err="1"/>
              <a:t>localDirection</a:t>
            </a:r>
            <a:r>
              <a:rPr lang="en-US" dirty="0"/>
              <a:t>[993,0,0,0]=48.749168</a:t>
            </a:r>
            <a:br>
              <a:rPr lang="en-US" dirty="0"/>
            </a:br>
            <a:r>
              <a:rPr lang="en-US" dirty="0"/>
              <a:t>    </a:t>
            </a:r>
            <a:r>
              <a:rPr lang="en-US" dirty="0" err="1"/>
              <a:t>localDirection</a:t>
            </a:r>
            <a:r>
              <a:rPr lang="en-US" dirty="0"/>
              <a:t>[0,26,0,0]=48.418507</a:t>
            </a:r>
            <a:br>
              <a:rPr lang="en-US" dirty="0"/>
            </a:br>
            <a:r>
              <a:rPr lang="en-US" dirty="0"/>
              <a:t>    </a:t>
            </a:r>
            <a:r>
              <a:rPr lang="en-US" dirty="0" err="1"/>
              <a:t>localDirection</a:t>
            </a:r>
            <a:r>
              <a:rPr lang="en-US" dirty="0"/>
              <a:t>[993,26,0,0]=48.443016</a:t>
            </a:r>
            <a:br>
              <a:rPr lang="en-US" dirty="0"/>
            </a:br>
            <a:r>
              <a:rPr lang="en-US" dirty="0"/>
              <a:t>    </a:t>
            </a:r>
            <a:r>
              <a:rPr lang="en-US" dirty="0" err="1"/>
              <a:t>localDirection</a:t>
            </a:r>
            <a:r>
              <a:rPr lang="en-US" dirty="0"/>
              <a:t>[0,0,1,0]=30.902325</a:t>
            </a:r>
            <a:br>
              <a:rPr lang="en-US" dirty="0"/>
            </a:br>
            <a:r>
              <a:rPr lang="en-US" dirty="0"/>
              <a:t>    </a:t>
            </a:r>
            <a:r>
              <a:rPr lang="en-US" dirty="0" err="1"/>
              <a:t>localDirection</a:t>
            </a:r>
            <a:r>
              <a:rPr lang="en-US" dirty="0"/>
              <a:t>[993,26,1,0]=34.908806</a:t>
            </a:r>
            <a:br>
              <a:rPr lang="en-US" dirty="0"/>
            </a:br>
            <a:r>
              <a:rPr lang="en-US" dirty="0"/>
              <a:t>    </a:t>
            </a:r>
            <a:r>
              <a:rPr lang="en-US" dirty="0" err="1"/>
              <a:t>localDirection</a:t>
            </a:r>
            <a:r>
              <a:rPr lang="en-US" dirty="0"/>
              <a:t>[0,0,0,1]=34.543011</a:t>
            </a:r>
            <a:br>
              <a:rPr lang="en-US" dirty="0"/>
            </a:br>
            <a:r>
              <a:rPr lang="en-US" dirty="0"/>
              <a:t>--&gt;</a:t>
            </a:r>
          </a:p>
          <a:p>
            <a:r>
              <a:rPr lang="en-US" dirty="0"/>
              <a:t>&lt;/h4:Array&gt;</a:t>
            </a:r>
          </a:p>
          <a:p>
            <a:endParaRPr lang="en-US" dirty="0">
              <a:latin typeface="Calibri"/>
              <a:cs typeface="Calibri"/>
            </a:endParaRPr>
          </a:p>
        </p:txBody>
      </p:sp>
      <p:sp>
        <p:nvSpPr>
          <p:cNvPr id="6" name="Rectangle 5"/>
          <p:cNvSpPr/>
          <p:nvPr/>
        </p:nvSpPr>
        <p:spPr bwMode="auto">
          <a:xfrm>
            <a:off x="450850" y="3602244"/>
            <a:ext cx="4140995" cy="2405565"/>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8397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862" y="0"/>
            <a:ext cx="7246937" cy="762000"/>
          </a:xfrm>
        </p:spPr>
        <p:txBody>
          <a:bodyPr/>
          <a:lstStyle/>
          <a:p>
            <a:r>
              <a:rPr lang="en-US" dirty="0" smtClean="0"/>
              <a:t>HDF4Maps - Chunks</a:t>
            </a:r>
            <a:endParaRPr lang="en-US" dirty="0"/>
          </a:p>
        </p:txBody>
      </p:sp>
      <p:sp>
        <p:nvSpPr>
          <p:cNvPr id="4" name="Slide Number Placeholder 3"/>
          <p:cNvSpPr>
            <a:spLocks noGrp="1"/>
          </p:cNvSpPr>
          <p:nvPr>
            <p:ph type="sldNum" sz="quarter" idx="11"/>
          </p:nvPr>
        </p:nvSpPr>
        <p:spPr/>
        <p:txBody>
          <a:bodyPr/>
          <a:lstStyle/>
          <a:p>
            <a:fld id="{66990693-FCA4-456D-B0D1-1E6BC96D0376}" type="slidenum">
              <a:rPr lang="en-US" smtClean="0"/>
              <a:pPr/>
              <a:t>6</a:t>
            </a:fld>
            <a:endParaRPr lang="en-US"/>
          </a:p>
        </p:txBody>
      </p:sp>
      <p:sp>
        <p:nvSpPr>
          <p:cNvPr id="5" name="Rectangle 4"/>
          <p:cNvSpPr/>
          <p:nvPr/>
        </p:nvSpPr>
        <p:spPr>
          <a:xfrm>
            <a:off x="364830" y="1075964"/>
            <a:ext cx="8676632" cy="4801315"/>
          </a:xfrm>
          <a:prstGeom prst="rect">
            <a:avLst/>
          </a:prstGeom>
        </p:spPr>
        <p:txBody>
          <a:bodyPr wrap="square">
            <a:spAutoFit/>
          </a:bodyPr>
          <a:lstStyle/>
          <a:p>
            <a:r>
              <a:rPr lang="en-US" dirty="0">
                <a:latin typeface="Calibri"/>
                <a:cs typeface="Calibri"/>
              </a:rPr>
              <a:t>&lt;h4:Array name="</a:t>
            </a:r>
            <a:r>
              <a:rPr lang="en-US" dirty="0" err="1">
                <a:latin typeface="Calibri"/>
                <a:cs typeface="Calibri"/>
              </a:rPr>
              <a:t>BRDF_Albedo_Quality</a:t>
            </a:r>
            <a:r>
              <a:rPr lang="en-US" dirty="0">
                <a:latin typeface="Calibri"/>
                <a:cs typeface="Calibri"/>
              </a:rPr>
              <a:t>" path="/</a:t>
            </a:r>
            <a:r>
              <a:rPr lang="en-US" dirty="0" err="1">
                <a:latin typeface="Calibri"/>
                <a:cs typeface="Calibri"/>
              </a:rPr>
              <a:t>MOD_Grid_BRDF</a:t>
            </a:r>
            <a:r>
              <a:rPr lang="en-US" dirty="0">
                <a:latin typeface="Calibri"/>
                <a:cs typeface="Calibri"/>
              </a:rPr>
              <a:t>/Data Fields" </a:t>
            </a:r>
            <a:r>
              <a:rPr lang="en-US" dirty="0" err="1">
                <a:latin typeface="Calibri"/>
                <a:cs typeface="Calibri"/>
              </a:rPr>
              <a:t>nDimensions</a:t>
            </a:r>
            <a:r>
              <a:rPr lang="en-US" dirty="0">
                <a:latin typeface="Calibri"/>
                <a:cs typeface="Calibri"/>
              </a:rPr>
              <a:t>="2" 	id="ID_A1"&gt;</a:t>
            </a:r>
          </a:p>
          <a:p>
            <a:r>
              <a:rPr lang="en-US" dirty="0" smtClean="0">
                <a:latin typeface="Calibri"/>
                <a:cs typeface="Calibri"/>
              </a:rPr>
              <a:t>    &lt;</a:t>
            </a:r>
            <a:r>
              <a:rPr lang="en-US" dirty="0">
                <a:latin typeface="Calibri"/>
                <a:cs typeface="Calibri"/>
              </a:rPr>
              <a:t>h4:arrayData </a:t>
            </a:r>
            <a:r>
              <a:rPr lang="en-US" dirty="0" err="1" smtClean="0">
                <a:latin typeface="Calibri"/>
                <a:cs typeface="Calibri"/>
              </a:rPr>
              <a:t>compressionType</a:t>
            </a:r>
            <a:r>
              <a:rPr lang="en-US" dirty="0">
                <a:latin typeface="Calibri"/>
                <a:cs typeface="Calibri"/>
              </a:rPr>
              <a:t>="deflate" </a:t>
            </a:r>
            <a:r>
              <a:rPr lang="en-US" dirty="0" err="1">
                <a:latin typeface="Calibri"/>
                <a:cs typeface="Calibri"/>
              </a:rPr>
              <a:t>deflate_level</a:t>
            </a:r>
            <a:r>
              <a:rPr lang="en-US" dirty="0">
                <a:latin typeface="Calibri"/>
                <a:cs typeface="Calibri"/>
              </a:rPr>
              <a:t>="8"&gt;</a:t>
            </a:r>
          </a:p>
          <a:p>
            <a:r>
              <a:rPr lang="en-US" dirty="0" smtClean="0">
                <a:latin typeface="Calibri"/>
                <a:cs typeface="Calibri"/>
              </a:rPr>
              <a:t>    &lt;</a:t>
            </a:r>
            <a:r>
              <a:rPr lang="en-US" dirty="0">
                <a:latin typeface="Calibri"/>
                <a:cs typeface="Calibri"/>
              </a:rPr>
              <a:t>h4:chunks</a:t>
            </a:r>
            <a:r>
              <a:rPr lang="en-US" dirty="0" smtClean="0">
                <a:latin typeface="Calibri"/>
                <a:cs typeface="Calibri"/>
              </a:rPr>
              <a:t>&gt;</a:t>
            </a:r>
            <a:endParaRPr lang="en-US" dirty="0">
              <a:latin typeface="Calibri"/>
              <a:cs typeface="Calibri"/>
            </a:endParaRPr>
          </a:p>
          <a:p>
            <a:pPr lvl="2"/>
            <a:r>
              <a:rPr lang="en-US" dirty="0" smtClean="0">
                <a:latin typeface="Calibri"/>
                <a:cs typeface="Calibri"/>
              </a:rPr>
              <a:t>&lt;</a:t>
            </a:r>
            <a:r>
              <a:rPr lang="en-US" dirty="0">
                <a:latin typeface="Calibri"/>
                <a:cs typeface="Calibri"/>
              </a:rPr>
              <a:t>h4:chunkDimensionSizes&gt;100 1200&lt;/h4:chunkDimensionSizes&gt;</a:t>
            </a:r>
            <a:br>
              <a:rPr lang="en-US" dirty="0">
                <a:latin typeface="Calibri"/>
                <a:cs typeface="Calibri"/>
              </a:rPr>
            </a:br>
            <a:r>
              <a:rPr lang="en-US" dirty="0" smtClean="0">
                <a:latin typeface="Calibri"/>
                <a:cs typeface="Calibri"/>
              </a:rPr>
              <a:t>&lt;</a:t>
            </a:r>
            <a:r>
              <a:rPr lang="en-US" dirty="0">
                <a:latin typeface="Calibri"/>
                <a:cs typeface="Calibri"/>
              </a:rPr>
              <a:t>h4:byteStream offset="35858" </a:t>
            </a:r>
            <a:r>
              <a:rPr lang="en-US" dirty="0" err="1">
                <a:latin typeface="Calibri"/>
                <a:cs typeface="Calibri"/>
              </a:rPr>
              <a:t>nBytes</a:t>
            </a:r>
            <a:r>
              <a:rPr lang="en-US" dirty="0">
                <a:latin typeface="Calibri"/>
                <a:cs typeface="Calibri"/>
              </a:rPr>
              <a:t>="192" </a:t>
            </a:r>
            <a:r>
              <a:rPr lang="en-US" dirty="0" err="1">
                <a:latin typeface="Calibri"/>
                <a:cs typeface="Calibri"/>
              </a:rPr>
              <a:t>chunkPositionInArray</a:t>
            </a:r>
            <a:r>
              <a:rPr lang="en-US" dirty="0">
                <a:latin typeface="Calibri"/>
                <a:cs typeface="Calibri"/>
              </a:rPr>
              <a:t>="[0,0]"/&gt;</a:t>
            </a:r>
            <a:br>
              <a:rPr lang="en-US" dirty="0">
                <a:latin typeface="Calibri"/>
                <a:cs typeface="Calibri"/>
              </a:rPr>
            </a:br>
            <a:r>
              <a:rPr lang="en-US" dirty="0">
                <a:latin typeface="Calibri"/>
                <a:cs typeface="Calibri"/>
              </a:rPr>
              <a:t>&lt;h4:byteStream offset="41697" </a:t>
            </a:r>
            <a:r>
              <a:rPr lang="en-US" dirty="0" err="1">
                <a:latin typeface="Calibri"/>
                <a:cs typeface="Calibri"/>
              </a:rPr>
              <a:t>nBytes</a:t>
            </a:r>
            <a:r>
              <a:rPr lang="en-US" dirty="0">
                <a:latin typeface="Calibri"/>
                <a:cs typeface="Calibri"/>
              </a:rPr>
              <a:t>="146" </a:t>
            </a:r>
            <a:r>
              <a:rPr lang="en-US" dirty="0" err="1">
                <a:latin typeface="Calibri"/>
                <a:cs typeface="Calibri"/>
              </a:rPr>
              <a:t>chunkPositionInArray</a:t>
            </a:r>
            <a:r>
              <a:rPr lang="en-US" dirty="0">
                <a:latin typeface="Calibri"/>
                <a:cs typeface="Calibri"/>
              </a:rPr>
              <a:t>="[100,0]"/&gt;</a:t>
            </a:r>
            <a:br>
              <a:rPr lang="en-US" dirty="0">
                <a:latin typeface="Calibri"/>
                <a:cs typeface="Calibri"/>
              </a:rPr>
            </a:br>
            <a:r>
              <a:rPr lang="en-US" dirty="0">
                <a:latin typeface="Calibri"/>
                <a:cs typeface="Calibri"/>
              </a:rPr>
              <a:t>&lt;h4:byteStream offset="55267" </a:t>
            </a:r>
            <a:r>
              <a:rPr lang="en-US" dirty="0" err="1">
                <a:latin typeface="Calibri"/>
                <a:cs typeface="Calibri"/>
              </a:rPr>
              <a:t>nBytes</a:t>
            </a:r>
            <a:r>
              <a:rPr lang="en-US" dirty="0">
                <a:latin typeface="Calibri"/>
                <a:cs typeface="Calibri"/>
              </a:rPr>
              <a:t>="206" </a:t>
            </a:r>
            <a:r>
              <a:rPr lang="en-US" dirty="0" err="1">
                <a:latin typeface="Calibri"/>
                <a:cs typeface="Calibri"/>
              </a:rPr>
              <a:t>chunkPositionInArray</a:t>
            </a:r>
            <a:r>
              <a:rPr lang="en-US" dirty="0">
                <a:latin typeface="Calibri"/>
                <a:cs typeface="Calibri"/>
              </a:rPr>
              <a:t>="[200,0]"/&gt;</a:t>
            </a:r>
            <a:br>
              <a:rPr lang="en-US" dirty="0">
                <a:latin typeface="Calibri"/>
                <a:cs typeface="Calibri"/>
              </a:rPr>
            </a:br>
            <a:r>
              <a:rPr lang="en-US" dirty="0">
                <a:latin typeface="Calibri"/>
                <a:cs typeface="Calibri"/>
              </a:rPr>
              <a:t>&lt;h4:byteStream offset="57350" </a:t>
            </a:r>
            <a:r>
              <a:rPr lang="en-US" dirty="0" err="1">
                <a:latin typeface="Calibri"/>
                <a:cs typeface="Calibri"/>
              </a:rPr>
              <a:t>nBytes</a:t>
            </a:r>
            <a:r>
              <a:rPr lang="en-US" dirty="0">
                <a:latin typeface="Calibri"/>
                <a:cs typeface="Calibri"/>
              </a:rPr>
              <a:t>="199" </a:t>
            </a:r>
            <a:r>
              <a:rPr lang="en-US" dirty="0" err="1">
                <a:latin typeface="Calibri"/>
                <a:cs typeface="Calibri"/>
              </a:rPr>
              <a:t>chunkPositionInArray</a:t>
            </a:r>
            <a:r>
              <a:rPr lang="en-US" dirty="0">
                <a:latin typeface="Calibri"/>
                <a:cs typeface="Calibri"/>
              </a:rPr>
              <a:t>="[300,0]"/&gt;</a:t>
            </a:r>
            <a:br>
              <a:rPr lang="en-US" dirty="0">
                <a:latin typeface="Calibri"/>
                <a:cs typeface="Calibri"/>
              </a:rPr>
            </a:br>
            <a:r>
              <a:rPr lang="en-US" dirty="0" smtClean="0">
                <a:latin typeface="Calibri"/>
                <a:cs typeface="Calibri"/>
              </a:rPr>
              <a:t>&lt;</a:t>
            </a:r>
            <a:r>
              <a:rPr lang="en-US" dirty="0">
                <a:latin typeface="Calibri"/>
                <a:cs typeface="Calibri"/>
              </a:rPr>
              <a:t>/h4:chunks&gt;</a:t>
            </a:r>
          </a:p>
          <a:p>
            <a:r>
              <a:rPr lang="en-US" dirty="0">
                <a:latin typeface="Calibri"/>
                <a:cs typeface="Calibri"/>
              </a:rPr>
              <a:t>&lt;/h4:arrayData&gt;</a:t>
            </a:r>
          </a:p>
          <a:p>
            <a:r>
              <a:rPr lang="en-US" dirty="0">
                <a:latin typeface="Calibri"/>
                <a:cs typeface="Calibri"/>
              </a:rPr>
              <a:t>&lt;!-- value(s) for verification</a:t>
            </a:r>
            <a:br>
              <a:rPr lang="en-US" dirty="0">
                <a:latin typeface="Calibri"/>
                <a:cs typeface="Calibri"/>
              </a:rPr>
            </a:br>
            <a:r>
              <a:rPr lang="en-US" dirty="0" err="1">
                <a:latin typeface="Calibri"/>
                <a:cs typeface="Calibri"/>
              </a:rPr>
              <a:t>BRDF_Albedo_Quality</a:t>
            </a:r>
            <a:r>
              <a:rPr lang="en-US" dirty="0">
                <a:latin typeface="Calibri"/>
                <a:cs typeface="Calibri"/>
              </a:rPr>
              <a:t>[0,0]=255</a:t>
            </a:r>
            <a:br>
              <a:rPr lang="en-US" dirty="0">
                <a:latin typeface="Calibri"/>
                <a:cs typeface="Calibri"/>
              </a:rPr>
            </a:br>
            <a:r>
              <a:rPr lang="en-US" dirty="0" err="1">
                <a:latin typeface="Calibri"/>
                <a:cs typeface="Calibri"/>
              </a:rPr>
              <a:t>BRDF_Albedo_Quality</a:t>
            </a:r>
            <a:r>
              <a:rPr lang="en-US" dirty="0">
                <a:latin typeface="Calibri"/>
                <a:cs typeface="Calibri"/>
              </a:rPr>
              <a:t>[1199,0]=255</a:t>
            </a:r>
            <a:br>
              <a:rPr lang="en-US" dirty="0">
                <a:latin typeface="Calibri"/>
                <a:cs typeface="Calibri"/>
              </a:rPr>
            </a:br>
            <a:r>
              <a:rPr lang="en-US" dirty="0" err="1">
                <a:latin typeface="Calibri"/>
                <a:cs typeface="Calibri"/>
              </a:rPr>
              <a:t>BRDF_Albedo_Quality</a:t>
            </a:r>
            <a:r>
              <a:rPr lang="en-US" dirty="0">
                <a:latin typeface="Calibri"/>
                <a:cs typeface="Calibri"/>
              </a:rPr>
              <a:t>[0,1199]=255</a:t>
            </a:r>
            <a:br>
              <a:rPr lang="en-US" dirty="0">
                <a:latin typeface="Calibri"/>
                <a:cs typeface="Calibri"/>
              </a:rPr>
            </a:br>
            <a:r>
              <a:rPr lang="en-US" dirty="0" smtClean="0">
                <a:latin typeface="Calibri"/>
                <a:cs typeface="Calibri"/>
              </a:rPr>
              <a:t>-</a:t>
            </a:r>
            <a:r>
              <a:rPr lang="en-US" dirty="0">
                <a:latin typeface="Calibri"/>
                <a:cs typeface="Calibri"/>
              </a:rPr>
              <a:t>-&gt;</a:t>
            </a:r>
          </a:p>
          <a:p>
            <a:r>
              <a:rPr lang="en-US" dirty="0">
                <a:latin typeface="Calibri"/>
                <a:cs typeface="Calibri"/>
              </a:rPr>
              <a:t>&lt;/h4:Array&gt;</a:t>
            </a:r>
          </a:p>
        </p:txBody>
      </p:sp>
      <p:sp>
        <p:nvSpPr>
          <p:cNvPr id="6" name="Rectangle 5"/>
          <p:cNvSpPr/>
          <p:nvPr/>
        </p:nvSpPr>
        <p:spPr bwMode="auto">
          <a:xfrm>
            <a:off x="5642108" y="2503254"/>
            <a:ext cx="3285123" cy="114783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4574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44" y="0"/>
            <a:ext cx="3182081" cy="762000"/>
          </a:xfrm>
        </p:spPr>
        <p:txBody>
          <a:bodyPr/>
          <a:lstStyle/>
          <a:p>
            <a:r>
              <a:rPr lang="en-US" dirty="0" err="1" smtClean="0"/>
              <a:t>byteStream</a:t>
            </a:r>
            <a:r>
              <a:rPr lang="en-US" dirty="0" smtClean="0"/>
              <a:t> Sizes</a:t>
            </a:r>
            <a:endParaRPr lang="en-US" dirty="0"/>
          </a:p>
        </p:txBody>
      </p:sp>
      <p:sp>
        <p:nvSpPr>
          <p:cNvPr id="4" name="Slide Number Placeholder 3"/>
          <p:cNvSpPr>
            <a:spLocks noGrp="1"/>
          </p:cNvSpPr>
          <p:nvPr>
            <p:ph type="sldNum" sz="quarter" idx="11"/>
          </p:nvPr>
        </p:nvSpPr>
        <p:spPr/>
        <p:txBody>
          <a:bodyPr/>
          <a:lstStyle/>
          <a:p>
            <a:fld id="{66990693-FCA4-456D-B0D1-1E6BC96D0376}" type="slidenum">
              <a:rPr lang="en-US" smtClean="0"/>
              <a:pPr/>
              <a:t>7</a:t>
            </a:fld>
            <a:endParaRPr lang="en-US"/>
          </a:p>
        </p:txBody>
      </p:sp>
      <p:pic>
        <p:nvPicPr>
          <p:cNvPr id="5" name="Picture 4" descr="CumulativeChunkAndArraySiz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911754"/>
            <a:ext cx="8013276" cy="5454032"/>
          </a:xfrm>
          <a:prstGeom prst="rect">
            <a:avLst/>
          </a:prstGeom>
        </p:spPr>
      </p:pic>
    </p:spTree>
    <p:extLst>
      <p:ext uri="{BB962C8B-B14F-4D97-AF65-F5344CB8AC3E}">
        <p14:creationId xmlns:p14="http://schemas.microsoft.com/office/powerpoint/2010/main" val="16360538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3946403"/>
            <a:ext cx="8262981" cy="2120622"/>
          </a:xfrm>
          <a:prstGeom prst="roundRect">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727636" y="4201216"/>
            <a:ext cx="1898717" cy="1614277"/>
            <a:chOff x="2366896" y="4508781"/>
            <a:chExt cx="1898717" cy="1614277"/>
          </a:xfrm>
        </p:grpSpPr>
        <p:sp>
          <p:nvSpPr>
            <p:cNvPr id="43" name="Flowchart: Multidocument 24"/>
            <p:cNvSpPr/>
            <p:nvPr/>
          </p:nvSpPr>
          <p:spPr>
            <a:xfrm>
              <a:off x="2935288" y="4508781"/>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44" name="Flowchart: Multidocument 24"/>
            <p:cNvSpPr/>
            <p:nvPr/>
          </p:nvSpPr>
          <p:spPr>
            <a:xfrm>
              <a:off x="2656756" y="47745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45" name="Flowchart: Multidocument 24"/>
            <p:cNvSpPr/>
            <p:nvPr/>
          </p:nvSpPr>
          <p:spPr>
            <a:xfrm>
              <a:off x="2366896" y="50403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grpSp>
      <p:sp>
        <p:nvSpPr>
          <p:cNvPr id="2" name="Title 1"/>
          <p:cNvSpPr>
            <a:spLocks noGrp="1"/>
          </p:cNvSpPr>
          <p:nvPr>
            <p:ph type="title"/>
          </p:nvPr>
        </p:nvSpPr>
        <p:spPr>
          <a:xfrm>
            <a:off x="1320353" y="0"/>
            <a:ext cx="6119790" cy="762000"/>
          </a:xfrm>
        </p:spPr>
        <p:txBody>
          <a:bodyPr/>
          <a:lstStyle/>
          <a:p>
            <a:r>
              <a:rPr lang="en-US" dirty="0" smtClean="0"/>
              <a:t>Metadata Levels &amp; Interoperability</a:t>
            </a:r>
            <a:endParaRPr lang="en-US" dirty="0"/>
          </a:p>
        </p:txBody>
      </p:sp>
      <p:sp>
        <p:nvSpPr>
          <p:cNvPr id="4" name="Slide Number Placeholder 3"/>
          <p:cNvSpPr>
            <a:spLocks noGrp="1"/>
          </p:cNvSpPr>
          <p:nvPr>
            <p:ph type="sldNum" sz="quarter" idx="11"/>
          </p:nvPr>
        </p:nvSpPr>
        <p:spPr/>
        <p:txBody>
          <a:bodyPr/>
          <a:lstStyle/>
          <a:p>
            <a:fld id="{66990693-FCA4-456D-B0D1-1E6BC96D0376}" type="slidenum">
              <a:rPr lang="en-US" smtClean="0"/>
              <a:pPr/>
              <a:t>8</a:t>
            </a:fld>
            <a:endParaRPr lang="en-US"/>
          </a:p>
        </p:txBody>
      </p:sp>
      <p:sp>
        <p:nvSpPr>
          <p:cNvPr id="5" name="Rounded Rectangle 4"/>
          <p:cNvSpPr/>
          <p:nvPr/>
        </p:nvSpPr>
        <p:spPr>
          <a:xfrm>
            <a:off x="457200" y="1185863"/>
            <a:ext cx="8228962" cy="2048422"/>
          </a:xfrm>
          <a:prstGeom prst="roundRect">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lowchart: Multidocument 23"/>
          <p:cNvSpPr/>
          <p:nvPr/>
        </p:nvSpPr>
        <p:spPr>
          <a:xfrm>
            <a:off x="6995105" y="2081742"/>
            <a:ext cx="1338679" cy="1007929"/>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anchor="t" anchorCtr="0"/>
          <a:lstStyle/>
          <a:p>
            <a:pPr algn="ctr">
              <a:defRPr/>
            </a:pPr>
            <a:endParaRPr lang="en-US" sz="600" dirty="0">
              <a:solidFill>
                <a:schemeClr val="tx1"/>
              </a:solidFill>
              <a:latin typeface="Calibri"/>
              <a:cs typeface="Calibri"/>
            </a:endParaRPr>
          </a:p>
          <a:p>
            <a:pPr algn="ctr">
              <a:defRPr/>
            </a:pPr>
            <a:r>
              <a:rPr lang="en-US" sz="1050" dirty="0">
                <a:solidFill>
                  <a:schemeClr val="tx1"/>
                </a:solidFill>
                <a:latin typeface="Calibri"/>
                <a:cs typeface="Calibri"/>
              </a:rPr>
              <a:t>ISO 19115, 19115-2, 19139, 19115-1, 19115-3</a:t>
            </a:r>
          </a:p>
        </p:txBody>
      </p:sp>
      <p:sp>
        <p:nvSpPr>
          <p:cNvPr id="10" name="Flowchart: Multidocument 26"/>
          <p:cNvSpPr/>
          <p:nvPr/>
        </p:nvSpPr>
        <p:spPr>
          <a:xfrm>
            <a:off x="5729923" y="1519591"/>
            <a:ext cx="1106393" cy="90150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latin typeface="Calibri"/>
                <a:cs typeface="Calibri"/>
              </a:rPr>
              <a:t>CSDGM &amp;</a:t>
            </a:r>
          </a:p>
          <a:p>
            <a:pPr algn="ctr">
              <a:defRPr/>
            </a:pPr>
            <a:r>
              <a:rPr lang="en-US" sz="1400" dirty="0" smtClean="0">
                <a:solidFill>
                  <a:schemeClr val="tx1"/>
                </a:solidFill>
                <a:latin typeface="Calibri"/>
                <a:cs typeface="Calibri"/>
              </a:rPr>
              <a:t>Extensions</a:t>
            </a:r>
            <a:endParaRPr lang="en-US" sz="1400" dirty="0">
              <a:solidFill>
                <a:schemeClr val="tx1"/>
              </a:solidFill>
              <a:latin typeface="Calibri"/>
              <a:cs typeface="Calibri"/>
            </a:endParaRPr>
          </a:p>
        </p:txBody>
      </p:sp>
      <p:sp>
        <p:nvSpPr>
          <p:cNvPr id="12" name="Flowchart: Multidocument 28"/>
          <p:cNvSpPr/>
          <p:nvPr/>
        </p:nvSpPr>
        <p:spPr>
          <a:xfrm>
            <a:off x="4372213" y="2135615"/>
            <a:ext cx="1198923" cy="900183"/>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a:cs typeface="Calibri"/>
              </a:rPr>
              <a:t>CSW, WCS, WMS, WFS, SOS</a:t>
            </a:r>
          </a:p>
        </p:txBody>
      </p:sp>
      <p:sp>
        <p:nvSpPr>
          <p:cNvPr id="13" name="Flowchart: Multidocument 32"/>
          <p:cNvSpPr/>
          <p:nvPr/>
        </p:nvSpPr>
        <p:spPr>
          <a:xfrm>
            <a:off x="575352" y="1453165"/>
            <a:ext cx="1107714" cy="90150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dirty="0">
                <a:solidFill>
                  <a:schemeClr val="tx1"/>
                </a:solidFill>
                <a:latin typeface="Calibri"/>
                <a:cs typeface="Calibri"/>
              </a:rPr>
              <a:t>ECHO</a:t>
            </a:r>
            <a:endParaRPr lang="en-US" sz="1400" dirty="0">
              <a:solidFill>
                <a:schemeClr val="tx1"/>
              </a:solidFill>
              <a:latin typeface="Calibri"/>
              <a:cs typeface="Calibri"/>
            </a:endParaRPr>
          </a:p>
        </p:txBody>
      </p:sp>
      <p:sp>
        <p:nvSpPr>
          <p:cNvPr id="14" name="Flowchart: Multidocument 36"/>
          <p:cNvSpPr/>
          <p:nvPr/>
        </p:nvSpPr>
        <p:spPr>
          <a:xfrm>
            <a:off x="1841853" y="2134954"/>
            <a:ext cx="1106393" cy="90150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solidFill>
                <a:latin typeface="Calibri"/>
                <a:cs typeface="Calibri"/>
              </a:rPr>
              <a:t>DIF</a:t>
            </a:r>
          </a:p>
          <a:p>
            <a:pPr algn="ctr"/>
            <a:endParaRPr lang="en-US" dirty="0">
              <a:solidFill>
                <a:schemeClr val="tx1"/>
              </a:solidFill>
              <a:latin typeface="Calibri"/>
              <a:cs typeface="Calibri"/>
            </a:endParaRPr>
          </a:p>
        </p:txBody>
      </p:sp>
      <p:sp>
        <p:nvSpPr>
          <p:cNvPr id="17" name="Flowchart: Multidocument 26"/>
          <p:cNvSpPr/>
          <p:nvPr/>
        </p:nvSpPr>
        <p:spPr>
          <a:xfrm>
            <a:off x="3107033" y="1464505"/>
            <a:ext cx="1106393" cy="90150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smtClean="0">
                <a:solidFill>
                  <a:schemeClr val="tx1"/>
                </a:solidFill>
                <a:latin typeface="Calibri"/>
                <a:cs typeface="Calibri"/>
              </a:rPr>
              <a:t>Data.Gov</a:t>
            </a:r>
            <a:endParaRPr lang="en-US" sz="1400" dirty="0">
              <a:solidFill>
                <a:schemeClr val="tx1"/>
              </a:solidFill>
              <a:latin typeface="Calibri"/>
              <a:cs typeface="Calibri"/>
            </a:endParaRPr>
          </a:p>
        </p:txBody>
      </p:sp>
      <p:grpSp>
        <p:nvGrpSpPr>
          <p:cNvPr id="29" name="Group 28"/>
          <p:cNvGrpSpPr/>
          <p:nvPr/>
        </p:nvGrpSpPr>
        <p:grpSpPr>
          <a:xfrm>
            <a:off x="2158923" y="4201216"/>
            <a:ext cx="1898717" cy="1614277"/>
            <a:chOff x="2366896" y="4508781"/>
            <a:chExt cx="1898717" cy="1614277"/>
          </a:xfrm>
        </p:grpSpPr>
        <p:sp>
          <p:nvSpPr>
            <p:cNvPr id="26" name="Flowchart: Multidocument 24"/>
            <p:cNvSpPr/>
            <p:nvPr/>
          </p:nvSpPr>
          <p:spPr>
            <a:xfrm>
              <a:off x="2935288" y="4508781"/>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27" name="Flowchart: Multidocument 24"/>
            <p:cNvSpPr/>
            <p:nvPr/>
          </p:nvSpPr>
          <p:spPr>
            <a:xfrm>
              <a:off x="2656756" y="47745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28" name="Flowchart: Multidocument 24"/>
            <p:cNvSpPr/>
            <p:nvPr/>
          </p:nvSpPr>
          <p:spPr>
            <a:xfrm>
              <a:off x="2366896" y="50403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grpSp>
      <p:grpSp>
        <p:nvGrpSpPr>
          <p:cNvPr id="30" name="Group 29"/>
          <p:cNvGrpSpPr/>
          <p:nvPr/>
        </p:nvGrpSpPr>
        <p:grpSpPr>
          <a:xfrm>
            <a:off x="3670288" y="4201216"/>
            <a:ext cx="1898717" cy="1614277"/>
            <a:chOff x="2366896" y="4508781"/>
            <a:chExt cx="1898717" cy="1614277"/>
          </a:xfrm>
        </p:grpSpPr>
        <p:sp>
          <p:nvSpPr>
            <p:cNvPr id="31" name="Flowchart: Multidocument 24"/>
            <p:cNvSpPr/>
            <p:nvPr/>
          </p:nvSpPr>
          <p:spPr>
            <a:xfrm>
              <a:off x="2935288" y="4508781"/>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32" name="Flowchart: Multidocument 24"/>
            <p:cNvSpPr/>
            <p:nvPr/>
          </p:nvSpPr>
          <p:spPr>
            <a:xfrm>
              <a:off x="2656756" y="47745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33" name="Flowchart: Multidocument 24"/>
            <p:cNvSpPr/>
            <p:nvPr/>
          </p:nvSpPr>
          <p:spPr>
            <a:xfrm>
              <a:off x="2366896" y="50403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grpSp>
      <p:grpSp>
        <p:nvGrpSpPr>
          <p:cNvPr id="34" name="Group 33"/>
          <p:cNvGrpSpPr/>
          <p:nvPr/>
        </p:nvGrpSpPr>
        <p:grpSpPr>
          <a:xfrm>
            <a:off x="5021497" y="4201216"/>
            <a:ext cx="1898717" cy="1614277"/>
            <a:chOff x="2366896" y="4508781"/>
            <a:chExt cx="1898717" cy="1614277"/>
          </a:xfrm>
        </p:grpSpPr>
        <p:sp>
          <p:nvSpPr>
            <p:cNvPr id="35" name="Flowchart: Multidocument 24"/>
            <p:cNvSpPr/>
            <p:nvPr/>
          </p:nvSpPr>
          <p:spPr>
            <a:xfrm>
              <a:off x="2935288" y="4508781"/>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36" name="Flowchart: Multidocument 24"/>
            <p:cNvSpPr/>
            <p:nvPr/>
          </p:nvSpPr>
          <p:spPr>
            <a:xfrm>
              <a:off x="2656756" y="47745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37" name="Flowchart: Multidocument 24"/>
            <p:cNvSpPr/>
            <p:nvPr/>
          </p:nvSpPr>
          <p:spPr>
            <a:xfrm>
              <a:off x="2366896" y="50403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grpSp>
      <p:grpSp>
        <p:nvGrpSpPr>
          <p:cNvPr id="38" name="Group 37"/>
          <p:cNvGrpSpPr/>
          <p:nvPr/>
        </p:nvGrpSpPr>
        <p:grpSpPr>
          <a:xfrm>
            <a:off x="6452783" y="4201216"/>
            <a:ext cx="1898717" cy="1614277"/>
            <a:chOff x="2366896" y="4508781"/>
            <a:chExt cx="1898717" cy="1614277"/>
          </a:xfrm>
        </p:grpSpPr>
        <p:sp>
          <p:nvSpPr>
            <p:cNvPr id="39" name="Flowchart: Multidocument 24"/>
            <p:cNvSpPr/>
            <p:nvPr/>
          </p:nvSpPr>
          <p:spPr>
            <a:xfrm>
              <a:off x="2935288" y="4508781"/>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40" name="Flowchart: Multidocument 24"/>
            <p:cNvSpPr/>
            <p:nvPr/>
          </p:nvSpPr>
          <p:spPr>
            <a:xfrm>
              <a:off x="2656756" y="47745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sp>
          <p:nvSpPr>
            <p:cNvPr id="41" name="Flowchart: Multidocument 24"/>
            <p:cNvSpPr/>
            <p:nvPr/>
          </p:nvSpPr>
          <p:spPr>
            <a:xfrm>
              <a:off x="2366896" y="5040383"/>
              <a:ext cx="1330325" cy="1082675"/>
            </a:xfrm>
            <a:prstGeom prst="flowChartMultidocumen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latin typeface="Calibri"/>
                <a:cs typeface="Calibri"/>
              </a:endParaRPr>
            </a:p>
          </p:txBody>
        </p:sp>
      </p:grpSp>
      <p:sp>
        <p:nvSpPr>
          <p:cNvPr id="46" name="Left-Right Arrow 45"/>
          <p:cNvSpPr/>
          <p:nvPr/>
        </p:nvSpPr>
        <p:spPr bwMode="auto">
          <a:xfrm>
            <a:off x="519602" y="1437587"/>
            <a:ext cx="7427208" cy="1496909"/>
          </a:xfrm>
          <a:prstGeom prst="leftRightArrow">
            <a:avLst/>
          </a:prstGeom>
          <a:solidFill>
            <a:srgbClr val="008000">
              <a:alpha val="3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Left-Right Arrow 46"/>
          <p:cNvSpPr/>
          <p:nvPr/>
        </p:nvSpPr>
        <p:spPr bwMode="auto">
          <a:xfrm>
            <a:off x="748417" y="4742707"/>
            <a:ext cx="2676153" cy="946216"/>
          </a:xfrm>
          <a:prstGeom prst="leftRightArrow">
            <a:avLst/>
          </a:prstGeom>
          <a:solidFill>
            <a:srgbClr val="008000">
              <a:alpha val="3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HDF-EOS</a:t>
            </a:r>
          </a:p>
        </p:txBody>
      </p:sp>
      <p:sp>
        <p:nvSpPr>
          <p:cNvPr id="48" name="Left-Right Arrow 47"/>
          <p:cNvSpPr/>
          <p:nvPr/>
        </p:nvSpPr>
        <p:spPr bwMode="auto">
          <a:xfrm>
            <a:off x="3667688" y="4742707"/>
            <a:ext cx="2676153" cy="946216"/>
          </a:xfrm>
          <a:prstGeom prst="leftRightArrow">
            <a:avLst/>
          </a:prstGeom>
          <a:solidFill>
            <a:srgbClr val="008000">
              <a:alpha val="3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cs typeface="Calibri"/>
              </a:rPr>
              <a:t>NUG / CF</a:t>
            </a:r>
          </a:p>
        </p:txBody>
      </p:sp>
      <p:sp>
        <p:nvSpPr>
          <p:cNvPr id="49" name="Left-Right Arrow 48"/>
          <p:cNvSpPr/>
          <p:nvPr/>
        </p:nvSpPr>
        <p:spPr bwMode="auto">
          <a:xfrm rot="5400000">
            <a:off x="6896248" y="3482229"/>
            <a:ext cx="2226873" cy="946216"/>
          </a:xfrm>
          <a:prstGeom prst="leftRightArrow">
            <a:avLst/>
          </a:prstGeom>
          <a:solidFill>
            <a:srgbClr val="008000">
              <a:alpha val="3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a:cs typeface="Calibri"/>
            </a:endParaRPr>
          </a:p>
        </p:txBody>
      </p:sp>
      <p:sp>
        <p:nvSpPr>
          <p:cNvPr id="50" name="TextBox 49"/>
          <p:cNvSpPr txBox="1"/>
          <p:nvPr/>
        </p:nvSpPr>
        <p:spPr>
          <a:xfrm>
            <a:off x="6538119" y="3432601"/>
            <a:ext cx="1249223" cy="369332"/>
          </a:xfrm>
          <a:prstGeom prst="rect">
            <a:avLst/>
          </a:prstGeom>
          <a:noFill/>
        </p:spPr>
        <p:txBody>
          <a:bodyPr wrap="none" rtlCol="0">
            <a:spAutoFit/>
          </a:bodyPr>
          <a:lstStyle/>
          <a:p>
            <a:r>
              <a:rPr lang="en-US" dirty="0" err="1" smtClean="0"/>
              <a:t>ISOInHDF</a:t>
            </a:r>
            <a:endParaRPr lang="en-US" dirty="0"/>
          </a:p>
        </p:txBody>
      </p:sp>
      <p:sp>
        <p:nvSpPr>
          <p:cNvPr id="51" name="Left-Right Arrow 50"/>
          <p:cNvSpPr/>
          <p:nvPr/>
        </p:nvSpPr>
        <p:spPr bwMode="auto">
          <a:xfrm rot="5400000">
            <a:off x="56211" y="3342775"/>
            <a:ext cx="2002338" cy="946216"/>
          </a:xfrm>
          <a:prstGeom prst="leftRightArrow">
            <a:avLst/>
          </a:prstGeom>
          <a:solidFill>
            <a:srgbClr val="008000">
              <a:alpha val="3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a:cs typeface="Calibri"/>
            </a:endParaRPr>
          </a:p>
        </p:txBody>
      </p:sp>
      <p:sp>
        <p:nvSpPr>
          <p:cNvPr id="52" name="TextBox 51"/>
          <p:cNvSpPr txBox="1"/>
          <p:nvPr/>
        </p:nvSpPr>
        <p:spPr>
          <a:xfrm>
            <a:off x="1359122" y="3291404"/>
            <a:ext cx="1711564" cy="369332"/>
          </a:xfrm>
          <a:prstGeom prst="rect">
            <a:avLst/>
          </a:prstGeom>
          <a:noFill/>
        </p:spPr>
        <p:txBody>
          <a:bodyPr wrap="none" rtlCol="0">
            <a:spAutoFit/>
          </a:bodyPr>
          <a:lstStyle/>
          <a:p>
            <a:r>
              <a:rPr lang="en-US" dirty="0" smtClean="0"/>
              <a:t>Core Metadata</a:t>
            </a:r>
            <a:endParaRPr lang="en-US" dirty="0"/>
          </a:p>
        </p:txBody>
      </p:sp>
      <p:sp>
        <p:nvSpPr>
          <p:cNvPr id="53" name="TextBox 52"/>
          <p:cNvSpPr txBox="1"/>
          <p:nvPr/>
        </p:nvSpPr>
        <p:spPr>
          <a:xfrm>
            <a:off x="7323411" y="1284262"/>
            <a:ext cx="1198277" cy="369332"/>
          </a:xfrm>
          <a:prstGeom prst="rect">
            <a:avLst/>
          </a:prstGeom>
          <a:noFill/>
        </p:spPr>
        <p:txBody>
          <a:bodyPr wrap="none" rtlCol="0">
            <a:spAutoFit/>
          </a:bodyPr>
          <a:lstStyle/>
          <a:p>
            <a:r>
              <a:rPr lang="en-US" dirty="0" smtClean="0"/>
              <a:t>Collection</a:t>
            </a:r>
            <a:endParaRPr lang="en-US" dirty="0"/>
          </a:p>
        </p:txBody>
      </p:sp>
      <p:sp>
        <p:nvSpPr>
          <p:cNvPr id="55" name="TextBox 54"/>
          <p:cNvSpPr txBox="1"/>
          <p:nvPr/>
        </p:nvSpPr>
        <p:spPr>
          <a:xfrm>
            <a:off x="7475812" y="5635846"/>
            <a:ext cx="1121296" cy="369332"/>
          </a:xfrm>
          <a:prstGeom prst="rect">
            <a:avLst/>
          </a:prstGeom>
          <a:noFill/>
        </p:spPr>
        <p:txBody>
          <a:bodyPr wrap="none" rtlCol="0">
            <a:spAutoFit/>
          </a:bodyPr>
          <a:lstStyle/>
          <a:p>
            <a:r>
              <a:rPr lang="en-US" dirty="0" smtClean="0"/>
              <a:t>Granules</a:t>
            </a:r>
            <a:endParaRPr lang="en-US" dirty="0"/>
          </a:p>
        </p:txBody>
      </p:sp>
      <p:sp>
        <p:nvSpPr>
          <p:cNvPr id="56" name="TextBox 55"/>
          <p:cNvSpPr txBox="1"/>
          <p:nvPr/>
        </p:nvSpPr>
        <p:spPr>
          <a:xfrm>
            <a:off x="1373865" y="3537406"/>
            <a:ext cx="1736698" cy="369332"/>
          </a:xfrm>
          <a:prstGeom prst="rect">
            <a:avLst/>
          </a:prstGeom>
          <a:noFill/>
        </p:spPr>
        <p:txBody>
          <a:bodyPr wrap="none" rtlCol="0">
            <a:spAutoFit/>
          </a:bodyPr>
          <a:lstStyle/>
          <a:p>
            <a:r>
              <a:rPr lang="en-US" dirty="0" smtClean="0"/>
              <a:t>Discovery Only</a:t>
            </a:r>
            <a:endParaRPr lang="en-US" dirty="0"/>
          </a:p>
        </p:txBody>
      </p:sp>
      <p:sp>
        <p:nvSpPr>
          <p:cNvPr id="57" name="Left-Right Arrow 56"/>
          <p:cNvSpPr/>
          <p:nvPr/>
        </p:nvSpPr>
        <p:spPr bwMode="auto">
          <a:xfrm rot="5400000">
            <a:off x="5035081" y="3371465"/>
            <a:ext cx="2226873" cy="946216"/>
          </a:xfrm>
          <a:prstGeom prst="leftRightArrow">
            <a:avLst/>
          </a:prstGeom>
          <a:solidFill>
            <a:srgbClr val="008000">
              <a:alpha val="38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a:cs typeface="Calibri"/>
            </a:endParaRPr>
          </a:p>
        </p:txBody>
      </p:sp>
      <p:sp>
        <p:nvSpPr>
          <p:cNvPr id="58" name="TextBox 57"/>
          <p:cNvSpPr txBox="1"/>
          <p:nvPr/>
        </p:nvSpPr>
        <p:spPr>
          <a:xfrm>
            <a:off x="4265096" y="3291404"/>
            <a:ext cx="1659829" cy="369332"/>
          </a:xfrm>
          <a:prstGeom prst="rect">
            <a:avLst/>
          </a:prstGeom>
          <a:noFill/>
        </p:spPr>
        <p:txBody>
          <a:bodyPr wrap="none" rtlCol="0">
            <a:spAutoFit/>
          </a:bodyPr>
          <a:lstStyle/>
          <a:p>
            <a:r>
              <a:rPr lang="en-US" dirty="0" err="1" smtClean="0"/>
              <a:t>ncISO</a:t>
            </a:r>
            <a:r>
              <a:rPr lang="en-US" dirty="0" smtClean="0"/>
              <a:t> / ACDD</a:t>
            </a:r>
            <a:endParaRPr lang="en-US" dirty="0"/>
          </a:p>
        </p:txBody>
      </p:sp>
      <p:sp>
        <p:nvSpPr>
          <p:cNvPr id="59" name="TextBox 58"/>
          <p:cNvSpPr txBox="1"/>
          <p:nvPr/>
        </p:nvSpPr>
        <p:spPr>
          <a:xfrm>
            <a:off x="4186021" y="3537406"/>
            <a:ext cx="1736698" cy="369332"/>
          </a:xfrm>
          <a:prstGeom prst="rect">
            <a:avLst/>
          </a:prstGeom>
          <a:noFill/>
        </p:spPr>
        <p:txBody>
          <a:bodyPr wrap="none" rtlCol="0">
            <a:spAutoFit/>
          </a:bodyPr>
          <a:lstStyle/>
          <a:p>
            <a:r>
              <a:rPr lang="en-US" dirty="0" smtClean="0"/>
              <a:t>Discovery Only</a:t>
            </a:r>
            <a:endParaRPr lang="en-US" dirty="0"/>
          </a:p>
        </p:txBody>
      </p:sp>
    </p:spTree>
    <p:extLst>
      <p:ext uri="{BB962C8B-B14F-4D97-AF65-F5344CB8AC3E}">
        <p14:creationId xmlns:p14="http://schemas.microsoft.com/office/powerpoint/2010/main" val="2996250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dissolv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9"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dissolve">
                                      <p:cBhvr>
                                        <p:cTn id="36" dur="500"/>
                                        <p:tgtEl>
                                          <p:spTgt spid="42"/>
                                        </p:tgtEl>
                                      </p:cBhvr>
                                    </p:animEffect>
                                  </p:childTnLst>
                                </p:cTn>
                              </p:par>
                              <p:par>
                                <p:cTn id="37" presetID="9"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par>
                                <p:cTn id="40" presetID="9"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9"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dissolve">
                                      <p:cBhvr>
                                        <p:cTn id="48" dur="500"/>
                                        <p:tgtEl>
                                          <p:spTgt spid="3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dissolv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dissolve">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dissolve">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dissolve">
                                      <p:cBhvr>
                                        <p:cTn id="71" dur="500"/>
                                        <p:tgtEl>
                                          <p:spTgt spid="5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dissolv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dissolve">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dissolve">
                                      <p:cBhvr>
                                        <p:cTn id="84" dur="500"/>
                                        <p:tgtEl>
                                          <p:spTgt spid="5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dissolve">
                                      <p:cBhvr>
                                        <p:cTn id="87" dur="500"/>
                                        <p:tgtEl>
                                          <p:spTgt spid="5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dissolv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dissolve">
                                      <p:cBhvr>
                                        <p:cTn id="97" dur="500"/>
                                        <p:tgtEl>
                                          <p:spTgt spid="49"/>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dissolve">
                                      <p:cBhvr>
                                        <p:cTn id="10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0" animBg="1"/>
      <p:bldP spid="8" grpId="0" animBg="1"/>
      <p:bldP spid="10" grpId="0" animBg="1"/>
      <p:bldP spid="12" grpId="0" animBg="1"/>
      <p:bldP spid="13" grpId="0" animBg="1"/>
      <p:bldP spid="14" grpId="0" animBg="1"/>
      <p:bldP spid="17" grpId="0" animBg="1"/>
      <p:bldP spid="46" grpId="0" animBg="1"/>
      <p:bldP spid="47" grpId="0" animBg="1"/>
      <p:bldP spid="48" grpId="0" animBg="1"/>
      <p:bldP spid="49" grpId="0" animBg="1"/>
      <p:bldP spid="50" grpId="0"/>
      <p:bldP spid="51" grpId="0" animBg="1"/>
      <p:bldP spid="52" grpId="0"/>
      <p:bldP spid="53" grpId="0"/>
      <p:bldP spid="55" grpId="0"/>
      <p:bldP spid="56" grpId="0"/>
      <p:bldP spid="57" grpId="0" animBg="1"/>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26738" y="0"/>
            <a:ext cx="5839913" cy="762000"/>
          </a:xfrm>
        </p:spPr>
        <p:txBody>
          <a:bodyPr/>
          <a:lstStyle/>
          <a:p>
            <a:r>
              <a:rPr lang="en-US" dirty="0" smtClean="0"/>
              <a:t>Data Organization Spectrum</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9</a:t>
            </a:fld>
            <a:endParaRPr lang="en-US"/>
          </a:p>
        </p:txBody>
      </p:sp>
      <p:grpSp>
        <p:nvGrpSpPr>
          <p:cNvPr id="89" name="Group 88"/>
          <p:cNvGrpSpPr/>
          <p:nvPr/>
        </p:nvGrpSpPr>
        <p:grpSpPr>
          <a:xfrm>
            <a:off x="7026048" y="2416636"/>
            <a:ext cx="1357486" cy="1545786"/>
            <a:chOff x="2923903" y="2485998"/>
            <a:chExt cx="1535607" cy="1817405"/>
          </a:xfrm>
        </p:grpSpPr>
        <p:grpSp>
          <p:nvGrpSpPr>
            <p:cNvPr id="90" name="Group 89"/>
            <p:cNvGrpSpPr/>
            <p:nvPr/>
          </p:nvGrpSpPr>
          <p:grpSpPr>
            <a:xfrm>
              <a:off x="3173556" y="2485998"/>
              <a:ext cx="1285954" cy="1471902"/>
              <a:chOff x="3173556" y="2485998"/>
              <a:chExt cx="1285954" cy="1471902"/>
            </a:xfrm>
          </p:grpSpPr>
          <p:sp>
            <p:nvSpPr>
              <p:cNvPr id="153" name="Cube 152"/>
              <p:cNvSpPr/>
              <p:nvPr/>
            </p:nvSpPr>
            <p:spPr>
              <a:xfrm>
                <a:off x="326484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ube 153"/>
              <p:cNvSpPr/>
              <p:nvPr/>
            </p:nvSpPr>
            <p:spPr>
              <a:xfrm>
                <a:off x="338775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Cube 154"/>
              <p:cNvSpPr/>
              <p:nvPr/>
            </p:nvSpPr>
            <p:spPr>
              <a:xfrm>
                <a:off x="351065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Cube 155"/>
              <p:cNvSpPr/>
              <p:nvPr/>
            </p:nvSpPr>
            <p:spPr>
              <a:xfrm>
                <a:off x="363356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ube 156"/>
              <p:cNvSpPr/>
              <p:nvPr/>
            </p:nvSpPr>
            <p:spPr>
              <a:xfrm>
                <a:off x="375646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Cube 157"/>
              <p:cNvSpPr/>
              <p:nvPr/>
            </p:nvSpPr>
            <p:spPr>
              <a:xfrm>
                <a:off x="388435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Cube 158"/>
              <p:cNvSpPr/>
              <p:nvPr/>
            </p:nvSpPr>
            <p:spPr>
              <a:xfrm>
                <a:off x="400725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Cube 159"/>
              <p:cNvSpPr/>
              <p:nvPr/>
            </p:nvSpPr>
            <p:spPr>
              <a:xfrm>
                <a:off x="413016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Cube 160"/>
              <p:cNvSpPr/>
              <p:nvPr/>
            </p:nvSpPr>
            <p:spPr>
              <a:xfrm>
                <a:off x="425306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Cube 161"/>
              <p:cNvSpPr/>
              <p:nvPr/>
            </p:nvSpPr>
            <p:spPr>
              <a:xfrm>
                <a:off x="437597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Cube 162"/>
              <p:cNvSpPr/>
              <p:nvPr/>
            </p:nvSpPr>
            <p:spPr>
              <a:xfrm>
                <a:off x="321693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Cube 163"/>
              <p:cNvSpPr/>
              <p:nvPr/>
            </p:nvSpPr>
            <p:spPr>
              <a:xfrm>
                <a:off x="333983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Cube 164"/>
              <p:cNvSpPr/>
              <p:nvPr/>
            </p:nvSpPr>
            <p:spPr>
              <a:xfrm>
                <a:off x="346274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ube 165"/>
              <p:cNvSpPr/>
              <p:nvPr/>
            </p:nvSpPr>
            <p:spPr>
              <a:xfrm>
                <a:off x="358564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Cube 166"/>
              <p:cNvSpPr/>
              <p:nvPr/>
            </p:nvSpPr>
            <p:spPr>
              <a:xfrm>
                <a:off x="370855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Cube 167"/>
              <p:cNvSpPr/>
              <p:nvPr/>
            </p:nvSpPr>
            <p:spPr>
              <a:xfrm>
                <a:off x="383643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Cube 168"/>
              <p:cNvSpPr/>
              <p:nvPr/>
            </p:nvSpPr>
            <p:spPr>
              <a:xfrm>
                <a:off x="395933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ube 169"/>
              <p:cNvSpPr/>
              <p:nvPr/>
            </p:nvSpPr>
            <p:spPr>
              <a:xfrm>
                <a:off x="408224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Cube 170"/>
              <p:cNvSpPr/>
              <p:nvPr/>
            </p:nvSpPr>
            <p:spPr>
              <a:xfrm>
                <a:off x="420514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ube 171"/>
              <p:cNvSpPr/>
              <p:nvPr/>
            </p:nvSpPr>
            <p:spPr>
              <a:xfrm>
                <a:off x="432805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Cube 172"/>
              <p:cNvSpPr/>
              <p:nvPr/>
            </p:nvSpPr>
            <p:spPr>
              <a:xfrm>
                <a:off x="317355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ube 173"/>
              <p:cNvSpPr/>
              <p:nvPr/>
            </p:nvSpPr>
            <p:spPr>
              <a:xfrm>
                <a:off x="329646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ube 174"/>
              <p:cNvSpPr/>
              <p:nvPr/>
            </p:nvSpPr>
            <p:spPr>
              <a:xfrm>
                <a:off x="341936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Cube 175"/>
              <p:cNvSpPr/>
              <p:nvPr/>
            </p:nvSpPr>
            <p:spPr>
              <a:xfrm>
                <a:off x="354227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Cube 176"/>
              <p:cNvSpPr/>
              <p:nvPr/>
            </p:nvSpPr>
            <p:spPr>
              <a:xfrm>
                <a:off x="366517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ube 177"/>
              <p:cNvSpPr/>
              <p:nvPr/>
            </p:nvSpPr>
            <p:spPr>
              <a:xfrm>
                <a:off x="379305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ube 178"/>
              <p:cNvSpPr/>
              <p:nvPr/>
            </p:nvSpPr>
            <p:spPr>
              <a:xfrm>
                <a:off x="391596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ube 179"/>
              <p:cNvSpPr/>
              <p:nvPr/>
            </p:nvSpPr>
            <p:spPr>
              <a:xfrm>
                <a:off x="403886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Cube 180"/>
              <p:cNvSpPr/>
              <p:nvPr/>
            </p:nvSpPr>
            <p:spPr>
              <a:xfrm>
                <a:off x="416177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ube 181"/>
              <p:cNvSpPr/>
              <p:nvPr/>
            </p:nvSpPr>
            <p:spPr>
              <a:xfrm>
                <a:off x="428467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049040" y="2658281"/>
              <a:ext cx="1285954" cy="1471902"/>
              <a:chOff x="3173556" y="2485998"/>
              <a:chExt cx="1285954" cy="1471902"/>
            </a:xfrm>
          </p:grpSpPr>
          <p:sp>
            <p:nvSpPr>
              <p:cNvPr id="123" name="Cube 122"/>
              <p:cNvSpPr/>
              <p:nvPr/>
            </p:nvSpPr>
            <p:spPr>
              <a:xfrm>
                <a:off x="326484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Cube 123"/>
              <p:cNvSpPr/>
              <p:nvPr/>
            </p:nvSpPr>
            <p:spPr>
              <a:xfrm>
                <a:off x="338775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Cube 124"/>
              <p:cNvSpPr/>
              <p:nvPr/>
            </p:nvSpPr>
            <p:spPr>
              <a:xfrm>
                <a:off x="351065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Cube 125"/>
              <p:cNvSpPr/>
              <p:nvPr/>
            </p:nvSpPr>
            <p:spPr>
              <a:xfrm>
                <a:off x="363356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Cube 126"/>
              <p:cNvSpPr/>
              <p:nvPr/>
            </p:nvSpPr>
            <p:spPr>
              <a:xfrm>
                <a:off x="375646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Cube 127"/>
              <p:cNvSpPr/>
              <p:nvPr/>
            </p:nvSpPr>
            <p:spPr>
              <a:xfrm>
                <a:off x="388435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Cube 128"/>
              <p:cNvSpPr/>
              <p:nvPr/>
            </p:nvSpPr>
            <p:spPr>
              <a:xfrm>
                <a:off x="400725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Cube 129"/>
              <p:cNvSpPr/>
              <p:nvPr/>
            </p:nvSpPr>
            <p:spPr>
              <a:xfrm>
                <a:off x="413016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ube 130"/>
              <p:cNvSpPr/>
              <p:nvPr/>
            </p:nvSpPr>
            <p:spPr>
              <a:xfrm>
                <a:off x="425306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Cube 131"/>
              <p:cNvSpPr/>
              <p:nvPr/>
            </p:nvSpPr>
            <p:spPr>
              <a:xfrm>
                <a:off x="437597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ube 132"/>
              <p:cNvSpPr/>
              <p:nvPr/>
            </p:nvSpPr>
            <p:spPr>
              <a:xfrm>
                <a:off x="321693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ube 133"/>
              <p:cNvSpPr/>
              <p:nvPr/>
            </p:nvSpPr>
            <p:spPr>
              <a:xfrm>
                <a:off x="333983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Cube 134"/>
              <p:cNvSpPr/>
              <p:nvPr/>
            </p:nvSpPr>
            <p:spPr>
              <a:xfrm>
                <a:off x="346274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ube 135"/>
              <p:cNvSpPr/>
              <p:nvPr/>
            </p:nvSpPr>
            <p:spPr>
              <a:xfrm>
                <a:off x="358564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ube 136"/>
              <p:cNvSpPr/>
              <p:nvPr/>
            </p:nvSpPr>
            <p:spPr>
              <a:xfrm>
                <a:off x="370855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ube 137"/>
              <p:cNvSpPr/>
              <p:nvPr/>
            </p:nvSpPr>
            <p:spPr>
              <a:xfrm>
                <a:off x="383643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Cube 138"/>
              <p:cNvSpPr/>
              <p:nvPr/>
            </p:nvSpPr>
            <p:spPr>
              <a:xfrm>
                <a:off x="395933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Cube 139"/>
              <p:cNvSpPr/>
              <p:nvPr/>
            </p:nvSpPr>
            <p:spPr>
              <a:xfrm>
                <a:off x="408224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ube 140"/>
              <p:cNvSpPr/>
              <p:nvPr/>
            </p:nvSpPr>
            <p:spPr>
              <a:xfrm>
                <a:off x="420514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Cube 141"/>
              <p:cNvSpPr/>
              <p:nvPr/>
            </p:nvSpPr>
            <p:spPr>
              <a:xfrm>
                <a:off x="432805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Cube 142"/>
              <p:cNvSpPr/>
              <p:nvPr/>
            </p:nvSpPr>
            <p:spPr>
              <a:xfrm>
                <a:off x="317355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ube 143"/>
              <p:cNvSpPr/>
              <p:nvPr/>
            </p:nvSpPr>
            <p:spPr>
              <a:xfrm>
                <a:off x="329646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ube 144"/>
              <p:cNvSpPr/>
              <p:nvPr/>
            </p:nvSpPr>
            <p:spPr>
              <a:xfrm>
                <a:off x="341936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Cube 145"/>
              <p:cNvSpPr/>
              <p:nvPr/>
            </p:nvSpPr>
            <p:spPr>
              <a:xfrm>
                <a:off x="354227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Cube 146"/>
              <p:cNvSpPr/>
              <p:nvPr/>
            </p:nvSpPr>
            <p:spPr>
              <a:xfrm>
                <a:off x="366517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Cube 147"/>
              <p:cNvSpPr/>
              <p:nvPr/>
            </p:nvSpPr>
            <p:spPr>
              <a:xfrm>
                <a:off x="379305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Cube 148"/>
              <p:cNvSpPr/>
              <p:nvPr/>
            </p:nvSpPr>
            <p:spPr>
              <a:xfrm>
                <a:off x="391596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ube 149"/>
              <p:cNvSpPr/>
              <p:nvPr/>
            </p:nvSpPr>
            <p:spPr>
              <a:xfrm>
                <a:off x="403886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ube 150"/>
              <p:cNvSpPr/>
              <p:nvPr/>
            </p:nvSpPr>
            <p:spPr>
              <a:xfrm>
                <a:off x="416177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ube 151"/>
              <p:cNvSpPr/>
              <p:nvPr/>
            </p:nvSpPr>
            <p:spPr>
              <a:xfrm>
                <a:off x="428467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2923903" y="2831501"/>
              <a:ext cx="1285954" cy="1471902"/>
              <a:chOff x="3173556" y="2485998"/>
              <a:chExt cx="1285954" cy="1471902"/>
            </a:xfrm>
          </p:grpSpPr>
          <p:sp>
            <p:nvSpPr>
              <p:cNvPr id="93" name="Cube 92"/>
              <p:cNvSpPr/>
              <p:nvPr/>
            </p:nvSpPr>
            <p:spPr>
              <a:xfrm>
                <a:off x="326484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p:nvSpPr>
            <p:spPr>
              <a:xfrm>
                <a:off x="338775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p:nvSpPr>
            <p:spPr>
              <a:xfrm>
                <a:off x="351065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p:nvSpPr>
            <p:spPr>
              <a:xfrm>
                <a:off x="3633563"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p:nvSpPr>
            <p:spPr>
              <a:xfrm>
                <a:off x="3756468"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Cube 97"/>
              <p:cNvSpPr/>
              <p:nvPr/>
            </p:nvSpPr>
            <p:spPr>
              <a:xfrm>
                <a:off x="388435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Cube 98"/>
              <p:cNvSpPr/>
              <p:nvPr/>
            </p:nvSpPr>
            <p:spPr>
              <a:xfrm>
                <a:off x="400725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Cube 99"/>
              <p:cNvSpPr/>
              <p:nvPr/>
            </p:nvSpPr>
            <p:spPr>
              <a:xfrm>
                <a:off x="413016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Cube 100"/>
              <p:cNvSpPr/>
              <p:nvPr/>
            </p:nvSpPr>
            <p:spPr>
              <a:xfrm>
                <a:off x="4253066"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Cube 101"/>
              <p:cNvSpPr/>
              <p:nvPr/>
            </p:nvSpPr>
            <p:spPr>
              <a:xfrm>
                <a:off x="4375971" y="2485998"/>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Cube 102"/>
              <p:cNvSpPr/>
              <p:nvPr/>
            </p:nvSpPr>
            <p:spPr>
              <a:xfrm>
                <a:off x="321693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Cube 103"/>
              <p:cNvSpPr/>
              <p:nvPr/>
            </p:nvSpPr>
            <p:spPr>
              <a:xfrm>
                <a:off x="333983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Cube 104"/>
              <p:cNvSpPr/>
              <p:nvPr/>
            </p:nvSpPr>
            <p:spPr>
              <a:xfrm>
                <a:off x="346274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p:nvSpPr>
            <p:spPr>
              <a:xfrm>
                <a:off x="3585646"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p:nvSpPr>
            <p:spPr>
              <a:xfrm>
                <a:off x="3708551"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p:nvSpPr>
            <p:spPr>
              <a:xfrm>
                <a:off x="383643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p:nvSpPr>
            <p:spPr>
              <a:xfrm>
                <a:off x="395933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p:nvSpPr>
            <p:spPr>
              <a:xfrm>
                <a:off x="408224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p:nvSpPr>
            <p:spPr>
              <a:xfrm>
                <a:off x="4205149"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p:nvSpPr>
            <p:spPr>
              <a:xfrm>
                <a:off x="4328054" y="2541781"/>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p:nvSpPr>
            <p:spPr>
              <a:xfrm>
                <a:off x="317355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Cube 113"/>
              <p:cNvSpPr/>
              <p:nvPr/>
            </p:nvSpPr>
            <p:spPr>
              <a:xfrm>
                <a:off x="329646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p:nvSpPr>
            <p:spPr>
              <a:xfrm>
                <a:off x="341936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p:nvSpPr>
            <p:spPr>
              <a:xfrm>
                <a:off x="3542271"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p:nvSpPr>
            <p:spPr>
              <a:xfrm>
                <a:off x="3665176"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Cube 117"/>
              <p:cNvSpPr/>
              <p:nvPr/>
            </p:nvSpPr>
            <p:spPr>
              <a:xfrm>
                <a:off x="379305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Cube 118"/>
              <p:cNvSpPr/>
              <p:nvPr/>
            </p:nvSpPr>
            <p:spPr>
              <a:xfrm>
                <a:off x="391596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Cube 119"/>
              <p:cNvSpPr/>
              <p:nvPr/>
            </p:nvSpPr>
            <p:spPr>
              <a:xfrm>
                <a:off x="403886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Cube 120"/>
              <p:cNvSpPr/>
              <p:nvPr/>
            </p:nvSpPr>
            <p:spPr>
              <a:xfrm>
                <a:off x="4161774"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ube 121"/>
              <p:cNvSpPr/>
              <p:nvPr/>
            </p:nvSpPr>
            <p:spPr>
              <a:xfrm>
                <a:off x="4284679" y="2599362"/>
                <a:ext cx="83539" cy="1358538"/>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50" name="Group 349"/>
          <p:cNvGrpSpPr/>
          <p:nvPr/>
        </p:nvGrpSpPr>
        <p:grpSpPr>
          <a:xfrm>
            <a:off x="3782762" y="2325865"/>
            <a:ext cx="2178013" cy="1727329"/>
            <a:chOff x="707494" y="4062136"/>
            <a:chExt cx="2178013" cy="1727329"/>
          </a:xfrm>
        </p:grpSpPr>
        <p:grpSp>
          <p:nvGrpSpPr>
            <p:cNvPr id="8" name="Group 7"/>
            <p:cNvGrpSpPr/>
            <p:nvPr/>
          </p:nvGrpSpPr>
          <p:grpSpPr>
            <a:xfrm>
              <a:off x="707494" y="4152212"/>
              <a:ext cx="1445508" cy="1637253"/>
              <a:chOff x="7089360" y="2555661"/>
              <a:chExt cx="1445508" cy="1637253"/>
            </a:xfrm>
          </p:grpSpPr>
          <p:grpSp>
            <p:nvGrpSpPr>
              <p:cNvPr id="9" name="Group 8"/>
              <p:cNvGrpSpPr/>
              <p:nvPr/>
            </p:nvGrpSpPr>
            <p:grpSpPr>
              <a:xfrm>
                <a:off x="7367070" y="2555661"/>
                <a:ext cx="1167798" cy="1358538"/>
                <a:chOff x="3897561" y="2738820"/>
                <a:chExt cx="983325" cy="1195516"/>
              </a:xfrm>
            </p:grpSpPr>
            <p:grpSp>
              <p:nvGrpSpPr>
                <p:cNvPr id="74" name="Group 73"/>
                <p:cNvGrpSpPr/>
                <p:nvPr/>
              </p:nvGrpSpPr>
              <p:grpSpPr>
                <a:xfrm>
                  <a:off x="3897561" y="2738820"/>
                  <a:ext cx="249900" cy="1195516"/>
                  <a:chOff x="3068324" y="2956589"/>
                  <a:chExt cx="249900" cy="1195516"/>
                </a:xfrm>
              </p:grpSpPr>
              <p:sp>
                <p:nvSpPr>
                  <p:cNvPr id="87" name="Cube 8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ube 8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081711" y="2738820"/>
                  <a:ext cx="249900" cy="1195516"/>
                  <a:chOff x="3068324" y="2956589"/>
                  <a:chExt cx="249900" cy="1195516"/>
                </a:xfrm>
              </p:grpSpPr>
              <p:sp>
                <p:nvSpPr>
                  <p:cNvPr id="85" name="Cube 8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Cube 8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262686" y="2738820"/>
                  <a:ext cx="249900" cy="1195516"/>
                  <a:chOff x="3068324" y="2956589"/>
                  <a:chExt cx="249900" cy="1195516"/>
                </a:xfrm>
              </p:grpSpPr>
              <p:sp>
                <p:nvSpPr>
                  <p:cNvPr id="83" name="Cube 8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Cube 8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4443661" y="2738820"/>
                  <a:ext cx="249900" cy="1195516"/>
                  <a:chOff x="3068324" y="2956589"/>
                  <a:chExt cx="249900" cy="1195516"/>
                </a:xfrm>
              </p:grpSpPr>
              <p:sp>
                <p:nvSpPr>
                  <p:cNvPr id="81" name="Cube 8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630986" y="2738820"/>
                  <a:ext cx="249900" cy="1195516"/>
                  <a:chOff x="3068324" y="2956589"/>
                  <a:chExt cx="249900" cy="1195516"/>
                </a:xfrm>
              </p:grpSpPr>
              <p:sp>
                <p:nvSpPr>
                  <p:cNvPr id="79" name="Cube 7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Cube 7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7293776" y="2629197"/>
                <a:ext cx="1167798" cy="1358538"/>
                <a:chOff x="3897561" y="2738820"/>
                <a:chExt cx="983325" cy="1195516"/>
              </a:xfrm>
            </p:grpSpPr>
            <p:grpSp>
              <p:nvGrpSpPr>
                <p:cNvPr id="59" name="Group 58"/>
                <p:cNvGrpSpPr/>
                <p:nvPr/>
              </p:nvGrpSpPr>
              <p:grpSpPr>
                <a:xfrm>
                  <a:off x="3897561" y="2738820"/>
                  <a:ext cx="249900" cy="1195516"/>
                  <a:chOff x="3068324" y="2956589"/>
                  <a:chExt cx="249900" cy="1195516"/>
                </a:xfrm>
              </p:grpSpPr>
              <p:sp>
                <p:nvSpPr>
                  <p:cNvPr id="72" name="Cube 7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ube 7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081711" y="2738820"/>
                  <a:ext cx="249900" cy="1195516"/>
                  <a:chOff x="3068324" y="2956589"/>
                  <a:chExt cx="249900" cy="1195516"/>
                </a:xfrm>
              </p:grpSpPr>
              <p:sp>
                <p:nvSpPr>
                  <p:cNvPr id="70" name="Cube 6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262686" y="2738820"/>
                  <a:ext cx="249900" cy="1195516"/>
                  <a:chOff x="3068324" y="2956589"/>
                  <a:chExt cx="249900" cy="1195516"/>
                </a:xfrm>
              </p:grpSpPr>
              <p:sp>
                <p:nvSpPr>
                  <p:cNvPr id="68" name="Cube 6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443661" y="2738820"/>
                  <a:ext cx="249900" cy="1195516"/>
                  <a:chOff x="3068324" y="2956589"/>
                  <a:chExt cx="249900" cy="1195516"/>
                </a:xfrm>
              </p:grpSpPr>
              <p:sp>
                <p:nvSpPr>
                  <p:cNvPr id="66" name="Cube 6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630986" y="2738820"/>
                  <a:ext cx="249900" cy="1195516"/>
                  <a:chOff x="3068324" y="2956589"/>
                  <a:chExt cx="249900" cy="1195516"/>
                </a:xfrm>
              </p:grpSpPr>
              <p:sp>
                <p:nvSpPr>
                  <p:cNvPr id="64" name="Cube 6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7225354" y="2700638"/>
                <a:ext cx="1167798" cy="1358538"/>
                <a:chOff x="3897561" y="2738820"/>
                <a:chExt cx="983325" cy="1195516"/>
              </a:xfrm>
            </p:grpSpPr>
            <p:grpSp>
              <p:nvGrpSpPr>
                <p:cNvPr id="44" name="Group 43"/>
                <p:cNvGrpSpPr/>
                <p:nvPr/>
              </p:nvGrpSpPr>
              <p:grpSpPr>
                <a:xfrm>
                  <a:off x="3897561" y="2738820"/>
                  <a:ext cx="249900" cy="1195516"/>
                  <a:chOff x="3068324" y="2956589"/>
                  <a:chExt cx="249900" cy="1195516"/>
                </a:xfrm>
              </p:grpSpPr>
              <p:sp>
                <p:nvSpPr>
                  <p:cNvPr id="57" name="Cube 5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081711" y="2738820"/>
                  <a:ext cx="249900" cy="1195516"/>
                  <a:chOff x="3068324" y="2956589"/>
                  <a:chExt cx="249900" cy="1195516"/>
                </a:xfrm>
              </p:grpSpPr>
              <p:sp>
                <p:nvSpPr>
                  <p:cNvPr id="55" name="Cube 5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ube 5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262686" y="2738820"/>
                  <a:ext cx="249900" cy="1195516"/>
                  <a:chOff x="3068324" y="2956589"/>
                  <a:chExt cx="249900" cy="1195516"/>
                </a:xfrm>
              </p:grpSpPr>
              <p:sp>
                <p:nvSpPr>
                  <p:cNvPr id="53" name="Cube 5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ube 5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443661" y="2738820"/>
                  <a:ext cx="249900" cy="1195516"/>
                  <a:chOff x="3068324" y="2956589"/>
                  <a:chExt cx="249900" cy="1195516"/>
                </a:xfrm>
              </p:grpSpPr>
              <p:sp>
                <p:nvSpPr>
                  <p:cNvPr id="51" name="Cube 5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Cube 5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630986" y="2738820"/>
                  <a:ext cx="249900" cy="1195516"/>
                  <a:chOff x="3068324" y="2956589"/>
                  <a:chExt cx="249900" cy="1195516"/>
                </a:xfrm>
              </p:grpSpPr>
              <p:sp>
                <p:nvSpPr>
                  <p:cNvPr id="49" name="Cube 4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ube 4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7156933" y="2758678"/>
                <a:ext cx="1167798" cy="1358538"/>
                <a:chOff x="3897561" y="2738820"/>
                <a:chExt cx="983325" cy="1195516"/>
              </a:xfrm>
            </p:grpSpPr>
            <p:grpSp>
              <p:nvGrpSpPr>
                <p:cNvPr id="29" name="Group 28"/>
                <p:cNvGrpSpPr/>
                <p:nvPr/>
              </p:nvGrpSpPr>
              <p:grpSpPr>
                <a:xfrm>
                  <a:off x="3897561" y="2738820"/>
                  <a:ext cx="249900" cy="1195516"/>
                  <a:chOff x="3068324" y="2956589"/>
                  <a:chExt cx="249900" cy="1195516"/>
                </a:xfrm>
              </p:grpSpPr>
              <p:sp>
                <p:nvSpPr>
                  <p:cNvPr id="42" name="Cube 41"/>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081711" y="2738820"/>
                  <a:ext cx="249900" cy="1195516"/>
                  <a:chOff x="3068324" y="2956589"/>
                  <a:chExt cx="249900" cy="1195516"/>
                </a:xfrm>
              </p:grpSpPr>
              <p:sp>
                <p:nvSpPr>
                  <p:cNvPr id="40" name="Cube 39"/>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262686" y="2738820"/>
                  <a:ext cx="249900" cy="1195516"/>
                  <a:chOff x="3068324" y="2956589"/>
                  <a:chExt cx="249900" cy="1195516"/>
                </a:xfrm>
              </p:grpSpPr>
              <p:sp>
                <p:nvSpPr>
                  <p:cNvPr id="38" name="Cube 37"/>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Cube 38"/>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443661" y="2738820"/>
                  <a:ext cx="249900" cy="1195516"/>
                  <a:chOff x="3068324" y="2956589"/>
                  <a:chExt cx="249900" cy="1195516"/>
                </a:xfrm>
              </p:grpSpPr>
              <p:sp>
                <p:nvSpPr>
                  <p:cNvPr id="36" name="Cube 35"/>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630986" y="2738820"/>
                  <a:ext cx="249900" cy="1195516"/>
                  <a:chOff x="3068324" y="2956589"/>
                  <a:chExt cx="249900" cy="1195516"/>
                </a:xfrm>
              </p:grpSpPr>
              <p:sp>
                <p:nvSpPr>
                  <p:cNvPr id="34" name="Cube 33"/>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7089360" y="2834376"/>
                <a:ext cx="1167798" cy="1358538"/>
                <a:chOff x="3897561" y="2738820"/>
                <a:chExt cx="983325" cy="1195516"/>
              </a:xfrm>
            </p:grpSpPr>
            <p:grpSp>
              <p:nvGrpSpPr>
                <p:cNvPr id="14" name="Group 13"/>
                <p:cNvGrpSpPr/>
                <p:nvPr/>
              </p:nvGrpSpPr>
              <p:grpSpPr>
                <a:xfrm>
                  <a:off x="3897561" y="2738820"/>
                  <a:ext cx="249900" cy="1195516"/>
                  <a:chOff x="3068324" y="2956589"/>
                  <a:chExt cx="249900" cy="1195516"/>
                </a:xfrm>
              </p:grpSpPr>
              <p:sp>
                <p:nvSpPr>
                  <p:cNvPr id="27" name="Cube 26"/>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ube 27"/>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081711" y="2738820"/>
                  <a:ext cx="249900" cy="1195516"/>
                  <a:chOff x="3068324" y="2956589"/>
                  <a:chExt cx="249900" cy="1195516"/>
                </a:xfrm>
              </p:grpSpPr>
              <p:sp>
                <p:nvSpPr>
                  <p:cNvPr id="25" name="Cube 24"/>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262686" y="2738820"/>
                  <a:ext cx="249900" cy="1195516"/>
                  <a:chOff x="3068324" y="2956589"/>
                  <a:chExt cx="249900" cy="1195516"/>
                </a:xfrm>
              </p:grpSpPr>
              <p:sp>
                <p:nvSpPr>
                  <p:cNvPr id="23" name="Cube 22"/>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443661" y="2738820"/>
                  <a:ext cx="249900" cy="1195516"/>
                  <a:chOff x="3068324" y="2956589"/>
                  <a:chExt cx="249900" cy="1195516"/>
                </a:xfrm>
              </p:grpSpPr>
              <p:sp>
                <p:nvSpPr>
                  <p:cNvPr id="21" name="Cube 20"/>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630986" y="2738820"/>
                  <a:ext cx="249900" cy="1195516"/>
                  <a:chOff x="3068324" y="2956589"/>
                  <a:chExt cx="249900" cy="1195516"/>
                </a:xfrm>
              </p:grpSpPr>
              <p:sp>
                <p:nvSpPr>
                  <p:cNvPr id="19" name="Cube 18"/>
                  <p:cNvSpPr/>
                  <p:nvPr/>
                </p:nvSpPr>
                <p:spPr>
                  <a:xfrm>
                    <a:off x="3068324" y="3528092"/>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p:nvSpPr>
                <p:spPr>
                  <a:xfrm>
                    <a:off x="3072427" y="2956589"/>
                    <a:ext cx="245797" cy="624013"/>
                  </a:xfrm>
                  <a:prstGeom prst="cube">
                    <a:avLst>
                      <a:gd name="adj" fmla="val 249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90" name="TextBox 189"/>
            <p:cNvSpPr txBox="1"/>
            <p:nvPr/>
          </p:nvSpPr>
          <p:spPr>
            <a:xfrm>
              <a:off x="2153002" y="4062136"/>
              <a:ext cx="732505" cy="1490152"/>
            </a:xfrm>
            <a:prstGeom prst="rect">
              <a:avLst/>
            </a:prstGeom>
            <a:noFill/>
          </p:spPr>
          <p:txBody>
            <a:bodyPr wrap="none" rtlCol="0">
              <a:spAutoFit/>
            </a:bodyPr>
            <a:lstStyle/>
            <a:p>
              <a:r>
                <a:rPr lang="en-US" sz="1000" dirty="0" smtClean="0"/>
                <a:t>metadata</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a:p>
              <a:pPr>
                <a:lnSpc>
                  <a:spcPct val="50000"/>
                </a:lnSpc>
              </a:pPr>
              <a:r>
                <a:rPr lang="en-US" sz="1000" dirty="0"/>
                <a:t>-- -- --- - ---</a:t>
              </a:r>
            </a:p>
          </p:txBody>
        </p:sp>
      </p:grpSp>
      <p:grpSp>
        <p:nvGrpSpPr>
          <p:cNvPr id="200" name="Group 199"/>
          <p:cNvGrpSpPr/>
          <p:nvPr/>
        </p:nvGrpSpPr>
        <p:grpSpPr>
          <a:xfrm>
            <a:off x="811457" y="1704847"/>
            <a:ext cx="2014468" cy="1364498"/>
            <a:chOff x="423811" y="1550841"/>
            <a:chExt cx="1769304" cy="1201311"/>
          </a:xfrm>
        </p:grpSpPr>
        <p:sp>
          <p:nvSpPr>
            <p:cNvPr id="203" name="Rectangle 202"/>
            <p:cNvSpPr/>
            <p:nvPr/>
          </p:nvSpPr>
          <p:spPr>
            <a:xfrm>
              <a:off x="1940491" y="2602583"/>
              <a:ext cx="252624" cy="146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423811" y="2055813"/>
              <a:ext cx="228022" cy="1427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8" name="Group 207"/>
            <p:cNvGrpSpPr/>
            <p:nvPr/>
          </p:nvGrpSpPr>
          <p:grpSpPr>
            <a:xfrm>
              <a:off x="720246" y="2376606"/>
              <a:ext cx="1401853" cy="375546"/>
              <a:chOff x="2459916" y="3596172"/>
              <a:chExt cx="1401853" cy="375546"/>
            </a:xfrm>
          </p:grpSpPr>
          <p:sp>
            <p:nvSpPr>
              <p:cNvPr id="247" name="Parallelogram 246"/>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Parallelogram 247"/>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Parallelogram 248"/>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Parallelogram 249"/>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20246" y="2258637"/>
              <a:ext cx="1401853" cy="375546"/>
              <a:chOff x="2459916" y="3596172"/>
              <a:chExt cx="1401853" cy="375546"/>
            </a:xfrm>
          </p:grpSpPr>
          <p:sp>
            <p:nvSpPr>
              <p:cNvPr id="243" name="Parallelogram 242"/>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Parallelogram 243"/>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Parallelogram 244"/>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Parallelogram 245"/>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720246" y="2140671"/>
              <a:ext cx="1401853" cy="375546"/>
              <a:chOff x="2459916" y="3596172"/>
              <a:chExt cx="1401853" cy="375546"/>
            </a:xfrm>
          </p:grpSpPr>
          <p:sp>
            <p:nvSpPr>
              <p:cNvPr id="239" name="Parallelogram 238"/>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Parallelogram 239"/>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Parallelogram 240"/>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Parallelogram 241"/>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720246" y="2022705"/>
              <a:ext cx="1401853" cy="375546"/>
              <a:chOff x="2459916" y="3596172"/>
              <a:chExt cx="1401853" cy="375546"/>
            </a:xfrm>
          </p:grpSpPr>
          <p:sp>
            <p:nvSpPr>
              <p:cNvPr id="235" name="Parallelogram 234"/>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Parallelogram 235"/>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Parallelogram 236"/>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Parallelogram 237"/>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720246" y="1904739"/>
              <a:ext cx="1401853" cy="375546"/>
              <a:chOff x="2459916" y="3596172"/>
              <a:chExt cx="1401853" cy="375546"/>
            </a:xfrm>
          </p:grpSpPr>
          <p:sp>
            <p:nvSpPr>
              <p:cNvPr id="231" name="Parallelogram 230"/>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Parallelogram 231"/>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Parallelogram 232"/>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Parallelogram 233"/>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720246" y="1786773"/>
              <a:ext cx="1401853" cy="375546"/>
              <a:chOff x="2459916" y="3596172"/>
              <a:chExt cx="1401853" cy="375546"/>
            </a:xfrm>
          </p:grpSpPr>
          <p:sp>
            <p:nvSpPr>
              <p:cNvPr id="227" name="Parallelogram 226"/>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Parallelogram 227"/>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Parallelogram 228"/>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Parallelogram 229"/>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720246" y="1668807"/>
              <a:ext cx="1401853" cy="375546"/>
              <a:chOff x="2459916" y="3596172"/>
              <a:chExt cx="1401853" cy="375546"/>
            </a:xfrm>
          </p:grpSpPr>
          <p:sp>
            <p:nvSpPr>
              <p:cNvPr id="223" name="Parallelogram 222"/>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Parallelogram 223"/>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Parallelogram 224"/>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Parallelogram 225"/>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720246" y="1550841"/>
              <a:ext cx="1401853" cy="375546"/>
              <a:chOff x="2459916" y="3596172"/>
              <a:chExt cx="1401853" cy="375546"/>
            </a:xfrm>
          </p:grpSpPr>
          <p:sp>
            <p:nvSpPr>
              <p:cNvPr id="219" name="Parallelogram 218"/>
              <p:cNvSpPr/>
              <p:nvPr/>
            </p:nvSpPr>
            <p:spPr>
              <a:xfrm>
                <a:off x="3260820" y="3680680"/>
                <a:ext cx="544477"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Parallelogram 219"/>
              <p:cNvSpPr/>
              <p:nvPr/>
            </p:nvSpPr>
            <p:spPr>
              <a:xfrm>
                <a:off x="2852797" y="3680680"/>
                <a:ext cx="571542" cy="291038"/>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Parallelogram 220"/>
              <p:cNvSpPr/>
              <p:nvPr/>
            </p:nvSpPr>
            <p:spPr>
              <a:xfrm>
                <a:off x="2459916" y="3680680"/>
                <a:ext cx="557979" cy="291038"/>
              </a:xfrm>
              <a:prstGeom prst="parallelogram">
                <a:avLst>
                  <a:gd name="adj" fmla="val 65981"/>
                </a:avLst>
              </a:prstGeom>
              <a:pattFill prst="ltDnDiag">
                <a:fgClr>
                  <a:schemeClr val="bg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Parallelogram 221"/>
              <p:cNvSpPr/>
              <p:nvPr/>
            </p:nvSpPr>
            <p:spPr>
              <a:xfrm>
                <a:off x="2651405" y="3596172"/>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6" name="TextBox 215"/>
            <p:cNvSpPr txBox="1"/>
            <p:nvPr/>
          </p:nvSpPr>
          <p:spPr>
            <a:xfrm>
              <a:off x="759494" y="1693117"/>
              <a:ext cx="340082" cy="246221"/>
            </a:xfrm>
            <a:prstGeom prst="rect">
              <a:avLst/>
            </a:prstGeom>
            <a:noFill/>
          </p:spPr>
          <p:txBody>
            <a:bodyPr wrap="square" rtlCol="0">
              <a:spAutoFit/>
            </a:bodyPr>
            <a:lstStyle/>
            <a:p>
              <a:r>
                <a:rPr lang="en-US" sz="1000"/>
                <a:t>P</a:t>
              </a:r>
              <a:r>
                <a:rPr lang="en-US" sz="1000" baseline="-25000"/>
                <a:t>1</a:t>
              </a:r>
            </a:p>
          </p:txBody>
        </p:sp>
        <p:sp>
          <p:nvSpPr>
            <p:cNvPr id="217" name="TextBox 216"/>
            <p:cNvSpPr txBox="1"/>
            <p:nvPr/>
          </p:nvSpPr>
          <p:spPr>
            <a:xfrm>
              <a:off x="1178913" y="1693117"/>
              <a:ext cx="340082" cy="246221"/>
            </a:xfrm>
            <a:prstGeom prst="rect">
              <a:avLst/>
            </a:prstGeom>
            <a:noFill/>
          </p:spPr>
          <p:txBody>
            <a:bodyPr wrap="square" rtlCol="0">
              <a:spAutoFit/>
            </a:bodyPr>
            <a:lstStyle/>
            <a:p>
              <a:r>
                <a:rPr lang="en-US" sz="1000"/>
                <a:t>P</a:t>
              </a:r>
              <a:r>
                <a:rPr lang="en-US" sz="1000" baseline="-25000"/>
                <a:t>2</a:t>
              </a:r>
            </a:p>
          </p:txBody>
        </p:sp>
        <p:sp>
          <p:nvSpPr>
            <p:cNvPr id="218" name="TextBox 217"/>
            <p:cNvSpPr txBox="1"/>
            <p:nvPr/>
          </p:nvSpPr>
          <p:spPr>
            <a:xfrm>
              <a:off x="1598332" y="1693117"/>
              <a:ext cx="340082" cy="246221"/>
            </a:xfrm>
            <a:prstGeom prst="rect">
              <a:avLst/>
            </a:prstGeom>
            <a:noFill/>
          </p:spPr>
          <p:txBody>
            <a:bodyPr wrap="square" rtlCol="0">
              <a:spAutoFit/>
            </a:bodyPr>
            <a:lstStyle/>
            <a:p>
              <a:r>
                <a:rPr lang="en-US" sz="1000"/>
                <a:t>P</a:t>
              </a:r>
              <a:r>
                <a:rPr lang="en-US" sz="1000" baseline="-25000"/>
                <a:t>3</a:t>
              </a:r>
            </a:p>
          </p:txBody>
        </p:sp>
      </p:grpSp>
      <p:grpSp>
        <p:nvGrpSpPr>
          <p:cNvPr id="3" name="Group 2"/>
          <p:cNvGrpSpPr/>
          <p:nvPr/>
        </p:nvGrpSpPr>
        <p:grpSpPr>
          <a:xfrm>
            <a:off x="975656" y="3679685"/>
            <a:ext cx="1686071" cy="1102118"/>
            <a:chOff x="4868239" y="1914381"/>
            <a:chExt cx="1826533" cy="1301599"/>
          </a:xfrm>
        </p:grpSpPr>
        <p:sp>
          <p:nvSpPr>
            <p:cNvPr id="193" name="Rectangle 192"/>
            <p:cNvSpPr/>
            <p:nvPr/>
          </p:nvSpPr>
          <p:spPr>
            <a:xfrm>
              <a:off x="6077422" y="3059668"/>
              <a:ext cx="252624" cy="146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3" name="Group 252"/>
            <p:cNvGrpSpPr/>
            <p:nvPr/>
          </p:nvGrpSpPr>
          <p:grpSpPr>
            <a:xfrm>
              <a:off x="4868239" y="1914381"/>
              <a:ext cx="699840" cy="1301599"/>
              <a:chOff x="984830" y="3582261"/>
              <a:chExt cx="699840" cy="1301599"/>
            </a:xfrm>
          </p:grpSpPr>
          <p:grpSp>
            <p:nvGrpSpPr>
              <p:cNvPr id="254" name="Group 253"/>
              <p:cNvGrpSpPr/>
              <p:nvPr/>
            </p:nvGrpSpPr>
            <p:grpSpPr>
              <a:xfrm>
                <a:off x="984830" y="4508314"/>
                <a:ext cx="699840" cy="375546"/>
                <a:chOff x="828260" y="1378606"/>
                <a:chExt cx="1399679" cy="375546"/>
              </a:xfrm>
            </p:grpSpPr>
            <p:sp>
              <p:nvSpPr>
                <p:cNvPr id="276" name="Parallelogram 275"/>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Parallelogram 276"/>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984830" y="4376019"/>
                <a:ext cx="699840" cy="375546"/>
                <a:chOff x="828260" y="1378606"/>
                <a:chExt cx="1399679" cy="375546"/>
              </a:xfrm>
            </p:grpSpPr>
            <p:sp>
              <p:nvSpPr>
                <p:cNvPr id="274" name="Parallelogram 273"/>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Parallelogram 274"/>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984830" y="4243726"/>
                <a:ext cx="699840" cy="375546"/>
                <a:chOff x="828260" y="1378606"/>
                <a:chExt cx="1399679" cy="375546"/>
              </a:xfrm>
            </p:grpSpPr>
            <p:sp>
              <p:nvSpPr>
                <p:cNvPr id="272" name="Parallelogram 271"/>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Parallelogram 272"/>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984830" y="4111433"/>
                <a:ext cx="699840" cy="375546"/>
                <a:chOff x="828260" y="1378606"/>
                <a:chExt cx="1399679" cy="375546"/>
              </a:xfrm>
            </p:grpSpPr>
            <p:sp>
              <p:nvSpPr>
                <p:cNvPr id="270" name="Parallelogram 269"/>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Parallelogram 270"/>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984830" y="3979140"/>
                <a:ext cx="699840" cy="375546"/>
                <a:chOff x="828260" y="1378606"/>
                <a:chExt cx="1399679" cy="375546"/>
              </a:xfrm>
            </p:grpSpPr>
            <p:sp>
              <p:nvSpPr>
                <p:cNvPr id="268" name="Parallelogram 267"/>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Parallelogram 268"/>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984830" y="3846847"/>
                <a:ext cx="699840" cy="375546"/>
                <a:chOff x="828260" y="1378606"/>
                <a:chExt cx="1399679" cy="375546"/>
              </a:xfrm>
            </p:grpSpPr>
            <p:sp>
              <p:nvSpPr>
                <p:cNvPr id="266" name="Parallelogram 265"/>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Parallelogram 266"/>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984830" y="3714554"/>
                <a:ext cx="699840" cy="375546"/>
                <a:chOff x="828260" y="1378606"/>
                <a:chExt cx="1399679" cy="375546"/>
              </a:xfrm>
            </p:grpSpPr>
            <p:sp>
              <p:nvSpPr>
                <p:cNvPr id="264" name="Parallelogram 263"/>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Parallelogram 264"/>
                <p:cNvSpPr/>
                <p:nvPr/>
              </p:nvSpPr>
              <p:spPr>
                <a:xfrm>
                  <a:off x="1084852" y="1378606"/>
                  <a:ext cx="1143085"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984830" y="3582261"/>
                <a:ext cx="699840" cy="375546"/>
                <a:chOff x="828260" y="1378606"/>
                <a:chExt cx="1399679" cy="375546"/>
              </a:xfrm>
            </p:grpSpPr>
            <p:sp>
              <p:nvSpPr>
                <p:cNvPr id="262" name="Parallelogram 261"/>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Parallelogram 262"/>
                <p:cNvSpPr/>
                <p:nvPr/>
              </p:nvSpPr>
              <p:spPr>
                <a:xfrm>
                  <a:off x="1216424" y="1378606"/>
                  <a:ext cx="1011513"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8" name="Group 277"/>
            <p:cNvGrpSpPr/>
            <p:nvPr/>
          </p:nvGrpSpPr>
          <p:grpSpPr>
            <a:xfrm>
              <a:off x="5430276" y="1914381"/>
              <a:ext cx="699840" cy="1301599"/>
              <a:chOff x="984830" y="3582261"/>
              <a:chExt cx="699840" cy="1301599"/>
            </a:xfrm>
          </p:grpSpPr>
          <p:grpSp>
            <p:nvGrpSpPr>
              <p:cNvPr id="279" name="Group 278"/>
              <p:cNvGrpSpPr/>
              <p:nvPr/>
            </p:nvGrpSpPr>
            <p:grpSpPr>
              <a:xfrm>
                <a:off x="984830" y="4508314"/>
                <a:ext cx="699840" cy="375546"/>
                <a:chOff x="828260" y="1378606"/>
                <a:chExt cx="1399679" cy="375546"/>
              </a:xfrm>
            </p:grpSpPr>
            <p:sp>
              <p:nvSpPr>
                <p:cNvPr id="301" name="Parallelogram 300"/>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Parallelogram 301"/>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984830" y="4376019"/>
                <a:ext cx="699840" cy="375546"/>
                <a:chOff x="828260" y="1378606"/>
                <a:chExt cx="1399679" cy="375546"/>
              </a:xfrm>
            </p:grpSpPr>
            <p:sp>
              <p:nvSpPr>
                <p:cNvPr id="299" name="Parallelogram 298"/>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Parallelogram 299"/>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1" name="Group 280"/>
              <p:cNvGrpSpPr/>
              <p:nvPr/>
            </p:nvGrpSpPr>
            <p:grpSpPr>
              <a:xfrm>
                <a:off x="984830" y="4243726"/>
                <a:ext cx="699840" cy="375546"/>
                <a:chOff x="828260" y="1378606"/>
                <a:chExt cx="1399679" cy="375546"/>
              </a:xfrm>
            </p:grpSpPr>
            <p:sp>
              <p:nvSpPr>
                <p:cNvPr id="297" name="Parallelogram 29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Parallelogram 297"/>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984830" y="4111433"/>
                <a:ext cx="699840" cy="375546"/>
                <a:chOff x="828260" y="1378606"/>
                <a:chExt cx="1399679" cy="375546"/>
              </a:xfrm>
            </p:grpSpPr>
            <p:sp>
              <p:nvSpPr>
                <p:cNvPr id="295" name="Parallelogram 294"/>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Parallelogram 295"/>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984830" y="3979140"/>
                <a:ext cx="699840" cy="375546"/>
                <a:chOff x="828260" y="1378606"/>
                <a:chExt cx="1399679" cy="375546"/>
              </a:xfrm>
            </p:grpSpPr>
            <p:sp>
              <p:nvSpPr>
                <p:cNvPr id="293" name="Parallelogram 292"/>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Parallelogram 293"/>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4" name="Group 283"/>
              <p:cNvGrpSpPr/>
              <p:nvPr/>
            </p:nvGrpSpPr>
            <p:grpSpPr>
              <a:xfrm>
                <a:off x="984830" y="3846847"/>
                <a:ext cx="699840" cy="375546"/>
                <a:chOff x="828260" y="1378606"/>
                <a:chExt cx="1399679" cy="375546"/>
              </a:xfrm>
            </p:grpSpPr>
            <p:sp>
              <p:nvSpPr>
                <p:cNvPr id="291" name="Parallelogram 290"/>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Parallelogram 291"/>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5" name="Group 284"/>
              <p:cNvGrpSpPr/>
              <p:nvPr/>
            </p:nvGrpSpPr>
            <p:grpSpPr>
              <a:xfrm>
                <a:off x="984830" y="3714554"/>
                <a:ext cx="699840" cy="375546"/>
                <a:chOff x="828260" y="1378606"/>
                <a:chExt cx="1399679" cy="375546"/>
              </a:xfrm>
            </p:grpSpPr>
            <p:sp>
              <p:nvSpPr>
                <p:cNvPr id="289" name="Parallelogram 288"/>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Parallelogram 289"/>
                <p:cNvSpPr/>
                <p:nvPr/>
              </p:nvSpPr>
              <p:spPr>
                <a:xfrm>
                  <a:off x="1084852" y="1378606"/>
                  <a:ext cx="1143085"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6" name="Group 285"/>
              <p:cNvGrpSpPr/>
              <p:nvPr/>
            </p:nvGrpSpPr>
            <p:grpSpPr>
              <a:xfrm>
                <a:off x="984830" y="3582261"/>
                <a:ext cx="699840" cy="375546"/>
                <a:chOff x="828260" y="1378606"/>
                <a:chExt cx="1399679" cy="375546"/>
              </a:xfrm>
            </p:grpSpPr>
            <p:sp>
              <p:nvSpPr>
                <p:cNvPr id="287" name="Parallelogram 28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Parallelogram 287"/>
                <p:cNvSpPr/>
                <p:nvPr/>
              </p:nvSpPr>
              <p:spPr>
                <a:xfrm>
                  <a:off x="1216424" y="1378606"/>
                  <a:ext cx="1011513"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04" name="Group 303"/>
            <p:cNvGrpSpPr/>
            <p:nvPr/>
          </p:nvGrpSpPr>
          <p:grpSpPr>
            <a:xfrm>
              <a:off x="5994932" y="1914381"/>
              <a:ext cx="699840" cy="1301599"/>
              <a:chOff x="984830" y="3582261"/>
              <a:chExt cx="699840" cy="1301599"/>
            </a:xfrm>
          </p:grpSpPr>
          <p:grpSp>
            <p:nvGrpSpPr>
              <p:cNvPr id="305" name="Group 304"/>
              <p:cNvGrpSpPr/>
              <p:nvPr/>
            </p:nvGrpSpPr>
            <p:grpSpPr>
              <a:xfrm>
                <a:off x="984830" y="4508314"/>
                <a:ext cx="699840" cy="375546"/>
                <a:chOff x="828260" y="1378606"/>
                <a:chExt cx="1399679" cy="375546"/>
              </a:xfrm>
            </p:grpSpPr>
            <p:sp>
              <p:nvSpPr>
                <p:cNvPr id="327" name="Parallelogram 32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Parallelogram 327"/>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6" name="Group 305"/>
              <p:cNvGrpSpPr/>
              <p:nvPr/>
            </p:nvGrpSpPr>
            <p:grpSpPr>
              <a:xfrm>
                <a:off x="984830" y="4376019"/>
                <a:ext cx="699840" cy="375546"/>
                <a:chOff x="828260" y="1378606"/>
                <a:chExt cx="1399679" cy="375546"/>
              </a:xfrm>
            </p:grpSpPr>
            <p:sp>
              <p:nvSpPr>
                <p:cNvPr id="325" name="Parallelogram 324"/>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Parallelogram 325"/>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984830" y="4243726"/>
                <a:ext cx="699840" cy="375546"/>
                <a:chOff x="828260" y="1378606"/>
                <a:chExt cx="1399679" cy="375546"/>
              </a:xfrm>
            </p:grpSpPr>
            <p:sp>
              <p:nvSpPr>
                <p:cNvPr id="323" name="Parallelogram 322"/>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Parallelogram 323"/>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984830" y="4111433"/>
                <a:ext cx="699840" cy="375546"/>
                <a:chOff x="828260" y="1378606"/>
                <a:chExt cx="1399679" cy="375546"/>
              </a:xfrm>
            </p:grpSpPr>
            <p:sp>
              <p:nvSpPr>
                <p:cNvPr id="321" name="Parallelogram 320"/>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Parallelogram 321"/>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9" name="Group 308"/>
              <p:cNvGrpSpPr/>
              <p:nvPr/>
            </p:nvGrpSpPr>
            <p:grpSpPr>
              <a:xfrm>
                <a:off x="984830" y="3979140"/>
                <a:ext cx="699840" cy="375546"/>
                <a:chOff x="828260" y="1378606"/>
                <a:chExt cx="1399679" cy="375546"/>
              </a:xfrm>
            </p:grpSpPr>
            <p:sp>
              <p:nvSpPr>
                <p:cNvPr id="319" name="Parallelogram 318"/>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Parallelogram 319"/>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0" name="Group 309"/>
              <p:cNvGrpSpPr/>
              <p:nvPr/>
            </p:nvGrpSpPr>
            <p:grpSpPr>
              <a:xfrm>
                <a:off x="984830" y="3846847"/>
                <a:ext cx="699840" cy="375546"/>
                <a:chOff x="828260" y="1378606"/>
                <a:chExt cx="1399679" cy="375546"/>
              </a:xfrm>
            </p:grpSpPr>
            <p:sp>
              <p:nvSpPr>
                <p:cNvPr id="317" name="Parallelogram 316"/>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Parallelogram 317"/>
                <p:cNvSpPr/>
                <p:nvPr/>
              </p:nvSpPr>
              <p:spPr>
                <a:xfrm>
                  <a:off x="1017575" y="1378606"/>
                  <a:ext cx="1210364"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984830" y="3714554"/>
                <a:ext cx="699840" cy="375546"/>
                <a:chOff x="828260" y="1378606"/>
                <a:chExt cx="1399679" cy="375546"/>
              </a:xfrm>
            </p:grpSpPr>
            <p:sp>
              <p:nvSpPr>
                <p:cNvPr id="315" name="Parallelogram 314"/>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Parallelogram 315"/>
                <p:cNvSpPr/>
                <p:nvPr/>
              </p:nvSpPr>
              <p:spPr>
                <a:xfrm>
                  <a:off x="1084852" y="1378606"/>
                  <a:ext cx="1143085"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2" name="Group 311"/>
              <p:cNvGrpSpPr/>
              <p:nvPr/>
            </p:nvGrpSpPr>
            <p:grpSpPr>
              <a:xfrm>
                <a:off x="984830" y="3582261"/>
                <a:ext cx="699840" cy="375546"/>
                <a:chOff x="828260" y="1378606"/>
                <a:chExt cx="1399679" cy="375546"/>
              </a:xfrm>
            </p:grpSpPr>
            <p:sp>
              <p:nvSpPr>
                <p:cNvPr id="313" name="Parallelogram 312"/>
                <p:cNvSpPr/>
                <p:nvPr/>
              </p:nvSpPr>
              <p:spPr>
                <a:xfrm>
                  <a:off x="828260" y="1378606"/>
                  <a:ext cx="1399679" cy="375546"/>
                </a:xfrm>
                <a:prstGeom prst="parallelogram">
                  <a:avLst>
                    <a:gd name="adj" fmla="val 6598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Parallelogram 313"/>
                <p:cNvSpPr/>
                <p:nvPr/>
              </p:nvSpPr>
              <p:spPr>
                <a:xfrm>
                  <a:off x="1216424" y="1378606"/>
                  <a:ext cx="1011513" cy="84508"/>
                </a:xfrm>
                <a:prstGeom prst="parallelogram">
                  <a:avLst>
                    <a:gd name="adj" fmla="val 65981"/>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29" name="TextBox 328"/>
            <p:cNvSpPr txBox="1"/>
            <p:nvPr/>
          </p:nvSpPr>
          <p:spPr>
            <a:xfrm>
              <a:off x="4912101" y="2049246"/>
              <a:ext cx="340082" cy="246221"/>
            </a:xfrm>
            <a:prstGeom prst="rect">
              <a:avLst/>
            </a:prstGeom>
            <a:noFill/>
          </p:spPr>
          <p:txBody>
            <a:bodyPr wrap="square" rtlCol="0">
              <a:spAutoFit/>
            </a:bodyPr>
            <a:lstStyle/>
            <a:p>
              <a:r>
                <a:rPr lang="en-US" sz="1000"/>
                <a:t>P</a:t>
              </a:r>
              <a:r>
                <a:rPr lang="en-US" sz="1000" baseline="-25000"/>
                <a:t>1</a:t>
              </a:r>
            </a:p>
          </p:txBody>
        </p:sp>
        <p:sp>
          <p:nvSpPr>
            <p:cNvPr id="330" name="TextBox 329"/>
            <p:cNvSpPr txBox="1"/>
            <p:nvPr/>
          </p:nvSpPr>
          <p:spPr>
            <a:xfrm>
              <a:off x="5487086" y="2049246"/>
              <a:ext cx="340082" cy="246221"/>
            </a:xfrm>
            <a:prstGeom prst="rect">
              <a:avLst/>
            </a:prstGeom>
            <a:noFill/>
          </p:spPr>
          <p:txBody>
            <a:bodyPr wrap="square" rtlCol="0">
              <a:spAutoFit/>
            </a:bodyPr>
            <a:lstStyle/>
            <a:p>
              <a:r>
                <a:rPr lang="en-US" sz="1000"/>
                <a:t>P</a:t>
              </a:r>
              <a:r>
                <a:rPr lang="en-US" sz="1000" baseline="-25000"/>
                <a:t>2</a:t>
              </a:r>
            </a:p>
          </p:txBody>
        </p:sp>
        <p:sp>
          <p:nvSpPr>
            <p:cNvPr id="331" name="TextBox 330"/>
            <p:cNvSpPr txBox="1"/>
            <p:nvPr/>
          </p:nvSpPr>
          <p:spPr>
            <a:xfrm>
              <a:off x="6042186" y="2049246"/>
              <a:ext cx="340082" cy="246221"/>
            </a:xfrm>
            <a:prstGeom prst="rect">
              <a:avLst/>
            </a:prstGeom>
            <a:noFill/>
          </p:spPr>
          <p:txBody>
            <a:bodyPr wrap="square" rtlCol="0">
              <a:spAutoFit/>
            </a:bodyPr>
            <a:lstStyle/>
            <a:p>
              <a:r>
                <a:rPr lang="en-US" sz="1000"/>
                <a:t>P</a:t>
              </a:r>
              <a:r>
                <a:rPr lang="en-US" sz="1000" baseline="-25000"/>
                <a:t>3</a:t>
              </a:r>
            </a:p>
          </p:txBody>
        </p:sp>
      </p:grpSp>
      <p:sp>
        <p:nvSpPr>
          <p:cNvPr id="4" name="TextBox 3"/>
          <p:cNvSpPr txBox="1"/>
          <p:nvPr/>
        </p:nvSpPr>
        <p:spPr>
          <a:xfrm>
            <a:off x="1444130" y="5080212"/>
            <a:ext cx="749123" cy="369332"/>
          </a:xfrm>
          <a:prstGeom prst="rect">
            <a:avLst/>
          </a:prstGeom>
          <a:noFill/>
        </p:spPr>
        <p:txBody>
          <a:bodyPr wrap="none" rtlCol="0">
            <a:spAutoFit/>
          </a:bodyPr>
          <a:lstStyle/>
          <a:p>
            <a:r>
              <a:rPr lang="en-US" dirty="0" smtClean="0"/>
              <a:t>Maps</a:t>
            </a:r>
            <a:endParaRPr lang="en-US" dirty="0"/>
          </a:p>
        </p:txBody>
      </p:sp>
      <p:sp>
        <p:nvSpPr>
          <p:cNvPr id="452" name="TextBox 451"/>
          <p:cNvSpPr txBox="1"/>
          <p:nvPr/>
        </p:nvSpPr>
        <p:spPr>
          <a:xfrm>
            <a:off x="7001057" y="4900796"/>
            <a:ext cx="1407469" cy="369332"/>
          </a:xfrm>
          <a:prstGeom prst="rect">
            <a:avLst/>
          </a:prstGeom>
          <a:noFill/>
        </p:spPr>
        <p:txBody>
          <a:bodyPr wrap="none" rtlCol="0">
            <a:spAutoFit/>
          </a:bodyPr>
          <a:lstStyle/>
          <a:p>
            <a:r>
              <a:rPr lang="en-US" dirty="0" smtClean="0"/>
              <a:t>Time Series</a:t>
            </a:r>
            <a:endParaRPr lang="en-US" dirty="0"/>
          </a:p>
        </p:txBody>
      </p:sp>
      <p:sp>
        <p:nvSpPr>
          <p:cNvPr id="453" name="TextBox 452"/>
          <p:cNvSpPr txBox="1"/>
          <p:nvPr/>
        </p:nvSpPr>
        <p:spPr>
          <a:xfrm>
            <a:off x="4388102" y="5007429"/>
            <a:ext cx="967332" cy="369332"/>
          </a:xfrm>
          <a:prstGeom prst="rect">
            <a:avLst/>
          </a:prstGeom>
          <a:noFill/>
        </p:spPr>
        <p:txBody>
          <a:bodyPr wrap="none" rtlCol="0">
            <a:spAutoFit/>
          </a:bodyPr>
          <a:lstStyle/>
          <a:p>
            <a:r>
              <a:rPr lang="en-US" dirty="0" smtClean="0"/>
              <a:t>Chunks</a:t>
            </a:r>
            <a:endParaRPr lang="en-US" dirty="0"/>
          </a:p>
        </p:txBody>
      </p:sp>
    </p:spTree>
    <p:extLst>
      <p:ext uri="{BB962C8B-B14F-4D97-AF65-F5344CB8AC3E}">
        <p14:creationId xmlns:p14="http://schemas.microsoft.com/office/powerpoint/2010/main" val="1760512668"/>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dissolve">
                                      <p:cBhvr>
                                        <p:cTn id="7" dur="500"/>
                                        <p:tgtEl>
                                          <p:spTgt spid="200"/>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dissolve">
                                      <p:cBhvr>
                                        <p:cTn id="18" dur="500"/>
                                        <p:tgtEl>
                                          <p:spTgt spid="8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52"/>
                                        </p:tgtEl>
                                        <p:attrNameLst>
                                          <p:attrName>style.visibility</p:attrName>
                                        </p:attrNameLst>
                                      </p:cBhvr>
                                      <p:to>
                                        <p:strVal val="visible"/>
                                      </p:to>
                                    </p:set>
                                    <p:animEffect transition="in" filter="dissolve">
                                      <p:cBhvr>
                                        <p:cTn id="21" dur="500"/>
                                        <p:tgtEl>
                                          <p:spTgt spid="45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dissolve">
                                      <p:cBhvr>
                                        <p:cTn id="26" dur="500"/>
                                        <p:tgtEl>
                                          <p:spTgt spid="35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53"/>
                                        </p:tgtEl>
                                        <p:attrNameLst>
                                          <p:attrName>style.visibility</p:attrName>
                                        </p:attrNameLst>
                                      </p:cBhvr>
                                      <p:to>
                                        <p:strVal val="visible"/>
                                      </p:to>
                                    </p:set>
                                    <p:animEffect transition="in" filter="dissolve">
                                      <p:cBhvr>
                                        <p:cTn id="29"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2" grpId="0"/>
      <p:bldP spid="453" grpId="0"/>
    </p:bldLst>
  </p:timing>
</p:sld>
</file>

<file path=ppt/theme/theme1.xml><?xml version="1.0" encoding="utf-8"?>
<a:theme xmlns:a="http://schemas.openxmlformats.org/drawingml/2006/main" name="1_Presentation on product or service">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The HDF Grou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42511</TotalTime>
  <Words>1736</Words>
  <Application>Microsoft Macintosh PowerPoint</Application>
  <PresentationFormat>On-screen Show (4:3)</PresentationFormat>
  <Paragraphs>252</Paragraphs>
  <Slides>14</Slides>
  <Notes>1</Notes>
  <HiddenSlides>3</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1_Presentation on product or service</vt:lpstr>
      <vt:lpstr>Can Data be Organized for Science and Reuse?</vt:lpstr>
      <vt:lpstr>Data Organizations</vt:lpstr>
      <vt:lpstr>Data Organizations</vt:lpstr>
      <vt:lpstr>Go Small – Object Store</vt:lpstr>
      <vt:lpstr>HDF4Maps - Arrays</vt:lpstr>
      <vt:lpstr>HDF4Maps - Chunks</vt:lpstr>
      <vt:lpstr>byteStream Sizes</vt:lpstr>
      <vt:lpstr>Metadata Levels &amp; Interoperability</vt:lpstr>
      <vt:lpstr>Data Organization Spectrum</vt:lpstr>
      <vt:lpstr>Go Big</vt:lpstr>
      <vt:lpstr>Lots of objects</vt:lpstr>
      <vt:lpstr>Evolving Backends - Persistent API’s</vt:lpstr>
      <vt:lpstr>HDF API is already ubiquitous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Author</dc:creator>
  <cp:lastModifiedBy>Ted Habermann</cp:lastModifiedBy>
  <cp:revision>476</cp:revision>
  <cp:lastPrinted>2015-12-17T16:11:16Z</cp:lastPrinted>
  <dcterms:created xsi:type="dcterms:W3CDTF">2009-02-24T17:22:30Z</dcterms:created>
  <dcterms:modified xsi:type="dcterms:W3CDTF">2016-01-08T12:40:56Z</dcterms:modified>
</cp:coreProperties>
</file>