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6" r:id="rId9"/>
    <p:sldId id="265" r:id="rId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E268F"/>
    <a:srgbClr val="317C3A"/>
    <a:srgbClr val="0DE520"/>
    <a:srgbClr val="4CF728"/>
    <a:srgbClr val="006600"/>
    <a:srgbClr val="FFFF00"/>
    <a:srgbClr val="009900"/>
    <a:srgbClr val="FF0900"/>
    <a:srgbClr val="4F6F92"/>
    <a:srgbClr val="32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43" d="100"/>
          <a:sy n="143" d="100"/>
        </p:scale>
        <p:origin x="-142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1ED038-DAF8-E449-AD33-8239EADAA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573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748589C-38EC-5942-9340-A98BE9139692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4D2F3DC-5632-7240-9A46-00C5F3F57177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4D2F3DC-5632-7240-9A46-00C5F3F57177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1E79C-896A-C14A-8854-CB487884E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11002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34EC7-8607-C943-95D7-51EB0CEB7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32974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F1D62-F31B-1D49-A16E-E7ED8B9DC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9149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2E45-22FD-5F43-91F5-9BD20B435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4688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81654-9FFC-0741-B302-CA8B9E5D8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00675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2AB66-FBBD-E942-8C9E-369A9FF6B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0336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95204-3D4A-2D47-9070-9FCCD4526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0098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F19E8-6F11-8D42-83F5-BB4F6E90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1670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AA34B-CCF5-DE4D-AC4C-7C0873D3B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729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8BFB0-1896-884E-A0EF-71D305DF5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9577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43839-6C7C-584F-BF58-756804E4B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933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A9BF8D11-8EBA-9245-9440-AA47523AF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09600" y="990600"/>
            <a:ext cx="7924800" cy="529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tabLst>
                <a:tab pos="1892300" algn="l"/>
                <a:tab pos="1943100" algn="l"/>
                <a:tab pos="2120900" algn="l"/>
              </a:tabLst>
              <a:defRPr/>
            </a:pPr>
            <a:endParaRPr lang="en-US" sz="2400" b="1" dirty="0">
              <a:solidFill>
                <a:srgbClr val="FFFF00"/>
              </a:solidFill>
              <a:ea typeface="+mn-ea"/>
              <a:cs typeface="+mn-cs"/>
            </a:endParaRPr>
          </a:p>
          <a:p>
            <a:pPr algn="ctr">
              <a:tabLst>
                <a:tab pos="1892300" algn="l"/>
                <a:tab pos="1943100" algn="l"/>
                <a:tab pos="2120900" algn="l"/>
              </a:tabLst>
              <a:defRPr/>
            </a:pPr>
            <a:r>
              <a:rPr lang="en-US" sz="3600" b="1" dirty="0" smtClean="0">
                <a:solidFill>
                  <a:schemeClr val="accent2"/>
                </a:solidFill>
                <a:ea typeface="+mn-ea"/>
                <a:cs typeface="+mn-cs"/>
              </a:rPr>
              <a:t>From Many, One</a:t>
            </a:r>
          </a:p>
          <a:p>
            <a:pPr algn="ctr">
              <a:tabLst>
                <a:tab pos="1892300" algn="l"/>
                <a:tab pos="1943100" algn="l"/>
                <a:tab pos="2120900" algn="l"/>
              </a:tabLst>
              <a:defRPr/>
            </a:pPr>
            <a:endParaRPr lang="en-US" sz="2400" b="1" dirty="0" smtClean="0">
              <a:solidFill>
                <a:schemeClr val="accent2"/>
              </a:solidFill>
              <a:ea typeface="+mn-ea"/>
              <a:cs typeface="+mn-cs"/>
            </a:endParaRPr>
          </a:p>
          <a:p>
            <a:pPr algn="ctr">
              <a:tabLst>
                <a:tab pos="1892300" algn="l"/>
                <a:tab pos="1943100" algn="l"/>
                <a:tab pos="2120900" algn="l"/>
              </a:tabLst>
              <a:defRPr/>
            </a:pPr>
            <a:r>
              <a:rPr lang="en-US" sz="2600" b="1" dirty="0" smtClean="0">
                <a:solidFill>
                  <a:schemeClr val="accent2"/>
                </a:solidFill>
                <a:ea typeface="+mn-ea"/>
                <a:cs typeface="+mn-cs"/>
              </a:rPr>
              <a:t>(or creating one great precipitation data set </a:t>
            </a:r>
          </a:p>
          <a:p>
            <a:pPr algn="ctr">
              <a:tabLst>
                <a:tab pos="1892300" algn="l"/>
                <a:tab pos="1943100" algn="l"/>
                <a:tab pos="2120900" algn="l"/>
              </a:tabLst>
              <a:defRPr/>
            </a:pPr>
            <a:r>
              <a:rPr lang="en-US" sz="2600" b="1" dirty="0" smtClean="0">
                <a:solidFill>
                  <a:schemeClr val="accent2"/>
                </a:solidFill>
                <a:ea typeface="+mn-ea"/>
                <a:cs typeface="+mn-cs"/>
              </a:rPr>
              <a:t>from many good ones) </a:t>
            </a:r>
            <a:endParaRPr lang="en-US" sz="2600" b="1" dirty="0">
              <a:solidFill>
                <a:schemeClr val="accent2"/>
              </a:solidFill>
              <a:ea typeface="+mn-ea"/>
              <a:cs typeface="+mn-cs"/>
            </a:endParaRPr>
          </a:p>
          <a:p>
            <a:pPr algn="ctr">
              <a:spcBef>
                <a:spcPct val="50000"/>
              </a:spcBef>
              <a:tabLst>
                <a:tab pos="1892300" algn="l"/>
                <a:tab pos="1943100" algn="l"/>
                <a:tab pos="2120900" algn="l"/>
              </a:tabLst>
              <a:defRPr/>
            </a:pPr>
            <a:endParaRPr lang="en-US" sz="20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tabLst>
                <a:tab pos="1892300" algn="l"/>
                <a:tab pos="1943100" algn="l"/>
                <a:tab pos="2120900" algn="l"/>
              </a:tabLst>
              <a:defRPr/>
            </a:pPr>
            <a:r>
              <a:rPr lang="en-US" sz="2200" dirty="0">
                <a:solidFill>
                  <a:schemeClr val="tx2"/>
                </a:solidFill>
                <a:ea typeface="+mn-ea"/>
                <a:cs typeface="+mn-cs"/>
              </a:rPr>
              <a:t>Dave </a:t>
            </a:r>
            <a:r>
              <a:rPr lang="en-US" sz="2200" dirty="0" smtClean="0">
                <a:solidFill>
                  <a:schemeClr val="tx2"/>
                </a:solidFill>
                <a:ea typeface="+mn-ea"/>
                <a:cs typeface="+mn-cs"/>
              </a:rPr>
              <a:t>Bolvin (SSAI and NASA/GSFC)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tabLst>
                <a:tab pos="1892300" algn="l"/>
                <a:tab pos="1943100" algn="l"/>
                <a:tab pos="2120900" algn="l"/>
              </a:tabLst>
              <a:defRPr/>
            </a:pPr>
            <a:r>
              <a:rPr lang="en-US" sz="2200" dirty="0" smtClean="0">
                <a:solidFill>
                  <a:schemeClr val="tx2"/>
                </a:solidFill>
                <a:ea typeface="+mn-ea"/>
                <a:cs typeface="+mn-cs"/>
              </a:rPr>
              <a:t>George Huffman (NASA/GSFC)</a:t>
            </a:r>
            <a:endParaRPr lang="en-US" sz="2200" dirty="0">
              <a:solidFill>
                <a:schemeClr val="tx2"/>
              </a:solidFill>
              <a:ea typeface="+mn-ea"/>
              <a:cs typeface="+mn-cs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tabLst>
                <a:tab pos="1892300" algn="l"/>
                <a:tab pos="1943100" algn="l"/>
                <a:tab pos="2120900" algn="l"/>
              </a:tabLst>
              <a:defRPr/>
            </a:pPr>
            <a:endParaRPr lang="en-US" sz="2200" dirty="0">
              <a:solidFill>
                <a:schemeClr val="tx2"/>
              </a:solidFill>
              <a:ea typeface="+mn-ea"/>
              <a:cs typeface="+mn-cs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tabLst>
                <a:tab pos="1892300" algn="l"/>
                <a:tab pos="1943100" algn="l"/>
                <a:tab pos="2120900" algn="l"/>
              </a:tabLst>
              <a:defRPr/>
            </a:pPr>
            <a:r>
              <a:rPr lang="en-US" sz="1800" dirty="0" smtClean="0">
                <a:solidFill>
                  <a:schemeClr val="tx2"/>
                </a:solidFill>
                <a:ea typeface="+mn-ea"/>
                <a:cs typeface="+mn-cs"/>
              </a:rPr>
              <a:t>Earth Science Data Analytics</a:t>
            </a:r>
            <a:endParaRPr lang="en-US" sz="1800" dirty="0">
              <a:solidFill>
                <a:schemeClr val="tx2"/>
              </a:solidFill>
              <a:ea typeface="+mn-ea"/>
              <a:cs typeface="+mn-cs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tabLst>
                <a:tab pos="1892300" algn="l"/>
                <a:tab pos="1943100" algn="l"/>
                <a:tab pos="2120900" algn="l"/>
              </a:tabLst>
              <a:defRPr/>
            </a:pPr>
            <a:r>
              <a:rPr lang="en-US" sz="1800" dirty="0" smtClean="0">
                <a:solidFill>
                  <a:schemeClr val="tx2"/>
                </a:solidFill>
                <a:ea typeface="+mn-ea"/>
                <a:cs typeface="+mn-cs"/>
              </a:rPr>
              <a:t>January 7, 2015</a:t>
            </a:r>
            <a:endParaRPr lang="en-US" sz="1800" dirty="0">
              <a:solidFill>
                <a:schemeClr val="tx2"/>
              </a:solidFill>
              <a:ea typeface="+mn-ea"/>
              <a:cs typeface="+mn-cs"/>
            </a:endParaRPr>
          </a:p>
          <a:p>
            <a:pPr lvl="7">
              <a:lnSpc>
                <a:spcPct val="50000"/>
              </a:lnSpc>
              <a:spcBef>
                <a:spcPct val="50000"/>
              </a:spcBef>
              <a:tabLst>
                <a:tab pos="1892300" algn="l"/>
                <a:tab pos="1943100" algn="l"/>
                <a:tab pos="2120900" algn="l"/>
              </a:tabLst>
              <a:defRPr/>
            </a:pPr>
            <a:endParaRPr lang="en-US" sz="2000" dirty="0">
              <a:solidFill>
                <a:schemeClr val="bg1"/>
              </a:solidFill>
              <a:ea typeface="+mn-ea"/>
              <a:cs typeface="+mn-cs"/>
            </a:endParaRPr>
          </a:p>
          <a:p>
            <a:pPr lvl="7">
              <a:lnSpc>
                <a:spcPct val="50000"/>
              </a:lnSpc>
              <a:spcBef>
                <a:spcPct val="50000"/>
              </a:spcBef>
              <a:tabLst>
                <a:tab pos="1892300" algn="l"/>
                <a:tab pos="1943100" algn="l"/>
                <a:tab pos="2120900" algn="l"/>
              </a:tabLst>
              <a:defRPr/>
            </a:pPr>
            <a:endParaRPr lang="en-US" sz="2000" dirty="0">
              <a:solidFill>
                <a:schemeClr val="bg1"/>
              </a:solidFill>
              <a:ea typeface="+mn-ea"/>
              <a:cs typeface="+mn-cs"/>
            </a:endParaRPr>
          </a:p>
          <a:p>
            <a:pPr lvl="5">
              <a:lnSpc>
                <a:spcPct val="30000"/>
              </a:lnSpc>
              <a:spcBef>
                <a:spcPct val="50000"/>
              </a:spcBef>
              <a:tabLst>
                <a:tab pos="1892300" algn="l"/>
                <a:tab pos="1943100" algn="l"/>
                <a:tab pos="2120900" algn="l"/>
              </a:tabLst>
              <a:defRPr/>
            </a:pPr>
            <a:endParaRPr lang="en-US" sz="2000" dirty="0">
              <a:solidFill>
                <a:schemeClr val="bg1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1752600" y="304800"/>
            <a:ext cx="579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1892300" algn="l"/>
                <a:tab pos="1943100" algn="l"/>
                <a:tab pos="2120900" algn="l"/>
              </a:tabLst>
            </a:pPr>
            <a:r>
              <a:rPr lang="en-US" b="1" dirty="0" smtClean="0">
                <a:solidFill>
                  <a:schemeClr val="accent2"/>
                </a:solidFill>
              </a:rPr>
              <a:t>Methodology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990600"/>
            <a:ext cx="7620000" cy="5970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/>
              <a:t>Disclaimer - precipitation </a:t>
            </a:r>
            <a:r>
              <a:rPr lang="en-US" sz="1800" dirty="0"/>
              <a:t>is unlike most meteorological parameters in that it is </a:t>
            </a:r>
            <a:r>
              <a:rPr lang="en-US" sz="1800" dirty="0" smtClean="0"/>
              <a:t>intermittent</a:t>
            </a:r>
            <a:r>
              <a:rPr lang="en-US" sz="1800" dirty="0"/>
              <a:t> </a:t>
            </a:r>
            <a:r>
              <a:rPr lang="en-US" sz="1800" dirty="0" smtClean="0"/>
              <a:t>and </a:t>
            </a:r>
            <a:r>
              <a:rPr lang="en-US" sz="1800" dirty="0"/>
              <a:t>not Gaussian</a:t>
            </a: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>
                <a:ea typeface="+mn-ea"/>
                <a:cs typeface="+mn-cs"/>
              </a:rPr>
              <a:t>We create </a:t>
            </a:r>
            <a:r>
              <a:rPr lang="en-US" sz="1800" u="sng" dirty="0" smtClean="0">
                <a:ea typeface="+mn-ea"/>
                <a:cs typeface="+mn-cs"/>
              </a:rPr>
              <a:t>global </a:t>
            </a:r>
            <a:r>
              <a:rPr lang="en-US" sz="1800" u="sng" dirty="0" smtClean="0">
                <a:ea typeface="+mn-ea"/>
                <a:cs typeface="+mn-cs"/>
              </a:rPr>
              <a:t>precipitation data sets </a:t>
            </a:r>
            <a:r>
              <a:rPr lang="en-US" sz="1800" dirty="0" smtClean="0">
                <a:ea typeface="+mn-ea"/>
                <a:cs typeface="+mn-cs"/>
              </a:rPr>
              <a:t>(regional data sets “easier”)</a:t>
            </a:r>
          </a:p>
          <a:p>
            <a:pPr marL="347663" lvl="1">
              <a:tabLst>
                <a:tab pos="292100" algn="l"/>
              </a:tabLst>
              <a:defRPr/>
            </a:pPr>
            <a:endParaRPr lang="en-US" sz="1800" dirty="0">
              <a:ea typeface="+mn-ea"/>
              <a:cs typeface="+mn-cs"/>
            </a:endParaRP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>
                <a:ea typeface="+mn-ea"/>
                <a:cs typeface="+mn-cs"/>
              </a:rPr>
              <a:t>Use satellite data + global precipitation gauge analysis</a:t>
            </a: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endParaRPr lang="en-US" sz="1800" dirty="0">
              <a:ea typeface="+mn-ea"/>
              <a:cs typeface="+mn-cs"/>
            </a:endParaRP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>
                <a:ea typeface="+mn-ea"/>
                <a:cs typeface="+mn-cs"/>
              </a:rPr>
              <a:t>Individual input satellite data sets</a:t>
            </a: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marL="1147763" lvl="2" indent="-342900">
              <a:buFont typeface="Lucida Grande"/>
              <a:buChar char="-"/>
              <a:tabLst>
                <a:tab pos="292100" algn="l"/>
              </a:tabLst>
              <a:defRPr/>
            </a:pPr>
            <a:r>
              <a:rPr lang="en-US" sz="1800" dirty="0" smtClean="0">
                <a:ea typeface="+mn-ea"/>
                <a:cs typeface="+mn-cs"/>
              </a:rPr>
              <a:t>Low-Earth passive and active </a:t>
            </a:r>
            <a:r>
              <a:rPr lang="en-US" sz="1800" dirty="0">
                <a:ea typeface="+mn-ea"/>
                <a:cs typeface="+mn-cs"/>
              </a:rPr>
              <a:t>m</a:t>
            </a:r>
            <a:r>
              <a:rPr lang="en-US" sz="1800" dirty="0" smtClean="0">
                <a:ea typeface="+mn-ea"/>
                <a:cs typeface="+mn-cs"/>
              </a:rPr>
              <a:t>icrowave (infrequent overpasses but good quality)</a:t>
            </a:r>
          </a:p>
          <a:p>
            <a:pPr marL="1147763" lvl="2" indent="-342900">
              <a:buFont typeface="Lucida Grande"/>
              <a:buChar char="-"/>
              <a:tabLst>
                <a:tab pos="292100" algn="l"/>
              </a:tabLst>
              <a:defRPr/>
            </a:pPr>
            <a:r>
              <a:rPr lang="en-US" sz="1800" dirty="0" smtClean="0">
                <a:ea typeface="+mn-ea"/>
                <a:cs typeface="+mn-cs"/>
              </a:rPr>
              <a:t>Geostationary Infrared (frequent images but low quality)</a:t>
            </a: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endParaRPr lang="en-US" sz="1800" dirty="0">
              <a:ea typeface="+mn-ea"/>
              <a:cs typeface="+mn-cs"/>
            </a:endParaRP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u="sng" dirty="0" smtClean="0">
                <a:ea typeface="+mn-ea"/>
                <a:cs typeface="+mn-cs"/>
              </a:rPr>
              <a:t>Solution</a:t>
            </a:r>
            <a:r>
              <a:rPr lang="en-US" sz="1800" dirty="0" smtClean="0">
                <a:ea typeface="+mn-ea"/>
                <a:cs typeface="+mn-cs"/>
              </a:rPr>
              <a:t> – produce a combined product using the strengths and mitigating the weaknesses of individual data sets</a:t>
            </a: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endParaRPr lang="en-US" sz="1800" dirty="0">
              <a:ea typeface="+mn-ea"/>
              <a:cs typeface="+mn-cs"/>
            </a:endParaRP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>
                <a:ea typeface="+mn-ea"/>
                <a:cs typeface="+mn-cs"/>
              </a:rPr>
              <a:t>Integrated Multi-</a:t>
            </a:r>
            <a:r>
              <a:rPr lang="en-US" sz="1800" dirty="0" err="1" smtClean="0">
                <a:ea typeface="+mn-ea"/>
                <a:cs typeface="+mn-cs"/>
              </a:rPr>
              <a:t>satellitE</a:t>
            </a:r>
            <a:r>
              <a:rPr lang="en-US" sz="1800" dirty="0" smtClean="0">
                <a:ea typeface="+mn-ea"/>
                <a:cs typeface="+mn-cs"/>
              </a:rPr>
              <a:t> Retrievals for GPM (IMERG) is a prime example (0.5 hour, 0.1° </a:t>
            </a:r>
            <a:r>
              <a:rPr lang="en-US" sz="1800" dirty="0" err="1" smtClean="0">
                <a:ea typeface="+mn-ea"/>
                <a:cs typeface="+mn-cs"/>
              </a:rPr>
              <a:t>lat</a:t>
            </a:r>
            <a:r>
              <a:rPr lang="en-US" sz="1800" dirty="0" smtClean="0">
                <a:ea typeface="+mn-ea"/>
                <a:cs typeface="+mn-cs"/>
              </a:rPr>
              <a:t>/</a:t>
            </a:r>
            <a:r>
              <a:rPr lang="en-US" sz="1800" dirty="0" err="1" smtClean="0">
                <a:ea typeface="+mn-ea"/>
                <a:cs typeface="+mn-cs"/>
              </a:rPr>
              <a:t>lon</a:t>
            </a:r>
            <a:r>
              <a:rPr lang="en-US" sz="1800" dirty="0" smtClean="0">
                <a:ea typeface="+mn-ea"/>
                <a:cs typeface="+mn-cs"/>
              </a:rPr>
              <a:t>, </a:t>
            </a:r>
            <a:r>
              <a:rPr lang="en-US" sz="1800" dirty="0" smtClean="0">
                <a:ea typeface="+mn-ea"/>
                <a:cs typeface="+mn-cs"/>
              </a:rPr>
              <a:t>currently 60</a:t>
            </a:r>
            <a:r>
              <a:rPr lang="en-US" sz="1800" dirty="0" smtClean="0">
                <a:ea typeface="+mn-ea"/>
                <a:cs typeface="+mn-cs"/>
              </a:rPr>
              <a:t>°N – 60</a:t>
            </a:r>
            <a:r>
              <a:rPr lang="en-US" sz="1800" dirty="0" smtClean="0"/>
              <a:t>°S</a:t>
            </a:r>
            <a:r>
              <a:rPr lang="en-US" sz="1800" dirty="0" smtClean="0">
                <a:ea typeface="+mn-ea"/>
                <a:cs typeface="+mn-cs"/>
              </a:rPr>
              <a:t>)</a:t>
            </a:r>
          </a:p>
          <a:p>
            <a:pPr marL="350838" lvl="1" indent="-3175">
              <a:tabLst>
                <a:tab pos="292100" algn="l"/>
              </a:tabLst>
              <a:defRPr/>
            </a:pPr>
            <a:endParaRPr lang="en-US" sz="2000" dirty="0">
              <a:ea typeface="+mn-ea"/>
              <a:cs typeface="+mn-cs"/>
            </a:endParaRPr>
          </a:p>
          <a:p>
            <a:pPr marL="350838" lvl="1" indent="-3175">
              <a:tabLst>
                <a:tab pos="292100" algn="l"/>
              </a:tabLst>
              <a:defRPr/>
            </a:pPr>
            <a:endParaRPr lang="en-US" sz="2000" dirty="0"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s_alls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703" y="854859"/>
            <a:ext cx="6211616" cy="5926941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09600" y="152400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tabLst>
                <a:tab pos="1892300" algn="l"/>
                <a:tab pos="1943100" algn="l"/>
                <a:tab pos="2120900" algn="l"/>
              </a:tabLst>
            </a:pPr>
            <a:r>
              <a:rPr lang="en-US" b="1" dirty="0" smtClean="0">
                <a:solidFill>
                  <a:schemeClr val="accent2"/>
                </a:solidFill>
              </a:rPr>
              <a:t>Available </a:t>
            </a:r>
            <a:r>
              <a:rPr lang="en-US" b="1" dirty="0" smtClean="0">
                <a:solidFill>
                  <a:schemeClr val="accent2"/>
                </a:solidFill>
              </a:rPr>
              <a:t>Low-Earth Orbit Input </a:t>
            </a:r>
            <a:r>
              <a:rPr lang="en-US" b="1" dirty="0" smtClean="0">
                <a:solidFill>
                  <a:schemeClr val="accent2"/>
                </a:solidFill>
              </a:rPr>
              <a:t>Satellite Data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257595" y="3440621"/>
            <a:ext cx="211207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Local Overpass Time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834218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1752600" y="304800"/>
            <a:ext cx="579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1892300" algn="l"/>
                <a:tab pos="1943100" algn="l"/>
                <a:tab pos="2120900" algn="l"/>
              </a:tabLst>
            </a:pPr>
            <a:r>
              <a:rPr lang="en-US" b="1" dirty="0" smtClean="0">
                <a:solidFill>
                  <a:schemeClr val="accent2"/>
                </a:solidFill>
              </a:rPr>
              <a:t>Satellite </a:t>
            </a:r>
            <a:r>
              <a:rPr lang="en-US" b="1" dirty="0" err="1" smtClean="0">
                <a:solidFill>
                  <a:schemeClr val="accent2"/>
                </a:solidFill>
              </a:rPr>
              <a:t>Intercalibration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990600"/>
            <a:ext cx="7620000" cy="6863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/>
              <a:t>Different sensors provide different precipitation estimates so we m</a:t>
            </a:r>
            <a:r>
              <a:rPr lang="en-US" sz="1800" dirty="0" smtClean="0">
                <a:ea typeface="+mn-ea"/>
                <a:cs typeface="+mn-cs"/>
              </a:rPr>
              <a:t>ust </a:t>
            </a:r>
            <a:r>
              <a:rPr lang="en-US" sz="1800" dirty="0" err="1" smtClean="0">
                <a:ea typeface="+mn-ea"/>
                <a:cs typeface="+mn-cs"/>
              </a:rPr>
              <a:t>intercalibrate</a:t>
            </a:r>
            <a:r>
              <a:rPr lang="en-US" sz="1800" dirty="0" smtClean="0">
                <a:ea typeface="+mn-ea"/>
                <a:cs typeface="+mn-cs"/>
              </a:rPr>
              <a:t> all estimates to the best standard (GPM combined GMI/DPR)</a:t>
            </a:r>
          </a:p>
          <a:p>
            <a:pPr marL="347663" lvl="1">
              <a:tabLst>
                <a:tab pos="292100" algn="l"/>
              </a:tabLst>
              <a:defRPr/>
            </a:pPr>
            <a:endParaRPr lang="en-US" sz="1800" dirty="0">
              <a:ea typeface="+mn-ea"/>
              <a:cs typeface="+mn-cs"/>
            </a:endParaRP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>
                <a:ea typeface="+mn-ea"/>
                <a:cs typeface="+mn-cs"/>
              </a:rPr>
              <a:t>Three step </a:t>
            </a:r>
            <a:r>
              <a:rPr lang="en-US" sz="1800" dirty="0" err="1" smtClean="0">
                <a:ea typeface="+mn-ea"/>
                <a:cs typeface="+mn-cs"/>
              </a:rPr>
              <a:t>intercalibration</a:t>
            </a:r>
            <a:r>
              <a:rPr lang="en-US" sz="1800" dirty="0" smtClean="0">
                <a:ea typeface="+mn-ea"/>
                <a:cs typeface="+mn-cs"/>
              </a:rPr>
              <a:t> process:</a:t>
            </a:r>
          </a:p>
          <a:p>
            <a:pPr marL="804863" lvl="2">
              <a:tabLst>
                <a:tab pos="292100" algn="l"/>
              </a:tabLst>
              <a:defRPr/>
            </a:pPr>
            <a:endParaRPr lang="en-US" sz="1600" dirty="0">
              <a:ea typeface="+mn-ea"/>
              <a:cs typeface="+mn-cs"/>
            </a:endParaRPr>
          </a:p>
          <a:p>
            <a:pPr marL="1028700" lvl="1" indent="-342900">
              <a:buFont typeface="+mj-lt"/>
              <a:buAutoNum type="arabicPeriod"/>
              <a:tabLst>
                <a:tab pos="292100" algn="l"/>
              </a:tabLst>
              <a:defRPr/>
            </a:pPr>
            <a:r>
              <a:rPr lang="en-US" sz="1800" dirty="0" err="1" smtClean="0"/>
              <a:t>Intercalibrate</a:t>
            </a:r>
            <a:r>
              <a:rPr lang="en-US" sz="1800" dirty="0" smtClean="0"/>
              <a:t> radiometric data (not done by us)</a:t>
            </a:r>
            <a:endParaRPr lang="en-US" sz="1800" dirty="0"/>
          </a:p>
          <a:p>
            <a:pPr marL="804863" lvl="2">
              <a:tabLst>
                <a:tab pos="292100" algn="l"/>
              </a:tabLst>
              <a:defRPr/>
            </a:pPr>
            <a:endParaRPr lang="en-US" sz="1600" dirty="0" smtClean="0">
              <a:ea typeface="+mn-ea"/>
              <a:cs typeface="+mn-cs"/>
            </a:endParaRPr>
          </a:p>
          <a:p>
            <a:pPr marL="688975" lvl="2">
              <a:tabLst>
                <a:tab pos="292100" algn="l"/>
                <a:tab pos="1030288" algn="l"/>
              </a:tabLst>
              <a:defRPr/>
            </a:pPr>
            <a:r>
              <a:rPr lang="en-US" sz="1800" dirty="0"/>
              <a:t>2.	Calibrate all other satellite estimates to </a:t>
            </a:r>
            <a:r>
              <a:rPr lang="en-US" sz="1800" dirty="0" smtClean="0"/>
              <a:t>GMI</a:t>
            </a:r>
            <a:endParaRPr lang="en-US" sz="1800" dirty="0"/>
          </a:p>
          <a:p>
            <a:pPr marL="1031875" lvl="2" indent="-342900">
              <a:buFont typeface="+mj-lt"/>
              <a:buAutoNum type="arabicPeriod"/>
              <a:tabLst>
                <a:tab pos="292100" algn="l"/>
              </a:tabLst>
              <a:defRPr/>
            </a:pPr>
            <a:endParaRPr lang="en-US" sz="1600" dirty="0"/>
          </a:p>
          <a:p>
            <a:pPr marL="1031875" lvl="2" indent="-342900">
              <a:buFont typeface="Lucida Grande"/>
              <a:buChar char="-"/>
              <a:tabLst>
                <a:tab pos="292100" algn="l"/>
              </a:tabLst>
              <a:defRPr/>
            </a:pPr>
            <a:r>
              <a:rPr lang="en-US" sz="1600" dirty="0"/>
              <a:t>Coincident overpasses over a long time </a:t>
            </a:r>
            <a:r>
              <a:rPr lang="en-US" sz="1600" dirty="0" smtClean="0"/>
              <a:t>span</a:t>
            </a:r>
            <a:endParaRPr lang="en-US" sz="1600" dirty="0"/>
          </a:p>
          <a:p>
            <a:pPr marL="1031875" lvl="2" indent="-342900">
              <a:buFont typeface="Lucida Grande"/>
              <a:buChar char="-"/>
              <a:tabLst>
                <a:tab pos="292100" algn="l"/>
              </a:tabLst>
              <a:defRPr/>
            </a:pPr>
            <a:r>
              <a:rPr lang="en-US" sz="1600" dirty="0"/>
              <a:t>Static seasonal climatological large-area matched histograms for each satellite sensor type</a:t>
            </a: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endParaRPr lang="en-US" sz="1600" dirty="0" smtClean="0">
              <a:ea typeface="+mn-ea"/>
              <a:cs typeface="+mn-cs"/>
            </a:endParaRPr>
          </a:p>
          <a:p>
            <a:pPr marL="1031875" lvl="2" indent="-342900">
              <a:buAutoNum type="arabicPeriod" startAt="3"/>
              <a:tabLst>
                <a:tab pos="292100" algn="l"/>
                <a:tab pos="1030288" algn="l"/>
              </a:tabLst>
              <a:defRPr/>
            </a:pPr>
            <a:r>
              <a:rPr lang="en-US" sz="1800" dirty="0" smtClean="0"/>
              <a:t>Calibrate </a:t>
            </a:r>
            <a:r>
              <a:rPr lang="en-US" sz="1800" dirty="0"/>
              <a:t>GMI to combined GMI/DPR estimates</a:t>
            </a:r>
          </a:p>
          <a:p>
            <a:pPr marL="1031875" lvl="2" indent="-342900">
              <a:buAutoNum type="arabicPeriod" startAt="3"/>
              <a:tabLst>
                <a:tab pos="292100" algn="l"/>
              </a:tabLst>
              <a:defRPr/>
            </a:pPr>
            <a:endParaRPr lang="en-US" sz="1600" dirty="0">
              <a:ea typeface="+mn-ea"/>
              <a:cs typeface="+mn-cs"/>
            </a:endParaRPr>
          </a:p>
          <a:p>
            <a:pPr marL="1031875" lvl="2" indent="-342900">
              <a:buFont typeface="Lucida Grande"/>
              <a:buChar char="-"/>
              <a:tabLst>
                <a:tab pos="292100" algn="l"/>
              </a:tabLst>
              <a:defRPr/>
            </a:pPr>
            <a:r>
              <a:rPr lang="en-US" sz="1600" dirty="0" smtClean="0">
                <a:ea typeface="+mn-ea"/>
                <a:cs typeface="+mn-cs"/>
              </a:rPr>
              <a:t>Continuous coincident estimates (narrow combined GMI/DPR swath encompassed by wider GMI swath)</a:t>
            </a:r>
            <a:endParaRPr lang="en-US" sz="1600" dirty="0">
              <a:ea typeface="+mn-ea"/>
              <a:cs typeface="+mn-cs"/>
            </a:endParaRPr>
          </a:p>
          <a:p>
            <a:pPr marL="1031875" lvl="2" indent="-342900">
              <a:buFont typeface="Lucida Grande"/>
              <a:buChar char="-"/>
              <a:tabLst>
                <a:tab pos="292100" algn="l"/>
              </a:tabLst>
              <a:defRPr/>
            </a:pPr>
            <a:r>
              <a:rPr lang="en-US" sz="1600" dirty="0" smtClean="0">
                <a:ea typeface="+mn-ea"/>
                <a:cs typeface="+mn-cs"/>
              </a:rPr>
              <a:t>Dynamic regional matched histograms of precipitation covering a 45-day accumulation </a:t>
            </a:r>
          </a:p>
          <a:p>
            <a:pPr marL="688975" lvl="2">
              <a:tabLst>
                <a:tab pos="292100" algn="l"/>
              </a:tabLst>
              <a:defRPr/>
            </a:pPr>
            <a:endParaRPr lang="en-US" sz="1800" dirty="0">
              <a:ea typeface="+mn-ea"/>
              <a:cs typeface="+mn-cs"/>
            </a:endParaRPr>
          </a:p>
          <a:p>
            <a:pPr marL="1031875" lvl="2" indent="-342900">
              <a:buFont typeface="Lucida Grande"/>
              <a:buChar char="-"/>
              <a:tabLst>
                <a:tab pos="292100" algn="l"/>
              </a:tabLst>
              <a:defRPr/>
            </a:pPr>
            <a:endParaRPr lang="en-US" sz="1800" dirty="0"/>
          </a:p>
          <a:p>
            <a:pPr marL="1031875" lvl="2" indent="-342900">
              <a:buFont typeface="Lucida Grande"/>
              <a:buChar char="-"/>
              <a:tabLst>
                <a:tab pos="292100" algn="l"/>
              </a:tabLst>
              <a:defRPr/>
            </a:pPr>
            <a:endParaRPr lang="en-US" sz="1800" dirty="0"/>
          </a:p>
          <a:p>
            <a:pPr marL="1031875" lvl="2" indent="-342900">
              <a:buFont typeface="Arial"/>
              <a:buChar char="•"/>
              <a:tabLst>
                <a:tab pos="292100" algn="l"/>
              </a:tabLst>
              <a:defRPr/>
            </a:pPr>
            <a:endParaRPr lang="en-US" sz="1800" dirty="0" smtClean="0">
              <a:ea typeface="+mn-ea"/>
              <a:cs typeface="+mn-cs"/>
            </a:endParaRPr>
          </a:p>
          <a:p>
            <a:pPr marL="350838" lvl="1" indent="-3175">
              <a:tabLst>
                <a:tab pos="292100" algn="l"/>
              </a:tabLst>
              <a:defRPr/>
            </a:pPr>
            <a:endParaRPr lang="en-US" sz="20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94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6300000_hqmerg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8153400" cy="4642908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66800" y="152400"/>
            <a:ext cx="701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tabLst>
                <a:tab pos="1892300" algn="l"/>
                <a:tab pos="1943100" algn="l"/>
                <a:tab pos="2120900" algn="l"/>
              </a:tabLst>
            </a:pPr>
            <a:r>
              <a:rPr lang="en-US" sz="2000" b="1" dirty="0" smtClean="0">
                <a:solidFill>
                  <a:schemeClr val="accent2"/>
                </a:solidFill>
              </a:rPr>
              <a:t>0.5-Hour Snapshot of Instantaneous Precipitation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5257800"/>
            <a:ext cx="82296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/>
              <a:t>All estimates have been calibrated to the Combined GMI/DPR estimate</a:t>
            </a:r>
          </a:p>
          <a:p>
            <a:pPr marL="233363" indent="-342900">
              <a:buFont typeface="Arial"/>
              <a:buChar char="•"/>
              <a:tabLst>
                <a:tab pos="346075" algn="l"/>
              </a:tabLst>
              <a:defRPr/>
            </a:pPr>
            <a:r>
              <a:rPr lang="en-US" sz="1800" dirty="0" smtClean="0"/>
              <a:t>If estimates overlap, select higher-quality estimate; if equal quality estimates  	overlap select observation closest to center of half hour</a:t>
            </a:r>
          </a:p>
          <a:p>
            <a:pPr marL="233363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/>
              <a:t>Despite </a:t>
            </a:r>
            <a:r>
              <a:rPr lang="en-US" sz="1800" dirty="0"/>
              <a:t>many satellites, fairly sparse </a:t>
            </a:r>
            <a:r>
              <a:rPr lang="en-US" sz="1800" dirty="0" smtClean="0"/>
              <a:t>coverage</a:t>
            </a:r>
          </a:p>
          <a:p>
            <a:pPr marL="233363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/>
              <a:t>Need a method to fill in the gaps</a:t>
            </a:r>
            <a:endParaRPr lang="en-US" sz="1800" dirty="0"/>
          </a:p>
          <a:p>
            <a:pPr>
              <a:tabLst>
                <a:tab pos="292100" algn="l"/>
              </a:tabLst>
              <a:defRPr/>
            </a:pP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4800600"/>
            <a:ext cx="430558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00:00Z-00:30Z 20140630 Precipitation (mm/hour)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016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66800" y="228600"/>
            <a:ext cx="701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tabLst>
                <a:tab pos="1892300" algn="l"/>
                <a:tab pos="1943100" algn="l"/>
                <a:tab pos="2120900" algn="l"/>
              </a:tabLst>
            </a:pPr>
            <a:r>
              <a:rPr lang="en-US" sz="2000" b="1" dirty="0" smtClean="0">
                <a:solidFill>
                  <a:schemeClr val="accent2"/>
                </a:solidFill>
              </a:rPr>
              <a:t>Fill </a:t>
            </a:r>
            <a:r>
              <a:rPr lang="en-US" sz="2000" b="1" dirty="0">
                <a:solidFill>
                  <a:schemeClr val="accent2"/>
                </a:solidFill>
              </a:rPr>
              <a:t>t</a:t>
            </a:r>
            <a:r>
              <a:rPr lang="en-US" sz="2000" b="1" dirty="0" smtClean="0">
                <a:solidFill>
                  <a:schemeClr val="accent2"/>
                </a:solidFill>
              </a:rPr>
              <a:t>he Gaps by “Morphing” Precipitation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pic>
        <p:nvPicPr>
          <p:cNvPr id="7" name="Picture 6" descr="morphin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02075"/>
            <a:ext cx="5029200" cy="58511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6800" y="762000"/>
            <a:ext cx="4191000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/>
              <a:t>Use 4-km geostationary infrared data to compute large-scale cloud motion vectors</a:t>
            </a: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endParaRPr lang="en-US" sz="1800" dirty="0"/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/>
              <a:t>Propagate/average observed precipitation forward and backward in time to obtain estimates in between overpasses</a:t>
            </a: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endParaRPr lang="en-US" sz="1800" dirty="0"/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/>
              <a:t>Propagation is a simple </a:t>
            </a:r>
            <a:r>
              <a:rPr lang="en-US" sz="1800" dirty="0" err="1" smtClean="0"/>
              <a:t>Lagrangian</a:t>
            </a:r>
            <a:r>
              <a:rPr lang="en-US" sz="1800" dirty="0" smtClean="0"/>
              <a:t> movement of precipitation</a:t>
            </a: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endParaRPr lang="en-US" sz="1800" dirty="0"/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/>
              <a:t>Does not take into account actual development or decay</a:t>
            </a: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endParaRPr lang="en-US" sz="1800" dirty="0"/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/>
              <a:t>Analysis has shown that  propagated precipitation is better than no precipitation estimate</a:t>
            </a: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6550223"/>
            <a:ext cx="1661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smtClean="0"/>
              <a:t>Joyce et al, 2004)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944556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6300000_precipu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00100"/>
            <a:ext cx="8229600" cy="46863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66800" y="304800"/>
            <a:ext cx="701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tabLst>
                <a:tab pos="1892300" algn="l"/>
                <a:tab pos="1943100" algn="l"/>
                <a:tab pos="2120900" algn="l"/>
              </a:tabLst>
            </a:pPr>
            <a:r>
              <a:rPr lang="en-US" sz="2000" b="1" dirty="0" smtClean="0">
                <a:solidFill>
                  <a:schemeClr val="accent2"/>
                </a:solidFill>
              </a:rPr>
              <a:t>0.5-Hour Observed + Morphed Precipitation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5486400"/>
            <a:ext cx="868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342900">
              <a:buFont typeface="Arial"/>
              <a:buChar char="•"/>
              <a:tabLst>
                <a:tab pos="346075" algn="l"/>
              </a:tabLst>
              <a:defRPr/>
            </a:pPr>
            <a:r>
              <a:rPr lang="en-US" sz="1800" dirty="0" smtClean="0"/>
              <a:t>Drawback to propagation is persisting a snapshot of precipitation over many 	time steps away from current time</a:t>
            </a:r>
          </a:p>
          <a:p>
            <a:pPr marL="233363" indent="-342900">
              <a:buFont typeface="Arial"/>
              <a:buChar char="•"/>
              <a:tabLst>
                <a:tab pos="346075" algn="l"/>
              </a:tabLst>
              <a:defRPr/>
            </a:pPr>
            <a:r>
              <a:rPr lang="en-US" sz="1800" dirty="0" smtClean="0"/>
              <a:t>Use </a:t>
            </a:r>
            <a:r>
              <a:rPr lang="en-US" sz="1800" dirty="0" err="1" smtClean="0"/>
              <a:t>Kalman</a:t>
            </a:r>
            <a:r>
              <a:rPr lang="en-US" sz="1800" dirty="0" smtClean="0"/>
              <a:t> filter-based technique to weight forward and backward propagated 	estimates, and geostationary infrared-based precipitation estimates </a:t>
            </a:r>
            <a:endParaRPr lang="en-US" sz="1800" dirty="0"/>
          </a:p>
          <a:p>
            <a:pPr>
              <a:tabLst>
                <a:tab pos="292100" algn="l"/>
              </a:tabLst>
              <a:defRPr/>
            </a:pP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029200"/>
            <a:ext cx="430558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00:00Z-00:30Z 20140630 Precipitation (mm/hour)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081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66800" y="438090"/>
            <a:ext cx="701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tabLst>
                <a:tab pos="1892300" algn="l"/>
                <a:tab pos="1943100" algn="l"/>
                <a:tab pos="2120900" algn="l"/>
              </a:tabLst>
            </a:pPr>
            <a:r>
              <a:rPr lang="en-US" sz="2400" b="1" dirty="0" smtClean="0">
                <a:solidFill>
                  <a:schemeClr val="accent2"/>
                </a:solidFill>
              </a:rPr>
              <a:t>Inclusion of Rain Gauge Analyses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1501676"/>
            <a:ext cx="762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/>
              <a:t>Surface gauges can provide high-quality observations over land</a:t>
            </a:r>
          </a:p>
          <a:p>
            <a:pPr marL="347663" lvl="1">
              <a:tabLst>
                <a:tab pos="292100" algn="l"/>
              </a:tabLst>
              <a:defRPr/>
            </a:pPr>
            <a:endParaRPr lang="en-US" sz="1800" dirty="0" smtClean="0"/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/>
              <a:t>Use GPCC gauge analyses, but are only available at the monthly time scale</a:t>
            </a:r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endParaRPr lang="en-US" sz="1800" dirty="0" smtClean="0"/>
          </a:p>
          <a:p>
            <a:pPr marL="690563" lvl="1" indent="-342900">
              <a:buFont typeface="Arial"/>
              <a:buChar char="•"/>
              <a:tabLst>
                <a:tab pos="292100" algn="l"/>
              </a:tabLst>
              <a:defRPr/>
            </a:pPr>
            <a:r>
              <a:rPr lang="en-US" sz="1800" dirty="0" smtClean="0"/>
              <a:t>Compute a monthly multi-satellite – gauge combination and force 0.5-hour estimates to sum to the month</a:t>
            </a:r>
          </a:p>
          <a:p>
            <a:pPr marL="347663" lvl="1">
              <a:tabLst>
                <a:tab pos="292100" algn="l"/>
              </a:tabLst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63564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IMERGH_20120615_3vid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85800"/>
            <a:ext cx="8572500" cy="4572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43000" y="76200"/>
            <a:ext cx="701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tabLst>
                <a:tab pos="1892300" algn="l"/>
                <a:tab pos="1943100" algn="l"/>
                <a:tab pos="2120900" algn="l"/>
              </a:tabLst>
            </a:pPr>
            <a:r>
              <a:rPr lang="en-US" b="1" dirty="0" smtClean="0">
                <a:solidFill>
                  <a:schemeClr val="accent2"/>
                </a:solidFill>
              </a:rPr>
              <a:t>Summary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5410200"/>
            <a:ext cx="868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342900">
              <a:buFont typeface="Arial"/>
              <a:buChar char="•"/>
              <a:tabLst>
                <a:tab pos="346075" algn="l"/>
              </a:tabLst>
              <a:defRPr/>
            </a:pPr>
            <a:r>
              <a:rPr lang="en-US" sz="1800" dirty="0" err="1" smtClean="0"/>
              <a:t>Intercalibrate</a:t>
            </a:r>
            <a:r>
              <a:rPr lang="en-US" sz="1800" dirty="0" smtClean="0"/>
              <a:t> all satellite estimates to the best standard (trust but verify)</a:t>
            </a:r>
          </a:p>
          <a:p>
            <a:pPr marL="233363" indent="-342900">
              <a:buFont typeface="Arial"/>
              <a:buChar char="•"/>
              <a:tabLst>
                <a:tab pos="346075" algn="l"/>
              </a:tabLst>
              <a:defRPr/>
            </a:pPr>
            <a:r>
              <a:rPr lang="en-US" sz="1800" dirty="0" smtClean="0"/>
              <a:t>Combine </a:t>
            </a:r>
            <a:r>
              <a:rPr lang="en-US" sz="1800" dirty="0" err="1" smtClean="0"/>
              <a:t>intercalibrated</a:t>
            </a:r>
            <a:r>
              <a:rPr lang="en-US" sz="1800" dirty="0" smtClean="0"/>
              <a:t> satellite estimates based on relative quality (have to be 	smart)</a:t>
            </a:r>
          </a:p>
          <a:p>
            <a:pPr marL="233363" indent="-342900">
              <a:buFont typeface="Arial"/>
              <a:buChar char="•"/>
              <a:tabLst>
                <a:tab pos="346075" algn="l"/>
              </a:tabLst>
              <a:defRPr/>
            </a:pPr>
            <a:r>
              <a:rPr lang="en-US" sz="1800" dirty="0" smtClean="0"/>
              <a:t>Precipitation requires a </a:t>
            </a:r>
            <a:r>
              <a:rPr lang="en-US" sz="1800" dirty="0" err="1" smtClean="0"/>
              <a:t>Lagrangian</a:t>
            </a:r>
            <a:r>
              <a:rPr lang="en-US" sz="1800" dirty="0" smtClean="0"/>
              <a:t> framework for the best result (morphing)</a:t>
            </a:r>
          </a:p>
          <a:p>
            <a:pPr>
              <a:tabLst>
                <a:tab pos="292100" algn="l"/>
              </a:tabLst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024698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19525</TotalTime>
  <Words>442</Words>
  <Application>Microsoft Macintosh PowerPoint</Application>
  <PresentationFormat>On-screen Show (4:3)</PresentationFormat>
  <Paragraphs>82</Paragraphs>
  <Slides>9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NASA/GSFC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NASA GSFC</cp:lastModifiedBy>
  <cp:revision>1597</cp:revision>
  <cp:lastPrinted>2010-10-26T13:19:41Z</cp:lastPrinted>
  <dcterms:created xsi:type="dcterms:W3CDTF">2012-01-18T14:55:30Z</dcterms:created>
  <dcterms:modified xsi:type="dcterms:W3CDTF">2015-01-05T14:17:40Z</dcterms:modified>
</cp:coreProperties>
</file>