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Default Extension="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Default Extension="gif" ContentType="image/gif"/>
  <Override PartName="/ppt/slideMasters/slideMaster4.xml" ContentType="application/vnd.openxmlformats-officedocument.presentationml.slide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CDD2DE"/>
    <a:srgbClr val="E3E9E5"/>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5172" autoAdjust="0"/>
  </p:normalViewPr>
  <p:slideViewPr>
    <p:cSldViewPr snapToGrid="0" snapToObjects="1" showGuides="1">
      <p:cViewPr>
        <p:scale>
          <a:sx n="33" d="100"/>
          <a:sy n="33" d="100"/>
        </p:scale>
        <p:origin x="3168" y="-72"/>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6378481"/>
            <a:ext cx="810751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264056"/>
            <a:ext cx="8101111"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8102391"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2057585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2057586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5" name="Text Placeholder 5"/>
          <p:cNvSpPr>
            <a:spLocks noGrp="1"/>
          </p:cNvSpPr>
          <p:nvPr>
            <p:ph type="body" sz="quarter" idx="25" hasCustomPrompt="1"/>
          </p:nvPr>
        </p:nvSpPr>
        <p:spPr>
          <a:xfrm>
            <a:off x="34429147" y="5548749"/>
            <a:ext cx="853189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4429147" y="6378481"/>
            <a:ext cx="8531897"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4429147" y="14272738"/>
            <a:ext cx="853189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4429907" y="15011402"/>
            <a:ext cx="853617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4429147" y="25394708"/>
            <a:ext cx="8531897"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4429907" y="26433446"/>
            <a:ext cx="853617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9" y="14951552"/>
            <a:ext cx="810751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8.bin"/><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7.bin"/><Relationship Id="rId4" Type="http://schemas.openxmlformats.org/officeDocument/2006/relationships/image" Target="../media/image5.png"/><Relationship Id="rId9" Type="http://schemas.openxmlformats.org/officeDocument/2006/relationships/oleObject" Target="../embeddings/oleObject6.bin"/><Relationship Id="rId14"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11.bin"/><Relationship Id="rId3" Type="http://schemas.openxmlformats.org/officeDocument/2006/relationships/vmlDrawing" Target="../drawings/vmlDrawing3.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10.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9.bin"/><Relationship Id="rId9" Type="http://schemas.openxmlformats.org/officeDocument/2006/relationships/image" Target="../media/image5.png"/><Relationship Id="rId14" Type="http://schemas.openxmlformats.org/officeDocument/2006/relationships/oleObject" Target="../embeddings/oleObject12.bin"/></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15.bin"/><Relationship Id="rId3" Type="http://schemas.openxmlformats.org/officeDocument/2006/relationships/vmlDrawing" Target="../drawings/vmlDrawing4.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oleObject" Target="../embeddings/oleObject14.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13.bin"/><Relationship Id="rId9" Type="http://schemas.openxmlformats.org/officeDocument/2006/relationships/image" Target="../media/image5.png"/><Relationship Id="rId14" Type="http://schemas.openxmlformats.org/officeDocument/2006/relationships/oleObject" Target="../embeddings/oleObject16.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8047491"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9521371" y="5475145"/>
            <a:ext cx="24296915" cy="26736675"/>
          </a:xfrm>
          <a:prstGeom prst="roundRect">
            <a:avLst>
              <a:gd name="adj" fmla="val 9229"/>
            </a:avLst>
          </a:prstGeom>
          <a:gradFill>
            <a:gsLst>
              <a:gs pos="0">
                <a:srgbClr val="8488C4"/>
              </a:gs>
              <a:gs pos="53000">
                <a:srgbClr val="D4DEFF"/>
              </a:gs>
              <a:gs pos="83000">
                <a:srgbClr val="D4DEFF"/>
              </a:gs>
              <a:gs pos="100000">
                <a:srgbClr val="96AB94"/>
              </a:gs>
            </a:gsLst>
            <a:lin ang="16200000" scaled="0"/>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4340800" y="5475145"/>
            <a:ext cx="86360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cstate="print"/>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cstate="print"/>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cstate="print"/>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cstate="print"/>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cstate="print"/>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 xmlns:p14="http://schemas.microsoft.com/office/powerpoint/2010/main" val="2923600614"/>
                  </p:ext>
                </p:extLst>
              </p:nvPr>
            </p:nvGraphicFramePr>
            <p:xfrm>
              <a:off x="-4533347" y="12734142"/>
              <a:ext cx="1828800" cy="1117600"/>
            </p:xfrm>
            <a:graphic>
              <a:graphicData uri="http://schemas.openxmlformats.org/presentationml/2006/ole">
                <p:oleObj spid="_x0000_s1042" name="Image" r:id="rId8" imgW="1828571" imgH="1117460" progId="">
                  <p:embed/>
                </p:oleObj>
              </a:graphicData>
            </a:graphic>
          </p:graphicFrame>
          <p:graphicFrame>
            <p:nvGraphicFramePr>
              <p:cNvPr id="43" name="Object 42"/>
              <p:cNvGraphicFramePr>
                <a:graphicFrameLocks noChangeAspect="1"/>
              </p:cNvGraphicFramePr>
              <p:nvPr userDrawn="1">
                <p:extLst>
                  <p:ext uri="{D42A27DB-BD31-4B8C-83A1-F6EECF244321}">
                    <p14:modId xmlns="" xmlns:p14="http://schemas.microsoft.com/office/powerpoint/2010/main" val="3743875991"/>
                  </p:ext>
                </p:extLst>
              </p:nvPr>
            </p:nvGraphicFramePr>
            <p:xfrm>
              <a:off x="-2456641" y="12737835"/>
              <a:ext cx="1828800" cy="1117600"/>
            </p:xfrm>
            <a:graphic>
              <a:graphicData uri="http://schemas.openxmlformats.org/presentationml/2006/ole">
                <p:oleObj spid="_x0000_s1043" name="Image" r:id="rId9" imgW="1828571" imgH="1117460" progId="">
                  <p:embed/>
                </p:oleObj>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 xmlns:p14="http://schemas.microsoft.com/office/powerpoint/2010/main" val="262704017"/>
                </p:ext>
              </p:extLst>
            </p:nvPr>
          </p:nvGraphicFramePr>
          <p:xfrm>
            <a:off x="46915679" y="3349444"/>
            <a:ext cx="5586150" cy="2063772"/>
          </p:xfrm>
          <a:graphic>
            <a:graphicData uri="http://schemas.openxmlformats.org/presentationml/2006/ole">
              <p:oleObj spid="_x0000_s1044" name="Image" r:id="rId10" imgW="4571429" imgH="1688889" progId="">
                <p:embed/>
              </p:oleObj>
            </a:graphicData>
          </a:graphic>
        </p:graphicFrame>
        <p:pic>
          <p:nvPicPr>
            <p:cNvPr id="57" name="Picture 56"/>
            <p:cNvPicPr>
              <a:picLocks noChangeAspect="1"/>
            </p:cNvPicPr>
            <p:nvPr userDrawn="1"/>
          </p:nvPicPr>
          <p:blipFill>
            <a:blip r:embed="rId11" cstate="print"/>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 xmlns:p14="http://schemas.microsoft.com/office/powerpoint/2010/main" val="2040245264"/>
                </p:ext>
              </p:extLst>
            </p:nvPr>
          </p:nvGraphicFramePr>
          <p:xfrm>
            <a:off x="44629619" y="12347263"/>
            <a:ext cx="1482266" cy="992162"/>
          </p:xfrm>
          <a:graphic>
            <a:graphicData uri="http://schemas.openxmlformats.org/presentationml/2006/ole">
              <p:oleObj spid="_x0000_s1045" name="Image" r:id="rId12" imgW="1574603" imgH="1053968" progId="">
                <p:embed/>
              </p:oleObj>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1">
              <a:lumMod val="60000"/>
              <a:lumOff val="40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cstate="print"/>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cstate="print"/>
            <a:stretch>
              <a:fillRect/>
            </a:stretch>
          </p:blipFill>
          <p:spPr>
            <a:xfrm>
              <a:off x="-10732765" y="15696927"/>
              <a:ext cx="9986808" cy="1053596"/>
            </a:xfrm>
            <a:prstGeom prst="rect">
              <a:avLst/>
            </a:prstGeom>
          </p:spPr>
        </p:pic>
        <p:grpSp>
          <p:nvGrpSpPr>
            <p:cNvPr id="4" name="Group 37"/>
            <p:cNvGrpSpPr/>
            <p:nvPr userDrawn="1"/>
          </p:nvGrpSpPr>
          <p:grpSpPr>
            <a:xfrm>
              <a:off x="-9744993" y="23540957"/>
              <a:ext cx="7531182" cy="2120439"/>
              <a:chOff x="-4470427" y="11016658"/>
              <a:chExt cx="3470785" cy="974220"/>
            </a:xfrm>
          </p:grpSpPr>
          <p:grpSp>
            <p:nvGrpSpPr>
              <p:cNvPr id="5"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cstate="print"/>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cstate="print"/>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cstate="print"/>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8"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 xmlns:p14="http://schemas.microsoft.com/office/powerpoint/2010/main" val="2923600614"/>
                  </p:ext>
                </p:extLst>
              </p:nvPr>
            </p:nvGraphicFramePr>
            <p:xfrm>
              <a:off x="-4533347" y="12734142"/>
              <a:ext cx="1828800" cy="1117600"/>
            </p:xfrm>
            <a:graphic>
              <a:graphicData uri="http://schemas.openxmlformats.org/presentationml/2006/ole">
                <p:oleObj spid="_x0000_s11266" name="Image" r:id="rId8" imgW="1828571" imgH="1117460" progId="">
                  <p:embed/>
                </p:oleObj>
              </a:graphicData>
            </a:graphic>
          </p:graphicFrame>
          <p:graphicFrame>
            <p:nvGraphicFramePr>
              <p:cNvPr id="43" name="Object 42"/>
              <p:cNvGraphicFramePr>
                <a:graphicFrameLocks noChangeAspect="1"/>
              </p:cNvGraphicFramePr>
              <p:nvPr userDrawn="1">
                <p:extLst>
                  <p:ext uri="{D42A27DB-BD31-4B8C-83A1-F6EECF244321}">
                    <p14:modId xmlns="" xmlns:p14="http://schemas.microsoft.com/office/powerpoint/2010/main" val="3743875991"/>
                  </p:ext>
                </p:extLst>
              </p:nvPr>
            </p:nvGraphicFramePr>
            <p:xfrm>
              <a:off x="-2456641" y="12737835"/>
              <a:ext cx="1828800" cy="1117600"/>
            </p:xfrm>
            <a:graphic>
              <a:graphicData uri="http://schemas.openxmlformats.org/presentationml/2006/ole">
                <p:oleObj spid="_x0000_s11267" name="Image" r:id="rId9" imgW="1828571" imgH="1117460" progId="">
                  <p:embed/>
                </p:oleObj>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11"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 xmlns:p14="http://schemas.microsoft.com/office/powerpoint/2010/main" val="262704017"/>
                </p:ext>
              </p:extLst>
            </p:nvPr>
          </p:nvGraphicFramePr>
          <p:xfrm>
            <a:off x="46915679" y="3349444"/>
            <a:ext cx="5586150" cy="2063772"/>
          </p:xfrm>
          <a:graphic>
            <a:graphicData uri="http://schemas.openxmlformats.org/presentationml/2006/ole">
              <p:oleObj spid="_x0000_s11268" name="Image" r:id="rId10" imgW="4571429" imgH="1688889" progId="">
                <p:embed/>
              </p:oleObj>
            </a:graphicData>
          </a:graphic>
        </p:graphicFrame>
        <p:pic>
          <p:nvPicPr>
            <p:cNvPr id="57" name="Picture 56"/>
            <p:cNvPicPr>
              <a:picLocks noChangeAspect="1"/>
            </p:cNvPicPr>
            <p:nvPr userDrawn="1"/>
          </p:nvPicPr>
          <p:blipFill>
            <a:blip r:embed="rId11" cstate="print"/>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 xmlns:p14="http://schemas.microsoft.com/office/powerpoint/2010/main" val="2040245264"/>
                </p:ext>
              </p:extLst>
            </p:nvPr>
          </p:nvGraphicFramePr>
          <p:xfrm>
            <a:off x="44629619" y="12347263"/>
            <a:ext cx="1482266" cy="992162"/>
          </p:xfrm>
          <a:graphic>
            <a:graphicData uri="http://schemas.openxmlformats.org/presentationml/2006/ole">
              <p:oleObj spid="_x0000_s11269" name="Image" r:id="rId12" imgW="1574603" imgH="1053968" progId="">
                <p:embed/>
              </p:oleObj>
            </a:graphicData>
          </a:graphic>
        </p:graphicFrame>
        <p:grpSp>
          <p:nvGrpSpPr>
            <p:cNvPr id="12"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 xmlns:p14="http://schemas.microsoft.com/office/powerpoint/2010/main" val="262704017"/>
                </p:ext>
              </p:extLst>
            </p:nvPr>
          </p:nvGraphicFramePr>
          <p:xfrm>
            <a:off x="46915679" y="3349444"/>
            <a:ext cx="5586150" cy="2063772"/>
          </p:xfrm>
          <a:graphic>
            <a:graphicData uri="http://schemas.openxmlformats.org/presentationml/2006/ole">
              <p:oleObj spid="_x0000_s2066" name="Image" r:id="rId4" imgW="4571429" imgH="1688889" progId="">
                <p:embed/>
              </p:oleObj>
            </a:graphicData>
          </a:graphic>
        </p:graphicFrame>
        <p:pic>
          <p:nvPicPr>
            <p:cNvPr id="47" name="Picture 46"/>
            <p:cNvPicPr>
              <a:picLocks noChangeAspect="1"/>
            </p:cNvPicPr>
            <p:nvPr userDrawn="1"/>
          </p:nvPicPr>
          <p:blipFill>
            <a:blip r:embed="rId5" cstate="print"/>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 xmlns:p14="http://schemas.microsoft.com/office/powerpoint/2010/main" val="2040245264"/>
                </p:ext>
              </p:extLst>
            </p:nvPr>
          </p:nvGraphicFramePr>
          <p:xfrm>
            <a:off x="44629619" y="12347263"/>
            <a:ext cx="1482266" cy="992162"/>
          </p:xfrm>
          <a:graphic>
            <a:graphicData uri="http://schemas.openxmlformats.org/presentationml/2006/ole">
              <p:oleObj spid="_x0000_s2067" name="Image" r:id="rId6" imgW="1574603" imgH="1053968" progId="">
                <p:embed/>
              </p:oleObj>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9" cstate="print"/>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0" cstate="print"/>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1" cstate="print"/>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1" cstate="print"/>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2" cstate="print"/>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 xmlns:p14="http://schemas.microsoft.com/office/powerpoint/2010/main" val="1199812768"/>
                  </p:ext>
                </p:extLst>
              </p:nvPr>
            </p:nvGraphicFramePr>
            <p:xfrm>
              <a:off x="-4533347" y="12734142"/>
              <a:ext cx="1828800" cy="1117600"/>
            </p:xfrm>
            <a:graphic>
              <a:graphicData uri="http://schemas.openxmlformats.org/presentationml/2006/ole">
                <p:oleObj spid="_x0000_s2068" name="Image" r:id="rId13" imgW="1828571" imgH="1117460" progId="">
                  <p:embed/>
                </p:oleObj>
              </a:graphicData>
            </a:graphic>
          </p:graphicFrame>
          <p:graphicFrame>
            <p:nvGraphicFramePr>
              <p:cNvPr id="62" name="Object 61"/>
              <p:cNvGraphicFramePr>
                <a:graphicFrameLocks noChangeAspect="1"/>
              </p:cNvGraphicFramePr>
              <p:nvPr userDrawn="1">
                <p:extLst>
                  <p:ext uri="{D42A27DB-BD31-4B8C-83A1-F6EECF244321}">
                    <p14:modId xmlns="" xmlns:p14="http://schemas.microsoft.com/office/powerpoint/2010/main" val="4096349677"/>
                  </p:ext>
                </p:extLst>
              </p:nvPr>
            </p:nvGraphicFramePr>
            <p:xfrm>
              <a:off x="-2456641" y="12737835"/>
              <a:ext cx="1828800" cy="1117600"/>
            </p:xfrm>
            <a:graphic>
              <a:graphicData uri="http://schemas.openxmlformats.org/presentationml/2006/ole">
                <p:oleObj spid="_x0000_s2069" name="Image" r:id="rId14" imgW="1828571" imgH="1117460" progId="">
                  <p:embed/>
                </p:oleObj>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 xmlns:p14="http://schemas.microsoft.com/office/powerpoint/2010/main" val="262704017"/>
                </p:ext>
              </p:extLst>
            </p:nvPr>
          </p:nvGraphicFramePr>
          <p:xfrm>
            <a:off x="46915679" y="3349444"/>
            <a:ext cx="5586150" cy="2063772"/>
          </p:xfrm>
          <a:graphic>
            <a:graphicData uri="http://schemas.openxmlformats.org/presentationml/2006/ole">
              <p:oleObj spid="_x0000_s3090" name="Image" r:id="rId4" imgW="4571429" imgH="1688889" progId="">
                <p:embed/>
              </p:oleObj>
            </a:graphicData>
          </a:graphic>
        </p:graphicFrame>
        <p:pic>
          <p:nvPicPr>
            <p:cNvPr id="46" name="Picture 45"/>
            <p:cNvPicPr>
              <a:picLocks noChangeAspect="1"/>
            </p:cNvPicPr>
            <p:nvPr userDrawn="1"/>
          </p:nvPicPr>
          <p:blipFill>
            <a:blip r:embed="rId5" cstate="print"/>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 xmlns:p14="http://schemas.microsoft.com/office/powerpoint/2010/main" val="2040245264"/>
                </p:ext>
              </p:extLst>
            </p:nvPr>
          </p:nvGraphicFramePr>
          <p:xfrm>
            <a:off x="44629619" y="12347263"/>
            <a:ext cx="1482266" cy="992162"/>
          </p:xfrm>
          <a:graphic>
            <a:graphicData uri="http://schemas.openxmlformats.org/presentationml/2006/ole">
              <p:oleObj spid="_x0000_s3091" name="Image" r:id="rId6" imgW="1574603" imgH="1053968" progId="">
                <p:embed/>
              </p:oleObj>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9" cstate="print"/>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0" cstate="print"/>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1" cstate="print"/>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1" cstate="print"/>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2" cstate="print"/>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 xmlns:p14="http://schemas.microsoft.com/office/powerpoint/2010/main" val="1199812768"/>
                  </p:ext>
                </p:extLst>
              </p:nvPr>
            </p:nvGraphicFramePr>
            <p:xfrm>
              <a:off x="-4533347" y="12734142"/>
              <a:ext cx="1828800" cy="1117600"/>
            </p:xfrm>
            <a:graphic>
              <a:graphicData uri="http://schemas.openxmlformats.org/presentationml/2006/ole">
                <p:oleObj spid="_x0000_s3092" name="Image" r:id="rId13" imgW="1828571" imgH="1117460" progId="">
                  <p:embed/>
                </p:oleObj>
              </a:graphicData>
            </a:graphic>
          </p:graphicFrame>
          <p:graphicFrame>
            <p:nvGraphicFramePr>
              <p:cNvPr id="61" name="Object 60"/>
              <p:cNvGraphicFramePr>
                <a:graphicFrameLocks noChangeAspect="1"/>
              </p:cNvGraphicFramePr>
              <p:nvPr userDrawn="1">
                <p:extLst>
                  <p:ext uri="{D42A27DB-BD31-4B8C-83A1-F6EECF244321}">
                    <p14:modId xmlns="" xmlns:p14="http://schemas.microsoft.com/office/powerpoint/2010/main" val="4096349677"/>
                  </p:ext>
                </p:extLst>
              </p:nvPr>
            </p:nvGraphicFramePr>
            <p:xfrm>
              <a:off x="-2456641" y="12737835"/>
              <a:ext cx="1828800" cy="1117600"/>
            </p:xfrm>
            <a:graphic>
              <a:graphicData uri="http://schemas.openxmlformats.org/presentationml/2006/ole">
                <p:oleObj spid="_x0000_s3093" name="Image" r:id="rId14" imgW="1828571" imgH="1117460" progId="">
                  <p:embed/>
                </p:oleObj>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wmf"/><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wmf"/><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wm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4"/>
          <p:cNvPicPr>
            <a:picLocks noChangeAspect="1" noChangeArrowheads="1"/>
          </p:cNvPicPr>
          <p:nvPr/>
        </p:nvPicPr>
        <p:blipFill>
          <a:blip r:embed="rId3" cstate="print"/>
          <a:srcRect/>
          <a:stretch>
            <a:fillRect/>
          </a:stretch>
        </p:blipFill>
        <p:spPr bwMode="auto">
          <a:xfrm>
            <a:off x="10375305" y="15170056"/>
            <a:ext cx="14118641" cy="8372106"/>
          </a:xfrm>
          <a:prstGeom prst="rect">
            <a:avLst/>
          </a:prstGeom>
          <a:noFill/>
          <a:ln w="9525">
            <a:noFill/>
            <a:miter lim="800000"/>
            <a:headEnd/>
            <a:tailEnd/>
          </a:ln>
        </p:spPr>
      </p:pic>
      <p:sp>
        <p:nvSpPr>
          <p:cNvPr id="56" name="Rectangular Callout 55"/>
          <p:cNvSpPr/>
          <p:nvPr/>
        </p:nvSpPr>
        <p:spPr>
          <a:xfrm>
            <a:off x="9811102" y="24498300"/>
            <a:ext cx="8705497" cy="6400800"/>
          </a:xfrm>
          <a:prstGeom prst="wedgeRectCallout">
            <a:avLst>
              <a:gd name="adj1" fmla="val 11834"/>
              <a:gd name="adj2" fmla="val -149264"/>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ular Callout 57"/>
          <p:cNvSpPr/>
          <p:nvPr/>
        </p:nvSpPr>
        <p:spPr>
          <a:xfrm>
            <a:off x="19008929" y="24269700"/>
            <a:ext cx="7127632" cy="7810500"/>
          </a:xfrm>
          <a:prstGeom prst="wedgeRectCallout">
            <a:avLst>
              <a:gd name="adj1" fmla="val -86462"/>
              <a:gd name="adj2" fmla="val -107391"/>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ular Callout 61"/>
          <p:cNvSpPr/>
          <p:nvPr/>
        </p:nvSpPr>
        <p:spPr>
          <a:xfrm>
            <a:off x="26827429" y="20764499"/>
            <a:ext cx="6452921" cy="11054403"/>
          </a:xfrm>
          <a:prstGeom prst="wedgeRectCallout">
            <a:avLst>
              <a:gd name="adj1" fmla="val -177496"/>
              <a:gd name="adj2" fmla="val -58606"/>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ular Callout 62"/>
          <p:cNvSpPr/>
          <p:nvPr/>
        </p:nvSpPr>
        <p:spPr>
          <a:xfrm>
            <a:off x="26422351" y="12797826"/>
            <a:ext cx="6858000" cy="7680924"/>
          </a:xfrm>
          <a:prstGeom prst="wedgeRectCallout">
            <a:avLst>
              <a:gd name="adj1" fmla="val -162268"/>
              <a:gd name="adj2" fmla="val 21860"/>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ular Callout 56"/>
          <p:cNvSpPr/>
          <p:nvPr/>
        </p:nvSpPr>
        <p:spPr>
          <a:xfrm>
            <a:off x="19008929" y="6150809"/>
            <a:ext cx="14271421" cy="6339280"/>
          </a:xfrm>
          <a:prstGeom prst="wedgeRectCallout">
            <a:avLst>
              <a:gd name="adj1" fmla="val -52453"/>
              <a:gd name="adj2" fmla="val 116142"/>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ext Placeholder 448"/>
          <p:cNvSpPr>
            <a:spLocks noGrp="1"/>
          </p:cNvSpPr>
          <p:nvPr>
            <p:ph type="body" sz="quarter" idx="10"/>
          </p:nvPr>
        </p:nvSpPr>
        <p:spPr>
          <a:xfrm>
            <a:off x="904189" y="6378481"/>
            <a:ext cx="8119263" cy="8648302"/>
          </a:xfrm>
        </p:spPr>
        <p:txBody>
          <a:bodyPr/>
          <a:lstStyle/>
          <a:p>
            <a:r>
              <a:rPr lang="en-US" dirty="0" err="1" smtClean="0"/>
              <a:t>CyberConnector</a:t>
            </a:r>
            <a:r>
              <a:rPr lang="en-US" dirty="0" smtClean="0"/>
              <a:t> is to be developed and implemented as a system of services for facilitating the automatic preparation and feeding of both historic and near-real time Earth Observation customized data and on-demand derived products into Earth science models. The service system is designed to extensively adopt open geospatial standards/specifications, including the ISO geospatial data and metadata standards and standard-based geospatial web service, workflows, and sensor web technologies are the foundation. It bridges the sensors and earth science models through standard interfaces, such as Web Processing Service, Sensor Planning Service, and Catalogue Service for the Web. The standard interfaces allow the automatic handshaking between components with workflow designers and underlying workflow execution language. The system is to be demonstrated with actual earth science models: The Cloud-Resolving Model (CRM), the Community Multi-scale Air Quality Model (CMAQ), and the Finite Volume Coastal Ocean Model (FVCOM). The final platform are to be deployed and maintained for operational ingestion, discovery, access, and present geospatial models, data, and information.</a:t>
            </a:r>
            <a:endParaRPr lang="en-US" dirty="0"/>
          </a:p>
        </p:txBody>
      </p:sp>
      <p:sp>
        <p:nvSpPr>
          <p:cNvPr id="450" name="Text Placeholder 449"/>
          <p:cNvSpPr>
            <a:spLocks noGrp="1"/>
          </p:cNvSpPr>
          <p:nvPr>
            <p:ph type="body" sz="quarter" idx="11"/>
          </p:nvPr>
        </p:nvSpPr>
        <p:spPr/>
        <p:txBody>
          <a:bodyPr/>
          <a:lstStyle/>
          <a:p>
            <a:r>
              <a:rPr lang="en-US" dirty="0" smtClean="0"/>
              <a:t>ABSTRACT</a:t>
            </a:r>
            <a:endParaRPr lang="en-US" dirty="0"/>
          </a:p>
        </p:txBody>
      </p:sp>
      <p:sp>
        <p:nvSpPr>
          <p:cNvPr id="453" name="Text Placeholder 452"/>
          <p:cNvSpPr>
            <a:spLocks noGrp="1"/>
          </p:cNvSpPr>
          <p:nvPr>
            <p:ph type="body" sz="quarter" idx="20"/>
          </p:nvPr>
        </p:nvSpPr>
        <p:spPr>
          <a:xfrm>
            <a:off x="922339" y="15625689"/>
            <a:ext cx="8102391" cy="754045"/>
          </a:xfrm>
        </p:spPr>
        <p:txBody>
          <a:bodyPr/>
          <a:lstStyle/>
          <a:p>
            <a:r>
              <a:rPr lang="en-US" dirty="0" smtClean="0"/>
              <a:t>OBJECTIVES</a:t>
            </a:r>
            <a:endParaRPr lang="en-US" dirty="0"/>
          </a:p>
        </p:txBody>
      </p:sp>
      <p:sp>
        <p:nvSpPr>
          <p:cNvPr id="454" name="Text Placeholder 453"/>
          <p:cNvSpPr>
            <a:spLocks noGrp="1"/>
          </p:cNvSpPr>
          <p:nvPr>
            <p:ph type="body" sz="quarter" idx="21"/>
          </p:nvPr>
        </p:nvSpPr>
        <p:spPr>
          <a:xfrm>
            <a:off x="11587165" y="10912381"/>
            <a:ext cx="10048874" cy="1308028"/>
          </a:xfrm>
        </p:spPr>
        <p:txBody>
          <a:bodyPr/>
          <a:lstStyle/>
          <a:p>
            <a:endParaRPr lang="en-US" dirty="0" smtClean="0"/>
          </a:p>
          <a:p>
            <a:endParaRPr lang="en-US" dirty="0" smtClean="0"/>
          </a:p>
        </p:txBody>
      </p:sp>
      <p:sp>
        <p:nvSpPr>
          <p:cNvPr id="455" name="Text Placeholder 454"/>
          <p:cNvSpPr>
            <a:spLocks noGrp="1"/>
          </p:cNvSpPr>
          <p:nvPr>
            <p:ph type="body" sz="quarter" idx="22"/>
          </p:nvPr>
        </p:nvSpPr>
        <p:spPr>
          <a:xfrm>
            <a:off x="11587166" y="5586593"/>
            <a:ext cx="20199781" cy="754045"/>
          </a:xfrm>
        </p:spPr>
        <p:txBody>
          <a:bodyPr/>
          <a:lstStyle/>
          <a:p>
            <a:r>
              <a:rPr lang="en-US" dirty="0" smtClean="0"/>
              <a:t>ARCHITECTURE</a:t>
            </a:r>
            <a:endParaRPr lang="en-US" dirty="0"/>
          </a:p>
        </p:txBody>
      </p:sp>
      <p:sp>
        <p:nvSpPr>
          <p:cNvPr id="458" name="Text Placeholder 457"/>
          <p:cNvSpPr>
            <a:spLocks noGrp="1"/>
          </p:cNvSpPr>
          <p:nvPr>
            <p:ph type="body" sz="quarter" idx="25"/>
          </p:nvPr>
        </p:nvSpPr>
        <p:spPr/>
        <p:txBody>
          <a:bodyPr/>
          <a:lstStyle/>
          <a:p>
            <a:r>
              <a:rPr lang="en-US" dirty="0" smtClean="0"/>
              <a:t>CONCLUSIONS</a:t>
            </a:r>
            <a:endParaRPr lang="en-US" dirty="0"/>
          </a:p>
        </p:txBody>
      </p:sp>
      <p:sp>
        <p:nvSpPr>
          <p:cNvPr id="459" name="Text Placeholder 458"/>
          <p:cNvSpPr>
            <a:spLocks noGrp="1"/>
          </p:cNvSpPr>
          <p:nvPr>
            <p:ph type="body" sz="quarter" idx="26"/>
          </p:nvPr>
        </p:nvSpPr>
        <p:spPr>
          <a:xfrm>
            <a:off x="34428389" y="6378481"/>
            <a:ext cx="8532656" cy="10541325"/>
          </a:xfrm>
        </p:spPr>
        <p:txBody>
          <a:bodyPr/>
          <a:lstStyle/>
          <a:p>
            <a:r>
              <a:rPr lang="en-US" dirty="0" smtClean="0"/>
              <a:t>The standard-based architecture design demonstrates advantages: (1) Interoperability: Standard geospatial services as the foundation of components support interoperability. Plug-in-and-play are made possible as long as the new components follows the supported open specifications or standards. (2) Reusability: Common interfaces assure reusability. Both existing Web services and newly developed Web services can be re-used as long as they are under the same geospatial Web service common specification. (3) Scalability: Web-based service-oriented architecture enables scalability. A Web service can be re-deployed onto many servers. Many servers can be used simultaneously if partition of tasks is properly done. For example, large processing tasks can be partitioned into small tasks in terms of spatial regions and time periods. They can be processed by multiple services and then combined by an aggregator service. This would enable the processing of large datasets in a timely fashion if we can find enough computing resources.</a:t>
            </a:r>
          </a:p>
          <a:p>
            <a:r>
              <a:rPr lang="en-US" dirty="0" smtClean="0"/>
              <a:t>The further development will complete the implementation and integration of the framework. Three demonstrations, Cloud-Resolving Models (CRM), Community Multi-scale Air Quality Model  (CMAQ), and Finite-Volume Coastal Ocean Model (FVCOM), will be developed as </a:t>
            </a:r>
            <a:r>
              <a:rPr lang="en-US" dirty="0" err="1" smtClean="0"/>
              <a:t>examplar</a:t>
            </a:r>
            <a:r>
              <a:rPr lang="en-US" dirty="0" smtClean="0"/>
              <a:t> cases to show how models can leverage the functionalities of the framework and facilitate the management of geospatial Web </a:t>
            </a:r>
            <a:r>
              <a:rPr lang="en-US" dirty="0" err="1" smtClean="0"/>
              <a:t>servie</a:t>
            </a:r>
            <a:r>
              <a:rPr lang="en-US" dirty="0" smtClean="0"/>
              <a:t> execution and processes.</a:t>
            </a:r>
          </a:p>
        </p:txBody>
      </p:sp>
      <p:sp>
        <p:nvSpPr>
          <p:cNvPr id="460" name="Text Placeholder 459"/>
          <p:cNvSpPr>
            <a:spLocks noGrp="1"/>
          </p:cNvSpPr>
          <p:nvPr>
            <p:ph type="body" sz="quarter" idx="27"/>
          </p:nvPr>
        </p:nvSpPr>
        <p:spPr>
          <a:xfrm>
            <a:off x="34429147" y="16673038"/>
            <a:ext cx="8531897" cy="754045"/>
          </a:xfrm>
        </p:spPr>
        <p:txBody>
          <a:bodyPr/>
          <a:lstStyle/>
          <a:p>
            <a:r>
              <a:rPr lang="en-US" dirty="0" smtClean="0"/>
              <a:t>REFERENCES</a:t>
            </a:r>
            <a:endParaRPr lang="en-US" dirty="0"/>
          </a:p>
        </p:txBody>
      </p:sp>
      <p:sp>
        <p:nvSpPr>
          <p:cNvPr id="461" name="Text Placeholder 460"/>
          <p:cNvSpPr>
            <a:spLocks noGrp="1"/>
          </p:cNvSpPr>
          <p:nvPr>
            <p:ph type="body" sz="quarter" idx="28"/>
          </p:nvPr>
        </p:nvSpPr>
        <p:spPr>
          <a:xfrm>
            <a:off x="34429147" y="17411702"/>
            <a:ext cx="8536930" cy="8848554"/>
          </a:xfrm>
        </p:spPr>
        <p:txBody>
          <a:bodyPr/>
          <a:lstStyle/>
          <a:p>
            <a:r>
              <a:rPr lang="en-US" dirty="0" smtClean="0"/>
              <a:t>Chen, N., L. Di, G. Yu, and J. Gong, 2010. Geo-processing workflow driven wildfire hot pixel detection under sensor web environment, </a:t>
            </a:r>
            <a:r>
              <a:rPr lang="en-US" i="1" dirty="0" smtClean="0"/>
              <a:t>Computers &amp; Geosciences</a:t>
            </a:r>
            <a:r>
              <a:rPr lang="en-US" dirty="0" smtClean="0"/>
              <a:t>, Volume 36, Issue 3, March 2010, Pages 362-372. doi:10.1016/j.cageo.2009.06.013 </a:t>
            </a:r>
          </a:p>
          <a:p>
            <a:r>
              <a:rPr lang="en-US" dirty="0" smtClean="0"/>
              <a:t>Chen, N., L. Di, G. Yu, and M. Min, 2009. A flexible geospatial sensor observation service for diverse sensor data based on Web service. </a:t>
            </a:r>
            <a:r>
              <a:rPr lang="en-US" i="1" dirty="0" smtClean="0"/>
              <a:t>ISPRS Journal of </a:t>
            </a:r>
            <a:r>
              <a:rPr lang="en-US" i="1" dirty="0" err="1" smtClean="0"/>
              <a:t>Photogrammetry</a:t>
            </a:r>
            <a:r>
              <a:rPr lang="en-US" i="1" dirty="0" smtClean="0"/>
              <a:t> and Remote Sensing</a:t>
            </a:r>
            <a:r>
              <a:rPr lang="en-US" dirty="0" smtClean="0"/>
              <a:t>, Volume 64, Issue 2, March 2009, Pages 234-242. doi:10.1016/j.isprsjprs.2008.12.001</a:t>
            </a:r>
          </a:p>
          <a:p>
            <a:r>
              <a:rPr lang="en-US" dirty="0" smtClean="0"/>
              <a:t>Chen, N., L. Di, G. Yu, J. Gong, and Y. Wei, 2009. Use of </a:t>
            </a:r>
            <a:r>
              <a:rPr lang="en-US" dirty="0" err="1" smtClean="0"/>
              <a:t>ebRIM</a:t>
            </a:r>
            <a:r>
              <a:rPr lang="en-US" dirty="0" smtClean="0"/>
              <a:t> based CSW with Sensor Observation Services for registry and discovery of remote-sensing observations. </a:t>
            </a:r>
            <a:r>
              <a:rPr lang="en-US" i="1" dirty="0" smtClean="0"/>
              <a:t>Computer &amp; Geosciences</a:t>
            </a:r>
            <a:r>
              <a:rPr lang="en-US" dirty="0" smtClean="0"/>
              <a:t>. Volume 35, Issue 2, Pages 360-372.  doi:10.1016/j.cageo.2008.08.003.</a:t>
            </a:r>
          </a:p>
          <a:p>
            <a:r>
              <a:rPr lang="en-US" dirty="0" smtClean="0"/>
              <a:t>Di, L., K. Moe and G. Yu., 2009. Metadata Requirements Analysis for the Emerging Sensor Web, </a:t>
            </a:r>
            <a:r>
              <a:rPr lang="en-US" i="1" dirty="0" smtClean="0"/>
              <a:t>International Journal of Digital Earth</a:t>
            </a:r>
            <a:r>
              <a:rPr lang="en-US" dirty="0" smtClean="0"/>
              <a:t>, Volume 2, Issue S1 2009, pages 3 - 17.  doi:10.1080/17538940902866195.</a:t>
            </a:r>
          </a:p>
          <a:p>
            <a:r>
              <a:rPr lang="en-US" dirty="0" smtClean="0"/>
              <a:t>Yu, G. E., Zhao, P., Di, L., Chen, A., Deng, M., &amp; </a:t>
            </a:r>
            <a:r>
              <a:rPr lang="en-US" dirty="0" err="1" smtClean="0"/>
              <a:t>Bai</a:t>
            </a:r>
            <a:r>
              <a:rPr lang="en-US" dirty="0" smtClean="0"/>
              <a:t>, Y. (2012). </a:t>
            </a:r>
            <a:r>
              <a:rPr lang="en-US" dirty="0" err="1" smtClean="0"/>
              <a:t>BPELPower</a:t>
            </a:r>
            <a:r>
              <a:rPr lang="en-US" dirty="0" smtClean="0"/>
              <a:t>—A BPEL execution engine for geospatial web services. </a:t>
            </a:r>
            <a:r>
              <a:rPr lang="en-US" i="1" dirty="0" smtClean="0"/>
              <a:t>Computers &amp; Geosciences</a:t>
            </a:r>
            <a:r>
              <a:rPr lang="en-US" dirty="0" smtClean="0"/>
              <a:t>, </a:t>
            </a:r>
            <a:r>
              <a:rPr lang="en-US" i="1" dirty="0" smtClean="0"/>
              <a:t>47</a:t>
            </a:r>
            <a:r>
              <a:rPr lang="en-US" dirty="0" smtClean="0"/>
              <a:t>, 87–101.</a:t>
            </a:r>
          </a:p>
        </p:txBody>
      </p:sp>
      <p:sp>
        <p:nvSpPr>
          <p:cNvPr id="462" name="Text Placeholder 461"/>
          <p:cNvSpPr>
            <a:spLocks noGrp="1"/>
          </p:cNvSpPr>
          <p:nvPr>
            <p:ph type="body" sz="quarter" idx="29"/>
          </p:nvPr>
        </p:nvSpPr>
        <p:spPr/>
        <p:txBody>
          <a:bodyPr/>
          <a:lstStyle/>
          <a:p>
            <a:r>
              <a:rPr lang="en-US" dirty="0" smtClean="0"/>
              <a:t>Acknowledgements</a:t>
            </a:r>
            <a:endParaRPr lang="en-US" dirty="0"/>
          </a:p>
        </p:txBody>
      </p:sp>
      <p:sp>
        <p:nvSpPr>
          <p:cNvPr id="463" name="Text Placeholder 462"/>
          <p:cNvSpPr>
            <a:spLocks noGrp="1"/>
          </p:cNvSpPr>
          <p:nvPr>
            <p:ph type="body" sz="quarter" idx="30"/>
          </p:nvPr>
        </p:nvSpPr>
        <p:spPr>
          <a:xfrm>
            <a:off x="34429147" y="26433446"/>
            <a:ext cx="8536930" cy="2769967"/>
          </a:xfrm>
        </p:spPr>
        <p:txBody>
          <a:bodyPr/>
          <a:lstStyle/>
          <a:p>
            <a:r>
              <a:rPr lang="en-US" dirty="0" smtClean="0"/>
              <a:t>This project is funded by the National Science Foundation under the </a:t>
            </a:r>
            <a:r>
              <a:rPr lang="en-US" dirty="0" err="1" smtClean="0"/>
              <a:t>EarthCube</a:t>
            </a:r>
            <a:r>
              <a:rPr lang="en-US" dirty="0" smtClean="0"/>
              <a:t> initiative through grant ICER-1440294.  The PI is Professor </a:t>
            </a:r>
            <a:r>
              <a:rPr lang="en-US" dirty="0" err="1" smtClean="0"/>
              <a:t>Liping</a:t>
            </a:r>
            <a:r>
              <a:rPr lang="en-US" dirty="0" smtClean="0"/>
              <a:t> Di (George Mason University). Co-Is are Dr. Ben </a:t>
            </a:r>
            <a:r>
              <a:rPr lang="en-US" dirty="0" err="1" smtClean="0"/>
              <a:t>Domenico</a:t>
            </a:r>
            <a:r>
              <a:rPr lang="en-US" dirty="0" smtClean="0"/>
              <a:t> (UCAR), Dr. </a:t>
            </a:r>
            <a:r>
              <a:rPr lang="en-US" dirty="0" err="1" smtClean="0"/>
              <a:t>Haosheng</a:t>
            </a:r>
            <a:r>
              <a:rPr lang="en-US" dirty="0" smtClean="0"/>
              <a:t> Huang (Louisiana State University), Dr. Daniel Tong (George Mason University), and Dr. </a:t>
            </a:r>
            <a:r>
              <a:rPr lang="en-US" dirty="0" err="1" smtClean="0"/>
              <a:t>Xiaqing</a:t>
            </a:r>
            <a:r>
              <a:rPr lang="en-US" dirty="0" smtClean="0"/>
              <a:t> Wu (Iowa State University). </a:t>
            </a:r>
            <a:endParaRPr lang="en-US" dirty="0"/>
          </a:p>
        </p:txBody>
      </p:sp>
      <p:sp>
        <p:nvSpPr>
          <p:cNvPr id="464" name="Text Placeholder 463"/>
          <p:cNvSpPr>
            <a:spLocks noGrp="1"/>
          </p:cNvSpPr>
          <p:nvPr>
            <p:ph type="body" sz="quarter" idx="96"/>
          </p:nvPr>
        </p:nvSpPr>
        <p:spPr>
          <a:xfrm>
            <a:off x="904189" y="16364728"/>
            <a:ext cx="8119263" cy="16004359"/>
          </a:xfrm>
        </p:spPr>
        <p:txBody>
          <a:bodyPr/>
          <a:lstStyle/>
          <a:p>
            <a:r>
              <a:rPr lang="en-US" dirty="0" smtClean="0"/>
              <a:t>. Earth observation (EO) through sensors is the most important way to collect Earth science data. It is very common that scientists who conduct data-intensive Earth science research need to integrate and analyze multi-source EO datasets, which are typically very diverse in the collecting sensors, data formats, projections, spatial/temporal resolutions and coverage, access methods, quality, documentation, and user support. Studies showed that scientists who used satellite remote sensing data for data-intensive geospatial science applications had to spend over 60% of their time just for data acquisition, preprocessing, and post-processing. The major barriers are 1) difficulty to find and obtain the needed data from geographically distributed data sources, 2) data not in ready-to-analyze form, e.g., incompatible format, projection, and resolution among data from different sources and between the data from external sources and the in-house analysis system used by scientists, 3) the unavailability of the needed data products, e.g., further process the low-level data into higher level customized products are often needed before an application or a decision support system can use them, and 4) lack of or inadequate computing resources (both software and hardware) to handle the large volumes of  data. </a:t>
            </a:r>
          </a:p>
          <a:p>
            <a:r>
              <a:rPr lang="en-US" dirty="0" smtClean="0"/>
              <a:t>The overall goal is to remove or significantly lower these major barriers and to demonstrate the dramatic reduction (by at least one order of magnitude) of the time and efforts spent by scientists and engineers on preparing data for data-model inter-comparison, model V&amp;V, and model utilization through developing and operating a sensor Web enabled </a:t>
            </a:r>
            <a:r>
              <a:rPr lang="en-US" dirty="0" err="1" smtClean="0"/>
              <a:t>EarthCube</a:t>
            </a:r>
            <a:r>
              <a:rPr lang="en-US" dirty="0" smtClean="0"/>
              <a:t> building block, the </a:t>
            </a:r>
            <a:r>
              <a:rPr lang="en-US" dirty="0" err="1" smtClean="0"/>
              <a:t>CyberConnector</a:t>
            </a:r>
            <a:r>
              <a:rPr lang="en-US" dirty="0" smtClean="0"/>
              <a:t>, to bridge EO and ESMs. </a:t>
            </a:r>
          </a:p>
          <a:p>
            <a:r>
              <a:rPr lang="en-US" dirty="0" err="1" smtClean="0"/>
              <a:t>CyberConnector</a:t>
            </a:r>
            <a:r>
              <a:rPr lang="en-US" dirty="0" smtClean="0"/>
              <a:t> aims to achieve objectives: (1) Efficiently and robustly preparing and feeding EO data to ESMs, (2) Efficiency, scalability, and generality, (3) Enabling the knowledge accumulation and sharing, (4) Automatically presenting ESM outputs/results through the Web, (5) Facilitating Business Event Processing (BEP), and (6) Engaging in broad community participations in developing and using </a:t>
            </a:r>
            <a:r>
              <a:rPr lang="en-US" dirty="0" err="1" smtClean="0"/>
              <a:t>CyberConnector</a:t>
            </a:r>
            <a:r>
              <a:rPr lang="en-US" dirty="0" smtClean="0"/>
              <a:t> and sustaining its operation. </a:t>
            </a:r>
            <a:endParaRPr lang="en-US" dirty="0"/>
          </a:p>
        </p:txBody>
      </p:sp>
      <p:sp>
        <p:nvSpPr>
          <p:cNvPr id="465" name="Text Placeholder 464"/>
          <p:cNvSpPr>
            <a:spLocks noGrp="1"/>
          </p:cNvSpPr>
          <p:nvPr>
            <p:ph type="body" sz="quarter" idx="150"/>
          </p:nvPr>
        </p:nvSpPr>
        <p:spPr>
          <a:xfrm>
            <a:off x="11823699" y="3383947"/>
            <a:ext cx="26107861" cy="1280160"/>
          </a:xfrm>
        </p:spPr>
        <p:txBody>
          <a:bodyPr>
            <a:normAutofit fontScale="32500" lnSpcReduction="20000"/>
          </a:bodyPr>
          <a:lstStyle/>
          <a:p>
            <a:pPr algn="l"/>
            <a:r>
              <a:rPr lang="en-US" dirty="0" smtClean="0"/>
              <a:t>1. Center for Spatial Information Science and Systems, George Mason University, 4400 University Drive MSN 6E1, Fairfax, VA 22030</a:t>
            </a:r>
          </a:p>
          <a:p>
            <a:pPr algn="l"/>
            <a:r>
              <a:rPr lang="en-US" dirty="0" smtClean="0"/>
              <a:t>2. </a:t>
            </a:r>
            <a:r>
              <a:rPr lang="en-US" dirty="0" err="1" smtClean="0"/>
              <a:t>Unidata</a:t>
            </a:r>
            <a:r>
              <a:rPr lang="en-US" dirty="0" smtClean="0"/>
              <a:t> Program Center, UCAR Community Programs, 1850 Table Mesa Drive, Boulder, CO 80305</a:t>
            </a:r>
          </a:p>
          <a:p>
            <a:pPr algn="l"/>
            <a:r>
              <a:rPr lang="en-US" dirty="0" smtClean="0"/>
              <a:t>3. Department of Geological &amp; Atmospheric Sciences, Iowa State University, 3010 Agronomy Hall, Ames, IA  50011-1010</a:t>
            </a:r>
          </a:p>
          <a:p>
            <a:pPr algn="l"/>
            <a:r>
              <a:rPr lang="en-US" dirty="0" smtClean="0"/>
              <a:t>4. DEPARTMENT OF OCEANOGRAPHY &amp; COASTAL SCIENCES, School of the Coast &amp; Environment, 1002-Y Energy, Coast &amp; Environment Bldg., Louisiana State University, Baton Rouge, LA  70803</a:t>
            </a:r>
          </a:p>
          <a:p>
            <a:pPr algn="l"/>
            <a:endParaRPr lang="en-US" dirty="0"/>
          </a:p>
        </p:txBody>
      </p:sp>
      <p:sp>
        <p:nvSpPr>
          <p:cNvPr id="466" name="Text Placeholder 465"/>
          <p:cNvSpPr>
            <a:spLocks noGrp="1"/>
          </p:cNvSpPr>
          <p:nvPr>
            <p:ph type="body" sz="quarter" idx="151"/>
          </p:nvPr>
        </p:nvSpPr>
        <p:spPr/>
        <p:txBody>
          <a:bodyPr>
            <a:normAutofit/>
          </a:bodyPr>
          <a:lstStyle/>
          <a:p>
            <a:r>
              <a:rPr lang="en-US" sz="4800" dirty="0" smtClean="0"/>
              <a:t>Liping Di</a:t>
            </a:r>
            <a:r>
              <a:rPr lang="en-US" sz="4800" baseline="30000" dirty="0" smtClean="0"/>
              <a:t>1</a:t>
            </a:r>
            <a:r>
              <a:rPr lang="en-US" sz="4800" dirty="0" smtClean="0"/>
              <a:t>, Ben Domenico</a:t>
            </a:r>
            <a:r>
              <a:rPr lang="en-US" sz="4800" baseline="30000" dirty="0" smtClean="0"/>
              <a:t>2</a:t>
            </a:r>
            <a:r>
              <a:rPr lang="en-US" sz="4800" dirty="0" smtClean="0"/>
              <a:t>, </a:t>
            </a:r>
            <a:r>
              <a:rPr lang="en-US" sz="4800" dirty="0" err="1" smtClean="0"/>
              <a:t>Xiaoqing</a:t>
            </a:r>
            <a:r>
              <a:rPr lang="en-US" sz="4800" dirty="0" smtClean="0"/>
              <a:t> Wu</a:t>
            </a:r>
            <a:r>
              <a:rPr lang="en-US" sz="4800" baseline="30000" dirty="0" smtClean="0"/>
              <a:t>3</a:t>
            </a:r>
            <a:r>
              <a:rPr lang="en-US" sz="4800" dirty="0" smtClean="0"/>
              <a:t>, </a:t>
            </a:r>
            <a:r>
              <a:rPr lang="en-US" sz="4800" dirty="0" err="1" smtClean="0"/>
              <a:t>Haosheng</a:t>
            </a:r>
            <a:r>
              <a:rPr lang="en-US" sz="4800" dirty="0" smtClean="0"/>
              <a:t> Huang</a:t>
            </a:r>
            <a:r>
              <a:rPr lang="en-US" sz="4800" baseline="30000" dirty="0" smtClean="0"/>
              <a:t>4</a:t>
            </a:r>
            <a:r>
              <a:rPr lang="en-US" sz="4800" dirty="0" smtClean="0"/>
              <a:t>, </a:t>
            </a:r>
            <a:r>
              <a:rPr lang="en-US" sz="4800" dirty="0" err="1" smtClean="0"/>
              <a:t>Quansong</a:t>
            </a:r>
            <a:r>
              <a:rPr lang="en-US" sz="4800" dirty="0" smtClean="0"/>
              <a:t> Tong</a:t>
            </a:r>
            <a:r>
              <a:rPr lang="en-US" sz="4800" baseline="30000" dirty="0" smtClean="0"/>
              <a:t>1</a:t>
            </a:r>
            <a:r>
              <a:rPr lang="en-US" sz="4800" dirty="0" smtClean="0"/>
              <a:t>, Eugene Genong Yu</a:t>
            </a:r>
            <a:r>
              <a:rPr lang="en-US" sz="4800" baseline="30000" dirty="0" smtClean="0"/>
              <a:t>1</a:t>
            </a:r>
            <a:r>
              <a:rPr lang="en-US" sz="4800" dirty="0" smtClean="0"/>
              <a:t>, </a:t>
            </a:r>
            <a:r>
              <a:rPr lang="en-US" sz="4800" dirty="0" err="1" smtClean="0"/>
              <a:t>Jia</a:t>
            </a:r>
            <a:r>
              <a:rPr lang="en-US" sz="4800" dirty="0" smtClean="0"/>
              <a:t> </a:t>
            </a:r>
            <a:r>
              <a:rPr lang="en-US" sz="4800" dirty="0" smtClean="0"/>
              <a:t>Song</a:t>
            </a:r>
            <a:r>
              <a:rPr lang="en-US" sz="4800" baseline="30000" dirty="0" smtClean="0"/>
              <a:t>1</a:t>
            </a:r>
            <a:r>
              <a:rPr lang="en-US" sz="4800" dirty="0" smtClean="0"/>
              <a:t> , </a:t>
            </a:r>
            <a:r>
              <a:rPr lang="en-US" sz="4800" dirty="0" err="1" smtClean="0"/>
              <a:t>Meixia</a:t>
            </a:r>
            <a:r>
              <a:rPr lang="en-US" sz="4800" smtClean="0"/>
              <a:t> Deng</a:t>
            </a:r>
            <a:r>
              <a:rPr lang="en-US" sz="4800" baseline="30000" smtClean="0"/>
              <a:t>1</a:t>
            </a:r>
            <a:endParaRPr lang="en-US" sz="4800" dirty="0"/>
          </a:p>
        </p:txBody>
      </p:sp>
      <p:sp>
        <p:nvSpPr>
          <p:cNvPr id="467" name="Text Placeholder 466"/>
          <p:cNvSpPr>
            <a:spLocks noGrp="1"/>
          </p:cNvSpPr>
          <p:nvPr>
            <p:ph type="body" sz="quarter" idx="153"/>
          </p:nvPr>
        </p:nvSpPr>
        <p:spPr/>
        <p:txBody>
          <a:bodyPr>
            <a:normAutofit fontScale="70000" lnSpcReduction="20000"/>
          </a:bodyPr>
          <a:lstStyle/>
          <a:p>
            <a:r>
              <a:rPr lang="en-US" dirty="0" err="1" smtClean="0"/>
              <a:t>CyberConnector</a:t>
            </a:r>
            <a:r>
              <a:rPr lang="en-US" dirty="0" smtClean="0"/>
              <a:t>: Bridging the Earth Observations and Earth Science Models</a:t>
            </a:r>
            <a:endParaRPr lang="en-US" dirty="0"/>
          </a:p>
        </p:txBody>
      </p:sp>
      <p:pic>
        <p:nvPicPr>
          <p:cNvPr id="34" name="Picture 33" descr="GMUgreengold.eps"/>
          <p:cNvPicPr>
            <a:picLocks noChangeAspect="1"/>
          </p:cNvPicPr>
          <p:nvPr/>
        </p:nvPicPr>
        <p:blipFill>
          <a:blip r:embed="rId4" cstate="print"/>
          <a:stretch>
            <a:fillRect/>
          </a:stretch>
        </p:blipFill>
        <p:spPr>
          <a:xfrm>
            <a:off x="307978" y="580113"/>
            <a:ext cx="1838325" cy="1209675"/>
          </a:xfrm>
          <a:prstGeom prst="rect">
            <a:avLst/>
          </a:prstGeom>
        </p:spPr>
      </p:pic>
      <p:pic>
        <p:nvPicPr>
          <p:cNvPr id="35" name="Picture 34" descr="csiss_logo_big.gif"/>
          <p:cNvPicPr>
            <a:picLocks noChangeAspect="1"/>
          </p:cNvPicPr>
          <p:nvPr/>
        </p:nvPicPr>
        <p:blipFill>
          <a:blip r:embed="rId5" cstate="print"/>
          <a:stretch>
            <a:fillRect/>
          </a:stretch>
        </p:blipFill>
        <p:spPr>
          <a:xfrm>
            <a:off x="2735335" y="846486"/>
            <a:ext cx="914400" cy="914400"/>
          </a:xfrm>
          <a:prstGeom prst="rect">
            <a:avLst/>
          </a:prstGeom>
        </p:spPr>
      </p:pic>
      <p:pic>
        <p:nvPicPr>
          <p:cNvPr id="36" name="Picture 35" descr="ucar-logo2.eps"/>
          <p:cNvPicPr>
            <a:picLocks noChangeAspect="1"/>
          </p:cNvPicPr>
          <p:nvPr/>
        </p:nvPicPr>
        <p:blipFill>
          <a:blip r:embed="rId6" cstate="print"/>
          <a:stretch>
            <a:fillRect/>
          </a:stretch>
        </p:blipFill>
        <p:spPr>
          <a:xfrm>
            <a:off x="266701" y="2721007"/>
            <a:ext cx="3916434" cy="822293"/>
          </a:xfrm>
          <a:prstGeom prst="rect">
            <a:avLst/>
          </a:prstGeom>
        </p:spPr>
      </p:pic>
      <p:pic>
        <p:nvPicPr>
          <p:cNvPr id="37" name="Picture 36" descr="ISUCENTRK.eps"/>
          <p:cNvPicPr>
            <a:picLocks noChangeAspect="1"/>
          </p:cNvPicPr>
          <p:nvPr/>
        </p:nvPicPr>
        <p:blipFill>
          <a:blip r:embed="rId7" cstate="print"/>
          <a:stretch>
            <a:fillRect/>
          </a:stretch>
        </p:blipFill>
        <p:spPr>
          <a:xfrm>
            <a:off x="38862000" y="1070651"/>
            <a:ext cx="4914900" cy="650932"/>
          </a:xfrm>
          <a:prstGeom prst="rect">
            <a:avLst/>
          </a:prstGeom>
        </p:spPr>
      </p:pic>
      <p:pic>
        <p:nvPicPr>
          <p:cNvPr id="38" name="Picture 37" descr="lsu_logo.eps"/>
          <p:cNvPicPr>
            <a:picLocks noChangeAspect="1"/>
          </p:cNvPicPr>
          <p:nvPr/>
        </p:nvPicPr>
        <p:blipFill>
          <a:blip r:embed="rId8" cstate="print"/>
          <a:stretch>
            <a:fillRect/>
          </a:stretch>
        </p:blipFill>
        <p:spPr>
          <a:xfrm>
            <a:off x="40043100" y="2794436"/>
            <a:ext cx="2275276" cy="726671"/>
          </a:xfrm>
          <a:prstGeom prst="rect">
            <a:avLst/>
          </a:prstGeom>
        </p:spPr>
      </p:pic>
      <p:pic>
        <p:nvPicPr>
          <p:cNvPr id="8198" name="Picture 6"/>
          <p:cNvPicPr>
            <a:picLocks noChangeAspect="1" noChangeArrowheads="1"/>
          </p:cNvPicPr>
          <p:nvPr/>
        </p:nvPicPr>
        <p:blipFill>
          <a:blip r:embed="rId9" cstate="print"/>
          <a:srcRect/>
          <a:stretch>
            <a:fillRect/>
          </a:stretch>
        </p:blipFill>
        <p:spPr bwMode="auto">
          <a:xfrm>
            <a:off x="27366659" y="21052780"/>
            <a:ext cx="5644441" cy="6700417"/>
          </a:xfrm>
          <a:prstGeom prst="rect">
            <a:avLst/>
          </a:prstGeom>
          <a:noFill/>
          <a:ln w="9525">
            <a:noFill/>
            <a:miter lim="800000"/>
            <a:headEnd/>
            <a:tailEnd/>
          </a:ln>
        </p:spPr>
      </p:pic>
      <p:pic>
        <p:nvPicPr>
          <p:cNvPr id="8199" name="Picture 7"/>
          <p:cNvPicPr>
            <a:picLocks noChangeAspect="1" noChangeArrowheads="1"/>
          </p:cNvPicPr>
          <p:nvPr/>
        </p:nvPicPr>
        <p:blipFill>
          <a:blip r:embed="rId10" cstate="print"/>
          <a:srcRect/>
          <a:stretch>
            <a:fillRect/>
          </a:stretch>
        </p:blipFill>
        <p:spPr bwMode="auto">
          <a:xfrm>
            <a:off x="19436784" y="24498300"/>
            <a:ext cx="6379709" cy="3858139"/>
          </a:xfrm>
          <a:prstGeom prst="rect">
            <a:avLst/>
          </a:prstGeom>
          <a:noFill/>
          <a:ln w="9525">
            <a:noFill/>
            <a:miter lim="800000"/>
            <a:headEnd/>
            <a:tailEnd/>
          </a:ln>
        </p:spPr>
      </p:pic>
      <p:pic>
        <p:nvPicPr>
          <p:cNvPr id="8200" name="Picture 8"/>
          <p:cNvPicPr>
            <a:picLocks noChangeAspect="1" noChangeArrowheads="1"/>
          </p:cNvPicPr>
          <p:nvPr/>
        </p:nvPicPr>
        <p:blipFill>
          <a:blip r:embed="rId11" cstate="print"/>
          <a:srcRect/>
          <a:stretch>
            <a:fillRect/>
          </a:stretch>
        </p:blipFill>
        <p:spPr bwMode="auto">
          <a:xfrm>
            <a:off x="19344507" y="6719300"/>
            <a:ext cx="6792053" cy="4566327"/>
          </a:xfrm>
          <a:prstGeom prst="rect">
            <a:avLst/>
          </a:prstGeom>
          <a:noFill/>
          <a:ln w="9525">
            <a:noFill/>
            <a:miter lim="800000"/>
            <a:headEnd/>
            <a:tailEnd/>
          </a:ln>
        </p:spPr>
      </p:pic>
      <p:pic>
        <p:nvPicPr>
          <p:cNvPr id="8201" name="Picture 9"/>
          <p:cNvPicPr>
            <a:picLocks noChangeAspect="1" noChangeArrowheads="1"/>
          </p:cNvPicPr>
          <p:nvPr/>
        </p:nvPicPr>
        <p:blipFill>
          <a:blip r:embed="rId12" cstate="print"/>
          <a:srcRect/>
          <a:stretch>
            <a:fillRect/>
          </a:stretch>
        </p:blipFill>
        <p:spPr bwMode="auto">
          <a:xfrm>
            <a:off x="26827429" y="13160676"/>
            <a:ext cx="6183671" cy="4135746"/>
          </a:xfrm>
          <a:prstGeom prst="rect">
            <a:avLst/>
          </a:prstGeom>
          <a:noFill/>
          <a:ln w="9525">
            <a:noFill/>
            <a:miter lim="800000"/>
            <a:headEnd/>
            <a:tailEnd/>
          </a:ln>
        </p:spPr>
      </p:pic>
      <p:sp>
        <p:nvSpPr>
          <p:cNvPr id="48" name="Text Placeholder 462"/>
          <p:cNvSpPr txBox="1">
            <a:spLocks/>
          </p:cNvSpPr>
          <p:nvPr/>
        </p:nvSpPr>
        <p:spPr>
          <a:xfrm>
            <a:off x="19344507" y="28356439"/>
            <a:ext cx="6471986" cy="3462464"/>
          </a:xfrm>
          <a:prstGeom prst="rect">
            <a:avLst/>
          </a:prstGeom>
          <a:ln>
            <a:solidFill>
              <a:schemeClr val="accent5">
                <a:lumMod val="50000"/>
              </a:schemeClr>
            </a:solidFill>
          </a:ln>
        </p:spPr>
        <p:txBody>
          <a:bodyPr wrap="square" lIns="228589" tIns="228589" rIns="228589" bIns="228589">
            <a:spAutoFit/>
          </a:bodyPr>
          <a:lstStyle/>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Interactive model design</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Automatic service chain through ontology and artificial intelligence</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GPM cataloguing</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Instantiation abstract GPMs and generation of concrete BPEL workflow</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BPEL execution service </a:t>
            </a:r>
            <a:endParaRPr lang="en-US" sz="2500" dirty="0">
              <a:solidFill>
                <a:schemeClr val="accent5">
                  <a:lumMod val="50000"/>
                </a:schemeClr>
              </a:solidFill>
              <a:latin typeface="Times New Roman" pitchFamily="18" charset="0"/>
              <a:cs typeface="Times New Roman" pitchFamily="18" charset="0"/>
            </a:endParaRPr>
          </a:p>
        </p:txBody>
      </p:sp>
      <p:sp>
        <p:nvSpPr>
          <p:cNvPr id="49" name="Text Placeholder 462"/>
          <p:cNvSpPr txBox="1">
            <a:spLocks/>
          </p:cNvSpPr>
          <p:nvPr/>
        </p:nvSpPr>
        <p:spPr>
          <a:xfrm>
            <a:off x="26827429" y="17296422"/>
            <a:ext cx="6183671" cy="2923855"/>
          </a:xfrm>
          <a:prstGeom prst="rect">
            <a:avLst/>
          </a:prstGeom>
          <a:ln>
            <a:solidFill>
              <a:schemeClr val="accent5">
                <a:lumMod val="50000"/>
              </a:schemeClr>
            </a:solidFill>
          </a:ln>
        </p:spPr>
        <p:txBody>
          <a:bodyPr wrap="square" lIns="228589" tIns="228589" rIns="228589" bIns="228589">
            <a:spAutoFit/>
          </a:bodyPr>
          <a:lstStyle/>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Manages the messages past between PIAS, DDRS, and DSPS</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Coordinate the discovery, preparing, and downloading of data</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Notify and alert the </a:t>
            </a:r>
            <a:r>
              <a:rPr lang="en-US" sz="2500" dirty="0" err="1" smtClean="0">
                <a:solidFill>
                  <a:schemeClr val="accent5">
                    <a:lumMod val="50000"/>
                  </a:schemeClr>
                </a:solidFill>
                <a:latin typeface="Times New Roman" pitchFamily="18" charset="0"/>
                <a:cs typeface="Times New Roman" pitchFamily="18" charset="0"/>
              </a:rPr>
              <a:t>the</a:t>
            </a:r>
            <a:r>
              <a:rPr lang="en-US" sz="2500" dirty="0" smtClean="0">
                <a:solidFill>
                  <a:schemeClr val="accent5">
                    <a:lumMod val="50000"/>
                  </a:schemeClr>
                </a:solidFill>
                <a:latin typeface="Times New Roman" pitchFamily="18" charset="0"/>
                <a:cs typeface="Times New Roman" pitchFamily="18" charset="0"/>
              </a:rPr>
              <a:t> status of events to </a:t>
            </a:r>
            <a:r>
              <a:rPr lang="en-US" sz="2500" dirty="0" err="1" smtClean="0">
                <a:solidFill>
                  <a:schemeClr val="accent5">
                    <a:lumMod val="50000"/>
                  </a:schemeClr>
                </a:solidFill>
                <a:latin typeface="Times New Roman" pitchFamily="18" charset="0"/>
                <a:cs typeface="Times New Roman" pitchFamily="18" charset="0"/>
              </a:rPr>
              <a:t>correpojnding</a:t>
            </a:r>
            <a:r>
              <a:rPr lang="en-US" sz="2500" dirty="0" smtClean="0">
                <a:solidFill>
                  <a:schemeClr val="accent5">
                    <a:lumMod val="50000"/>
                  </a:schemeClr>
                </a:solidFill>
                <a:latin typeface="Times New Roman" pitchFamily="18" charset="0"/>
                <a:cs typeface="Times New Roman" pitchFamily="18" charset="0"/>
              </a:rPr>
              <a:t> services</a:t>
            </a:r>
          </a:p>
        </p:txBody>
      </p:sp>
      <p:sp>
        <p:nvSpPr>
          <p:cNvPr id="50" name="Text Placeholder 462"/>
          <p:cNvSpPr txBox="1">
            <a:spLocks/>
          </p:cNvSpPr>
          <p:nvPr/>
        </p:nvSpPr>
        <p:spPr>
          <a:xfrm>
            <a:off x="9811103" y="6150808"/>
            <a:ext cx="9009144" cy="9387163"/>
          </a:xfrm>
          <a:prstGeom prst="rect">
            <a:avLst/>
          </a:prstGeom>
        </p:spPr>
        <p:txBody>
          <a:bodyPr wrap="square" lIns="228589" tIns="228589" rIns="228589" bIns="228589">
            <a:spAutoFit/>
          </a:bodyPr>
          <a:lstStyle/>
          <a:p>
            <a:pPr lvl="0">
              <a:spcBef>
                <a:spcPct val="20000"/>
              </a:spcBef>
            </a:pPr>
            <a:r>
              <a:rPr lang="en-US" sz="2500" b="1" dirty="0" smtClean="0">
                <a:solidFill>
                  <a:schemeClr val="accent5">
                    <a:lumMod val="50000"/>
                  </a:schemeClr>
                </a:solidFill>
                <a:latin typeface="Times New Roman" pitchFamily="18" charset="0"/>
                <a:cs typeface="Times New Roman" pitchFamily="18" charset="0"/>
              </a:rPr>
              <a:t>Adoption of consensus-based, open specifications</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ISO/TC 211 standards - geographic information, methods, tools, and services</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OGC specifications - geospatial Web services : Discovery of geospatial data and services - Catalogue Service for Web (CSW) provides; Data serving and accessing - Web Coverage Service (WCS) and Web Feature Service (WFS); Geospatial processing algorithms - Geospatial Web Processing Service (WPS); Discovering, acquiring, planning, processing, and accessing Sensor observations - OGC Sensor Web Enablement (SWE)</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 </a:t>
            </a:r>
          </a:p>
          <a:p>
            <a:pPr lvl="0">
              <a:spcBef>
                <a:spcPct val="20000"/>
              </a:spcBef>
            </a:pPr>
            <a:r>
              <a:rPr lang="en-US" sz="2500" b="1" dirty="0" smtClean="0">
                <a:solidFill>
                  <a:schemeClr val="accent5">
                    <a:lumMod val="50000"/>
                  </a:schemeClr>
                </a:solidFill>
                <a:latin typeface="Times New Roman" pitchFamily="18" charset="0"/>
                <a:cs typeface="Times New Roman" pitchFamily="18" charset="0"/>
              </a:rPr>
              <a:t>Service-oriented architecture</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Service-oriented architecture (SOA)</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Representational State Transfer (REST) and Simple Object Access Protocol (SOAP) Web services</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Geographic Resources Analysis Support System (GRASS) Web services</a:t>
            </a:r>
          </a:p>
          <a:p>
            <a:pPr lvl="0">
              <a:spcBef>
                <a:spcPct val="20000"/>
              </a:spcBef>
            </a:pPr>
            <a:endParaRPr lang="en-US" sz="2500" dirty="0" smtClean="0">
              <a:solidFill>
                <a:schemeClr val="accent5">
                  <a:lumMod val="50000"/>
                </a:schemeClr>
              </a:solidFill>
              <a:latin typeface="Times New Roman" pitchFamily="18" charset="0"/>
              <a:cs typeface="Times New Roman" pitchFamily="18" charset="0"/>
            </a:endParaRPr>
          </a:p>
          <a:p>
            <a:pPr lvl="0">
              <a:spcBef>
                <a:spcPct val="20000"/>
              </a:spcBef>
            </a:pPr>
            <a:r>
              <a:rPr lang="en-US" sz="2500" b="1" dirty="0" smtClean="0">
                <a:solidFill>
                  <a:schemeClr val="accent5">
                    <a:lumMod val="50000"/>
                  </a:schemeClr>
                </a:solidFill>
                <a:latin typeface="Times New Roman" pitchFamily="18" charset="0"/>
                <a:cs typeface="Times New Roman" pitchFamily="18" charset="0"/>
              </a:rPr>
              <a:t>Service-composition and coordination</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Business Process Execution Language (BPEL)</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Business Process Model and Notation (BPMN)</a:t>
            </a:r>
            <a:endParaRPr kumimoji="0" lang="en-US" sz="2500" b="0"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sp>
        <p:nvSpPr>
          <p:cNvPr id="51" name="Text Placeholder 462"/>
          <p:cNvSpPr txBox="1">
            <a:spLocks/>
          </p:cNvSpPr>
          <p:nvPr/>
        </p:nvSpPr>
        <p:spPr>
          <a:xfrm>
            <a:off x="26099012" y="6452600"/>
            <a:ext cx="6795216" cy="5770788"/>
          </a:xfrm>
          <a:prstGeom prst="rect">
            <a:avLst/>
          </a:prstGeom>
          <a:ln>
            <a:solidFill>
              <a:schemeClr val="accent5">
                <a:lumMod val="50000"/>
              </a:schemeClr>
            </a:solidFill>
          </a:ln>
        </p:spPr>
        <p:txBody>
          <a:bodyPr wrap="square" lIns="228589" tIns="228589" rIns="228589" bIns="228589">
            <a:spAutoFit/>
          </a:bodyPr>
          <a:lstStyle/>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Parse the request and translate to subscriptions for SPS</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Parse the request and translate to orders for DOS (Data ordering system)</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Schedule and submit the request/order/subscription and notify CENS the creation of events</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Parse the response and retrieve the data from SOS (Sensor Observation Service), feed these data into DDRS, and notify the result to CENS</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Parse the response and retrieve data from DOS, feed these data into DDRS, and notify the result to CENS</a:t>
            </a:r>
          </a:p>
        </p:txBody>
      </p:sp>
      <p:sp>
        <p:nvSpPr>
          <p:cNvPr id="52" name="Text Placeholder 462"/>
          <p:cNvSpPr txBox="1">
            <a:spLocks/>
          </p:cNvSpPr>
          <p:nvPr/>
        </p:nvSpPr>
        <p:spPr>
          <a:xfrm>
            <a:off x="27366658" y="27848508"/>
            <a:ext cx="5644441" cy="3616352"/>
          </a:xfrm>
          <a:prstGeom prst="rect">
            <a:avLst/>
          </a:prstGeom>
          <a:ln>
            <a:solidFill>
              <a:schemeClr val="accent5">
                <a:lumMod val="50000"/>
              </a:schemeClr>
            </a:solidFill>
          </a:ln>
        </p:spPr>
        <p:txBody>
          <a:bodyPr wrap="square" lIns="228589" tIns="228589" rIns="228589" bIns="228589">
            <a:spAutoFit/>
          </a:bodyPr>
          <a:lstStyle/>
          <a:p>
            <a:pPr lvl="0">
              <a:spcBef>
                <a:spcPct val="20000"/>
              </a:spcBef>
            </a:pPr>
            <a:r>
              <a:rPr lang="en-US" sz="2500" dirty="0" smtClean="0">
                <a:solidFill>
                  <a:schemeClr val="accent5">
                    <a:lumMod val="50000"/>
                  </a:schemeClr>
                </a:solidFill>
                <a:latin typeface="Times New Roman" pitchFamily="18" charset="0"/>
                <a:cs typeface="Times New Roman" pitchFamily="18" charset="0"/>
              </a:rPr>
              <a:t>Discovery</a:t>
            </a:r>
          </a:p>
          <a:p>
            <a:pPr lvl="0">
              <a:spcBef>
                <a:spcPct val="20000"/>
              </a:spcBef>
              <a:buFontTx/>
              <a:buChar char="-"/>
            </a:pPr>
            <a:r>
              <a:rPr lang="en-US" sz="2500" dirty="0" smtClean="0">
                <a:solidFill>
                  <a:schemeClr val="accent5">
                    <a:lumMod val="50000"/>
                  </a:schemeClr>
                </a:solidFill>
                <a:latin typeface="Times New Roman" pitchFamily="18" charset="0"/>
                <a:cs typeface="Times New Roman" pitchFamily="18" charset="0"/>
              </a:rPr>
              <a:t> Federated CSW</a:t>
            </a:r>
          </a:p>
          <a:p>
            <a:pPr lvl="0">
              <a:spcBef>
                <a:spcPct val="20000"/>
              </a:spcBef>
              <a:buFontTx/>
              <a:buChar char="-"/>
            </a:pPr>
            <a:r>
              <a:rPr lang="en-US" sz="2500" dirty="0" smtClean="0">
                <a:solidFill>
                  <a:schemeClr val="accent5">
                    <a:lumMod val="50000"/>
                  </a:schemeClr>
                </a:solidFill>
                <a:latin typeface="Times New Roman" pitchFamily="18" charset="0"/>
                <a:cs typeface="Times New Roman" pitchFamily="18" charset="0"/>
              </a:rPr>
              <a:t> Interoperate with THREDDS</a:t>
            </a:r>
          </a:p>
          <a:p>
            <a:pPr lvl="0">
              <a:spcBef>
                <a:spcPct val="20000"/>
              </a:spcBef>
            </a:pPr>
            <a:r>
              <a:rPr lang="en-US" sz="2500" dirty="0" smtClean="0">
                <a:solidFill>
                  <a:schemeClr val="accent5">
                    <a:lumMod val="50000"/>
                  </a:schemeClr>
                </a:solidFill>
                <a:latin typeface="Times New Roman" pitchFamily="18" charset="0"/>
                <a:cs typeface="Times New Roman" pitchFamily="18" charset="0"/>
              </a:rPr>
              <a:t>Access</a:t>
            </a:r>
          </a:p>
          <a:p>
            <a:pPr lvl="0">
              <a:spcBef>
                <a:spcPct val="20000"/>
              </a:spcBef>
              <a:buFontTx/>
              <a:buChar char="-"/>
            </a:pPr>
            <a:r>
              <a:rPr lang="en-US" sz="2500" dirty="0" smtClean="0">
                <a:solidFill>
                  <a:schemeClr val="accent5">
                    <a:lumMod val="50000"/>
                  </a:schemeClr>
                </a:solidFill>
                <a:latin typeface="Times New Roman" pitchFamily="18" charset="0"/>
                <a:cs typeface="Times New Roman" pitchFamily="18" charset="0"/>
              </a:rPr>
              <a:t> WCS</a:t>
            </a:r>
          </a:p>
          <a:p>
            <a:pPr lvl="0">
              <a:spcBef>
                <a:spcPct val="20000"/>
              </a:spcBef>
              <a:buFontTx/>
              <a:buChar char="-"/>
            </a:pPr>
            <a:r>
              <a:rPr lang="en-US" sz="2500" dirty="0" smtClean="0">
                <a:solidFill>
                  <a:schemeClr val="accent5">
                    <a:lumMod val="50000"/>
                  </a:schemeClr>
                </a:solidFill>
                <a:latin typeface="Times New Roman" pitchFamily="18" charset="0"/>
                <a:cs typeface="Times New Roman" pitchFamily="18" charset="0"/>
              </a:rPr>
              <a:t> WFS</a:t>
            </a:r>
          </a:p>
          <a:p>
            <a:pPr lvl="0">
              <a:spcBef>
                <a:spcPct val="20000"/>
              </a:spcBef>
              <a:buFontTx/>
              <a:buChar char="-"/>
            </a:pPr>
            <a:r>
              <a:rPr lang="en-US" sz="2500" dirty="0" smtClean="0">
                <a:solidFill>
                  <a:schemeClr val="accent5">
                    <a:lumMod val="50000"/>
                  </a:schemeClr>
                </a:solidFill>
                <a:latin typeface="Times New Roman" pitchFamily="18" charset="0"/>
                <a:cs typeface="Times New Roman" pitchFamily="18" charset="0"/>
              </a:rPr>
              <a:t> Interoperate with </a:t>
            </a:r>
            <a:r>
              <a:rPr lang="en-US" sz="2500" dirty="0" err="1" smtClean="0">
                <a:solidFill>
                  <a:schemeClr val="accent5">
                    <a:lumMod val="50000"/>
                  </a:schemeClr>
                </a:solidFill>
                <a:latin typeface="Times New Roman" pitchFamily="18" charset="0"/>
                <a:cs typeface="Times New Roman" pitchFamily="18" charset="0"/>
              </a:rPr>
              <a:t>OpenDAP</a:t>
            </a:r>
            <a:endParaRPr lang="en-US" sz="2500" dirty="0" smtClean="0">
              <a:solidFill>
                <a:schemeClr val="accent5">
                  <a:lumMod val="50000"/>
                </a:schemeClr>
              </a:solidFill>
              <a:latin typeface="Times New Roman" pitchFamily="18" charset="0"/>
              <a:cs typeface="Times New Roman" pitchFamily="18" charset="0"/>
            </a:endParaRPr>
          </a:p>
        </p:txBody>
      </p:sp>
      <p:sp>
        <p:nvSpPr>
          <p:cNvPr id="53" name="Text Placeholder 462"/>
          <p:cNvSpPr txBox="1">
            <a:spLocks/>
          </p:cNvSpPr>
          <p:nvPr/>
        </p:nvSpPr>
        <p:spPr>
          <a:xfrm>
            <a:off x="904189" y="16781106"/>
            <a:ext cx="8119263" cy="846363"/>
          </a:xfrm>
          <a:prstGeom prst="rect">
            <a:avLst/>
          </a:prstGeom>
        </p:spPr>
        <p:txBody>
          <a:bodyPr wrap="square" lIns="228589" tIns="228589" rIns="228589" bIns="228589">
            <a:spAutoFit/>
          </a:bodyPr>
          <a:lstStyle/>
          <a:p>
            <a:pPr lvl="0">
              <a:spcBef>
                <a:spcPct val="20000"/>
              </a:spcBef>
            </a:pPr>
            <a:endParaRPr kumimoji="0" lang="en-US" sz="2500" b="0" i="0" u="none" strike="noStrike" kern="1200" cap="none" spc="0" normalizeH="0" baseline="0" noProof="0" dirty="0">
              <a:ln>
                <a:noFill/>
              </a:ln>
              <a:solidFill>
                <a:schemeClr val="accent5">
                  <a:lumMod val="50000"/>
                </a:schemeClr>
              </a:solidFill>
              <a:effectLst/>
              <a:uLnTx/>
              <a:uFillTx/>
              <a:latin typeface="Times New Roman" pitchFamily="18" charset="0"/>
              <a:ea typeface="+mn-ea"/>
              <a:cs typeface="Times New Roman" pitchFamily="18" charset="0"/>
            </a:endParaRPr>
          </a:p>
        </p:txBody>
      </p:sp>
      <p:pic>
        <p:nvPicPr>
          <p:cNvPr id="8202" name="Picture 10"/>
          <p:cNvPicPr>
            <a:picLocks noChangeAspect="1" noChangeArrowheads="1"/>
          </p:cNvPicPr>
          <p:nvPr/>
        </p:nvPicPr>
        <p:blipFill>
          <a:blip r:embed="rId13" cstate="print"/>
          <a:srcRect/>
          <a:stretch>
            <a:fillRect/>
          </a:stretch>
        </p:blipFill>
        <p:spPr bwMode="auto">
          <a:xfrm>
            <a:off x="10142628" y="24817676"/>
            <a:ext cx="8033479" cy="3231539"/>
          </a:xfrm>
          <a:prstGeom prst="rect">
            <a:avLst/>
          </a:prstGeom>
          <a:noFill/>
          <a:ln w="9525">
            <a:noFill/>
            <a:miter lim="800000"/>
            <a:headEnd/>
            <a:tailEnd/>
          </a:ln>
        </p:spPr>
      </p:pic>
      <p:sp>
        <p:nvSpPr>
          <p:cNvPr id="55" name="Text Placeholder 462"/>
          <p:cNvSpPr txBox="1">
            <a:spLocks/>
          </p:cNvSpPr>
          <p:nvPr/>
        </p:nvSpPr>
        <p:spPr>
          <a:xfrm>
            <a:off x="10154537" y="28049215"/>
            <a:ext cx="8021570" cy="2231358"/>
          </a:xfrm>
          <a:prstGeom prst="rect">
            <a:avLst/>
          </a:prstGeom>
          <a:ln>
            <a:solidFill>
              <a:schemeClr val="accent5">
                <a:lumMod val="50000"/>
              </a:schemeClr>
            </a:solidFill>
          </a:ln>
        </p:spPr>
        <p:txBody>
          <a:bodyPr wrap="square" lIns="228589" tIns="228589" rIns="228589" bIns="228589">
            <a:spAutoFit/>
          </a:bodyPr>
          <a:lstStyle/>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Interoperate with ESMF</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Exchange states with ESMF</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Import states: input parameters, configuration, and data</a:t>
            </a:r>
          </a:p>
          <a:p>
            <a:pPr lvl="0">
              <a:spcBef>
                <a:spcPct val="20000"/>
              </a:spcBef>
              <a:buFont typeface="Arial" pitchFamily="34" charset="0"/>
              <a:buChar char="•"/>
            </a:pPr>
            <a:r>
              <a:rPr lang="en-US" sz="2500" dirty="0" smtClean="0">
                <a:solidFill>
                  <a:schemeClr val="accent5">
                    <a:lumMod val="50000"/>
                  </a:schemeClr>
                </a:solidFill>
                <a:latin typeface="Times New Roman" pitchFamily="18" charset="0"/>
                <a:cs typeface="Times New Roman" pitchFamily="18" charset="0"/>
              </a:rPr>
              <a:t> Export states: output data and their running configuration</a:t>
            </a:r>
          </a:p>
        </p:txBody>
      </p:sp>
    </p:spTree>
    <p:extLst>
      <p:ext uri="{BB962C8B-B14F-4D97-AF65-F5344CB8AC3E}">
        <p14:creationId xmlns=""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3353</TotalTime>
  <Words>1586</Words>
  <Application>Microsoft Office PowerPoint</Application>
  <PresentationFormat>Custom</PresentationFormat>
  <Paragraphs>61</Paragraphs>
  <Slides>1</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6" baseType="lpstr">
      <vt:lpstr>36x48-Template-V2b</vt:lpstr>
      <vt:lpstr>1_36x48-Template-V2b</vt:lpstr>
      <vt:lpstr>1_Classic 3 Columns</vt:lpstr>
      <vt:lpstr>Classic - Wide Center</vt:lpstr>
      <vt:lpstr>Image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Liping</cp:lastModifiedBy>
  <cp:revision>140</cp:revision>
  <dcterms:created xsi:type="dcterms:W3CDTF">2012-02-03T19:11:35Z</dcterms:created>
  <dcterms:modified xsi:type="dcterms:W3CDTF">2015-06-29T20:18:03Z</dcterms:modified>
</cp:coreProperties>
</file>