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1" r:id="rId2"/>
    <p:sldId id="433" r:id="rId3"/>
    <p:sldId id="434" r:id="rId4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CCCC"/>
    <a:srgbClr val="CCFFCC"/>
    <a:srgbClr val="FFFFCC"/>
    <a:srgbClr val="CCFFFF"/>
    <a:srgbClr val="99FF99"/>
    <a:srgbClr val="FFCCFF"/>
    <a:srgbClr val="FFFF99"/>
    <a:srgbClr val="FFCC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2" autoAdjust="0"/>
    <p:restoredTop sz="97257" autoAdjust="0"/>
  </p:normalViewPr>
  <p:slideViewPr>
    <p:cSldViewPr snapToGrid="0">
      <p:cViewPr varScale="1">
        <p:scale>
          <a:sx n="58" d="100"/>
          <a:sy n="58" d="100"/>
        </p:scale>
        <p:origin x="775" y="41"/>
      </p:cViewPr>
      <p:guideLst>
        <p:guide orient="horz" pos="2160"/>
        <p:guide pos="2911"/>
      </p:guideLst>
    </p:cSldViewPr>
  </p:slideViewPr>
  <p:outlineViewPr>
    <p:cViewPr>
      <p:scale>
        <a:sx n="33" d="100"/>
        <a:sy n="33" d="100"/>
      </p:scale>
      <p:origin x="0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>
      <p:cViewPr varScale="1">
        <p:scale>
          <a:sx n="76" d="100"/>
          <a:sy n="76" d="100"/>
        </p:scale>
        <p:origin x="-2508" y="-90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537200" y="400050"/>
            <a:ext cx="914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smtClean="0"/>
              <a:t>Tab 13.9</a:t>
            </a:r>
          </a:p>
        </p:txBody>
      </p:sp>
    </p:spTree>
    <p:extLst>
      <p:ext uri="{BB962C8B-B14F-4D97-AF65-F5344CB8AC3E}">
        <p14:creationId xmlns:p14="http://schemas.microsoft.com/office/powerpoint/2010/main" val="2177037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2805" tIns="45588" rIns="92805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96406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127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>
            <a:spLocks noChangeArrowheads="1"/>
          </p:cNvSpPr>
          <p:nvPr/>
        </p:nvSpPr>
        <p:spPr bwMode="auto">
          <a:xfrm>
            <a:off x="576263" y="1588"/>
            <a:ext cx="180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1346200" y="890588"/>
            <a:ext cx="6465888" cy="714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95425" y="1033463"/>
            <a:ext cx="6456363" cy="47625"/>
          </a:xfrm>
          <a:prstGeom prst="rect">
            <a:avLst/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1603375" y="1165225"/>
            <a:ext cx="6454775" cy="23813"/>
          </a:xfrm>
          <a:prstGeom prst="rect">
            <a:avLst/>
          </a:prstGeom>
          <a:solidFill>
            <a:srgbClr val="FF9900">
              <a:alpha val="50195"/>
            </a:srgbClr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pic>
        <p:nvPicPr>
          <p:cNvPr id="7" name="Picture 14" descr="EI_Logo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41300"/>
            <a:ext cx="33337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57163"/>
            <a:ext cx="10334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66688"/>
            <a:ext cx="7080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6471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827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74E2C-6DC0-4A91-A857-DFB7D3AC7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77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49D33-71C5-46D4-84F9-1F96F40A1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69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9238"/>
            <a:ext cx="2057400" cy="5876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38"/>
            <a:ext cx="6019800" cy="5876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B33CD-C2A8-4A9A-9A1E-90E624C6D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65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425" y="249238"/>
            <a:ext cx="6215063" cy="417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2DC7-C217-4C58-BBE6-785426A38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1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425" y="249238"/>
            <a:ext cx="6215063" cy="417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D5117-9FC1-44C4-A15A-2F7302619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91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E806-760A-4FD2-91EF-FE710423D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79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B51B2-40F1-4699-BE41-753F1BA14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92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C21C-1CF9-4916-BF50-77206769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20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6FB17-3F4F-4BA2-8C8B-B5A9377971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5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1A20-D697-4606-B819-9E731AA04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8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43A2-8016-4335-9728-00CB14C59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41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F3003-3990-44F9-AEC3-3A8513B4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98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778CB-B242-4077-A33D-6A761A497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52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9147-7E56-45F2-BEF9-A8021A000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5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6263" y="1588"/>
            <a:ext cx="180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346200" y="890588"/>
            <a:ext cx="6465888" cy="714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495425" y="1033463"/>
            <a:ext cx="6456363" cy="47625"/>
          </a:xfrm>
          <a:prstGeom prst="rect">
            <a:avLst/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1603375" y="1165225"/>
            <a:ext cx="6454775" cy="23813"/>
          </a:xfrm>
          <a:prstGeom prst="rect">
            <a:avLst/>
          </a:prstGeom>
          <a:solidFill>
            <a:srgbClr val="FF9900">
              <a:alpha val="50195"/>
            </a:srgbClr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112" name="Rectangle 8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C1E59166-63FD-45A6-BA0F-A8CF1B69B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1"/>
          <p:cNvSpPr>
            <a:spLocks noGrp="1" noChangeArrowheads="1"/>
          </p:cNvSpPr>
          <p:nvPr>
            <p:ph type="title"/>
          </p:nvPr>
        </p:nvSpPr>
        <p:spPr bwMode="auto">
          <a:xfrm>
            <a:off x="1495425" y="249238"/>
            <a:ext cx="62150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2" name="Picture 6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66688"/>
            <a:ext cx="7080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5" r:id="rId1"/>
    <p:sldLayoutId id="2147484783" r:id="rId2"/>
    <p:sldLayoutId id="2147484784" r:id="rId3"/>
    <p:sldLayoutId id="2147484785" r:id="rId4"/>
    <p:sldLayoutId id="2147484786" r:id="rId5"/>
    <p:sldLayoutId id="2147484787" r:id="rId6"/>
    <p:sldLayoutId id="2147484788" r:id="rId7"/>
    <p:sldLayoutId id="2147484789" r:id="rId8"/>
    <p:sldLayoutId id="2147484790" r:id="rId9"/>
    <p:sldLayoutId id="2147484791" r:id="rId10"/>
    <p:sldLayoutId id="2147484792" r:id="rId11"/>
    <p:sldLayoutId id="2147484793" r:id="rId12"/>
    <p:sldLayoutId id="2147484794" r:id="rId13"/>
    <p:sldLayoutId id="2147484796" r:id="rId14"/>
  </p:sldLayoutIdLst>
  <p:hf hdr="0" ftr="0" dt="0"/>
  <p:txStyles>
    <p:titleStyle>
      <a:lvl1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2pPr>
      <a:lvl3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3pPr>
      <a:lvl4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4pPr>
      <a:lvl5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5pPr>
      <a:lvl6pPr marL="4572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6pPr>
      <a:lvl7pPr marL="9144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7pPr>
      <a:lvl8pPr marL="13716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8pPr>
      <a:lvl9pPr marL="18288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downs@ciesin.columbia.edu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2425" y="1314452"/>
            <a:ext cx="8410575" cy="769550"/>
          </a:xfrm>
        </p:spPr>
        <p:txBody>
          <a:bodyPr/>
          <a:lstStyle/>
          <a:p>
            <a:pPr algn="ctr"/>
            <a:r>
              <a:rPr lang="en-US" altLang="en-US" dirty="0" smtClean="0"/>
              <a:t>Return on Investment for Data Repositories</a:t>
            </a:r>
            <a:endParaRPr lang="en-US" alt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593" y="2084002"/>
            <a:ext cx="7783926" cy="4286539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i="1" dirty="0" smtClean="0">
                <a:latin typeface="Arial" pitchFamily="34" charset="0"/>
                <a:cs typeface="Arial" pitchFamily="34" charset="0"/>
              </a:rPr>
            </a:b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Robert R. Downs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  <a:hlinkClick r:id="rId2"/>
              </a:rPr>
              <a:t>rdowns@ciesin.columbia.edu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NASA Socioeconomic Data and Applications Center (SEDAC)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Center for International Earth Science Information Network (CIESIN), The Earth Institute, Columbia University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cap="small" dirty="0">
                <a:latin typeface="Arial" pitchFamily="34" charset="0"/>
                <a:cs typeface="Arial" pitchFamily="34" charset="0"/>
              </a:rPr>
              <a:t>2016 Summer Meeting of the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cap="small" dirty="0">
                <a:latin typeface="Arial" pitchFamily="34" charset="0"/>
                <a:cs typeface="Arial" pitchFamily="34" charset="0"/>
              </a:rPr>
              <a:t>Federation of Earth Science Information Partners (ESIP)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Durham, NC 19-22 July 2016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Session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 Framework for Return on Investment (ROI) of a Data Repository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Thursday 21 July 2016, 4:00 p.m.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"/>
          <a:stretch>
            <a:fillRect/>
          </a:stretch>
        </p:blipFill>
        <p:spPr bwMode="auto">
          <a:xfrm>
            <a:off x="2867025" y="0"/>
            <a:ext cx="316706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i.creativecommons.org/l/by/3.0/88x3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2" y="6448325"/>
            <a:ext cx="689769" cy="2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6536" y="6431318"/>
            <a:ext cx="2521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Copyright 2016, </a:t>
            </a:r>
            <a:r>
              <a:rPr lang="en-US" dirty="0" smtClean="0"/>
              <a:t>Robert R. Downs.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49238"/>
            <a:ext cx="5957888" cy="417512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Return On Investment (ROI) of Services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Return/Investment</a:t>
            </a:r>
          </a:p>
          <a:p>
            <a:r>
              <a:rPr lang="en-US" dirty="0" smtClean="0"/>
              <a:t>Return</a:t>
            </a:r>
          </a:p>
          <a:p>
            <a:pPr lvl="1"/>
            <a:r>
              <a:rPr lang="en-US" dirty="0" smtClean="0"/>
              <a:t>Value received during a time period (sometimes includes expected future value) </a:t>
            </a:r>
          </a:p>
          <a:p>
            <a:pPr lvl="1"/>
            <a:r>
              <a:rPr lang="en-US" dirty="0" smtClean="0"/>
              <a:t>Includes value to society </a:t>
            </a:r>
          </a:p>
          <a:p>
            <a:pPr marL="342900" lvl="1" indent="-342900">
              <a:buChar char="•"/>
            </a:pPr>
            <a:r>
              <a:rPr lang="en-US" sz="3200" dirty="0" smtClean="0">
                <a:ea typeface="+mn-ea"/>
                <a:cs typeface="+mn-cs"/>
              </a:rPr>
              <a:t>Investment</a:t>
            </a:r>
            <a:endParaRPr lang="en-US" sz="3200" dirty="0">
              <a:ea typeface="+mn-ea"/>
              <a:cs typeface="+mn-cs"/>
            </a:endParaRPr>
          </a:p>
          <a:p>
            <a:pPr lvl="1"/>
            <a:r>
              <a:rPr lang="en-US" dirty="0" smtClean="0"/>
              <a:t>Cost of establishing service</a:t>
            </a:r>
          </a:p>
          <a:p>
            <a:pPr lvl="1"/>
            <a:r>
              <a:rPr lang="en-US" dirty="0" smtClean="0"/>
              <a:t>Cost of operating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23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053" y="249238"/>
            <a:ext cx="5864435" cy="417512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Many ROI Techniques are Applicable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0694"/>
            <a:ext cx="8298673" cy="5289047"/>
          </a:xfrm>
        </p:spPr>
        <p:txBody>
          <a:bodyPr/>
          <a:lstStyle/>
          <a:p>
            <a:r>
              <a:rPr lang="en-US" sz="2800" dirty="0" smtClean="0"/>
              <a:t>Quantitative and qualitative </a:t>
            </a:r>
            <a:r>
              <a:rPr lang="en-US" sz="2800" dirty="0"/>
              <a:t>m</a:t>
            </a:r>
            <a:r>
              <a:rPr lang="en-US" sz="2800" dirty="0" smtClean="0"/>
              <a:t>ethods </a:t>
            </a:r>
            <a:r>
              <a:rPr lang="en-US" sz="2800" dirty="0"/>
              <a:t>are </a:t>
            </a:r>
            <a:r>
              <a:rPr lang="en-US" sz="2800" dirty="0" smtClean="0"/>
              <a:t>used</a:t>
            </a:r>
            <a:endParaRPr lang="en-US" sz="2800" dirty="0"/>
          </a:p>
          <a:p>
            <a:pPr marL="342900" lvl="1" indent="-342900">
              <a:buChar char="•"/>
            </a:pPr>
            <a:r>
              <a:rPr lang="en-US" dirty="0">
                <a:ea typeface="+mn-ea"/>
                <a:cs typeface="+mn-cs"/>
              </a:rPr>
              <a:t>Quantification of Value and Cost </a:t>
            </a:r>
          </a:p>
          <a:p>
            <a:pPr lvl="1"/>
            <a:r>
              <a:rPr lang="en-US" sz="2400" dirty="0" smtClean="0"/>
              <a:t>Country </a:t>
            </a:r>
            <a:r>
              <a:rPr lang="en-US" sz="2400" dirty="0"/>
              <a:t>currencies equated to a common </a:t>
            </a:r>
            <a:r>
              <a:rPr lang="en-US" sz="2400" dirty="0"/>
              <a:t>currency</a:t>
            </a:r>
          </a:p>
          <a:p>
            <a:r>
              <a:rPr lang="en-US" sz="2800" dirty="0" smtClean="0"/>
              <a:t>Estimated </a:t>
            </a:r>
            <a:r>
              <a:rPr lang="en-US" sz="2800" dirty="0"/>
              <a:t>time used can be a measure of value </a:t>
            </a:r>
          </a:p>
          <a:p>
            <a:pPr lvl="1"/>
            <a:r>
              <a:rPr lang="en-US" sz="2400" dirty="0"/>
              <a:t>Estimated time saved can be quantified from mean salaries</a:t>
            </a:r>
          </a:p>
          <a:p>
            <a:pPr lvl="1"/>
            <a:r>
              <a:rPr lang="en-US" sz="2400" dirty="0"/>
              <a:t>Citations and </a:t>
            </a:r>
            <a:r>
              <a:rPr lang="en-US" sz="2400" dirty="0" err="1"/>
              <a:t>altmetrics</a:t>
            </a:r>
            <a:r>
              <a:rPr lang="en-US" sz="2400" dirty="0"/>
              <a:t> can be quantified to measure value</a:t>
            </a:r>
          </a:p>
          <a:p>
            <a:r>
              <a:rPr lang="en-US" sz="2800" dirty="0"/>
              <a:t>Content analysis of </a:t>
            </a:r>
            <a:r>
              <a:rPr lang="en-US" sz="2800" dirty="0"/>
              <a:t>q</a:t>
            </a:r>
            <a:r>
              <a:rPr lang="en-US" sz="2800" dirty="0"/>
              <a:t>ualitative information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urveys, interviews, and attestations of value to users</a:t>
            </a:r>
          </a:p>
          <a:p>
            <a:pPr lvl="1"/>
            <a:r>
              <a:rPr lang="en-US" sz="2400" dirty="0"/>
              <a:t>U</a:t>
            </a:r>
            <a:r>
              <a:rPr lang="en-US" sz="2400" dirty="0" smtClean="0"/>
              <a:t>nsolicited </a:t>
            </a:r>
            <a:r>
              <a:rPr lang="en-US" sz="2400" dirty="0"/>
              <a:t>attestations of </a:t>
            </a:r>
            <a:r>
              <a:rPr lang="en-US" sz="2400" dirty="0" smtClean="0"/>
              <a:t>value to users</a:t>
            </a:r>
          </a:p>
          <a:p>
            <a:pPr lvl="1"/>
            <a:r>
              <a:rPr lang="en-US" sz="2400" dirty="0" smtClean="0"/>
              <a:t>Articles for value to scientific community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eports, media, and news for societal value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992393"/>
      </p:ext>
    </p:extLst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Arial Black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Drive:Microsoft Office:Microsoft PowerPoint 4:</Template>
  <TotalTime>35543</TotalTime>
  <Pages>20</Pages>
  <Words>139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Times</vt:lpstr>
      <vt:lpstr>untitled 2</vt:lpstr>
      <vt:lpstr>Return on Investment for Data Repositories</vt:lpstr>
      <vt:lpstr>Return On Investment (ROI) of Services</vt:lpstr>
      <vt:lpstr>Many ROI Techniques are Applicable</vt:lpstr>
    </vt:vector>
  </TitlesOfParts>
  <Company>CIESIN/Columbia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Rescue at a Scientific Data Center</dc:title>
  <dc:creator>Robert R Downs</dc:creator>
  <cp:lastModifiedBy>Robert Downs</cp:lastModifiedBy>
  <cp:revision>2999</cp:revision>
  <cp:lastPrinted>2002-01-07T14:25:07Z</cp:lastPrinted>
  <dcterms:created xsi:type="dcterms:W3CDTF">2000-01-07T19:01:14Z</dcterms:created>
  <dcterms:modified xsi:type="dcterms:W3CDTF">2016-07-21T03:47:20Z</dcterms:modified>
</cp:coreProperties>
</file>