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CADBE4"/>
          </a:solidFill>
        </a:fill>
      </a:tcStyle>
    </a:wholeTbl>
    <a:band2H>
      <a:tcTxStyle b="def" i="def"/>
      <a:tcStyle>
        <a:tcBdr/>
        <a:fill>
          <a:solidFill>
            <a:srgbClr val="E7EEF2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FAE0CC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5F5F5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5F5F5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97" name="Shape 49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4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5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5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5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2514600"/>
            <a:ext cx="6705600" cy="762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indent="457200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>
              <a:spcBef>
                <a:spcPts val="700"/>
              </a:spcBef>
              <a:buChar char="•"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737360" indent="-365760"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194560" indent="-365760"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body" sz="quarter" idx="13"/>
          </p:nvPr>
        </p:nvSpPr>
        <p:spPr>
          <a:xfrm>
            <a:off x="914400" y="3276600"/>
            <a:ext cx="6705600" cy="45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2000">
                <a:solidFill>
                  <a:srgbClr val="187F9F"/>
                </a:solidFill>
                <a:latin typeface="Rockwell"/>
                <a:ea typeface="Rockwell"/>
                <a:cs typeface="Rockwell"/>
                <a:sym typeface="Rockwell"/>
              </a:defRPr>
            </a:pP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anchor="t"/>
          <a:lstStyle>
            <a:lvl1pPr algn="ctr"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xfrm>
            <a:off x="685800" y="1600200"/>
            <a:ext cx="7772400" cy="1470025"/>
          </a:xfrm>
          <a:prstGeom prst="rect">
            <a:avLst/>
          </a:prstGeom>
        </p:spPr>
        <p:txBody>
          <a:bodyPr anchor="t"/>
          <a:lstStyle>
            <a:lvl1pPr algn="ctr"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xfrm>
            <a:off x="1371600" y="3124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indent="4572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indent="9144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indent="13716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indent="18288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xfrm>
            <a:off x="1792288" y="652462"/>
            <a:ext cx="5486401" cy="566738"/>
          </a:xfrm>
          <a:prstGeom prst="rect">
            <a:avLst/>
          </a:prstGeom>
        </p:spPr>
        <p:txBody>
          <a:bodyPr anchor="b"/>
          <a:lstStyle>
            <a:lvl1pPr algn="ctr"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Shape 130"/>
          <p:cNvSpPr/>
          <p:nvPr>
            <p:ph type="pic" sz="half" idx="13"/>
          </p:nvPr>
        </p:nvSpPr>
        <p:spPr>
          <a:xfrm>
            <a:off x="1792288" y="1219200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anchor="t"/>
          <a:lstStyle>
            <a:lvl1pPr algn="ctr"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685800" y="1600200"/>
            <a:ext cx="7772400" cy="1470025"/>
          </a:xfrm>
          <a:prstGeom prst="rect">
            <a:avLst/>
          </a:prstGeom>
        </p:spPr>
        <p:txBody>
          <a:bodyPr anchor="t"/>
          <a:lstStyle>
            <a:lvl1pPr algn="ctr"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54" name="Shape 154"/>
          <p:cNvSpPr/>
          <p:nvPr>
            <p:ph type="body" sz="quarter" idx="1"/>
          </p:nvPr>
        </p:nvSpPr>
        <p:spPr>
          <a:xfrm>
            <a:off x="1371600" y="3124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indent="4572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indent="9144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indent="13716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indent="1828800" algn="ctr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1792288" y="652462"/>
            <a:ext cx="5486401" cy="566738"/>
          </a:xfrm>
          <a:prstGeom prst="rect">
            <a:avLst/>
          </a:prstGeom>
        </p:spPr>
        <p:txBody>
          <a:bodyPr anchor="b"/>
          <a:lstStyle>
            <a:lvl1pPr algn="ctr"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63" name="Shape 163"/>
          <p:cNvSpPr/>
          <p:nvPr>
            <p:ph type="pic" sz="half" idx="13"/>
          </p:nvPr>
        </p:nvSpPr>
        <p:spPr>
          <a:xfrm>
            <a:off x="1792288" y="1219200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64" name="Shape 1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4762" y="32861"/>
            <a:ext cx="913923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pc="0" sz="28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" name="Shape 18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4762" y="32861"/>
            <a:ext cx="913923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88" name="Shape 188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pc="0" sz="28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9" name="Shape 189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0" name="Shape 19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98" name="Shape 198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9" name="Shape 199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207" name="Shape 207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8" name="Shape 208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>
              <a:defRPr b="1"/>
            </a:pPr>
          </a:p>
        </p:txBody>
      </p:sp>
      <p:sp>
        <p:nvSpPr>
          <p:cNvPr id="209" name="Shape 209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217" name="Shape 217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xfrm>
            <a:off x="457200" y="609600"/>
            <a:ext cx="3008314" cy="825500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5" name="Shape 225"/>
          <p:cNvSpPr/>
          <p:nvPr>
            <p:ph type="body" idx="1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71650" indent="-400050">
              <a:spcBef>
                <a:spcPts val="600"/>
              </a:spcBef>
              <a:defRPr sz="2800"/>
            </a:lvl4pPr>
            <a:lvl5pPr marL="2228850" indent="-40005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6" name="Shape 226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400"/>
            </a:pPr>
          </a:p>
        </p:txBody>
      </p:sp>
      <p:sp>
        <p:nvSpPr>
          <p:cNvPr id="227" name="Shape 227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5" name="Shape 235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hape 237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245" name="Shape 245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hape 246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type="title"/>
          </p:nvPr>
        </p:nvSpPr>
        <p:spPr>
          <a:xfrm>
            <a:off x="6629400" y="609600"/>
            <a:ext cx="2057400" cy="5638800"/>
          </a:xfrm>
          <a:prstGeom prst="rect">
            <a:avLst/>
          </a:prstGeom>
        </p:spPr>
        <p:txBody>
          <a:bodyPr/>
          <a:lstStyle>
            <a:lvl1pPr>
              <a:defRPr spc="0" sz="32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xfrm>
            <a:off x="457200" y="609600"/>
            <a:ext cx="6019800" cy="5638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hape 255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Shape 2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ission/Vis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271" name="Shape 271"/>
          <p:cNvSpPr/>
          <p:nvPr>
            <p:ph type="body" sz="half" idx="1"/>
          </p:nvPr>
        </p:nvSpPr>
        <p:spPr>
          <a:xfrm>
            <a:off x="812800" y="1447800"/>
            <a:ext cx="3657600" cy="5093209"/>
          </a:xfrm>
          <a:prstGeom prst="rect">
            <a:avLst/>
          </a:prstGeom>
          <a:gradFill>
            <a:gsLst>
              <a:gs pos="0">
                <a:schemeClr val="accent1">
                  <a:hueOff val="456988"/>
                  <a:satOff val="19944"/>
                  <a:lumOff val="40714"/>
                </a:schemeClr>
              </a:gs>
              <a:gs pos="35000">
                <a:srgbClr val="B8E6FD"/>
              </a:gs>
              <a:gs pos="100000">
                <a:schemeClr val="accent1">
                  <a:hueOff val="519223"/>
                  <a:satOff val="22110"/>
                  <a:lumOff val="55510"/>
                  <a:alpha val="0"/>
                </a:schemeClr>
              </a:gs>
            </a:gsLst>
            <a:lin ang="16200000"/>
          </a:gradFill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>
            <a:lvl1pPr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  <a:lvl2pPr marL="714375" indent="-257175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2pPr>
            <a:lvl3pPr marL="1143000" indent="-228600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3pPr>
            <a:lvl4pPr marL="1628775" indent="-257175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4pPr>
            <a:lvl5pPr marL="2085975" indent="-257175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hape 272"/>
          <p:cNvSpPr/>
          <p:nvPr>
            <p:ph type="pic" sz="quarter" idx="13"/>
          </p:nvPr>
        </p:nvSpPr>
        <p:spPr>
          <a:xfrm>
            <a:off x="965200" y="2057400"/>
            <a:ext cx="3352800" cy="1828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273" name="Shape 273"/>
          <p:cNvSpPr/>
          <p:nvPr>
            <p:ph type="pic" sz="quarter" idx="14"/>
          </p:nvPr>
        </p:nvSpPr>
        <p:spPr>
          <a:xfrm>
            <a:off x="4648200" y="2057400"/>
            <a:ext cx="3352800" cy="1828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274" name="Shape 274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type="title"/>
          </p:nvPr>
        </p:nvSpPr>
        <p:spPr>
          <a:xfrm>
            <a:off x="914400" y="-304800"/>
            <a:ext cx="8229600" cy="1524000"/>
          </a:xfrm>
          <a:prstGeom prst="rect">
            <a:avLst/>
          </a:prstGeom>
        </p:spPr>
        <p:txBody>
          <a:bodyPr/>
          <a:lstStyle>
            <a:lvl1pPr>
              <a:defRPr i="1"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282" name="Shape 282"/>
          <p:cNvSpPr/>
          <p:nvPr>
            <p:ph type="body" sz="quarter" idx="1"/>
          </p:nvPr>
        </p:nvSpPr>
        <p:spPr>
          <a:xfrm>
            <a:off x="0" y="1066800"/>
            <a:ext cx="9144000" cy="8382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cap="all"/>
            </a:lvl1pPr>
            <a:lvl2pPr algn="ctr">
              <a:defRPr cap="all"/>
            </a:lvl2pPr>
            <a:lvl3pPr algn="ctr">
              <a:defRPr cap="all"/>
            </a:lvl3pPr>
            <a:lvl4pPr algn="ctr">
              <a:defRPr cap="all"/>
            </a:lvl4pPr>
            <a:lvl5pPr algn="ctr"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3" name="Shape 283"/>
          <p:cNvSpPr/>
          <p:nvPr>
            <p:ph type="body" sz="quarter" idx="13"/>
          </p:nvPr>
        </p:nvSpPr>
        <p:spPr>
          <a:xfrm>
            <a:off x="0" y="2819400"/>
            <a:ext cx="3810000" cy="715582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2000"/>
            </a:pPr>
          </a:p>
        </p:txBody>
      </p:sp>
      <p:sp>
        <p:nvSpPr>
          <p:cNvPr id="284" name="Shape 284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type="body" sz="quarter" idx="1"/>
          </p:nvPr>
        </p:nvSpPr>
        <p:spPr>
          <a:xfrm>
            <a:off x="914400" y="2514600"/>
            <a:ext cx="6705600" cy="762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indent="457200">
              <a:spcBef>
                <a:spcPts val="700"/>
              </a:spcBef>
              <a:buSzTx/>
              <a:buNone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>
              <a:spcBef>
                <a:spcPts val="700"/>
              </a:spcBef>
              <a:buChar char="•"/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737360" indent="-365760"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194560" indent="-365760">
              <a:spcBef>
                <a:spcPts val="700"/>
              </a:spcBef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2" name="Shape 292"/>
          <p:cNvSpPr/>
          <p:nvPr>
            <p:ph type="body" sz="quarter" idx="13"/>
          </p:nvPr>
        </p:nvSpPr>
        <p:spPr>
          <a:xfrm>
            <a:off x="914400" y="3276600"/>
            <a:ext cx="6705600" cy="45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2000">
                <a:solidFill>
                  <a:srgbClr val="187F9F"/>
                </a:solidFill>
                <a:latin typeface="Rockwell"/>
                <a:ea typeface="Rockwell"/>
                <a:cs typeface="Rockwell"/>
                <a:sym typeface="Rockwell"/>
              </a:defRPr>
            </a:pPr>
          </a:p>
        </p:txBody>
      </p:sp>
      <p:sp>
        <p:nvSpPr>
          <p:cNvPr id="293" name="Shape 29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01" name="Shape 301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2" name="Shape 302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4762" y="32861"/>
            <a:ext cx="913923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10" name="Shape 310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pc="0" sz="28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1" name="Shape 311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2" name="Shape 312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20" name="Shape 320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1" name="Shape 321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29" name="Shape 329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0" name="Shape 330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>
              <a:defRPr b="1"/>
            </a:pPr>
          </a:p>
        </p:txBody>
      </p:sp>
      <p:sp>
        <p:nvSpPr>
          <p:cNvPr id="331" name="Shape 331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39" name="Shape 339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type="title"/>
          </p:nvPr>
        </p:nvSpPr>
        <p:spPr>
          <a:xfrm>
            <a:off x="457200" y="609600"/>
            <a:ext cx="3008314" cy="825500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7" name="Shape 347"/>
          <p:cNvSpPr/>
          <p:nvPr>
            <p:ph type="body" idx="1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71650" indent="-400050">
              <a:spcBef>
                <a:spcPts val="600"/>
              </a:spcBef>
              <a:defRPr sz="2800"/>
            </a:lvl4pPr>
            <a:lvl5pPr marL="2228850" indent="-40005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8" name="Shape 348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400"/>
            </a:pPr>
          </a:p>
        </p:txBody>
      </p:sp>
      <p:sp>
        <p:nvSpPr>
          <p:cNvPr id="349" name="Shape 349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57" name="Shape 357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358" name="Shape 358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9" name="Shape 359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>
              <a:defRPr b="1"/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67" name="Shape 367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8" name="Shape 368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/>
          <p:nvPr>
            <p:ph type="title"/>
          </p:nvPr>
        </p:nvSpPr>
        <p:spPr>
          <a:xfrm>
            <a:off x="6629400" y="609600"/>
            <a:ext cx="2057400" cy="5638800"/>
          </a:xfrm>
          <a:prstGeom prst="rect">
            <a:avLst/>
          </a:prstGeom>
        </p:spPr>
        <p:txBody>
          <a:bodyPr/>
          <a:lstStyle>
            <a:lvl1pPr>
              <a:defRPr spc="0" sz="32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76" name="Shape 376"/>
          <p:cNvSpPr/>
          <p:nvPr>
            <p:ph type="body" idx="1"/>
          </p:nvPr>
        </p:nvSpPr>
        <p:spPr>
          <a:xfrm>
            <a:off x="457200" y="609600"/>
            <a:ext cx="6019800" cy="5638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7" name="Shape 377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385" name="Shape 385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6" name="Shape 386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4762" y="32861"/>
            <a:ext cx="913923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defRPr sz="3200">
                <a:solidFill>
                  <a:srgbClr val="F5F5F5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94" name="Shape 394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pc="0" sz="28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95" name="Shape 395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6" name="Shape 396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04" name="Shape 404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5" name="Shape 405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13" name="Shape 413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4" name="Shape 41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>
              <a:defRPr b="1"/>
            </a:pPr>
          </a:p>
        </p:txBody>
      </p:sp>
      <p:sp>
        <p:nvSpPr>
          <p:cNvPr id="415" name="Shape 415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23" name="Shape 423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>
            <p:ph type="title"/>
          </p:nvPr>
        </p:nvSpPr>
        <p:spPr>
          <a:xfrm>
            <a:off x="457200" y="609600"/>
            <a:ext cx="3008314" cy="825500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31" name="Shape 431"/>
          <p:cNvSpPr/>
          <p:nvPr>
            <p:ph type="body" idx="1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71650" indent="-400050">
              <a:spcBef>
                <a:spcPts val="600"/>
              </a:spcBef>
              <a:defRPr sz="2800"/>
            </a:lvl4pPr>
            <a:lvl5pPr marL="2228850" indent="-40005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2" name="Shape 432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400"/>
            </a:pPr>
          </a:p>
        </p:txBody>
      </p:sp>
      <p:sp>
        <p:nvSpPr>
          <p:cNvPr id="433" name="Shape 433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1" name="Shape 441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442" name="Shape 442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3" name="Shape 443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51" name="Shape 451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2" name="Shape 452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>
            <p:ph type="title"/>
          </p:nvPr>
        </p:nvSpPr>
        <p:spPr>
          <a:xfrm>
            <a:off x="6629400" y="609600"/>
            <a:ext cx="2057400" cy="5638800"/>
          </a:xfrm>
          <a:prstGeom prst="rect">
            <a:avLst/>
          </a:prstGeom>
        </p:spPr>
        <p:txBody>
          <a:bodyPr/>
          <a:lstStyle>
            <a:lvl1pPr>
              <a:defRPr spc="0" sz="32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60" name="Shape 460"/>
          <p:cNvSpPr/>
          <p:nvPr>
            <p:ph type="body" idx="1"/>
          </p:nvPr>
        </p:nvSpPr>
        <p:spPr>
          <a:xfrm>
            <a:off x="457200" y="609600"/>
            <a:ext cx="6019800" cy="5638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1" name="Shape 461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69" name="Shape 46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ission/Vis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77" name="Shape 477"/>
          <p:cNvSpPr/>
          <p:nvPr>
            <p:ph type="body" sz="half" idx="1"/>
          </p:nvPr>
        </p:nvSpPr>
        <p:spPr>
          <a:xfrm>
            <a:off x="812800" y="1447800"/>
            <a:ext cx="3657600" cy="5093209"/>
          </a:xfrm>
          <a:prstGeom prst="rect">
            <a:avLst/>
          </a:prstGeom>
          <a:gradFill>
            <a:gsLst>
              <a:gs pos="0">
                <a:schemeClr val="accent1">
                  <a:hueOff val="456988"/>
                  <a:satOff val="19944"/>
                  <a:lumOff val="40714"/>
                </a:schemeClr>
              </a:gs>
              <a:gs pos="35000">
                <a:srgbClr val="B8E6FD"/>
              </a:gs>
              <a:gs pos="100000">
                <a:schemeClr val="accent1">
                  <a:hueOff val="519223"/>
                  <a:satOff val="22110"/>
                  <a:lumOff val="55510"/>
                  <a:alpha val="0"/>
                </a:schemeClr>
              </a:gs>
            </a:gsLst>
            <a:lin ang="16200000"/>
          </a:gradFill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>
            <a:lvl1pPr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  <a:lvl2pPr marL="714375" indent="-257175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2pPr>
            <a:lvl3pPr marL="1143000" indent="-228600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3pPr>
            <a:lvl4pPr marL="1628775" indent="-257175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4pPr>
            <a:lvl5pPr marL="2085975" indent="-257175">
              <a:spcBef>
                <a:spcPts val="0"/>
              </a:spcBef>
              <a:defRPr sz="1800">
                <a:solidFill>
                  <a:srgbClr val="116D85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8" name="Shape 478"/>
          <p:cNvSpPr/>
          <p:nvPr>
            <p:ph type="pic" sz="quarter" idx="13"/>
          </p:nvPr>
        </p:nvSpPr>
        <p:spPr>
          <a:xfrm>
            <a:off x="965200" y="2057400"/>
            <a:ext cx="3352800" cy="1828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479" name="Shape 479"/>
          <p:cNvSpPr/>
          <p:nvPr>
            <p:ph type="pic" sz="quarter" idx="14"/>
          </p:nvPr>
        </p:nvSpPr>
        <p:spPr>
          <a:xfrm>
            <a:off x="4648200" y="2057400"/>
            <a:ext cx="3352800" cy="1828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480" name="Shape 48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/>
          <p:nvPr>
            <p:ph type="title"/>
          </p:nvPr>
        </p:nvSpPr>
        <p:spPr>
          <a:xfrm>
            <a:off x="914400" y="-304800"/>
            <a:ext cx="8229600" cy="1524000"/>
          </a:xfrm>
          <a:prstGeom prst="rect">
            <a:avLst/>
          </a:prstGeom>
        </p:spPr>
        <p:txBody>
          <a:bodyPr/>
          <a:lstStyle>
            <a:lvl1pPr>
              <a:defRPr i="1"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488" name="Shape 488"/>
          <p:cNvSpPr/>
          <p:nvPr>
            <p:ph type="body" sz="quarter" idx="1"/>
          </p:nvPr>
        </p:nvSpPr>
        <p:spPr>
          <a:xfrm>
            <a:off x="0" y="1066800"/>
            <a:ext cx="9144000" cy="8382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cap="all"/>
            </a:lvl1pPr>
            <a:lvl2pPr algn="ctr">
              <a:defRPr cap="all"/>
            </a:lvl2pPr>
            <a:lvl3pPr algn="ctr">
              <a:defRPr cap="all"/>
            </a:lvl3pPr>
            <a:lvl4pPr algn="ctr">
              <a:defRPr cap="all"/>
            </a:lvl4pPr>
            <a:lvl5pPr algn="ctr"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9" name="Shape 489"/>
          <p:cNvSpPr/>
          <p:nvPr>
            <p:ph type="body" sz="quarter" idx="13"/>
          </p:nvPr>
        </p:nvSpPr>
        <p:spPr>
          <a:xfrm>
            <a:off x="0" y="2819400"/>
            <a:ext cx="3810000" cy="715582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2000"/>
            </a:pPr>
          </a:p>
        </p:txBody>
      </p:sp>
      <p:sp>
        <p:nvSpPr>
          <p:cNvPr id="490" name="Shape 49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457200" y="609600"/>
            <a:ext cx="3008314" cy="825500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71650" indent="-400050">
              <a:spcBef>
                <a:spcPts val="600"/>
              </a:spcBef>
              <a:defRPr sz="2800"/>
            </a:lvl4pPr>
            <a:lvl5pPr marL="2228850" indent="-40005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400"/>
            </a:pP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pc="0" sz="20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8" name="Shape 68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4762" y="17462"/>
            <a:ext cx="9139238" cy="592139"/>
          </a:xfrm>
          <a:prstGeom prst="rect">
            <a:avLst/>
          </a:prstGeom>
        </p:spPr>
        <p:txBody>
          <a:bodyPr/>
          <a:lstStyle>
            <a:lvl1pPr>
              <a:defRPr spc="0" sz="3200"/>
            </a:lvl1pPr>
          </a:lstStyle>
          <a:p>
            <a:pPr/>
            <a:r>
              <a:t>Title Text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xfrm>
            <a:off x="6629400" y="609600"/>
            <a:ext cx="2057400" cy="5638800"/>
          </a:xfrm>
          <a:prstGeom prst="rect">
            <a:avLst/>
          </a:prstGeom>
        </p:spPr>
        <p:txBody>
          <a:bodyPr/>
          <a:lstStyle>
            <a:lvl1pPr>
              <a:defRPr spc="0" sz="3200">
                <a:solidFill>
                  <a:srgbClr val="053285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xfrm>
            <a:off x="457200" y="609600"/>
            <a:ext cx="6019800" cy="5638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xfrm>
            <a:off x="457200" y="6397942"/>
            <a:ext cx="273060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28.xml"/><Relationship Id="rId31" Type="http://schemas.openxmlformats.org/officeDocument/2006/relationships/slideLayout" Target="../slideLayouts/slideLayout29.xml"/><Relationship Id="rId32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1.xml"/><Relationship Id="rId34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3.xml"/><Relationship Id="rId36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5.xml"/><Relationship Id="rId38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38.xml"/><Relationship Id="rId41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0.xml"/><Relationship Id="rId43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2.xml"/><Relationship Id="rId45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4.xml"/><Relationship Id="rId47" Type="http://schemas.openxmlformats.org/officeDocument/2006/relationships/slideLayout" Target="../slideLayouts/slideLayout45.xml"/><Relationship Id="rId48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48.xml"/><Relationship Id="rId51" Type="http://schemas.openxmlformats.org/officeDocument/2006/relationships/slideLayout" Target="../slideLayouts/slideLayout49.xml"/><Relationship Id="rId52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1.xml"/><Relationship Id="rId54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0650" y="160337"/>
            <a:ext cx="8229600" cy="328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05328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4" r:id="rId38"/>
    <p:sldLayoutId id="2147483685" r:id="rId39"/>
    <p:sldLayoutId id="2147483686" r:id="rId40"/>
    <p:sldLayoutId id="2147483687" r:id="rId41"/>
    <p:sldLayoutId id="2147483688" r:id="rId42"/>
    <p:sldLayoutId id="2147483689" r:id="rId43"/>
    <p:sldLayoutId id="2147483690" r:id="rId44"/>
    <p:sldLayoutId id="2147483691" r:id="rId45"/>
    <p:sldLayoutId id="2147483692" r:id="rId46"/>
    <p:sldLayoutId id="2147483693" r:id="rId47"/>
    <p:sldLayoutId id="2147483694" r:id="rId48"/>
    <p:sldLayoutId id="2147483695" r:id="rId49"/>
    <p:sldLayoutId id="2147483696" r:id="rId50"/>
    <p:sldLayoutId id="2147483697" r:id="rId51"/>
    <p:sldLayoutId id="2147483698" r:id="rId52"/>
    <p:sldLayoutId id="2147483699" r:id="rId53"/>
    <p:sldLayoutId id="2147483700" r:id="rId54"/>
    <p:sldLayoutId id="2147483701" r:id="rId5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2100" u="none">
          <a:ln>
            <a:noFill/>
          </a:ln>
          <a:solidFill>
            <a:srgbClr val="F5F5F5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o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717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53285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oceansmap.com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.ioos.us/compliance/" TargetMode="External"/><Relationship Id="rId3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Compliance Checker</a:t>
            </a:r>
          </a:p>
        </p:txBody>
      </p:sp>
      <p:sp>
        <p:nvSpPr>
          <p:cNvPr id="500" name="Shape 5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05255">
              <a:defRPr sz="2475">
                <a:solidFill>
                  <a:srgbClr val="187F9F"/>
                </a:solidFill>
              </a:defRPr>
            </a:pPr>
            <a:r>
              <a:t>Presented by Luke Campbell (RPS)</a:t>
            </a:r>
          </a:p>
          <a:p>
            <a:pPr defTabSz="905255">
              <a:defRPr sz="2475">
                <a:solidFill>
                  <a:srgbClr val="187F9F"/>
                </a:solidFill>
              </a:defRPr>
            </a:pPr>
            <a:r>
              <a:t>in collaboration with</a:t>
            </a:r>
          </a:p>
          <a:p>
            <a:pPr defTabSz="905255">
              <a:defRPr sz="2475">
                <a:solidFill>
                  <a:srgbClr val="187F9F"/>
                </a:solidFill>
              </a:defRPr>
            </a:pPr>
            <a:r>
              <a:t>Derrick Snowden (IOOS), Jennifer Bosch (IOOS), Ajay Krishnan (NOAA)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Using the web interface</a:t>
            </a:r>
          </a:p>
        </p:txBody>
      </p:sp>
      <p:sp>
        <p:nvSpPr>
          <p:cNvPr id="541" name="Shape 54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2" name="Shape 542"/>
          <p:cNvSpPr/>
          <p:nvPr>
            <p:ph type="body" idx="1"/>
          </p:nvPr>
        </p:nvSpPr>
        <p:spPr>
          <a:xfrm>
            <a:off x="283914" y="874871"/>
            <a:ext cx="7729985" cy="52578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Run the test and read the results</a:t>
            </a:r>
          </a:p>
        </p:txBody>
      </p:sp>
      <p:pic>
        <p:nvPicPr>
          <p:cNvPr id="543" name="Screen Shot 2017-01-06 at 12.58.5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975" y="1397155"/>
            <a:ext cx="6737186" cy="48904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Future Capabilities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Future Capabilities</a:t>
            </a:r>
          </a:p>
        </p:txBody>
      </p:sp>
      <p:sp>
        <p:nvSpPr>
          <p:cNvPr id="548" name="Shape 548"/>
          <p:cNvSpPr/>
          <p:nvPr>
            <p:ph type="body" idx="1"/>
          </p:nvPr>
        </p:nvSpPr>
        <p:spPr>
          <a:xfrm>
            <a:off x="457200" y="990600"/>
            <a:ext cx="7289503" cy="5257800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Support for unstructured gridded datasets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UGrid and SGrid Conventions Plugins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Better public API</a:t>
            </a:r>
          </a:p>
          <a:p>
            <a:pPr lvl="1" marL="685800" indent="-228600"/>
            <a:r>
              <a:t>Machine to Machine interface</a:t>
            </a:r>
          </a:p>
          <a:p>
            <a:pPr lvl="1" marL="685800" indent="-228600"/>
          </a:p>
          <a:p>
            <a:pPr marL="228600" indent="-228600">
              <a:buSzPct val="100000"/>
              <a:buChar char="•"/>
            </a:pPr>
            <a:r>
              <a:t>Build a composite report of all checks</a:t>
            </a:r>
          </a:p>
        </p:txBody>
      </p:sp>
      <p:sp>
        <p:nvSpPr>
          <p:cNvPr id="549" name="Shape 5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Related Projects</a:t>
            </a:r>
          </a:p>
        </p:txBody>
      </p:sp>
      <p:sp>
        <p:nvSpPr>
          <p:cNvPr id="552" name="Shape 552"/>
          <p:cNvSpPr/>
          <p:nvPr>
            <p:ph type="body" idx="1"/>
          </p:nvPr>
        </p:nvSpPr>
        <p:spPr>
          <a:xfrm>
            <a:off x="457200" y="990600"/>
            <a:ext cx="7289503" cy="5257800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IOOS Catalog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Glider Data Assembly Center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OceansMap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oceansmap.com</a:t>
            </a:r>
            <a:r>
              <a:t>)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Environmental Data Server (EDS)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NcSOS</a:t>
            </a:r>
          </a:p>
          <a:p>
            <a:pPr marL="228600" indent="-228600">
              <a:buSzPct val="100000"/>
              <a:buChar char="•"/>
            </a:pPr>
          </a:p>
          <a:p>
            <a:pPr marL="228600" indent="-228600">
              <a:buSzPct val="100000"/>
              <a:buChar char="•"/>
            </a:pPr>
            <a:r>
              <a:t>Implementation of IOOS Standards for USACE</a:t>
            </a:r>
          </a:p>
        </p:txBody>
      </p:sp>
      <p:sp>
        <p:nvSpPr>
          <p:cNvPr id="553" name="Shape 55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Background</a:t>
            </a:r>
          </a:p>
        </p:txBody>
      </p:sp>
      <p:sp>
        <p:nvSpPr>
          <p:cNvPr id="503" name="Shape 503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4" name="Shape 504"/>
          <p:cNvSpPr/>
          <p:nvPr>
            <p:ph type="body" idx="1"/>
          </p:nvPr>
        </p:nvSpPr>
        <p:spPr>
          <a:xfrm>
            <a:off x="645219" y="990600"/>
            <a:ext cx="8041581" cy="5257800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  <a:defRPr sz="2800"/>
            </a:pPr>
            <a:r>
              <a:t>Funded and Supported by IOOS</a:t>
            </a:r>
          </a:p>
          <a:p>
            <a:pPr marL="228600" indent="-228600">
              <a:buSzPct val="100000"/>
              <a:buChar char="•"/>
              <a:defRPr sz="2800"/>
            </a:pPr>
            <a:r>
              <a:t>Wanted a tool to improve metadata</a:t>
            </a:r>
          </a:p>
          <a:p>
            <a:pPr marL="228600" indent="-228600">
              <a:buSzPct val="100000"/>
              <a:buChar char="•"/>
              <a:defRPr sz="2800"/>
            </a:pPr>
            <a:r>
              <a:t>Community Driven</a:t>
            </a:r>
          </a:p>
          <a:p>
            <a:pPr marL="228600" indent="-228600">
              <a:buSzPct val="100000"/>
              <a:buChar char="•"/>
              <a:defRPr sz="2800"/>
            </a:pPr>
          </a:p>
          <a:p>
            <a:pPr marL="228600" indent="-228600">
              <a:buSzPct val="100000"/>
              <a:buChar char="•"/>
              <a:defRPr sz="2800"/>
            </a:pPr>
            <a:r>
              <a:t>Worked closely with NOAA NetCDF group to interpret standards for CF</a:t>
            </a:r>
          </a:p>
          <a:p>
            <a:pPr marL="228600" indent="-228600">
              <a:buSzPct val="100000"/>
              <a:buChar char="•"/>
              <a:defRPr sz="2800"/>
            </a:pPr>
          </a:p>
          <a:p>
            <a:pPr marL="228600" indent="-228600">
              <a:buSzPct val="100000"/>
              <a:buChar char="•"/>
              <a:defRPr sz="2800"/>
            </a:pPr>
            <a:r>
              <a:t>Recently implemented NCEI 2.0 checkers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Capabilities</a:t>
            </a:r>
          </a:p>
        </p:txBody>
      </p:sp>
      <p:sp>
        <p:nvSpPr>
          <p:cNvPr id="507" name="Shape 507"/>
          <p:cNvSpPr/>
          <p:nvPr>
            <p:ph type="body" sz="half" idx="1"/>
          </p:nvPr>
        </p:nvSpPr>
        <p:spPr>
          <a:xfrm>
            <a:off x="4627314" y="990600"/>
            <a:ext cx="4059486" cy="5257800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Implemented Standards</a:t>
            </a:r>
          </a:p>
          <a:p>
            <a:pPr>
              <a:defRPr sz="2800"/>
            </a:pPr>
          </a:p>
          <a:p>
            <a:pPr marL="280736" indent="-280736">
              <a:buSzPct val="100000"/>
              <a:buChar char="•"/>
              <a:defRPr sz="2800"/>
            </a:pPr>
            <a:r>
              <a:t>ACDD 1.1, 1.3</a:t>
            </a:r>
          </a:p>
          <a:p>
            <a:pPr marL="280736" indent="-280736">
              <a:buSzPct val="100000"/>
              <a:buChar char="•"/>
              <a:defRPr sz="2800"/>
            </a:pPr>
            <a:r>
              <a:t>CF 1.6</a:t>
            </a:r>
          </a:p>
          <a:p>
            <a:pPr marL="280736" indent="-280736">
              <a:buSzPct val="100000"/>
              <a:buChar char="•"/>
              <a:defRPr sz="2800"/>
            </a:pPr>
            <a:r>
              <a:t>NCEI 1.1, 2.0</a:t>
            </a:r>
          </a:p>
          <a:p>
            <a:pPr marL="280736" indent="-280736">
              <a:buSzPct val="100000"/>
              <a:buChar char="•"/>
              <a:defRPr sz="2800"/>
            </a:pPr>
            <a:r>
              <a:t>GliderDAC (Plugin)</a:t>
            </a:r>
          </a:p>
        </p:txBody>
      </p:sp>
      <p:sp>
        <p:nvSpPr>
          <p:cNvPr id="508" name="Shape 508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09" name="Screen Shot 2017-01-06 at 12.44.5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908" y="912911"/>
            <a:ext cx="4460102" cy="5413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Capabilities</a:t>
            </a:r>
          </a:p>
        </p:txBody>
      </p:sp>
      <p:sp>
        <p:nvSpPr>
          <p:cNvPr id="512" name="Shape 512"/>
          <p:cNvSpPr/>
          <p:nvPr>
            <p:ph type="body" sz="half" idx="1"/>
          </p:nvPr>
        </p:nvSpPr>
        <p:spPr>
          <a:xfrm>
            <a:off x="4627314" y="990600"/>
            <a:ext cx="4059486" cy="5257800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Attribute Checking</a:t>
            </a:r>
          </a:p>
          <a:p>
            <a:pPr marL="280736" indent="-280736">
              <a:buSzPct val="100000"/>
              <a:buChar char="•"/>
              <a:defRPr sz="2800"/>
            </a:pPr>
          </a:p>
          <a:p>
            <a:pPr>
              <a:defRPr sz="2800"/>
            </a:pPr>
            <a:r>
              <a:t>Checks attributes exist and are valid</a:t>
            </a:r>
          </a:p>
        </p:txBody>
      </p:sp>
      <p:sp>
        <p:nvSpPr>
          <p:cNvPr id="513" name="Shape 513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14" name="Screen Shot 2017-01-06 at 12.44.5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908" y="912911"/>
            <a:ext cx="4460102" cy="5413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Screen Shot 2017-01-06 at 12.49.5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9592" y="800100"/>
            <a:ext cx="5648580" cy="5133368"/>
          </a:xfrm>
          <a:prstGeom prst="rect">
            <a:avLst/>
          </a:prstGeom>
          <a:ln w="12700">
            <a:miter lim="400000"/>
          </a:ln>
        </p:spPr>
      </p:pic>
      <p:sp>
        <p:nvSpPr>
          <p:cNvPr id="517" name="Shape 5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Capabilities</a:t>
            </a:r>
          </a:p>
        </p:txBody>
      </p:sp>
      <p:sp>
        <p:nvSpPr>
          <p:cNvPr id="518" name="Shape 518"/>
          <p:cNvSpPr/>
          <p:nvPr>
            <p:ph type="body" sz="half" idx="1"/>
          </p:nvPr>
        </p:nvSpPr>
        <p:spPr>
          <a:xfrm>
            <a:off x="334714" y="874871"/>
            <a:ext cx="3536207" cy="52578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Corrective Actions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Maximize the quality of metadata</a:t>
            </a:r>
          </a:p>
        </p:txBody>
      </p:sp>
      <p:sp>
        <p:nvSpPr>
          <p:cNvPr id="519" name="Shape 519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Capabilities</a:t>
            </a:r>
          </a:p>
        </p:txBody>
      </p:sp>
      <p:sp>
        <p:nvSpPr>
          <p:cNvPr id="522" name="Shape 522"/>
          <p:cNvSpPr/>
          <p:nvPr>
            <p:ph type="body" idx="1"/>
          </p:nvPr>
        </p:nvSpPr>
        <p:spPr>
          <a:xfrm>
            <a:off x="283914" y="874871"/>
            <a:ext cx="7729985" cy="52578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Comprehends CF Data Model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Understands the differences between discrete geometries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Makes the right tests for the right geometry</a:t>
            </a:r>
          </a:p>
        </p:txBody>
      </p:sp>
      <p:sp>
        <p:nvSpPr>
          <p:cNvPr id="523" name="Shape 523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Using the web interface</a:t>
            </a:r>
          </a:p>
        </p:txBody>
      </p:sp>
      <p:sp>
        <p:nvSpPr>
          <p:cNvPr id="526" name="Shape 526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7" name="Shape 527"/>
          <p:cNvSpPr/>
          <p:nvPr>
            <p:ph type="body" idx="1"/>
          </p:nvPr>
        </p:nvSpPr>
        <p:spPr>
          <a:xfrm>
            <a:off x="283914" y="874871"/>
            <a:ext cx="7729985" cy="52578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An online version is available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https://data.ioos.us/compliance/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Hosted on AWS Cloud Infrastructure using a docker instance</a:t>
            </a:r>
          </a:p>
        </p:txBody>
      </p:sp>
      <p:pic>
        <p:nvPicPr>
          <p:cNvPr id="528" name="amazon.com_web_service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2600" y="3941921"/>
            <a:ext cx="2476501" cy="247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Using the web interface</a:t>
            </a:r>
          </a:p>
        </p:txBody>
      </p:sp>
      <p:sp>
        <p:nvSpPr>
          <p:cNvPr id="531" name="Shape 531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2" name="Shape 532"/>
          <p:cNvSpPr/>
          <p:nvPr>
            <p:ph type="body" idx="1"/>
          </p:nvPr>
        </p:nvSpPr>
        <p:spPr>
          <a:xfrm>
            <a:off x="283914" y="874871"/>
            <a:ext cx="7729985" cy="52578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Select the checker</a:t>
            </a:r>
          </a:p>
        </p:txBody>
      </p:sp>
      <p:pic>
        <p:nvPicPr>
          <p:cNvPr id="533" name="Screen Shot 2017-01-06 at 12.55.5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91614" y="1198965"/>
            <a:ext cx="4910947" cy="46096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pc="0" sz="3200"/>
            </a:pPr>
            <a:r>
              <a:t>Using the web interface</a:t>
            </a:r>
          </a:p>
        </p:txBody>
      </p:sp>
      <p:sp>
        <p:nvSpPr>
          <p:cNvPr id="536" name="Shape 536"/>
          <p:cNvSpPr/>
          <p:nvPr>
            <p:ph type="sldNum" sz="quarter" idx="2"/>
          </p:nvPr>
        </p:nvSpPr>
        <p:spPr>
          <a:xfrm>
            <a:off x="457200" y="6397942"/>
            <a:ext cx="18860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7" name="Shape 537"/>
          <p:cNvSpPr/>
          <p:nvPr>
            <p:ph type="body" idx="1"/>
          </p:nvPr>
        </p:nvSpPr>
        <p:spPr>
          <a:xfrm>
            <a:off x="283914" y="874871"/>
            <a:ext cx="7729985" cy="52578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Drag and Drop File</a:t>
            </a:r>
          </a:p>
          <a:p>
            <a:pPr>
              <a:defRPr sz="2800"/>
            </a:pPr>
            <a:r>
              <a:t>or</a:t>
            </a:r>
          </a:p>
          <a:p>
            <a:pPr>
              <a:defRPr sz="2800"/>
            </a:pPr>
            <a:r>
              <a:t>Paste OPeNDAP URL</a:t>
            </a:r>
          </a:p>
        </p:txBody>
      </p:sp>
      <p:pic>
        <p:nvPicPr>
          <p:cNvPr id="538" name="Screen Shot 2017-01-06 at 12.57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1883" y="874871"/>
            <a:ext cx="5080385" cy="43728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IOOS PowerPoint Masters_012716">
  <a:themeElements>
    <a:clrScheme name="IOOS PowerPoint Masters_0127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FF00FF"/>
      </a:folHlink>
    </a:clrScheme>
    <a:fontScheme name="IOOS PowerPoint Masters_0127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IOOS PowerPoint Masters_0127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F5F5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IOOS PowerPoint Masters_012716">
  <a:themeElements>
    <a:clrScheme name="IOOS PowerPoint Masters_0127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FF00FF"/>
      </a:folHlink>
    </a:clrScheme>
    <a:fontScheme name="IOOS PowerPoint Masters_0127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IOOS PowerPoint Masters_0127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F5F5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