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7010400" cy="9296400"/>
  <p:embeddedFontLst>
    <p:embeddedFont>
      <p:font typeface="Arial Narrow"/>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ArialNarrow-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rialNarrow-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slide" Target="slides/slide.xml"/><Relationship Id="rId19" Type="http://schemas.openxmlformats.org/officeDocument/2006/relationships/font" Target="fonts/ArialNarrow-bold.fntdata"/><Relationship Id="rId6" Type="http://schemas.openxmlformats.org/officeDocument/2006/relationships/slide" Target="slides/slide1.xml"/><Relationship Id="rId18" Type="http://schemas.openxmlformats.org/officeDocument/2006/relationships/font" Target="fonts/Arial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2" y="1"/>
            <a:ext cx="3038475" cy="46513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 name="Shape 4"/>
          <p:cNvSpPr txBox="1"/>
          <p:nvPr>
            <p:ph idx="10" type="dt"/>
          </p:nvPr>
        </p:nvSpPr>
        <p:spPr>
          <a:xfrm>
            <a:off x="3970344" y="1"/>
            <a:ext cx="3038475" cy="46513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 name="Shape 5"/>
          <p:cNvSpPr/>
          <p:nvPr>
            <p:ph idx="3"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675" y="4416428"/>
            <a:ext cx="5607048" cy="4183063"/>
          </a:xfrm>
          <a:prstGeom prst="rect">
            <a:avLst/>
          </a:prstGeom>
          <a:noFill/>
          <a:ln>
            <a:noFill/>
          </a:ln>
        </p:spPr>
        <p:txBody>
          <a:bodyPr anchorCtr="0" anchor="t" bIns="91425" lIns="91425" rIns="91425" tIns="91425"/>
          <a:lstStyle>
            <a:lvl1pPr indent="0" lvl="0" marL="0" marR="0" rtl="0" algn="l">
              <a:spcBef>
                <a:spcPts val="360"/>
              </a:spcBef>
              <a:spcAft>
                <a:spcPts val="0"/>
              </a:spcAft>
              <a:defRPr b="0" i="0" sz="1200" u="none" cap="none" strike="noStrike">
                <a:solidFill>
                  <a:schemeClr val="dk1"/>
                </a:solidFill>
                <a:latin typeface="Arial"/>
                <a:ea typeface="Arial"/>
                <a:cs typeface="Arial"/>
                <a:sym typeface="Arial"/>
              </a:defRPr>
            </a:lvl1pPr>
            <a:lvl2pPr indent="0" lvl="1" marL="457200" marR="0" rtl="0" algn="l">
              <a:spcBef>
                <a:spcPts val="360"/>
              </a:spcBef>
              <a:spcAft>
                <a:spcPts val="0"/>
              </a:spcAft>
              <a:defRPr b="0" i="0" sz="1200" u="none" cap="none" strike="noStrike">
                <a:solidFill>
                  <a:schemeClr val="dk1"/>
                </a:solidFill>
                <a:latin typeface="Arial"/>
                <a:ea typeface="Arial"/>
                <a:cs typeface="Arial"/>
                <a:sym typeface="Arial"/>
              </a:defRPr>
            </a:lvl2pPr>
            <a:lvl3pPr indent="0" lvl="2" marL="914400" marR="0" rtl="0" algn="l">
              <a:spcBef>
                <a:spcPts val="360"/>
              </a:spcBef>
              <a:spcAft>
                <a:spcPts val="0"/>
              </a:spcAft>
              <a:defRPr b="0" i="0" sz="1200" u="none" cap="none" strike="noStrike">
                <a:solidFill>
                  <a:schemeClr val="dk1"/>
                </a:solidFill>
                <a:latin typeface="Arial"/>
                <a:ea typeface="Arial"/>
                <a:cs typeface="Arial"/>
                <a:sym typeface="Arial"/>
              </a:defRPr>
            </a:lvl3pPr>
            <a:lvl4pPr indent="0" lvl="3" marL="1371600" marR="0" rtl="0" algn="l">
              <a:spcBef>
                <a:spcPts val="360"/>
              </a:spcBef>
              <a:spcAft>
                <a:spcPts val="0"/>
              </a:spcAft>
              <a:defRPr b="0" i="0" sz="1200" u="none" cap="none" strike="noStrike">
                <a:solidFill>
                  <a:schemeClr val="dk1"/>
                </a:solidFill>
                <a:latin typeface="Arial"/>
                <a:ea typeface="Arial"/>
                <a:cs typeface="Arial"/>
                <a:sym typeface="Arial"/>
              </a:defRPr>
            </a:lvl4pPr>
            <a:lvl5pPr indent="0" lvl="4" marL="1828800" marR="0" rtl="0" algn="l">
              <a:spcBef>
                <a:spcPts val="360"/>
              </a:spcBef>
              <a:spcAft>
                <a:spcPts val="0"/>
              </a:spcAft>
              <a:defRPr b="0" i="0" sz="1200" u="none" cap="none" strike="noStrike">
                <a:solidFill>
                  <a:schemeClr val="dk1"/>
                </a:solidFill>
                <a:latin typeface="Arial"/>
                <a:ea typeface="Arial"/>
                <a:cs typeface="Arial"/>
                <a:sym typeface="Arial"/>
              </a:defRPr>
            </a:lvl5pPr>
            <a:lvl6pPr indent="0" lvl="5" marL="2286000" marR="0" rtl="0" algn="l">
              <a:spcBef>
                <a:spcPts val="0"/>
              </a:spcBef>
              <a:defRPr b="0" i="0" sz="1200" u="none" cap="none" strike="noStrike">
                <a:solidFill>
                  <a:schemeClr val="dk1"/>
                </a:solidFill>
                <a:latin typeface="Arial"/>
                <a:ea typeface="Arial"/>
                <a:cs typeface="Arial"/>
                <a:sym typeface="Arial"/>
              </a:defRPr>
            </a:lvl6pPr>
            <a:lvl7pPr indent="0" lvl="6" marL="2743200" marR="0" rtl="0" algn="l">
              <a:spcBef>
                <a:spcPts val="0"/>
              </a:spcBef>
              <a:defRPr b="0" i="0" sz="1200" u="none" cap="none" strike="noStrike">
                <a:solidFill>
                  <a:schemeClr val="dk1"/>
                </a:solidFill>
                <a:latin typeface="Arial"/>
                <a:ea typeface="Arial"/>
                <a:cs typeface="Arial"/>
                <a:sym typeface="Arial"/>
              </a:defRPr>
            </a:lvl7pPr>
            <a:lvl8pPr indent="0" lvl="7" marL="3200400" marR="0" rtl="0" algn="l">
              <a:spcBef>
                <a:spcPts val="0"/>
              </a:spcBef>
              <a:defRPr b="0" i="0" sz="1200" u="none" cap="none" strike="noStrike">
                <a:solidFill>
                  <a:schemeClr val="dk1"/>
                </a:solidFill>
                <a:latin typeface="Arial"/>
                <a:ea typeface="Arial"/>
                <a:cs typeface="Arial"/>
                <a:sym typeface="Arial"/>
              </a:defRPr>
            </a:lvl8pPr>
            <a:lvl9pPr indent="0" lvl="8" marL="3657600" marR="0" rtl="0" algn="l">
              <a:spcBef>
                <a:spcPts val="0"/>
              </a:spcBef>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2" y="8829675"/>
            <a:ext cx="3038475" cy="46513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 name="Shape 8"/>
          <p:cNvSpPr txBox="1"/>
          <p:nvPr>
            <p:ph idx="12" type="sldNum"/>
          </p:nvPr>
        </p:nvSpPr>
        <p:spPr>
          <a:xfrm>
            <a:off x="3970344" y="8829675"/>
            <a:ext cx="3038475" cy="465138"/>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tl val="0"/>
              </a:rPr>
              <a:t>‹#›</a:t>
            </a:fld>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701675" y="4416428"/>
            <a:ext cx="5607048" cy="418306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84" name="Shape 8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9" name="Shape 169"/>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170" name="Shape 170"/>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76" name="Shape 176"/>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03" name="Shape 103"/>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09" name="Shape 109"/>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15" name="Shape 115"/>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24" name="Shape 124"/>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30" name="Shape 13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39" name="Shape 139"/>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48" name="Shape 148"/>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54" name="Shape 154"/>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05867"/>
              </a:buClr>
              <a:buFont typeface="Arial Narrow"/>
              <a:buNone/>
              <a:defRPr b="0" i="0" sz="4000" u="none" cap="none" strike="noStrike">
                <a:solidFill>
                  <a:srgbClr val="205867"/>
                </a:solidFill>
                <a:latin typeface="Arial Narrow"/>
                <a:ea typeface="Arial Narrow"/>
                <a:cs typeface="Arial Narrow"/>
                <a:sym typeface="Arial Narrow"/>
                <a:rtl val="0"/>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0" lvl="5" marL="457200" marR="0" rtl="0" algn="ctr">
              <a:spcBef>
                <a:spcPts val="0"/>
              </a:spcBef>
              <a:spcAft>
                <a:spcPts val="0"/>
              </a:spcAft>
              <a:defRPr b="0" i="0" sz="1800" u="none" cap="none" strike="noStrike"/>
            </a:lvl6pPr>
            <a:lvl7pPr indent="0" lvl="6" marL="914400" marR="0" rtl="0" algn="ctr">
              <a:spcBef>
                <a:spcPts val="0"/>
              </a:spcBef>
              <a:spcAft>
                <a:spcPts val="0"/>
              </a:spcAft>
              <a:defRPr b="0" i="0" sz="1800" u="none" cap="none" strike="noStrike"/>
            </a:lvl7pPr>
            <a:lvl8pPr indent="0" lvl="7" marL="1371600" marR="0" rtl="0" algn="ctr">
              <a:spcBef>
                <a:spcPts val="0"/>
              </a:spcBef>
              <a:spcAft>
                <a:spcPts val="0"/>
              </a:spcAft>
              <a:defRPr b="0" i="0" sz="1800" u="none" cap="none" strike="noStrike"/>
            </a:lvl8pPr>
            <a:lvl9pPr indent="0" lvl="8" marL="1828800" marR="0" rtl="0" algn="ctr">
              <a:spcBef>
                <a:spcPts val="0"/>
              </a:spcBef>
              <a:spcAft>
                <a:spcPts val="0"/>
              </a:spcAft>
              <a:defRPr b="0" i="0" sz="1800" u="none" cap="none" strike="noStrike"/>
            </a:lvl9pPr>
          </a:lstStyle>
          <a:p/>
        </p:txBody>
      </p:sp>
      <p:sp>
        <p:nvSpPr>
          <p:cNvPr id="20" name="Shape 2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2400" u="none" cap="none" strike="noStrike">
                <a:solidFill>
                  <a:srgbClr val="205867"/>
                </a:solidFill>
                <a:latin typeface="Arial"/>
                <a:ea typeface="Arial"/>
                <a:cs typeface="Arial"/>
                <a:sym typeface="Arial"/>
                <a:rtl val="0"/>
              </a:defRPr>
            </a:lvl1pPr>
            <a:lvl2pPr indent="0" lvl="1" marL="457200" marR="0" rtl="0" algn="ctr">
              <a:lnSpc>
                <a:spcPct val="100000"/>
              </a:lnSpc>
              <a:spcBef>
                <a:spcPts val="56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ctr">
              <a:lnSpc>
                <a:spcPct val="100000"/>
              </a:lnSpc>
              <a:spcBef>
                <a:spcPts val="48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9pPr>
          </a:lstStyle>
          <a:p/>
        </p:txBody>
      </p:sp>
      <p:sp>
        <p:nvSpPr>
          <p:cNvPr id="21" name="Shape 2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2" name="Shape 2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3" name="Shape 2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6" name="Shape 2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8" name="Shape 2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9" name="Shape 2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3" name="Shape 3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Clr>
                <a:srgbClr val="888888"/>
              </a:buClr>
              <a:buFont typeface="Arial"/>
              <a:buNone/>
              <a:defRPr/>
            </a:lvl1pPr>
            <a:lvl2pPr indent="0" lvl="1" marL="457200" rtl="0">
              <a:spcBef>
                <a:spcPts val="0"/>
              </a:spcBef>
              <a:buClr>
                <a:srgbClr val="888888"/>
              </a:buClr>
              <a:buFont typeface="Arial"/>
              <a:buNone/>
              <a:defRPr/>
            </a:lvl2pPr>
            <a:lvl3pPr indent="0" lvl="2" marL="914400" rtl="0">
              <a:spcBef>
                <a:spcPts val="0"/>
              </a:spcBef>
              <a:buClr>
                <a:srgbClr val="888888"/>
              </a:buClr>
              <a:buFont typeface="Arial"/>
              <a:buNone/>
              <a:defRPr/>
            </a:lvl3pPr>
            <a:lvl4pPr indent="0" lvl="3" marL="1371600" rtl="0">
              <a:spcBef>
                <a:spcPts val="0"/>
              </a:spcBef>
              <a:buClr>
                <a:srgbClr val="888888"/>
              </a:buClr>
              <a:buFont typeface="Arial"/>
              <a:buNone/>
              <a:defRPr/>
            </a:lvl4pPr>
            <a:lvl5pPr indent="0" lvl="4" marL="1828800" rtl="0">
              <a:spcBef>
                <a:spcPts val="0"/>
              </a:spcBef>
              <a:buClr>
                <a:srgbClr val="888888"/>
              </a:buClr>
              <a:buFont typeface="Arial"/>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37" name="Shape 3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9" name="Shape 3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3" name="Shape 43"/>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5" name="Shape 45"/>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 name="Shape 46"/>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8" name="Shape 48"/>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9" name="Shape 49"/>
        <p:cNvGrpSpPr/>
        <p:nvPr/>
      </p:nvGrpSpPr>
      <p:grpSpPr>
        <a:xfrm>
          <a:off x="0" y="0"/>
          <a:ext cx="0" cy="0"/>
          <a:chOff x="0" y="0"/>
          <a:chExt cx="0" cy="0"/>
        </a:xfrm>
      </p:grpSpPr>
      <p:sp>
        <p:nvSpPr>
          <p:cNvPr id="50" name="Shape 50"/>
          <p:cNvSpPr txBox="1"/>
          <p:nvPr>
            <p:ph type="title"/>
          </p:nvPr>
        </p:nvSpPr>
        <p:spPr>
          <a:xfrm>
            <a:off x="457200" y="273050"/>
            <a:ext cx="3008313" cy="116204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 name="Shape 52"/>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53" name="Shape 53"/>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5" name="Shape 55"/>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6" name="Shape 56"/>
        <p:cNvGrpSpPr/>
        <p:nvPr/>
      </p:nvGrpSpPr>
      <p:grpSpPr>
        <a:xfrm>
          <a:off x="0" y="0"/>
          <a:ext cx="0" cy="0"/>
          <a:chOff x="0" y="0"/>
          <a:chExt cx="0" cy="0"/>
        </a:xfrm>
      </p:grpSpPr>
      <p:sp>
        <p:nvSpPr>
          <p:cNvPr id="57" name="Shape 57"/>
          <p:cNvSpPr txBox="1"/>
          <p:nvPr>
            <p:ph type="title"/>
          </p:nvPr>
        </p:nvSpPr>
        <p:spPr>
          <a:xfrm>
            <a:off x="1792288" y="4800600"/>
            <a:ext cx="5486399" cy="5667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p:nvPr>
            <p:ph idx="2" type="pic"/>
          </p:nvPr>
        </p:nvSpPr>
        <p:spPr>
          <a:xfrm>
            <a:off x="1792288" y="612775"/>
            <a:ext cx="5486399" cy="4114800"/>
          </a:xfrm>
          <a:prstGeom prst="rect">
            <a:avLst/>
          </a:prstGeom>
          <a:noFill/>
          <a:ln>
            <a:noFill/>
          </a:ln>
        </p:spPr>
        <p:txBody>
          <a:bodyPr anchorCtr="0" anchor="ctr" bIns="91425" lIns="91425" rIns="91425" tIns="91425"/>
          <a:lstStyle>
            <a:lvl1pPr lvl="0">
              <a:spcBef>
                <a:spcPts val="0"/>
              </a:spcBef>
              <a:buNone/>
              <a:defRPr/>
            </a:lvl1pPr>
          </a:lstStyle>
          <a:p/>
        </p:txBody>
      </p:sp>
      <p:sp>
        <p:nvSpPr>
          <p:cNvPr id="59" name="Shape 5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60" name="Shape 60"/>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1" name="Shape 61"/>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2" name="Shape 62"/>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3" name="Shape 63"/>
        <p:cNvGrpSpPr/>
        <p:nvPr/>
      </p:nvGrpSpPr>
      <p:grpSpPr>
        <a:xfrm>
          <a:off x="0" y="0"/>
          <a:ext cx="0" cy="0"/>
          <a:chOff x="0" y="0"/>
          <a:chExt cx="0" cy="0"/>
        </a:xfrm>
      </p:grpSpPr>
      <p:sp>
        <p:nvSpPr>
          <p:cNvPr id="64" name="Shape 6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65" name="Shape 65"/>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66" name="Shape 66"/>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8" name="Shape 68"/>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9" name="Shape 69"/>
        <p:cNvGrpSpPr/>
        <p:nvPr/>
      </p:nvGrpSpPr>
      <p:grpSpPr>
        <a:xfrm>
          <a:off x="0" y="0"/>
          <a:ext cx="0" cy="0"/>
          <a:chOff x="0" y="0"/>
          <a:chExt cx="0" cy="0"/>
        </a:xfrm>
      </p:grpSpPr>
      <p:sp>
        <p:nvSpPr>
          <p:cNvPr id="70" name="Shape 70"/>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71" name="Shape 71"/>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72" name="Shape 72"/>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3" name="Shape 73"/>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4" name="Shape 74"/>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Only">
    <p:spTree>
      <p:nvGrpSpPr>
        <p:cNvPr id="75" name="Shape 75"/>
        <p:cNvGrpSpPr/>
        <p:nvPr/>
      </p:nvGrpSpPr>
      <p:grpSpPr>
        <a:xfrm>
          <a:off x="0" y="0"/>
          <a:ext cx="0" cy="0"/>
          <a:chOff x="0" y="0"/>
          <a:chExt cx="0" cy="0"/>
        </a:xfrm>
      </p:grpSpPr>
      <p:sp>
        <p:nvSpPr>
          <p:cNvPr id="76" name="Shape 76"/>
          <p:cNvSpPr/>
          <p:nvPr/>
        </p:nvSpPr>
        <p:spPr>
          <a:xfrm>
            <a:off x="0" y="0"/>
            <a:ext cx="9144000" cy="990598"/>
          </a:xfrm>
          <a:prstGeom prst="rect">
            <a:avLst/>
          </a:prstGeom>
          <a:solidFill>
            <a:srgbClr val="2D1BB5"/>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77" name="Shape 77"/>
          <p:cNvSpPr txBox="1"/>
          <p:nvPr>
            <p:ph type="title"/>
          </p:nvPr>
        </p:nvSpPr>
        <p:spPr>
          <a:xfrm>
            <a:off x="228600" y="0"/>
            <a:ext cx="8686800" cy="10667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8" name="Shape 78"/>
          <p:cNvSpPr txBox="1"/>
          <p:nvPr>
            <p:ph idx="1" type="body"/>
          </p:nvPr>
        </p:nvSpPr>
        <p:spPr>
          <a:xfrm>
            <a:off x="457200" y="1524000"/>
            <a:ext cx="8229600" cy="4525963"/>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79" name="Shape 79"/>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1" name="Shape 81"/>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Masters/_rels/slideMaster.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1.xml"/><Relationship Id="rId12" Type="http://schemas.openxmlformats.org/officeDocument/2006/relationships/slideLayout" Target="../slideLayouts/slideLayout9.xml"/><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xml"/><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79462" l="6584" r="6586" t="10269"/>
          <a:stretch/>
        </p:blipFill>
        <p:spPr>
          <a:xfrm>
            <a:off x="-11112" y="0"/>
            <a:ext cx="9155113" cy="355600"/>
          </a:xfrm>
          <a:prstGeom prst="rect">
            <a:avLst/>
          </a:prstGeom>
          <a:noFill/>
          <a:ln>
            <a:noFill/>
          </a:ln>
        </p:spPr>
      </p:pic>
      <p:sp>
        <p:nvSpPr>
          <p:cNvPr id="11" name="Shape 11"/>
          <p:cNvSpPr/>
          <p:nvPr/>
        </p:nvSpPr>
        <p:spPr>
          <a:xfrm>
            <a:off x="0" y="1547812"/>
            <a:ext cx="9144000" cy="5043487"/>
          </a:xfrm>
          <a:prstGeom prst="rect">
            <a:avLst/>
          </a:prstGeom>
          <a:solidFill>
            <a:srgbClr val="D8D8D8">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12" name="Shape 12"/>
          <p:cNvSpPr/>
          <p:nvPr/>
        </p:nvSpPr>
        <p:spPr>
          <a:xfrm>
            <a:off x="0" y="422275"/>
            <a:ext cx="9144000" cy="1050924"/>
          </a:xfrm>
          <a:prstGeom prst="rect">
            <a:avLst/>
          </a:prstGeom>
          <a:solidFill>
            <a:srgbClr val="BFBFBF">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13" name="Shape 1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05867"/>
              </a:buClr>
              <a:buFont typeface="Arial Narrow"/>
              <a:buNone/>
              <a:defRPr b="0" i="0" sz="4000" u="none" cap="none" strike="noStrike">
                <a:solidFill>
                  <a:srgbClr val="205867"/>
                </a:solidFill>
                <a:latin typeface="Arial Narrow"/>
                <a:ea typeface="Arial Narrow"/>
                <a:cs typeface="Arial Narrow"/>
                <a:sym typeface="Arial Narrow"/>
                <a:rtl val="0"/>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0" lvl="5" marL="457200" marR="0" rtl="0" algn="ctr">
              <a:spcBef>
                <a:spcPts val="0"/>
              </a:spcBef>
              <a:spcAft>
                <a:spcPts val="0"/>
              </a:spcAft>
              <a:defRPr b="0" i="0" sz="1800" u="none" cap="none" strike="noStrike"/>
            </a:lvl6pPr>
            <a:lvl7pPr indent="0" lvl="6" marL="914400" marR="0" rtl="0" algn="ctr">
              <a:spcBef>
                <a:spcPts val="0"/>
              </a:spcBef>
              <a:spcAft>
                <a:spcPts val="0"/>
              </a:spcAft>
              <a:defRPr b="0" i="0" sz="1800" u="none" cap="none" strike="noStrike"/>
            </a:lvl7pPr>
            <a:lvl8pPr indent="0" lvl="7" marL="1371600" marR="0" rtl="0" algn="ctr">
              <a:spcBef>
                <a:spcPts val="0"/>
              </a:spcBef>
              <a:spcAft>
                <a:spcPts val="0"/>
              </a:spcAft>
              <a:defRPr b="0" i="0" sz="1800" u="none" cap="none" strike="noStrike"/>
            </a:lvl8pPr>
            <a:lvl9pPr indent="0" lvl="8" marL="1828800" marR="0" rtl="0" algn="ctr">
              <a:spcBef>
                <a:spcPts val="0"/>
              </a:spcBef>
              <a:spcAft>
                <a:spcPts val="0"/>
              </a:spcAft>
              <a:defRPr b="0" i="0" sz="1800" u="none" cap="none" strike="noStrike"/>
            </a:lvl9pPr>
          </a:lstStyle>
          <a:p/>
        </p:txBody>
      </p:sp>
      <p:sp>
        <p:nvSpPr>
          <p:cNvPr id="14" name="Shape 1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2700" lvl="0" marL="342900" marR="0" rtl="0" algn="l">
              <a:lnSpc>
                <a:spcPct val="100000"/>
              </a:lnSpc>
              <a:spcBef>
                <a:spcPts val="640"/>
              </a:spcBef>
              <a:spcAft>
                <a:spcPts val="0"/>
              </a:spcAft>
              <a:buClr>
                <a:schemeClr val="dk1"/>
              </a:buClr>
              <a:buFont typeface="Arial"/>
              <a:buChar char="•"/>
              <a:defRPr b="0" i="0" sz="2400" u="none" cap="none" strike="noStrike">
                <a:solidFill>
                  <a:srgbClr val="205867"/>
                </a:solidFill>
                <a:latin typeface="Arial"/>
                <a:ea typeface="Arial"/>
                <a:cs typeface="Arial"/>
                <a:sym typeface="Arial"/>
                <a:rtl val="0"/>
              </a:defRPr>
            </a:lvl1pPr>
            <a:lvl2pPr indent="-19050" lvl="1" marL="742950" marR="0" rtl="0" algn="l">
              <a:lnSpc>
                <a:spcPct val="100000"/>
              </a:lnSpc>
              <a:spcBef>
                <a:spcPts val="56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2pPr>
            <a:lvl3pPr indent="12700" lvl="2" marL="1143000" marR="0" rtl="0" algn="l">
              <a:lnSpc>
                <a:spcPct val="100000"/>
              </a:lnSpc>
              <a:spcBef>
                <a:spcPts val="48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3pPr>
            <a:lvl4pPr indent="-12700" lvl="3" marL="16002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4pPr>
            <a:lvl5pPr indent="-12700" lvl="4" marL="20574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5pPr>
            <a:lvl6pPr indent="-12700" lvl="5" marL="25146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6pPr>
            <a:lvl7pPr indent="-12700" lvl="6" marL="29718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7pPr>
            <a:lvl8pPr indent="-12700" lvl="7" marL="34290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8pPr>
            <a:lvl9pPr indent="-12700" lvl="8" marL="38862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9pPr>
          </a:lstStyle>
          <a:p/>
        </p:txBody>
      </p:sp>
      <p:sp>
        <p:nvSpPr>
          <p:cNvPr id="15" name="Shape 15"/>
          <p:cNvSpPr txBox="1"/>
          <p:nvPr/>
        </p:nvSpPr>
        <p:spPr>
          <a:xfrm>
            <a:off x="8001000" y="6543675"/>
            <a:ext cx="1082675" cy="24447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tl val="0"/>
              </a:rPr>
              <a:t>‹#›</a:t>
            </a:fld>
          </a:p>
        </p:txBody>
      </p:sp>
      <p:sp>
        <p:nvSpPr>
          <p:cNvPr id="16" name="Shape 16"/>
          <p:cNvSpPr txBox="1"/>
          <p:nvPr/>
        </p:nvSpPr>
        <p:spPr>
          <a:xfrm>
            <a:off x="415925" y="6621463"/>
            <a:ext cx="7785100" cy="23018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93CDDD"/>
              </a:buClr>
              <a:buSzPct val="25000"/>
              <a:buFont typeface="Calibri"/>
              <a:buNone/>
            </a:pPr>
            <a:r>
              <a:rPr b="0" i="0" lang="en-US" sz="900" u="none" cap="none" strike="noStrike">
                <a:solidFill>
                  <a:srgbClr val="93CDDD"/>
                </a:solidFill>
                <a:latin typeface="Calibri"/>
                <a:ea typeface="Calibri"/>
                <a:cs typeface="Calibri"/>
                <a:sym typeface="Calibri"/>
                <a:rtl val="0"/>
              </a:rPr>
              <a:t>NATIONAL CENTERS FOR ENVIRONMENTAL INFORMATION</a:t>
            </a:r>
          </a:p>
        </p:txBody>
      </p:sp>
      <p:pic>
        <p:nvPicPr>
          <p:cNvPr id="17" name="Shape 17"/>
          <p:cNvPicPr preferRelativeResize="0"/>
          <p:nvPr/>
        </p:nvPicPr>
        <p:blipFill rotWithShape="1">
          <a:blip r:embed="rId2">
            <a:alphaModFix/>
          </a:blip>
          <a:srcRect b="0" l="0" r="0" t="0"/>
          <a:stretch/>
        </p:blipFill>
        <p:spPr>
          <a:xfrm>
            <a:off x="63500" y="6427787"/>
            <a:ext cx="393700" cy="393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4.jpg"/><Relationship Id="rId4" Type="http://schemas.openxmlformats.org/officeDocument/2006/relationships/image" Target="../media/image03.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facebook.com/NOAANCEIclimate" TargetMode="External"/><Relationship Id="rId4" Type="http://schemas.openxmlformats.org/officeDocument/2006/relationships/hyperlink" Target="http://www.facebook.com/NOAANCEIoceangeo" TargetMode="External"/><Relationship Id="rId9" Type="http://schemas.openxmlformats.org/officeDocument/2006/relationships/image" Target="../media/image08.jpg"/><Relationship Id="rId5" Type="http://schemas.openxmlformats.org/officeDocument/2006/relationships/hyperlink" Target="http://www.twitter.com/NOAANCEIclimate" TargetMode="External"/><Relationship Id="rId6" Type="http://schemas.openxmlformats.org/officeDocument/2006/relationships/hyperlink" Target="http://www.twitter.com/NOAANCEIocngeo" TargetMode="External"/><Relationship Id="rId7" Type="http://schemas.openxmlformats.org/officeDocument/2006/relationships/image" Target="../media/image05.jpg"/><Relationship Id="rId8"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0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goo.gl/forms/6c54aH7S1e" TargetMode="Externa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p:nvPr/>
        </p:nvSpPr>
        <p:spPr>
          <a:xfrm>
            <a:off x="0" y="95370"/>
            <a:ext cx="9144000" cy="4246858"/>
          </a:xfrm>
          <a:prstGeom prst="rect">
            <a:avLst/>
          </a:prstGeom>
          <a:solidFill>
            <a:srgbClr val="3D7499"/>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pic>
        <p:nvPicPr>
          <p:cNvPr id="87" name="Shape 87"/>
          <p:cNvPicPr preferRelativeResize="0"/>
          <p:nvPr/>
        </p:nvPicPr>
        <p:blipFill rotWithShape="1">
          <a:blip r:embed="rId3">
            <a:alphaModFix/>
          </a:blip>
          <a:srcRect b="0" l="6978" r="15470" t="0"/>
          <a:stretch/>
        </p:blipFill>
        <p:spPr>
          <a:xfrm>
            <a:off x="0" y="0"/>
            <a:ext cx="9144000" cy="2776251"/>
          </a:xfrm>
          <a:prstGeom prst="rect">
            <a:avLst/>
          </a:prstGeom>
          <a:noFill/>
          <a:ln>
            <a:noFill/>
          </a:ln>
        </p:spPr>
      </p:pic>
      <p:sp>
        <p:nvSpPr>
          <p:cNvPr id="88" name="Shape 88"/>
          <p:cNvSpPr/>
          <p:nvPr/>
        </p:nvSpPr>
        <p:spPr>
          <a:xfrm>
            <a:off x="0" y="2070022"/>
            <a:ext cx="9144000" cy="2272207"/>
          </a:xfrm>
          <a:prstGeom prst="rect">
            <a:avLst/>
          </a:prstGeom>
          <a:solidFill>
            <a:srgbClr val="205867">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89" name="Shape 89"/>
          <p:cNvSpPr txBox="1"/>
          <p:nvPr>
            <p:ph idx="1" type="subTitle"/>
          </p:nvPr>
        </p:nvSpPr>
        <p:spPr>
          <a:xfrm>
            <a:off x="398462" y="5805487"/>
            <a:ext cx="8389936" cy="5381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9B9DA0"/>
              </a:buClr>
              <a:buSzPct val="25000"/>
              <a:buFont typeface="Arial"/>
              <a:buNone/>
            </a:pPr>
            <a:r>
              <a:rPr lang="en-US" sz="1600">
                <a:solidFill>
                  <a:srgbClr val="9B9DA0"/>
                </a:solidFill>
                <a:latin typeface="Arial Narrow"/>
                <a:ea typeface="Arial Narrow"/>
                <a:cs typeface="Arial Narrow"/>
                <a:sym typeface="Arial Narrow"/>
              </a:rPr>
              <a:t>January 4 and 7, 2016</a:t>
            </a:r>
          </a:p>
        </p:txBody>
      </p:sp>
      <p:sp>
        <p:nvSpPr>
          <p:cNvPr id="90" name="Shape 90"/>
          <p:cNvSpPr txBox="1"/>
          <p:nvPr/>
        </p:nvSpPr>
        <p:spPr>
          <a:xfrm>
            <a:off x="376237" y="6248400"/>
            <a:ext cx="8389936" cy="261938"/>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80AECC"/>
              </a:buClr>
              <a:buSzPct val="25000"/>
              <a:buFont typeface="Arial"/>
              <a:buNone/>
            </a:pPr>
            <a:r>
              <a:rPr b="0" i="0" lang="en-US" sz="1100" u="none" cap="none" strike="noStrike">
                <a:solidFill>
                  <a:srgbClr val="80AECC"/>
                </a:solidFill>
                <a:latin typeface="Arial Narrow"/>
                <a:ea typeface="Arial Narrow"/>
                <a:cs typeface="Arial Narrow"/>
                <a:sym typeface="Arial Narrow"/>
                <a:rtl val="0"/>
              </a:rPr>
              <a:t>NOAA Satellite and Information Service  |  National Centers for Environmental Information</a:t>
            </a:r>
          </a:p>
        </p:txBody>
      </p:sp>
      <p:sp>
        <p:nvSpPr>
          <p:cNvPr id="91" name="Shape 91"/>
          <p:cNvSpPr txBox="1"/>
          <p:nvPr/>
        </p:nvSpPr>
        <p:spPr>
          <a:xfrm>
            <a:off x="0" y="4326803"/>
            <a:ext cx="9144000" cy="95410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i="0" sz="1800" u="none" cap="none" strike="noStrike">
              <a:solidFill>
                <a:schemeClr val="dk1"/>
              </a:solidFill>
              <a:latin typeface="Arial Narrow"/>
              <a:ea typeface="Arial Narrow"/>
              <a:cs typeface="Arial Narrow"/>
              <a:sym typeface="Arial Narrow"/>
              <a:rtl val="0"/>
            </a:endParaRPr>
          </a:p>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Narrow"/>
                <a:ea typeface="Arial Narrow"/>
                <a:cs typeface="Arial Narrow"/>
                <a:sym typeface="Arial Narrow"/>
                <a:rtl val="0"/>
              </a:rPr>
              <a:t>David Fischman</a:t>
            </a:r>
            <a:br>
              <a:rPr b="0" i="0" lang="en-US" sz="1800" u="none" cap="none" strike="noStrike">
                <a:solidFill>
                  <a:schemeClr val="dk1"/>
                </a:solidFill>
                <a:latin typeface="Arial Narrow"/>
                <a:ea typeface="Arial Narrow"/>
                <a:cs typeface="Arial Narrow"/>
                <a:sym typeface="Arial Narrow"/>
                <a:rtl val="0"/>
              </a:rPr>
            </a:br>
            <a:r>
              <a:rPr b="0" i="1" lang="en-US" sz="1800" u="none" cap="none" strike="noStrike">
                <a:solidFill>
                  <a:schemeClr val="dk1"/>
                </a:solidFill>
                <a:latin typeface="Arial Narrow"/>
                <a:ea typeface="Arial Narrow"/>
                <a:cs typeface="Arial Narrow"/>
                <a:sym typeface="Arial Narrow"/>
                <a:rtl val="0"/>
              </a:rPr>
              <a:t>OneStop</a:t>
            </a:r>
            <a:r>
              <a:rPr b="0" i="0" lang="en-US" sz="1800" u="none" cap="none" strike="noStrike">
                <a:solidFill>
                  <a:schemeClr val="dk1"/>
                </a:solidFill>
                <a:latin typeface="Arial Narrow"/>
                <a:ea typeface="Arial Narrow"/>
                <a:cs typeface="Arial Narrow"/>
                <a:sym typeface="Arial Narrow"/>
                <a:rtl val="0"/>
              </a:rPr>
              <a:t> </a:t>
            </a:r>
            <a:r>
              <a:rPr lang="en-US" sz="1800">
                <a:solidFill>
                  <a:schemeClr val="dk1"/>
                </a:solidFill>
                <a:latin typeface="Arial Narrow"/>
                <a:ea typeface="Arial Narrow"/>
                <a:cs typeface="Arial Narrow"/>
                <a:sym typeface="Arial Narrow"/>
                <a:rtl val="0"/>
              </a:rPr>
              <a:t>Architecture Team Lead</a:t>
            </a:r>
          </a:p>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Narrow"/>
                <a:ea typeface="Arial Narrow"/>
                <a:cs typeface="Arial Narrow"/>
                <a:sym typeface="Arial Narrow"/>
                <a:rtl val="0"/>
              </a:rPr>
              <a:t>NOAA’s National Centers for Environmental Information</a:t>
            </a:r>
          </a:p>
        </p:txBody>
      </p:sp>
      <p:pic>
        <p:nvPicPr>
          <p:cNvPr id="92" name="Shape 92"/>
          <p:cNvPicPr preferRelativeResize="0"/>
          <p:nvPr/>
        </p:nvPicPr>
        <p:blipFill rotWithShape="1">
          <a:blip r:embed="rId4">
            <a:alphaModFix/>
          </a:blip>
          <a:srcRect b="0" l="0" r="0" t="0"/>
          <a:stretch/>
        </p:blipFill>
        <p:spPr>
          <a:xfrm>
            <a:off x="8022504" y="5815012"/>
            <a:ext cx="865187" cy="866773"/>
          </a:xfrm>
          <a:prstGeom prst="rect">
            <a:avLst/>
          </a:prstGeom>
          <a:noFill/>
          <a:ln>
            <a:noFill/>
          </a:ln>
        </p:spPr>
      </p:pic>
      <p:sp>
        <p:nvSpPr>
          <p:cNvPr id="93" name="Shape 93"/>
          <p:cNvSpPr txBox="1"/>
          <p:nvPr/>
        </p:nvSpPr>
        <p:spPr>
          <a:xfrm>
            <a:off x="376225" y="2895600"/>
            <a:ext cx="8620199" cy="1005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1" lang="en-US" sz="3600">
                <a:solidFill>
                  <a:schemeClr val="lt1"/>
                </a:solidFill>
              </a:rPr>
              <a:t>OneStop</a:t>
            </a:r>
            <a:r>
              <a:rPr b="1" lang="en-US" sz="3600">
                <a:solidFill>
                  <a:schemeClr val="lt1"/>
                </a:solidFill>
              </a:rPr>
              <a:t>: Architecture Review </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Service-oriented Architecture</a:t>
            </a:r>
          </a:p>
        </p:txBody>
      </p:sp>
      <p:pic>
        <p:nvPicPr>
          <p:cNvPr id="99" name="Shape 99"/>
          <p:cNvPicPr preferRelativeResize="0"/>
          <p:nvPr/>
        </p:nvPicPr>
        <p:blipFill>
          <a:blip r:embed="rId3">
            <a:alphaModFix/>
          </a:blip>
          <a:stretch>
            <a:fillRect/>
          </a:stretch>
        </p:blipFill>
        <p:spPr>
          <a:xfrm>
            <a:off x="4537300" y="1640699"/>
            <a:ext cx="4149499" cy="4831699"/>
          </a:xfrm>
          <a:prstGeom prst="rect">
            <a:avLst/>
          </a:prstGeom>
          <a:noFill/>
          <a:ln>
            <a:noFill/>
          </a:ln>
        </p:spPr>
      </p:pic>
      <p:sp>
        <p:nvSpPr>
          <p:cNvPr id="100" name="Shape 100"/>
          <p:cNvSpPr txBox="1"/>
          <p:nvPr>
            <p:ph idx="1" type="body"/>
          </p:nvPr>
        </p:nvSpPr>
        <p:spPr>
          <a:xfrm>
            <a:off x="457200" y="1600200"/>
            <a:ext cx="4080000" cy="4526100"/>
          </a:xfrm>
          <a:prstGeom prst="rect">
            <a:avLst/>
          </a:prstGeom>
        </p:spPr>
        <p:txBody>
          <a:bodyPr anchorCtr="0" anchor="t" bIns="91425" lIns="91425" rIns="91425" tIns="91425">
            <a:noAutofit/>
          </a:bodyPr>
          <a:lstStyle/>
          <a:p>
            <a:pPr lvl="0" rtl="0">
              <a:spcBef>
                <a:spcPts val="0"/>
              </a:spcBef>
              <a:buNone/>
            </a:pPr>
            <a:r>
              <a:t/>
            </a:r>
            <a:endParaRPr/>
          </a:p>
          <a:p>
            <a:pPr indent="0" lvl="0" marL="342900" rtl="0">
              <a:spcBef>
                <a:spcPts val="0"/>
              </a:spcBef>
              <a:buNone/>
            </a:pPr>
            <a:r>
              <a:rPr lang="en-US"/>
              <a:t>The </a:t>
            </a:r>
            <a:r>
              <a:rPr i="1" lang="en-US"/>
              <a:t>OneStop</a:t>
            </a:r>
            <a:r>
              <a:rPr lang="en-US"/>
              <a:t> architecture is based around services to support discovery, access, and visualization.</a:t>
            </a:r>
          </a:p>
          <a:p>
            <a:pPr indent="0" lvl="0" marL="342900" rtl="0">
              <a:spcBef>
                <a:spcPts val="0"/>
              </a:spcBef>
              <a:buNone/>
            </a:pPr>
            <a:r>
              <a:t/>
            </a:r>
            <a:endParaRPr/>
          </a:p>
          <a:p>
            <a:pPr indent="0" lvl="0" marL="342900" rtl="0">
              <a:spcBef>
                <a:spcPts val="0"/>
              </a:spcBef>
              <a:buNone/>
            </a:pPr>
            <a:r>
              <a:rPr i="1" lang="en-US"/>
              <a:t>OneStop’s</a:t>
            </a:r>
            <a:r>
              <a:rPr lang="en-US"/>
              <a:t> components will be compartmental and modular so it can evolve along with other NOAA initiatives.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nvSpPr>
        <p:spPr>
          <a:xfrm>
            <a:off x="179613" y="5285014"/>
            <a:ext cx="8839199" cy="95410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tl val="0"/>
              </a:rPr>
              <a:t>NCEI Climate Facebook: </a:t>
            </a:r>
            <a:r>
              <a:rPr b="0" i="0" lang="en-US" sz="1400" u="sng" cap="none" strike="noStrike">
                <a:solidFill>
                  <a:schemeClr val="hlink"/>
                </a:solidFill>
                <a:latin typeface="Arial"/>
                <a:ea typeface="Arial"/>
                <a:cs typeface="Arial"/>
                <a:sym typeface="Arial"/>
                <a:hlinkClick r:id="rId3"/>
                <a:rtl val="0"/>
              </a:rPr>
              <a:t>http://www.facebook.com/NOAANCEIclimate</a:t>
            </a:r>
            <a:br>
              <a:rPr b="0" i="0" lang="en-US" sz="1400" u="none" cap="none" strike="noStrike">
                <a:solidFill>
                  <a:srgbClr val="000000"/>
                </a:solidFill>
                <a:latin typeface="Arial"/>
                <a:ea typeface="Arial"/>
                <a:cs typeface="Arial"/>
                <a:sym typeface="Arial"/>
                <a:rtl val="0"/>
              </a:rPr>
            </a:br>
            <a:r>
              <a:rPr b="0" i="0" lang="en-US" sz="1400" u="none" cap="none" strike="noStrike">
                <a:solidFill>
                  <a:srgbClr val="000000"/>
                </a:solidFill>
                <a:latin typeface="Arial"/>
                <a:ea typeface="Arial"/>
                <a:cs typeface="Arial"/>
                <a:sym typeface="Arial"/>
                <a:rtl val="0"/>
              </a:rPr>
              <a:t>NCEI Ocean &amp; Geophysics Facebook: </a:t>
            </a:r>
            <a:r>
              <a:rPr b="0" i="0" lang="en-US" sz="1400" u="sng" cap="none" strike="noStrike">
                <a:solidFill>
                  <a:schemeClr val="hlink"/>
                </a:solidFill>
                <a:latin typeface="Arial"/>
                <a:ea typeface="Arial"/>
                <a:cs typeface="Arial"/>
                <a:sym typeface="Arial"/>
                <a:hlinkClick r:id="rId4"/>
                <a:rtl val="0"/>
              </a:rPr>
              <a:t>http://www.facebook.com/NOAANCEIoceangeo</a:t>
            </a:r>
            <a:br>
              <a:rPr b="0" i="0" lang="en-US" sz="1400" u="none" cap="none" strike="noStrike">
                <a:solidFill>
                  <a:srgbClr val="000000"/>
                </a:solidFill>
                <a:latin typeface="Arial"/>
                <a:ea typeface="Arial"/>
                <a:cs typeface="Arial"/>
                <a:sym typeface="Arial"/>
                <a:rtl val="0"/>
              </a:rPr>
            </a:br>
            <a:r>
              <a:rPr b="0" i="0" lang="en-US" sz="1400" u="none" cap="none" strike="noStrike">
                <a:solidFill>
                  <a:srgbClr val="000000"/>
                </a:solidFill>
                <a:latin typeface="Arial"/>
                <a:ea typeface="Arial"/>
                <a:cs typeface="Arial"/>
                <a:sym typeface="Arial"/>
                <a:rtl val="0"/>
              </a:rPr>
              <a:t>NCEI Climate Twitter (@NOAANCEIclimate): </a:t>
            </a:r>
            <a:r>
              <a:rPr b="0" i="0" lang="en-US" sz="1400" u="sng" cap="none" strike="noStrike">
                <a:solidFill>
                  <a:schemeClr val="hlink"/>
                </a:solidFill>
                <a:latin typeface="Arial"/>
                <a:ea typeface="Arial"/>
                <a:cs typeface="Arial"/>
                <a:sym typeface="Arial"/>
                <a:hlinkClick r:id="rId5"/>
                <a:rtl val="0"/>
              </a:rPr>
              <a:t>http://www.twitter.com/NOAANCEIclimate</a:t>
            </a:r>
          </a:p>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tl val="0"/>
              </a:rPr>
              <a:t>NCEI Ocean &amp; Geophysics Twitter (@NOAANCEIocngeo): </a:t>
            </a:r>
            <a:r>
              <a:rPr b="0" i="0" lang="en-US" sz="1400" u="sng" cap="none" strike="noStrike">
                <a:solidFill>
                  <a:schemeClr val="hlink"/>
                </a:solidFill>
                <a:latin typeface="Arial"/>
                <a:ea typeface="Arial"/>
                <a:cs typeface="Arial"/>
                <a:sym typeface="Arial"/>
                <a:hlinkClick r:id="rId6"/>
                <a:rtl val="0"/>
              </a:rPr>
              <a:t>http://www.twitter.com/NOAANCEIocngeo</a:t>
            </a:r>
          </a:p>
        </p:txBody>
      </p:sp>
      <p:sp>
        <p:nvSpPr>
          <p:cNvPr id="163" name="Shape 163"/>
          <p:cNvSpPr txBox="1"/>
          <p:nvPr/>
        </p:nvSpPr>
        <p:spPr>
          <a:xfrm>
            <a:off x="5993173" y="3741341"/>
            <a:ext cx="2889568" cy="707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Arial"/>
              <a:buNone/>
            </a:pPr>
            <a:r>
              <a:rPr b="1" i="0" lang="en-US" sz="2000" u="none" cap="none" strike="noStrike">
                <a:solidFill>
                  <a:srgbClr val="002060"/>
                </a:solidFill>
                <a:latin typeface="Arial"/>
                <a:ea typeface="Arial"/>
                <a:cs typeface="Arial"/>
                <a:sym typeface="Arial"/>
                <a:rtl val="0"/>
              </a:rPr>
              <a:t>www.ncei.noaa.gov</a:t>
            </a:r>
          </a:p>
          <a:p>
            <a:pPr indent="0" lvl="0" marL="0" marR="0" rtl="0" algn="l">
              <a:lnSpc>
                <a:spcPct val="100000"/>
              </a:lnSpc>
              <a:spcBef>
                <a:spcPts val="0"/>
              </a:spcBef>
              <a:spcAft>
                <a:spcPts val="0"/>
              </a:spcAft>
              <a:buClr>
                <a:srgbClr val="002060"/>
              </a:buClr>
              <a:buFont typeface="Arial"/>
              <a:buNone/>
            </a:pPr>
            <a:r>
              <a:t/>
            </a:r>
            <a:endParaRPr b="1" i="0" sz="2000" u="none" cap="none" strike="noStrike">
              <a:solidFill>
                <a:srgbClr val="002060"/>
              </a:solidFill>
              <a:latin typeface="Arial"/>
              <a:ea typeface="Arial"/>
              <a:cs typeface="Arial"/>
              <a:sym typeface="Arial"/>
              <a:rtl val="0"/>
            </a:endParaRPr>
          </a:p>
        </p:txBody>
      </p:sp>
      <p:pic>
        <p:nvPicPr>
          <p:cNvPr id="164" name="Shape 164"/>
          <p:cNvPicPr preferRelativeResize="0"/>
          <p:nvPr/>
        </p:nvPicPr>
        <p:blipFill rotWithShape="1">
          <a:blip r:embed="rId7">
            <a:alphaModFix/>
          </a:blip>
          <a:srcRect b="0" l="0" r="0" t="0"/>
          <a:stretch/>
        </p:blipFill>
        <p:spPr>
          <a:xfrm>
            <a:off x="272139" y="4822542"/>
            <a:ext cx="381000" cy="381000"/>
          </a:xfrm>
          <a:prstGeom prst="rect">
            <a:avLst/>
          </a:prstGeom>
          <a:noFill/>
          <a:ln>
            <a:noFill/>
          </a:ln>
        </p:spPr>
      </p:pic>
      <p:pic>
        <p:nvPicPr>
          <p:cNvPr id="165" name="Shape 165"/>
          <p:cNvPicPr preferRelativeResize="0"/>
          <p:nvPr/>
        </p:nvPicPr>
        <p:blipFill rotWithShape="1">
          <a:blip r:embed="rId8">
            <a:alphaModFix/>
          </a:blip>
          <a:srcRect b="0" l="0" r="0" t="0"/>
          <a:stretch/>
        </p:blipFill>
        <p:spPr>
          <a:xfrm>
            <a:off x="838200" y="4827528"/>
            <a:ext cx="381000" cy="381000"/>
          </a:xfrm>
          <a:prstGeom prst="rect">
            <a:avLst/>
          </a:prstGeom>
          <a:noFill/>
          <a:ln>
            <a:noFill/>
          </a:ln>
        </p:spPr>
      </p:pic>
      <p:pic>
        <p:nvPicPr>
          <p:cNvPr id="166" name="Shape 166"/>
          <p:cNvPicPr preferRelativeResize="0"/>
          <p:nvPr/>
        </p:nvPicPr>
        <p:blipFill rotWithShape="1">
          <a:blip r:embed="rId9">
            <a:alphaModFix/>
          </a:blip>
          <a:srcRect b="0" l="0" r="0" t="0"/>
          <a:stretch/>
        </p:blipFill>
        <p:spPr>
          <a:xfrm>
            <a:off x="228600" y="1512112"/>
            <a:ext cx="5712936" cy="2856468"/>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Backup Slides</a:t>
            </a:r>
          </a:p>
        </p:txBody>
      </p:sp>
      <p:sp>
        <p:nvSpPr>
          <p:cNvPr id="173" name="Shape 173"/>
          <p:cNvSpPr txBox="1"/>
          <p:nvPr>
            <p:ph idx="1" type="body"/>
          </p:nvPr>
        </p:nvSpPr>
        <p:spPr>
          <a:xfrm>
            <a:off x="457200" y="1600200"/>
            <a:ext cx="8229600" cy="4526100"/>
          </a:xfrm>
          <a:prstGeom prst="rect">
            <a:avLst/>
          </a:prstGeom>
        </p:spPr>
        <p:txBody>
          <a:bodyPr anchorCtr="0" anchor="t" bIns="91425" lIns="91425" rIns="91425" tIns="91425">
            <a:noAutofit/>
          </a:bodyPr>
          <a:lstStyle/>
          <a:p>
            <a:pPr lvl="0">
              <a:spcBef>
                <a:spcPts val="0"/>
              </a:spcBef>
              <a:buNone/>
            </a:pPr>
            <a:r>
              <a:rPr lang="en-US"/>
              <a:t>For more information...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t/>
            </a:r>
            <a:endParaRPr b="0" i="0" sz="4000" u="none" cap="none" strike="noStrike">
              <a:solidFill>
                <a:srgbClr val="205867"/>
              </a:solidFill>
              <a:latin typeface="Arial Narrow"/>
              <a:ea typeface="Arial Narrow"/>
              <a:cs typeface="Arial Narrow"/>
              <a:sym typeface="Arial Narrow"/>
              <a:rtl val="0"/>
            </a:endParaRPr>
          </a:p>
        </p:txBody>
      </p:sp>
      <p:sp>
        <p:nvSpPr>
          <p:cNvPr id="179" name="Shape 179"/>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69850" lvl="0" marL="0" rtl="0">
              <a:lnSpc>
                <a:spcPct val="100000"/>
              </a:lnSpc>
              <a:spcBef>
                <a:spcPts val="0"/>
              </a:spcBef>
              <a:buClr>
                <a:schemeClr val="dk1"/>
              </a:buClr>
              <a:buSzPct val="78571"/>
              <a:buFont typeface="Arial"/>
              <a:buNone/>
            </a:pPr>
            <a:r>
              <a:rPr lang="en-US" sz="1400"/>
              <a:t>A major focus of NOAA OneStop is moving hard-to-access data from deep storage to easily accessible spinning disk storage. Having these data available on spinning disk will enable machine- and human-readable access via interoperable services such as HTTP, FTP, WCS, OpenSearch, and WMS served by THREDDS, OPeNDAP Hyrax, and other servers. OneStop intends to procure, install and operate this disk storage with the help of OSGS, building on their experience in deploying a similar solution for NOMADS and Ocean NOMADS. This approach represents a step in the direction of NESDIS providing enterprise “storage as a service” capabilities for its many large-volume data programs. In this session we will provide an overview and solicit feedback from the community on the system’s concept of operations.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An Agile Approach</a:t>
            </a:r>
          </a:p>
        </p:txBody>
      </p:sp>
      <p:sp>
        <p:nvSpPr>
          <p:cNvPr id="106" name="Shape 106"/>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152400" lvl="0" marL="0" marR="0" rtl="0" algn="l">
              <a:lnSpc>
                <a:spcPct val="100000"/>
              </a:lnSpc>
              <a:spcBef>
                <a:spcPts val="0"/>
              </a:spcBef>
              <a:spcAft>
                <a:spcPts val="0"/>
              </a:spcAft>
              <a:buClr>
                <a:srgbClr val="205867"/>
              </a:buClr>
              <a:buSzPct val="100000"/>
              <a:buFont typeface="Arial"/>
              <a:buNone/>
            </a:pPr>
            <a:r>
              <a:rPr i="1" lang="en-US"/>
              <a:t>OneStop </a:t>
            </a:r>
            <a:r>
              <a:rPr lang="en-US"/>
              <a:t>is an Agile project, based on a user-centered design approach. </a:t>
            </a:r>
          </a:p>
          <a:p>
            <a:pPr indent="-152400" lvl="0" marL="0" marR="0" rtl="0" algn="l">
              <a:lnSpc>
                <a:spcPct val="100000"/>
              </a:lnSpc>
              <a:spcBef>
                <a:spcPts val="0"/>
              </a:spcBef>
              <a:spcAft>
                <a:spcPts val="0"/>
              </a:spcAft>
              <a:buClr>
                <a:srgbClr val="205867"/>
              </a:buClr>
              <a:buSzPct val="100000"/>
              <a:buFont typeface="Arial"/>
              <a:buNone/>
            </a:pPr>
            <a:r>
              <a:t/>
            </a:r>
            <a:endParaRPr/>
          </a:p>
          <a:p>
            <a:pPr indent="-152400" lvl="0" marL="0" marR="0" rtl="0" algn="l">
              <a:lnSpc>
                <a:spcPct val="100000"/>
              </a:lnSpc>
              <a:spcBef>
                <a:spcPts val="0"/>
              </a:spcBef>
              <a:spcAft>
                <a:spcPts val="0"/>
              </a:spcAft>
              <a:buClr>
                <a:srgbClr val="205867"/>
              </a:buClr>
              <a:buSzPct val="100000"/>
              <a:buFont typeface="Arial"/>
              <a:buNone/>
            </a:pPr>
            <a:r>
              <a:rPr lang="en-US"/>
              <a:t>User stories lead to discrete functional requirements, which are met and tested iteratively and refined through additional stories.  </a:t>
            </a:r>
          </a:p>
          <a:p>
            <a:pPr indent="-152400" lvl="0" marL="0" marR="0" rtl="0" algn="l">
              <a:lnSpc>
                <a:spcPct val="100000"/>
              </a:lnSpc>
              <a:spcBef>
                <a:spcPts val="0"/>
              </a:spcBef>
              <a:spcAft>
                <a:spcPts val="0"/>
              </a:spcAft>
              <a:buClr>
                <a:srgbClr val="205867"/>
              </a:buClr>
              <a:buSzPct val="100000"/>
              <a:buFont typeface="Arial"/>
              <a:buNone/>
            </a:pPr>
            <a:r>
              <a:t/>
            </a:r>
            <a:endParaRPr/>
          </a:p>
          <a:p>
            <a:pPr indent="-152400" lvl="0" marL="0" marR="0" rtl="0" algn="l">
              <a:lnSpc>
                <a:spcPct val="100000"/>
              </a:lnSpc>
              <a:spcBef>
                <a:spcPts val="0"/>
              </a:spcBef>
              <a:spcAft>
                <a:spcPts val="0"/>
              </a:spcAft>
              <a:buClr>
                <a:srgbClr val="205867"/>
              </a:buClr>
              <a:buSzPct val="100000"/>
              <a:buFont typeface="Arial"/>
              <a:buNone/>
            </a:pPr>
            <a:r>
              <a:rPr lang="en-US"/>
              <a:t>The overall design and architecture of the system evolve through these iterations as the modular building blocks are aggregated into services and “promoted” up.</a:t>
            </a:r>
          </a:p>
          <a:p>
            <a:pPr indent="-152400" lvl="0" marL="0" marR="0" rtl="0" algn="l">
              <a:lnSpc>
                <a:spcPct val="100000"/>
              </a:lnSpc>
              <a:spcBef>
                <a:spcPts val="0"/>
              </a:spcBef>
              <a:spcAft>
                <a:spcPts val="0"/>
              </a:spcAft>
              <a:buClr>
                <a:srgbClr val="205867"/>
              </a:buClr>
              <a:buSzPct val="100000"/>
              <a:buFont typeface="Arial"/>
              <a:buNone/>
            </a:pPr>
            <a:r>
              <a:t/>
            </a:r>
            <a:endParaRPr/>
          </a:p>
          <a:p>
            <a:pPr indent="-152400" lvl="0" marL="0" marR="0" rtl="0" algn="l">
              <a:lnSpc>
                <a:spcPct val="100000"/>
              </a:lnSpc>
              <a:spcBef>
                <a:spcPts val="0"/>
              </a:spcBef>
              <a:spcAft>
                <a:spcPts val="0"/>
              </a:spcAft>
              <a:buClr>
                <a:srgbClr val="205867"/>
              </a:buClr>
              <a:buSzPct val="100000"/>
              <a:buFont typeface="Arial"/>
              <a:buNone/>
            </a:pPr>
            <a:r>
              <a:t/>
            </a:r>
            <a:endParaRPr>
              <a:rtl val="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Data Discovery and Access</a:t>
            </a:r>
          </a:p>
        </p:txBody>
      </p:sp>
      <p:sp>
        <p:nvSpPr>
          <p:cNvPr id="112" name="Shape 112"/>
          <p:cNvSpPr txBox="1"/>
          <p:nvPr>
            <p:ph idx="1" type="body"/>
          </p:nvPr>
        </p:nvSpPr>
        <p:spPr>
          <a:xfrm>
            <a:off x="457200" y="1600200"/>
            <a:ext cx="8229600" cy="4526100"/>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rgbClr val="205867"/>
              </a:buClr>
              <a:buSzPct val="100000"/>
              <a:buFont typeface="Arial"/>
              <a:buNone/>
            </a:pPr>
            <a:r>
              <a:rPr i="1" lang="en-US"/>
              <a:t>OneStop</a:t>
            </a:r>
            <a:r>
              <a:rPr lang="en-US"/>
              <a:t> supports NOAA's efforts by leveraging existing catalog and access technologies to develop an improved data access framework.</a:t>
            </a:r>
          </a:p>
          <a:p>
            <a:pPr indent="-139700" lvl="0" marL="342900" marR="0" rtl="0" algn="l">
              <a:lnSpc>
                <a:spcPct val="100000"/>
              </a:lnSpc>
              <a:spcBef>
                <a:spcPts val="0"/>
              </a:spcBef>
              <a:spcAft>
                <a:spcPts val="0"/>
              </a:spcAft>
              <a:buClr>
                <a:srgbClr val="205867"/>
              </a:buClr>
              <a:buSzPct val="100000"/>
              <a:buFont typeface="Arial"/>
              <a:buNone/>
            </a:pPr>
            <a:r>
              <a:t/>
            </a:r>
            <a:endParaRPr/>
          </a:p>
          <a:p>
            <a:pPr indent="-139700" lvl="0" marL="342900" marR="0" rtl="0" algn="l">
              <a:lnSpc>
                <a:spcPct val="100000"/>
              </a:lnSpc>
              <a:spcBef>
                <a:spcPts val="0"/>
              </a:spcBef>
              <a:spcAft>
                <a:spcPts val="0"/>
              </a:spcAft>
              <a:buClr>
                <a:srgbClr val="205867"/>
              </a:buClr>
              <a:buSzPct val="100000"/>
              <a:buFont typeface="Arial"/>
              <a:buNone/>
            </a:pPr>
            <a:r>
              <a:rPr lang="en-US"/>
              <a:t>The framework will be based on improved discovery, access, and visualization services for the data.</a:t>
            </a:r>
          </a:p>
          <a:p>
            <a:pPr indent="-139700" lvl="0" marL="342900" marR="0" rtl="0" algn="l">
              <a:lnSpc>
                <a:spcPct val="100000"/>
              </a:lnSpc>
              <a:spcBef>
                <a:spcPts val="0"/>
              </a:spcBef>
              <a:spcAft>
                <a:spcPts val="0"/>
              </a:spcAft>
              <a:buClr>
                <a:srgbClr val="205867"/>
              </a:buClr>
              <a:buSzPct val="100000"/>
              <a:buFont typeface="Arial"/>
              <a:buNone/>
            </a:pPr>
            <a:r>
              <a:t/>
            </a:r>
            <a:endParaRPr/>
          </a:p>
          <a:p>
            <a:pPr indent="-139700" lvl="0" marL="342900" marR="0" rtl="0" algn="l">
              <a:lnSpc>
                <a:spcPct val="100000"/>
              </a:lnSpc>
              <a:spcBef>
                <a:spcPts val="0"/>
              </a:spcBef>
              <a:spcAft>
                <a:spcPts val="0"/>
              </a:spcAft>
              <a:buClr>
                <a:srgbClr val="205867"/>
              </a:buClr>
              <a:buSzPct val="100000"/>
              <a:buFont typeface="Arial"/>
              <a:buNone/>
            </a:pPr>
            <a:r>
              <a:rPr lang="en-US"/>
              <a:t>In order to support the framework, one important goal of the project is to improve documentation, access, and machine-readability of the data.</a:t>
            </a:r>
          </a:p>
          <a:p>
            <a:pPr indent="-139700" lvl="0" marL="342900" marR="0" rtl="0" algn="l">
              <a:lnSpc>
                <a:spcPct val="100000"/>
              </a:lnSpc>
              <a:spcBef>
                <a:spcPts val="0"/>
              </a:spcBef>
              <a:spcAft>
                <a:spcPts val="0"/>
              </a:spcAft>
              <a:buClr>
                <a:srgbClr val="205867"/>
              </a:buClr>
              <a:buSzPct val="100000"/>
              <a:buFont typeface="Arial"/>
              <a:buNone/>
            </a:pPr>
            <a:r>
              <a:t/>
            </a:r>
            <a:endParaRPr/>
          </a:p>
          <a:p>
            <a:pPr indent="-152400" lvl="0" marL="342900" marR="0" rtl="0" algn="l">
              <a:lnSpc>
                <a:spcPct val="100000"/>
              </a:lnSpc>
              <a:spcBef>
                <a:spcPts val="0"/>
              </a:spcBef>
              <a:spcAft>
                <a:spcPts val="0"/>
              </a:spcAft>
              <a:buClr>
                <a:srgbClr val="205867"/>
              </a:buClr>
              <a:buSzPct val="100000"/>
              <a:buFont typeface="Arial"/>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Search Engine</a:t>
            </a:r>
          </a:p>
        </p:txBody>
      </p:sp>
      <p:pic>
        <p:nvPicPr>
          <p:cNvPr id="118" name="Shape 118"/>
          <p:cNvPicPr preferRelativeResize="0"/>
          <p:nvPr/>
        </p:nvPicPr>
        <p:blipFill>
          <a:blip r:embed="rId3">
            <a:alphaModFix/>
          </a:blip>
          <a:stretch>
            <a:fillRect/>
          </a:stretch>
        </p:blipFill>
        <p:spPr>
          <a:xfrm>
            <a:off x="4537300" y="1640699"/>
            <a:ext cx="4149499" cy="4831699"/>
          </a:xfrm>
          <a:prstGeom prst="rect">
            <a:avLst/>
          </a:prstGeom>
          <a:noFill/>
          <a:ln>
            <a:noFill/>
          </a:ln>
        </p:spPr>
      </p:pic>
      <p:sp>
        <p:nvSpPr>
          <p:cNvPr id="119" name="Shape 119"/>
          <p:cNvSpPr/>
          <p:nvPr/>
        </p:nvSpPr>
        <p:spPr>
          <a:xfrm>
            <a:off x="4605300" y="2541075"/>
            <a:ext cx="1606800" cy="603300"/>
          </a:xfrm>
          <a:prstGeom prst="roundRect">
            <a:avLst>
              <a:gd fmla="val 16667" name="adj"/>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0" name="Shape 120"/>
          <p:cNvPicPr preferRelativeResize="0"/>
          <p:nvPr/>
        </p:nvPicPr>
        <p:blipFill>
          <a:blip r:embed="rId4">
            <a:alphaModFix/>
          </a:blip>
          <a:stretch>
            <a:fillRect/>
          </a:stretch>
        </p:blipFill>
        <p:spPr>
          <a:xfrm>
            <a:off x="496887" y="2252175"/>
            <a:ext cx="3867150" cy="1181100"/>
          </a:xfrm>
          <a:prstGeom prst="rect">
            <a:avLst/>
          </a:prstGeom>
          <a:noFill/>
          <a:ln>
            <a:noFill/>
          </a:ln>
        </p:spPr>
      </p:pic>
      <p:pic>
        <p:nvPicPr>
          <p:cNvPr id="121" name="Shape 121"/>
          <p:cNvPicPr preferRelativeResize="0"/>
          <p:nvPr/>
        </p:nvPicPr>
        <p:blipFill>
          <a:blip r:embed="rId5">
            <a:alphaModFix/>
          </a:blip>
          <a:stretch>
            <a:fillRect/>
          </a:stretch>
        </p:blipFill>
        <p:spPr>
          <a:xfrm>
            <a:off x="1158887" y="3982087"/>
            <a:ext cx="2543175" cy="18002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Search Engine</a:t>
            </a:r>
          </a:p>
        </p:txBody>
      </p:sp>
      <p:sp>
        <p:nvSpPr>
          <p:cNvPr id="127" name="Shape 127"/>
          <p:cNvSpPr txBox="1"/>
          <p:nvPr>
            <p:ph idx="1" type="body"/>
          </p:nvPr>
        </p:nvSpPr>
        <p:spPr>
          <a:xfrm>
            <a:off x="457200" y="1693675"/>
            <a:ext cx="8229600" cy="4790399"/>
          </a:xfrm>
          <a:prstGeom prst="rect">
            <a:avLst/>
          </a:prstGeom>
          <a:noFill/>
          <a:ln>
            <a:noFill/>
          </a:ln>
        </p:spPr>
        <p:txBody>
          <a:bodyPr anchorCtr="0" anchor="t" bIns="91425" lIns="91425" rIns="91425" tIns="91425">
            <a:noAutofit/>
          </a:bodyPr>
          <a:lstStyle/>
          <a:p>
            <a:pPr indent="-228600" lvl="0" marL="457200" rtl="0">
              <a:spcBef>
                <a:spcPts val="0"/>
              </a:spcBef>
            </a:pPr>
            <a:r>
              <a:rPr lang="en-US"/>
              <a:t>Each Center will locally host Elasticsearch to index both the collection level and granule level data under their jurisdiction.</a:t>
            </a:r>
          </a:p>
          <a:p>
            <a:pPr indent="0" lvl="0" marL="0" rtl="0">
              <a:spcBef>
                <a:spcPts val="0"/>
              </a:spcBef>
              <a:buNone/>
            </a:pPr>
            <a:r>
              <a:t/>
            </a:r>
            <a:endParaRPr/>
          </a:p>
          <a:p>
            <a:pPr indent="-228600" lvl="0" marL="457200" rtl="0">
              <a:spcBef>
                <a:spcPts val="0"/>
              </a:spcBef>
            </a:pPr>
            <a:r>
              <a:rPr lang="en-US"/>
              <a:t>Dataset specific applications can use the local Elasticsearch to host specific search capabilities </a:t>
            </a:r>
          </a:p>
          <a:p>
            <a:pPr indent="0" lvl="0" marL="0" rtl="0">
              <a:spcBef>
                <a:spcPts val="0"/>
              </a:spcBef>
              <a:buNone/>
            </a:pPr>
            <a:r>
              <a:t/>
            </a:r>
            <a:endParaRPr/>
          </a:p>
          <a:p>
            <a:pPr indent="-228600" lvl="0" marL="457200" rtl="0">
              <a:spcBef>
                <a:spcPts val="0"/>
              </a:spcBef>
            </a:pPr>
            <a:r>
              <a:rPr i="1" lang="en-US"/>
              <a:t>OneStop </a:t>
            </a:r>
            <a:r>
              <a:rPr lang="en-US"/>
              <a:t>will harvest the local Elasticsearch to populate </a:t>
            </a:r>
            <a:r>
              <a:rPr i="1" lang="en-US"/>
              <a:t>OneStop’s</a:t>
            </a:r>
            <a:r>
              <a:rPr lang="en-US"/>
              <a:t> Elasticsearch</a:t>
            </a:r>
          </a:p>
          <a:p>
            <a:pPr indent="0" lvl="0" marL="0" rtl="0">
              <a:spcBef>
                <a:spcPts val="0"/>
              </a:spcBef>
              <a:buNone/>
            </a:pPr>
            <a:r>
              <a:t/>
            </a:r>
            <a:endParaRPr/>
          </a:p>
          <a:p>
            <a:pPr indent="-228600" lvl="0" marL="457200" rtl="0">
              <a:spcBef>
                <a:spcPts val="0"/>
              </a:spcBef>
            </a:pPr>
            <a:r>
              <a:rPr lang="en-US"/>
              <a:t>ESRI’s Geoportal, NASA’s Earthdata and Australia’s National Computational Infrastructure are also using Elasticsearch for their </a:t>
            </a:r>
            <a:r>
              <a:rPr i="1" lang="en-US"/>
              <a:t>OneStop</a:t>
            </a:r>
            <a:r>
              <a:rPr lang="en-US"/>
              <a:t> like applications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Data Access</a:t>
            </a:r>
          </a:p>
        </p:txBody>
      </p:sp>
      <p:pic>
        <p:nvPicPr>
          <p:cNvPr id="133" name="Shape 133"/>
          <p:cNvPicPr preferRelativeResize="0"/>
          <p:nvPr/>
        </p:nvPicPr>
        <p:blipFill>
          <a:blip r:embed="rId3">
            <a:alphaModFix/>
          </a:blip>
          <a:stretch>
            <a:fillRect/>
          </a:stretch>
        </p:blipFill>
        <p:spPr>
          <a:xfrm>
            <a:off x="4537300" y="1640699"/>
            <a:ext cx="4149499" cy="4831699"/>
          </a:xfrm>
          <a:prstGeom prst="rect">
            <a:avLst/>
          </a:prstGeom>
          <a:noFill/>
          <a:ln>
            <a:noFill/>
          </a:ln>
        </p:spPr>
      </p:pic>
      <p:sp>
        <p:nvSpPr>
          <p:cNvPr id="134" name="Shape 134"/>
          <p:cNvSpPr txBox="1"/>
          <p:nvPr>
            <p:ph idx="1" type="body"/>
          </p:nvPr>
        </p:nvSpPr>
        <p:spPr>
          <a:xfrm>
            <a:off x="457200" y="1600200"/>
            <a:ext cx="4080000" cy="4526100"/>
          </a:xfrm>
          <a:prstGeom prst="rect">
            <a:avLst/>
          </a:prstGeom>
        </p:spPr>
        <p:txBody>
          <a:bodyPr anchorCtr="0" anchor="t" bIns="91425" lIns="91425" rIns="91425" tIns="91425">
            <a:noAutofit/>
          </a:bodyPr>
          <a:lstStyle/>
          <a:p>
            <a:pPr indent="0" lvl="0" marL="0" rtl="0">
              <a:spcBef>
                <a:spcPts val="0"/>
              </a:spcBef>
              <a:buNone/>
            </a:pPr>
            <a:r>
              <a:rPr i="1" lang="en-US"/>
              <a:t>OneStop</a:t>
            </a:r>
            <a:r>
              <a:rPr lang="en-US"/>
              <a:t> could package the requested data for delivery via an email notification containing a link to the bundle (possibly in a bagit format) on FTP</a:t>
            </a:r>
          </a:p>
          <a:p>
            <a:pPr indent="0" lvl="0" marL="0" rtl="0">
              <a:spcBef>
                <a:spcPts val="0"/>
              </a:spcBef>
              <a:buNone/>
            </a:pPr>
            <a:r>
              <a:t/>
            </a:r>
            <a:endParaRPr/>
          </a:p>
          <a:p>
            <a:pPr indent="0" lvl="0" marL="0" rtl="0">
              <a:spcBef>
                <a:spcPts val="0"/>
              </a:spcBef>
              <a:buNone/>
            </a:pPr>
            <a:r>
              <a:rPr lang="en-US"/>
              <a:t>This will link datasets that are stored in multiple locations thus reducing user interaction with different applications</a:t>
            </a:r>
          </a:p>
        </p:txBody>
      </p:sp>
      <p:sp>
        <p:nvSpPr>
          <p:cNvPr id="135" name="Shape 135"/>
          <p:cNvSpPr/>
          <p:nvPr/>
        </p:nvSpPr>
        <p:spPr>
          <a:xfrm>
            <a:off x="4603700" y="3815750"/>
            <a:ext cx="4016699" cy="824400"/>
          </a:xfrm>
          <a:prstGeom prst="roundRect">
            <a:avLst>
              <a:gd fmla="val 16667" name="adj"/>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a:off x="7496900" y="2498600"/>
            <a:ext cx="1123500" cy="603300"/>
          </a:xfrm>
          <a:prstGeom prst="roundRect">
            <a:avLst>
              <a:gd fmla="val 16667" name="adj"/>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Data Information</a:t>
            </a:r>
          </a:p>
        </p:txBody>
      </p:sp>
      <p:pic>
        <p:nvPicPr>
          <p:cNvPr id="142" name="Shape 142"/>
          <p:cNvPicPr preferRelativeResize="0"/>
          <p:nvPr/>
        </p:nvPicPr>
        <p:blipFill>
          <a:blip r:embed="rId3">
            <a:alphaModFix/>
          </a:blip>
          <a:stretch>
            <a:fillRect/>
          </a:stretch>
        </p:blipFill>
        <p:spPr>
          <a:xfrm>
            <a:off x="4537300" y="1640699"/>
            <a:ext cx="4149499" cy="4831699"/>
          </a:xfrm>
          <a:prstGeom prst="rect">
            <a:avLst/>
          </a:prstGeom>
          <a:noFill/>
          <a:ln>
            <a:noFill/>
          </a:ln>
        </p:spPr>
      </p:pic>
      <p:sp>
        <p:nvSpPr>
          <p:cNvPr id="143" name="Shape 143"/>
          <p:cNvSpPr txBox="1"/>
          <p:nvPr>
            <p:ph idx="1" type="body"/>
          </p:nvPr>
        </p:nvSpPr>
        <p:spPr>
          <a:xfrm>
            <a:off x="332425" y="1640700"/>
            <a:ext cx="4080000" cy="2465700"/>
          </a:xfrm>
          <a:prstGeom prst="rect">
            <a:avLst/>
          </a:prstGeom>
        </p:spPr>
        <p:txBody>
          <a:bodyPr anchorCtr="0" anchor="t" bIns="91425" lIns="91425" rIns="91425" tIns="91425">
            <a:noAutofit/>
          </a:bodyPr>
          <a:lstStyle/>
          <a:p>
            <a:pPr indent="0" lvl="0" marL="0" rtl="0">
              <a:spcBef>
                <a:spcPts val="0"/>
              </a:spcBef>
              <a:buNone/>
            </a:pPr>
            <a:r>
              <a:rPr i="1" lang="en-US"/>
              <a:t>OneStop</a:t>
            </a:r>
            <a:r>
              <a:rPr lang="en-US"/>
              <a:t> is advancing a metadata graph database where each node represents an entity, and each relationship represents how two nodes are associated.</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sp>
        <p:nvSpPr>
          <p:cNvPr id="144" name="Shape 144"/>
          <p:cNvSpPr/>
          <p:nvPr/>
        </p:nvSpPr>
        <p:spPr>
          <a:xfrm>
            <a:off x="4603700" y="3305875"/>
            <a:ext cx="1345199" cy="535199"/>
          </a:xfrm>
          <a:prstGeom prst="roundRect">
            <a:avLst>
              <a:gd fmla="val 16667" name="adj"/>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5" name="Shape 145"/>
          <p:cNvPicPr preferRelativeResize="0"/>
          <p:nvPr/>
        </p:nvPicPr>
        <p:blipFill>
          <a:blip r:embed="rId4">
            <a:alphaModFix/>
          </a:blip>
          <a:stretch>
            <a:fillRect/>
          </a:stretch>
        </p:blipFill>
        <p:spPr>
          <a:xfrm>
            <a:off x="796486" y="4383373"/>
            <a:ext cx="3151875" cy="20199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Other NOAA Initiatives</a:t>
            </a:r>
          </a:p>
        </p:txBody>
      </p:sp>
      <p:pic>
        <p:nvPicPr>
          <p:cNvPr id="151" name="Shape 151"/>
          <p:cNvPicPr preferRelativeResize="0"/>
          <p:nvPr/>
        </p:nvPicPr>
        <p:blipFill>
          <a:blip r:embed="rId3">
            <a:alphaModFix/>
          </a:blip>
          <a:stretch>
            <a:fillRect/>
          </a:stretch>
        </p:blipFill>
        <p:spPr>
          <a:xfrm>
            <a:off x="1290187" y="1595450"/>
            <a:ext cx="6563625" cy="49227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Feedback Form</a:t>
            </a:r>
          </a:p>
        </p:txBody>
      </p:sp>
      <p:sp>
        <p:nvSpPr>
          <p:cNvPr id="157" name="Shape 157"/>
          <p:cNvSpPr txBox="1"/>
          <p:nvPr>
            <p:ph idx="1" type="body"/>
          </p:nvPr>
        </p:nvSpPr>
        <p:spPr>
          <a:xfrm>
            <a:off x="457200" y="1600200"/>
            <a:ext cx="8229600" cy="4526100"/>
          </a:xfrm>
          <a:prstGeom prst="rect">
            <a:avLst/>
          </a:prstGeom>
          <a:noFill/>
          <a:ln>
            <a:noFill/>
          </a:ln>
        </p:spPr>
        <p:txBody>
          <a:bodyPr anchorCtr="0" anchor="t" bIns="91425" lIns="91425" rIns="91425" tIns="91425">
            <a:noAutofit/>
          </a:bodyPr>
          <a:lstStyle/>
          <a:p>
            <a:pPr lvl="0" rtl="0" algn="ctr">
              <a:spcBef>
                <a:spcPts val="0"/>
              </a:spcBef>
              <a:buClr>
                <a:srgbClr val="205867"/>
              </a:buClr>
              <a:buSzPct val="66666"/>
              <a:buFont typeface="Arial"/>
              <a:buNone/>
            </a:pPr>
            <a:r>
              <a:rPr lang="en-US" sz="3600" u="sng">
                <a:solidFill>
                  <a:schemeClr val="hlink"/>
                </a:solidFill>
                <a:hlinkClick r:id="rId3"/>
              </a:rPr>
              <a:t>http://goo.gl/forms/6c54aH7S1e</a:t>
            </a:r>
          </a:p>
          <a:p>
            <a:pPr lvl="0" rtl="0" algn="ctr">
              <a:spcBef>
                <a:spcPts val="0"/>
              </a:spcBef>
              <a:buClr>
                <a:srgbClr val="205867"/>
              </a:buClr>
              <a:buSzPct val="66666"/>
              <a:buFont typeface="Arial"/>
              <a:buNone/>
            </a:pPr>
            <a:r>
              <a:t/>
            </a:r>
            <a:endParaRPr sz="3600"/>
          </a:p>
          <a:p>
            <a:pPr lvl="0" rtl="0" algn="ctr">
              <a:spcBef>
                <a:spcPts val="0"/>
              </a:spcBef>
              <a:buClr>
                <a:srgbClr val="205867"/>
              </a:buClr>
              <a:buSzPct val="66666"/>
              <a:buFont typeface="Arial"/>
              <a:buNone/>
            </a:pPr>
            <a:r>
              <a:rPr lang="en-US" sz="3600"/>
              <a:t>Three thumbs up/thumbs down questions, add a user story, become a beta tester, and a free text comment field (email address optional)</a:t>
            </a:r>
          </a:p>
          <a:p>
            <a:pPr lvl="0" rtl="0" algn="ctr">
              <a:spcBef>
                <a:spcPts val="0"/>
              </a:spcBef>
              <a:buClr>
                <a:srgbClr val="205867"/>
              </a:buClr>
              <a:buSzPct val="66666"/>
              <a:buFont typeface="Arial"/>
              <a:buNone/>
            </a:pPr>
            <a:r>
              <a:t/>
            </a:r>
            <a:endParaRPr sz="3600"/>
          </a:p>
          <a:p>
            <a:pPr lvl="0" rtl="0" algn="ctr">
              <a:spcBef>
                <a:spcPts val="0"/>
              </a:spcBef>
              <a:buClr>
                <a:srgbClr val="205867"/>
              </a:buClr>
              <a:buSzPct val="66666"/>
              <a:buFont typeface="Arial"/>
              <a:buNone/>
            </a:pPr>
            <a:r>
              <a:rPr lang="en-US" sz="3600"/>
              <a:t>Questions?</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