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2.xml" ContentType="application/vnd.openxmlformats-officedocument.presentationml.comments+xml"/>
  <Override PartName="/ppt/notesSlides/notesSlide70.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40"/>
  </p:notesMasterIdLst>
  <p:sldIdLst>
    <p:sldId id="314" r:id="rId2"/>
    <p:sldId id="380" r:id="rId3"/>
    <p:sldId id="381" r:id="rId4"/>
    <p:sldId id="382" r:id="rId5"/>
    <p:sldId id="377" r:id="rId6"/>
    <p:sldId id="369" r:id="rId7"/>
    <p:sldId id="368" r:id="rId8"/>
    <p:sldId id="378" r:id="rId9"/>
    <p:sldId id="372"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379" r:id="rId42"/>
    <p:sldId id="480" r:id="rId43"/>
    <p:sldId id="481" r:id="rId44"/>
    <p:sldId id="482" r:id="rId45"/>
    <p:sldId id="483" r:id="rId46"/>
    <p:sldId id="484" r:id="rId47"/>
    <p:sldId id="485" r:id="rId48"/>
    <p:sldId id="486" r:id="rId49"/>
    <p:sldId id="487" r:id="rId50"/>
    <p:sldId id="488" r:id="rId51"/>
    <p:sldId id="489" r:id="rId52"/>
    <p:sldId id="490" r:id="rId53"/>
    <p:sldId id="491" r:id="rId54"/>
    <p:sldId id="492" r:id="rId55"/>
    <p:sldId id="493" r:id="rId56"/>
    <p:sldId id="494" r:id="rId57"/>
    <p:sldId id="495" r:id="rId58"/>
    <p:sldId id="496" r:id="rId59"/>
    <p:sldId id="497" r:id="rId60"/>
    <p:sldId id="498" r:id="rId61"/>
    <p:sldId id="499" r:id="rId62"/>
    <p:sldId id="374" r:id="rId63"/>
    <p:sldId id="500" r:id="rId64"/>
    <p:sldId id="501" r:id="rId65"/>
    <p:sldId id="502" r:id="rId66"/>
    <p:sldId id="503" r:id="rId67"/>
    <p:sldId id="504" r:id="rId68"/>
    <p:sldId id="505" r:id="rId69"/>
    <p:sldId id="506" r:id="rId70"/>
    <p:sldId id="507" r:id="rId71"/>
    <p:sldId id="509" r:id="rId72"/>
    <p:sldId id="511" r:id="rId73"/>
    <p:sldId id="513" r:id="rId74"/>
    <p:sldId id="514" r:id="rId75"/>
    <p:sldId id="515" r:id="rId76"/>
    <p:sldId id="516" r:id="rId77"/>
    <p:sldId id="51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3" r:id="rId93"/>
    <p:sldId id="535" r:id="rId94"/>
    <p:sldId id="536" r:id="rId95"/>
    <p:sldId id="537" r:id="rId96"/>
    <p:sldId id="538" r:id="rId97"/>
    <p:sldId id="386" r:id="rId98"/>
    <p:sldId id="375" r:id="rId99"/>
    <p:sldId id="441" r:id="rId100"/>
    <p:sldId id="442" r:id="rId101"/>
    <p:sldId id="443" r:id="rId102"/>
    <p:sldId id="444" r:id="rId103"/>
    <p:sldId id="446" r:id="rId104"/>
    <p:sldId id="447" r:id="rId105"/>
    <p:sldId id="448" r:id="rId106"/>
    <p:sldId id="449" r:id="rId107"/>
    <p:sldId id="450" r:id="rId108"/>
    <p:sldId id="451" r:id="rId109"/>
    <p:sldId id="453" r:id="rId110"/>
    <p:sldId id="454" r:id="rId111"/>
    <p:sldId id="455" r:id="rId112"/>
    <p:sldId id="456" r:id="rId113"/>
    <p:sldId id="457" r:id="rId114"/>
    <p:sldId id="458" r:id="rId115"/>
    <p:sldId id="459" r:id="rId116"/>
    <p:sldId id="460" r:id="rId117"/>
    <p:sldId id="461" r:id="rId118"/>
    <p:sldId id="462" r:id="rId119"/>
    <p:sldId id="463" r:id="rId120"/>
    <p:sldId id="464" r:id="rId121"/>
    <p:sldId id="465" r:id="rId122"/>
    <p:sldId id="466" r:id="rId123"/>
    <p:sldId id="467" r:id="rId124"/>
    <p:sldId id="468" r:id="rId125"/>
    <p:sldId id="469" r:id="rId126"/>
    <p:sldId id="470" r:id="rId127"/>
    <p:sldId id="471" r:id="rId128"/>
    <p:sldId id="472" r:id="rId129"/>
    <p:sldId id="473" r:id="rId130"/>
    <p:sldId id="474" r:id="rId131"/>
    <p:sldId id="475" r:id="rId132"/>
    <p:sldId id="476" r:id="rId133"/>
    <p:sldId id="477" r:id="rId134"/>
    <p:sldId id="478" r:id="rId135"/>
    <p:sldId id="479" r:id="rId136"/>
    <p:sldId id="385" r:id="rId137"/>
    <p:sldId id="376" r:id="rId138"/>
    <p:sldId id="312" r:id="rId13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B87E51E-3BDF-E347-A2C1-DBB875EFE12A}">
          <p14:sldIdLst>
            <p14:sldId id="314"/>
            <p14:sldId id="380"/>
            <p14:sldId id="381"/>
            <p14:sldId id="382"/>
            <p14:sldId id="377"/>
            <p14:sldId id="369"/>
            <p14:sldId id="368"/>
            <p14:sldId id="378"/>
            <p14:sldId id="372"/>
          </p14:sldIdLst>
        </p14:section>
        <p14:section name="Earthdata Search and Metrics" id="{A3C1D7DD-85B5-0344-B8A5-0BC19912CE90}">
          <p14:sldIdLst>
            <p14:sldId id="387"/>
            <p14:sldId id="388"/>
            <p14:sldId id="389"/>
            <p14:sldId id="390"/>
            <p14:sldId id="391"/>
            <p14:sldId id="392"/>
            <p14:sldId id="393"/>
            <p14:sldId id="394"/>
            <p14:sldId id="395"/>
            <p14:sldId id="396"/>
            <p14:sldId id="397"/>
            <p14:sldId id="398"/>
            <p14:sldId id="399"/>
            <p14:sldId id="400"/>
            <p14:sldId id="401"/>
            <p14:sldId id="402"/>
            <p14:sldId id="403"/>
            <p14:sldId id="407"/>
            <p14:sldId id="408"/>
            <p14:sldId id="409"/>
            <p14:sldId id="410"/>
            <p14:sldId id="411"/>
            <p14:sldId id="412"/>
            <p14:sldId id="413"/>
            <p14:sldId id="414"/>
            <p14:sldId id="415"/>
            <p14:sldId id="416"/>
            <p14:sldId id="417"/>
            <p14:sldId id="418"/>
            <p14:sldId id="419"/>
            <p14:sldId id="420"/>
          </p14:sldIdLst>
        </p14:section>
        <p14:section name="Earthdata UI Library" id="{0DE16E70-AC4F-D34C-9492-4B7668DC18BF}">
          <p14:sldIdLst>
            <p14:sldId id="3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Lst>
        </p14:section>
        <p14:section name="CMR" id="{D4547876-E476-A842-92C9-108A689ED14D}">
          <p14:sldIdLst>
            <p14:sldId id="374"/>
            <p14:sldId id="500"/>
            <p14:sldId id="501"/>
            <p14:sldId id="502"/>
            <p14:sldId id="503"/>
            <p14:sldId id="504"/>
            <p14:sldId id="505"/>
            <p14:sldId id="506"/>
            <p14:sldId id="507"/>
            <p14:sldId id="509"/>
            <p14:sldId id="511"/>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3"/>
            <p14:sldId id="535"/>
            <p14:sldId id="536"/>
            <p14:sldId id="537"/>
            <p14:sldId id="538"/>
          </p14:sldIdLst>
        </p14:section>
        <p14:section name="NGAP" id="{39FD7799-D91F-5E48-B7B3-18EBAA32A825}">
          <p14:sldIdLst>
            <p14:sldId id="386"/>
            <p14:sldId id="375"/>
            <p14:sldId id="441"/>
            <p14:sldId id="442"/>
            <p14:sldId id="443"/>
            <p14:sldId id="444"/>
            <p14:sldId id="446"/>
            <p14:sldId id="447"/>
            <p14:sldId id="448"/>
            <p14:sldId id="449"/>
            <p14:sldId id="450"/>
            <p14:sldId id="451"/>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Lst>
        </p14:section>
        <p14:section name="Wrap Up" id="{9504429A-25FF-114C-99B8-AB881EB34ECD}">
          <p14:sldIdLst>
            <p14:sldId id="385"/>
            <p14:sldId id="376"/>
            <p14:sldId id="31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Quinn" initials="" lastIdx="36" clrIdx="0"/>
  <p:cmAuthor id="1" name="Brett McLaughlin"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724F2"/>
    <a:srgbClr val="2E51F2"/>
    <a:srgbClr val="2D5DD9"/>
    <a:srgbClr val="1725B6"/>
    <a:srgbClr val="34495E"/>
    <a:srgbClr val="264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4107D22-3351-4DDC-9757-8A348CC96E5D}">
  <a:tblStyle styleId="{54107D22-3351-4DDC-9757-8A348CC96E5D}"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1787" autoAdjust="0"/>
  </p:normalViewPr>
  <p:slideViewPr>
    <p:cSldViewPr snapToGrid="0" snapToObjects="1">
      <p:cViewPr varScale="1">
        <p:scale>
          <a:sx n="106" d="100"/>
          <a:sy n="106" d="100"/>
        </p:scale>
        <p:origin x="-140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interSettings" Target="printerSettings/printerSettings1.bin"/><Relationship Id="rId142" Type="http://schemas.openxmlformats.org/officeDocument/2006/relationships/commentAuthors" Target="commentAuthors.xml"/><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34">
    <p:pos x="6000" y="0"/>
    <p:text>Presenter: Definitely Brett :-p</p:text>
  </p:cm>
</p:cmLst>
</file>

<file path=ppt/comments/comment2.xml><?xml version="1.0" encoding="utf-8"?>
<p:cmLst xmlns:a="http://schemas.openxmlformats.org/drawingml/2006/main" xmlns:r="http://schemas.openxmlformats.org/officeDocument/2006/relationships" xmlns:p="http://schemas.openxmlformats.org/presentationml/2006/main">
  <p:cm authorId="0" idx="36">
    <p:pos x="6000" y="0"/>
    <p:text>Presenter: Definitely Brett :-p</p:text>
  </p:cm>
</p:cmLst>
</file>

<file path=ppt/comments/comment3.xml><?xml version="1.0" encoding="utf-8"?>
<p:cmLst xmlns:a="http://schemas.openxmlformats.org/drawingml/2006/main" xmlns:r="http://schemas.openxmlformats.org/officeDocument/2006/relationships" xmlns:p="http://schemas.openxmlformats.org/presentationml/2006/main">
  <p:cm authorId="0" idx="31">
    <p:pos x="6000" y="0"/>
    <p:text>Presenter: Definitely Brett :-p</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AE6A6-53A1-1042-B093-FE33BDF208E8}"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3399A507-4579-5F4D-B800-68C87E74DD26}">
      <dgm:prSet phldrT="[Text]"/>
      <dgm:spPr/>
      <dgm:t>
        <a:bodyPr/>
        <a:lstStyle/>
        <a:p>
          <a:r>
            <a:rPr lang="en-US" dirty="0" smtClean="0"/>
            <a:t>Earthdata Search</a:t>
          </a:r>
          <a:endParaRPr lang="en-US" dirty="0"/>
        </a:p>
      </dgm:t>
    </dgm:pt>
    <dgm:pt modelId="{618F5D53-06D5-5A4E-8B30-747CDD14F0CE}" type="parTrans" cxnId="{E00AA1F5-9BB1-6A45-A7CB-A82842BB8C93}">
      <dgm:prSet/>
      <dgm:spPr/>
      <dgm:t>
        <a:bodyPr/>
        <a:lstStyle/>
        <a:p>
          <a:endParaRPr lang="en-US"/>
        </a:p>
      </dgm:t>
    </dgm:pt>
    <dgm:pt modelId="{80540662-F4B6-DC4A-BB80-6B982E510411}" type="sibTrans" cxnId="{E00AA1F5-9BB1-6A45-A7CB-A82842BB8C93}">
      <dgm:prSet/>
      <dgm:spPr/>
      <dgm:t>
        <a:bodyPr/>
        <a:lstStyle/>
        <a:p>
          <a:endParaRPr lang="en-US"/>
        </a:p>
      </dgm:t>
    </dgm:pt>
    <dgm:pt modelId="{1DB9129A-F780-E642-B4BF-5EDD9E3FB6E1}">
      <dgm:prSet phldrT="[Text]"/>
      <dgm:spPr/>
      <dgm:t>
        <a:bodyPr/>
        <a:lstStyle/>
        <a:p>
          <a:r>
            <a:rPr lang="en-US" dirty="0" smtClean="0"/>
            <a:t>Metadata</a:t>
          </a:r>
          <a:endParaRPr lang="en-US" dirty="0"/>
        </a:p>
      </dgm:t>
    </dgm:pt>
    <dgm:pt modelId="{C25B5C7C-9EE7-9C4C-8F46-728905782498}" type="sibTrans" cxnId="{D2ADFA9A-BFC5-5646-B212-073887733744}">
      <dgm:prSet/>
      <dgm:spPr/>
      <dgm:t>
        <a:bodyPr/>
        <a:lstStyle/>
        <a:p>
          <a:endParaRPr lang="en-US"/>
        </a:p>
      </dgm:t>
    </dgm:pt>
    <dgm:pt modelId="{816B9FF2-1584-E947-9B74-73A926A5C165}" type="parTrans" cxnId="{D2ADFA9A-BFC5-5646-B212-073887733744}">
      <dgm:prSet/>
      <dgm:spPr/>
      <dgm:t>
        <a:bodyPr/>
        <a:lstStyle/>
        <a:p>
          <a:endParaRPr lang="en-US"/>
        </a:p>
      </dgm:t>
    </dgm:pt>
    <dgm:pt modelId="{0B91C190-0BC9-7D44-9E82-E69D9336E42C}">
      <dgm:prSet phldrT="[Text]"/>
      <dgm:spPr/>
      <dgm:t>
        <a:bodyPr/>
        <a:lstStyle/>
        <a:p>
          <a:r>
            <a:rPr lang="en-US" dirty="0" smtClean="0"/>
            <a:t>Catalog Search</a:t>
          </a:r>
          <a:endParaRPr lang="en-US" dirty="0"/>
        </a:p>
      </dgm:t>
    </dgm:pt>
    <dgm:pt modelId="{917E964A-FB35-B349-8FEA-462944E108B7}" type="sibTrans" cxnId="{FBB43FB3-BC74-6A47-8D46-BB811B7D04ED}">
      <dgm:prSet/>
      <dgm:spPr/>
      <dgm:t>
        <a:bodyPr/>
        <a:lstStyle/>
        <a:p>
          <a:endParaRPr lang="en-US"/>
        </a:p>
      </dgm:t>
    </dgm:pt>
    <dgm:pt modelId="{91F49786-24B9-C448-ABAF-3F2263F5397F}" type="parTrans" cxnId="{FBB43FB3-BC74-6A47-8D46-BB811B7D04ED}">
      <dgm:prSet/>
      <dgm:spPr/>
      <dgm:t>
        <a:bodyPr/>
        <a:lstStyle/>
        <a:p>
          <a:endParaRPr lang="en-US"/>
        </a:p>
      </dgm:t>
    </dgm:pt>
    <dgm:pt modelId="{F2C644FF-C6DE-2446-BEFB-32998FADD8EB}">
      <dgm:prSet phldrT="[Text]"/>
      <dgm:spPr/>
      <dgm:t>
        <a:bodyPr/>
        <a:lstStyle/>
        <a:p>
          <a:r>
            <a:rPr lang="en-US" dirty="0" smtClean="0"/>
            <a:t>Visualizations</a:t>
          </a:r>
          <a:endParaRPr lang="en-US" dirty="0"/>
        </a:p>
      </dgm:t>
    </dgm:pt>
    <dgm:pt modelId="{F13244D9-E98C-0D4C-9D73-E517C67CC21E}" type="parTrans" cxnId="{0C3BD788-558F-B441-B674-72FAED01088A}">
      <dgm:prSet/>
      <dgm:spPr/>
      <dgm:t>
        <a:bodyPr/>
        <a:lstStyle/>
        <a:p>
          <a:endParaRPr lang="en-US"/>
        </a:p>
      </dgm:t>
    </dgm:pt>
    <dgm:pt modelId="{3CAC0E7A-4478-DB4F-AB8C-FDB4A3FC9A5F}" type="sibTrans" cxnId="{0C3BD788-558F-B441-B674-72FAED01088A}">
      <dgm:prSet/>
      <dgm:spPr/>
      <dgm:t>
        <a:bodyPr/>
        <a:lstStyle/>
        <a:p>
          <a:endParaRPr lang="en-US"/>
        </a:p>
      </dgm:t>
    </dgm:pt>
    <dgm:pt modelId="{2927064D-80F5-B64B-A028-2DC5CA7A0B05}">
      <dgm:prSet phldrT="[Text]"/>
      <dgm:spPr/>
      <dgm:t>
        <a:bodyPr/>
        <a:lstStyle/>
        <a:p>
          <a:r>
            <a:rPr lang="en-US" dirty="0" smtClean="0"/>
            <a:t>Services</a:t>
          </a:r>
          <a:endParaRPr lang="en-US" dirty="0"/>
        </a:p>
      </dgm:t>
    </dgm:pt>
    <dgm:pt modelId="{E7F492AF-853D-C94C-BA17-CF53A6E90BB9}" type="parTrans" cxnId="{EDF8380E-1C9E-A845-BF92-7E703B68A49E}">
      <dgm:prSet/>
      <dgm:spPr/>
      <dgm:t>
        <a:bodyPr/>
        <a:lstStyle/>
        <a:p>
          <a:endParaRPr lang="en-US"/>
        </a:p>
      </dgm:t>
    </dgm:pt>
    <dgm:pt modelId="{8669D026-C26D-734D-8B73-6737D4E51707}" type="sibTrans" cxnId="{EDF8380E-1C9E-A845-BF92-7E703B68A49E}">
      <dgm:prSet/>
      <dgm:spPr/>
      <dgm:t>
        <a:bodyPr/>
        <a:lstStyle/>
        <a:p>
          <a:endParaRPr lang="en-US"/>
        </a:p>
      </dgm:t>
    </dgm:pt>
    <dgm:pt modelId="{34EFDD67-7EFE-6540-995F-9BB6EF3F526F}">
      <dgm:prSet phldrT="[Text]"/>
      <dgm:spPr/>
      <dgm:t>
        <a:bodyPr/>
        <a:lstStyle/>
        <a:p>
          <a:r>
            <a:rPr lang="en-US" dirty="0" smtClean="0"/>
            <a:t>Data</a:t>
          </a:r>
          <a:endParaRPr lang="en-US" dirty="0"/>
        </a:p>
      </dgm:t>
    </dgm:pt>
    <dgm:pt modelId="{EF304976-0A42-7944-BCF6-3B35D1D2C8A1}" type="parTrans" cxnId="{676E31CF-40FE-FE44-BFFA-C2DC5830A6A1}">
      <dgm:prSet/>
      <dgm:spPr/>
      <dgm:t>
        <a:bodyPr/>
        <a:lstStyle/>
        <a:p>
          <a:endParaRPr lang="en-US"/>
        </a:p>
      </dgm:t>
    </dgm:pt>
    <dgm:pt modelId="{45634C6F-9285-4140-98DF-6E05A375CA4B}" type="sibTrans" cxnId="{676E31CF-40FE-FE44-BFFA-C2DC5830A6A1}">
      <dgm:prSet/>
      <dgm:spPr/>
      <dgm:t>
        <a:bodyPr/>
        <a:lstStyle/>
        <a:p>
          <a:endParaRPr lang="en-US"/>
        </a:p>
      </dgm:t>
    </dgm:pt>
    <dgm:pt modelId="{5504983C-2838-6C4C-9897-7074682BE503}">
      <dgm:prSet phldrT="[Text]"/>
      <dgm:spPr/>
      <dgm:t>
        <a:bodyPr/>
        <a:lstStyle/>
        <a:p>
          <a:r>
            <a:rPr lang="en-US" dirty="0" smtClean="0"/>
            <a:t>Interaction Design</a:t>
          </a:r>
          <a:endParaRPr lang="en-US" dirty="0"/>
        </a:p>
      </dgm:t>
    </dgm:pt>
    <dgm:pt modelId="{46E14BB3-C1EE-9447-A1FC-01E5FEE39721}" type="parTrans" cxnId="{BF2186C0-E453-3C4C-98E2-923E69D34BED}">
      <dgm:prSet/>
      <dgm:spPr/>
      <dgm:t>
        <a:bodyPr/>
        <a:lstStyle/>
        <a:p>
          <a:endParaRPr lang="en-US"/>
        </a:p>
      </dgm:t>
    </dgm:pt>
    <dgm:pt modelId="{5015512D-2EBD-AE4F-8FC6-9453134A48BF}" type="sibTrans" cxnId="{BF2186C0-E453-3C4C-98E2-923E69D34BED}">
      <dgm:prSet/>
      <dgm:spPr/>
      <dgm:t>
        <a:bodyPr/>
        <a:lstStyle/>
        <a:p>
          <a:endParaRPr lang="en-US"/>
        </a:p>
      </dgm:t>
    </dgm:pt>
    <dgm:pt modelId="{01E48C56-EADE-1142-A812-4825DB8F6DBD}" type="pres">
      <dgm:prSet presAssocID="{38DAE6A6-53A1-1042-B093-FE33BDF208E8}" presName="cycle" presStyleCnt="0">
        <dgm:presLayoutVars>
          <dgm:chMax val="1"/>
          <dgm:dir/>
          <dgm:animLvl val="ctr"/>
          <dgm:resizeHandles val="exact"/>
        </dgm:presLayoutVars>
      </dgm:prSet>
      <dgm:spPr/>
      <dgm:t>
        <a:bodyPr/>
        <a:lstStyle/>
        <a:p>
          <a:endParaRPr lang="en-US"/>
        </a:p>
      </dgm:t>
    </dgm:pt>
    <dgm:pt modelId="{BF92879B-2EB0-A540-A544-64C71BE458F1}" type="pres">
      <dgm:prSet presAssocID="{3399A507-4579-5F4D-B800-68C87E74DD26}" presName="centerShape" presStyleLbl="node0" presStyleIdx="0" presStyleCnt="1"/>
      <dgm:spPr/>
      <dgm:t>
        <a:bodyPr/>
        <a:lstStyle/>
        <a:p>
          <a:endParaRPr lang="en-US"/>
        </a:p>
      </dgm:t>
    </dgm:pt>
    <dgm:pt modelId="{98BC7384-2435-3141-9925-E5ABD70A1A2D}" type="pres">
      <dgm:prSet presAssocID="{46E14BB3-C1EE-9447-A1FC-01E5FEE39721}" presName="parTrans" presStyleLbl="bgSibTrans2D1" presStyleIdx="0" presStyleCnt="6"/>
      <dgm:spPr/>
      <dgm:t>
        <a:bodyPr/>
        <a:lstStyle/>
        <a:p>
          <a:endParaRPr lang="en-US"/>
        </a:p>
      </dgm:t>
    </dgm:pt>
    <dgm:pt modelId="{772F3617-5A25-BF4A-84B7-662CE136B6E1}" type="pres">
      <dgm:prSet presAssocID="{5504983C-2838-6C4C-9897-7074682BE503}" presName="node" presStyleLbl="node1" presStyleIdx="0" presStyleCnt="6">
        <dgm:presLayoutVars>
          <dgm:bulletEnabled val="1"/>
        </dgm:presLayoutVars>
      </dgm:prSet>
      <dgm:spPr/>
      <dgm:t>
        <a:bodyPr/>
        <a:lstStyle/>
        <a:p>
          <a:endParaRPr lang="en-US"/>
        </a:p>
      </dgm:t>
    </dgm:pt>
    <dgm:pt modelId="{3971CB6A-64AD-2745-8818-F1245CF5EA61}" type="pres">
      <dgm:prSet presAssocID="{91F49786-24B9-C448-ABAF-3F2263F5397F}" presName="parTrans" presStyleLbl="bgSibTrans2D1" presStyleIdx="1" presStyleCnt="6"/>
      <dgm:spPr/>
      <dgm:t>
        <a:bodyPr/>
        <a:lstStyle/>
        <a:p>
          <a:endParaRPr lang="en-US"/>
        </a:p>
      </dgm:t>
    </dgm:pt>
    <dgm:pt modelId="{FBD31A0B-CA47-9A44-A79C-EDD8F9E273E3}" type="pres">
      <dgm:prSet presAssocID="{0B91C190-0BC9-7D44-9E82-E69D9336E42C}" presName="node" presStyleLbl="node1" presStyleIdx="1" presStyleCnt="6">
        <dgm:presLayoutVars>
          <dgm:bulletEnabled val="1"/>
        </dgm:presLayoutVars>
      </dgm:prSet>
      <dgm:spPr/>
      <dgm:t>
        <a:bodyPr/>
        <a:lstStyle/>
        <a:p>
          <a:endParaRPr lang="en-US"/>
        </a:p>
      </dgm:t>
    </dgm:pt>
    <dgm:pt modelId="{E7C5E246-B62B-2844-BD07-280833B14D8F}" type="pres">
      <dgm:prSet presAssocID="{816B9FF2-1584-E947-9B74-73A926A5C165}" presName="parTrans" presStyleLbl="bgSibTrans2D1" presStyleIdx="2" presStyleCnt="6"/>
      <dgm:spPr/>
      <dgm:t>
        <a:bodyPr/>
        <a:lstStyle/>
        <a:p>
          <a:endParaRPr lang="en-US"/>
        </a:p>
      </dgm:t>
    </dgm:pt>
    <dgm:pt modelId="{7D5864F7-5B96-CD40-BF77-DB0464286FF6}" type="pres">
      <dgm:prSet presAssocID="{1DB9129A-F780-E642-B4BF-5EDD9E3FB6E1}" presName="node" presStyleLbl="node1" presStyleIdx="2" presStyleCnt="6">
        <dgm:presLayoutVars>
          <dgm:bulletEnabled val="1"/>
        </dgm:presLayoutVars>
      </dgm:prSet>
      <dgm:spPr/>
      <dgm:t>
        <a:bodyPr/>
        <a:lstStyle/>
        <a:p>
          <a:endParaRPr lang="en-US"/>
        </a:p>
      </dgm:t>
    </dgm:pt>
    <dgm:pt modelId="{2071E35D-BF2B-5D4B-87B0-EDEDB2E190F8}" type="pres">
      <dgm:prSet presAssocID="{F13244D9-E98C-0D4C-9D73-E517C67CC21E}" presName="parTrans" presStyleLbl="bgSibTrans2D1" presStyleIdx="3" presStyleCnt="6"/>
      <dgm:spPr/>
      <dgm:t>
        <a:bodyPr/>
        <a:lstStyle/>
        <a:p>
          <a:endParaRPr lang="en-US"/>
        </a:p>
      </dgm:t>
    </dgm:pt>
    <dgm:pt modelId="{687E49E0-B8B8-F744-8B47-422272D5A3CF}" type="pres">
      <dgm:prSet presAssocID="{F2C644FF-C6DE-2446-BEFB-32998FADD8EB}" presName="node" presStyleLbl="node1" presStyleIdx="3" presStyleCnt="6">
        <dgm:presLayoutVars>
          <dgm:bulletEnabled val="1"/>
        </dgm:presLayoutVars>
      </dgm:prSet>
      <dgm:spPr/>
      <dgm:t>
        <a:bodyPr/>
        <a:lstStyle/>
        <a:p>
          <a:endParaRPr lang="en-US"/>
        </a:p>
      </dgm:t>
    </dgm:pt>
    <dgm:pt modelId="{97117221-A535-4949-A72E-36190968D6A6}" type="pres">
      <dgm:prSet presAssocID="{E7F492AF-853D-C94C-BA17-CF53A6E90BB9}" presName="parTrans" presStyleLbl="bgSibTrans2D1" presStyleIdx="4" presStyleCnt="6"/>
      <dgm:spPr/>
      <dgm:t>
        <a:bodyPr/>
        <a:lstStyle/>
        <a:p>
          <a:endParaRPr lang="en-US"/>
        </a:p>
      </dgm:t>
    </dgm:pt>
    <dgm:pt modelId="{DDAB56DA-34CC-6D4D-9A2D-BEEED1CF832B}" type="pres">
      <dgm:prSet presAssocID="{2927064D-80F5-B64B-A028-2DC5CA7A0B05}" presName="node" presStyleLbl="node1" presStyleIdx="4" presStyleCnt="6">
        <dgm:presLayoutVars>
          <dgm:bulletEnabled val="1"/>
        </dgm:presLayoutVars>
      </dgm:prSet>
      <dgm:spPr/>
      <dgm:t>
        <a:bodyPr/>
        <a:lstStyle/>
        <a:p>
          <a:endParaRPr lang="en-US"/>
        </a:p>
      </dgm:t>
    </dgm:pt>
    <dgm:pt modelId="{AA05F402-DB60-6646-BD78-5B6EF7498CA3}" type="pres">
      <dgm:prSet presAssocID="{EF304976-0A42-7944-BCF6-3B35D1D2C8A1}" presName="parTrans" presStyleLbl="bgSibTrans2D1" presStyleIdx="5" presStyleCnt="6"/>
      <dgm:spPr/>
      <dgm:t>
        <a:bodyPr/>
        <a:lstStyle/>
        <a:p>
          <a:endParaRPr lang="en-US"/>
        </a:p>
      </dgm:t>
    </dgm:pt>
    <dgm:pt modelId="{3DDC5688-46EE-334E-BFAE-2D7586292F32}" type="pres">
      <dgm:prSet presAssocID="{34EFDD67-7EFE-6540-995F-9BB6EF3F526F}" presName="node" presStyleLbl="node1" presStyleIdx="5" presStyleCnt="6">
        <dgm:presLayoutVars>
          <dgm:bulletEnabled val="1"/>
        </dgm:presLayoutVars>
      </dgm:prSet>
      <dgm:spPr/>
      <dgm:t>
        <a:bodyPr/>
        <a:lstStyle/>
        <a:p>
          <a:endParaRPr lang="en-US"/>
        </a:p>
      </dgm:t>
    </dgm:pt>
  </dgm:ptLst>
  <dgm:cxnLst>
    <dgm:cxn modelId="{E55F5B58-579C-264E-88D2-30E868C6443A}" type="presOf" srcId="{EF304976-0A42-7944-BCF6-3B35D1D2C8A1}" destId="{AA05F402-DB60-6646-BD78-5B6EF7498CA3}" srcOrd="0" destOrd="0" presId="urn:microsoft.com/office/officeart/2005/8/layout/radial4"/>
    <dgm:cxn modelId="{17201E79-34C2-AC4D-A14E-5C7E0F31A823}" type="presOf" srcId="{E7F492AF-853D-C94C-BA17-CF53A6E90BB9}" destId="{97117221-A535-4949-A72E-36190968D6A6}" srcOrd="0" destOrd="0" presId="urn:microsoft.com/office/officeart/2005/8/layout/radial4"/>
    <dgm:cxn modelId="{D8BC226B-8D8D-8B4E-9A13-1EB3A646B741}" type="presOf" srcId="{46E14BB3-C1EE-9447-A1FC-01E5FEE39721}" destId="{98BC7384-2435-3141-9925-E5ABD70A1A2D}" srcOrd="0" destOrd="0" presId="urn:microsoft.com/office/officeart/2005/8/layout/radial4"/>
    <dgm:cxn modelId="{FBB43FB3-BC74-6A47-8D46-BB811B7D04ED}" srcId="{3399A507-4579-5F4D-B800-68C87E74DD26}" destId="{0B91C190-0BC9-7D44-9E82-E69D9336E42C}" srcOrd="1" destOrd="0" parTransId="{91F49786-24B9-C448-ABAF-3F2263F5397F}" sibTransId="{917E964A-FB35-B349-8FEA-462944E108B7}"/>
    <dgm:cxn modelId="{6682F194-4249-3A4C-B080-AC456725D441}" type="presOf" srcId="{0B91C190-0BC9-7D44-9E82-E69D9336E42C}" destId="{FBD31A0B-CA47-9A44-A79C-EDD8F9E273E3}" srcOrd="0" destOrd="0" presId="urn:microsoft.com/office/officeart/2005/8/layout/radial4"/>
    <dgm:cxn modelId="{93CFE7E0-93FB-1E40-A5D4-0F266335B956}" type="presOf" srcId="{1DB9129A-F780-E642-B4BF-5EDD9E3FB6E1}" destId="{7D5864F7-5B96-CD40-BF77-DB0464286FF6}" srcOrd="0" destOrd="0" presId="urn:microsoft.com/office/officeart/2005/8/layout/radial4"/>
    <dgm:cxn modelId="{0C3BD788-558F-B441-B674-72FAED01088A}" srcId="{3399A507-4579-5F4D-B800-68C87E74DD26}" destId="{F2C644FF-C6DE-2446-BEFB-32998FADD8EB}" srcOrd="3" destOrd="0" parTransId="{F13244D9-E98C-0D4C-9D73-E517C67CC21E}" sibTransId="{3CAC0E7A-4478-DB4F-AB8C-FDB4A3FC9A5F}"/>
    <dgm:cxn modelId="{E00AA1F5-9BB1-6A45-A7CB-A82842BB8C93}" srcId="{38DAE6A6-53A1-1042-B093-FE33BDF208E8}" destId="{3399A507-4579-5F4D-B800-68C87E74DD26}" srcOrd="0" destOrd="0" parTransId="{618F5D53-06D5-5A4E-8B30-747CDD14F0CE}" sibTransId="{80540662-F4B6-DC4A-BB80-6B982E510411}"/>
    <dgm:cxn modelId="{137DECE9-1BC3-E742-A757-0D0D117B7437}" type="presOf" srcId="{F2C644FF-C6DE-2446-BEFB-32998FADD8EB}" destId="{687E49E0-B8B8-F744-8B47-422272D5A3CF}" srcOrd="0" destOrd="0" presId="urn:microsoft.com/office/officeart/2005/8/layout/radial4"/>
    <dgm:cxn modelId="{676E31CF-40FE-FE44-BFFA-C2DC5830A6A1}" srcId="{3399A507-4579-5F4D-B800-68C87E74DD26}" destId="{34EFDD67-7EFE-6540-995F-9BB6EF3F526F}" srcOrd="5" destOrd="0" parTransId="{EF304976-0A42-7944-BCF6-3B35D1D2C8A1}" sibTransId="{45634C6F-9285-4140-98DF-6E05A375CA4B}"/>
    <dgm:cxn modelId="{B6095A50-B540-A741-83EB-8ACC1AF90B08}" type="presOf" srcId="{816B9FF2-1584-E947-9B74-73A926A5C165}" destId="{E7C5E246-B62B-2844-BD07-280833B14D8F}" srcOrd="0" destOrd="0" presId="urn:microsoft.com/office/officeart/2005/8/layout/radial4"/>
    <dgm:cxn modelId="{EDF8380E-1C9E-A845-BF92-7E703B68A49E}" srcId="{3399A507-4579-5F4D-B800-68C87E74DD26}" destId="{2927064D-80F5-B64B-A028-2DC5CA7A0B05}" srcOrd="4" destOrd="0" parTransId="{E7F492AF-853D-C94C-BA17-CF53A6E90BB9}" sibTransId="{8669D026-C26D-734D-8B73-6737D4E51707}"/>
    <dgm:cxn modelId="{BD726AB4-8CD3-5E4C-B4DC-0D90BAE3CA58}" type="presOf" srcId="{91F49786-24B9-C448-ABAF-3F2263F5397F}" destId="{3971CB6A-64AD-2745-8818-F1245CF5EA61}" srcOrd="0" destOrd="0" presId="urn:microsoft.com/office/officeart/2005/8/layout/radial4"/>
    <dgm:cxn modelId="{EF8766BE-7799-7644-A8EA-7CC50E098C58}" type="presOf" srcId="{2927064D-80F5-B64B-A028-2DC5CA7A0B05}" destId="{DDAB56DA-34CC-6D4D-9A2D-BEEED1CF832B}" srcOrd="0" destOrd="0" presId="urn:microsoft.com/office/officeart/2005/8/layout/radial4"/>
    <dgm:cxn modelId="{BF2186C0-E453-3C4C-98E2-923E69D34BED}" srcId="{3399A507-4579-5F4D-B800-68C87E74DD26}" destId="{5504983C-2838-6C4C-9897-7074682BE503}" srcOrd="0" destOrd="0" parTransId="{46E14BB3-C1EE-9447-A1FC-01E5FEE39721}" sibTransId="{5015512D-2EBD-AE4F-8FC6-9453134A48BF}"/>
    <dgm:cxn modelId="{6B4C5AA4-AC26-5D43-A82F-91C079ABF396}" type="presOf" srcId="{3399A507-4579-5F4D-B800-68C87E74DD26}" destId="{BF92879B-2EB0-A540-A544-64C71BE458F1}" srcOrd="0" destOrd="0" presId="urn:microsoft.com/office/officeart/2005/8/layout/radial4"/>
    <dgm:cxn modelId="{9E8C1508-301F-9547-80C6-652120DEFD7E}" type="presOf" srcId="{F13244D9-E98C-0D4C-9D73-E517C67CC21E}" destId="{2071E35D-BF2B-5D4B-87B0-EDEDB2E190F8}" srcOrd="0" destOrd="0" presId="urn:microsoft.com/office/officeart/2005/8/layout/radial4"/>
    <dgm:cxn modelId="{DD88BDB2-3FDD-8C4F-AD01-C2C929BC8466}" type="presOf" srcId="{34EFDD67-7EFE-6540-995F-9BB6EF3F526F}" destId="{3DDC5688-46EE-334E-BFAE-2D7586292F32}" srcOrd="0" destOrd="0" presId="urn:microsoft.com/office/officeart/2005/8/layout/radial4"/>
    <dgm:cxn modelId="{0653A62B-1438-4643-9F47-EB89E84A599B}" type="presOf" srcId="{38DAE6A6-53A1-1042-B093-FE33BDF208E8}" destId="{01E48C56-EADE-1142-A812-4825DB8F6DBD}" srcOrd="0" destOrd="0" presId="urn:microsoft.com/office/officeart/2005/8/layout/radial4"/>
    <dgm:cxn modelId="{E4093AE0-EC98-ED46-8737-2CA4E9528994}" type="presOf" srcId="{5504983C-2838-6C4C-9897-7074682BE503}" destId="{772F3617-5A25-BF4A-84B7-662CE136B6E1}" srcOrd="0" destOrd="0" presId="urn:microsoft.com/office/officeart/2005/8/layout/radial4"/>
    <dgm:cxn modelId="{D2ADFA9A-BFC5-5646-B212-073887733744}" srcId="{3399A507-4579-5F4D-B800-68C87E74DD26}" destId="{1DB9129A-F780-E642-B4BF-5EDD9E3FB6E1}" srcOrd="2" destOrd="0" parTransId="{816B9FF2-1584-E947-9B74-73A926A5C165}" sibTransId="{C25B5C7C-9EE7-9C4C-8F46-728905782498}"/>
    <dgm:cxn modelId="{AF428EB0-4226-4444-9627-6C844C6F0F8A}" type="presParOf" srcId="{01E48C56-EADE-1142-A812-4825DB8F6DBD}" destId="{BF92879B-2EB0-A540-A544-64C71BE458F1}" srcOrd="0" destOrd="0" presId="urn:microsoft.com/office/officeart/2005/8/layout/radial4"/>
    <dgm:cxn modelId="{EF74DCD9-B777-E746-99F0-17AE0095C9D9}" type="presParOf" srcId="{01E48C56-EADE-1142-A812-4825DB8F6DBD}" destId="{98BC7384-2435-3141-9925-E5ABD70A1A2D}" srcOrd="1" destOrd="0" presId="urn:microsoft.com/office/officeart/2005/8/layout/radial4"/>
    <dgm:cxn modelId="{6EC86BD8-D93B-9943-9884-5D8B2334958C}" type="presParOf" srcId="{01E48C56-EADE-1142-A812-4825DB8F6DBD}" destId="{772F3617-5A25-BF4A-84B7-662CE136B6E1}" srcOrd="2" destOrd="0" presId="urn:microsoft.com/office/officeart/2005/8/layout/radial4"/>
    <dgm:cxn modelId="{331F2050-6549-B649-9462-866456284A14}" type="presParOf" srcId="{01E48C56-EADE-1142-A812-4825DB8F6DBD}" destId="{3971CB6A-64AD-2745-8818-F1245CF5EA61}" srcOrd="3" destOrd="0" presId="urn:microsoft.com/office/officeart/2005/8/layout/radial4"/>
    <dgm:cxn modelId="{99E488CD-77A6-DA4E-B807-855A2406B165}" type="presParOf" srcId="{01E48C56-EADE-1142-A812-4825DB8F6DBD}" destId="{FBD31A0B-CA47-9A44-A79C-EDD8F9E273E3}" srcOrd="4" destOrd="0" presId="urn:microsoft.com/office/officeart/2005/8/layout/radial4"/>
    <dgm:cxn modelId="{2B6248C6-154F-8E4F-9A73-89EB450088DF}" type="presParOf" srcId="{01E48C56-EADE-1142-A812-4825DB8F6DBD}" destId="{E7C5E246-B62B-2844-BD07-280833B14D8F}" srcOrd="5" destOrd="0" presId="urn:microsoft.com/office/officeart/2005/8/layout/radial4"/>
    <dgm:cxn modelId="{2F26C966-8C27-4248-A5EA-021BE6CDB447}" type="presParOf" srcId="{01E48C56-EADE-1142-A812-4825DB8F6DBD}" destId="{7D5864F7-5B96-CD40-BF77-DB0464286FF6}" srcOrd="6" destOrd="0" presId="urn:microsoft.com/office/officeart/2005/8/layout/radial4"/>
    <dgm:cxn modelId="{5B1221DD-4212-5E4F-9E32-1C3893FF870D}" type="presParOf" srcId="{01E48C56-EADE-1142-A812-4825DB8F6DBD}" destId="{2071E35D-BF2B-5D4B-87B0-EDEDB2E190F8}" srcOrd="7" destOrd="0" presId="urn:microsoft.com/office/officeart/2005/8/layout/radial4"/>
    <dgm:cxn modelId="{28A0901F-3F52-0B4B-BA8C-EBA22FDB8DC7}" type="presParOf" srcId="{01E48C56-EADE-1142-A812-4825DB8F6DBD}" destId="{687E49E0-B8B8-F744-8B47-422272D5A3CF}" srcOrd="8" destOrd="0" presId="urn:microsoft.com/office/officeart/2005/8/layout/radial4"/>
    <dgm:cxn modelId="{5110BC6D-52DE-8742-BACC-D060BD316FB8}" type="presParOf" srcId="{01E48C56-EADE-1142-A812-4825DB8F6DBD}" destId="{97117221-A535-4949-A72E-36190968D6A6}" srcOrd="9" destOrd="0" presId="urn:microsoft.com/office/officeart/2005/8/layout/radial4"/>
    <dgm:cxn modelId="{6C1CF293-D438-7F4B-837C-D46AC1622095}" type="presParOf" srcId="{01E48C56-EADE-1142-A812-4825DB8F6DBD}" destId="{DDAB56DA-34CC-6D4D-9A2D-BEEED1CF832B}" srcOrd="10" destOrd="0" presId="urn:microsoft.com/office/officeart/2005/8/layout/radial4"/>
    <dgm:cxn modelId="{6D15272E-778B-2B4F-ABC7-F4C1AF109019}" type="presParOf" srcId="{01E48C56-EADE-1142-A812-4825DB8F6DBD}" destId="{AA05F402-DB60-6646-BD78-5B6EF7498CA3}" srcOrd="11" destOrd="0" presId="urn:microsoft.com/office/officeart/2005/8/layout/radial4"/>
    <dgm:cxn modelId="{E7F0461D-23B0-F04F-B583-522E05F69AB5}" type="presParOf" srcId="{01E48C56-EADE-1142-A812-4825DB8F6DBD}" destId="{3DDC5688-46EE-334E-BFAE-2D7586292F32}"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2879B-2EB0-A540-A544-64C71BE458F1}">
      <dsp:nvSpPr>
        <dsp:cNvPr id="0" name=""/>
        <dsp:cNvSpPr/>
      </dsp:nvSpPr>
      <dsp:spPr>
        <a:xfrm>
          <a:off x="2231469" y="2213151"/>
          <a:ext cx="1633061" cy="16330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Earthdata Search</a:t>
          </a:r>
          <a:endParaRPr lang="en-US" sz="2100" kern="1200" dirty="0"/>
        </a:p>
      </dsp:txBody>
      <dsp:txXfrm>
        <a:off x="2470625" y="2452307"/>
        <a:ext cx="1154749" cy="1154749"/>
      </dsp:txXfrm>
    </dsp:sp>
    <dsp:sp modelId="{98BC7384-2435-3141-9925-E5ABD70A1A2D}">
      <dsp:nvSpPr>
        <dsp:cNvPr id="0" name=""/>
        <dsp:cNvSpPr/>
      </dsp:nvSpPr>
      <dsp:spPr>
        <a:xfrm rot="10800000">
          <a:off x="572187" y="2796970"/>
          <a:ext cx="1568021" cy="46542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2F3617-5A25-BF4A-84B7-662CE136B6E1}">
      <dsp:nvSpPr>
        <dsp:cNvPr id="0" name=""/>
        <dsp:cNvSpPr/>
      </dsp:nvSpPr>
      <dsp:spPr>
        <a:xfrm>
          <a:off x="615" y="2572425"/>
          <a:ext cx="1143142" cy="91451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Interaction Design</a:t>
          </a:r>
          <a:endParaRPr lang="en-US" sz="1400" kern="1200" dirty="0"/>
        </a:p>
      </dsp:txBody>
      <dsp:txXfrm>
        <a:off x="27400" y="2599210"/>
        <a:ext cx="1089572" cy="860944"/>
      </dsp:txXfrm>
    </dsp:sp>
    <dsp:sp modelId="{3971CB6A-64AD-2745-8818-F1245CF5EA61}">
      <dsp:nvSpPr>
        <dsp:cNvPr id="0" name=""/>
        <dsp:cNvSpPr/>
      </dsp:nvSpPr>
      <dsp:spPr>
        <a:xfrm rot="12960000">
          <a:off x="895292" y="1802554"/>
          <a:ext cx="1568021" cy="46542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D31A0B-CA47-9A44-A79C-EDD8F9E273E3}">
      <dsp:nvSpPr>
        <dsp:cNvPr id="0" name=""/>
        <dsp:cNvSpPr/>
      </dsp:nvSpPr>
      <dsp:spPr>
        <a:xfrm>
          <a:off x="473453" y="1117178"/>
          <a:ext cx="1143142" cy="91451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Catalog Search</a:t>
          </a:r>
          <a:endParaRPr lang="en-US" sz="1400" kern="1200" dirty="0"/>
        </a:p>
      </dsp:txBody>
      <dsp:txXfrm>
        <a:off x="500238" y="1143963"/>
        <a:ext cx="1089572" cy="860944"/>
      </dsp:txXfrm>
    </dsp:sp>
    <dsp:sp modelId="{E7C5E246-B62B-2844-BD07-280833B14D8F}">
      <dsp:nvSpPr>
        <dsp:cNvPr id="0" name=""/>
        <dsp:cNvSpPr/>
      </dsp:nvSpPr>
      <dsp:spPr>
        <a:xfrm rot="15120000">
          <a:off x="1741193" y="1187971"/>
          <a:ext cx="1568021" cy="46542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5864F7-5B96-CD40-BF77-DB0464286FF6}">
      <dsp:nvSpPr>
        <dsp:cNvPr id="0" name=""/>
        <dsp:cNvSpPr/>
      </dsp:nvSpPr>
      <dsp:spPr>
        <a:xfrm>
          <a:off x="1711360" y="217787"/>
          <a:ext cx="1143142" cy="9145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Metadata</a:t>
          </a:r>
          <a:endParaRPr lang="en-US" sz="1400" kern="1200" dirty="0"/>
        </a:p>
      </dsp:txBody>
      <dsp:txXfrm>
        <a:off x="1738145" y="244572"/>
        <a:ext cx="1089572" cy="860944"/>
      </dsp:txXfrm>
    </dsp:sp>
    <dsp:sp modelId="{2071E35D-BF2B-5D4B-87B0-EDEDB2E190F8}">
      <dsp:nvSpPr>
        <dsp:cNvPr id="0" name=""/>
        <dsp:cNvSpPr/>
      </dsp:nvSpPr>
      <dsp:spPr>
        <a:xfrm rot="17280000">
          <a:off x="2786784" y="1187971"/>
          <a:ext cx="1568021" cy="46542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7E49E0-B8B8-F744-8B47-422272D5A3CF}">
      <dsp:nvSpPr>
        <dsp:cNvPr id="0" name=""/>
        <dsp:cNvSpPr/>
      </dsp:nvSpPr>
      <dsp:spPr>
        <a:xfrm>
          <a:off x="3241496" y="217787"/>
          <a:ext cx="1143142" cy="91451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Visualizations</a:t>
          </a:r>
          <a:endParaRPr lang="en-US" sz="1400" kern="1200" dirty="0"/>
        </a:p>
      </dsp:txBody>
      <dsp:txXfrm>
        <a:off x="3268281" y="244572"/>
        <a:ext cx="1089572" cy="860944"/>
      </dsp:txXfrm>
    </dsp:sp>
    <dsp:sp modelId="{97117221-A535-4949-A72E-36190968D6A6}">
      <dsp:nvSpPr>
        <dsp:cNvPr id="0" name=""/>
        <dsp:cNvSpPr/>
      </dsp:nvSpPr>
      <dsp:spPr>
        <a:xfrm rot="19440000">
          <a:off x="3632685" y="1802554"/>
          <a:ext cx="1568021" cy="465422"/>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AB56DA-34CC-6D4D-9A2D-BEEED1CF832B}">
      <dsp:nvSpPr>
        <dsp:cNvPr id="0" name=""/>
        <dsp:cNvSpPr/>
      </dsp:nvSpPr>
      <dsp:spPr>
        <a:xfrm>
          <a:off x="4479403" y="1117178"/>
          <a:ext cx="1143142" cy="91451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Services</a:t>
          </a:r>
          <a:endParaRPr lang="en-US" sz="1400" kern="1200" dirty="0"/>
        </a:p>
      </dsp:txBody>
      <dsp:txXfrm>
        <a:off x="4506188" y="1143963"/>
        <a:ext cx="1089572" cy="860944"/>
      </dsp:txXfrm>
    </dsp:sp>
    <dsp:sp modelId="{AA05F402-DB60-6646-BD78-5B6EF7498CA3}">
      <dsp:nvSpPr>
        <dsp:cNvPr id="0" name=""/>
        <dsp:cNvSpPr/>
      </dsp:nvSpPr>
      <dsp:spPr>
        <a:xfrm>
          <a:off x="3955791" y="2796970"/>
          <a:ext cx="1568021" cy="46542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DC5688-46EE-334E-BFAE-2D7586292F32}">
      <dsp:nvSpPr>
        <dsp:cNvPr id="0" name=""/>
        <dsp:cNvSpPr/>
      </dsp:nvSpPr>
      <dsp:spPr>
        <a:xfrm>
          <a:off x="4952241" y="2572425"/>
          <a:ext cx="1143142" cy="91451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a:off x="4979026" y="2599210"/>
        <a:ext cx="1089572" cy="86094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90302310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Ties the latest EOSDIS</a:t>
            </a:r>
            <a:r>
              <a:rPr lang="en-US" baseline="0" dirty="0" smtClean="0"/>
              <a:t> services together with a solid design foundation to produce an application to search, discover, visualize, refine, and access NASA Earth Observation Data</a:t>
            </a:r>
            <a:endParaRPr lang="en-US" dirty="0"/>
          </a:p>
        </p:txBody>
      </p:sp>
    </p:spTree>
    <p:extLst>
      <p:ext uri="{BB962C8B-B14F-4D97-AF65-F5344CB8AC3E}">
        <p14:creationId xmlns:p14="http://schemas.microsoft.com/office/powerpoint/2010/main" val="824231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a:t>
            </a:r>
            <a:r>
              <a:rPr lang="en-US" baseline="0" dirty="0" smtClean="0"/>
              <a:t> year at this conference, Jeff </a:t>
            </a:r>
            <a:r>
              <a:rPr lang="en-US" baseline="0" dirty="0" err="1" smtClean="0"/>
              <a:t>Siarto</a:t>
            </a:r>
            <a:r>
              <a:rPr lang="en-US" baseline="0" dirty="0" smtClean="0"/>
              <a:t> announced </a:t>
            </a:r>
            <a:r>
              <a:rPr lang="en-US" dirty="0" smtClean="0"/>
              <a:t>the vision for “</a:t>
            </a:r>
            <a:r>
              <a:rPr lang="en-US" dirty="0" err="1" smtClean="0"/>
              <a:t>Earthdata.css</a:t>
            </a:r>
            <a:r>
              <a:rPr lang="en-US" dirty="0" smtClean="0"/>
              <a:t>”. A small, tested framework with known and</a:t>
            </a:r>
            <a:r>
              <a:rPr lang="en-US" baseline="0" dirty="0" smtClean="0"/>
              <a:t> useful design patterns. Consistency across our front end code base will help with accessibility and maintainability moving forward.</a:t>
            </a:r>
          </a:p>
          <a:p>
            <a:endParaRPr lang="en-US" dirty="0"/>
          </a:p>
        </p:txBody>
      </p:sp>
    </p:spTree>
    <p:extLst>
      <p:ext uri="{BB962C8B-B14F-4D97-AF65-F5344CB8AC3E}">
        <p14:creationId xmlns:p14="http://schemas.microsoft.com/office/powerpoint/2010/main" val="420389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Shortly after this concept was put in place, a massive redesign effort kicked off on </a:t>
            </a:r>
            <a:r>
              <a:rPr lang="en-US" baseline="0" dirty="0" err="1" smtClean="0"/>
              <a:t>Earthdata</a:t>
            </a:r>
            <a:r>
              <a:rPr lang="en-US" baseline="0" dirty="0" smtClean="0"/>
              <a:t>.</a:t>
            </a:r>
          </a:p>
          <a:p>
            <a:endParaRPr lang="en-US" dirty="0"/>
          </a:p>
        </p:txBody>
      </p:sp>
    </p:spTree>
    <p:extLst>
      <p:ext uri="{BB962C8B-B14F-4D97-AF65-F5344CB8AC3E}">
        <p14:creationId xmlns:p14="http://schemas.microsoft.com/office/powerpoint/2010/main" val="110461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spcBef>
                <a:spcPts val="0"/>
              </a:spcBef>
              <a:buFontTx/>
              <a:buChar char="-"/>
            </a:pPr>
            <a:r>
              <a:rPr lang="en-US" baseline="0" dirty="0" smtClean="0"/>
              <a:t>Persona research</a:t>
            </a:r>
          </a:p>
          <a:p>
            <a:pPr marL="171450" indent="-171450">
              <a:spcBef>
                <a:spcPts val="0"/>
              </a:spcBef>
              <a:buFontTx/>
              <a:buChar char="-"/>
            </a:pPr>
            <a:r>
              <a:rPr lang="en-US" baseline="0" dirty="0" smtClean="0"/>
              <a:t>Wireframes</a:t>
            </a:r>
          </a:p>
          <a:p>
            <a:pPr marL="171450" indent="-171450">
              <a:spcBef>
                <a:spcPts val="0"/>
              </a:spcBef>
              <a:buFontTx/>
              <a:buChar char="-"/>
            </a:pPr>
            <a:r>
              <a:rPr lang="en-US" baseline="0" dirty="0" smtClean="0"/>
              <a:t>Full res comps</a:t>
            </a:r>
          </a:p>
          <a:p>
            <a:pPr marL="171450" indent="-171450">
              <a:spcBef>
                <a:spcPts val="0"/>
              </a:spcBef>
              <a:buFontTx/>
              <a:buChar char="-"/>
            </a:pPr>
            <a:r>
              <a:rPr lang="en-US" baseline="0" dirty="0" smtClean="0"/>
              <a:t>Broke approved comps into individual components</a:t>
            </a:r>
          </a:p>
          <a:p>
            <a:pPr marL="171450" indent="-171450">
              <a:spcBef>
                <a:spcPts val="0"/>
              </a:spcBef>
              <a:buFontTx/>
              <a:buChar char="-"/>
            </a:pPr>
            <a:r>
              <a:rPr lang="en-US" baseline="0" dirty="0" smtClean="0"/>
              <a:t>Created components in independent blocks of code</a:t>
            </a:r>
          </a:p>
          <a:p>
            <a:pPr marL="171450" indent="-171450">
              <a:spcBef>
                <a:spcPts val="0"/>
              </a:spcBef>
              <a:buFontTx/>
              <a:buChar char="-"/>
            </a:pPr>
            <a:r>
              <a:rPr lang="en-US" baseline="0" dirty="0" smtClean="0"/>
              <a:t>This is now what we call the </a:t>
            </a:r>
            <a:r>
              <a:rPr lang="en-US" baseline="0" dirty="0" err="1" smtClean="0"/>
              <a:t>Earthdata</a:t>
            </a:r>
            <a:r>
              <a:rPr lang="en-US" baseline="0" dirty="0" smtClean="0"/>
              <a:t> User Interface (EUI)</a:t>
            </a:r>
            <a:endParaRPr lang="en-US" dirty="0" smtClean="0"/>
          </a:p>
        </p:txBody>
      </p:sp>
    </p:spTree>
    <p:extLst>
      <p:ext uri="{BB962C8B-B14F-4D97-AF65-F5344CB8AC3E}">
        <p14:creationId xmlns:p14="http://schemas.microsoft.com/office/powerpoint/2010/main" val="392618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Diverse room</a:t>
            </a:r>
          </a:p>
          <a:p>
            <a:pPr marL="171450" indent="-171450">
              <a:spcBef>
                <a:spcPts val="0"/>
              </a:spcBef>
              <a:buFontTx/>
              <a:buChar char="-"/>
            </a:pPr>
            <a:r>
              <a:rPr lang="en-US" dirty="0" smtClean="0"/>
              <a:t>Content providers</a:t>
            </a:r>
          </a:p>
          <a:p>
            <a:pPr marL="171450" indent="-171450">
              <a:spcBef>
                <a:spcPts val="0"/>
              </a:spcBef>
              <a:buFontTx/>
              <a:buChar char="-"/>
            </a:pPr>
            <a:r>
              <a:rPr lang="en-US" dirty="0" smtClean="0"/>
              <a:t>Web savvy</a:t>
            </a:r>
          </a:p>
          <a:p>
            <a:pPr marL="171450" indent="-171450">
              <a:spcBef>
                <a:spcPts val="0"/>
              </a:spcBef>
              <a:buFontTx/>
              <a:buChar char="-"/>
            </a:pPr>
            <a:r>
              <a:rPr lang="en-US" dirty="0" smtClean="0"/>
              <a:t>“not so web savvy”</a:t>
            </a:r>
          </a:p>
          <a:p>
            <a:pPr marL="171450" indent="-171450">
              <a:spcBef>
                <a:spcPts val="0"/>
              </a:spcBef>
              <a:buFontTx/>
              <a:buChar char="-"/>
            </a:pPr>
            <a:r>
              <a:rPr lang="en-US" dirty="0" smtClean="0"/>
              <a:t>Scientists who “just wants it to</a:t>
            </a:r>
            <a:r>
              <a:rPr lang="en-US" baseline="0" dirty="0" smtClean="0"/>
              <a:t> work”</a:t>
            </a:r>
          </a:p>
          <a:p>
            <a:pPr marL="171450" indent="-171450">
              <a:spcBef>
                <a:spcPts val="0"/>
              </a:spcBef>
              <a:buFontTx/>
              <a:buChar char="-"/>
            </a:pPr>
            <a:r>
              <a:rPr lang="en-US" baseline="0" dirty="0" smtClean="0"/>
              <a:t>Tinkerers who want to build out their own site</a:t>
            </a:r>
          </a:p>
          <a:p>
            <a:pPr marL="0" indent="0">
              <a:spcBef>
                <a:spcPts val="0"/>
              </a:spcBef>
              <a:buFontTx/>
              <a:buNone/>
            </a:pPr>
            <a:endParaRPr lang="en-US" baseline="0" dirty="0"/>
          </a:p>
          <a:p>
            <a:pPr marL="0" indent="0">
              <a:spcBef>
                <a:spcPts val="0"/>
              </a:spcBef>
              <a:buFontTx/>
              <a:buNone/>
            </a:pPr>
            <a:r>
              <a:rPr lang="en-US" baseline="0" dirty="0" smtClean="0"/>
              <a:t>The EUI allows ANYONE the ability to create quality websites and applications with a consistent look and feel to NASA’s </a:t>
            </a:r>
            <a:r>
              <a:rPr lang="en-US" baseline="0" dirty="0" err="1" smtClean="0"/>
              <a:t>Earthdata</a:t>
            </a:r>
            <a:r>
              <a:rPr lang="en-US" baseline="0" dirty="0" smtClean="0"/>
              <a:t> Platform</a:t>
            </a:r>
          </a:p>
          <a:p>
            <a:pPr marL="0" indent="0">
              <a:spcBef>
                <a:spcPts val="0"/>
              </a:spcBef>
              <a:buFontTx/>
              <a:buNone/>
            </a:pPr>
            <a:endParaRPr lang="en-US" baseline="0" dirty="0" smtClean="0"/>
          </a:p>
          <a:p>
            <a:pPr marL="0" indent="0">
              <a:spcBef>
                <a:spcPts val="0"/>
              </a:spcBef>
              <a:buFontTx/>
              <a:buNone/>
            </a:pPr>
            <a:r>
              <a:rPr lang="en-US" baseline="0" dirty="0" smtClean="0"/>
              <a:t>If you can copy/paste, you can use the EUI</a:t>
            </a:r>
          </a:p>
        </p:txBody>
      </p:sp>
    </p:spTree>
    <p:extLst>
      <p:ext uri="{BB962C8B-B14F-4D97-AF65-F5344CB8AC3E}">
        <p14:creationId xmlns:p14="http://schemas.microsoft.com/office/powerpoint/2010/main" val="82061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Fonts</a:t>
            </a:r>
            <a:endParaRPr lang="en-US" dirty="0" smtClean="0"/>
          </a:p>
          <a:p>
            <a:pPr>
              <a:spcBef>
                <a:spcPts val="0"/>
              </a:spcBef>
              <a:buNone/>
            </a:pPr>
            <a:r>
              <a:rPr lang="en-US" dirty="0" smtClean="0"/>
              <a:t>Logo placement/interaction</a:t>
            </a:r>
          </a:p>
          <a:p>
            <a:pPr>
              <a:spcBef>
                <a:spcPts val="0"/>
              </a:spcBef>
              <a:buNone/>
            </a:pPr>
            <a:r>
              <a:rPr lang="en-US" baseline="0" dirty="0" smtClean="0"/>
              <a:t>Search boxes</a:t>
            </a:r>
          </a:p>
          <a:p>
            <a:pPr>
              <a:spcBef>
                <a:spcPts val="0"/>
              </a:spcBef>
              <a:buNone/>
            </a:pPr>
            <a:r>
              <a:rPr lang="en-US" baseline="0" dirty="0" smtClean="0"/>
              <a:t>Banner notifications</a:t>
            </a:r>
          </a:p>
          <a:p>
            <a:pPr>
              <a:spcBef>
                <a:spcPts val="0"/>
              </a:spcBef>
              <a:buNone/>
            </a:pPr>
            <a:r>
              <a:rPr lang="en-US" baseline="0" dirty="0" smtClean="0"/>
              <a:t>Callout boxes</a:t>
            </a:r>
          </a:p>
        </p:txBody>
      </p:sp>
    </p:spTree>
    <p:extLst>
      <p:ext uri="{BB962C8B-B14F-4D97-AF65-F5344CB8AC3E}">
        <p14:creationId xmlns:p14="http://schemas.microsoft.com/office/powerpoint/2010/main" val="1143377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Short demo of</a:t>
            </a:r>
            <a:r>
              <a:rPr lang="en-US" baseline="0" dirty="0" smtClean="0"/>
              <a:t> building a simple page using the EUI.</a:t>
            </a:r>
          </a:p>
          <a:p>
            <a:pPr marL="171450" indent="-171450">
              <a:buFontTx/>
              <a:buChar char="-"/>
            </a:pPr>
            <a:r>
              <a:rPr lang="en-US" baseline="0" dirty="0" smtClean="0"/>
              <a:t>Navigation</a:t>
            </a:r>
          </a:p>
          <a:p>
            <a:pPr marL="171450" indent="-171450">
              <a:buFontTx/>
              <a:buChar char="-"/>
            </a:pPr>
            <a:r>
              <a:rPr lang="en-US" baseline="0" dirty="0" smtClean="0"/>
              <a:t>Hero Image</a:t>
            </a:r>
          </a:p>
          <a:p>
            <a:pPr marL="171450" indent="-171450">
              <a:buFontTx/>
              <a:buChar char="-"/>
            </a:pPr>
            <a:r>
              <a:rPr lang="en-US" baseline="0" dirty="0" smtClean="0"/>
              <a:t>2 column layout</a:t>
            </a:r>
          </a:p>
          <a:p>
            <a:pPr marL="171450" indent="-171450">
              <a:buFontTx/>
              <a:buChar char="-"/>
            </a:pPr>
            <a:r>
              <a:rPr lang="en-US" baseline="0" dirty="0" smtClean="0"/>
              <a:t>Sidebar widget</a:t>
            </a:r>
          </a:p>
          <a:p>
            <a:pPr marL="171450" indent="-171450">
              <a:buFontTx/>
              <a:buChar char="-"/>
            </a:pPr>
            <a:r>
              <a:rPr lang="en-US" baseline="0" dirty="0" smtClean="0"/>
              <a:t>Text</a:t>
            </a:r>
          </a:p>
          <a:p>
            <a:pPr marL="171450" indent="-171450">
              <a:buFontTx/>
              <a:buChar char="-"/>
            </a:pPr>
            <a:r>
              <a:rPr lang="en-US" baseline="0" dirty="0" smtClean="0"/>
              <a:t>Featured image grid</a:t>
            </a:r>
          </a:p>
          <a:p>
            <a:pPr marL="171450" indent="-171450">
              <a:buFontTx/>
              <a:buChar char="-"/>
            </a:pPr>
            <a:endParaRPr lang="en-US" dirty="0"/>
          </a:p>
        </p:txBody>
      </p:sp>
    </p:spTree>
    <p:extLst>
      <p:ext uri="{BB962C8B-B14F-4D97-AF65-F5344CB8AC3E}">
        <p14:creationId xmlns:p14="http://schemas.microsoft.com/office/powerpoint/2010/main" val="65722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2623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Operational being CMR has taken over search capabilities for ECHO.</a:t>
            </a:r>
            <a:endParaRPr lang="en-US" dirty="0"/>
          </a:p>
        </p:txBody>
      </p:sp>
    </p:spTree>
    <p:extLst>
      <p:ext uri="{BB962C8B-B14F-4D97-AF65-F5344CB8AC3E}">
        <p14:creationId xmlns:p14="http://schemas.microsoft.com/office/powerpoint/2010/main" val="176060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4" name="Shape 64"/>
          <p:cNvSpPr>
            <a:spLocks noGrp="1"/>
          </p:cNvSpPr>
          <p:nvPr>
            <p:ph type="body" sz="quarter" idx="1"/>
          </p:nvPr>
        </p:nvSpPr>
        <p:spPr>
          <a:prstGeom prst="rect">
            <a:avLst/>
          </a:prstGeom>
        </p:spPr>
        <p:txBody>
          <a:bodyPr/>
          <a:lstStyle/>
          <a:p>
            <a:pPr lvl="0">
              <a:defRPr sz="1800"/>
            </a:pPr>
            <a:r>
              <a:rPr sz="1400"/>
              <a:t>Hi my name is Jason Gilman. I'm the lead developer on the Common Metadata Repository. The goal of my talk to day will be to give a little bit of information on the CMR, what it's role is, why it works well, and some of the future capabilities that are planned.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96" name="Shape 96"/>
          <p:cNvSpPr>
            <a:spLocks noGrp="1"/>
          </p:cNvSpPr>
          <p:nvPr>
            <p:ph type="body" sz="quarter" idx="1"/>
          </p:nvPr>
        </p:nvSpPr>
        <p:spPr>
          <a:prstGeom prst="rect">
            <a:avLst/>
          </a:prstGeom>
        </p:spPr>
        <p:txBody>
          <a:bodyPr/>
          <a:lstStyle/>
          <a:p>
            <a:pPr lvl="0">
              <a:defRPr sz="1800"/>
            </a:pPr>
            <a:r>
              <a:rPr sz="1400"/>
              <a:t>This graph shows the performance of searching for granules against the ECHO API. The light gray line is the standard deviation. The darker blue line is the average. Before ECHO started using the CMR for searching you can see the average search times were between 2 and 5 seconds typically with much higher standard deviations. It was much less predictable week to week what our performance metrics would be. </a:t>
            </a:r>
          </a:p>
          <a:p>
            <a:pPr lvl="0">
              <a:defRPr sz="1800"/>
            </a:pPr>
            <a:endParaRPr sz="1400"/>
          </a:p>
          <a:p>
            <a:pPr lvl="0">
              <a:defRPr sz="1800"/>
            </a:pPr>
            <a:r>
              <a:rPr sz="1400"/>
              <a:t>Performance was a core driver of the CMR. Once the ECHO backend for searching was switched to the CMR average query times were well under a second with standard deviations of around a second. And it's performance has been very consistent.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B632608-89F1-2041-9C53-3BA64459C0A6}" type="slidenum">
              <a:rPr lang="en-US" smtClean="0"/>
              <a:t>14</a:t>
            </a:fld>
            <a:endParaRPr lang="en-US"/>
          </a:p>
        </p:txBody>
      </p:sp>
    </p:spTree>
    <p:extLst>
      <p:ext uri="{BB962C8B-B14F-4D97-AF65-F5344CB8AC3E}">
        <p14:creationId xmlns:p14="http://schemas.microsoft.com/office/powerpoint/2010/main" val="2539862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3" name="Shape 103"/>
          <p:cNvSpPr>
            <a:spLocks noGrp="1"/>
          </p:cNvSpPr>
          <p:nvPr>
            <p:ph type="body" sz="quarter" idx="1"/>
          </p:nvPr>
        </p:nvSpPr>
        <p:spPr>
          <a:prstGeom prst="rect">
            <a:avLst/>
          </a:prstGeom>
        </p:spPr>
        <p:txBody>
          <a:bodyPr/>
          <a:lstStyle/>
          <a:p>
            <a:pPr lvl="0">
              <a:defRPr sz="1800"/>
            </a:pPr>
            <a:r>
              <a:rPr sz="1400"/>
              <a:t>The Earthdata Search Client was able to take advantage of the CMR's better performance.  The CMR doesn't just offer better performance. It's become a platform for a new features that offer a better experience to users.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p>
            <a:pPr lvl="0">
              <a:defRPr sz="1800"/>
            </a:pPr>
            <a:r>
              <a:rPr sz="1400"/>
              <a:t>Another similar feature is the include_granule_counts flag. This also helps the EDSC with it's task of only showing collections which have data. After a user has searched for collections some of their search constraints like spatial may mean that the collection matches but none of the granules within the collection match. The include_granule_counts flag makes the CMR return the number of granules per collection that match the other granule applicable search constraints. In this example we can see that the top two collections don't have any data at this point but the third one does.</a:t>
            </a:r>
          </a:p>
          <a:p>
            <a:pPr lvl="0">
              <a:defRPr sz="1800"/>
            </a:pPr>
            <a:endParaRPr sz="1400"/>
          </a:p>
          <a:p>
            <a:pPr lvl="0">
              <a:defRPr sz="1800"/>
            </a:pPr>
            <a:r>
              <a:rPr sz="1400"/>
              <a:t>This is a difficult feature to produce with good performance. It's not only a collection query internally but also a granule query per collection. The CMR's query execution engine design allowed us to introduce this feature in a way that only requires two searches against the underlying Elasticsearch index.</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1" name="Shape 131"/>
          <p:cNvSpPr>
            <a:spLocks noGrp="1"/>
          </p:cNvSpPr>
          <p:nvPr>
            <p:ph type="body" sz="quarter" idx="1"/>
          </p:nvPr>
        </p:nvSpPr>
        <p:spPr>
          <a:prstGeom prst="rect">
            <a:avLst/>
          </a:prstGeom>
        </p:spPr>
        <p:txBody>
          <a:bodyPr/>
          <a:lstStyle/>
          <a:p>
            <a:pPr lvl="0">
              <a:defRPr sz="1800"/>
            </a:pPr>
            <a:r>
              <a:rPr sz="1400"/>
              <a:t>The CMR has a new feature caller hierarchical facets which places terms within the science keyword hierarchy with counts that are contextually correct. One benefits of this is if a term like CLOUDS that might be under multiple topics will now be counted separately for different locations within the hierarchy. This hierarchical support is with science keywords right now but is going to be added to other parts of the facet response that are hierarchical in nature.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46" name="Shape 146"/>
          <p:cNvSpPr>
            <a:spLocks noGrp="1"/>
          </p:cNvSpPr>
          <p:nvPr>
            <p:ph type="body" sz="quarter" idx="1"/>
          </p:nvPr>
        </p:nvSpPr>
        <p:spPr>
          <a:prstGeom prst="rect">
            <a:avLst/>
          </a:prstGeom>
        </p:spPr>
        <p:txBody>
          <a:bodyPr/>
          <a:lstStyle/>
          <a:p>
            <a:pPr lvl="0">
              <a:defRPr sz="1800"/>
            </a:pPr>
            <a:r>
              <a:rPr sz="1400"/>
              <a:t>One of my goals today was to establish the differences between ECHO and the CMR. It can be hard to tell from the outside what's ECHO and what's CMR. The CMR is in many ways the successor to ECHO. It has replaced some of its functionality and will continue to do so. But it also uses parts of ECHO that it hasn't yet replaced itself.</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3" name="Shape 153"/>
          <p:cNvSpPr>
            <a:spLocks noGrp="1"/>
          </p:cNvSpPr>
          <p:nvPr>
            <p:ph type="body" sz="quarter" idx="1"/>
          </p:nvPr>
        </p:nvSpPr>
        <p:spPr>
          <a:prstGeom prst="rect">
            <a:avLst/>
          </a:prstGeom>
        </p:spPr>
        <p:txBody>
          <a:bodyPr/>
          <a:lstStyle/>
          <a:p>
            <a:pPr lvl="0">
              <a:defRPr sz="1800"/>
            </a:pPr>
            <a:r>
              <a:rPr sz="1400"/>
              <a:t>To understand where ECHO and the CMR are today we have to jump back to the origins. Originally ECHO was a single monolithic application. It has a SOAP API. Providers sent their metadata over FTP to an Ingest process. Users would search for and order data through a client called WIST which was a copy of an older client that had run at individual archive centers. The average query time was about a full minute.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0" name="Shape 160"/>
          <p:cNvSpPr>
            <a:spLocks noGrp="1"/>
          </p:cNvSpPr>
          <p:nvPr>
            <p:ph type="body" sz="quarter" idx="1"/>
          </p:nvPr>
        </p:nvSpPr>
        <p:spPr>
          <a:prstGeom prst="rect">
            <a:avLst/>
          </a:prstGeom>
        </p:spPr>
        <p:txBody>
          <a:bodyPr/>
          <a:lstStyle/>
          <a:p>
            <a:pPr lvl="0">
              <a:defRPr sz="1800"/>
            </a:pPr>
            <a:r>
              <a:rPr sz="1400"/>
              <a:t>The next step in ECHO evolution brought some separate services. We added REST APIs for ingesting, searching for, and ordering data. New response formats were added. Performance was improved with Elasticsearch on the backend bringing query times down from a minute each to between 5 to 10 seconds. The Reverb client was developed around this time which was a significant improvement over the previous WIST client.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7" name="Shape 167"/>
          <p:cNvSpPr>
            <a:spLocks noGrp="1"/>
          </p:cNvSpPr>
          <p:nvPr>
            <p:ph type="body" sz="quarter" idx="1"/>
          </p:nvPr>
        </p:nvSpPr>
        <p:spPr>
          <a:prstGeom prst="rect">
            <a:avLst/>
          </a:prstGeom>
        </p:spPr>
        <p:txBody>
          <a:bodyPr/>
          <a:lstStyle/>
          <a:p>
            <a:pPr lvl="0">
              <a:defRPr sz="1800"/>
            </a:pPr>
            <a:r>
              <a:rPr sz="1400"/>
              <a:t>The next stage brings the addition of the CMR here in green which provides Ingest and search capabilities. </a:t>
            </a:r>
          </a:p>
          <a:p>
            <a:pPr lvl="0">
              <a:defRPr sz="1800"/>
            </a:pPr>
            <a:endParaRPr sz="1400"/>
          </a:p>
          <a:p>
            <a:pPr lvl="0">
              <a:defRPr sz="1800"/>
            </a:pPr>
            <a:r>
              <a:rPr sz="1400"/>
              <a:t>Every diagram I've shown so far has only added new things. Nothing has gone away with the exception of WIST. Providers can still use FTP Ingest. They can ingest through Catalog REST. And starting just recently they can ingest directly into the CMR. It all ends up in the CMR and is available for searching. All of the existing clients like Reverb can still work through their existing APIs. Even though Reverb sends queries to Catalog REST the query still gets sent to CMR Search. I don't have an arrow showing that on the diagram. The number of arrows was getting out of control. Reverb uses the old APIs but it takes advantage of the CMR's better search performance. Clients like EDSC can go straight to the CMR's APIs for the best performance and to use the new features the CMR offers.</a:t>
            </a:r>
          </a:p>
          <a:p>
            <a:pPr lvl="0">
              <a:defRPr sz="1800"/>
            </a:pPr>
            <a:endParaRPr sz="1400"/>
          </a:p>
          <a:p>
            <a:pPr lvl="0">
              <a:defRPr sz="1800"/>
            </a:pPr>
            <a:r>
              <a:rPr sz="1400"/>
              <a:t>A system this big gets more complex and expensive to maintain and run. I'm going to show in a little bit how this is going to get simplified and consolidated into the CMR.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4" name="Shape 174"/>
          <p:cNvSpPr>
            <a:spLocks noGrp="1"/>
          </p:cNvSpPr>
          <p:nvPr>
            <p:ph type="body" sz="quarter" idx="1"/>
          </p:nvPr>
        </p:nvSpPr>
        <p:spPr>
          <a:prstGeom prst="rect">
            <a:avLst/>
          </a:prstGeom>
        </p:spPr>
        <p:txBody>
          <a:bodyPr/>
          <a:lstStyle/>
          <a:p>
            <a:pPr lvl="0">
              <a:defRPr sz="1800"/>
            </a:pPr>
            <a:r>
              <a:rPr sz="1400"/>
              <a:t>I spoke before about consolidating ECHO and the CMR. Eventually all of the components of ECHO will move over to the CMR as new microservices. Providers will ingest data through the FTP or REST APIs. They can also manually manage their collection holdings through the new Metadata Management Tool or MMT. And there will most likely be a new service in the CMR for handling Order submissions.</a:t>
            </a:r>
          </a:p>
          <a:p>
            <a:pPr lvl="0">
              <a:defRPr sz="1800"/>
            </a:pPr>
            <a:endParaRPr sz="1400"/>
          </a:p>
          <a:p>
            <a:pPr lvl="0">
              <a:defRPr sz="1800"/>
            </a:pPr>
            <a:r>
              <a:rPr sz="1400"/>
              <a:t>Moving things over can add new value in the CMR that it didn't have previously. It gives us an opportunity to improve them, give them better APIs, performance, and new capabilities.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p>
            <a:pPr lvl="0">
              <a:defRPr sz="1800"/>
            </a:pPr>
            <a:r>
              <a:rPr sz="1400"/>
              <a:t>But first I'm going to talk about some of the architectural improvements the CMR has that allows it to add new capabilities so easily. We learned a lot while building and maintaining ECHO. Also, the state of the art in building maintainable, fast services has evolved and improved since ECHO started. CMR takes advantages of these has and provides better stability, performance, scalability, and is more extensible than ECHO.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16" name="Shape 216"/>
          <p:cNvSpPr>
            <a:spLocks noGrp="1"/>
          </p:cNvSpPr>
          <p:nvPr>
            <p:ph type="body" sz="quarter" idx="1"/>
          </p:nvPr>
        </p:nvSpPr>
        <p:spPr>
          <a:prstGeom prst="rect">
            <a:avLst/>
          </a:prstGeom>
        </p:spPr>
        <p:txBody>
          <a:bodyPr/>
          <a:lstStyle/>
          <a:p>
            <a:pPr lvl="0">
              <a:defRPr sz="1800"/>
            </a:pPr>
            <a:r>
              <a:rPr sz="1400"/>
              <a:t>One of these areas of improvement is in the use of microservices in the CMR. Microservices are small, individual processes that communicate over lightweight protocols like HTTP. There's a lot of advantages with this kind of architecture.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B632608-89F1-2041-9C53-3BA64459C0A6}" type="slidenum">
              <a:rPr lang="en-US" smtClean="0"/>
              <a:t>17</a:t>
            </a:fld>
            <a:endParaRPr lang="en-US"/>
          </a:p>
        </p:txBody>
      </p:sp>
    </p:spTree>
    <p:extLst>
      <p:ext uri="{BB962C8B-B14F-4D97-AF65-F5344CB8AC3E}">
        <p14:creationId xmlns:p14="http://schemas.microsoft.com/office/powerpoint/2010/main" val="3867885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47" name="Shape 247"/>
          <p:cNvSpPr>
            <a:spLocks noGrp="1"/>
          </p:cNvSpPr>
          <p:nvPr>
            <p:ph type="body" sz="quarter" idx="1"/>
          </p:nvPr>
        </p:nvSpPr>
        <p:spPr>
          <a:prstGeom prst="rect">
            <a:avLst/>
          </a:prstGeom>
        </p:spPr>
        <p:txBody>
          <a:bodyPr/>
          <a:lstStyle/>
          <a:p>
            <a:pPr lvl="0">
              <a:defRPr sz="1800"/>
            </a:pPr>
            <a:r>
              <a:rPr sz="1400"/>
              <a:t>One is lower coupling. The services only talk to each other through these APIs so they maintain this separation.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85" name="Shape 285"/>
          <p:cNvSpPr>
            <a:spLocks noGrp="1"/>
          </p:cNvSpPr>
          <p:nvPr>
            <p:ph type="body" sz="quarter" idx="1"/>
          </p:nvPr>
        </p:nvSpPr>
        <p:spPr>
          <a:prstGeom prst="rect">
            <a:avLst/>
          </a:prstGeom>
        </p:spPr>
        <p:txBody>
          <a:bodyPr/>
          <a:lstStyle/>
          <a:p>
            <a:pPr lvl="0">
              <a:defRPr sz="1800"/>
            </a:pPr>
            <a:r>
              <a:rPr sz="1400"/>
              <a:t>That gives increased resiliency. A service can fail and the rest of the system can continue to function.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32" name="Shape 332"/>
          <p:cNvSpPr>
            <a:spLocks noGrp="1"/>
          </p:cNvSpPr>
          <p:nvPr>
            <p:ph type="body" sz="quarter" idx="1"/>
          </p:nvPr>
        </p:nvSpPr>
        <p:spPr>
          <a:prstGeom prst="rect">
            <a:avLst/>
          </a:prstGeom>
        </p:spPr>
        <p:txBody>
          <a:bodyPr/>
          <a:lstStyle/>
          <a:p>
            <a:pPr lvl="0">
              <a:defRPr sz="1800"/>
            </a:pPr>
            <a:r>
              <a:rPr sz="1400"/>
              <a:t>Instead of having to scale the whole system you can deploy each application individually. Scale the applications that need it.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67" name="Shape 367"/>
          <p:cNvSpPr>
            <a:spLocks noGrp="1"/>
          </p:cNvSpPr>
          <p:nvPr>
            <p:ph type="body" sz="quarter" idx="1"/>
          </p:nvPr>
        </p:nvSpPr>
        <p:spPr>
          <a:prstGeom prst="rect">
            <a:avLst/>
          </a:prstGeom>
        </p:spPr>
        <p:txBody>
          <a:bodyPr/>
          <a:lstStyle/>
          <a:p>
            <a:pPr lvl="0">
              <a:defRPr sz="1800"/>
            </a:pPr>
            <a:r>
              <a:rPr sz="1400"/>
              <a:t>Adding new capabilities can be done by adding new services. The existing services usually don't have to be modified to support this.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12" name="Shape 412"/>
          <p:cNvSpPr>
            <a:spLocks noGrp="1"/>
          </p:cNvSpPr>
          <p:nvPr>
            <p:ph type="body" sz="quarter" idx="1"/>
          </p:nvPr>
        </p:nvSpPr>
        <p:spPr>
          <a:prstGeom prst="rect">
            <a:avLst/>
          </a:prstGeom>
        </p:spPr>
        <p:txBody>
          <a:bodyPr/>
          <a:lstStyle/>
          <a:p>
            <a:pPr lvl="0">
              <a:defRPr sz="1800"/>
            </a:pPr>
            <a:r>
              <a:rPr sz="1400"/>
              <a:t>Another architectural improvement in the CMR is to make it event oriented. There are certain things within the CMR that we would like to happen whenever we receive new granules. One of those things is that we should index that granule to make it searchable. Instead of ingest directly tell the indexer to index a granule ingest broadcasts an event that a granule was ingested. It does that by publishing a message to an exchange which is fanned out to various configured queues. The Indexer listens on its own queue and processes those messages. </a:t>
            </a:r>
          </a:p>
          <a:p>
            <a:pPr lvl="0">
              <a:defRPr sz="1800"/>
            </a:pPr>
            <a:endParaRPr sz="1400"/>
          </a:p>
          <a:p>
            <a:pPr lvl="0">
              <a:defRPr sz="1800"/>
            </a:pPr>
            <a:r>
              <a:rPr sz="1400"/>
              <a:t>This decouples Ingest from the capabilities we want to build off of it. Adding a new capability can be done by adding a new queue and a new service. We don't have to modify ingest or the indexer to add those capabilities.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3" name="Shape 423"/>
          <p:cNvSpPr>
            <a:spLocks noGrp="1"/>
          </p:cNvSpPr>
          <p:nvPr>
            <p:ph type="body" sz="quarter" idx="1"/>
          </p:nvPr>
        </p:nvSpPr>
        <p:spPr>
          <a:prstGeom prst="rect">
            <a:avLst/>
          </a:prstGeom>
        </p:spPr>
        <p:txBody>
          <a:bodyPr/>
          <a:lstStyle/>
          <a:p>
            <a:pPr lvl="0">
              <a:defRPr sz="1800"/>
            </a:pPr>
            <a:r>
              <a:rPr sz="1400"/>
              <a:t>Virtual products is a new thing I'm going to talk about today that takes advantage of those new capabilities. LPDAAC offers a set of ASTER on demand products like the L2 Surface Kinetic Temperature. These products are derived from the ASTER Level 1A data.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51" name="Shape 451"/>
          <p:cNvSpPr>
            <a:spLocks noGrp="1"/>
          </p:cNvSpPr>
          <p:nvPr>
            <p:ph type="body" sz="quarter" idx="1"/>
          </p:nvPr>
        </p:nvSpPr>
        <p:spPr>
          <a:prstGeom prst="rect">
            <a:avLst/>
          </a:prstGeom>
        </p:spPr>
        <p:txBody>
          <a:bodyPr/>
          <a:lstStyle/>
          <a:p>
            <a:pPr lvl="0">
              <a:defRPr sz="1800"/>
            </a:pPr>
            <a:r>
              <a:rPr sz="1400"/>
              <a:t>There are about 10 different kinds of these derived products from ASTER L1A.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58" name="Shape 458"/>
          <p:cNvSpPr>
            <a:spLocks noGrp="1"/>
          </p:cNvSpPr>
          <p:nvPr>
            <p:ph type="body" sz="quarter" idx="1"/>
          </p:nvPr>
        </p:nvSpPr>
        <p:spPr>
          <a:prstGeom prst="rect">
            <a:avLst/>
          </a:prstGeom>
        </p:spPr>
        <p:txBody>
          <a:bodyPr/>
          <a:lstStyle/>
          <a:p>
            <a:pPr lvl="0">
              <a:defRPr sz="1800"/>
            </a:pPr>
            <a:r>
              <a:rPr sz="1400"/>
              <a:t>If you want this data you can't find it. Searching for Surface Kinetic Temperature finds 0 matching datasets. That's because there are no collections or granules registered that represent this derived data.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6" name="Shape 466"/>
          <p:cNvSpPr>
            <a:spLocks noGrp="1"/>
          </p:cNvSpPr>
          <p:nvPr>
            <p:ph type="body" sz="quarter" idx="1"/>
          </p:nvPr>
        </p:nvSpPr>
        <p:spPr>
          <a:prstGeom prst="rect">
            <a:avLst/>
          </a:prstGeom>
        </p:spPr>
        <p:txBody>
          <a:bodyPr/>
          <a:lstStyle/>
          <a:p>
            <a:pPr lvl="0">
              <a:defRPr sz="1800"/>
            </a:pPr>
            <a:r>
              <a:rPr sz="1400"/>
              <a:t>In order to obtain it you have to find and order the equivalent L1A products and then select the order options that will give you this data. This isn't the best user experience because a user has to know to order the L1A data and that AST_08 options is the Surface Kinetic Temperature data.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94" name="Shape 494"/>
          <p:cNvSpPr>
            <a:spLocks noGrp="1"/>
          </p:cNvSpPr>
          <p:nvPr>
            <p:ph type="body" sz="quarter" idx="1"/>
          </p:nvPr>
        </p:nvSpPr>
        <p:spPr>
          <a:prstGeom prst="rect">
            <a:avLst/>
          </a:prstGeom>
        </p:spPr>
        <p:txBody>
          <a:bodyPr/>
          <a:lstStyle/>
          <a:p>
            <a:pPr lvl="0">
              <a:defRPr sz="1800"/>
            </a:pPr>
            <a:r>
              <a:rPr sz="1400"/>
              <a:t>Virtual Products help to solve this particular problem and ones like it. The CMR will create virtual granules that represent all of these ASTER On Demand products. These will show up in collection and granule search results. Once this feature is in place when a user searches for Surface Kinetic Temperature or other related keywords they'll find the AST 08 collection. They can order those granules. ECHO and the CMR take care of translating the ordered data to the original ASTER L1A granules with the appropriate options. </a:t>
            </a:r>
          </a:p>
          <a:p>
            <a:pPr lvl="0">
              <a:defRPr sz="1800"/>
            </a:pPr>
            <a:endParaRPr sz="1400"/>
          </a:p>
          <a:p>
            <a:pPr lvl="0">
              <a:defRPr sz="1800"/>
            </a:pPr>
            <a:r>
              <a:rPr sz="1400"/>
              <a:t>Virtual Products can work for online data as well. If you a provider exposes an OpenDAP endpoint for subselecting data  by parameter virtual granules can be created with the appropriate opendap urls to fetch the data for just that parameter.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Why detailed previews are important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B632608-89F1-2041-9C53-3BA64459C0A6}" type="slidenum">
              <a:rPr lang="en-US" smtClean="0"/>
              <a:t>18</a:t>
            </a:fld>
            <a:endParaRPr lang="en-US"/>
          </a:p>
        </p:txBody>
      </p:sp>
    </p:spTree>
    <p:extLst>
      <p:ext uri="{BB962C8B-B14F-4D97-AF65-F5344CB8AC3E}">
        <p14:creationId xmlns:p14="http://schemas.microsoft.com/office/powerpoint/2010/main" val="94534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0" name="Shape 530"/>
          <p:cNvSpPr>
            <a:spLocks noGrp="1"/>
          </p:cNvSpPr>
          <p:nvPr>
            <p:ph type="body" sz="quarter" idx="1"/>
          </p:nvPr>
        </p:nvSpPr>
        <p:spPr>
          <a:prstGeom prst="rect">
            <a:avLst/>
          </a:prstGeom>
        </p:spPr>
        <p:txBody>
          <a:bodyPr/>
          <a:lstStyle/>
          <a:p>
            <a:pPr lvl="0">
              <a:defRPr sz="1800"/>
            </a:pPr>
            <a:r>
              <a:rPr sz="1400"/>
              <a:t>Adding Virtual Products to the CMR could have impacted the entire CMR architecture. They may have impacted how we ingest, indexed, stored and searched for this data. We didn't have to do that. All we had to do was create one new service and a new queue. The virtual product service listens for all ingest events. When a granule is ingested in a source collection we care about, like ASTER L1A, it applies the same update to create virtual granules. It does this by speaking right to ingest. </a:t>
            </a:r>
          </a:p>
          <a:p>
            <a:pPr lvl="0">
              <a:defRPr sz="1800"/>
            </a:pPr>
            <a:endParaRPr sz="1400"/>
          </a:p>
          <a:p>
            <a:pPr lvl="0">
              <a:defRPr sz="1800"/>
            </a:pPr>
            <a:r>
              <a:rPr sz="1400"/>
              <a:t>This is using architectural capabilities of the CMR to quickly add new features that greatly improve the user experience. It gets more people accessing and using this data and doing great things with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82" name="Shape 682"/>
          <p:cNvSpPr>
            <a:spLocks noGrp="1"/>
          </p:cNvSpPr>
          <p:nvPr>
            <p:ph type="body" sz="quarter" idx="1"/>
          </p:nvPr>
        </p:nvSpPr>
        <p:spPr>
          <a:prstGeom prst="rect">
            <a:avLst/>
          </a:prstGeom>
        </p:spPr>
        <p:txBody>
          <a:bodyPr/>
          <a:lstStyle/>
          <a:p>
            <a:pPr lvl="0">
              <a:defRPr sz="1800"/>
            </a:pPr>
            <a:r>
              <a:rPr sz="1400"/>
              <a:t>Motivation: Improved search rankings,  relevant data shows up earlier in search results</a:t>
            </a:r>
          </a:p>
          <a:p>
            <a:pPr lvl="0">
              <a:defRPr sz="1800"/>
            </a:pPr>
            <a:r>
              <a:rPr sz="1400"/>
              <a:t>Approach: Identified metrics to assess rankings. Identified heuristics and algorithms to improve ranking. Proposed design for incorporating into CMR Search.</a:t>
            </a:r>
          </a:p>
          <a:p>
            <a:pPr lvl="0">
              <a:defRPr sz="1800"/>
            </a:pPr>
            <a:r>
              <a:rPr sz="1400"/>
              <a:t>Next Steps: Establish "Gold Standard" - ideal ranking. Implement and Test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02" name="Shape 702"/>
          <p:cNvSpPr>
            <a:spLocks noGrp="1"/>
          </p:cNvSpPr>
          <p:nvPr>
            <p:ph type="body" sz="quarter" idx="1"/>
          </p:nvPr>
        </p:nvSpPr>
        <p:spPr>
          <a:prstGeom prst="rect">
            <a:avLst/>
          </a:prstGeom>
        </p:spPr>
        <p:txBody>
          <a:bodyPr/>
          <a:lstStyle/>
          <a:p>
            <a:pPr lvl="0">
              <a:defRPr sz="1800"/>
            </a:pPr>
            <a:r>
              <a:rPr sz="1400"/>
              <a:t>Autocomplete would be a new search API on the CMR that would allow clients to implement autocomplete of keywords pulled from collection metadata. A client would send us a few characters the user had just typed in like MOD. The CMR would very quickly return a list of the matching keywords along with counts of collections matching that term, and an indication of what kind of thing that was. Like the top match here says the keyword is MODIS which is the name of an instrument. It matches 1,478 collections.</a:t>
            </a:r>
          </a:p>
          <a:p>
            <a:pPr lvl="0">
              <a:defRPr sz="1800"/>
            </a:pPr>
            <a:endParaRPr sz="1400"/>
          </a:p>
          <a:p>
            <a:pPr lvl="0">
              <a:defRPr sz="1800"/>
            </a:pPr>
            <a:r>
              <a:rPr sz="1400"/>
              <a:t>The API would also allow a query to be sent along as well so that the autocompleted terms only apply to the data sub-selected by the user's current query.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09" name="Shape 709"/>
          <p:cNvSpPr>
            <a:spLocks noGrp="1"/>
          </p:cNvSpPr>
          <p:nvPr>
            <p:ph type="body" sz="quarter" idx="1"/>
          </p:nvPr>
        </p:nvSpPr>
        <p:spPr>
          <a:prstGeom prst="rect">
            <a:avLst/>
          </a:prstGeom>
        </p:spPr>
        <p:txBody>
          <a:bodyPr/>
          <a:lstStyle/>
          <a:p>
            <a:pPr lvl="0">
              <a:defRPr sz="1800"/>
            </a:pPr>
            <a:r>
              <a:rPr sz="1400"/>
              <a:t>The Metadata Management Tool is a new GUI built on top of the CMR that will provide a way for providers to manage their holdings in the CMR. This mock up shows a screen for viewing all the revisions of a metadata record. Metadata revisions were an internal feature of the CMR that was implemented to improve scalability and ease of synchronization. Now we're going to be making that public so that tools like MMT can take advantage of it. An image like this shows the power that it gives users. You can see what changes were made to revisions by comparing them. You can see who made the change, when they made it, and why it was made. You can also easily undo a change by reverting to a previous revision.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a:t>
            </a:r>
            <a:r>
              <a:rPr lang="en-US" baseline="0" dirty="0" smtClean="0"/>
              <a:t> its core, this is the user experience we’re seeking to provide. </a:t>
            </a:r>
          </a:p>
          <a:p>
            <a:endParaRPr lang="en-US" baseline="0" dirty="0" smtClean="0"/>
          </a:p>
          <a:p>
            <a:r>
              <a:rPr lang="en-US" baseline="0" dirty="0" smtClean="0"/>
              <a:t>For a developer in the ECC, all underlying infrastructure -- and the process of procuring, configuring, and maintaining it-- are abstracted away. Pass your code to NGAP and get a live application in return.</a:t>
            </a:r>
            <a:endParaRPr lang="en-US" dirty="0"/>
          </a:p>
        </p:txBody>
      </p:sp>
    </p:spTree>
    <p:extLst>
      <p:ext uri="{BB962C8B-B14F-4D97-AF65-F5344CB8AC3E}">
        <p14:creationId xmlns:p14="http://schemas.microsoft.com/office/powerpoint/2010/main" val="60555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in the cloud</a:t>
            </a:r>
          </a:p>
          <a:p>
            <a:pPr marL="171450" indent="-171450">
              <a:buFontTx/>
              <a:buChar char="•"/>
            </a:pPr>
            <a:r>
              <a:rPr lang="en-US" dirty="0" smtClean="0"/>
              <a:t>Server procurement speeds</a:t>
            </a:r>
          </a:p>
          <a:p>
            <a:pPr marL="171450" indent="-171450">
              <a:buFontTx/>
              <a:buChar char="•"/>
            </a:pPr>
            <a:r>
              <a:rPr lang="en-US" dirty="0" smtClean="0"/>
              <a:t>“Out of box” scalability, HA</a:t>
            </a:r>
          </a:p>
          <a:p>
            <a:endParaRPr lang="en-US" dirty="0"/>
          </a:p>
        </p:txBody>
      </p:sp>
    </p:spTree>
    <p:extLst>
      <p:ext uri="{BB962C8B-B14F-4D97-AF65-F5344CB8AC3E}">
        <p14:creationId xmlns:p14="http://schemas.microsoft.com/office/powerpoint/2010/main" val="472014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Reduce SA burden for platform maintenance</a:t>
            </a:r>
          </a:p>
          <a:p>
            <a:endParaRPr lang="en-US" dirty="0" smtClean="0"/>
          </a:p>
          <a:p>
            <a:r>
              <a:rPr lang="en-US" dirty="0" smtClean="0"/>
              <a:t>SAs do a ton of things, much</a:t>
            </a:r>
            <a:r>
              <a:rPr lang="en-US" baseline="0" dirty="0" smtClean="0"/>
              <a:t> of it mundane and repetitive. This is not due to a lack of skill, but a requirement for routine activities that are critically important to be done by SOMEONE. Wouldn’t you rather have your SAs –not– staring at lights and combing through logs as a REGULAR part of their job?</a:t>
            </a:r>
            <a:endParaRPr lang="en-US" dirty="0"/>
          </a:p>
        </p:txBody>
      </p:sp>
    </p:spTree>
    <p:extLst>
      <p:ext uri="{BB962C8B-B14F-4D97-AF65-F5344CB8AC3E}">
        <p14:creationId xmlns:p14="http://schemas.microsoft.com/office/powerpoint/2010/main" val="2322921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 Promote program-wide sharing of infrastructure resources</a:t>
            </a:r>
          </a:p>
          <a:p>
            <a:endParaRPr lang="en-US" dirty="0"/>
          </a:p>
        </p:txBody>
      </p:sp>
    </p:spTree>
    <p:extLst>
      <p:ext uri="{BB962C8B-B14F-4D97-AF65-F5344CB8AC3E}">
        <p14:creationId xmlns:p14="http://schemas.microsoft.com/office/powerpoint/2010/main" val="2304467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a:t>
            </a:r>
            <a:r>
              <a:rPr lang="en-US" baseline="0" dirty="0" smtClean="0"/>
              <a:t> its core, this is the user experience we’re seeking to provide. </a:t>
            </a:r>
          </a:p>
          <a:p>
            <a:endParaRPr lang="en-US" baseline="0" dirty="0" smtClean="0"/>
          </a:p>
          <a:p>
            <a:r>
              <a:rPr lang="en-US" baseline="0" dirty="0" smtClean="0"/>
              <a:t>For a developer in the ECC, all underlying infrastructure -- and the process of procuring, configuring, and maintaining it-- are abstracted away. Pass your code to NGAP and get a live application in return.</a:t>
            </a:r>
            <a:endParaRPr lang="en-US" dirty="0"/>
          </a:p>
        </p:txBody>
      </p:sp>
    </p:spTree>
    <p:extLst>
      <p:ext uri="{BB962C8B-B14F-4D97-AF65-F5344CB8AC3E}">
        <p14:creationId xmlns:p14="http://schemas.microsoft.com/office/powerpoint/2010/main" val="605559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dirty="0" smtClean="0"/>
              <a:t>Simple EED web applications</a:t>
            </a:r>
          </a:p>
          <a:p>
            <a:pPr marL="171450" indent="-171450">
              <a:buFontTx/>
              <a:buChar char="•"/>
            </a:pPr>
            <a:r>
              <a:rPr lang="en-US" dirty="0" smtClean="0"/>
              <a:t>12-factor web apps with </a:t>
            </a:r>
            <a:r>
              <a:rPr lang="en-US" dirty="0" err="1" smtClean="0"/>
              <a:t>PostgreSQL</a:t>
            </a:r>
            <a:r>
              <a:rPr lang="en-US" dirty="0" smtClean="0"/>
              <a:t> database (http://12factor.net)</a:t>
            </a:r>
            <a:endParaRPr lang="en-US" dirty="0"/>
          </a:p>
        </p:txBody>
      </p:sp>
    </p:spTree>
    <p:extLst>
      <p:ext uri="{BB962C8B-B14F-4D97-AF65-F5344CB8AC3E}">
        <p14:creationId xmlns:p14="http://schemas.microsoft.com/office/powerpoint/2010/main" val="405653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B632608-89F1-2041-9C53-3BA64459C0A6}" type="slidenum">
              <a:rPr lang="en-US" smtClean="0"/>
              <a:t>21</a:t>
            </a:fld>
            <a:endParaRPr lang="en-US"/>
          </a:p>
        </p:txBody>
      </p:sp>
    </p:spTree>
    <p:extLst>
      <p:ext uri="{BB962C8B-B14F-4D97-AF65-F5344CB8AC3E}">
        <p14:creationId xmlns:p14="http://schemas.microsoft.com/office/powerpoint/2010/main" val="2369211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00526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Platform requests</a:t>
            </a:r>
            <a:r>
              <a:rPr lang="en-US" baseline="0" dirty="0" smtClean="0"/>
              <a:t> </a:t>
            </a:r>
            <a:r>
              <a:rPr lang="en-US" baseline="0" smtClean="0"/>
              <a:t>– deploying </a:t>
            </a:r>
            <a:r>
              <a:rPr lang="en-US" baseline="0" dirty="0" smtClean="0"/>
              <a:t>applications, reporting statuses, changing </a:t>
            </a:r>
            <a:r>
              <a:rPr lang="en-US" baseline="0" smtClean="0"/>
              <a:t>environment variables</a:t>
            </a:r>
            <a:endParaRPr lang="en-US" dirty="0"/>
          </a:p>
        </p:txBody>
      </p:sp>
    </p:spTree>
    <p:extLst>
      <p:ext uri="{BB962C8B-B14F-4D97-AF65-F5344CB8AC3E}">
        <p14:creationId xmlns:p14="http://schemas.microsoft.com/office/powerpoint/2010/main" val="3703547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86457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88868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87943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Long story</a:t>
            </a:r>
            <a:r>
              <a:rPr lang="en-US" baseline="0" dirty="0" smtClean="0"/>
              <a:t> short: containers required too much investigative work (framework customization, security control investigation, </a:t>
            </a:r>
            <a:r>
              <a:rPr lang="en-US" baseline="0" dirty="0" err="1" smtClean="0"/>
              <a:t>etc</a:t>
            </a:r>
            <a:r>
              <a:rPr lang="en-US" baseline="0" dirty="0" smtClean="0"/>
              <a:t>) for a team of our size with our time constraints.</a:t>
            </a:r>
            <a:endParaRPr lang="en-US" dirty="0"/>
          </a:p>
        </p:txBody>
      </p:sp>
    </p:spTree>
    <p:extLst>
      <p:ext uri="{BB962C8B-B14F-4D97-AF65-F5344CB8AC3E}">
        <p14:creationId xmlns:p14="http://schemas.microsoft.com/office/powerpoint/2010/main" val="2880093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a:p>
        </p:txBody>
      </p:sp>
    </p:spTree>
    <p:extLst>
      <p:ext uri="{BB962C8B-B14F-4D97-AF65-F5344CB8AC3E}">
        <p14:creationId xmlns:p14="http://schemas.microsoft.com/office/powerpoint/2010/main" val="4099601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65721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3554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8" name="Shape 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2772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3F91765-F339-F947-AF32-80F27AD46595}" type="slidenum">
              <a:rPr lang="en-US" smtClean="0"/>
              <a:t>27</a:t>
            </a:fld>
            <a:endParaRPr lang="en-US"/>
          </a:p>
        </p:txBody>
      </p:sp>
    </p:spTree>
    <p:extLst>
      <p:ext uri="{BB962C8B-B14F-4D97-AF65-F5344CB8AC3E}">
        <p14:creationId xmlns:p14="http://schemas.microsoft.com/office/powerpoint/2010/main" val="3761558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11044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60731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07243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12006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73" name="Shape 8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233235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Shape 9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5" name="Shape 9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82416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97" name="Shape 9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30640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39" name="Shape 10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75071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5" name="Shape 10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41645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00495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Optionally swap </a:t>
            </a:r>
            <a:r>
              <a:rPr lang="en-US" smtClean="0"/>
              <a:t>with demo</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3F91765-F339-F947-AF32-80F27AD46595}" type="slidenum">
              <a:rPr lang="en-US" smtClean="0"/>
              <a:t>35</a:t>
            </a:fld>
            <a:endParaRPr lang="en-US"/>
          </a:p>
        </p:txBody>
      </p:sp>
    </p:spTree>
    <p:extLst>
      <p:ext uri="{BB962C8B-B14F-4D97-AF65-F5344CB8AC3E}">
        <p14:creationId xmlns:p14="http://schemas.microsoft.com/office/powerpoint/2010/main" val="3761558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In the past, there has been no consistency when navigating throughout the EOSDIS</a:t>
            </a:r>
            <a:r>
              <a:rPr lang="en-US" baseline="0" dirty="0" smtClean="0"/>
              <a:t> ecosystem. Both from a front-end markup and style perspective</a:t>
            </a:r>
            <a:endParaRPr lang="en-US" dirty="0" smtClean="0"/>
          </a:p>
        </p:txBody>
      </p:sp>
    </p:spTree>
    <p:extLst>
      <p:ext uri="{BB962C8B-B14F-4D97-AF65-F5344CB8AC3E}">
        <p14:creationId xmlns:p14="http://schemas.microsoft.com/office/powerpoint/2010/main" val="159568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685800" y="4009490"/>
            <a:ext cx="70866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eosdis-logo-whit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799" y="480830"/>
            <a:ext cx="4546863" cy="1282215"/>
          </a:xfrm>
          <a:prstGeom prst="rect">
            <a:avLst/>
          </a:prstGeom>
        </p:spPr>
      </p:pic>
    </p:spTree>
    <p:extLst>
      <p:ext uri="{BB962C8B-B14F-4D97-AF65-F5344CB8AC3E}">
        <p14:creationId xmlns:p14="http://schemas.microsoft.com/office/powerpoint/2010/main" val="323884798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descr="eosdis-logo.png"/>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457200" y="6239927"/>
            <a:ext cx="1842603" cy="519043"/>
          </a:xfrm>
          <a:prstGeom prst="rect">
            <a:avLst/>
          </a:prstGeom>
        </p:spPr>
      </p:pic>
      <p:sp>
        <p:nvSpPr>
          <p:cNvPr id="5" name="TextBox 4"/>
          <p:cNvSpPr txBox="1"/>
          <p:nvPr userDrawn="1"/>
        </p:nvSpPr>
        <p:spPr>
          <a:xfrm>
            <a:off x="8359537" y="6381547"/>
            <a:ext cx="529391" cy="276999"/>
          </a:xfrm>
          <a:prstGeom prst="rect">
            <a:avLst/>
          </a:prstGeom>
          <a:noFill/>
        </p:spPr>
        <p:txBody>
          <a:bodyPr wrap="square" rtlCol="0">
            <a:spAutoFit/>
          </a:bodyPr>
          <a:lstStyle/>
          <a:p>
            <a:fld id="{545DA365-9E1D-4524-8E92-33F14DD2E042}" type="slidenum">
              <a:rPr lang="en-US" sz="1200" smtClean="0">
                <a:latin typeface="Verdana" pitchFamily="34" charset="0"/>
                <a:ea typeface="Verdana" pitchFamily="34" charset="0"/>
                <a:cs typeface="Verdana" pitchFamily="34" charset="0"/>
              </a:rPr>
              <a:pPr/>
              <a:t>‹#›</a:t>
            </a:fld>
            <a:endParaRPr lang="en-US"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065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3151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descr="eosdis-logo.png"/>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457200" y="6239927"/>
            <a:ext cx="1842603" cy="519043"/>
          </a:xfrm>
          <a:prstGeom prst="rect">
            <a:avLst/>
          </a:prstGeom>
        </p:spPr>
      </p:pic>
      <p:sp>
        <p:nvSpPr>
          <p:cNvPr id="4" name="TextBox 3"/>
          <p:cNvSpPr txBox="1"/>
          <p:nvPr userDrawn="1"/>
        </p:nvSpPr>
        <p:spPr>
          <a:xfrm>
            <a:off x="8359537" y="6381547"/>
            <a:ext cx="529391" cy="276999"/>
          </a:xfrm>
          <a:prstGeom prst="rect">
            <a:avLst/>
          </a:prstGeom>
          <a:noFill/>
        </p:spPr>
        <p:txBody>
          <a:bodyPr wrap="square" rtlCol="0">
            <a:spAutoFit/>
          </a:bodyPr>
          <a:lstStyle/>
          <a:p>
            <a:fld id="{545DA365-9E1D-4524-8E92-33F14DD2E042}" type="slidenum">
              <a:rPr lang="en-US" sz="1200" smtClean="0">
                <a:latin typeface="Verdana" pitchFamily="34" charset="0"/>
                <a:ea typeface="Verdana" pitchFamily="34" charset="0"/>
                <a:cs typeface="Verdana" pitchFamily="34" charset="0"/>
              </a:rPr>
              <a:pPr/>
              <a:t>‹#›</a:t>
            </a:fld>
            <a:endParaRPr lang="en-US"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474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727122" y="6356350"/>
            <a:ext cx="3687720" cy="365125"/>
          </a:xfrm>
          <a:prstGeom prst="rect">
            <a:avLst/>
          </a:prstGeom>
        </p:spPr>
        <p:txBody>
          <a:bodyPr/>
          <a:lstStyle>
            <a:lvl1pPr algn="ctr">
              <a:defRPr/>
            </a:lvl1pPr>
          </a:lstStyle>
          <a:p>
            <a:endParaRPr lang="en-US" dirty="0"/>
          </a:p>
        </p:txBody>
      </p:sp>
      <p:pic>
        <p:nvPicPr>
          <p:cNvPr id="5" name="Picture 4" descr="eosdis-logo.png"/>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457200" y="6239927"/>
            <a:ext cx="1842603" cy="519043"/>
          </a:xfrm>
          <a:prstGeom prst="rect">
            <a:avLst/>
          </a:prstGeom>
        </p:spPr>
      </p:pic>
      <p:sp>
        <p:nvSpPr>
          <p:cNvPr id="4" name="TextBox 3"/>
          <p:cNvSpPr txBox="1"/>
          <p:nvPr userDrawn="1"/>
        </p:nvSpPr>
        <p:spPr>
          <a:xfrm>
            <a:off x="8359537" y="6381547"/>
            <a:ext cx="529391" cy="276999"/>
          </a:xfrm>
          <a:prstGeom prst="rect">
            <a:avLst/>
          </a:prstGeom>
          <a:noFill/>
        </p:spPr>
        <p:txBody>
          <a:bodyPr wrap="square" rtlCol="0">
            <a:spAutoFit/>
          </a:bodyPr>
          <a:lstStyle/>
          <a:p>
            <a:fld id="{545DA365-9E1D-4524-8E92-33F14DD2E042}" type="slidenum">
              <a:rPr lang="en-US" sz="1200" smtClean="0">
                <a:latin typeface="Verdana" pitchFamily="34" charset="0"/>
                <a:ea typeface="Verdana" pitchFamily="34" charset="0"/>
                <a:cs typeface="Verdana" pitchFamily="34" charset="0"/>
              </a:rPr>
              <a:pPr/>
              <a:t>‹#›</a:t>
            </a:fld>
            <a:endParaRPr lang="en-US"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385820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668526" y="6356350"/>
            <a:ext cx="975557" cy="365125"/>
          </a:xfrm>
          <a:prstGeom prst="rect">
            <a:avLst/>
          </a:prstGeom>
        </p:spPr>
        <p:txBody>
          <a:bodyPr/>
          <a:lstStyle/>
          <a:p>
            <a:fld id="{CCD1BA17-B4F3-8C48-9A88-FB20830DBE6C}" type="datetimeFigureOut">
              <a:rPr lang="en-US" smtClean="0"/>
              <a:t>7/20/15</a:t>
            </a:fld>
            <a:endParaRPr lang="en-US"/>
          </a:p>
        </p:txBody>
      </p:sp>
      <p:sp>
        <p:nvSpPr>
          <p:cNvPr id="6" name="Footer Placeholder 5"/>
          <p:cNvSpPr>
            <a:spLocks noGrp="1"/>
          </p:cNvSpPr>
          <p:nvPr>
            <p:ph type="ftr" sz="quarter" idx="11"/>
          </p:nvPr>
        </p:nvSpPr>
        <p:spPr>
          <a:xfrm>
            <a:off x="2727122" y="6356350"/>
            <a:ext cx="368772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9006" y="6356350"/>
            <a:ext cx="757794" cy="365125"/>
          </a:xfrm>
          <a:prstGeom prst="rect">
            <a:avLst/>
          </a:prstGeom>
        </p:spPr>
        <p:txBody>
          <a:bodyPr/>
          <a:lstStyle/>
          <a:p>
            <a:fld id="{6092BD56-B0CD-6740-AA11-9EDCC40BEECE}" type="slidenum">
              <a:rPr lang="en-US" smtClean="0"/>
              <a:t>‹#›</a:t>
            </a:fld>
            <a:endParaRPr lang="en-US"/>
          </a:p>
        </p:txBody>
      </p:sp>
    </p:spTree>
    <p:extLst>
      <p:ext uri="{BB962C8B-B14F-4D97-AF65-F5344CB8AC3E}">
        <p14:creationId xmlns:p14="http://schemas.microsoft.com/office/powerpoint/2010/main" val="2087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279581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7801"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82763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1" r:id="rId4"/>
    <p:sldLayoutId id="2147483662" r:id="rId5"/>
    <p:sldLayoutId id="2147483663" r:id="rId6"/>
    <p:sldLayoutId id="2147483664" r:id="rId7"/>
  </p:sldLayoutIdLst>
  <p:hf hd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hello-world.sit.earthdata.nasa.gov"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7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12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13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2.xml"/><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support@earthdata.nasa.gov"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3.xml"/><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1.xm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mark@element84.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mailto:jason@element84.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mr.earthdata.nasa.gov"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hello-world.sit.earthdata.nasa.gov"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318854" cy="1470025"/>
          </a:xfrm>
        </p:spPr>
        <p:txBody>
          <a:bodyPr/>
          <a:lstStyle/>
          <a:p>
            <a:r>
              <a:rPr lang="en-US" dirty="0" smtClean="0"/>
              <a:t>NASA EOSDIS Evolving Technologies</a:t>
            </a:r>
            <a:endParaRPr lang="en-US" dirty="0"/>
          </a:p>
        </p:txBody>
      </p:sp>
      <p:sp>
        <p:nvSpPr>
          <p:cNvPr id="3" name="Subtitle 2"/>
          <p:cNvSpPr>
            <a:spLocks noGrp="1"/>
          </p:cNvSpPr>
          <p:nvPr>
            <p:ph type="subTitle" idx="1"/>
          </p:nvPr>
        </p:nvSpPr>
        <p:spPr/>
        <p:txBody>
          <a:bodyPr/>
          <a:lstStyle/>
          <a:p>
            <a:r>
              <a:rPr lang="en-US" dirty="0" smtClean="0"/>
              <a:t>Dan Pilone</a:t>
            </a:r>
          </a:p>
          <a:p>
            <a:r>
              <a:rPr lang="en-US" dirty="0" smtClean="0"/>
              <a:t>dan@element84.com</a:t>
            </a:r>
          </a:p>
          <a:p>
            <a:r>
              <a:rPr lang="en-US" dirty="0"/>
              <a:t>EED </a:t>
            </a:r>
            <a:r>
              <a:rPr lang="en-US" dirty="0" smtClean="0"/>
              <a:t>Program</a:t>
            </a:r>
            <a:endParaRPr lang="en-US" dirty="0"/>
          </a:p>
        </p:txBody>
      </p:sp>
      <p:sp>
        <p:nvSpPr>
          <p:cNvPr id="4" name="TextBox 3"/>
          <p:cNvSpPr txBox="1"/>
          <p:nvPr/>
        </p:nvSpPr>
        <p:spPr>
          <a:xfrm>
            <a:off x="2625213" y="6229350"/>
            <a:ext cx="4289936" cy="523220"/>
          </a:xfrm>
          <a:prstGeom prst="rect">
            <a:avLst/>
          </a:prstGeom>
          <a:noFill/>
        </p:spPr>
        <p:txBody>
          <a:bodyPr wrap="square" rtlCol="0">
            <a:spAutoFit/>
          </a:bodyPr>
          <a:lstStyle/>
          <a:p>
            <a:pPr algn="ctr"/>
            <a:r>
              <a:rPr lang="en-US" dirty="0">
                <a:solidFill>
                  <a:schemeClr val="bg1">
                    <a:lumMod val="75000"/>
                  </a:schemeClr>
                </a:solidFill>
                <a:latin typeface="Helvetica Neue"/>
              </a:rPr>
              <a:t>This work was supported by NASA/GSFC under Raytheon Co. contract number </a:t>
            </a:r>
            <a:r>
              <a:rPr lang="en-US" dirty="0" smtClean="0">
                <a:solidFill>
                  <a:schemeClr val="bg1">
                    <a:lumMod val="75000"/>
                  </a:schemeClr>
                </a:solidFill>
                <a:latin typeface="Helvetica Neue"/>
              </a:rPr>
              <a:t>NNG10HP02C</a:t>
            </a:r>
            <a:endParaRPr lang="en-US" dirty="0">
              <a:solidFill>
                <a:schemeClr val="bg1">
                  <a:lumMod val="75000"/>
                </a:schemeClr>
              </a:solidFill>
              <a:latin typeface="Helvetica Neue"/>
            </a:endParaRPr>
          </a:p>
        </p:txBody>
      </p:sp>
      <p:sp>
        <p:nvSpPr>
          <p:cNvPr id="5" name="TextBox 4"/>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5100618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Earthdata Search</a:t>
            </a:r>
            <a:endParaRPr lang="en-US" dirty="0"/>
          </a:p>
        </p:txBody>
      </p:sp>
      <p:sp>
        <p:nvSpPr>
          <p:cNvPr id="3" name="Subtitle 2"/>
          <p:cNvSpPr>
            <a:spLocks noGrp="1"/>
          </p:cNvSpPr>
          <p:nvPr>
            <p:ph type="subTitle" idx="1"/>
          </p:nvPr>
        </p:nvSpPr>
        <p:spPr/>
        <p:txBody>
          <a:bodyPr/>
          <a:lstStyle/>
          <a:p>
            <a:r>
              <a:rPr lang="en-US" dirty="0" smtClean="0"/>
              <a:t>Patrick Quinn</a:t>
            </a:r>
          </a:p>
          <a:p>
            <a:r>
              <a:rPr lang="en-US" dirty="0" smtClean="0"/>
              <a:t>patrick@element84.com</a:t>
            </a:r>
          </a:p>
          <a:p>
            <a:r>
              <a:rPr lang="en-US" dirty="0"/>
              <a:t>EED </a:t>
            </a:r>
            <a:r>
              <a:rPr lang="en-US" dirty="0" smtClean="0"/>
              <a:t>Program</a:t>
            </a:r>
            <a:endParaRPr lang="en-US" dirty="0"/>
          </a:p>
        </p:txBody>
      </p:sp>
      <p:sp>
        <p:nvSpPr>
          <p:cNvPr id="4" name="TextBox 3"/>
          <p:cNvSpPr txBox="1"/>
          <p:nvPr/>
        </p:nvSpPr>
        <p:spPr>
          <a:xfrm>
            <a:off x="2625213" y="6229350"/>
            <a:ext cx="4289936" cy="523220"/>
          </a:xfrm>
          <a:prstGeom prst="rect">
            <a:avLst/>
          </a:prstGeom>
          <a:noFill/>
        </p:spPr>
        <p:txBody>
          <a:bodyPr wrap="square" rtlCol="0">
            <a:spAutoFit/>
          </a:bodyPr>
          <a:lstStyle/>
          <a:p>
            <a:pPr algn="ctr"/>
            <a:r>
              <a:rPr lang="en-US" dirty="0">
                <a:solidFill>
                  <a:schemeClr val="bg1">
                    <a:lumMod val="75000"/>
                  </a:schemeClr>
                </a:solidFill>
                <a:latin typeface="Helvetica Neue"/>
              </a:rPr>
              <a:t>This work was supported by NASA/GSFC under Raytheon Co. contract number </a:t>
            </a:r>
            <a:r>
              <a:rPr lang="en-US" dirty="0" smtClean="0">
                <a:solidFill>
                  <a:schemeClr val="bg1">
                    <a:lumMod val="75000"/>
                  </a:schemeClr>
                </a:solidFill>
                <a:latin typeface="Helvetica Neue"/>
              </a:rPr>
              <a:t>NNG10HP02C</a:t>
            </a:r>
            <a:endParaRPr lang="en-US" dirty="0">
              <a:solidFill>
                <a:schemeClr val="bg1">
                  <a:lumMod val="75000"/>
                </a:schemeClr>
              </a:solidFill>
              <a:latin typeface="Helvetica Neue"/>
            </a:endParaRPr>
          </a:p>
        </p:txBody>
      </p:sp>
    </p:spTree>
    <p:extLst>
      <p:ext uri="{BB962C8B-B14F-4D97-AF65-F5344CB8AC3E}">
        <p14:creationId xmlns:p14="http://schemas.microsoft.com/office/powerpoint/2010/main" val="13083726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Hosting is Hard</a:t>
            </a:r>
            <a:endParaRPr lang="en-US" dirty="0"/>
          </a:p>
        </p:txBody>
      </p:sp>
      <p:pic>
        <p:nvPicPr>
          <p:cNvPr id="4" name="image01.png" descr="VM Resource Utilization.png"/>
          <p:cNvPicPr/>
          <p:nvPr/>
        </p:nvPicPr>
        <p:blipFill>
          <a:blip r:embed="rId2"/>
          <a:srcRect/>
          <a:stretch>
            <a:fillRect/>
          </a:stretch>
        </p:blipFill>
        <p:spPr>
          <a:xfrm>
            <a:off x="913861" y="1695792"/>
            <a:ext cx="2776538" cy="2457450"/>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p:spPr>
      </p:pic>
      <p:pic>
        <p:nvPicPr>
          <p:cNvPr id="5" name="image03.png" descr="VM Creation Workflow (1).png"/>
          <p:cNvPicPr/>
          <p:nvPr/>
        </p:nvPicPr>
        <p:blipFill>
          <a:blip r:embed="rId3"/>
          <a:srcRect/>
          <a:stretch>
            <a:fillRect/>
          </a:stretch>
        </p:blipFill>
        <p:spPr>
          <a:xfrm>
            <a:off x="2432271" y="3586444"/>
            <a:ext cx="3649741" cy="2316380"/>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p:spPr>
      </p:pic>
      <p:pic>
        <p:nvPicPr>
          <p:cNvPr id="6" name="image02.png" descr="Full-System vs OS-Level Virtualization.png"/>
          <p:cNvPicPr/>
          <p:nvPr/>
        </p:nvPicPr>
        <p:blipFill>
          <a:blip r:embed="rId4"/>
          <a:srcRect/>
          <a:stretch>
            <a:fillRect/>
          </a:stretch>
        </p:blipFill>
        <p:spPr>
          <a:xfrm>
            <a:off x="4845595" y="2036276"/>
            <a:ext cx="3629033" cy="3023885"/>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98032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944" y="2857500"/>
            <a:ext cx="5504111" cy="1143000"/>
          </a:xfrm>
        </p:spPr>
        <p:txBody>
          <a:bodyPr/>
          <a:lstStyle/>
          <a:p>
            <a:pPr algn="ctr"/>
            <a:r>
              <a:rPr lang="en-US" dirty="0" smtClean="0"/>
              <a:t>Enter NGAP*</a:t>
            </a:r>
            <a:endParaRPr lang="en-US" dirty="0"/>
          </a:p>
        </p:txBody>
      </p:sp>
      <p:sp>
        <p:nvSpPr>
          <p:cNvPr id="4" name="TextBox 3"/>
          <p:cNvSpPr txBox="1"/>
          <p:nvPr/>
        </p:nvSpPr>
        <p:spPr>
          <a:xfrm>
            <a:off x="5673162" y="6091221"/>
            <a:ext cx="3301785" cy="307777"/>
          </a:xfrm>
          <a:prstGeom prst="rect">
            <a:avLst/>
          </a:prstGeom>
          <a:noFill/>
        </p:spPr>
        <p:txBody>
          <a:bodyPr wrap="none" rtlCol="0">
            <a:spAutoFit/>
          </a:bodyPr>
          <a:lstStyle/>
          <a:p>
            <a:r>
              <a:rPr lang="en-US" i="1" dirty="0" smtClean="0"/>
              <a:t>* Next Generation Application Platform</a:t>
            </a:r>
            <a:endParaRPr lang="en-US" i="1" dirty="0"/>
          </a:p>
        </p:txBody>
      </p:sp>
    </p:spTree>
    <p:extLst>
      <p:ext uri="{BB962C8B-B14F-4D97-AF65-F5344CB8AC3E}">
        <p14:creationId xmlns:p14="http://schemas.microsoft.com/office/powerpoint/2010/main" val="1054117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Goals</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32767844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20650"/>
            <a:ext cx="9144000" cy="7086600"/>
          </a:xfrm>
          <a:prstGeom prst="rect">
            <a:avLst/>
          </a:prstGeom>
        </p:spPr>
      </p:pic>
    </p:spTree>
    <p:extLst>
      <p:ext uri="{BB962C8B-B14F-4D97-AF65-F5344CB8AC3E}">
        <p14:creationId xmlns:p14="http://schemas.microsoft.com/office/powerpoint/2010/main" val="632483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344831480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1772" y="0"/>
            <a:ext cx="9627219" cy="6858000"/>
          </a:xfrm>
          <a:prstGeom prst="rect">
            <a:avLst/>
          </a:prstGeom>
        </p:spPr>
      </p:pic>
    </p:spTree>
    <p:extLst>
      <p:ext uri="{BB962C8B-B14F-4D97-AF65-F5344CB8AC3E}">
        <p14:creationId xmlns:p14="http://schemas.microsoft.com/office/powerpoint/2010/main" val="276804685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8538" y="3169126"/>
            <a:ext cx="7239000" cy="1600200"/>
          </a:xfrm>
          <a:prstGeom prst="rect">
            <a:avLst/>
          </a:prstGeom>
          <a:solidFill>
            <a:schemeClr val="accent2"/>
          </a:solidFill>
          <a:ln w="31750">
            <a:noFill/>
          </a:ln>
          <a:effectLst/>
        </p:spPr>
        <p:style>
          <a:lnRef idx="1">
            <a:schemeClr val="accent1"/>
          </a:lnRef>
          <a:fillRef idx="3">
            <a:schemeClr val="accent1"/>
          </a:fillRef>
          <a:effectRef idx="2">
            <a:schemeClr val="accent1"/>
          </a:effectRef>
          <a:fontRef idx="minor">
            <a:schemeClr val="lt1"/>
          </a:fontRef>
        </p:style>
        <p:txBody>
          <a:bodyPr bIns="137160" rtlCol="0" anchor="b" anchorCtr="0"/>
          <a:lstStyle/>
          <a:p>
            <a:pPr algn="ctr"/>
            <a:r>
              <a:rPr lang="en-US" dirty="0" smtClean="0">
                <a:solidFill>
                  <a:schemeClr val="bg1"/>
                </a:solidFill>
              </a:rPr>
              <a:t>Platform &amp; Services</a:t>
            </a:r>
            <a:endParaRPr lang="en-US" dirty="0">
              <a:solidFill>
                <a:schemeClr val="bg1"/>
              </a:solidFill>
            </a:endParaRPr>
          </a:p>
        </p:txBody>
      </p:sp>
      <p:sp>
        <p:nvSpPr>
          <p:cNvPr id="5" name="Rectangle 4"/>
          <p:cNvSpPr/>
          <p:nvPr/>
        </p:nvSpPr>
        <p:spPr>
          <a:xfrm>
            <a:off x="1227138" y="3352006"/>
            <a:ext cx="1066799" cy="914400"/>
          </a:xfrm>
          <a:prstGeom prst="rect">
            <a:avLst/>
          </a:prstGeom>
          <a:solidFill>
            <a:schemeClr val="accent2">
              <a:lumMod val="75000"/>
            </a:schemeClr>
          </a:solidFill>
          <a:ln>
            <a:solidFill>
              <a:schemeClr val="accent2">
                <a:lumMod val="50000"/>
              </a:schemeClr>
            </a:solidFill>
          </a:ln>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Authenti-cation</a:t>
            </a:r>
            <a:endParaRPr lang="en-US" dirty="0"/>
          </a:p>
        </p:txBody>
      </p:sp>
      <p:sp>
        <p:nvSpPr>
          <p:cNvPr id="6" name="Rectangle 5"/>
          <p:cNvSpPr/>
          <p:nvPr/>
        </p:nvSpPr>
        <p:spPr>
          <a:xfrm>
            <a:off x="2674938" y="3360751"/>
            <a:ext cx="1066799" cy="914400"/>
          </a:xfrm>
          <a:prstGeom prst="rect">
            <a:avLst/>
          </a:prstGeom>
          <a:solidFill>
            <a:schemeClr val="accent2">
              <a:lumMod val="75000"/>
            </a:schemeClr>
          </a:solidFill>
          <a:ln>
            <a:solidFill>
              <a:schemeClr val="accent2">
                <a:lumMod val="50000"/>
              </a:schemeClr>
            </a:solidFill>
          </a:ln>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Process Lifecycle</a:t>
            </a:r>
            <a:endParaRPr lang="en-US" dirty="0"/>
          </a:p>
        </p:txBody>
      </p:sp>
      <p:sp>
        <p:nvSpPr>
          <p:cNvPr id="7" name="Rectangle 6"/>
          <p:cNvSpPr/>
          <p:nvPr/>
        </p:nvSpPr>
        <p:spPr>
          <a:xfrm>
            <a:off x="4122739" y="3352006"/>
            <a:ext cx="1066799" cy="914400"/>
          </a:xfrm>
          <a:prstGeom prst="rect">
            <a:avLst/>
          </a:prstGeom>
          <a:solidFill>
            <a:schemeClr val="accent2">
              <a:lumMod val="75000"/>
            </a:schemeClr>
          </a:solidFill>
          <a:ln>
            <a:solidFill>
              <a:schemeClr val="accent2">
                <a:lumMod val="50000"/>
              </a:schemeClr>
            </a:solidFill>
          </a:ln>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Metrics</a:t>
            </a:r>
            <a:endParaRPr lang="en-US" dirty="0"/>
          </a:p>
        </p:txBody>
      </p:sp>
      <p:sp>
        <p:nvSpPr>
          <p:cNvPr id="8" name="Rectangle 7"/>
          <p:cNvSpPr/>
          <p:nvPr/>
        </p:nvSpPr>
        <p:spPr>
          <a:xfrm>
            <a:off x="5494339" y="3352006"/>
            <a:ext cx="1066799" cy="914400"/>
          </a:xfrm>
          <a:prstGeom prst="rect">
            <a:avLst/>
          </a:prstGeom>
          <a:solidFill>
            <a:schemeClr val="accent2">
              <a:lumMod val="75000"/>
            </a:schemeClr>
          </a:solidFill>
          <a:ln>
            <a:solidFill>
              <a:schemeClr val="accent2">
                <a:lumMod val="50000"/>
              </a:schemeClr>
            </a:solidFill>
          </a:ln>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Support</a:t>
            </a:r>
            <a:endParaRPr lang="en-US" dirty="0"/>
          </a:p>
        </p:txBody>
      </p:sp>
      <p:sp>
        <p:nvSpPr>
          <p:cNvPr id="9" name="Rectangle 8"/>
          <p:cNvSpPr/>
          <p:nvPr/>
        </p:nvSpPr>
        <p:spPr>
          <a:xfrm>
            <a:off x="6942139" y="3352006"/>
            <a:ext cx="1066799" cy="914400"/>
          </a:xfrm>
          <a:prstGeom prst="rect">
            <a:avLst/>
          </a:prstGeom>
          <a:solidFill>
            <a:schemeClr val="accent2">
              <a:lumMod val="75000"/>
            </a:schemeClr>
          </a:solidFill>
          <a:ln>
            <a:solidFill>
              <a:schemeClr val="accent2">
                <a:lumMod val="50000"/>
              </a:schemeClr>
            </a:solidFill>
          </a:ln>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Require-</a:t>
            </a:r>
            <a:r>
              <a:rPr lang="en-US" dirty="0" err="1" smtClean="0"/>
              <a:t>ments</a:t>
            </a:r>
            <a:endParaRPr lang="en-US" dirty="0"/>
          </a:p>
        </p:txBody>
      </p:sp>
      <p:sp>
        <p:nvSpPr>
          <p:cNvPr id="10" name="Rectangle 9"/>
          <p:cNvSpPr/>
          <p:nvPr/>
        </p:nvSpPr>
        <p:spPr>
          <a:xfrm>
            <a:off x="769938" y="2174493"/>
            <a:ext cx="7543800" cy="2671031"/>
          </a:xfrm>
          <a:prstGeom prst="rect">
            <a:avLst/>
          </a:prstGeom>
          <a:noFill/>
          <a:ln w="28575" cmpd="sng">
            <a:solidFill>
              <a:schemeClr val="tx2"/>
            </a:solidFill>
            <a:prstDash val="solid"/>
            <a:round/>
          </a:ln>
          <a:effectLst>
            <a:outerShdw blurRad="190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tx2"/>
                </a:solidFill>
              </a:rPr>
              <a:t>Operations</a:t>
            </a:r>
            <a:endParaRPr lang="en-US" dirty="0">
              <a:solidFill>
                <a:schemeClr val="tx2"/>
              </a:solidFill>
            </a:endParaRPr>
          </a:p>
        </p:txBody>
      </p:sp>
      <p:sp>
        <p:nvSpPr>
          <p:cNvPr id="11" name="Rectangle 10"/>
          <p:cNvSpPr/>
          <p:nvPr/>
        </p:nvSpPr>
        <p:spPr>
          <a:xfrm>
            <a:off x="998539" y="2621952"/>
            <a:ext cx="1066799" cy="439815"/>
          </a:xfrm>
          <a:prstGeom prst="rect">
            <a:avLst/>
          </a:prstGeom>
          <a:solidFill>
            <a:schemeClr val="accent1"/>
          </a:solidFill>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Monitor</a:t>
            </a:r>
            <a:endParaRPr lang="en-US" dirty="0"/>
          </a:p>
        </p:txBody>
      </p:sp>
      <p:sp>
        <p:nvSpPr>
          <p:cNvPr id="12" name="Rectangle 11"/>
          <p:cNvSpPr/>
          <p:nvPr/>
        </p:nvSpPr>
        <p:spPr>
          <a:xfrm>
            <a:off x="2217738" y="2625146"/>
            <a:ext cx="1066799" cy="439815"/>
          </a:xfrm>
          <a:prstGeom prst="rect">
            <a:avLst/>
          </a:prstGeom>
          <a:solidFill>
            <a:schemeClr val="accent1"/>
          </a:solidFill>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Plan</a:t>
            </a:r>
            <a:endParaRPr lang="en-US" dirty="0"/>
          </a:p>
        </p:txBody>
      </p:sp>
      <p:sp>
        <p:nvSpPr>
          <p:cNvPr id="13" name="Rectangle 12"/>
          <p:cNvSpPr/>
          <p:nvPr/>
        </p:nvSpPr>
        <p:spPr>
          <a:xfrm>
            <a:off x="3436938" y="2621952"/>
            <a:ext cx="1066799" cy="439815"/>
          </a:xfrm>
          <a:prstGeom prst="rect">
            <a:avLst/>
          </a:prstGeom>
          <a:solidFill>
            <a:schemeClr val="accent1"/>
          </a:solidFill>
          <a:effectLst>
            <a:outerShdw blurRad="635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Triage</a:t>
            </a:r>
            <a:endParaRPr lang="en-US" dirty="0"/>
          </a:p>
        </p:txBody>
      </p:sp>
      <p:sp>
        <p:nvSpPr>
          <p:cNvPr id="14" name="Shape 3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a:r>
              <a:rPr lang="en-US" sz="3600" dirty="0" smtClean="0"/>
              <a:t>Earthdata Infrastructure</a:t>
            </a:r>
            <a:endParaRPr lang="en" sz="3600" dirty="0"/>
          </a:p>
        </p:txBody>
      </p:sp>
    </p:spTree>
    <p:extLst>
      <p:ext uri="{BB962C8B-B14F-4D97-AF65-F5344CB8AC3E}">
        <p14:creationId xmlns:p14="http://schemas.microsoft.com/office/powerpoint/2010/main" val="1956501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859"/>
            <a:ext cx="8229600" cy="4525963"/>
          </a:xfrm>
        </p:spPr>
        <p:txBody>
          <a:bodyPr/>
          <a:lstStyle/>
          <a:p>
            <a:pPr marL="0" indent="0" algn="ctr">
              <a:buNone/>
            </a:pPr>
            <a:endParaRPr lang="en-US" sz="2400" dirty="0" smtClean="0">
              <a:latin typeface="Courier"/>
              <a:cs typeface="Courier"/>
            </a:endParaRPr>
          </a:p>
          <a:p>
            <a:pPr marL="0" indent="0" algn="ctr">
              <a:buNone/>
            </a:pPr>
            <a:r>
              <a:rPr lang="en-US" sz="2400" dirty="0" smtClean="0">
                <a:latin typeface="Courier"/>
                <a:cs typeface="Courier"/>
              </a:rPr>
              <a:t>$ </a:t>
            </a:r>
            <a:r>
              <a:rPr lang="en-US" sz="2400" dirty="0" err="1" smtClean="0">
                <a:latin typeface="Courier"/>
                <a:cs typeface="Courier"/>
              </a:rPr>
              <a:t>ngap</a:t>
            </a:r>
            <a:r>
              <a:rPr lang="en-US" sz="2400" dirty="0" smtClean="0">
                <a:latin typeface="Courier"/>
                <a:cs typeface="Courier"/>
              </a:rPr>
              <a:t>-deploy hello-world hello-</a:t>
            </a:r>
            <a:r>
              <a:rPr lang="en-US" sz="2400" dirty="0" err="1" smtClean="0">
                <a:latin typeface="Courier"/>
                <a:cs typeface="Courier"/>
              </a:rPr>
              <a:t>world.tar</a:t>
            </a:r>
            <a:endParaRPr lang="en-US" sz="2400" dirty="0">
              <a:latin typeface="Courier"/>
              <a:cs typeface="Courier"/>
            </a:endParaRPr>
          </a:p>
          <a:p>
            <a:endParaRPr lang="en-US" dirty="0" smtClean="0"/>
          </a:p>
          <a:p>
            <a:pPr marL="0" indent="0" algn="ctr">
              <a:buNone/>
            </a:pPr>
            <a:r>
              <a:rPr lang="en-US" dirty="0"/>
              <a:t>t</a:t>
            </a:r>
            <a:r>
              <a:rPr lang="en-US" dirty="0" smtClean="0"/>
              <a:t>o</a:t>
            </a:r>
          </a:p>
          <a:p>
            <a:pPr marL="0" indent="0" algn="ctr">
              <a:buNone/>
            </a:pPr>
            <a:endParaRPr lang="en-US" dirty="0" smtClean="0"/>
          </a:p>
          <a:p>
            <a:pPr marL="0" indent="0" algn="ctr">
              <a:buNone/>
            </a:pPr>
            <a:r>
              <a:rPr lang="en-US" dirty="0" smtClean="0">
                <a:hlinkClick r:id="rId3"/>
              </a:rPr>
              <a:t>https://hello-world.earthdata.nasa.gov</a:t>
            </a:r>
            <a:r>
              <a:rPr lang="en-US" dirty="0" smtClean="0"/>
              <a:t> </a:t>
            </a:r>
            <a:endParaRPr lang="en-US" dirty="0"/>
          </a:p>
        </p:txBody>
      </p:sp>
    </p:spTree>
    <p:extLst>
      <p:ext uri="{BB962C8B-B14F-4D97-AF65-F5344CB8AC3E}">
        <p14:creationId xmlns:p14="http://schemas.microsoft.com/office/powerpoint/2010/main" val="287337057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Initial Targets</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341586368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V1 Applications</a:t>
            </a:r>
            <a:endParaRPr lang="en-US" dirty="0"/>
          </a:p>
        </p:txBody>
      </p:sp>
      <p:sp>
        <p:nvSpPr>
          <p:cNvPr id="4" name="Slide Number Placeholder 3"/>
          <p:cNvSpPr>
            <a:spLocks noGrp="1"/>
          </p:cNvSpPr>
          <p:nvPr>
            <p:ph type="sldNum" idx="12"/>
          </p:nvPr>
        </p:nvSpPr>
        <p:spPr/>
        <p:txBody>
          <a:bodyPr/>
          <a:lstStyle/>
          <a:p>
            <a:pPr>
              <a:spcBef>
                <a:spcPts val="0"/>
              </a:spcBef>
              <a:buNone/>
            </a:pPr>
            <a:fld id="{00000000-1234-1234-1234-123412341234}" type="slidenum">
              <a:rPr lang="en" smtClean="0"/>
              <a:t>109</a:t>
            </a:fld>
            <a:endParaRPr lang="en"/>
          </a:p>
        </p:txBody>
      </p:sp>
      <p:pic>
        <p:nvPicPr>
          <p:cNvPr id="5" name="Picture 4" descr="Screen Shot 2015-06-25 at 9.44.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00" y="3429000"/>
            <a:ext cx="5016737" cy="1413384"/>
          </a:xfrm>
          <a:prstGeom prst="rect">
            <a:avLst/>
          </a:prstGeom>
          <a:effectLst>
            <a:outerShdw blurRad="50800" dist="38100" dir="2700000" algn="tl" rotWithShape="0">
              <a:srgbClr val="000000">
                <a:alpha val="43000"/>
              </a:srgbClr>
            </a:outerShdw>
          </a:effectLst>
        </p:spPr>
      </p:pic>
      <p:pic>
        <p:nvPicPr>
          <p:cNvPr id="6" name="Picture 5" descr="Screen Shot 2015-06-25 at 9.45.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93" y="2335068"/>
            <a:ext cx="4697979" cy="1290019"/>
          </a:xfrm>
          <a:prstGeom prst="rect">
            <a:avLst/>
          </a:prstGeom>
          <a:effectLst>
            <a:outerShdw blurRad="50800" dist="38100" dir="2700000" algn="tl" rotWithShape="0">
              <a:srgbClr val="000000">
                <a:alpha val="43000"/>
              </a:srgbClr>
            </a:outerShdw>
          </a:effectLst>
        </p:spPr>
      </p:pic>
      <p:sp>
        <p:nvSpPr>
          <p:cNvPr id="7" name="Rectangle 6"/>
          <p:cNvSpPr/>
          <p:nvPr/>
        </p:nvSpPr>
        <p:spPr>
          <a:xfrm>
            <a:off x="7202053" y="6008026"/>
            <a:ext cx="1745219" cy="307777"/>
          </a:xfrm>
          <a:prstGeom prst="rect">
            <a:avLst/>
          </a:prstGeom>
        </p:spPr>
        <p:txBody>
          <a:bodyPr wrap="none">
            <a:spAutoFit/>
          </a:bodyPr>
          <a:lstStyle/>
          <a:p>
            <a:r>
              <a:rPr lang="en-US" i="1" dirty="0" smtClean="0"/>
              <a:t>* http</a:t>
            </a:r>
            <a:r>
              <a:rPr lang="en-US" i="1" dirty="0"/>
              <a:t>://12factor.net</a:t>
            </a:r>
          </a:p>
        </p:txBody>
      </p:sp>
    </p:spTree>
    <p:extLst>
      <p:ext uri="{BB962C8B-B14F-4D97-AF65-F5344CB8AC3E}">
        <p14:creationId xmlns:p14="http://schemas.microsoft.com/office/powerpoint/2010/main" val="216183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strike="sngStrike"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865739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spcBef>
                <a:spcPts val="0"/>
              </a:spcBef>
              <a:buNone/>
            </a:pPr>
            <a:fld id="{00000000-1234-1234-1234-123412341234}" type="slidenum">
              <a:rPr lang="en" smtClean="0"/>
              <a:t>110</a:t>
            </a:fld>
            <a:endParaRPr lang="en"/>
          </a:p>
        </p:txBody>
      </p:sp>
      <p:pic>
        <p:nvPicPr>
          <p:cNvPr id="5" name="Picture 4" descr="Screen Shot 2015-06-25 at 9.48.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21" y="2967360"/>
            <a:ext cx="4851436" cy="3497956"/>
          </a:xfrm>
          <a:prstGeom prst="rect">
            <a:avLst/>
          </a:prstGeom>
          <a:effectLst>
            <a:outerShdw blurRad="50800" dist="38100" dir="2700000" algn="tl" rotWithShape="0">
              <a:srgbClr val="000000">
                <a:alpha val="43000"/>
              </a:srgbClr>
            </a:outerShdw>
          </a:effectLst>
        </p:spPr>
      </p:pic>
      <p:pic>
        <p:nvPicPr>
          <p:cNvPr id="6" name="Picture 5" descr="Screen Shot 2015-06-25 at 9.49.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25" y="671062"/>
            <a:ext cx="5617591" cy="404527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77875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7" name="Shape 37"/>
          <p:cNvSpPr txBox="1">
            <a:spLocks noGrp="1"/>
          </p:cNvSpPr>
          <p:nvPr>
            <p:ph type="title"/>
          </p:nvPr>
        </p:nvSpPr>
        <p:spPr>
          <a:prstGeom prst="rect">
            <a:avLst/>
          </a:prstGeom>
        </p:spPr>
        <p:txBody>
          <a:bodyPr lIns="91425" tIns="91425" rIns="91425" bIns="91425" anchor="b" anchorCtr="0">
            <a:noAutofit/>
          </a:bodyPr>
          <a:lstStyle/>
          <a:p>
            <a:pPr lvl="0"/>
            <a:r>
              <a:rPr lang="en-US" sz="3600" dirty="0" smtClean="0"/>
              <a:t>Later…</a:t>
            </a:r>
            <a:endParaRPr lang="en" sz="3600" dirty="0"/>
          </a:p>
        </p:txBody>
      </p:sp>
      <p:sp>
        <p:nvSpPr>
          <p:cNvPr id="36" name="Shape 36"/>
          <p:cNvSpPr txBox="1">
            <a:spLocks noGrp="1"/>
          </p:cNvSpPr>
          <p:nvPr>
            <p:ph type="body" idx="1"/>
          </p:nvPr>
        </p:nvSpPr>
        <p:spPr>
          <a:prstGeom prst="rect">
            <a:avLst/>
          </a:prstGeom>
        </p:spPr>
        <p:txBody>
          <a:bodyPr lIns="91425" tIns="91425" rIns="91425" bIns="91425" anchor="t" anchorCtr="0">
            <a:noAutofit/>
          </a:bodyPr>
          <a:lstStyle/>
          <a:p>
            <a:pPr marL="0" lvl="0" indent="0" rtl="0">
              <a:lnSpc>
                <a:spcPct val="120000"/>
              </a:lnSpc>
              <a:spcBef>
                <a:spcPts val="0"/>
              </a:spcBef>
              <a:buClr>
                <a:schemeClr val="dk1"/>
              </a:buClr>
              <a:buSzPct val="100000"/>
              <a:buNone/>
            </a:pPr>
            <a:r>
              <a:rPr lang="en-US" dirty="0" smtClean="0"/>
              <a:t>Applications</a:t>
            </a:r>
          </a:p>
          <a:p>
            <a:pPr marL="457200" indent="-419100">
              <a:lnSpc>
                <a:spcPct val="120000"/>
              </a:lnSpc>
              <a:buFont typeface="Arial"/>
              <a:buChar char="●"/>
            </a:pPr>
            <a:r>
              <a:rPr lang="en-US" dirty="0" smtClean="0"/>
              <a:t>Any compatible ESDIS application</a:t>
            </a:r>
          </a:p>
          <a:p>
            <a:pPr marL="457200" indent="-419100">
              <a:lnSpc>
                <a:spcPct val="120000"/>
              </a:lnSpc>
              <a:buFont typeface="Arial"/>
              <a:buChar char="●"/>
            </a:pPr>
            <a:r>
              <a:rPr lang="en-US" dirty="0" smtClean="0"/>
              <a:t>More diverse application types</a:t>
            </a:r>
          </a:p>
          <a:p>
            <a:pPr marL="857250" lvl="1" indent="-419100">
              <a:lnSpc>
                <a:spcPct val="120000"/>
              </a:lnSpc>
              <a:buFont typeface="Arial"/>
              <a:buChar char="●"/>
            </a:pPr>
            <a:r>
              <a:rPr lang="en-US" i="1" dirty="0" smtClean="0"/>
              <a:t>Java, Python, Perl, etc.</a:t>
            </a:r>
          </a:p>
          <a:p>
            <a:pPr marL="38100" indent="0">
              <a:lnSpc>
                <a:spcPct val="120000"/>
              </a:lnSpc>
              <a:buNone/>
            </a:pPr>
            <a:endParaRPr lang="en-US" dirty="0" smtClean="0"/>
          </a:p>
          <a:p>
            <a:pPr marL="0" indent="0">
              <a:lnSpc>
                <a:spcPct val="120000"/>
              </a:lnSpc>
              <a:buNone/>
            </a:pPr>
            <a:r>
              <a:rPr lang="en-US" dirty="0" smtClean="0"/>
              <a:t>Users</a:t>
            </a:r>
          </a:p>
          <a:p>
            <a:pPr marL="457200" indent="-419100">
              <a:lnSpc>
                <a:spcPct val="120000"/>
              </a:lnSpc>
              <a:buFont typeface="Arial"/>
              <a:buChar char="●"/>
            </a:pPr>
            <a:r>
              <a:rPr lang="en-US" dirty="0" smtClean="0"/>
              <a:t>ESDIS application owners via ECC</a:t>
            </a:r>
          </a:p>
        </p:txBody>
      </p:sp>
    </p:spTree>
    <p:extLst>
      <p:ext uri="{BB962C8B-B14F-4D97-AF65-F5344CB8AC3E}">
        <p14:creationId xmlns:p14="http://schemas.microsoft.com/office/powerpoint/2010/main" val="28778551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Architecture</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9899276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NGAP Components</a:t>
            </a:r>
            <a:endParaRPr lang="en-US" dirty="0"/>
          </a:p>
        </p:txBody>
      </p:sp>
      <p:sp>
        <p:nvSpPr>
          <p:cNvPr id="3" name="Text Placeholder 2"/>
          <p:cNvSpPr>
            <a:spLocks noGrp="1"/>
          </p:cNvSpPr>
          <p:nvPr>
            <p:ph type="body" idx="1"/>
          </p:nvPr>
        </p:nvSpPr>
        <p:spPr/>
        <p:txBody>
          <a:bodyPr/>
          <a:lstStyle/>
          <a:p>
            <a:r>
              <a:rPr lang="en-US" dirty="0" smtClean="0"/>
              <a:t>API Nodes</a:t>
            </a:r>
          </a:p>
          <a:p>
            <a:pPr lvl="1"/>
            <a:r>
              <a:rPr lang="en-US" dirty="0" smtClean="0"/>
              <a:t>Serve NGAP platform requests</a:t>
            </a:r>
          </a:p>
          <a:p>
            <a:pPr lvl="1"/>
            <a:r>
              <a:rPr lang="en-US" dirty="0" smtClean="0"/>
              <a:t>Deploys applications</a:t>
            </a:r>
          </a:p>
          <a:p>
            <a:pPr lvl="1"/>
            <a:r>
              <a:rPr lang="en-US" dirty="0" smtClean="0"/>
              <a:t>Maintains system state</a:t>
            </a:r>
          </a:p>
          <a:p>
            <a:r>
              <a:rPr lang="en-US" dirty="0" smtClean="0"/>
              <a:t>Routers</a:t>
            </a:r>
          </a:p>
          <a:p>
            <a:pPr lvl="1"/>
            <a:r>
              <a:rPr lang="en-US" dirty="0" smtClean="0"/>
              <a:t>Directs traffic from ELB to application nodes</a:t>
            </a:r>
          </a:p>
          <a:p>
            <a:pPr lvl="1"/>
            <a:r>
              <a:rPr lang="en-US" dirty="0" smtClean="0"/>
              <a:t>Enable wildcard DNS for NGAP platform</a:t>
            </a:r>
          </a:p>
          <a:p>
            <a:r>
              <a:rPr lang="en-US" dirty="0" smtClean="0"/>
              <a:t>App Nodes</a:t>
            </a:r>
          </a:p>
          <a:p>
            <a:r>
              <a:rPr lang="en-US" dirty="0" smtClean="0"/>
              <a:t>Logging Nodes</a:t>
            </a:r>
          </a:p>
          <a:p>
            <a:pPr marL="0" indent="0">
              <a:buNone/>
            </a:pPr>
            <a:endParaRPr lang="en-US" dirty="0"/>
          </a:p>
        </p:txBody>
      </p:sp>
      <p:sp>
        <p:nvSpPr>
          <p:cNvPr id="4" name="Slide Number Placeholder 3"/>
          <p:cNvSpPr>
            <a:spLocks noGrp="1"/>
          </p:cNvSpPr>
          <p:nvPr>
            <p:ph type="sldNum" idx="12"/>
          </p:nvPr>
        </p:nvSpPr>
        <p:spPr/>
        <p:txBody>
          <a:bodyPr/>
          <a:lstStyle/>
          <a:p>
            <a:pPr>
              <a:spcBef>
                <a:spcPts val="0"/>
              </a:spcBef>
              <a:buNone/>
            </a:pPr>
            <a:fld id="{00000000-1234-1234-1234-123412341234}" type="slidenum">
              <a:rPr lang="en" smtClean="0"/>
              <a:t>113</a:t>
            </a:fld>
            <a:endParaRPr lang="en" dirty="0"/>
          </a:p>
        </p:txBody>
      </p:sp>
    </p:spTree>
    <p:extLst>
      <p:ext uri="{BB962C8B-B14F-4D97-AF65-F5344CB8AC3E}">
        <p14:creationId xmlns:p14="http://schemas.microsoft.com/office/powerpoint/2010/main" val="9185579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49" name="Shape 49"/>
          <p:cNvGrpSpPr/>
          <p:nvPr/>
        </p:nvGrpSpPr>
        <p:grpSpPr>
          <a:xfrm>
            <a:off x="4158411" y="3285085"/>
            <a:ext cx="2113149" cy="2407815"/>
            <a:chOff x="-5535000" y="3660550"/>
            <a:chExt cx="1523100" cy="1132769"/>
          </a:xfrm>
        </p:grpSpPr>
        <p:sp>
          <p:nvSpPr>
            <p:cNvPr id="50" name="Shape 50"/>
            <p:cNvSpPr/>
            <p:nvPr/>
          </p:nvSpPr>
          <p:spPr>
            <a:xfrm>
              <a:off x="-5535000" y="3660550"/>
              <a:ext cx="1523100" cy="1072800"/>
            </a:xfrm>
            <a:prstGeom prst="roundRect">
              <a:avLst>
                <a:gd name="adj" fmla="val 16667"/>
              </a:avLst>
            </a:prstGeom>
            <a:noFill/>
            <a:ln w="28575" cap="flat">
              <a:solidFill>
                <a:srgbClr val="FF99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9900"/>
                </a:solidFill>
              </a:endParaRPr>
            </a:p>
          </p:txBody>
        </p:sp>
        <p:sp>
          <p:nvSpPr>
            <p:cNvPr id="51" name="Shape 51"/>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FF9900"/>
                  </a:solidFill>
                </a:rPr>
                <a:t>Availability Zone</a:t>
              </a:r>
            </a:p>
          </p:txBody>
        </p:sp>
      </p:grpSp>
      <p:grpSp>
        <p:nvGrpSpPr>
          <p:cNvPr id="52" name="Shape 52"/>
          <p:cNvGrpSpPr/>
          <p:nvPr/>
        </p:nvGrpSpPr>
        <p:grpSpPr>
          <a:xfrm>
            <a:off x="5334997" y="923685"/>
            <a:ext cx="2168699" cy="800601"/>
            <a:chOff x="5086726" y="522923"/>
            <a:chExt cx="2168699" cy="800601"/>
          </a:xfrm>
        </p:grpSpPr>
        <p:pic>
          <p:nvPicPr>
            <p:cNvPr id="53" name="Shape 53"/>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54" name="Shape 54"/>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55" name="Shape 55"/>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56" name="Shape 56"/>
          <p:cNvGrpSpPr/>
          <p:nvPr/>
        </p:nvGrpSpPr>
        <p:grpSpPr>
          <a:xfrm>
            <a:off x="5934439" y="2045274"/>
            <a:ext cx="981300" cy="890323"/>
            <a:chOff x="6235014" y="5401061"/>
            <a:chExt cx="981300" cy="890323"/>
          </a:xfrm>
        </p:grpSpPr>
        <p:pic>
          <p:nvPicPr>
            <p:cNvPr id="57" name="Shape 57"/>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58" name="Shape 58"/>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59" name="Shape 59"/>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60" name="Shape 60"/>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sp>
        <p:nvSpPr>
          <p:cNvPr id="61" name="Shape 61"/>
          <p:cNvSpPr/>
          <p:nvPr/>
        </p:nvSpPr>
        <p:spPr>
          <a:xfrm>
            <a:off x="5398825"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62" name="Shape 62"/>
          <p:cNvCxnSpPr>
            <a:stCxn id="55"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64" name="Shape 64"/>
          <p:cNvCxnSpPr>
            <a:stCxn id="55" idx="2"/>
            <a:endCxn id="59"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grpSp>
        <p:nvGrpSpPr>
          <p:cNvPr id="65" name="Shape 65"/>
          <p:cNvGrpSpPr/>
          <p:nvPr/>
        </p:nvGrpSpPr>
        <p:grpSpPr>
          <a:xfrm>
            <a:off x="6588311" y="3280287"/>
            <a:ext cx="2113149" cy="2434548"/>
            <a:chOff x="-5535000" y="3660550"/>
            <a:chExt cx="1523100" cy="1132769"/>
          </a:xfrm>
        </p:grpSpPr>
        <p:sp>
          <p:nvSpPr>
            <p:cNvPr id="66" name="Shape 66"/>
            <p:cNvSpPr/>
            <p:nvPr/>
          </p:nvSpPr>
          <p:spPr>
            <a:xfrm>
              <a:off x="-5535000" y="3660550"/>
              <a:ext cx="1523100" cy="1072800"/>
            </a:xfrm>
            <a:prstGeom prst="roundRect">
              <a:avLst>
                <a:gd name="adj" fmla="val 16667"/>
              </a:avLst>
            </a:prstGeom>
            <a:noFill/>
            <a:ln w="28575" cap="flat">
              <a:solidFill>
                <a:srgbClr val="FF99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9900"/>
                </a:solidFill>
              </a:endParaRPr>
            </a:p>
          </p:txBody>
        </p:sp>
        <p:sp>
          <p:nvSpPr>
            <p:cNvPr id="67" name="Shape 67"/>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FF9900"/>
                  </a:solidFill>
                </a:rPr>
                <a:t>Availability Zone</a:t>
              </a:r>
            </a:p>
          </p:txBody>
        </p:sp>
      </p:grpSp>
      <p:sp>
        <p:nvSpPr>
          <p:cNvPr id="68" name="Shape 68"/>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sp>
        <p:nvSpPr>
          <p:cNvPr id="69" name="Shape 69"/>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70" name="Shape 70"/>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71" name="Shape 71"/>
          <p:cNvSpPr/>
          <p:nvPr/>
        </p:nvSpPr>
        <p:spPr>
          <a:xfrm>
            <a:off x="68697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 </a:t>
            </a:r>
          </a:p>
        </p:txBody>
      </p:sp>
      <p:sp>
        <p:nvSpPr>
          <p:cNvPr id="72" name="Shape 72"/>
          <p:cNvSpPr/>
          <p:nvPr/>
        </p:nvSpPr>
        <p:spPr>
          <a:xfrm>
            <a:off x="7828725"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73" name="Shape 73"/>
          <p:cNvCxnSpPr>
            <a:stCxn id="68" idx="2"/>
            <a:endCxn id="69"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74" name="Shape 74"/>
          <p:cNvCxnSpPr>
            <a:stCxn id="68" idx="2"/>
            <a:endCxn id="70"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75" name="Shape 75"/>
          <p:cNvCxnSpPr>
            <a:stCxn id="54" idx="2"/>
            <a:endCxn id="57"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76" name="Shape 76"/>
          <p:cNvCxnSpPr>
            <a:stCxn id="58" idx="2"/>
            <a:endCxn id="55"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77" name="Shape 77"/>
          <p:cNvCxnSpPr>
            <a:stCxn id="58" idx="2"/>
            <a:endCxn id="68"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78" name="Shape 78"/>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79" name="Shape 79"/>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80" name="Shape 80"/>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81" name="Shape 81"/>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2" name="Shape 82"/>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83" name="Shape 83"/>
          <p:cNvCxnSpPr>
            <a:stCxn id="82" idx="2"/>
            <a:endCxn id="79"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cxnSp>
        <p:nvCxnSpPr>
          <p:cNvPr id="84" name="Shape 84"/>
          <p:cNvCxnSpPr>
            <a:stCxn id="71" idx="2"/>
            <a:endCxn id="79"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85" name="Shape 85"/>
          <p:cNvSpPr txBox="1">
            <a:spLocks noGrp="1"/>
          </p:cNvSpPr>
          <p:nvPr>
            <p:ph type="title"/>
          </p:nvPr>
        </p:nvSpPr>
        <p:spPr>
          <a:prstGeom prst="rect">
            <a:avLst/>
          </a:prstGeom>
        </p:spPr>
        <p:txBody>
          <a:bodyPr lIns="91425" tIns="91425" rIns="91425" bIns="91425" anchor="t" anchorCtr="0">
            <a:noAutofit/>
          </a:bodyPr>
          <a:lstStyle/>
          <a:p>
            <a:pPr>
              <a:spcBef>
                <a:spcPts val="0"/>
              </a:spcBef>
              <a:buNone/>
            </a:pPr>
            <a:r>
              <a:rPr lang="en" sz="2400" dirty="0"/>
              <a:t>App Hosting Architecture</a:t>
            </a:r>
          </a:p>
        </p:txBody>
      </p:sp>
      <p:sp>
        <p:nvSpPr>
          <p:cNvPr id="86" name="Shape 86"/>
          <p:cNvSpPr/>
          <p:nvPr/>
        </p:nvSpPr>
        <p:spPr>
          <a:xfrm>
            <a:off x="1460400" y="3424550"/>
            <a:ext cx="13176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dirty="0" smtClean="0"/>
              <a:t>Nginx  </a:t>
            </a:r>
            <a:endParaRPr lang="en-US" sz="800" dirty="0" smtClean="0"/>
          </a:p>
          <a:p>
            <a:pPr lvl="0" rtl="0">
              <a:spcBef>
                <a:spcPts val="0"/>
              </a:spcBef>
              <a:buNone/>
            </a:pPr>
            <a:r>
              <a:rPr lang="en" sz="800" dirty="0" smtClean="0"/>
              <a:t>Routes </a:t>
            </a:r>
            <a:r>
              <a:rPr lang="en" sz="800" dirty="0"/>
              <a:t>to </a:t>
            </a:r>
            <a:r>
              <a:rPr lang="en" sz="800" b="1" dirty="0"/>
              <a:t>all</a:t>
            </a:r>
            <a:r>
              <a:rPr lang="en" sz="800" dirty="0"/>
              <a:t> hosts</a:t>
            </a:r>
          </a:p>
        </p:txBody>
      </p:sp>
      <p:cxnSp>
        <p:nvCxnSpPr>
          <p:cNvPr id="87" name="Shape 87"/>
          <p:cNvCxnSpPr>
            <a:stCxn id="86" idx="3"/>
            <a:endCxn id="55" idx="1"/>
          </p:cNvCxnSpPr>
          <p:nvPr/>
        </p:nvCxnSpPr>
        <p:spPr>
          <a:xfrm>
            <a:off x="2778000" y="3662750"/>
            <a:ext cx="2028600" cy="0"/>
          </a:xfrm>
          <a:prstGeom prst="straightConnector1">
            <a:avLst/>
          </a:prstGeom>
          <a:noFill/>
          <a:ln w="19050" cap="flat">
            <a:solidFill>
              <a:schemeClr val="dk2"/>
            </a:solidFill>
            <a:prstDash val="solid"/>
            <a:round/>
            <a:headEnd type="none" w="lg" len="lg"/>
            <a:tailEnd type="none" w="lg" len="lg"/>
          </a:ln>
        </p:spPr>
      </p:cxnSp>
      <p:cxnSp>
        <p:nvCxnSpPr>
          <p:cNvPr id="88" name="Shape 88"/>
          <p:cNvCxnSpPr>
            <a:stCxn id="89" idx="3"/>
            <a:endCxn id="57" idx="1"/>
          </p:cNvCxnSpPr>
          <p:nvPr/>
        </p:nvCxnSpPr>
        <p:spPr>
          <a:xfrm>
            <a:off x="2778000" y="2283475"/>
            <a:ext cx="3374400" cy="33000"/>
          </a:xfrm>
          <a:prstGeom prst="straightConnector1">
            <a:avLst/>
          </a:prstGeom>
          <a:noFill/>
          <a:ln w="19050" cap="flat">
            <a:solidFill>
              <a:schemeClr val="dk2"/>
            </a:solidFill>
            <a:prstDash val="solid"/>
            <a:round/>
            <a:headEnd type="none" w="lg" len="lg"/>
            <a:tailEnd type="none" w="lg" len="lg"/>
          </a:ln>
        </p:spPr>
      </p:cxnSp>
      <p:sp>
        <p:nvSpPr>
          <p:cNvPr id="89" name="Shape 89"/>
          <p:cNvSpPr/>
          <p:nvPr/>
        </p:nvSpPr>
        <p:spPr>
          <a:xfrm>
            <a:off x="1460400" y="2045275"/>
            <a:ext cx="13176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a:t>Balances between routers. High-availability entry point</a:t>
            </a:r>
          </a:p>
        </p:txBody>
      </p:sp>
      <p:sp>
        <p:nvSpPr>
          <p:cNvPr id="90" name="Shape 90"/>
          <p:cNvSpPr/>
          <p:nvPr/>
        </p:nvSpPr>
        <p:spPr>
          <a:xfrm>
            <a:off x="1460400" y="4452100"/>
            <a:ext cx="13176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a:t>Hardened RedHat AMI</a:t>
            </a:r>
          </a:p>
        </p:txBody>
      </p:sp>
      <p:cxnSp>
        <p:nvCxnSpPr>
          <p:cNvPr id="91" name="Shape 91"/>
          <p:cNvCxnSpPr>
            <a:stCxn id="90" idx="3"/>
            <a:endCxn id="81" idx="1"/>
          </p:cNvCxnSpPr>
          <p:nvPr/>
        </p:nvCxnSpPr>
        <p:spPr>
          <a:xfrm>
            <a:off x="2778000" y="4690300"/>
            <a:ext cx="1561500" cy="0"/>
          </a:xfrm>
          <a:prstGeom prst="straightConnector1">
            <a:avLst/>
          </a:prstGeom>
          <a:noFill/>
          <a:ln w="19050" cap="flat">
            <a:solidFill>
              <a:schemeClr val="dk2"/>
            </a:solidFill>
            <a:prstDash val="solid"/>
            <a:round/>
            <a:headEnd type="none" w="lg" len="lg"/>
            <a:tailEnd type="none" w="lg" len="lg"/>
          </a:ln>
        </p:spPr>
      </p:cxnSp>
      <p:cxnSp>
        <p:nvCxnSpPr>
          <p:cNvPr id="92" name="Shape 92"/>
          <p:cNvCxnSpPr>
            <a:stCxn id="55" idx="3"/>
            <a:endCxn id="68" idx="1"/>
          </p:cNvCxnSpPr>
          <p:nvPr/>
        </p:nvCxnSpPr>
        <p:spPr>
          <a:xfrm>
            <a:off x="5623425" y="3662737"/>
            <a:ext cx="1613099" cy="0"/>
          </a:xfrm>
          <a:prstGeom prst="straightConnector1">
            <a:avLst/>
          </a:prstGeom>
          <a:noFill/>
          <a:ln w="19050" cap="flat">
            <a:solidFill>
              <a:schemeClr val="dk1"/>
            </a:solidFill>
            <a:prstDash val="solid"/>
            <a:round/>
            <a:headEnd type="triangle" w="lg" len="lg"/>
            <a:tailEnd type="triangle" w="lg" len="lg"/>
          </a:ln>
        </p:spPr>
      </p:cxnSp>
    </p:spTree>
    <p:extLst>
      <p:ext uri="{BB962C8B-B14F-4D97-AF65-F5344CB8AC3E}">
        <p14:creationId xmlns:p14="http://schemas.microsoft.com/office/powerpoint/2010/main" val="214349628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0" name="Shape 150"/>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151" name="Shape 151"/>
          <p:cNvGrpSpPr/>
          <p:nvPr/>
        </p:nvGrpSpPr>
        <p:grpSpPr>
          <a:xfrm>
            <a:off x="4158411" y="3285085"/>
            <a:ext cx="2113149" cy="2407815"/>
            <a:chOff x="-5535000" y="3660550"/>
            <a:chExt cx="1523100" cy="1132769"/>
          </a:xfrm>
        </p:grpSpPr>
        <p:sp>
          <p:nvSpPr>
            <p:cNvPr id="152" name="Shape 152"/>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53" name="Shape 153"/>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154" name="Shape 154"/>
          <p:cNvGrpSpPr/>
          <p:nvPr/>
        </p:nvGrpSpPr>
        <p:grpSpPr>
          <a:xfrm>
            <a:off x="5334997" y="923685"/>
            <a:ext cx="2168699" cy="800601"/>
            <a:chOff x="5086726" y="522923"/>
            <a:chExt cx="2168699" cy="800601"/>
          </a:xfrm>
        </p:grpSpPr>
        <p:pic>
          <p:nvPicPr>
            <p:cNvPr id="155" name="Shape 155"/>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156" name="Shape 156"/>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157" name="Shape 157"/>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158" name="Shape 158"/>
          <p:cNvGrpSpPr/>
          <p:nvPr/>
        </p:nvGrpSpPr>
        <p:grpSpPr>
          <a:xfrm>
            <a:off x="5934439" y="2045274"/>
            <a:ext cx="981300" cy="890323"/>
            <a:chOff x="6235014" y="5401061"/>
            <a:chExt cx="981300" cy="890323"/>
          </a:xfrm>
        </p:grpSpPr>
        <p:pic>
          <p:nvPicPr>
            <p:cNvPr id="159" name="Shape 159"/>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160" name="Shape 160"/>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161" name="Shape 161"/>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62" name="Shape 162"/>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sp>
        <p:nvSpPr>
          <p:cNvPr id="163" name="Shape 163"/>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164" name="Shape 164"/>
          <p:cNvCxnSpPr>
            <a:stCxn id="157"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166" name="Shape 166"/>
          <p:cNvCxnSpPr>
            <a:stCxn id="157" idx="2"/>
            <a:endCxn id="161"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grpSp>
        <p:nvGrpSpPr>
          <p:cNvPr id="167" name="Shape 167"/>
          <p:cNvGrpSpPr/>
          <p:nvPr/>
        </p:nvGrpSpPr>
        <p:grpSpPr>
          <a:xfrm>
            <a:off x="6588311" y="3280287"/>
            <a:ext cx="2113149" cy="2434548"/>
            <a:chOff x="-5535000" y="3660550"/>
            <a:chExt cx="1523100" cy="1132769"/>
          </a:xfrm>
        </p:grpSpPr>
        <p:sp>
          <p:nvSpPr>
            <p:cNvPr id="168" name="Shape 168"/>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69" name="Shape 169"/>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170" name="Shape 170"/>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sp>
        <p:nvSpPr>
          <p:cNvPr id="171" name="Shape 171"/>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72" name="Shape 172"/>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73" name="Shape 173"/>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 </a:t>
            </a:r>
          </a:p>
        </p:txBody>
      </p:sp>
      <p:sp>
        <p:nvSpPr>
          <p:cNvPr id="174" name="Shape 174"/>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175" name="Shape 175"/>
          <p:cNvCxnSpPr>
            <a:stCxn id="170" idx="2"/>
            <a:endCxn id="171"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176" name="Shape 176"/>
          <p:cNvCxnSpPr>
            <a:stCxn id="170" idx="2"/>
            <a:endCxn id="172"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177" name="Shape 177"/>
          <p:cNvCxnSpPr>
            <a:stCxn id="156" idx="2"/>
            <a:endCxn id="159"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178" name="Shape 178"/>
          <p:cNvCxnSpPr>
            <a:stCxn id="160" idx="2"/>
            <a:endCxn id="157"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179" name="Shape 179"/>
          <p:cNvCxnSpPr>
            <a:stCxn id="160" idx="2"/>
            <a:endCxn id="170"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180" name="Shape 180"/>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181" name="Shape 181"/>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182" name="Shape 182"/>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183" name="Shape 183"/>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84" name="Shape 184"/>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185" name="Shape 185"/>
          <p:cNvCxnSpPr>
            <a:stCxn id="184" idx="2"/>
            <a:endCxn id="181"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cxnSp>
        <p:nvCxnSpPr>
          <p:cNvPr id="186" name="Shape 186"/>
          <p:cNvCxnSpPr>
            <a:stCxn id="173" idx="2"/>
            <a:endCxn id="181"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187" name="Shape 187"/>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dirty="0"/>
              <a:t>Application Support Features</a:t>
            </a:r>
          </a:p>
        </p:txBody>
      </p:sp>
      <p:cxnSp>
        <p:nvCxnSpPr>
          <p:cNvPr id="188" name="Shape 188"/>
          <p:cNvCxnSpPr>
            <a:stCxn id="184" idx="1"/>
            <a:endCxn id="189" idx="3"/>
          </p:cNvCxnSpPr>
          <p:nvPr/>
        </p:nvCxnSpPr>
        <p:spPr>
          <a:xfrm flipH="1" flipV="1">
            <a:off x="2550549" y="3702502"/>
            <a:ext cx="1889251" cy="1122710"/>
          </a:xfrm>
          <a:prstGeom prst="straightConnector1">
            <a:avLst/>
          </a:prstGeom>
          <a:noFill/>
          <a:ln w="19050" cap="flat">
            <a:solidFill>
              <a:schemeClr val="accent3"/>
            </a:solidFill>
            <a:prstDash val="solid"/>
            <a:round/>
            <a:headEnd type="none" w="lg" len="lg"/>
            <a:tailEnd type="triangle" w="lg" len="lg"/>
          </a:ln>
        </p:spPr>
      </p:cxnSp>
      <p:sp>
        <p:nvSpPr>
          <p:cNvPr id="189" name="Shape 189"/>
          <p:cNvSpPr/>
          <p:nvPr/>
        </p:nvSpPr>
        <p:spPr>
          <a:xfrm>
            <a:off x="1388050" y="3491002"/>
            <a:ext cx="11624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Log Aggregation</a:t>
            </a:r>
          </a:p>
        </p:txBody>
      </p:sp>
      <p:sp>
        <p:nvSpPr>
          <p:cNvPr id="190" name="Shape 190"/>
          <p:cNvSpPr/>
          <p:nvPr/>
        </p:nvSpPr>
        <p:spPr>
          <a:xfrm>
            <a:off x="151300" y="2952677"/>
            <a:ext cx="13176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dirty="0"/>
              <a:t>App log forwarding to </a:t>
            </a:r>
            <a:r>
              <a:rPr lang="en" sz="800" dirty="0" smtClean="0"/>
              <a:t>Elastic/Logstash/Kibana</a:t>
            </a:r>
            <a:endParaRPr lang="en" sz="800" dirty="0"/>
          </a:p>
        </p:txBody>
      </p:sp>
      <p:cxnSp>
        <p:nvCxnSpPr>
          <p:cNvPr id="191" name="Shape 191"/>
          <p:cNvCxnSpPr>
            <a:stCxn id="190" idx="2"/>
            <a:endCxn id="189" idx="1"/>
          </p:cNvCxnSpPr>
          <p:nvPr/>
        </p:nvCxnSpPr>
        <p:spPr>
          <a:xfrm>
            <a:off x="810100" y="3429077"/>
            <a:ext cx="577800" cy="273300"/>
          </a:xfrm>
          <a:prstGeom prst="straightConnector1">
            <a:avLst/>
          </a:prstGeom>
          <a:noFill/>
          <a:ln w="19050" cap="flat">
            <a:solidFill>
              <a:schemeClr val="dk2"/>
            </a:solidFill>
            <a:prstDash val="solid"/>
            <a:round/>
            <a:headEnd type="none" w="lg" len="lg"/>
            <a:tailEnd type="none" w="lg" len="lg"/>
          </a:ln>
        </p:spPr>
      </p:cxnSp>
      <p:sp>
        <p:nvSpPr>
          <p:cNvPr id="192"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grpSp>
        <p:nvGrpSpPr>
          <p:cNvPr id="193" name="Shape 193"/>
          <p:cNvGrpSpPr/>
          <p:nvPr/>
        </p:nvGrpSpPr>
        <p:grpSpPr>
          <a:xfrm>
            <a:off x="915113" y="923685"/>
            <a:ext cx="2168699" cy="800601"/>
            <a:chOff x="5086726" y="522923"/>
            <a:chExt cx="2168699" cy="800601"/>
          </a:xfrm>
        </p:grpSpPr>
        <p:pic>
          <p:nvPicPr>
            <p:cNvPr id="194" name="Shape 194"/>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195" name="Shape 195"/>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grpSp>
      <p:sp>
        <p:nvSpPr>
          <p:cNvPr id="196" name="Shape 196"/>
          <p:cNvSpPr/>
          <p:nvPr/>
        </p:nvSpPr>
        <p:spPr>
          <a:xfrm>
            <a:off x="1418225" y="2159175"/>
            <a:ext cx="11624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Self-Service Console</a:t>
            </a:r>
          </a:p>
        </p:txBody>
      </p:sp>
      <p:cxnSp>
        <p:nvCxnSpPr>
          <p:cNvPr id="197" name="Shape 197"/>
          <p:cNvCxnSpPr>
            <a:stCxn id="195" idx="2"/>
            <a:endCxn id="196" idx="0"/>
          </p:cNvCxnSpPr>
          <p:nvPr/>
        </p:nvCxnSpPr>
        <p:spPr>
          <a:xfrm>
            <a:off x="1999463" y="1724287"/>
            <a:ext cx="0" cy="435000"/>
          </a:xfrm>
          <a:prstGeom prst="straightConnector1">
            <a:avLst/>
          </a:prstGeom>
          <a:noFill/>
          <a:ln w="19050" cap="flat">
            <a:solidFill>
              <a:srgbClr val="000000"/>
            </a:solidFill>
            <a:prstDash val="solid"/>
            <a:round/>
            <a:headEnd type="none" w="lg" len="lg"/>
            <a:tailEnd type="triangle" w="lg" len="lg"/>
          </a:ln>
        </p:spPr>
      </p:cxnSp>
      <p:cxnSp>
        <p:nvCxnSpPr>
          <p:cNvPr id="198" name="Shape 198"/>
          <p:cNvCxnSpPr>
            <a:stCxn id="196" idx="2"/>
            <a:endCxn id="189" idx="0"/>
          </p:cNvCxnSpPr>
          <p:nvPr/>
        </p:nvCxnSpPr>
        <p:spPr>
          <a:xfrm flipH="1">
            <a:off x="1969300" y="2582175"/>
            <a:ext cx="30175" cy="908827"/>
          </a:xfrm>
          <a:prstGeom prst="straightConnector1">
            <a:avLst/>
          </a:prstGeom>
          <a:noFill/>
          <a:ln w="19050" cap="flat">
            <a:solidFill>
              <a:srgbClr val="000000"/>
            </a:solidFill>
            <a:prstDash val="solid"/>
            <a:round/>
            <a:headEnd type="none" w="lg" len="lg"/>
            <a:tailEnd type="triangle" w="lg" len="lg"/>
          </a:ln>
        </p:spPr>
      </p:cxnSp>
      <p:sp>
        <p:nvSpPr>
          <p:cNvPr id="199" name="Shape 199"/>
          <p:cNvSpPr/>
          <p:nvPr/>
        </p:nvSpPr>
        <p:spPr>
          <a:xfrm>
            <a:off x="1418225" y="4947740"/>
            <a:ext cx="11624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Backups</a:t>
            </a:r>
          </a:p>
        </p:txBody>
      </p:sp>
      <p:cxnSp>
        <p:nvCxnSpPr>
          <p:cNvPr id="200" name="Shape 200"/>
          <p:cNvCxnSpPr>
            <a:stCxn id="181" idx="1"/>
            <a:endCxn id="199" idx="3"/>
          </p:cNvCxnSpPr>
          <p:nvPr/>
        </p:nvCxnSpPr>
        <p:spPr>
          <a:xfrm flipH="1" flipV="1">
            <a:off x="2580724" y="5159240"/>
            <a:ext cx="3580242" cy="870559"/>
          </a:xfrm>
          <a:prstGeom prst="straightConnector1">
            <a:avLst/>
          </a:prstGeom>
          <a:noFill/>
          <a:ln w="19050" cap="flat">
            <a:solidFill>
              <a:schemeClr val="accent3"/>
            </a:solidFill>
            <a:prstDash val="solid"/>
            <a:round/>
            <a:headEnd type="none" w="lg" len="lg"/>
            <a:tailEnd type="triangle" w="lg" len="lg"/>
          </a:ln>
        </p:spPr>
      </p:cxnSp>
      <p:sp>
        <p:nvSpPr>
          <p:cNvPr id="201" name="Shape 201"/>
          <p:cNvSpPr/>
          <p:nvPr/>
        </p:nvSpPr>
        <p:spPr>
          <a:xfrm>
            <a:off x="1388050" y="4091765"/>
            <a:ext cx="11624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Monitoring</a:t>
            </a:r>
          </a:p>
        </p:txBody>
      </p:sp>
      <p:sp>
        <p:nvSpPr>
          <p:cNvPr id="202" name="Shape 202"/>
          <p:cNvSpPr/>
          <p:nvPr/>
        </p:nvSpPr>
        <p:spPr>
          <a:xfrm>
            <a:off x="185950" y="4570065"/>
            <a:ext cx="10362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a:t>Nagios? CloudWatch?</a:t>
            </a:r>
          </a:p>
        </p:txBody>
      </p:sp>
      <p:cxnSp>
        <p:nvCxnSpPr>
          <p:cNvPr id="203" name="Shape 203"/>
          <p:cNvCxnSpPr>
            <a:stCxn id="202" idx="0"/>
            <a:endCxn id="201" idx="1"/>
          </p:cNvCxnSpPr>
          <p:nvPr/>
        </p:nvCxnSpPr>
        <p:spPr>
          <a:xfrm rot="10800000" flipH="1">
            <a:off x="704050" y="4303365"/>
            <a:ext cx="684000" cy="266700"/>
          </a:xfrm>
          <a:prstGeom prst="straightConnector1">
            <a:avLst/>
          </a:prstGeom>
          <a:noFill/>
          <a:ln w="19050" cap="flat">
            <a:solidFill>
              <a:schemeClr val="dk2"/>
            </a:solidFill>
            <a:prstDash val="solid"/>
            <a:round/>
            <a:headEnd type="none" w="lg" len="lg"/>
            <a:tailEnd type="none" w="lg" len="lg"/>
          </a:ln>
        </p:spPr>
      </p:cxnSp>
      <p:cxnSp>
        <p:nvCxnSpPr>
          <p:cNvPr id="204" name="Shape 204"/>
          <p:cNvCxnSpPr>
            <a:stCxn id="184" idx="1"/>
            <a:endCxn id="201" idx="3"/>
          </p:cNvCxnSpPr>
          <p:nvPr/>
        </p:nvCxnSpPr>
        <p:spPr>
          <a:xfrm flipH="1" flipV="1">
            <a:off x="2550549" y="4303265"/>
            <a:ext cx="1889251" cy="521947"/>
          </a:xfrm>
          <a:prstGeom prst="straightConnector1">
            <a:avLst/>
          </a:prstGeom>
          <a:noFill/>
          <a:ln w="19050" cap="flat">
            <a:solidFill>
              <a:schemeClr val="accent3"/>
            </a:solidFill>
            <a:prstDash val="solid"/>
            <a:round/>
            <a:headEnd type="none" w="lg" len="lg"/>
            <a:tailEnd type="triangle" w="lg" len="lg"/>
          </a:ln>
        </p:spPr>
      </p:cxnSp>
      <p:cxnSp>
        <p:nvCxnSpPr>
          <p:cNvPr id="205" name="Shape 205"/>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Tree>
    <p:extLst>
      <p:ext uri="{BB962C8B-B14F-4D97-AF65-F5344CB8AC3E}">
        <p14:creationId xmlns:p14="http://schemas.microsoft.com/office/powerpoint/2010/main" val="42284268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214" name="Shape 214"/>
          <p:cNvGrpSpPr/>
          <p:nvPr/>
        </p:nvGrpSpPr>
        <p:grpSpPr>
          <a:xfrm>
            <a:off x="4158411" y="3285085"/>
            <a:ext cx="2113149" cy="2407815"/>
            <a:chOff x="-5535000" y="3660550"/>
            <a:chExt cx="1523100" cy="1132769"/>
          </a:xfrm>
        </p:grpSpPr>
        <p:sp>
          <p:nvSpPr>
            <p:cNvPr id="215" name="Shape 215"/>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216" name="Shape 216"/>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217" name="Shape 217"/>
          <p:cNvGrpSpPr/>
          <p:nvPr/>
        </p:nvGrpSpPr>
        <p:grpSpPr>
          <a:xfrm>
            <a:off x="5334997" y="923685"/>
            <a:ext cx="2168699" cy="800601"/>
            <a:chOff x="5086726" y="522923"/>
            <a:chExt cx="2168699" cy="800601"/>
          </a:xfrm>
        </p:grpSpPr>
        <p:pic>
          <p:nvPicPr>
            <p:cNvPr id="218" name="Shape 218"/>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219" name="Shape 219"/>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220" name="Shape 220"/>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221" name="Shape 221"/>
          <p:cNvGrpSpPr/>
          <p:nvPr/>
        </p:nvGrpSpPr>
        <p:grpSpPr>
          <a:xfrm>
            <a:off x="5934439" y="2045274"/>
            <a:ext cx="981300" cy="890323"/>
            <a:chOff x="6235014" y="5401061"/>
            <a:chExt cx="981300" cy="890323"/>
          </a:xfrm>
        </p:grpSpPr>
        <p:pic>
          <p:nvPicPr>
            <p:cNvPr id="222" name="Shape 222"/>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223" name="Shape 223"/>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224" name="Shape 224"/>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225" name="Shape 225"/>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sp>
        <p:nvSpPr>
          <p:cNvPr id="226" name="Shape 226"/>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227" name="Shape 227"/>
          <p:cNvCxnSpPr>
            <a:stCxn id="220"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229" name="Shape 229"/>
          <p:cNvCxnSpPr>
            <a:stCxn id="220" idx="2"/>
            <a:endCxn id="224"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grpSp>
        <p:nvGrpSpPr>
          <p:cNvPr id="230" name="Shape 230"/>
          <p:cNvGrpSpPr/>
          <p:nvPr/>
        </p:nvGrpSpPr>
        <p:grpSpPr>
          <a:xfrm>
            <a:off x="6588311" y="3280287"/>
            <a:ext cx="2113149" cy="2434548"/>
            <a:chOff x="-5535000" y="3660550"/>
            <a:chExt cx="1523100" cy="1132769"/>
          </a:xfrm>
        </p:grpSpPr>
        <p:sp>
          <p:nvSpPr>
            <p:cNvPr id="231" name="Shape 231"/>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232" name="Shape 232"/>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233" name="Shape 233"/>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sp>
        <p:nvSpPr>
          <p:cNvPr id="234" name="Shape 234"/>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235" name="Shape 235"/>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236" name="Shape 236"/>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 </a:t>
            </a:r>
          </a:p>
        </p:txBody>
      </p:sp>
      <p:sp>
        <p:nvSpPr>
          <p:cNvPr id="237" name="Shape 237"/>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238" name="Shape 238"/>
          <p:cNvCxnSpPr>
            <a:stCxn id="233" idx="2"/>
            <a:endCxn id="234"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239" name="Shape 239"/>
          <p:cNvCxnSpPr>
            <a:stCxn id="233" idx="2"/>
            <a:endCxn id="235"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240" name="Shape 240"/>
          <p:cNvCxnSpPr>
            <a:stCxn id="219" idx="2"/>
            <a:endCxn id="222"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241" name="Shape 241"/>
          <p:cNvCxnSpPr>
            <a:stCxn id="223" idx="2"/>
            <a:endCxn id="220"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242" name="Shape 242"/>
          <p:cNvCxnSpPr>
            <a:stCxn id="223" idx="2"/>
            <a:endCxn id="233"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243" name="Shape 243"/>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244" name="Shape 244"/>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245" name="Shape 245"/>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246" name="Shape 246"/>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247" name="Shape 247"/>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248" name="Shape 248"/>
          <p:cNvCxnSpPr>
            <a:stCxn id="247" idx="2"/>
            <a:endCxn id="244"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cxnSp>
        <p:nvCxnSpPr>
          <p:cNvPr id="249" name="Shape 249"/>
          <p:cNvCxnSpPr>
            <a:stCxn id="236" idx="2"/>
            <a:endCxn id="244"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250" name="Shape 250"/>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a:t>Deployment Artifacts</a:t>
            </a:r>
          </a:p>
        </p:txBody>
      </p:sp>
      <p:sp>
        <p:nvSpPr>
          <p:cNvPr id="252" name="Shape 252"/>
          <p:cNvSpPr/>
          <p:nvPr/>
        </p:nvSpPr>
        <p:spPr>
          <a:xfrm>
            <a:off x="1418225" y="2935600"/>
            <a:ext cx="11624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Slug Builder</a:t>
            </a:r>
          </a:p>
        </p:txBody>
      </p:sp>
      <p:grpSp>
        <p:nvGrpSpPr>
          <p:cNvPr id="253" name="Shape 253"/>
          <p:cNvGrpSpPr/>
          <p:nvPr/>
        </p:nvGrpSpPr>
        <p:grpSpPr>
          <a:xfrm>
            <a:off x="915113" y="923685"/>
            <a:ext cx="2168699" cy="800601"/>
            <a:chOff x="5086726" y="522923"/>
            <a:chExt cx="2168699" cy="800601"/>
          </a:xfrm>
        </p:grpSpPr>
        <p:sp>
          <p:nvSpPr>
            <p:cNvPr id="254" name="Shape 254"/>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255" name="Shape 255"/>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256" name="Shape 256"/>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257" name="Shape 257"/>
          <p:cNvCxnSpPr>
            <a:stCxn id="256" idx="3"/>
            <a:endCxn id="255" idx="1"/>
          </p:cNvCxnSpPr>
          <p:nvPr/>
        </p:nvCxnSpPr>
        <p:spPr>
          <a:xfrm>
            <a:off x="1104749" y="1182002"/>
            <a:ext cx="495000" cy="300"/>
          </a:xfrm>
          <a:prstGeom prst="straightConnector1">
            <a:avLst/>
          </a:prstGeom>
          <a:noFill/>
          <a:ln w="19050" cap="flat">
            <a:solidFill>
              <a:schemeClr val="accent3"/>
            </a:solidFill>
            <a:prstDash val="solid"/>
            <a:round/>
            <a:headEnd type="none" w="lg" len="lg"/>
            <a:tailEnd type="triangle" w="lg" len="lg"/>
          </a:ln>
        </p:spPr>
      </p:cxnSp>
      <p:pic>
        <p:nvPicPr>
          <p:cNvPr id="258" name="Shape 258"/>
          <p:cNvPicPr preferRelativeResize="0"/>
          <p:nvPr/>
        </p:nvPicPr>
        <p:blipFill>
          <a:blip r:embed="rId6">
            <a:alphaModFix/>
          </a:blip>
          <a:stretch>
            <a:fillRect/>
          </a:stretch>
        </p:blipFill>
        <p:spPr>
          <a:xfrm>
            <a:off x="1188931" y="4810034"/>
            <a:ext cx="428655" cy="447314"/>
          </a:xfrm>
          <a:prstGeom prst="rect">
            <a:avLst/>
          </a:prstGeom>
          <a:noFill/>
          <a:ln>
            <a:noFill/>
          </a:ln>
        </p:spPr>
      </p:pic>
      <p:sp>
        <p:nvSpPr>
          <p:cNvPr id="259" name="Shape 259"/>
          <p:cNvSpPr txBox="1"/>
          <p:nvPr/>
        </p:nvSpPr>
        <p:spPr>
          <a:xfrm>
            <a:off x="894027" y="523854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Application Slugs</a:t>
            </a:r>
          </a:p>
        </p:txBody>
      </p:sp>
      <p:pic>
        <p:nvPicPr>
          <p:cNvPr id="260" name="Shape 260"/>
          <p:cNvPicPr preferRelativeResize="0"/>
          <p:nvPr/>
        </p:nvPicPr>
        <p:blipFill>
          <a:blip r:embed="rId7">
            <a:alphaModFix/>
          </a:blip>
          <a:stretch>
            <a:fillRect/>
          </a:stretch>
        </p:blipFill>
        <p:spPr>
          <a:xfrm>
            <a:off x="2355878" y="4744730"/>
            <a:ext cx="516796" cy="574814"/>
          </a:xfrm>
          <a:prstGeom prst="rect">
            <a:avLst/>
          </a:prstGeom>
          <a:noFill/>
          <a:ln>
            <a:noFill/>
          </a:ln>
        </p:spPr>
      </p:pic>
      <p:sp>
        <p:nvSpPr>
          <p:cNvPr id="261" name="Shape 261"/>
          <p:cNvSpPr txBox="1"/>
          <p:nvPr/>
        </p:nvSpPr>
        <p:spPr>
          <a:xfrm>
            <a:off x="2123617" y="5303828"/>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Application Settings</a:t>
            </a:r>
          </a:p>
        </p:txBody>
      </p:sp>
      <p:cxnSp>
        <p:nvCxnSpPr>
          <p:cNvPr id="262" name="Shape 262"/>
          <p:cNvCxnSpPr>
            <a:stCxn id="252" idx="2"/>
            <a:endCxn id="258" idx="0"/>
          </p:cNvCxnSpPr>
          <p:nvPr/>
        </p:nvCxnSpPr>
        <p:spPr>
          <a:xfrm flipH="1">
            <a:off x="1403259" y="3358600"/>
            <a:ext cx="596216" cy="1451434"/>
          </a:xfrm>
          <a:prstGeom prst="straightConnector1">
            <a:avLst/>
          </a:prstGeom>
          <a:noFill/>
          <a:ln w="19050" cap="flat">
            <a:solidFill>
              <a:schemeClr val="accent3"/>
            </a:solidFill>
            <a:prstDash val="solid"/>
            <a:round/>
            <a:headEnd type="none" w="lg" len="lg"/>
            <a:tailEnd type="triangle" w="lg" len="lg"/>
          </a:ln>
        </p:spPr>
      </p:cxnSp>
      <p:cxnSp>
        <p:nvCxnSpPr>
          <p:cNvPr id="263" name="Shape 263"/>
          <p:cNvCxnSpPr>
            <a:stCxn id="252" idx="2"/>
            <a:endCxn id="260" idx="0"/>
          </p:cNvCxnSpPr>
          <p:nvPr/>
        </p:nvCxnSpPr>
        <p:spPr>
          <a:xfrm>
            <a:off x="1999475" y="3358600"/>
            <a:ext cx="614801" cy="1386130"/>
          </a:xfrm>
          <a:prstGeom prst="straightConnector1">
            <a:avLst/>
          </a:prstGeom>
          <a:noFill/>
          <a:ln w="19050" cap="flat">
            <a:solidFill>
              <a:schemeClr val="accent3"/>
            </a:solidFill>
            <a:prstDash val="solid"/>
            <a:round/>
            <a:headEnd type="none" w="lg" len="lg"/>
            <a:tailEnd type="triangle" w="lg" len="lg"/>
          </a:ln>
        </p:spPr>
      </p:cxnSp>
      <p:cxnSp>
        <p:nvCxnSpPr>
          <p:cNvPr id="264" name="Shape 264"/>
          <p:cNvCxnSpPr>
            <a:stCxn id="254" idx="2"/>
            <a:endCxn id="252" idx="0"/>
          </p:cNvCxnSpPr>
          <p:nvPr/>
        </p:nvCxnSpPr>
        <p:spPr>
          <a:xfrm>
            <a:off x="1999463" y="1724287"/>
            <a:ext cx="0" cy="1211400"/>
          </a:xfrm>
          <a:prstGeom prst="straightConnector1">
            <a:avLst/>
          </a:prstGeom>
          <a:noFill/>
          <a:ln w="19050" cap="flat">
            <a:solidFill>
              <a:schemeClr val="accent3"/>
            </a:solidFill>
            <a:prstDash val="solid"/>
            <a:round/>
            <a:headEnd type="none" w="lg" len="lg"/>
            <a:tailEnd type="triangle" w="lg" len="lg"/>
          </a:ln>
        </p:spPr>
      </p:cxnSp>
      <p:sp>
        <p:nvSpPr>
          <p:cNvPr id="265" name="Shape 265"/>
          <p:cNvSpPr txBox="1"/>
          <p:nvPr/>
        </p:nvSpPr>
        <p:spPr>
          <a:xfrm>
            <a:off x="908725" y="4207525"/>
            <a:ext cx="758399" cy="321000"/>
          </a:xfrm>
          <a:prstGeom prst="rect">
            <a:avLst/>
          </a:prstGeom>
          <a:noFill/>
          <a:ln>
            <a:noFill/>
          </a:ln>
        </p:spPr>
        <p:txBody>
          <a:bodyPr lIns="91425" tIns="91425" rIns="91425" bIns="91425" anchor="t" anchorCtr="0">
            <a:noAutofit/>
          </a:bodyPr>
          <a:lstStyle/>
          <a:p>
            <a:pPr algn="ctr">
              <a:spcBef>
                <a:spcPts val="0"/>
              </a:spcBef>
              <a:buNone/>
            </a:pPr>
            <a:r>
              <a:rPr lang="en" sz="1200">
                <a:solidFill>
                  <a:schemeClr val="accent1"/>
                </a:solidFill>
              </a:rPr>
              <a:t>Artifact</a:t>
            </a:r>
          </a:p>
        </p:txBody>
      </p:sp>
      <p:sp>
        <p:nvSpPr>
          <p:cNvPr id="266" name="Shape 266"/>
          <p:cNvSpPr txBox="1"/>
          <p:nvPr/>
        </p:nvSpPr>
        <p:spPr>
          <a:xfrm>
            <a:off x="2328900" y="4208050"/>
            <a:ext cx="913199" cy="3210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Metadata</a:t>
            </a:r>
          </a:p>
        </p:txBody>
      </p:sp>
      <p:sp>
        <p:nvSpPr>
          <p:cNvPr id="267" name="Shape 267"/>
          <p:cNvSpPr txBox="1"/>
          <p:nvPr/>
        </p:nvSpPr>
        <p:spPr>
          <a:xfrm>
            <a:off x="1875325" y="2145300"/>
            <a:ext cx="913199" cy="3210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Git repo</a:t>
            </a:r>
          </a:p>
        </p:txBody>
      </p:sp>
      <p:cxnSp>
        <p:nvCxnSpPr>
          <p:cNvPr id="268" name="Shape 268"/>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58"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2911741569"/>
      </p:ext>
    </p:extLst>
  </p:cSld>
  <p:clrMapOvr>
    <a:masterClrMapping/>
  </p:clrMapOvr>
  <p:transition xmlns:p14="http://schemas.microsoft.com/office/powerpoint/2010/mai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VMS vs. Containers</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15432077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a:t>
            </a:r>
            <a:endParaRPr lang="en-US" dirty="0"/>
          </a:p>
        </p:txBody>
      </p:sp>
      <p:sp>
        <p:nvSpPr>
          <p:cNvPr id="3" name="Content Placeholder 2"/>
          <p:cNvSpPr>
            <a:spLocks noGrp="1"/>
          </p:cNvSpPr>
          <p:nvPr>
            <p:ph idx="1"/>
          </p:nvPr>
        </p:nvSpPr>
        <p:spPr/>
        <p:txBody>
          <a:bodyPr/>
          <a:lstStyle/>
          <a:p>
            <a:pPr>
              <a:lnSpc>
                <a:spcPct val="120000"/>
              </a:lnSpc>
            </a:pPr>
            <a:r>
              <a:rPr lang="en-US" dirty="0" smtClean="0"/>
              <a:t>Much of this workflow could utilize containers</a:t>
            </a:r>
          </a:p>
          <a:p>
            <a:pPr lvl="1">
              <a:lnSpc>
                <a:spcPct val="120000"/>
              </a:lnSpc>
            </a:pPr>
            <a:r>
              <a:rPr lang="en-US" dirty="0" smtClean="0"/>
              <a:t>Faster than VMs, simple co-residency</a:t>
            </a:r>
          </a:p>
          <a:p>
            <a:pPr>
              <a:lnSpc>
                <a:spcPct val="120000"/>
              </a:lnSpc>
            </a:pPr>
            <a:r>
              <a:rPr lang="en-US" dirty="0" smtClean="0"/>
              <a:t>But containers introduce new challenges</a:t>
            </a:r>
          </a:p>
          <a:p>
            <a:pPr lvl="1">
              <a:lnSpc>
                <a:spcPct val="120000"/>
              </a:lnSpc>
            </a:pPr>
            <a:r>
              <a:rPr lang="en-US" dirty="0" smtClean="0"/>
              <a:t>Frameworks still maturing</a:t>
            </a:r>
          </a:p>
          <a:p>
            <a:pPr lvl="1">
              <a:lnSpc>
                <a:spcPct val="120000"/>
              </a:lnSpc>
            </a:pPr>
            <a:r>
              <a:rPr lang="en-US" dirty="0" smtClean="0"/>
              <a:t>Security controls and LXC/</a:t>
            </a:r>
            <a:r>
              <a:rPr lang="en-US" dirty="0" err="1" smtClean="0"/>
              <a:t>libcontainer</a:t>
            </a:r>
            <a:r>
              <a:rPr lang="en-US" dirty="0" smtClean="0"/>
              <a:t>?</a:t>
            </a:r>
          </a:p>
          <a:p>
            <a:pPr>
              <a:lnSpc>
                <a:spcPct val="120000"/>
              </a:lnSpc>
            </a:pPr>
            <a:r>
              <a:rPr lang="en-US" dirty="0" smtClean="0"/>
              <a:t>Interested in pursuing, but not quite yet</a:t>
            </a:r>
          </a:p>
        </p:txBody>
      </p:sp>
    </p:spTree>
    <p:extLst>
      <p:ext uri="{BB962C8B-B14F-4D97-AF65-F5344CB8AC3E}">
        <p14:creationId xmlns:p14="http://schemas.microsoft.com/office/powerpoint/2010/main" val="2525998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Deployment</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381925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Earthdata Search?</a:t>
            </a:r>
            <a:endParaRPr lang="en-US" dirty="0"/>
          </a:p>
        </p:txBody>
      </p:sp>
      <p:graphicFrame>
        <p:nvGraphicFramePr>
          <p:cNvPr id="7" name="Diagram 6"/>
          <p:cNvGraphicFramePr/>
          <p:nvPr>
            <p:extLst>
              <p:ext uri="{D42A27DB-BD31-4B8C-83A1-F6EECF244321}">
                <p14:modId xmlns:p14="http://schemas.microsoft.com/office/powerpoint/2010/main" val="338863184"/>
              </p:ext>
            </p:extLst>
          </p:nvPr>
        </p:nvGraphicFramePr>
        <p:xfrm>
          <a:off x="1469831" y="171846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35133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Shape 276"/>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277" name="Shape 277"/>
          <p:cNvGrpSpPr/>
          <p:nvPr/>
        </p:nvGrpSpPr>
        <p:grpSpPr>
          <a:xfrm>
            <a:off x="4158411" y="3285085"/>
            <a:ext cx="2113149" cy="2407815"/>
            <a:chOff x="-5535000" y="3660550"/>
            <a:chExt cx="1523100" cy="1132769"/>
          </a:xfrm>
        </p:grpSpPr>
        <p:sp>
          <p:nvSpPr>
            <p:cNvPr id="278" name="Shape 278"/>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279" name="Shape 279"/>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280" name="Shape 280"/>
          <p:cNvGrpSpPr/>
          <p:nvPr/>
        </p:nvGrpSpPr>
        <p:grpSpPr>
          <a:xfrm>
            <a:off x="5334997" y="923685"/>
            <a:ext cx="2168699" cy="800601"/>
            <a:chOff x="5086726" y="522923"/>
            <a:chExt cx="2168699" cy="800601"/>
          </a:xfrm>
        </p:grpSpPr>
        <p:pic>
          <p:nvPicPr>
            <p:cNvPr id="281" name="Shape 281"/>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282" name="Shape 282"/>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283" name="Shape 283"/>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284" name="Shape 284"/>
          <p:cNvGrpSpPr/>
          <p:nvPr/>
        </p:nvGrpSpPr>
        <p:grpSpPr>
          <a:xfrm>
            <a:off x="5934439" y="2045274"/>
            <a:ext cx="981300" cy="890323"/>
            <a:chOff x="6235014" y="5401061"/>
            <a:chExt cx="981300" cy="890323"/>
          </a:xfrm>
        </p:grpSpPr>
        <p:pic>
          <p:nvPicPr>
            <p:cNvPr id="285" name="Shape 285"/>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286" name="Shape 286"/>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287" name="Shape 287"/>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288" name="Shape 288"/>
          <p:cNvCxnSpPr>
            <a:stCxn id="283"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grpSp>
        <p:nvGrpSpPr>
          <p:cNvPr id="290" name="Shape 290"/>
          <p:cNvGrpSpPr/>
          <p:nvPr/>
        </p:nvGrpSpPr>
        <p:grpSpPr>
          <a:xfrm>
            <a:off x="6588311" y="3280287"/>
            <a:ext cx="2113149" cy="2434548"/>
            <a:chOff x="-5535000" y="3660550"/>
            <a:chExt cx="1523100" cy="1132769"/>
          </a:xfrm>
        </p:grpSpPr>
        <p:sp>
          <p:nvSpPr>
            <p:cNvPr id="291" name="Shape 291"/>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292" name="Shape 292"/>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293" name="Shape 293"/>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294" name="Shape 294"/>
          <p:cNvCxnSpPr>
            <a:stCxn id="293" idx="2"/>
            <a:endCxn id="295"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296" name="Shape 296"/>
          <p:cNvCxnSpPr>
            <a:stCxn id="282" idx="2"/>
            <a:endCxn id="285"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297" name="Shape 297"/>
          <p:cNvCxnSpPr>
            <a:stCxn id="286" idx="2"/>
            <a:endCxn id="283"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298" name="Shape 298"/>
          <p:cNvCxnSpPr>
            <a:stCxn id="286" idx="2"/>
            <a:endCxn id="293"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299" name="Shape 299"/>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300" name="Shape 300"/>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301" name="Shape 301"/>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302" name="Shape 302"/>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303" name="Shape 303"/>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304" name="Shape 304"/>
          <p:cNvCxnSpPr>
            <a:stCxn id="303" idx="2"/>
            <a:endCxn id="300"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307" name="Shape 307"/>
          <p:cNvGrpSpPr/>
          <p:nvPr/>
        </p:nvGrpSpPr>
        <p:grpSpPr>
          <a:xfrm>
            <a:off x="915113" y="923685"/>
            <a:ext cx="2168699" cy="800601"/>
            <a:chOff x="5086726" y="522923"/>
            <a:chExt cx="2168699" cy="800601"/>
          </a:xfrm>
        </p:grpSpPr>
        <p:sp>
          <p:nvSpPr>
            <p:cNvPr id="308" name="Shape 308"/>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309" name="Shape 309"/>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310" name="Shape 310"/>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311" name="Shape 311"/>
          <p:cNvCxnSpPr>
            <a:stCxn id="310" idx="3"/>
            <a:endCxn id="309" idx="1"/>
          </p:cNvCxnSpPr>
          <p:nvPr/>
        </p:nvCxnSpPr>
        <p:spPr>
          <a:xfrm>
            <a:off x="1104749" y="1182002"/>
            <a:ext cx="495000" cy="300"/>
          </a:xfrm>
          <a:prstGeom prst="straightConnector1">
            <a:avLst/>
          </a:prstGeom>
          <a:noFill/>
          <a:ln w="19050" cap="flat">
            <a:solidFill>
              <a:schemeClr val="accent3"/>
            </a:solidFill>
            <a:prstDash val="solid"/>
            <a:round/>
            <a:headEnd type="none" w="lg" len="lg"/>
            <a:tailEnd type="triangle" w="lg" len="lg"/>
          </a:ln>
        </p:spPr>
      </p:cxnSp>
      <p:cxnSp>
        <p:nvCxnSpPr>
          <p:cNvPr id="312" name="Shape 312"/>
          <p:cNvCxnSpPr>
            <a:stCxn id="308" idx="2"/>
            <a:endCxn id="313" idx="0"/>
          </p:cNvCxnSpPr>
          <p:nvPr/>
        </p:nvCxnSpPr>
        <p:spPr>
          <a:xfrm>
            <a:off x="1999463" y="1724287"/>
            <a:ext cx="0" cy="1211400"/>
          </a:xfrm>
          <a:prstGeom prst="straightConnector1">
            <a:avLst/>
          </a:prstGeom>
          <a:noFill/>
          <a:ln w="19050" cap="flat">
            <a:solidFill>
              <a:schemeClr val="accent3"/>
            </a:solidFill>
            <a:prstDash val="solid"/>
            <a:round/>
            <a:headEnd type="none" w="lg" len="lg"/>
            <a:tailEnd type="triangle" w="lg" len="lg"/>
          </a:ln>
        </p:spPr>
      </p:cxnSp>
      <p:sp>
        <p:nvSpPr>
          <p:cNvPr id="314" name="Shape 314"/>
          <p:cNvSpPr txBox="1"/>
          <p:nvPr/>
        </p:nvSpPr>
        <p:spPr>
          <a:xfrm>
            <a:off x="1875325" y="2145300"/>
            <a:ext cx="913199" cy="3210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Artifact</a:t>
            </a:r>
          </a:p>
        </p:txBody>
      </p:sp>
      <p:sp>
        <p:nvSpPr>
          <p:cNvPr id="295" name="Shape 295"/>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315" name="Shape 315"/>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316" name="Shape 316"/>
          <p:cNvCxnSpPr>
            <a:stCxn id="315" idx="2"/>
            <a:endCxn id="300"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313" name="Shape 313"/>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cxnSp>
        <p:nvCxnSpPr>
          <p:cNvPr id="317" name="Shape 317"/>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44"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2619985252"/>
      </p:ext>
    </p:extLst>
  </p:cSld>
  <p:clrMapOvr>
    <a:masterClrMapping/>
  </p:clrMapOvr>
  <p:transition xmlns:p14="http://schemas.microsoft.com/office/powerpoint/2010/mai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Shape 325"/>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326" name="Shape 326"/>
          <p:cNvGrpSpPr/>
          <p:nvPr/>
        </p:nvGrpSpPr>
        <p:grpSpPr>
          <a:xfrm>
            <a:off x="4158411" y="3285085"/>
            <a:ext cx="2113149" cy="2407815"/>
            <a:chOff x="-5535000" y="3660550"/>
            <a:chExt cx="1523100" cy="1132769"/>
          </a:xfrm>
        </p:grpSpPr>
        <p:sp>
          <p:nvSpPr>
            <p:cNvPr id="327" name="Shape 327"/>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328" name="Shape 328"/>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329" name="Shape 329"/>
          <p:cNvGrpSpPr/>
          <p:nvPr/>
        </p:nvGrpSpPr>
        <p:grpSpPr>
          <a:xfrm>
            <a:off x="5334997" y="923685"/>
            <a:ext cx="2168699" cy="800601"/>
            <a:chOff x="5086726" y="522923"/>
            <a:chExt cx="2168699" cy="800601"/>
          </a:xfrm>
        </p:grpSpPr>
        <p:pic>
          <p:nvPicPr>
            <p:cNvPr id="330" name="Shape 330"/>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331" name="Shape 331"/>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332" name="Shape 332"/>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333" name="Shape 333"/>
          <p:cNvGrpSpPr/>
          <p:nvPr/>
        </p:nvGrpSpPr>
        <p:grpSpPr>
          <a:xfrm>
            <a:off x="5934439" y="2045274"/>
            <a:ext cx="981300" cy="890323"/>
            <a:chOff x="6235014" y="5401061"/>
            <a:chExt cx="981300" cy="890323"/>
          </a:xfrm>
        </p:grpSpPr>
        <p:pic>
          <p:nvPicPr>
            <p:cNvPr id="334" name="Shape 334"/>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335" name="Shape 335"/>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336" name="Shape 336"/>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337" name="Shape 337"/>
          <p:cNvCxnSpPr>
            <a:stCxn id="332"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grpSp>
        <p:nvGrpSpPr>
          <p:cNvPr id="339" name="Shape 339"/>
          <p:cNvGrpSpPr/>
          <p:nvPr/>
        </p:nvGrpSpPr>
        <p:grpSpPr>
          <a:xfrm>
            <a:off x="6588311" y="3280287"/>
            <a:ext cx="2113149" cy="2434548"/>
            <a:chOff x="-5535000" y="3660550"/>
            <a:chExt cx="1523100" cy="1132769"/>
          </a:xfrm>
        </p:grpSpPr>
        <p:sp>
          <p:nvSpPr>
            <p:cNvPr id="340" name="Shape 340"/>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341" name="Shape 341"/>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342" name="Shape 342"/>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343" name="Shape 343"/>
          <p:cNvCxnSpPr>
            <a:stCxn id="342" idx="2"/>
            <a:endCxn id="344"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345" name="Shape 345"/>
          <p:cNvCxnSpPr>
            <a:stCxn id="331" idx="2"/>
            <a:endCxn id="334"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346" name="Shape 346"/>
          <p:cNvCxnSpPr>
            <a:stCxn id="335" idx="2"/>
            <a:endCxn id="332"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347" name="Shape 347"/>
          <p:cNvCxnSpPr>
            <a:stCxn id="335" idx="2"/>
            <a:endCxn id="342"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348" name="Shape 348"/>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349" name="Shape 349"/>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350" name="Shape 350"/>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351" name="Shape 351"/>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352" name="Shape 352"/>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353" name="Shape 353"/>
          <p:cNvCxnSpPr>
            <a:stCxn id="352" idx="2"/>
            <a:endCxn id="349"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356" name="Shape 356"/>
          <p:cNvGrpSpPr/>
          <p:nvPr/>
        </p:nvGrpSpPr>
        <p:grpSpPr>
          <a:xfrm>
            <a:off x="915113" y="923685"/>
            <a:ext cx="2168699" cy="800601"/>
            <a:chOff x="5086726" y="522923"/>
            <a:chExt cx="2168699" cy="800601"/>
          </a:xfrm>
        </p:grpSpPr>
        <p:sp>
          <p:nvSpPr>
            <p:cNvPr id="357" name="Shape 357"/>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358" name="Shape 358"/>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359" name="Shape 359"/>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360" name="Shape 360"/>
          <p:cNvCxnSpPr>
            <a:stCxn id="359" idx="3"/>
            <a:endCxn id="358"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361" name="Shape 361"/>
          <p:cNvCxnSpPr>
            <a:stCxn id="357" idx="2"/>
            <a:endCxn id="362"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344" name="Shape 344"/>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363" name="Shape 363"/>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364" name="Shape 364"/>
          <p:cNvCxnSpPr>
            <a:stCxn id="363" idx="2"/>
            <a:endCxn id="349"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362" name="Shape 362"/>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365" name="Shape 365"/>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366" name="Shape 366"/>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cxnSp>
        <p:nvCxnSpPr>
          <p:cNvPr id="367" name="Shape 367"/>
          <p:cNvCxnSpPr>
            <a:stCxn id="362" idx="3"/>
            <a:endCxn id="325" idx="1"/>
          </p:cNvCxnSpPr>
          <p:nvPr/>
        </p:nvCxnSpPr>
        <p:spPr>
          <a:xfrm>
            <a:off x="2541124" y="3147100"/>
            <a:ext cx="1182299" cy="1171800"/>
          </a:xfrm>
          <a:prstGeom prst="straightConnector1">
            <a:avLst/>
          </a:prstGeom>
          <a:noFill/>
          <a:ln w="19050" cap="flat">
            <a:solidFill>
              <a:schemeClr val="accent3"/>
            </a:solidFill>
            <a:prstDash val="solid"/>
            <a:round/>
            <a:headEnd type="none" w="lg" len="lg"/>
            <a:tailEnd type="triangle" w="lg" len="lg"/>
          </a:ln>
        </p:spPr>
      </p:cxnSp>
      <p:sp>
        <p:nvSpPr>
          <p:cNvPr id="368" name="Shape 368"/>
          <p:cNvSpPr txBox="1"/>
          <p:nvPr/>
        </p:nvSpPr>
        <p:spPr>
          <a:xfrm>
            <a:off x="2280312" y="3451250"/>
            <a:ext cx="913199" cy="3210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Start</a:t>
            </a:r>
          </a:p>
        </p:txBody>
      </p:sp>
      <p:cxnSp>
        <p:nvCxnSpPr>
          <p:cNvPr id="369" name="Shape 369"/>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47"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2103905693"/>
      </p:ext>
    </p:extLst>
  </p:cSld>
  <p:clrMapOvr>
    <a:masterClrMapping/>
  </p:clrMapOvr>
  <p:transition xmlns:p14="http://schemas.microsoft.com/office/powerpoint/2010/mai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Shape 377"/>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378" name="Shape 378"/>
          <p:cNvGrpSpPr/>
          <p:nvPr/>
        </p:nvGrpSpPr>
        <p:grpSpPr>
          <a:xfrm>
            <a:off x="4158411" y="3285085"/>
            <a:ext cx="2113149" cy="2407815"/>
            <a:chOff x="-5535000" y="3660550"/>
            <a:chExt cx="1523100" cy="1132769"/>
          </a:xfrm>
        </p:grpSpPr>
        <p:sp>
          <p:nvSpPr>
            <p:cNvPr id="379" name="Shape 379"/>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380" name="Shape 380"/>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381" name="Shape 381"/>
          <p:cNvGrpSpPr/>
          <p:nvPr/>
        </p:nvGrpSpPr>
        <p:grpSpPr>
          <a:xfrm>
            <a:off x="5334997" y="923685"/>
            <a:ext cx="2168699" cy="800601"/>
            <a:chOff x="5086726" y="522923"/>
            <a:chExt cx="2168699" cy="800601"/>
          </a:xfrm>
        </p:grpSpPr>
        <p:pic>
          <p:nvPicPr>
            <p:cNvPr id="382" name="Shape 382"/>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383" name="Shape 383"/>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384" name="Shape 384"/>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385" name="Shape 385"/>
          <p:cNvGrpSpPr/>
          <p:nvPr/>
        </p:nvGrpSpPr>
        <p:grpSpPr>
          <a:xfrm>
            <a:off x="5934439" y="2045274"/>
            <a:ext cx="981300" cy="890323"/>
            <a:chOff x="6235014" y="5401061"/>
            <a:chExt cx="981300" cy="890323"/>
          </a:xfrm>
        </p:grpSpPr>
        <p:pic>
          <p:nvPicPr>
            <p:cNvPr id="386" name="Shape 386"/>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387" name="Shape 387"/>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388" name="Shape 388"/>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389" name="Shape 389"/>
          <p:cNvCxnSpPr>
            <a:stCxn id="384"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grpSp>
        <p:nvGrpSpPr>
          <p:cNvPr id="391" name="Shape 391"/>
          <p:cNvGrpSpPr/>
          <p:nvPr/>
        </p:nvGrpSpPr>
        <p:grpSpPr>
          <a:xfrm>
            <a:off x="6588311" y="3280287"/>
            <a:ext cx="2113149" cy="2434548"/>
            <a:chOff x="-5535000" y="3660550"/>
            <a:chExt cx="1523100" cy="1132769"/>
          </a:xfrm>
        </p:grpSpPr>
        <p:sp>
          <p:nvSpPr>
            <p:cNvPr id="392" name="Shape 392"/>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393" name="Shape 393"/>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394" name="Shape 394"/>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395" name="Shape 395"/>
          <p:cNvCxnSpPr>
            <a:stCxn id="394" idx="2"/>
            <a:endCxn id="396"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397" name="Shape 397"/>
          <p:cNvCxnSpPr>
            <a:stCxn id="383" idx="2"/>
            <a:endCxn id="386"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398" name="Shape 398"/>
          <p:cNvCxnSpPr>
            <a:stCxn id="387" idx="2"/>
            <a:endCxn id="384"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399" name="Shape 399"/>
          <p:cNvCxnSpPr>
            <a:stCxn id="387" idx="2"/>
            <a:endCxn id="394"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400" name="Shape 400"/>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401" name="Shape 401"/>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402" name="Shape 402"/>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403" name="Shape 403"/>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04" name="Shape 404"/>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405" name="Shape 405"/>
          <p:cNvCxnSpPr>
            <a:stCxn id="404" idx="2"/>
            <a:endCxn id="401"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408" name="Shape 408"/>
          <p:cNvGrpSpPr/>
          <p:nvPr/>
        </p:nvGrpSpPr>
        <p:grpSpPr>
          <a:xfrm>
            <a:off x="915113" y="923685"/>
            <a:ext cx="2168699" cy="800601"/>
            <a:chOff x="5086726" y="522923"/>
            <a:chExt cx="2168699" cy="800601"/>
          </a:xfrm>
        </p:grpSpPr>
        <p:sp>
          <p:nvSpPr>
            <p:cNvPr id="409" name="Shape 409"/>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410" name="Shape 410"/>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411" name="Shape 411"/>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412" name="Shape 412"/>
          <p:cNvCxnSpPr>
            <a:stCxn id="411" idx="3"/>
            <a:endCxn id="410"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413" name="Shape 413"/>
          <p:cNvCxnSpPr>
            <a:stCxn id="409" idx="2"/>
            <a:endCxn id="414"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396" name="Shape 396"/>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15" name="Shape 415"/>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416" name="Shape 416"/>
          <p:cNvCxnSpPr>
            <a:stCxn id="415" idx="2"/>
            <a:endCxn id="401"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414" name="Shape 414"/>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417" name="Shape 417"/>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18" name="Shape 418"/>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cxnSp>
        <p:nvCxnSpPr>
          <p:cNvPr id="419" name="Shape 419"/>
          <p:cNvCxnSpPr>
            <a:stCxn id="417" idx="1"/>
            <a:endCxn id="420" idx="3"/>
          </p:cNvCxnSpPr>
          <p:nvPr/>
        </p:nvCxnSpPr>
        <p:spPr>
          <a:xfrm flipH="1">
            <a:off x="2541187" y="4690287"/>
            <a:ext cx="2757300" cy="595500"/>
          </a:xfrm>
          <a:prstGeom prst="straightConnector1">
            <a:avLst/>
          </a:prstGeom>
          <a:noFill/>
          <a:ln w="19050" cap="flat">
            <a:solidFill>
              <a:schemeClr val="accent3"/>
            </a:solidFill>
            <a:prstDash val="solid"/>
            <a:round/>
            <a:headEnd type="none" w="lg" len="lg"/>
            <a:tailEnd type="triangle" w="lg" len="lg"/>
          </a:ln>
        </p:spPr>
      </p:cxnSp>
      <p:sp>
        <p:nvSpPr>
          <p:cNvPr id="420" name="Shape 420"/>
          <p:cNvSpPr/>
          <p:nvPr/>
        </p:nvSpPr>
        <p:spPr>
          <a:xfrm>
            <a:off x="1457825" y="5074175"/>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dirty="0"/>
              <a:t>Provisioning</a:t>
            </a:r>
          </a:p>
        </p:txBody>
      </p:sp>
      <p:cxnSp>
        <p:nvCxnSpPr>
          <p:cNvPr id="423" name="Shape 423"/>
          <p:cNvCxnSpPr>
            <a:stCxn id="418" idx="1"/>
            <a:endCxn id="420" idx="3"/>
          </p:cNvCxnSpPr>
          <p:nvPr/>
        </p:nvCxnSpPr>
        <p:spPr>
          <a:xfrm flipH="1">
            <a:off x="2541087" y="4690287"/>
            <a:ext cx="5187300" cy="595500"/>
          </a:xfrm>
          <a:prstGeom prst="straightConnector1">
            <a:avLst/>
          </a:prstGeom>
          <a:noFill/>
          <a:ln w="19050" cap="flat">
            <a:solidFill>
              <a:schemeClr val="accent3"/>
            </a:solidFill>
            <a:prstDash val="solid"/>
            <a:round/>
            <a:headEnd type="none" w="lg" len="lg"/>
            <a:tailEnd type="triangle" w="lg" len="lg"/>
          </a:ln>
        </p:spPr>
      </p:cxnSp>
      <p:cxnSp>
        <p:nvCxnSpPr>
          <p:cNvPr id="424" name="Shape 424"/>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50"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1"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1679468221"/>
      </p:ext>
    </p:extLst>
  </p:cSld>
  <p:clrMapOvr>
    <a:masterClrMapping/>
  </p:clrMapOvr>
  <p:transition xmlns:p14="http://schemas.microsoft.com/office/powerpoint/2010/mai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Shape 432"/>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433" name="Shape 433"/>
          <p:cNvGrpSpPr/>
          <p:nvPr/>
        </p:nvGrpSpPr>
        <p:grpSpPr>
          <a:xfrm>
            <a:off x="4158411" y="3285085"/>
            <a:ext cx="2113149" cy="2407815"/>
            <a:chOff x="-5535000" y="3660550"/>
            <a:chExt cx="1523100" cy="1132769"/>
          </a:xfrm>
        </p:grpSpPr>
        <p:sp>
          <p:nvSpPr>
            <p:cNvPr id="434" name="Shape 434"/>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435" name="Shape 435"/>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436" name="Shape 436"/>
          <p:cNvGrpSpPr/>
          <p:nvPr/>
        </p:nvGrpSpPr>
        <p:grpSpPr>
          <a:xfrm>
            <a:off x="5334997" y="923685"/>
            <a:ext cx="2168699" cy="800601"/>
            <a:chOff x="5086726" y="522923"/>
            <a:chExt cx="2168699" cy="800601"/>
          </a:xfrm>
        </p:grpSpPr>
        <p:pic>
          <p:nvPicPr>
            <p:cNvPr id="437" name="Shape 437"/>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438" name="Shape 438"/>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439" name="Shape 439"/>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440" name="Shape 440"/>
          <p:cNvGrpSpPr/>
          <p:nvPr/>
        </p:nvGrpSpPr>
        <p:grpSpPr>
          <a:xfrm>
            <a:off x="5934439" y="2045274"/>
            <a:ext cx="981300" cy="890323"/>
            <a:chOff x="6235014" y="5401061"/>
            <a:chExt cx="981300" cy="890323"/>
          </a:xfrm>
        </p:grpSpPr>
        <p:pic>
          <p:nvPicPr>
            <p:cNvPr id="441" name="Shape 441"/>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442" name="Shape 442"/>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443" name="Shape 443"/>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444" name="Shape 444"/>
          <p:cNvCxnSpPr>
            <a:stCxn id="439"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grpSp>
        <p:nvGrpSpPr>
          <p:cNvPr id="446" name="Shape 446"/>
          <p:cNvGrpSpPr/>
          <p:nvPr/>
        </p:nvGrpSpPr>
        <p:grpSpPr>
          <a:xfrm>
            <a:off x="6588311" y="3280287"/>
            <a:ext cx="2113149" cy="2434548"/>
            <a:chOff x="-5535000" y="3660550"/>
            <a:chExt cx="1523100" cy="1132769"/>
          </a:xfrm>
        </p:grpSpPr>
        <p:sp>
          <p:nvSpPr>
            <p:cNvPr id="447" name="Shape 447"/>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448" name="Shape 448"/>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449" name="Shape 449"/>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450" name="Shape 450"/>
          <p:cNvCxnSpPr>
            <a:stCxn id="449" idx="2"/>
            <a:endCxn id="451"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452" name="Shape 452"/>
          <p:cNvCxnSpPr>
            <a:stCxn id="438" idx="2"/>
            <a:endCxn id="441"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453" name="Shape 453"/>
          <p:cNvCxnSpPr>
            <a:stCxn id="442" idx="2"/>
            <a:endCxn id="439"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454" name="Shape 454"/>
          <p:cNvCxnSpPr>
            <a:stCxn id="442" idx="2"/>
            <a:endCxn id="449"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455" name="Shape 455"/>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456" name="Shape 456"/>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457" name="Shape 457"/>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458" name="Shape 458"/>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59" name="Shape 459"/>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460" name="Shape 460"/>
          <p:cNvCxnSpPr>
            <a:stCxn id="459" idx="2"/>
            <a:endCxn id="456"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463" name="Shape 463"/>
          <p:cNvGrpSpPr/>
          <p:nvPr/>
        </p:nvGrpSpPr>
        <p:grpSpPr>
          <a:xfrm>
            <a:off x="915113" y="923685"/>
            <a:ext cx="2168699" cy="800601"/>
            <a:chOff x="5086726" y="522923"/>
            <a:chExt cx="2168699" cy="800601"/>
          </a:xfrm>
        </p:grpSpPr>
        <p:sp>
          <p:nvSpPr>
            <p:cNvPr id="464" name="Shape 464"/>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465" name="Shape 465"/>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466" name="Shape 466"/>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467" name="Shape 467"/>
          <p:cNvCxnSpPr>
            <a:stCxn id="466" idx="3"/>
            <a:endCxn id="465"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468" name="Shape 468"/>
          <p:cNvCxnSpPr>
            <a:stCxn id="464" idx="2"/>
            <a:endCxn id="469"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451" name="Shape 451"/>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70" name="Shape 470"/>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471" name="Shape 471"/>
          <p:cNvCxnSpPr>
            <a:stCxn id="470" idx="2"/>
            <a:endCxn id="456"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469" name="Shape 469"/>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472" name="Shape 472"/>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73" name="Shape 473"/>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474" name="Shape 474"/>
          <p:cNvSpPr/>
          <p:nvPr/>
        </p:nvSpPr>
        <p:spPr>
          <a:xfrm>
            <a:off x="1457825" y="5074175"/>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Provisioning</a:t>
            </a:r>
          </a:p>
        </p:txBody>
      </p:sp>
      <p:sp>
        <p:nvSpPr>
          <p:cNvPr id="475" name="Shape 475"/>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sp>
        <p:nvSpPr>
          <p:cNvPr id="476" name="Shape 476"/>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cxnSp>
        <p:nvCxnSpPr>
          <p:cNvPr id="477" name="Shape 477"/>
          <p:cNvCxnSpPr>
            <a:stCxn id="476" idx="2"/>
            <a:endCxn id="456" idx="0"/>
          </p:cNvCxnSpPr>
          <p:nvPr/>
        </p:nvCxnSpPr>
        <p:spPr>
          <a:xfrm flipH="1">
            <a:off x="6419325" y="5037312"/>
            <a:ext cx="1717500" cy="705000"/>
          </a:xfrm>
          <a:prstGeom prst="straightConnector1">
            <a:avLst/>
          </a:prstGeom>
          <a:noFill/>
          <a:ln w="19050" cap="flat">
            <a:solidFill>
              <a:srgbClr val="000000"/>
            </a:solidFill>
            <a:prstDash val="solid"/>
            <a:round/>
            <a:headEnd type="none" w="lg" len="lg"/>
            <a:tailEnd type="triangle" w="lg" len="lg"/>
          </a:ln>
        </p:spPr>
      </p:cxnSp>
      <p:cxnSp>
        <p:nvCxnSpPr>
          <p:cNvPr id="478" name="Shape 478"/>
          <p:cNvCxnSpPr>
            <a:stCxn id="475" idx="2"/>
            <a:endCxn id="456" idx="0"/>
          </p:cNvCxnSpPr>
          <p:nvPr/>
        </p:nvCxnSpPr>
        <p:spPr>
          <a:xfrm>
            <a:off x="5706925" y="5037312"/>
            <a:ext cx="712500" cy="705000"/>
          </a:xfrm>
          <a:prstGeom prst="straightConnector1">
            <a:avLst/>
          </a:prstGeom>
          <a:noFill/>
          <a:ln w="19050" cap="flat">
            <a:solidFill>
              <a:srgbClr val="000000"/>
            </a:solidFill>
            <a:prstDash val="solid"/>
            <a:round/>
            <a:headEnd type="none" w="lg" len="lg"/>
            <a:tailEnd type="triangle" w="lg" len="lg"/>
          </a:ln>
        </p:spPr>
      </p:cxnSp>
      <p:cxnSp>
        <p:nvCxnSpPr>
          <p:cNvPr id="479" name="Shape 479"/>
          <p:cNvCxnSpPr>
            <a:stCxn id="480" idx="3"/>
            <a:endCxn id="474" idx="1"/>
          </p:cNvCxnSpPr>
          <p:nvPr/>
        </p:nvCxnSpPr>
        <p:spPr>
          <a:xfrm rot="10800000" flipH="1">
            <a:off x="1244550" y="5285675"/>
            <a:ext cx="213300" cy="163200"/>
          </a:xfrm>
          <a:prstGeom prst="straightConnector1">
            <a:avLst/>
          </a:prstGeom>
          <a:noFill/>
          <a:ln w="19050" cap="flat">
            <a:solidFill>
              <a:schemeClr val="dk2"/>
            </a:solidFill>
            <a:prstDash val="solid"/>
            <a:round/>
            <a:headEnd type="none" w="lg" len="lg"/>
            <a:tailEnd type="none" w="lg" len="lg"/>
          </a:ln>
        </p:spPr>
      </p:cxnSp>
      <p:cxnSp>
        <p:nvCxnSpPr>
          <p:cNvPr id="481" name="Shape 481"/>
          <p:cNvCxnSpPr>
            <a:stCxn id="474" idx="3"/>
            <a:endCxn id="472" idx="1"/>
          </p:cNvCxnSpPr>
          <p:nvPr/>
        </p:nvCxnSpPr>
        <p:spPr>
          <a:xfrm rot="10800000" flipH="1">
            <a:off x="2541124" y="4690175"/>
            <a:ext cx="2757299" cy="595500"/>
          </a:xfrm>
          <a:prstGeom prst="straightConnector1">
            <a:avLst/>
          </a:prstGeom>
          <a:noFill/>
          <a:ln w="19050" cap="flat">
            <a:solidFill>
              <a:schemeClr val="accent3"/>
            </a:solidFill>
            <a:prstDash val="solid"/>
            <a:round/>
            <a:headEnd type="none" w="lg" len="lg"/>
            <a:tailEnd type="triangle" w="lg" len="lg"/>
          </a:ln>
        </p:spPr>
      </p:cxnSp>
      <p:cxnSp>
        <p:nvCxnSpPr>
          <p:cNvPr id="482" name="Shape 482"/>
          <p:cNvCxnSpPr>
            <a:stCxn id="474" idx="3"/>
            <a:endCxn id="473" idx="1"/>
          </p:cNvCxnSpPr>
          <p:nvPr/>
        </p:nvCxnSpPr>
        <p:spPr>
          <a:xfrm rot="10800000" flipH="1">
            <a:off x="2541124" y="4690175"/>
            <a:ext cx="5187300" cy="595500"/>
          </a:xfrm>
          <a:prstGeom prst="straightConnector1">
            <a:avLst/>
          </a:prstGeom>
          <a:noFill/>
          <a:ln w="19050" cap="flat">
            <a:solidFill>
              <a:schemeClr val="accent3"/>
            </a:solidFill>
            <a:prstDash val="solid"/>
            <a:round/>
            <a:headEnd type="none" w="lg" len="lg"/>
            <a:tailEnd type="triangle" w="lg" len="lg"/>
          </a:ln>
        </p:spPr>
      </p:cxnSp>
      <p:cxnSp>
        <p:nvCxnSpPr>
          <p:cNvPr id="483" name="Shape 483"/>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54"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5"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
        <p:nvSpPr>
          <p:cNvPr id="480" name="Shape 480"/>
          <p:cNvSpPr/>
          <p:nvPr/>
        </p:nvSpPr>
        <p:spPr>
          <a:xfrm>
            <a:off x="208350" y="5210675"/>
            <a:ext cx="1036200" cy="476400"/>
          </a:xfrm>
          <a:prstGeom prst="rect">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800" dirty="0" smtClean="0"/>
              <a:t>Cloud-</a:t>
            </a:r>
            <a:r>
              <a:rPr lang="en-US" sz="800" dirty="0" err="1" smtClean="0"/>
              <a:t>Init</a:t>
            </a:r>
            <a:endParaRPr lang="en" sz="800" dirty="0"/>
          </a:p>
        </p:txBody>
      </p:sp>
    </p:spTree>
    <p:extLst>
      <p:ext uri="{BB962C8B-B14F-4D97-AF65-F5344CB8AC3E}">
        <p14:creationId xmlns:p14="http://schemas.microsoft.com/office/powerpoint/2010/main" val="3826616525"/>
      </p:ext>
    </p:extLst>
  </p:cSld>
  <p:clrMapOvr>
    <a:masterClrMapping/>
  </p:clrMapOvr>
  <p:transition xmlns:p14="http://schemas.microsoft.com/office/powerpoint/2010/mai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Shape 491"/>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492" name="Shape 492"/>
          <p:cNvGrpSpPr/>
          <p:nvPr/>
        </p:nvGrpSpPr>
        <p:grpSpPr>
          <a:xfrm>
            <a:off x="4158411" y="3285085"/>
            <a:ext cx="2113149" cy="2407815"/>
            <a:chOff x="-5535000" y="3660550"/>
            <a:chExt cx="1523100" cy="1132769"/>
          </a:xfrm>
        </p:grpSpPr>
        <p:sp>
          <p:nvSpPr>
            <p:cNvPr id="493" name="Shape 493"/>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494" name="Shape 494"/>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495" name="Shape 495"/>
          <p:cNvGrpSpPr/>
          <p:nvPr/>
        </p:nvGrpSpPr>
        <p:grpSpPr>
          <a:xfrm>
            <a:off x="5334997" y="923685"/>
            <a:ext cx="2168699" cy="800601"/>
            <a:chOff x="5086726" y="522923"/>
            <a:chExt cx="2168699" cy="800601"/>
          </a:xfrm>
        </p:grpSpPr>
        <p:pic>
          <p:nvPicPr>
            <p:cNvPr id="496" name="Shape 496"/>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497" name="Shape 497"/>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498" name="Shape 498"/>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499" name="Shape 499"/>
          <p:cNvGrpSpPr/>
          <p:nvPr/>
        </p:nvGrpSpPr>
        <p:grpSpPr>
          <a:xfrm>
            <a:off x="5934439" y="2045274"/>
            <a:ext cx="981300" cy="890323"/>
            <a:chOff x="6235014" y="5401061"/>
            <a:chExt cx="981300" cy="890323"/>
          </a:xfrm>
        </p:grpSpPr>
        <p:pic>
          <p:nvPicPr>
            <p:cNvPr id="500" name="Shape 500"/>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501" name="Shape 501"/>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502" name="Shape 502"/>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grpSp>
        <p:nvGrpSpPr>
          <p:cNvPr id="503" name="Shape 503"/>
          <p:cNvGrpSpPr/>
          <p:nvPr/>
        </p:nvGrpSpPr>
        <p:grpSpPr>
          <a:xfrm>
            <a:off x="6588311" y="3280287"/>
            <a:ext cx="2113149" cy="2434548"/>
            <a:chOff x="-5535000" y="3660550"/>
            <a:chExt cx="1523100" cy="1132769"/>
          </a:xfrm>
        </p:grpSpPr>
        <p:sp>
          <p:nvSpPr>
            <p:cNvPr id="504" name="Shape 504"/>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505" name="Shape 505"/>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506" name="Shape 506"/>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507" name="Shape 507"/>
          <p:cNvCxnSpPr>
            <a:stCxn id="497" idx="2"/>
            <a:endCxn id="500"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508" name="Shape 508"/>
          <p:cNvCxnSpPr>
            <a:stCxn id="501" idx="2"/>
            <a:endCxn id="498"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509" name="Shape 509"/>
          <p:cNvCxnSpPr>
            <a:stCxn id="501" idx="2"/>
            <a:endCxn id="506"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510" name="Shape 510"/>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511" name="Shape 511"/>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512" name="Shape 512"/>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513" name="Shape 513"/>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14" name="Shape 514"/>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515" name="Shape 515"/>
          <p:cNvCxnSpPr>
            <a:stCxn id="514" idx="2"/>
            <a:endCxn id="511"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518" name="Shape 518"/>
          <p:cNvGrpSpPr/>
          <p:nvPr/>
        </p:nvGrpSpPr>
        <p:grpSpPr>
          <a:xfrm>
            <a:off x="915113" y="923685"/>
            <a:ext cx="2168699" cy="800601"/>
            <a:chOff x="5086726" y="522923"/>
            <a:chExt cx="2168699" cy="800601"/>
          </a:xfrm>
        </p:grpSpPr>
        <p:sp>
          <p:nvSpPr>
            <p:cNvPr id="519" name="Shape 519"/>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520" name="Shape 520"/>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521" name="Shape 521"/>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522" name="Shape 522"/>
          <p:cNvCxnSpPr>
            <a:stCxn id="521" idx="3"/>
            <a:endCxn id="520"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523" name="Shape 523"/>
          <p:cNvCxnSpPr>
            <a:stCxn id="519" idx="2"/>
            <a:endCxn id="524"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525" name="Shape 525"/>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26" name="Shape 526"/>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527" name="Shape 527"/>
          <p:cNvCxnSpPr>
            <a:stCxn id="526" idx="2"/>
            <a:endCxn id="511"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524" name="Shape 524"/>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528" name="Shape 528"/>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29" name="Shape 529"/>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30" name="Shape 530"/>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sp>
        <p:nvSpPr>
          <p:cNvPr id="531" name="Shape 531"/>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cxnSp>
        <p:nvCxnSpPr>
          <p:cNvPr id="532" name="Shape 532"/>
          <p:cNvCxnSpPr>
            <a:stCxn id="531" idx="2"/>
            <a:endCxn id="511" idx="0"/>
          </p:cNvCxnSpPr>
          <p:nvPr/>
        </p:nvCxnSpPr>
        <p:spPr>
          <a:xfrm flipH="1">
            <a:off x="6419325" y="5037312"/>
            <a:ext cx="1717500" cy="705000"/>
          </a:xfrm>
          <a:prstGeom prst="straightConnector1">
            <a:avLst/>
          </a:prstGeom>
          <a:noFill/>
          <a:ln w="19050" cap="flat">
            <a:solidFill>
              <a:srgbClr val="000000"/>
            </a:solidFill>
            <a:prstDash val="solid"/>
            <a:round/>
            <a:headEnd type="none" w="lg" len="lg"/>
            <a:tailEnd type="triangle" w="lg" len="lg"/>
          </a:ln>
        </p:spPr>
      </p:cxnSp>
      <p:cxnSp>
        <p:nvCxnSpPr>
          <p:cNvPr id="533" name="Shape 533"/>
          <p:cNvCxnSpPr>
            <a:stCxn id="530" idx="2"/>
            <a:endCxn id="511" idx="0"/>
          </p:cNvCxnSpPr>
          <p:nvPr/>
        </p:nvCxnSpPr>
        <p:spPr>
          <a:xfrm>
            <a:off x="5706925" y="5037312"/>
            <a:ext cx="712500" cy="705000"/>
          </a:xfrm>
          <a:prstGeom prst="straightConnector1">
            <a:avLst/>
          </a:prstGeom>
          <a:noFill/>
          <a:ln w="19050" cap="flat">
            <a:solidFill>
              <a:srgbClr val="000000"/>
            </a:solidFill>
            <a:prstDash val="solid"/>
            <a:round/>
            <a:headEnd type="none" w="lg" len="lg"/>
            <a:tailEnd type="triangle" w="lg" len="lg"/>
          </a:ln>
        </p:spPr>
      </p:cxnSp>
      <p:sp>
        <p:nvSpPr>
          <p:cNvPr id="534" name="Shape 534"/>
          <p:cNvSpPr txBox="1"/>
          <p:nvPr/>
        </p:nvSpPr>
        <p:spPr>
          <a:xfrm>
            <a:off x="2492825" y="3285075"/>
            <a:ext cx="913199" cy="5157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Update and Drain</a:t>
            </a:r>
          </a:p>
        </p:txBody>
      </p:sp>
      <p:cxnSp>
        <p:nvCxnSpPr>
          <p:cNvPr id="535" name="Shape 535"/>
          <p:cNvCxnSpPr>
            <a:stCxn id="524" idx="3"/>
            <a:endCxn id="498" idx="1"/>
          </p:cNvCxnSpPr>
          <p:nvPr/>
        </p:nvCxnSpPr>
        <p:spPr>
          <a:xfrm>
            <a:off x="2541124" y="3147100"/>
            <a:ext cx="2265299" cy="515700"/>
          </a:xfrm>
          <a:prstGeom prst="straightConnector1">
            <a:avLst/>
          </a:prstGeom>
          <a:noFill/>
          <a:ln w="19050" cap="flat">
            <a:solidFill>
              <a:schemeClr val="accent3"/>
            </a:solidFill>
            <a:prstDash val="solid"/>
            <a:round/>
            <a:headEnd type="none" w="lg" len="lg"/>
            <a:tailEnd type="triangle" w="lg" len="lg"/>
          </a:ln>
        </p:spPr>
      </p:cxnSp>
      <p:cxnSp>
        <p:nvCxnSpPr>
          <p:cNvPr id="536" name="Shape 536"/>
          <p:cNvCxnSpPr>
            <a:stCxn id="498" idx="2"/>
            <a:endCxn id="528"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537" name="Shape 537"/>
          <p:cNvCxnSpPr>
            <a:stCxn id="506" idx="2"/>
            <a:endCxn id="529"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538" name="Shape 538"/>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cxnSp>
        <p:nvCxnSpPr>
          <p:cNvPr id="541" name="Shape 541"/>
          <p:cNvCxnSpPr>
            <a:stCxn id="524" idx="3"/>
            <a:endCxn id="506" idx="1"/>
          </p:cNvCxnSpPr>
          <p:nvPr/>
        </p:nvCxnSpPr>
        <p:spPr>
          <a:xfrm>
            <a:off x="2541124" y="3147100"/>
            <a:ext cx="4695300" cy="515700"/>
          </a:xfrm>
          <a:prstGeom prst="straightConnector1">
            <a:avLst/>
          </a:prstGeom>
          <a:noFill/>
          <a:ln w="19050" cap="flat">
            <a:solidFill>
              <a:schemeClr val="accent3"/>
            </a:solidFill>
            <a:prstDash val="solid"/>
            <a:round/>
            <a:headEnd type="none" w="lg" len="lg"/>
            <a:tailEnd type="triangle" w="lg" len="lg"/>
          </a:ln>
        </p:spPr>
      </p:cxnSp>
      <p:sp>
        <p:nvSpPr>
          <p:cNvPr id="52"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3"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319640598"/>
      </p:ext>
    </p:extLst>
  </p:cSld>
  <p:clrMapOvr>
    <a:masterClrMapping/>
  </p:clrMapOvr>
  <p:transition xmlns:p14="http://schemas.microsoft.com/office/powerpoint/2010/mai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Shape 547"/>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548" name="Shape 548"/>
          <p:cNvGrpSpPr/>
          <p:nvPr/>
        </p:nvGrpSpPr>
        <p:grpSpPr>
          <a:xfrm>
            <a:off x="4158411" y="3285085"/>
            <a:ext cx="2113149" cy="2407815"/>
            <a:chOff x="-5535000" y="3660550"/>
            <a:chExt cx="1523100" cy="1132769"/>
          </a:xfrm>
        </p:grpSpPr>
        <p:sp>
          <p:nvSpPr>
            <p:cNvPr id="549" name="Shape 549"/>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550" name="Shape 550"/>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551" name="Shape 551"/>
          <p:cNvGrpSpPr/>
          <p:nvPr/>
        </p:nvGrpSpPr>
        <p:grpSpPr>
          <a:xfrm>
            <a:off x="5334997" y="923685"/>
            <a:ext cx="2168699" cy="800601"/>
            <a:chOff x="5086726" y="522923"/>
            <a:chExt cx="2168699" cy="800601"/>
          </a:xfrm>
        </p:grpSpPr>
        <p:pic>
          <p:nvPicPr>
            <p:cNvPr id="552" name="Shape 552"/>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553" name="Shape 553"/>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554" name="Shape 554"/>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555" name="Shape 555"/>
          <p:cNvGrpSpPr/>
          <p:nvPr/>
        </p:nvGrpSpPr>
        <p:grpSpPr>
          <a:xfrm>
            <a:off x="5934439" y="2045274"/>
            <a:ext cx="981300" cy="890323"/>
            <a:chOff x="6235014" y="5401061"/>
            <a:chExt cx="981300" cy="890323"/>
          </a:xfrm>
        </p:grpSpPr>
        <p:pic>
          <p:nvPicPr>
            <p:cNvPr id="556" name="Shape 556"/>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557" name="Shape 557"/>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558" name="Shape 558"/>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grpSp>
        <p:nvGrpSpPr>
          <p:cNvPr id="559" name="Shape 559"/>
          <p:cNvGrpSpPr/>
          <p:nvPr/>
        </p:nvGrpSpPr>
        <p:grpSpPr>
          <a:xfrm>
            <a:off x="6588311" y="3280287"/>
            <a:ext cx="2113149" cy="2434548"/>
            <a:chOff x="-5535000" y="3660550"/>
            <a:chExt cx="1523100" cy="1132769"/>
          </a:xfrm>
        </p:grpSpPr>
        <p:sp>
          <p:nvSpPr>
            <p:cNvPr id="560" name="Shape 560"/>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561" name="Shape 561"/>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562" name="Shape 562"/>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563" name="Shape 563"/>
          <p:cNvCxnSpPr>
            <a:stCxn id="553" idx="2"/>
            <a:endCxn id="556"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564" name="Shape 564"/>
          <p:cNvCxnSpPr>
            <a:stCxn id="557" idx="2"/>
            <a:endCxn id="554"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565" name="Shape 565"/>
          <p:cNvCxnSpPr>
            <a:stCxn id="557" idx="2"/>
            <a:endCxn id="562"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566" name="Shape 566"/>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567" name="Shape 567"/>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568" name="Shape 568"/>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569" name="Shape 569"/>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70" name="Shape 570"/>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a:t>
            </a:r>
          </a:p>
        </p:txBody>
      </p:sp>
      <p:cxnSp>
        <p:nvCxnSpPr>
          <p:cNvPr id="571" name="Shape 571"/>
          <p:cNvCxnSpPr>
            <a:stCxn id="570" idx="2"/>
            <a:endCxn id="567"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grpSp>
        <p:nvGrpSpPr>
          <p:cNvPr id="574" name="Shape 574"/>
          <p:cNvGrpSpPr/>
          <p:nvPr/>
        </p:nvGrpSpPr>
        <p:grpSpPr>
          <a:xfrm>
            <a:off x="915113" y="923685"/>
            <a:ext cx="2168699" cy="800601"/>
            <a:chOff x="5086726" y="522923"/>
            <a:chExt cx="2168699" cy="800601"/>
          </a:xfrm>
        </p:grpSpPr>
        <p:sp>
          <p:nvSpPr>
            <p:cNvPr id="575" name="Shape 575"/>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576" name="Shape 576"/>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577" name="Shape 577"/>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578" name="Shape 578"/>
          <p:cNvCxnSpPr>
            <a:stCxn id="577" idx="3"/>
            <a:endCxn id="576"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579" name="Shape 579"/>
          <p:cNvCxnSpPr>
            <a:stCxn id="575" idx="2"/>
            <a:endCxn id="580"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581" name="Shape 581"/>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82" name="Shape 582"/>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v1 </a:t>
            </a:r>
          </a:p>
        </p:txBody>
      </p:sp>
      <p:cxnSp>
        <p:nvCxnSpPr>
          <p:cNvPr id="583" name="Shape 583"/>
          <p:cNvCxnSpPr>
            <a:stCxn id="582" idx="2"/>
            <a:endCxn id="567"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580" name="Shape 580"/>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584" name="Shape 584"/>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85" name="Shape 585"/>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586" name="Shape 586"/>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sp>
        <p:nvSpPr>
          <p:cNvPr id="587" name="Shape 587"/>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cxnSp>
        <p:nvCxnSpPr>
          <p:cNvPr id="588" name="Shape 588"/>
          <p:cNvCxnSpPr>
            <a:stCxn id="587" idx="2"/>
            <a:endCxn id="567" idx="0"/>
          </p:cNvCxnSpPr>
          <p:nvPr/>
        </p:nvCxnSpPr>
        <p:spPr>
          <a:xfrm flipH="1">
            <a:off x="6419325" y="5037312"/>
            <a:ext cx="1717500" cy="705000"/>
          </a:xfrm>
          <a:prstGeom prst="straightConnector1">
            <a:avLst/>
          </a:prstGeom>
          <a:noFill/>
          <a:ln w="19050" cap="flat">
            <a:solidFill>
              <a:srgbClr val="000000"/>
            </a:solidFill>
            <a:prstDash val="solid"/>
            <a:round/>
            <a:headEnd type="none" w="lg" len="lg"/>
            <a:tailEnd type="triangle" w="lg" len="lg"/>
          </a:ln>
        </p:spPr>
      </p:cxnSp>
      <p:cxnSp>
        <p:nvCxnSpPr>
          <p:cNvPr id="589" name="Shape 589"/>
          <p:cNvCxnSpPr>
            <a:stCxn id="586" idx="2"/>
            <a:endCxn id="567" idx="0"/>
          </p:cNvCxnSpPr>
          <p:nvPr/>
        </p:nvCxnSpPr>
        <p:spPr>
          <a:xfrm>
            <a:off x="5706925" y="5037312"/>
            <a:ext cx="712500" cy="705000"/>
          </a:xfrm>
          <a:prstGeom prst="straightConnector1">
            <a:avLst/>
          </a:prstGeom>
          <a:noFill/>
          <a:ln w="19050" cap="flat">
            <a:solidFill>
              <a:srgbClr val="000000"/>
            </a:solidFill>
            <a:prstDash val="solid"/>
            <a:round/>
            <a:headEnd type="none" w="lg" len="lg"/>
            <a:tailEnd type="triangle" w="lg" len="lg"/>
          </a:ln>
        </p:spPr>
      </p:cxnSp>
      <p:sp>
        <p:nvSpPr>
          <p:cNvPr id="590" name="Shape 590"/>
          <p:cNvSpPr txBox="1"/>
          <p:nvPr/>
        </p:nvSpPr>
        <p:spPr>
          <a:xfrm>
            <a:off x="2474700" y="3538625"/>
            <a:ext cx="913199" cy="5157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chemeClr val="accent1"/>
                </a:solidFill>
              </a:rPr>
              <a:t>Stop</a:t>
            </a:r>
          </a:p>
        </p:txBody>
      </p:sp>
      <p:cxnSp>
        <p:nvCxnSpPr>
          <p:cNvPr id="591" name="Shape 591"/>
          <p:cNvCxnSpPr>
            <a:stCxn id="580" idx="3"/>
            <a:endCxn id="569" idx="1"/>
          </p:cNvCxnSpPr>
          <p:nvPr/>
        </p:nvCxnSpPr>
        <p:spPr>
          <a:xfrm>
            <a:off x="2541124" y="3147100"/>
            <a:ext cx="1798199" cy="1543199"/>
          </a:xfrm>
          <a:prstGeom prst="straightConnector1">
            <a:avLst/>
          </a:prstGeom>
          <a:noFill/>
          <a:ln w="19050" cap="flat">
            <a:solidFill>
              <a:schemeClr val="accent3"/>
            </a:solidFill>
            <a:prstDash val="solid"/>
            <a:round/>
            <a:headEnd type="none" w="lg" len="lg"/>
            <a:tailEnd type="triangle" w="lg" len="lg"/>
          </a:ln>
        </p:spPr>
      </p:cxnSp>
      <p:cxnSp>
        <p:nvCxnSpPr>
          <p:cNvPr id="592" name="Shape 592"/>
          <p:cNvCxnSpPr>
            <a:stCxn id="580" idx="3"/>
            <a:endCxn id="581" idx="1"/>
          </p:cNvCxnSpPr>
          <p:nvPr/>
        </p:nvCxnSpPr>
        <p:spPr>
          <a:xfrm>
            <a:off x="2541124" y="3147100"/>
            <a:ext cx="4228200" cy="1543199"/>
          </a:xfrm>
          <a:prstGeom prst="straightConnector1">
            <a:avLst/>
          </a:prstGeom>
          <a:noFill/>
          <a:ln w="19050" cap="flat">
            <a:solidFill>
              <a:schemeClr val="accent3"/>
            </a:solidFill>
            <a:prstDash val="solid"/>
            <a:round/>
            <a:headEnd type="none" w="lg" len="lg"/>
            <a:tailEnd type="triangle" w="lg" len="lg"/>
          </a:ln>
        </p:spPr>
      </p:cxnSp>
      <p:cxnSp>
        <p:nvCxnSpPr>
          <p:cNvPr id="593" name="Shape 593"/>
          <p:cNvCxnSpPr>
            <a:stCxn id="554" idx="2"/>
            <a:endCxn id="584"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594" name="Shape 594"/>
          <p:cNvCxnSpPr>
            <a:stCxn id="562" idx="2"/>
            <a:endCxn id="585"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595" name="Shape 595"/>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52"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3"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3658554513"/>
      </p:ext>
    </p:extLst>
  </p:cSld>
  <p:clrMapOvr>
    <a:masterClrMapping/>
  </p:clrMapOvr>
  <p:transition xmlns:p14="http://schemas.microsoft.com/office/powerpoint/2010/mai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Shape 603"/>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604" name="Shape 604"/>
          <p:cNvGrpSpPr/>
          <p:nvPr/>
        </p:nvGrpSpPr>
        <p:grpSpPr>
          <a:xfrm>
            <a:off x="4158411" y="3285085"/>
            <a:ext cx="2113149" cy="2407815"/>
            <a:chOff x="-5535000" y="3660550"/>
            <a:chExt cx="1523100" cy="1132769"/>
          </a:xfrm>
        </p:grpSpPr>
        <p:sp>
          <p:nvSpPr>
            <p:cNvPr id="605" name="Shape 605"/>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606" name="Shape 606"/>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607" name="Shape 607"/>
          <p:cNvGrpSpPr/>
          <p:nvPr/>
        </p:nvGrpSpPr>
        <p:grpSpPr>
          <a:xfrm>
            <a:off x="5334997" y="923685"/>
            <a:ext cx="2168699" cy="800601"/>
            <a:chOff x="5086726" y="522923"/>
            <a:chExt cx="2168699" cy="800601"/>
          </a:xfrm>
        </p:grpSpPr>
        <p:pic>
          <p:nvPicPr>
            <p:cNvPr id="608" name="Shape 608"/>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609" name="Shape 609"/>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610" name="Shape 610"/>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611" name="Shape 611"/>
          <p:cNvGrpSpPr/>
          <p:nvPr/>
        </p:nvGrpSpPr>
        <p:grpSpPr>
          <a:xfrm>
            <a:off x="5934439" y="2045274"/>
            <a:ext cx="981300" cy="890323"/>
            <a:chOff x="6235014" y="5401061"/>
            <a:chExt cx="981300" cy="890323"/>
          </a:xfrm>
        </p:grpSpPr>
        <p:pic>
          <p:nvPicPr>
            <p:cNvPr id="612" name="Shape 612"/>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613" name="Shape 613"/>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grpSp>
        <p:nvGrpSpPr>
          <p:cNvPr id="614" name="Shape 614"/>
          <p:cNvGrpSpPr/>
          <p:nvPr/>
        </p:nvGrpSpPr>
        <p:grpSpPr>
          <a:xfrm>
            <a:off x="6588311" y="3280287"/>
            <a:ext cx="2113149" cy="2434548"/>
            <a:chOff x="-5535000" y="3660550"/>
            <a:chExt cx="1523100" cy="1132769"/>
          </a:xfrm>
        </p:grpSpPr>
        <p:sp>
          <p:nvSpPr>
            <p:cNvPr id="615" name="Shape 615"/>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616" name="Shape 616"/>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617" name="Shape 617"/>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618" name="Shape 618"/>
          <p:cNvCxnSpPr>
            <a:stCxn id="609" idx="2"/>
            <a:endCxn id="612"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619" name="Shape 619"/>
          <p:cNvCxnSpPr>
            <a:stCxn id="613" idx="2"/>
            <a:endCxn id="610"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620" name="Shape 620"/>
          <p:cNvCxnSpPr>
            <a:stCxn id="613" idx="2"/>
            <a:endCxn id="617"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621" name="Shape 621"/>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622" name="Shape 622"/>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623" name="Shape 623"/>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grpSp>
        <p:nvGrpSpPr>
          <p:cNvPr id="626" name="Shape 626"/>
          <p:cNvGrpSpPr/>
          <p:nvPr/>
        </p:nvGrpSpPr>
        <p:grpSpPr>
          <a:xfrm>
            <a:off x="915113" y="923685"/>
            <a:ext cx="2168699" cy="800601"/>
            <a:chOff x="5086726" y="522923"/>
            <a:chExt cx="2168699" cy="800601"/>
          </a:xfrm>
        </p:grpSpPr>
        <p:sp>
          <p:nvSpPr>
            <p:cNvPr id="627" name="Shape 627"/>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platform.ngap.earthdata.nasa.gov</a:t>
              </a:r>
            </a:p>
          </p:txBody>
        </p:sp>
        <p:pic>
          <p:nvPicPr>
            <p:cNvPr id="628" name="Shape 628"/>
            <p:cNvPicPr preferRelativeResize="0"/>
            <p:nvPr/>
          </p:nvPicPr>
          <p:blipFill>
            <a:blip r:embed="rId3">
              <a:alphaModFix/>
            </a:blip>
            <a:stretch>
              <a:fillRect/>
            </a:stretch>
          </p:blipFill>
          <p:spPr>
            <a:xfrm>
              <a:off x="5771337" y="522923"/>
              <a:ext cx="799463" cy="517289"/>
            </a:xfrm>
            <a:prstGeom prst="rect">
              <a:avLst/>
            </a:prstGeom>
            <a:noFill/>
            <a:ln>
              <a:noFill/>
            </a:ln>
          </p:spPr>
        </p:pic>
      </p:grpSp>
      <p:sp>
        <p:nvSpPr>
          <p:cNvPr id="629" name="Shape 629"/>
          <p:cNvSpPr/>
          <p:nvPr/>
        </p:nvSpPr>
        <p:spPr>
          <a:xfrm>
            <a:off x="208350" y="970502"/>
            <a:ext cx="8963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Bamboo</a:t>
            </a:r>
          </a:p>
        </p:txBody>
      </p:sp>
      <p:cxnSp>
        <p:nvCxnSpPr>
          <p:cNvPr id="630" name="Shape 630"/>
          <p:cNvCxnSpPr>
            <a:stCxn id="629" idx="3"/>
            <a:endCxn id="628" idx="1"/>
          </p:cNvCxnSpPr>
          <p:nvPr/>
        </p:nvCxnSpPr>
        <p:spPr>
          <a:xfrm>
            <a:off x="1104749" y="1182002"/>
            <a:ext cx="495000" cy="300"/>
          </a:xfrm>
          <a:prstGeom prst="straightConnector1">
            <a:avLst/>
          </a:prstGeom>
          <a:noFill/>
          <a:ln w="19050" cap="flat">
            <a:solidFill>
              <a:srgbClr val="000000"/>
            </a:solidFill>
            <a:prstDash val="solid"/>
            <a:round/>
            <a:headEnd type="none" w="lg" len="lg"/>
            <a:tailEnd type="triangle" w="lg" len="lg"/>
          </a:ln>
        </p:spPr>
      </p:cxnSp>
      <p:cxnSp>
        <p:nvCxnSpPr>
          <p:cNvPr id="631" name="Shape 631"/>
          <p:cNvCxnSpPr>
            <a:stCxn id="627" idx="2"/>
            <a:endCxn id="632" idx="0"/>
          </p:cNvCxnSpPr>
          <p:nvPr/>
        </p:nvCxnSpPr>
        <p:spPr>
          <a:xfrm>
            <a:off x="1999463" y="1724287"/>
            <a:ext cx="0" cy="1211400"/>
          </a:xfrm>
          <a:prstGeom prst="straightConnector1">
            <a:avLst/>
          </a:prstGeom>
          <a:noFill/>
          <a:ln w="19050" cap="flat">
            <a:solidFill>
              <a:srgbClr val="000000"/>
            </a:solidFill>
            <a:prstDash val="solid"/>
            <a:round/>
            <a:headEnd type="none" w="lg" len="lg"/>
            <a:tailEnd type="triangle" w="lg" len="lg"/>
          </a:ln>
        </p:spPr>
      </p:cxnSp>
      <p:sp>
        <p:nvSpPr>
          <p:cNvPr id="632" name="Shape 632"/>
          <p:cNvSpPr/>
          <p:nvPr/>
        </p:nvSpPr>
        <p:spPr>
          <a:xfrm>
            <a:off x="1457825" y="2935600"/>
            <a:ext cx="1083299"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Orchestration</a:t>
            </a:r>
          </a:p>
        </p:txBody>
      </p:sp>
      <p:sp>
        <p:nvSpPr>
          <p:cNvPr id="633" name="Shape 633"/>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634" name="Shape 634"/>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635" name="Shape 635"/>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sp>
        <p:nvSpPr>
          <p:cNvPr id="636" name="Shape 636"/>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v2</a:t>
            </a:r>
          </a:p>
        </p:txBody>
      </p:sp>
      <p:cxnSp>
        <p:nvCxnSpPr>
          <p:cNvPr id="637" name="Shape 637"/>
          <p:cNvCxnSpPr>
            <a:stCxn id="636" idx="2"/>
            <a:endCxn id="622" idx="0"/>
          </p:cNvCxnSpPr>
          <p:nvPr/>
        </p:nvCxnSpPr>
        <p:spPr>
          <a:xfrm flipH="1">
            <a:off x="6419325" y="5037312"/>
            <a:ext cx="1717500" cy="705000"/>
          </a:xfrm>
          <a:prstGeom prst="straightConnector1">
            <a:avLst/>
          </a:prstGeom>
          <a:noFill/>
          <a:ln w="19050" cap="flat">
            <a:solidFill>
              <a:srgbClr val="000000"/>
            </a:solidFill>
            <a:prstDash val="solid"/>
            <a:round/>
            <a:headEnd type="none" w="lg" len="lg"/>
            <a:tailEnd type="triangle" w="lg" len="lg"/>
          </a:ln>
        </p:spPr>
      </p:cxnSp>
      <p:cxnSp>
        <p:nvCxnSpPr>
          <p:cNvPr id="638" name="Shape 638"/>
          <p:cNvCxnSpPr>
            <a:stCxn id="635" idx="2"/>
            <a:endCxn id="622" idx="0"/>
          </p:cNvCxnSpPr>
          <p:nvPr/>
        </p:nvCxnSpPr>
        <p:spPr>
          <a:xfrm>
            <a:off x="5706925" y="5037312"/>
            <a:ext cx="712500" cy="705000"/>
          </a:xfrm>
          <a:prstGeom prst="straightConnector1">
            <a:avLst/>
          </a:prstGeom>
          <a:noFill/>
          <a:ln w="19050" cap="flat">
            <a:solidFill>
              <a:srgbClr val="000000"/>
            </a:solidFill>
            <a:prstDash val="solid"/>
            <a:round/>
            <a:headEnd type="none" w="lg" len="lg"/>
            <a:tailEnd type="triangle" w="lg" len="lg"/>
          </a:ln>
        </p:spPr>
      </p:cxnSp>
      <p:cxnSp>
        <p:nvCxnSpPr>
          <p:cNvPr id="639" name="Shape 639"/>
          <p:cNvCxnSpPr>
            <a:stCxn id="610" idx="2"/>
            <a:endCxn id="633"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640" name="Shape 640"/>
          <p:cNvCxnSpPr>
            <a:stCxn id="617" idx="2"/>
            <a:endCxn id="634"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641" name="Shape 641"/>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42" name="Shape 149"/>
          <p:cNvSpPr/>
          <p:nvPr/>
        </p:nvSpPr>
        <p:spPr>
          <a:xfrm>
            <a:off x="660275" y="1828425"/>
            <a:ext cx="2678399" cy="4291765"/>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 name="Shape 192"/>
          <p:cNvSpPr txBox="1"/>
          <p:nvPr/>
        </p:nvSpPr>
        <p:spPr>
          <a:xfrm>
            <a:off x="312400" y="5871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dirty="0">
                <a:solidFill>
                  <a:srgbClr val="666666"/>
                </a:solidFill>
              </a:rPr>
              <a:t>NGAP Platform</a:t>
            </a:r>
          </a:p>
        </p:txBody>
      </p:sp>
    </p:spTree>
    <p:extLst>
      <p:ext uri="{BB962C8B-B14F-4D97-AF65-F5344CB8AC3E}">
        <p14:creationId xmlns:p14="http://schemas.microsoft.com/office/powerpoint/2010/main" val="684976235"/>
      </p:ext>
    </p:extLst>
  </p:cSld>
  <p:clrMapOvr>
    <a:masterClrMapping/>
  </p:clrMapOvr>
  <p:transition xmlns:p14="http://schemas.microsoft.com/office/powerpoint/2010/mai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a:t>Similarly for…	</a:t>
            </a:r>
          </a:p>
        </p:txBody>
      </p:sp>
      <p:sp>
        <p:nvSpPr>
          <p:cNvPr id="649" name="Shape 649"/>
          <p:cNvSpPr txBox="1">
            <a:spLocks noGrp="1"/>
          </p:cNvSpPr>
          <p:nvPr>
            <p:ph type="body" idx="1"/>
          </p:nvPr>
        </p:nvSpPr>
        <p:spPr>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dirty="0"/>
              <a:t>Scaling up</a:t>
            </a:r>
          </a:p>
          <a:p>
            <a:pPr marL="457200" lvl="0" indent="-419100" rtl="0">
              <a:spcBef>
                <a:spcPts val="0"/>
              </a:spcBef>
              <a:buClr>
                <a:schemeClr val="dk1"/>
              </a:buClr>
              <a:buSzPct val="100000"/>
              <a:buFont typeface="Arial"/>
              <a:buChar char="●"/>
            </a:pPr>
            <a:r>
              <a:rPr lang="en" dirty="0"/>
              <a:t>Scaling down</a:t>
            </a:r>
          </a:p>
          <a:p>
            <a:pPr marL="457200" lvl="0" indent="-419100" rtl="0">
              <a:spcBef>
                <a:spcPts val="0"/>
              </a:spcBef>
              <a:buClr>
                <a:schemeClr val="dk1"/>
              </a:buClr>
              <a:buSzPct val="100000"/>
              <a:buFont typeface="Arial"/>
              <a:buChar char="●"/>
            </a:pPr>
            <a:r>
              <a:rPr lang="en" dirty="0"/>
              <a:t>Initial deployment</a:t>
            </a:r>
          </a:p>
          <a:p>
            <a:pPr marL="457200" lvl="0" indent="-419100" rtl="0">
              <a:spcBef>
                <a:spcPts val="0"/>
              </a:spcBef>
              <a:buClr>
                <a:schemeClr val="dk1"/>
              </a:buClr>
              <a:buSzPct val="100000"/>
              <a:buFont typeface="Arial"/>
              <a:buChar char="●"/>
            </a:pPr>
            <a:r>
              <a:rPr lang="en" dirty="0"/>
              <a:t>Updating </a:t>
            </a:r>
            <a:r>
              <a:rPr lang="en-US" dirty="0" smtClean="0"/>
              <a:t>application configuration</a:t>
            </a:r>
            <a:endParaRPr lang="en" dirty="0"/>
          </a:p>
        </p:txBody>
      </p:sp>
    </p:spTree>
    <p:extLst>
      <p:ext uri="{BB962C8B-B14F-4D97-AF65-F5344CB8AC3E}">
        <p14:creationId xmlns:p14="http://schemas.microsoft.com/office/powerpoint/2010/main" val="3590130451"/>
      </p:ext>
    </p:extLst>
  </p:cSld>
  <p:clrMapOvr>
    <a:masterClrMapping/>
  </p:clrMapOvr>
  <p:transition xmlns:p14="http://schemas.microsoft.com/office/powerpoint/2010/mai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Patching &amp; Maintenance</a:t>
            </a:r>
            <a:endParaRPr lang="en-US" dirty="0"/>
          </a:p>
        </p:txBody>
      </p:sp>
      <p:sp>
        <p:nvSpPr>
          <p:cNvPr id="5" name="Text Placeholder 4"/>
          <p:cNvSpPr>
            <a:spLocks noGrp="1"/>
          </p:cNvSpPr>
          <p:nvPr>
            <p:ph type="body" idx="1"/>
          </p:nvPr>
        </p:nvSpPr>
        <p:spPr/>
        <p:txBody>
          <a:bodyPr/>
          <a:lstStyle/>
          <a:p>
            <a:r>
              <a:rPr lang="en-US" dirty="0" smtClean="0"/>
              <a:t>NGAP</a:t>
            </a:r>
            <a:endParaRPr lang="en-US" dirty="0"/>
          </a:p>
        </p:txBody>
      </p:sp>
    </p:spTree>
    <p:extLst>
      <p:ext uri="{BB962C8B-B14F-4D97-AF65-F5344CB8AC3E}">
        <p14:creationId xmlns:p14="http://schemas.microsoft.com/office/powerpoint/2010/main" val="39158213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832" name="Shape 832"/>
          <p:cNvGrpSpPr/>
          <p:nvPr/>
        </p:nvGrpSpPr>
        <p:grpSpPr>
          <a:xfrm>
            <a:off x="4158411" y="3285085"/>
            <a:ext cx="2113149" cy="2407815"/>
            <a:chOff x="-5535000" y="3660550"/>
            <a:chExt cx="1523100" cy="1132769"/>
          </a:xfrm>
        </p:grpSpPr>
        <p:sp>
          <p:nvSpPr>
            <p:cNvPr id="833" name="Shape 833"/>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834" name="Shape 834"/>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835" name="Shape 835"/>
          <p:cNvGrpSpPr/>
          <p:nvPr/>
        </p:nvGrpSpPr>
        <p:grpSpPr>
          <a:xfrm>
            <a:off x="5334997" y="923685"/>
            <a:ext cx="2168699" cy="800601"/>
            <a:chOff x="5086726" y="522923"/>
            <a:chExt cx="2168699" cy="800601"/>
          </a:xfrm>
        </p:grpSpPr>
        <p:pic>
          <p:nvPicPr>
            <p:cNvPr id="836" name="Shape 836"/>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837" name="Shape 837"/>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838" name="Shape 838"/>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839" name="Shape 839"/>
          <p:cNvGrpSpPr/>
          <p:nvPr/>
        </p:nvGrpSpPr>
        <p:grpSpPr>
          <a:xfrm>
            <a:off x="5934439" y="2045274"/>
            <a:ext cx="981300" cy="890323"/>
            <a:chOff x="6235014" y="5401061"/>
            <a:chExt cx="981300" cy="890323"/>
          </a:xfrm>
        </p:grpSpPr>
        <p:pic>
          <p:nvPicPr>
            <p:cNvPr id="840" name="Shape 840"/>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841" name="Shape 841"/>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grpSp>
        <p:nvGrpSpPr>
          <p:cNvPr id="842" name="Shape 842"/>
          <p:cNvGrpSpPr/>
          <p:nvPr/>
        </p:nvGrpSpPr>
        <p:grpSpPr>
          <a:xfrm>
            <a:off x="6588311" y="3280287"/>
            <a:ext cx="2113149" cy="2434548"/>
            <a:chOff x="-5535000" y="3660550"/>
            <a:chExt cx="1523100" cy="1132769"/>
          </a:xfrm>
        </p:grpSpPr>
        <p:sp>
          <p:nvSpPr>
            <p:cNvPr id="843" name="Shape 843"/>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844" name="Shape 844"/>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845" name="Shape 845"/>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846" name="Shape 846"/>
          <p:cNvGrpSpPr/>
          <p:nvPr/>
        </p:nvGrpSpPr>
        <p:grpSpPr>
          <a:xfrm>
            <a:off x="7236412" y="4083787"/>
            <a:ext cx="987300" cy="1213000"/>
            <a:chOff x="7557987" y="3997787"/>
            <a:chExt cx="987300" cy="1213000"/>
          </a:xfrm>
        </p:grpSpPr>
        <p:grpSp>
          <p:nvGrpSpPr>
            <p:cNvPr id="847" name="Shape 847"/>
            <p:cNvGrpSpPr/>
            <p:nvPr/>
          </p:nvGrpSpPr>
          <p:grpSpPr>
            <a:xfrm>
              <a:off x="7557987" y="3997787"/>
              <a:ext cx="987300" cy="1213000"/>
              <a:chOff x="7557987" y="3997787"/>
              <a:chExt cx="987300" cy="1213000"/>
            </a:xfrm>
          </p:grpSpPr>
          <p:sp>
            <p:nvSpPr>
              <p:cNvPr id="848" name="Shape 848"/>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49" name="Shape 849"/>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50" name="Shape 850"/>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51" name="Shape 851"/>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852" name="Shape 852"/>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853" name="Shape 853"/>
          <p:cNvCxnSpPr>
            <a:stCxn id="845" idx="2"/>
            <a:endCxn id="848" idx="0"/>
          </p:cNvCxnSpPr>
          <p:nvPr/>
        </p:nvCxnSpPr>
        <p:spPr>
          <a:xfrm>
            <a:off x="7644875" y="3874237"/>
            <a:ext cx="0" cy="209400"/>
          </a:xfrm>
          <a:prstGeom prst="straightConnector1">
            <a:avLst/>
          </a:prstGeom>
          <a:noFill/>
          <a:ln w="19050" cap="flat">
            <a:solidFill>
              <a:srgbClr val="000000"/>
            </a:solidFill>
            <a:prstDash val="solid"/>
            <a:round/>
            <a:headEnd type="none" w="lg" len="lg"/>
            <a:tailEnd type="triangle" w="lg" len="lg"/>
          </a:ln>
        </p:spPr>
      </p:cxnSp>
      <p:cxnSp>
        <p:nvCxnSpPr>
          <p:cNvPr id="854" name="Shape 854"/>
          <p:cNvCxnSpPr>
            <a:stCxn id="837" idx="2"/>
            <a:endCxn id="840"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855" name="Shape 855"/>
          <p:cNvCxnSpPr>
            <a:stCxn id="841" idx="2"/>
            <a:endCxn id="838"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856" name="Shape 856"/>
          <p:cNvCxnSpPr>
            <a:stCxn id="841" idx="2"/>
            <a:endCxn id="845"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857" name="Shape 857"/>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sp>
        <p:nvSpPr>
          <p:cNvPr id="858" name="Shape 858"/>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a:t>Platform Patching</a:t>
            </a:r>
          </a:p>
        </p:txBody>
      </p:sp>
      <p:cxnSp>
        <p:nvCxnSpPr>
          <p:cNvPr id="859" name="Shape 859"/>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grpSp>
        <p:nvGrpSpPr>
          <p:cNvPr id="862" name="Shape 862"/>
          <p:cNvGrpSpPr/>
          <p:nvPr/>
        </p:nvGrpSpPr>
        <p:grpSpPr>
          <a:xfrm>
            <a:off x="4806512" y="4083887"/>
            <a:ext cx="987300" cy="1213000"/>
            <a:chOff x="7557987" y="3997787"/>
            <a:chExt cx="987300" cy="1213000"/>
          </a:xfrm>
        </p:grpSpPr>
        <p:grpSp>
          <p:nvGrpSpPr>
            <p:cNvPr id="863" name="Shape 863"/>
            <p:cNvGrpSpPr/>
            <p:nvPr/>
          </p:nvGrpSpPr>
          <p:grpSpPr>
            <a:xfrm>
              <a:off x="7557987" y="3997787"/>
              <a:ext cx="987300" cy="1213000"/>
              <a:chOff x="7557987" y="3997787"/>
              <a:chExt cx="987300" cy="1213000"/>
            </a:xfrm>
          </p:grpSpPr>
          <p:sp>
            <p:nvSpPr>
              <p:cNvPr id="864" name="Shape 864"/>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65" name="Shape 865"/>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66" name="Shape 866"/>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67" name="Shape 867"/>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868" name="Shape 868"/>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869" name="Shape 869"/>
          <p:cNvCxnSpPr>
            <a:endCxn id="864" idx="0"/>
          </p:cNvCxnSpPr>
          <p:nvPr/>
        </p:nvCxnSpPr>
        <p:spPr>
          <a:xfrm>
            <a:off x="5214962" y="3874187"/>
            <a:ext cx="0" cy="209700"/>
          </a:xfrm>
          <a:prstGeom prst="straightConnector1">
            <a:avLst/>
          </a:prstGeom>
          <a:noFill/>
          <a:ln w="19050" cap="flat">
            <a:solidFill>
              <a:srgbClr val="000000"/>
            </a:solidFill>
            <a:prstDash val="solid"/>
            <a:round/>
            <a:headEnd type="none" w="lg" len="lg"/>
            <a:tailEnd type="triangle" w="lg" len="lg"/>
          </a:ln>
        </p:spPr>
      </p:cxnSp>
    </p:spTree>
    <p:extLst>
      <p:ext uri="{BB962C8B-B14F-4D97-AF65-F5344CB8AC3E}">
        <p14:creationId xmlns:p14="http://schemas.microsoft.com/office/powerpoint/2010/main" val="95066741"/>
      </p:ext>
    </p:extLst>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25394307"/>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cxnSp>
        <p:nvCxnSpPr>
          <p:cNvPr id="875" name="Shape 875"/>
          <p:cNvCxnSpPr>
            <a:stCxn id="876" idx="3"/>
            <a:endCxn id="877" idx="1"/>
          </p:cNvCxnSpPr>
          <p:nvPr/>
        </p:nvCxnSpPr>
        <p:spPr>
          <a:xfrm>
            <a:off x="5044500" y="3662737"/>
            <a:ext cx="2600400" cy="0"/>
          </a:xfrm>
          <a:prstGeom prst="straightConnector1">
            <a:avLst/>
          </a:prstGeom>
          <a:noFill/>
          <a:ln w="19050" cap="flat">
            <a:solidFill>
              <a:schemeClr val="dk1"/>
            </a:solidFill>
            <a:prstDash val="solid"/>
            <a:round/>
            <a:headEnd type="triangle" w="lg" len="lg"/>
            <a:tailEnd type="triangle" w="lg" len="lg"/>
          </a:ln>
        </p:spPr>
      </p:cxnSp>
      <p:sp>
        <p:nvSpPr>
          <p:cNvPr id="878" name="Shape 878"/>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879" name="Shape 879"/>
          <p:cNvGrpSpPr/>
          <p:nvPr/>
        </p:nvGrpSpPr>
        <p:grpSpPr>
          <a:xfrm>
            <a:off x="4158411" y="3285085"/>
            <a:ext cx="2113149" cy="2407815"/>
            <a:chOff x="-5535000" y="3660550"/>
            <a:chExt cx="1523100" cy="1132769"/>
          </a:xfrm>
        </p:grpSpPr>
        <p:sp>
          <p:nvSpPr>
            <p:cNvPr id="880" name="Shape 880"/>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881" name="Shape 881"/>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882" name="Shape 882"/>
          <p:cNvGrpSpPr/>
          <p:nvPr/>
        </p:nvGrpSpPr>
        <p:grpSpPr>
          <a:xfrm>
            <a:off x="5334997" y="923685"/>
            <a:ext cx="2168699" cy="800601"/>
            <a:chOff x="5086726" y="522923"/>
            <a:chExt cx="2168699" cy="800601"/>
          </a:xfrm>
        </p:grpSpPr>
        <p:pic>
          <p:nvPicPr>
            <p:cNvPr id="883" name="Shape 883"/>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884" name="Shape 884"/>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885" name="Shape 885"/>
          <p:cNvSpPr/>
          <p:nvPr/>
        </p:nvSpPr>
        <p:spPr>
          <a:xfrm>
            <a:off x="52149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886" name="Shape 886"/>
          <p:cNvGrpSpPr/>
          <p:nvPr/>
        </p:nvGrpSpPr>
        <p:grpSpPr>
          <a:xfrm>
            <a:off x="5934439" y="2045274"/>
            <a:ext cx="981300" cy="890323"/>
            <a:chOff x="6235014" y="5401061"/>
            <a:chExt cx="981300" cy="890323"/>
          </a:xfrm>
        </p:grpSpPr>
        <p:pic>
          <p:nvPicPr>
            <p:cNvPr id="887" name="Shape 887"/>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888" name="Shape 888"/>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grpSp>
        <p:nvGrpSpPr>
          <p:cNvPr id="889" name="Shape 889"/>
          <p:cNvGrpSpPr/>
          <p:nvPr/>
        </p:nvGrpSpPr>
        <p:grpSpPr>
          <a:xfrm>
            <a:off x="6588311" y="3280287"/>
            <a:ext cx="2113149" cy="2434548"/>
            <a:chOff x="-5535000" y="3660550"/>
            <a:chExt cx="1523100" cy="1132769"/>
          </a:xfrm>
        </p:grpSpPr>
        <p:sp>
          <p:nvSpPr>
            <p:cNvPr id="890" name="Shape 890"/>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891" name="Shape 891"/>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892" name="Shape 892"/>
          <p:cNvSpPr/>
          <p:nvPr/>
        </p:nvSpPr>
        <p:spPr>
          <a:xfrm>
            <a:off x="66576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893" name="Shape 893"/>
          <p:cNvGrpSpPr/>
          <p:nvPr/>
        </p:nvGrpSpPr>
        <p:grpSpPr>
          <a:xfrm>
            <a:off x="6657587" y="4083787"/>
            <a:ext cx="987300" cy="1213000"/>
            <a:chOff x="7557987" y="3997787"/>
            <a:chExt cx="987300" cy="1213000"/>
          </a:xfrm>
        </p:grpSpPr>
        <p:grpSp>
          <p:nvGrpSpPr>
            <p:cNvPr id="894" name="Shape 894"/>
            <p:cNvGrpSpPr/>
            <p:nvPr/>
          </p:nvGrpSpPr>
          <p:grpSpPr>
            <a:xfrm>
              <a:off x="7557987" y="3997787"/>
              <a:ext cx="987300" cy="1213000"/>
              <a:chOff x="7557987" y="3997787"/>
              <a:chExt cx="987300" cy="1213000"/>
            </a:xfrm>
          </p:grpSpPr>
          <p:sp>
            <p:nvSpPr>
              <p:cNvPr id="895" name="Shape 895"/>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96" name="Shape 896"/>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97" name="Shape 897"/>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898" name="Shape 898"/>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899" name="Shape 899"/>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900" name="Shape 900"/>
          <p:cNvCxnSpPr>
            <a:stCxn id="892" idx="2"/>
            <a:endCxn id="895" idx="0"/>
          </p:cNvCxnSpPr>
          <p:nvPr/>
        </p:nvCxnSpPr>
        <p:spPr>
          <a:xfrm>
            <a:off x="7066050" y="3874237"/>
            <a:ext cx="0" cy="209400"/>
          </a:xfrm>
          <a:prstGeom prst="straightConnector1">
            <a:avLst/>
          </a:prstGeom>
          <a:noFill/>
          <a:ln w="19050" cap="flat">
            <a:solidFill>
              <a:srgbClr val="000000"/>
            </a:solidFill>
            <a:prstDash val="solid"/>
            <a:round/>
            <a:headEnd type="none" w="lg" len="lg"/>
            <a:tailEnd type="triangle" w="lg" len="lg"/>
          </a:ln>
        </p:spPr>
      </p:cxnSp>
      <p:cxnSp>
        <p:nvCxnSpPr>
          <p:cNvPr id="901" name="Shape 901"/>
          <p:cNvCxnSpPr>
            <a:stCxn id="884" idx="2"/>
            <a:endCxn id="887"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902" name="Shape 902"/>
          <p:cNvCxnSpPr>
            <a:stCxn id="888" idx="2"/>
            <a:endCxn id="885" idx="0"/>
          </p:cNvCxnSpPr>
          <p:nvPr/>
        </p:nvCxnSpPr>
        <p:spPr>
          <a:xfrm flipH="1">
            <a:off x="5623489" y="2935597"/>
            <a:ext cx="801600" cy="515700"/>
          </a:xfrm>
          <a:prstGeom prst="straightConnector1">
            <a:avLst/>
          </a:prstGeom>
          <a:noFill/>
          <a:ln w="19050" cap="flat">
            <a:solidFill>
              <a:srgbClr val="000000"/>
            </a:solidFill>
            <a:prstDash val="solid"/>
            <a:round/>
            <a:headEnd type="none" w="lg" len="lg"/>
            <a:tailEnd type="triangle" w="lg" len="lg"/>
          </a:ln>
        </p:spPr>
      </p:cxnSp>
      <p:cxnSp>
        <p:nvCxnSpPr>
          <p:cNvPr id="903" name="Shape 903"/>
          <p:cNvCxnSpPr>
            <a:stCxn id="888" idx="2"/>
            <a:endCxn id="892" idx="0"/>
          </p:cNvCxnSpPr>
          <p:nvPr/>
        </p:nvCxnSpPr>
        <p:spPr>
          <a:xfrm>
            <a:off x="6425089" y="2935597"/>
            <a:ext cx="641099" cy="515700"/>
          </a:xfrm>
          <a:prstGeom prst="straightConnector1">
            <a:avLst/>
          </a:prstGeom>
          <a:noFill/>
          <a:ln w="19050" cap="flat">
            <a:solidFill>
              <a:srgbClr val="000000"/>
            </a:solidFill>
            <a:prstDash val="solid"/>
            <a:round/>
            <a:headEnd type="none" w="lg" len="lg"/>
            <a:tailEnd type="triangle" w="lg" len="lg"/>
          </a:ln>
        </p:spPr>
      </p:cxnSp>
      <p:sp>
        <p:nvSpPr>
          <p:cNvPr id="904" name="Shape 904"/>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sp>
        <p:nvSpPr>
          <p:cNvPr id="905" name="Shape 905"/>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a:t>Platform Patching</a:t>
            </a:r>
          </a:p>
        </p:txBody>
      </p:sp>
      <p:cxnSp>
        <p:nvCxnSpPr>
          <p:cNvPr id="906" name="Shape 906"/>
          <p:cNvCxnSpPr>
            <a:stCxn id="885" idx="3"/>
            <a:endCxn id="892" idx="1"/>
          </p:cNvCxnSpPr>
          <p:nvPr/>
        </p:nvCxnSpPr>
        <p:spPr>
          <a:xfrm>
            <a:off x="6031800" y="3662737"/>
            <a:ext cx="625800" cy="0"/>
          </a:xfrm>
          <a:prstGeom prst="straightConnector1">
            <a:avLst/>
          </a:prstGeom>
          <a:noFill/>
          <a:ln w="19050" cap="flat">
            <a:solidFill>
              <a:schemeClr val="dk1"/>
            </a:solidFill>
            <a:prstDash val="solid"/>
            <a:round/>
            <a:headEnd type="triangle" w="lg" len="lg"/>
            <a:tailEnd type="triangle" w="lg" len="lg"/>
          </a:ln>
        </p:spPr>
      </p:cxnSp>
      <p:grpSp>
        <p:nvGrpSpPr>
          <p:cNvPr id="907" name="Shape 907"/>
          <p:cNvGrpSpPr/>
          <p:nvPr/>
        </p:nvGrpSpPr>
        <p:grpSpPr>
          <a:xfrm>
            <a:off x="5214887" y="4083887"/>
            <a:ext cx="987300" cy="1213000"/>
            <a:chOff x="7557987" y="3997787"/>
            <a:chExt cx="987300" cy="1213000"/>
          </a:xfrm>
        </p:grpSpPr>
        <p:grpSp>
          <p:nvGrpSpPr>
            <p:cNvPr id="908" name="Shape 908"/>
            <p:cNvGrpSpPr/>
            <p:nvPr/>
          </p:nvGrpSpPr>
          <p:grpSpPr>
            <a:xfrm>
              <a:off x="7557987" y="3997787"/>
              <a:ext cx="987300" cy="1213000"/>
              <a:chOff x="7557987" y="3997787"/>
              <a:chExt cx="987300" cy="1213000"/>
            </a:xfrm>
          </p:grpSpPr>
          <p:sp>
            <p:nvSpPr>
              <p:cNvPr id="909" name="Shape 909"/>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10" name="Shape 910"/>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11" name="Shape 911"/>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12" name="Shape 912"/>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13" name="Shape 913"/>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914" name="Shape 914"/>
          <p:cNvCxnSpPr>
            <a:endCxn id="909" idx="0"/>
          </p:cNvCxnSpPr>
          <p:nvPr/>
        </p:nvCxnSpPr>
        <p:spPr>
          <a:xfrm>
            <a:off x="5623337" y="3874187"/>
            <a:ext cx="0" cy="209700"/>
          </a:xfrm>
          <a:prstGeom prst="straightConnector1">
            <a:avLst/>
          </a:prstGeom>
          <a:noFill/>
          <a:ln w="19050" cap="flat">
            <a:solidFill>
              <a:srgbClr val="000000"/>
            </a:solidFill>
            <a:prstDash val="solid"/>
            <a:round/>
            <a:headEnd type="none" w="lg" len="lg"/>
            <a:tailEnd type="triangle" w="lg" len="lg"/>
          </a:ln>
        </p:spPr>
      </p:cxnSp>
      <p:sp>
        <p:nvSpPr>
          <p:cNvPr id="876" name="Shape 876"/>
          <p:cNvSpPr/>
          <p:nvPr/>
        </p:nvSpPr>
        <p:spPr>
          <a:xfrm>
            <a:off x="42276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916" name="Shape 916"/>
          <p:cNvCxnSpPr>
            <a:endCxn id="918" idx="0"/>
          </p:cNvCxnSpPr>
          <p:nvPr/>
        </p:nvCxnSpPr>
        <p:spPr>
          <a:xfrm>
            <a:off x="4636037" y="3874187"/>
            <a:ext cx="0" cy="209700"/>
          </a:xfrm>
          <a:prstGeom prst="straightConnector1">
            <a:avLst/>
          </a:prstGeom>
          <a:noFill/>
          <a:ln w="19050" cap="flat">
            <a:solidFill>
              <a:srgbClr val="000000"/>
            </a:solidFill>
            <a:prstDash val="solid"/>
            <a:round/>
            <a:headEnd type="none" w="lg" len="lg"/>
            <a:tailEnd type="triangle" w="lg" len="lg"/>
          </a:ln>
        </p:spPr>
      </p:cxnSp>
      <p:grpSp>
        <p:nvGrpSpPr>
          <p:cNvPr id="919" name="Shape 919"/>
          <p:cNvGrpSpPr/>
          <p:nvPr/>
        </p:nvGrpSpPr>
        <p:grpSpPr>
          <a:xfrm>
            <a:off x="4227587" y="4083887"/>
            <a:ext cx="987300" cy="1213000"/>
            <a:chOff x="7557987" y="3997787"/>
            <a:chExt cx="987300" cy="1213000"/>
          </a:xfrm>
        </p:grpSpPr>
        <p:grpSp>
          <p:nvGrpSpPr>
            <p:cNvPr id="920" name="Shape 920"/>
            <p:cNvGrpSpPr/>
            <p:nvPr/>
          </p:nvGrpSpPr>
          <p:grpSpPr>
            <a:xfrm>
              <a:off x="7557987" y="3997787"/>
              <a:ext cx="987300" cy="1213000"/>
              <a:chOff x="7557987" y="3997787"/>
              <a:chExt cx="987300" cy="1213000"/>
            </a:xfrm>
          </p:grpSpPr>
          <p:sp>
            <p:nvSpPr>
              <p:cNvPr id="918" name="Shape 918"/>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21" name="Shape 921"/>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22" name="Shape 922"/>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23" name="Shape 923"/>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24" name="Shape 924"/>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
        <p:nvSpPr>
          <p:cNvPr id="877" name="Shape 877"/>
          <p:cNvSpPr/>
          <p:nvPr/>
        </p:nvSpPr>
        <p:spPr>
          <a:xfrm>
            <a:off x="76449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925" name="Shape 925"/>
          <p:cNvCxnSpPr>
            <a:stCxn id="877" idx="2"/>
            <a:endCxn id="926" idx="0"/>
          </p:cNvCxnSpPr>
          <p:nvPr/>
        </p:nvCxnSpPr>
        <p:spPr>
          <a:xfrm>
            <a:off x="8053350" y="3874237"/>
            <a:ext cx="0" cy="209400"/>
          </a:xfrm>
          <a:prstGeom prst="straightConnector1">
            <a:avLst/>
          </a:prstGeom>
          <a:noFill/>
          <a:ln w="19050" cap="flat">
            <a:solidFill>
              <a:srgbClr val="000000"/>
            </a:solidFill>
            <a:prstDash val="solid"/>
            <a:round/>
            <a:headEnd type="none" w="lg" len="lg"/>
            <a:tailEnd type="triangle" w="lg" len="lg"/>
          </a:ln>
        </p:spPr>
      </p:cxnSp>
      <p:grpSp>
        <p:nvGrpSpPr>
          <p:cNvPr id="927" name="Shape 927"/>
          <p:cNvGrpSpPr/>
          <p:nvPr/>
        </p:nvGrpSpPr>
        <p:grpSpPr>
          <a:xfrm>
            <a:off x="7644887" y="4083787"/>
            <a:ext cx="987300" cy="1213000"/>
            <a:chOff x="7557987" y="3997787"/>
            <a:chExt cx="987300" cy="1213000"/>
          </a:xfrm>
        </p:grpSpPr>
        <p:grpSp>
          <p:nvGrpSpPr>
            <p:cNvPr id="928" name="Shape 928"/>
            <p:cNvGrpSpPr/>
            <p:nvPr/>
          </p:nvGrpSpPr>
          <p:grpSpPr>
            <a:xfrm>
              <a:off x="7557987" y="3997787"/>
              <a:ext cx="987300" cy="1213000"/>
              <a:chOff x="7557987" y="3997787"/>
              <a:chExt cx="987300" cy="1213000"/>
            </a:xfrm>
          </p:grpSpPr>
          <p:sp>
            <p:nvSpPr>
              <p:cNvPr id="926" name="Shape 926"/>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29" name="Shape 929"/>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30" name="Shape 930"/>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31" name="Shape 931"/>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32" name="Shape 932"/>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Tree>
    <p:extLst>
      <p:ext uri="{BB962C8B-B14F-4D97-AF65-F5344CB8AC3E}">
        <p14:creationId xmlns:p14="http://schemas.microsoft.com/office/powerpoint/2010/main" val="3969448976"/>
      </p:ext>
    </p:extLst>
  </p:cSld>
  <p:clrMapOvr>
    <a:masterClrMapping/>
  </p:clrMapOvr>
  <p:transition xmlns:p14="http://schemas.microsoft.com/office/powerpoint/2010/mai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cxnSp>
        <p:nvCxnSpPr>
          <p:cNvPr id="937" name="Shape 937"/>
          <p:cNvCxnSpPr>
            <a:stCxn id="938" idx="3"/>
            <a:endCxn id="939" idx="1"/>
          </p:cNvCxnSpPr>
          <p:nvPr/>
        </p:nvCxnSpPr>
        <p:spPr>
          <a:xfrm>
            <a:off x="5044500" y="3662737"/>
            <a:ext cx="2600400" cy="0"/>
          </a:xfrm>
          <a:prstGeom prst="straightConnector1">
            <a:avLst/>
          </a:prstGeom>
          <a:noFill/>
          <a:ln w="19050" cap="flat">
            <a:solidFill>
              <a:schemeClr val="dk1"/>
            </a:solidFill>
            <a:prstDash val="solid"/>
            <a:round/>
            <a:headEnd type="triangle" w="lg" len="lg"/>
            <a:tailEnd type="triangle" w="lg" len="lg"/>
          </a:ln>
        </p:spPr>
      </p:cxnSp>
      <p:sp>
        <p:nvSpPr>
          <p:cNvPr id="940" name="Shape 940"/>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941" name="Shape 941"/>
          <p:cNvGrpSpPr/>
          <p:nvPr/>
        </p:nvGrpSpPr>
        <p:grpSpPr>
          <a:xfrm>
            <a:off x="4158411" y="3285085"/>
            <a:ext cx="2113149" cy="2407815"/>
            <a:chOff x="-5535000" y="3660550"/>
            <a:chExt cx="1523100" cy="1132769"/>
          </a:xfrm>
        </p:grpSpPr>
        <p:sp>
          <p:nvSpPr>
            <p:cNvPr id="942" name="Shape 942"/>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943" name="Shape 943"/>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944" name="Shape 944"/>
          <p:cNvGrpSpPr/>
          <p:nvPr/>
        </p:nvGrpSpPr>
        <p:grpSpPr>
          <a:xfrm>
            <a:off x="5334997" y="923685"/>
            <a:ext cx="2168699" cy="800601"/>
            <a:chOff x="5086726" y="522923"/>
            <a:chExt cx="2168699" cy="800601"/>
          </a:xfrm>
        </p:grpSpPr>
        <p:pic>
          <p:nvPicPr>
            <p:cNvPr id="945" name="Shape 945"/>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946" name="Shape 946"/>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947" name="Shape 947"/>
          <p:cNvSpPr/>
          <p:nvPr/>
        </p:nvSpPr>
        <p:spPr>
          <a:xfrm>
            <a:off x="52149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948" name="Shape 948"/>
          <p:cNvGrpSpPr/>
          <p:nvPr/>
        </p:nvGrpSpPr>
        <p:grpSpPr>
          <a:xfrm>
            <a:off x="5934439" y="2045274"/>
            <a:ext cx="981300" cy="890323"/>
            <a:chOff x="6235014" y="5401061"/>
            <a:chExt cx="981300" cy="890323"/>
          </a:xfrm>
        </p:grpSpPr>
        <p:pic>
          <p:nvPicPr>
            <p:cNvPr id="949" name="Shape 949"/>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950" name="Shape 950"/>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grpSp>
        <p:nvGrpSpPr>
          <p:cNvPr id="951" name="Shape 951"/>
          <p:cNvGrpSpPr/>
          <p:nvPr/>
        </p:nvGrpSpPr>
        <p:grpSpPr>
          <a:xfrm>
            <a:off x="6588311" y="3280287"/>
            <a:ext cx="2113149" cy="2434548"/>
            <a:chOff x="-5535000" y="3660550"/>
            <a:chExt cx="1523100" cy="1132769"/>
          </a:xfrm>
        </p:grpSpPr>
        <p:sp>
          <p:nvSpPr>
            <p:cNvPr id="952" name="Shape 952"/>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953" name="Shape 953"/>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954" name="Shape 954"/>
          <p:cNvSpPr/>
          <p:nvPr/>
        </p:nvSpPr>
        <p:spPr>
          <a:xfrm>
            <a:off x="66576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955" name="Shape 955"/>
          <p:cNvGrpSpPr/>
          <p:nvPr/>
        </p:nvGrpSpPr>
        <p:grpSpPr>
          <a:xfrm>
            <a:off x="6657587" y="4083787"/>
            <a:ext cx="987300" cy="1213000"/>
            <a:chOff x="7557987" y="3997787"/>
            <a:chExt cx="987300" cy="1213000"/>
          </a:xfrm>
        </p:grpSpPr>
        <p:grpSp>
          <p:nvGrpSpPr>
            <p:cNvPr id="956" name="Shape 956"/>
            <p:cNvGrpSpPr/>
            <p:nvPr/>
          </p:nvGrpSpPr>
          <p:grpSpPr>
            <a:xfrm>
              <a:off x="7557987" y="3997787"/>
              <a:ext cx="987300" cy="1213000"/>
              <a:chOff x="7557987" y="3997787"/>
              <a:chExt cx="987300" cy="1213000"/>
            </a:xfrm>
          </p:grpSpPr>
          <p:sp>
            <p:nvSpPr>
              <p:cNvPr id="957" name="Shape 957"/>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58" name="Shape 958"/>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59" name="Shape 959"/>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60" name="Shape 960"/>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61" name="Shape 961"/>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962" name="Shape 962"/>
          <p:cNvCxnSpPr>
            <a:stCxn id="954" idx="2"/>
            <a:endCxn id="957" idx="0"/>
          </p:cNvCxnSpPr>
          <p:nvPr/>
        </p:nvCxnSpPr>
        <p:spPr>
          <a:xfrm>
            <a:off x="7066050" y="3874237"/>
            <a:ext cx="0" cy="209400"/>
          </a:xfrm>
          <a:prstGeom prst="straightConnector1">
            <a:avLst/>
          </a:prstGeom>
          <a:noFill/>
          <a:ln w="19050" cap="flat">
            <a:solidFill>
              <a:srgbClr val="000000"/>
            </a:solidFill>
            <a:prstDash val="solid"/>
            <a:round/>
            <a:headEnd type="none" w="lg" len="lg"/>
            <a:tailEnd type="triangle" w="lg" len="lg"/>
          </a:ln>
        </p:spPr>
      </p:cxnSp>
      <p:cxnSp>
        <p:nvCxnSpPr>
          <p:cNvPr id="963" name="Shape 963"/>
          <p:cNvCxnSpPr>
            <a:stCxn id="946" idx="2"/>
            <a:endCxn id="949"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964" name="Shape 964"/>
          <p:cNvCxnSpPr>
            <a:stCxn id="950" idx="2"/>
            <a:endCxn id="938" idx="0"/>
          </p:cNvCxnSpPr>
          <p:nvPr/>
        </p:nvCxnSpPr>
        <p:spPr>
          <a:xfrm flipH="1">
            <a:off x="4636189" y="2935597"/>
            <a:ext cx="1788900" cy="515700"/>
          </a:xfrm>
          <a:prstGeom prst="straightConnector1">
            <a:avLst/>
          </a:prstGeom>
          <a:noFill/>
          <a:ln w="19050" cap="flat">
            <a:solidFill>
              <a:srgbClr val="000000"/>
            </a:solidFill>
            <a:prstDash val="solid"/>
            <a:round/>
            <a:headEnd type="none" w="lg" len="lg"/>
            <a:tailEnd type="triangle" w="lg" len="lg"/>
          </a:ln>
        </p:spPr>
      </p:cxnSp>
      <p:cxnSp>
        <p:nvCxnSpPr>
          <p:cNvPr id="965" name="Shape 965"/>
          <p:cNvCxnSpPr>
            <a:stCxn id="950" idx="2"/>
            <a:endCxn id="939" idx="0"/>
          </p:cNvCxnSpPr>
          <p:nvPr/>
        </p:nvCxnSpPr>
        <p:spPr>
          <a:xfrm>
            <a:off x="6425089" y="2935597"/>
            <a:ext cx="1628399" cy="515700"/>
          </a:xfrm>
          <a:prstGeom prst="straightConnector1">
            <a:avLst/>
          </a:prstGeom>
          <a:noFill/>
          <a:ln w="19050" cap="flat">
            <a:solidFill>
              <a:srgbClr val="000000"/>
            </a:solidFill>
            <a:prstDash val="solid"/>
            <a:round/>
            <a:headEnd type="none" w="lg" len="lg"/>
            <a:tailEnd type="triangle" w="lg" len="lg"/>
          </a:ln>
        </p:spPr>
      </p:cxnSp>
      <p:sp>
        <p:nvSpPr>
          <p:cNvPr id="966" name="Shape 966"/>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sp>
        <p:nvSpPr>
          <p:cNvPr id="967" name="Shape 967"/>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a:t>Platform Patching</a:t>
            </a:r>
          </a:p>
        </p:txBody>
      </p:sp>
      <p:cxnSp>
        <p:nvCxnSpPr>
          <p:cNvPr id="968" name="Shape 968"/>
          <p:cNvCxnSpPr>
            <a:stCxn id="947" idx="3"/>
            <a:endCxn id="954" idx="1"/>
          </p:cNvCxnSpPr>
          <p:nvPr/>
        </p:nvCxnSpPr>
        <p:spPr>
          <a:xfrm>
            <a:off x="6031800" y="3662737"/>
            <a:ext cx="625800" cy="0"/>
          </a:xfrm>
          <a:prstGeom prst="straightConnector1">
            <a:avLst/>
          </a:prstGeom>
          <a:noFill/>
          <a:ln w="19050" cap="flat">
            <a:solidFill>
              <a:schemeClr val="dk1"/>
            </a:solidFill>
            <a:prstDash val="solid"/>
            <a:round/>
            <a:headEnd type="triangle" w="lg" len="lg"/>
            <a:tailEnd type="triangle" w="lg" len="lg"/>
          </a:ln>
        </p:spPr>
      </p:cxnSp>
      <p:grpSp>
        <p:nvGrpSpPr>
          <p:cNvPr id="969" name="Shape 969"/>
          <p:cNvGrpSpPr/>
          <p:nvPr/>
        </p:nvGrpSpPr>
        <p:grpSpPr>
          <a:xfrm>
            <a:off x="5214887" y="4083887"/>
            <a:ext cx="987300" cy="1213000"/>
            <a:chOff x="7557987" y="3997787"/>
            <a:chExt cx="987300" cy="1213000"/>
          </a:xfrm>
        </p:grpSpPr>
        <p:grpSp>
          <p:nvGrpSpPr>
            <p:cNvPr id="970" name="Shape 970"/>
            <p:cNvGrpSpPr/>
            <p:nvPr/>
          </p:nvGrpSpPr>
          <p:grpSpPr>
            <a:xfrm>
              <a:off x="7557987" y="3997787"/>
              <a:ext cx="987300" cy="1213000"/>
              <a:chOff x="7557987" y="3997787"/>
              <a:chExt cx="987300" cy="1213000"/>
            </a:xfrm>
          </p:grpSpPr>
          <p:sp>
            <p:nvSpPr>
              <p:cNvPr id="971" name="Shape 971"/>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72" name="Shape 972"/>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73" name="Shape 973"/>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74" name="Shape 974"/>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75" name="Shape 975"/>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cxnSp>
        <p:nvCxnSpPr>
          <p:cNvPr id="976" name="Shape 976"/>
          <p:cNvCxnSpPr>
            <a:endCxn id="971" idx="0"/>
          </p:cNvCxnSpPr>
          <p:nvPr/>
        </p:nvCxnSpPr>
        <p:spPr>
          <a:xfrm>
            <a:off x="5623337" y="3874187"/>
            <a:ext cx="0" cy="209700"/>
          </a:xfrm>
          <a:prstGeom prst="straightConnector1">
            <a:avLst/>
          </a:prstGeom>
          <a:noFill/>
          <a:ln w="19050" cap="flat">
            <a:solidFill>
              <a:srgbClr val="000000"/>
            </a:solidFill>
            <a:prstDash val="solid"/>
            <a:round/>
            <a:headEnd type="none" w="lg" len="lg"/>
            <a:tailEnd type="triangle" w="lg" len="lg"/>
          </a:ln>
        </p:spPr>
      </p:cxnSp>
      <p:sp>
        <p:nvSpPr>
          <p:cNvPr id="938" name="Shape 938"/>
          <p:cNvSpPr/>
          <p:nvPr/>
        </p:nvSpPr>
        <p:spPr>
          <a:xfrm>
            <a:off x="42276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978" name="Shape 978"/>
          <p:cNvCxnSpPr>
            <a:endCxn id="980" idx="0"/>
          </p:cNvCxnSpPr>
          <p:nvPr/>
        </p:nvCxnSpPr>
        <p:spPr>
          <a:xfrm>
            <a:off x="4636037" y="3874187"/>
            <a:ext cx="0" cy="209700"/>
          </a:xfrm>
          <a:prstGeom prst="straightConnector1">
            <a:avLst/>
          </a:prstGeom>
          <a:noFill/>
          <a:ln w="19050" cap="flat">
            <a:solidFill>
              <a:srgbClr val="000000"/>
            </a:solidFill>
            <a:prstDash val="solid"/>
            <a:round/>
            <a:headEnd type="none" w="lg" len="lg"/>
            <a:tailEnd type="triangle" w="lg" len="lg"/>
          </a:ln>
        </p:spPr>
      </p:cxnSp>
      <p:grpSp>
        <p:nvGrpSpPr>
          <p:cNvPr id="981" name="Shape 981"/>
          <p:cNvGrpSpPr/>
          <p:nvPr/>
        </p:nvGrpSpPr>
        <p:grpSpPr>
          <a:xfrm>
            <a:off x="4227587" y="4083887"/>
            <a:ext cx="987300" cy="1213000"/>
            <a:chOff x="7557987" y="3997787"/>
            <a:chExt cx="987300" cy="1213000"/>
          </a:xfrm>
        </p:grpSpPr>
        <p:grpSp>
          <p:nvGrpSpPr>
            <p:cNvPr id="982" name="Shape 982"/>
            <p:cNvGrpSpPr/>
            <p:nvPr/>
          </p:nvGrpSpPr>
          <p:grpSpPr>
            <a:xfrm>
              <a:off x="7557987" y="3997787"/>
              <a:ext cx="987300" cy="1213000"/>
              <a:chOff x="7557987" y="3997787"/>
              <a:chExt cx="987300" cy="1213000"/>
            </a:xfrm>
          </p:grpSpPr>
          <p:sp>
            <p:nvSpPr>
              <p:cNvPr id="980" name="Shape 980"/>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83" name="Shape 983"/>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84" name="Shape 984"/>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85" name="Shape 985"/>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86" name="Shape 986"/>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
        <p:nvSpPr>
          <p:cNvPr id="939" name="Shape 939"/>
          <p:cNvSpPr/>
          <p:nvPr/>
        </p:nvSpPr>
        <p:spPr>
          <a:xfrm>
            <a:off x="76449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987" name="Shape 987"/>
          <p:cNvCxnSpPr>
            <a:stCxn id="939" idx="2"/>
            <a:endCxn id="988" idx="0"/>
          </p:cNvCxnSpPr>
          <p:nvPr/>
        </p:nvCxnSpPr>
        <p:spPr>
          <a:xfrm>
            <a:off x="8053350" y="3874237"/>
            <a:ext cx="0" cy="209400"/>
          </a:xfrm>
          <a:prstGeom prst="straightConnector1">
            <a:avLst/>
          </a:prstGeom>
          <a:noFill/>
          <a:ln w="19050" cap="flat">
            <a:solidFill>
              <a:srgbClr val="000000"/>
            </a:solidFill>
            <a:prstDash val="solid"/>
            <a:round/>
            <a:headEnd type="none" w="lg" len="lg"/>
            <a:tailEnd type="triangle" w="lg" len="lg"/>
          </a:ln>
        </p:spPr>
      </p:cxnSp>
      <p:grpSp>
        <p:nvGrpSpPr>
          <p:cNvPr id="989" name="Shape 989"/>
          <p:cNvGrpSpPr/>
          <p:nvPr/>
        </p:nvGrpSpPr>
        <p:grpSpPr>
          <a:xfrm>
            <a:off x="7644887" y="4083787"/>
            <a:ext cx="987300" cy="1213000"/>
            <a:chOff x="7557987" y="3997787"/>
            <a:chExt cx="987300" cy="1213000"/>
          </a:xfrm>
        </p:grpSpPr>
        <p:grpSp>
          <p:nvGrpSpPr>
            <p:cNvPr id="990" name="Shape 990"/>
            <p:cNvGrpSpPr/>
            <p:nvPr/>
          </p:nvGrpSpPr>
          <p:grpSpPr>
            <a:xfrm>
              <a:off x="7557987" y="3997787"/>
              <a:ext cx="987300" cy="1213000"/>
              <a:chOff x="7557987" y="3997787"/>
              <a:chExt cx="987300" cy="1213000"/>
            </a:xfrm>
          </p:grpSpPr>
          <p:sp>
            <p:nvSpPr>
              <p:cNvPr id="988" name="Shape 988"/>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91" name="Shape 991"/>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92" name="Shape 992"/>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993" name="Shape 993"/>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994" name="Shape 994"/>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Tree>
    <p:extLst>
      <p:ext uri="{BB962C8B-B14F-4D97-AF65-F5344CB8AC3E}">
        <p14:creationId xmlns:p14="http://schemas.microsoft.com/office/powerpoint/2010/main" val="452656949"/>
      </p:ext>
    </p:extLst>
  </p:cSld>
  <p:clrMapOvr>
    <a:masterClrMapping/>
  </p:clrMapOvr>
  <p:transition xmlns:p14="http://schemas.microsoft.com/office/powerpoint/2010/mai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cxnSp>
        <p:nvCxnSpPr>
          <p:cNvPr id="999" name="Shape 999"/>
          <p:cNvCxnSpPr>
            <a:stCxn id="1000" idx="3"/>
            <a:endCxn id="1001" idx="1"/>
          </p:cNvCxnSpPr>
          <p:nvPr/>
        </p:nvCxnSpPr>
        <p:spPr>
          <a:xfrm>
            <a:off x="5044500" y="3662737"/>
            <a:ext cx="2600400" cy="0"/>
          </a:xfrm>
          <a:prstGeom prst="straightConnector1">
            <a:avLst/>
          </a:prstGeom>
          <a:noFill/>
          <a:ln w="19050" cap="flat">
            <a:solidFill>
              <a:schemeClr val="dk1"/>
            </a:solidFill>
            <a:prstDash val="solid"/>
            <a:round/>
            <a:headEnd type="triangle" w="lg" len="lg"/>
            <a:tailEnd type="triangle" w="lg" len="lg"/>
          </a:ln>
        </p:spPr>
      </p:cxnSp>
      <p:sp>
        <p:nvSpPr>
          <p:cNvPr id="1002" name="Shape 1002"/>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1003" name="Shape 1003"/>
          <p:cNvGrpSpPr/>
          <p:nvPr/>
        </p:nvGrpSpPr>
        <p:grpSpPr>
          <a:xfrm>
            <a:off x="4158411" y="3285085"/>
            <a:ext cx="2113149" cy="2407815"/>
            <a:chOff x="-5535000" y="3660550"/>
            <a:chExt cx="1523100" cy="1132769"/>
          </a:xfrm>
        </p:grpSpPr>
        <p:sp>
          <p:nvSpPr>
            <p:cNvPr id="1004" name="Shape 1004"/>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005" name="Shape 1005"/>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1006" name="Shape 1006"/>
          <p:cNvGrpSpPr/>
          <p:nvPr/>
        </p:nvGrpSpPr>
        <p:grpSpPr>
          <a:xfrm>
            <a:off x="5334997" y="923685"/>
            <a:ext cx="2168699" cy="800601"/>
            <a:chOff x="5086726" y="522923"/>
            <a:chExt cx="2168699" cy="800601"/>
          </a:xfrm>
        </p:grpSpPr>
        <p:pic>
          <p:nvPicPr>
            <p:cNvPr id="1007" name="Shape 1007"/>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1008" name="Shape 1008"/>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grpSp>
        <p:nvGrpSpPr>
          <p:cNvPr id="1009" name="Shape 1009"/>
          <p:cNvGrpSpPr/>
          <p:nvPr/>
        </p:nvGrpSpPr>
        <p:grpSpPr>
          <a:xfrm>
            <a:off x="5934439" y="2045274"/>
            <a:ext cx="981300" cy="890323"/>
            <a:chOff x="6235014" y="5401061"/>
            <a:chExt cx="981300" cy="890323"/>
          </a:xfrm>
        </p:grpSpPr>
        <p:pic>
          <p:nvPicPr>
            <p:cNvPr id="1010" name="Shape 1010"/>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1011" name="Shape 1011"/>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grpSp>
        <p:nvGrpSpPr>
          <p:cNvPr id="1012" name="Shape 1012"/>
          <p:cNvGrpSpPr/>
          <p:nvPr/>
        </p:nvGrpSpPr>
        <p:grpSpPr>
          <a:xfrm>
            <a:off x="6588311" y="3280287"/>
            <a:ext cx="2113149" cy="2434548"/>
            <a:chOff x="-5535000" y="3660550"/>
            <a:chExt cx="1523100" cy="1132769"/>
          </a:xfrm>
        </p:grpSpPr>
        <p:sp>
          <p:nvSpPr>
            <p:cNvPr id="1013" name="Shape 1013"/>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014" name="Shape 1014"/>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cxnSp>
        <p:nvCxnSpPr>
          <p:cNvPr id="1015" name="Shape 1015"/>
          <p:cNvCxnSpPr>
            <a:stCxn id="1008" idx="2"/>
            <a:endCxn id="1010"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1016" name="Shape 1016"/>
          <p:cNvCxnSpPr>
            <a:stCxn id="1011" idx="2"/>
            <a:endCxn id="1000" idx="0"/>
          </p:cNvCxnSpPr>
          <p:nvPr/>
        </p:nvCxnSpPr>
        <p:spPr>
          <a:xfrm flipH="1">
            <a:off x="4636189" y="2935597"/>
            <a:ext cx="1788900" cy="515700"/>
          </a:xfrm>
          <a:prstGeom prst="straightConnector1">
            <a:avLst/>
          </a:prstGeom>
          <a:noFill/>
          <a:ln w="19050" cap="flat">
            <a:solidFill>
              <a:srgbClr val="000000"/>
            </a:solidFill>
            <a:prstDash val="solid"/>
            <a:round/>
            <a:headEnd type="none" w="lg" len="lg"/>
            <a:tailEnd type="triangle" w="lg" len="lg"/>
          </a:ln>
        </p:spPr>
      </p:cxnSp>
      <p:cxnSp>
        <p:nvCxnSpPr>
          <p:cNvPr id="1017" name="Shape 1017"/>
          <p:cNvCxnSpPr>
            <a:stCxn id="1011" idx="2"/>
            <a:endCxn id="1001" idx="0"/>
          </p:cNvCxnSpPr>
          <p:nvPr/>
        </p:nvCxnSpPr>
        <p:spPr>
          <a:xfrm>
            <a:off x="6425089" y="2935597"/>
            <a:ext cx="1628399" cy="515700"/>
          </a:xfrm>
          <a:prstGeom prst="straightConnector1">
            <a:avLst/>
          </a:prstGeom>
          <a:noFill/>
          <a:ln w="19050" cap="flat">
            <a:solidFill>
              <a:srgbClr val="000000"/>
            </a:solidFill>
            <a:prstDash val="solid"/>
            <a:round/>
            <a:headEnd type="none" w="lg" len="lg"/>
            <a:tailEnd type="triangle" w="lg" len="lg"/>
          </a:ln>
        </p:spPr>
      </p:cxnSp>
      <p:sp>
        <p:nvSpPr>
          <p:cNvPr id="1018" name="Shape 1018"/>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sp>
        <p:nvSpPr>
          <p:cNvPr id="1019" name="Shape 1019"/>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dirty="0"/>
              <a:t>Platform Patching</a:t>
            </a:r>
          </a:p>
        </p:txBody>
      </p:sp>
      <p:sp>
        <p:nvSpPr>
          <p:cNvPr id="1000" name="Shape 1000"/>
          <p:cNvSpPr/>
          <p:nvPr/>
        </p:nvSpPr>
        <p:spPr>
          <a:xfrm>
            <a:off x="42276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1020" name="Shape 1020"/>
          <p:cNvCxnSpPr>
            <a:endCxn id="1022" idx="0"/>
          </p:cNvCxnSpPr>
          <p:nvPr/>
        </p:nvCxnSpPr>
        <p:spPr>
          <a:xfrm>
            <a:off x="4636037" y="3874187"/>
            <a:ext cx="0" cy="209700"/>
          </a:xfrm>
          <a:prstGeom prst="straightConnector1">
            <a:avLst/>
          </a:prstGeom>
          <a:noFill/>
          <a:ln w="19050" cap="flat">
            <a:solidFill>
              <a:srgbClr val="000000"/>
            </a:solidFill>
            <a:prstDash val="solid"/>
            <a:round/>
            <a:headEnd type="none" w="lg" len="lg"/>
            <a:tailEnd type="triangle" w="lg" len="lg"/>
          </a:ln>
        </p:spPr>
      </p:cxnSp>
      <p:grpSp>
        <p:nvGrpSpPr>
          <p:cNvPr id="1023" name="Shape 1023"/>
          <p:cNvGrpSpPr/>
          <p:nvPr/>
        </p:nvGrpSpPr>
        <p:grpSpPr>
          <a:xfrm>
            <a:off x="4227587" y="4083887"/>
            <a:ext cx="987300" cy="1213000"/>
            <a:chOff x="7557987" y="3997787"/>
            <a:chExt cx="987300" cy="1213000"/>
          </a:xfrm>
        </p:grpSpPr>
        <p:grpSp>
          <p:nvGrpSpPr>
            <p:cNvPr id="1024" name="Shape 1024"/>
            <p:cNvGrpSpPr/>
            <p:nvPr/>
          </p:nvGrpSpPr>
          <p:grpSpPr>
            <a:xfrm>
              <a:off x="7557987" y="3997787"/>
              <a:ext cx="987300" cy="1213000"/>
              <a:chOff x="7557987" y="3997787"/>
              <a:chExt cx="987300" cy="1213000"/>
            </a:xfrm>
          </p:grpSpPr>
          <p:sp>
            <p:nvSpPr>
              <p:cNvPr id="1022" name="Shape 1022"/>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25" name="Shape 1025"/>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26" name="Shape 1026"/>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27" name="Shape 1027"/>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1028" name="Shape 1028"/>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
        <p:nvSpPr>
          <p:cNvPr id="1001" name="Shape 1001"/>
          <p:cNvSpPr/>
          <p:nvPr/>
        </p:nvSpPr>
        <p:spPr>
          <a:xfrm>
            <a:off x="7644900"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cxnSp>
        <p:nvCxnSpPr>
          <p:cNvPr id="1029" name="Shape 1029"/>
          <p:cNvCxnSpPr>
            <a:stCxn id="1001" idx="2"/>
            <a:endCxn id="1030" idx="0"/>
          </p:cNvCxnSpPr>
          <p:nvPr/>
        </p:nvCxnSpPr>
        <p:spPr>
          <a:xfrm>
            <a:off x="8053350" y="3874237"/>
            <a:ext cx="0" cy="209400"/>
          </a:xfrm>
          <a:prstGeom prst="straightConnector1">
            <a:avLst/>
          </a:prstGeom>
          <a:noFill/>
          <a:ln w="19050" cap="flat">
            <a:solidFill>
              <a:srgbClr val="000000"/>
            </a:solidFill>
            <a:prstDash val="solid"/>
            <a:round/>
            <a:headEnd type="none" w="lg" len="lg"/>
            <a:tailEnd type="triangle" w="lg" len="lg"/>
          </a:ln>
        </p:spPr>
      </p:cxnSp>
      <p:grpSp>
        <p:nvGrpSpPr>
          <p:cNvPr id="1031" name="Shape 1031"/>
          <p:cNvGrpSpPr/>
          <p:nvPr/>
        </p:nvGrpSpPr>
        <p:grpSpPr>
          <a:xfrm>
            <a:off x="7644887" y="4083787"/>
            <a:ext cx="987300" cy="1213000"/>
            <a:chOff x="7557987" y="3997787"/>
            <a:chExt cx="987300" cy="1213000"/>
          </a:xfrm>
        </p:grpSpPr>
        <p:grpSp>
          <p:nvGrpSpPr>
            <p:cNvPr id="1032" name="Shape 1032"/>
            <p:cNvGrpSpPr/>
            <p:nvPr/>
          </p:nvGrpSpPr>
          <p:grpSpPr>
            <a:xfrm>
              <a:off x="7557987" y="3997787"/>
              <a:ext cx="987300" cy="1213000"/>
              <a:chOff x="7557987" y="3997787"/>
              <a:chExt cx="987300" cy="1213000"/>
            </a:xfrm>
          </p:grpSpPr>
          <p:sp>
            <p:nvSpPr>
              <p:cNvPr id="1030" name="Shape 1030"/>
              <p:cNvSpPr/>
              <p:nvPr/>
            </p:nvSpPr>
            <p:spPr>
              <a:xfrm>
                <a:off x="7557987" y="3997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33" name="Shape 1033"/>
              <p:cNvSpPr/>
              <p:nvPr/>
            </p:nvSpPr>
            <p:spPr>
              <a:xfrm>
                <a:off x="7613337" y="40475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34" name="Shape 1034"/>
              <p:cNvSpPr/>
              <p:nvPr/>
            </p:nvSpPr>
            <p:spPr>
              <a:xfrm>
                <a:off x="7664237" y="410941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35" name="Shape 1035"/>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grpSp>
        <p:sp>
          <p:nvSpPr>
            <p:cNvPr id="1036" name="Shape 1036"/>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a:t>
              </a:r>
            </a:p>
          </p:txBody>
        </p:sp>
      </p:grpSp>
    </p:spTree>
    <p:extLst>
      <p:ext uri="{BB962C8B-B14F-4D97-AF65-F5344CB8AC3E}">
        <p14:creationId xmlns:p14="http://schemas.microsoft.com/office/powerpoint/2010/main" val="3151575756"/>
      </p:ext>
    </p:extLst>
  </p:cSld>
  <p:clrMapOvr>
    <a:masterClrMapping/>
  </p:clrMapOvr>
  <p:transition xmlns:p14="http://schemas.microsoft.com/office/powerpoint/2010/mai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p:nvPr/>
        </p:nvSpPr>
        <p:spPr>
          <a:xfrm>
            <a:off x="3723300" y="1828425"/>
            <a:ext cx="5420700" cy="4981200"/>
          </a:xfrm>
          <a:prstGeom prst="roundRect">
            <a:avLst>
              <a:gd name="adj" fmla="val 4760"/>
            </a:avLst>
          </a:prstGeom>
          <a:noFill/>
          <a:ln w="19050" cap="flat">
            <a:solidFill>
              <a:srgbClr val="000000"/>
            </a:solidFill>
            <a:prstDash val="dot"/>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1042" name="Shape 1042"/>
          <p:cNvGrpSpPr/>
          <p:nvPr/>
        </p:nvGrpSpPr>
        <p:grpSpPr>
          <a:xfrm>
            <a:off x="4158411" y="3285085"/>
            <a:ext cx="2113149" cy="2407815"/>
            <a:chOff x="-5535000" y="3660550"/>
            <a:chExt cx="1523100" cy="1132769"/>
          </a:xfrm>
        </p:grpSpPr>
        <p:sp>
          <p:nvSpPr>
            <p:cNvPr id="1043" name="Shape 1043"/>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044" name="Shape 1044"/>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grpSp>
        <p:nvGrpSpPr>
          <p:cNvPr id="1045" name="Shape 1045"/>
          <p:cNvGrpSpPr/>
          <p:nvPr/>
        </p:nvGrpSpPr>
        <p:grpSpPr>
          <a:xfrm>
            <a:off x="5334997" y="923685"/>
            <a:ext cx="2168699" cy="800601"/>
            <a:chOff x="5086726" y="522923"/>
            <a:chExt cx="2168699" cy="800601"/>
          </a:xfrm>
        </p:grpSpPr>
        <p:pic>
          <p:nvPicPr>
            <p:cNvPr id="1046" name="Shape 1046"/>
            <p:cNvPicPr preferRelativeResize="0"/>
            <p:nvPr/>
          </p:nvPicPr>
          <p:blipFill>
            <a:blip r:embed="rId3">
              <a:alphaModFix/>
            </a:blip>
            <a:stretch>
              <a:fillRect/>
            </a:stretch>
          </p:blipFill>
          <p:spPr>
            <a:xfrm>
              <a:off x="5771337" y="522923"/>
              <a:ext cx="799463" cy="517289"/>
            </a:xfrm>
            <a:prstGeom prst="rect">
              <a:avLst/>
            </a:prstGeom>
            <a:noFill/>
            <a:ln>
              <a:noFill/>
            </a:ln>
          </p:spPr>
        </p:pic>
        <p:sp>
          <p:nvSpPr>
            <p:cNvPr id="1047" name="Shape 1047"/>
            <p:cNvSpPr txBox="1"/>
            <p:nvPr/>
          </p:nvSpPr>
          <p:spPr>
            <a:xfrm>
              <a:off x="5086726" y="951225"/>
              <a:ext cx="2168699"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*.ngap.earthdata.nasa.gov</a:t>
              </a:r>
            </a:p>
          </p:txBody>
        </p:sp>
      </p:grpSp>
      <p:sp>
        <p:nvSpPr>
          <p:cNvPr id="1048" name="Shape 1048"/>
          <p:cNvSpPr/>
          <p:nvPr/>
        </p:nvSpPr>
        <p:spPr>
          <a:xfrm>
            <a:off x="48065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grpSp>
        <p:nvGrpSpPr>
          <p:cNvPr id="1049" name="Shape 1049"/>
          <p:cNvGrpSpPr/>
          <p:nvPr/>
        </p:nvGrpSpPr>
        <p:grpSpPr>
          <a:xfrm>
            <a:off x="5934439" y="2045274"/>
            <a:ext cx="981300" cy="890323"/>
            <a:chOff x="6235014" y="5401061"/>
            <a:chExt cx="981300" cy="890323"/>
          </a:xfrm>
        </p:grpSpPr>
        <p:pic>
          <p:nvPicPr>
            <p:cNvPr id="1050" name="Shape 1050"/>
            <p:cNvPicPr preferRelativeResize="0"/>
            <p:nvPr/>
          </p:nvPicPr>
          <p:blipFill>
            <a:blip r:embed="rId4">
              <a:alphaModFix/>
            </a:blip>
            <a:stretch>
              <a:fillRect/>
            </a:stretch>
          </p:blipFill>
          <p:spPr>
            <a:xfrm>
              <a:off x="6452919" y="5401061"/>
              <a:ext cx="538117" cy="542283"/>
            </a:xfrm>
            <a:prstGeom prst="rect">
              <a:avLst/>
            </a:prstGeom>
            <a:noFill/>
            <a:ln>
              <a:noFill/>
            </a:ln>
          </p:spPr>
        </p:pic>
        <p:sp>
          <p:nvSpPr>
            <p:cNvPr id="1051" name="Shape 1051"/>
            <p:cNvSpPr txBox="1"/>
            <p:nvPr/>
          </p:nvSpPr>
          <p:spPr>
            <a:xfrm>
              <a:off x="6235014" y="5919085"/>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Elastic Load Balancer</a:t>
              </a:r>
            </a:p>
          </p:txBody>
        </p:sp>
      </p:grpSp>
      <p:sp>
        <p:nvSpPr>
          <p:cNvPr id="1052" name="Shape 1052"/>
          <p:cNvSpPr/>
          <p:nvPr/>
        </p:nvSpPr>
        <p:spPr>
          <a:xfrm>
            <a:off x="52984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53" name="Shape 1053"/>
          <p:cNvSpPr/>
          <p:nvPr/>
        </p:nvSpPr>
        <p:spPr>
          <a:xfrm>
            <a:off x="4439800" y="4613112"/>
            <a:ext cx="616200" cy="424199"/>
          </a:xfrm>
          <a:prstGeom prst="rect">
            <a:avLst/>
          </a:prstGeom>
          <a:solidFill>
            <a:srgbClr val="D9EAD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sp>
        <p:nvSpPr>
          <p:cNvPr id="1054" name="Shape 1054"/>
          <p:cNvSpPr/>
          <p:nvPr/>
        </p:nvSpPr>
        <p:spPr>
          <a:xfrm>
            <a:off x="53988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1055" name="Shape 1055"/>
          <p:cNvCxnSpPr>
            <a:stCxn id="1048" idx="2"/>
          </p:cNvCxnSpPr>
          <p:nvPr/>
        </p:nvCxnSpPr>
        <p:spPr>
          <a:xfrm flipH="1">
            <a:off x="47478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1057" name="Shape 1057"/>
          <p:cNvCxnSpPr>
            <a:stCxn id="1048" idx="2"/>
            <a:endCxn id="1052" idx="0"/>
          </p:cNvCxnSpPr>
          <p:nvPr/>
        </p:nvCxnSpPr>
        <p:spPr>
          <a:xfrm>
            <a:off x="5214975" y="3874237"/>
            <a:ext cx="492000" cy="295500"/>
          </a:xfrm>
          <a:prstGeom prst="straightConnector1">
            <a:avLst/>
          </a:prstGeom>
          <a:noFill/>
          <a:ln w="19050" cap="flat">
            <a:solidFill>
              <a:srgbClr val="000000"/>
            </a:solidFill>
            <a:prstDash val="solid"/>
            <a:round/>
            <a:headEnd type="none" w="lg" len="lg"/>
            <a:tailEnd type="triangle" w="lg" len="lg"/>
          </a:ln>
        </p:spPr>
      </p:cxnSp>
      <p:grpSp>
        <p:nvGrpSpPr>
          <p:cNvPr id="1058" name="Shape 1058"/>
          <p:cNvGrpSpPr/>
          <p:nvPr/>
        </p:nvGrpSpPr>
        <p:grpSpPr>
          <a:xfrm>
            <a:off x="6588311" y="3280287"/>
            <a:ext cx="2113149" cy="2434548"/>
            <a:chOff x="-5535000" y="3660550"/>
            <a:chExt cx="1523100" cy="1132769"/>
          </a:xfrm>
        </p:grpSpPr>
        <p:sp>
          <p:nvSpPr>
            <p:cNvPr id="1059" name="Shape 1059"/>
            <p:cNvSpPr/>
            <p:nvPr/>
          </p:nvSpPr>
          <p:spPr>
            <a:xfrm>
              <a:off x="-5535000" y="3660550"/>
              <a:ext cx="1523100" cy="1072800"/>
            </a:xfrm>
            <a:prstGeom prst="roundRect">
              <a:avLst>
                <a:gd name="adj" fmla="val 16667"/>
              </a:avLst>
            </a:prstGeom>
            <a:noFill/>
            <a:ln w="28575" cap="flat">
              <a:solidFill>
                <a:srgbClr val="B7B7B7"/>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B7B7B7"/>
                </a:solidFill>
              </a:endParaRPr>
            </a:p>
          </p:txBody>
        </p:sp>
        <p:sp>
          <p:nvSpPr>
            <p:cNvPr id="1060" name="Shape 1060"/>
            <p:cNvSpPr txBox="1"/>
            <p:nvPr/>
          </p:nvSpPr>
          <p:spPr>
            <a:xfrm>
              <a:off x="-5452497" y="4569519"/>
              <a:ext cx="1348499" cy="2238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B7B7B7"/>
                  </a:solidFill>
                </a:rPr>
                <a:t>Availability Zone</a:t>
              </a:r>
            </a:p>
          </p:txBody>
        </p:sp>
      </p:grpSp>
      <p:sp>
        <p:nvSpPr>
          <p:cNvPr id="1061" name="Shape 1061"/>
          <p:cNvSpPr/>
          <p:nvPr/>
        </p:nvSpPr>
        <p:spPr>
          <a:xfrm>
            <a:off x="7236425" y="3451237"/>
            <a:ext cx="816900" cy="423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t>Router</a:t>
            </a:r>
          </a:p>
        </p:txBody>
      </p:sp>
      <p:sp>
        <p:nvSpPr>
          <p:cNvPr id="1062" name="Shape 1062"/>
          <p:cNvSpPr/>
          <p:nvPr/>
        </p:nvSpPr>
        <p:spPr>
          <a:xfrm>
            <a:off x="6769362" y="4169662"/>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63" name="Shape 1063"/>
          <p:cNvSpPr/>
          <p:nvPr/>
        </p:nvSpPr>
        <p:spPr>
          <a:xfrm>
            <a:off x="7728387"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64" name="Shape 1064"/>
          <p:cNvSpPr/>
          <p:nvPr/>
        </p:nvSpPr>
        <p:spPr>
          <a:xfrm>
            <a:off x="68697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 </a:t>
            </a:r>
          </a:p>
        </p:txBody>
      </p:sp>
      <p:sp>
        <p:nvSpPr>
          <p:cNvPr id="1065" name="Shape 1065"/>
          <p:cNvSpPr/>
          <p:nvPr/>
        </p:nvSpPr>
        <p:spPr>
          <a:xfrm>
            <a:off x="7828725"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2</a:t>
            </a:r>
          </a:p>
        </p:txBody>
      </p:sp>
      <p:cxnSp>
        <p:nvCxnSpPr>
          <p:cNvPr id="1066" name="Shape 1066"/>
          <p:cNvCxnSpPr>
            <a:stCxn id="1061" idx="2"/>
            <a:endCxn id="1062" idx="0"/>
          </p:cNvCxnSpPr>
          <p:nvPr/>
        </p:nvCxnSpPr>
        <p:spPr>
          <a:xfrm flipH="1">
            <a:off x="7177775" y="3874237"/>
            <a:ext cx="467100" cy="295500"/>
          </a:xfrm>
          <a:prstGeom prst="straightConnector1">
            <a:avLst/>
          </a:prstGeom>
          <a:noFill/>
          <a:ln w="19050" cap="flat">
            <a:solidFill>
              <a:srgbClr val="000000"/>
            </a:solidFill>
            <a:prstDash val="solid"/>
            <a:round/>
            <a:headEnd type="none" w="lg" len="lg"/>
            <a:tailEnd type="triangle" w="lg" len="lg"/>
          </a:ln>
        </p:spPr>
      </p:cxnSp>
      <p:cxnSp>
        <p:nvCxnSpPr>
          <p:cNvPr id="1067" name="Shape 1067"/>
          <p:cNvCxnSpPr>
            <a:stCxn id="1061" idx="2"/>
            <a:endCxn id="1063" idx="0"/>
          </p:cNvCxnSpPr>
          <p:nvPr/>
        </p:nvCxnSpPr>
        <p:spPr>
          <a:xfrm>
            <a:off x="7644875" y="3874237"/>
            <a:ext cx="492000" cy="295500"/>
          </a:xfrm>
          <a:prstGeom prst="straightConnector1">
            <a:avLst/>
          </a:prstGeom>
          <a:noFill/>
          <a:ln w="19050" cap="flat">
            <a:solidFill>
              <a:srgbClr val="000000"/>
            </a:solidFill>
            <a:prstDash val="solid"/>
            <a:round/>
            <a:headEnd type="none" w="lg" len="lg"/>
            <a:tailEnd type="triangle" w="lg" len="lg"/>
          </a:ln>
        </p:spPr>
      </p:cxnSp>
      <p:cxnSp>
        <p:nvCxnSpPr>
          <p:cNvPr id="1068" name="Shape 1068"/>
          <p:cNvCxnSpPr>
            <a:stCxn id="1047" idx="2"/>
            <a:endCxn id="1050" idx="0"/>
          </p:cNvCxnSpPr>
          <p:nvPr/>
        </p:nvCxnSpPr>
        <p:spPr>
          <a:xfrm>
            <a:off x="6419347" y="1724287"/>
            <a:ext cx="2100" cy="321000"/>
          </a:xfrm>
          <a:prstGeom prst="straightConnector1">
            <a:avLst/>
          </a:prstGeom>
          <a:noFill/>
          <a:ln w="19050" cap="flat">
            <a:solidFill>
              <a:srgbClr val="000000"/>
            </a:solidFill>
            <a:prstDash val="solid"/>
            <a:round/>
            <a:headEnd type="none" w="lg" len="lg"/>
            <a:tailEnd type="triangle" w="lg" len="lg"/>
          </a:ln>
        </p:spPr>
      </p:cxnSp>
      <p:cxnSp>
        <p:nvCxnSpPr>
          <p:cNvPr id="1069" name="Shape 1069"/>
          <p:cNvCxnSpPr>
            <a:stCxn id="1051" idx="2"/>
            <a:endCxn id="1048" idx="0"/>
          </p:cNvCxnSpPr>
          <p:nvPr/>
        </p:nvCxnSpPr>
        <p:spPr>
          <a:xfrm flipH="1">
            <a:off x="5214889" y="2935597"/>
            <a:ext cx="1210200" cy="515700"/>
          </a:xfrm>
          <a:prstGeom prst="straightConnector1">
            <a:avLst/>
          </a:prstGeom>
          <a:noFill/>
          <a:ln w="19050" cap="flat">
            <a:solidFill>
              <a:srgbClr val="000000"/>
            </a:solidFill>
            <a:prstDash val="solid"/>
            <a:round/>
            <a:headEnd type="none" w="lg" len="lg"/>
            <a:tailEnd type="triangle" w="lg" len="lg"/>
          </a:ln>
        </p:spPr>
      </p:cxnSp>
      <p:cxnSp>
        <p:nvCxnSpPr>
          <p:cNvPr id="1070" name="Shape 1070"/>
          <p:cNvCxnSpPr>
            <a:stCxn id="1051" idx="2"/>
            <a:endCxn id="1061" idx="0"/>
          </p:cNvCxnSpPr>
          <p:nvPr/>
        </p:nvCxnSpPr>
        <p:spPr>
          <a:xfrm>
            <a:off x="6425089" y="2935597"/>
            <a:ext cx="1219799" cy="515700"/>
          </a:xfrm>
          <a:prstGeom prst="straightConnector1">
            <a:avLst/>
          </a:prstGeom>
          <a:noFill/>
          <a:ln w="19050" cap="flat">
            <a:solidFill>
              <a:srgbClr val="000000"/>
            </a:solidFill>
            <a:prstDash val="solid"/>
            <a:round/>
            <a:headEnd type="none" w="lg" len="lg"/>
            <a:tailEnd type="triangle" w="lg" len="lg"/>
          </a:ln>
        </p:spPr>
      </p:cxnSp>
      <p:sp>
        <p:nvSpPr>
          <p:cNvPr id="1071" name="Shape 1071"/>
          <p:cNvSpPr txBox="1"/>
          <p:nvPr/>
        </p:nvSpPr>
        <p:spPr>
          <a:xfrm>
            <a:off x="4768200" y="6553501"/>
            <a:ext cx="3313799" cy="304499"/>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666666"/>
                </a:solidFill>
              </a:rPr>
              <a:t>NGAP Hosted Apps</a:t>
            </a:r>
          </a:p>
        </p:txBody>
      </p:sp>
      <p:pic>
        <p:nvPicPr>
          <p:cNvPr id="1072" name="Shape 1072"/>
          <p:cNvPicPr preferRelativeResize="0"/>
          <p:nvPr/>
        </p:nvPicPr>
        <p:blipFill>
          <a:blip r:embed="rId5">
            <a:alphaModFix/>
          </a:blip>
          <a:stretch>
            <a:fillRect/>
          </a:stretch>
        </p:blipFill>
        <p:spPr>
          <a:xfrm>
            <a:off x="6160966" y="5742392"/>
            <a:ext cx="516796" cy="574814"/>
          </a:xfrm>
          <a:prstGeom prst="rect">
            <a:avLst/>
          </a:prstGeom>
          <a:noFill/>
          <a:ln>
            <a:noFill/>
          </a:ln>
        </p:spPr>
      </p:pic>
      <p:sp>
        <p:nvSpPr>
          <p:cNvPr id="1073" name="Shape 1073"/>
          <p:cNvSpPr txBox="1"/>
          <p:nvPr/>
        </p:nvSpPr>
        <p:spPr>
          <a:xfrm>
            <a:off x="5928705" y="6301490"/>
            <a:ext cx="981300" cy="372299"/>
          </a:xfrm>
          <a:prstGeom prst="rect">
            <a:avLst/>
          </a:prstGeom>
          <a:noFill/>
          <a:ln>
            <a:noFill/>
          </a:ln>
        </p:spPr>
        <p:txBody>
          <a:bodyPr lIns="91425" tIns="91425" rIns="91425" bIns="91425" anchor="ctr" anchorCtr="0">
            <a:noAutofit/>
          </a:bodyPr>
          <a:lstStyle/>
          <a:p>
            <a:pPr lvl="0" algn="ctr" rtl="0">
              <a:spcBef>
                <a:spcPts val="0"/>
              </a:spcBef>
              <a:buNone/>
            </a:pPr>
            <a:r>
              <a:rPr lang="en" sz="1000"/>
              <a:t>Amazon RDS</a:t>
            </a:r>
          </a:p>
        </p:txBody>
      </p:sp>
      <p:sp>
        <p:nvSpPr>
          <p:cNvPr id="1074" name="Shape 1074"/>
          <p:cNvSpPr/>
          <p:nvPr/>
        </p:nvSpPr>
        <p:spPr>
          <a:xfrm>
            <a:off x="4339462" y="4169787"/>
            <a:ext cx="816900" cy="1041000"/>
          </a:xfrm>
          <a:prstGeom prst="roundRect">
            <a:avLst>
              <a:gd name="adj" fmla="val 16667"/>
            </a:avLst>
          </a:prstGeom>
          <a:solidFill>
            <a:srgbClr val="FFFFFF"/>
          </a:solidFill>
          <a:ln w="19050"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000"/>
              <a:t>Host</a:t>
            </a:r>
          </a:p>
        </p:txBody>
      </p:sp>
      <p:sp>
        <p:nvSpPr>
          <p:cNvPr id="1075" name="Shape 1075"/>
          <p:cNvSpPr/>
          <p:nvPr/>
        </p:nvSpPr>
        <p:spPr>
          <a:xfrm>
            <a:off x="4439800" y="4613112"/>
            <a:ext cx="616200" cy="4241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App 1</a:t>
            </a:r>
          </a:p>
        </p:txBody>
      </p:sp>
      <p:cxnSp>
        <p:nvCxnSpPr>
          <p:cNvPr id="1076" name="Shape 1076"/>
          <p:cNvCxnSpPr>
            <a:stCxn id="1075" idx="2"/>
            <a:endCxn id="1072" idx="0"/>
          </p:cNvCxnSpPr>
          <p:nvPr/>
        </p:nvCxnSpPr>
        <p:spPr>
          <a:xfrm>
            <a:off x="4747900" y="5037312"/>
            <a:ext cx="1671600" cy="705000"/>
          </a:xfrm>
          <a:prstGeom prst="straightConnector1">
            <a:avLst/>
          </a:prstGeom>
          <a:noFill/>
          <a:ln w="19050" cap="flat">
            <a:solidFill>
              <a:srgbClr val="000000"/>
            </a:solidFill>
            <a:prstDash val="solid"/>
            <a:round/>
            <a:headEnd type="none" w="lg" len="lg"/>
            <a:tailEnd type="triangle" w="lg" len="lg"/>
          </a:ln>
        </p:spPr>
      </p:cxnSp>
      <p:cxnSp>
        <p:nvCxnSpPr>
          <p:cNvPr id="1077" name="Shape 1077"/>
          <p:cNvCxnSpPr>
            <a:stCxn id="1064" idx="2"/>
            <a:endCxn id="1072" idx="0"/>
          </p:cNvCxnSpPr>
          <p:nvPr/>
        </p:nvCxnSpPr>
        <p:spPr>
          <a:xfrm flipH="1">
            <a:off x="6419400" y="5037312"/>
            <a:ext cx="758400" cy="705000"/>
          </a:xfrm>
          <a:prstGeom prst="straightConnector1">
            <a:avLst/>
          </a:prstGeom>
          <a:noFill/>
          <a:ln w="19050" cap="flat">
            <a:solidFill>
              <a:srgbClr val="000000"/>
            </a:solidFill>
            <a:prstDash val="solid"/>
            <a:round/>
            <a:headEnd type="none" w="lg" len="lg"/>
            <a:tailEnd type="triangle" w="lg" len="lg"/>
          </a:ln>
        </p:spPr>
      </p:cxnSp>
      <p:sp>
        <p:nvSpPr>
          <p:cNvPr id="1078" name="Shape 1078"/>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2400" dirty="0"/>
              <a:t>Additional Features</a:t>
            </a:r>
          </a:p>
        </p:txBody>
      </p:sp>
      <p:cxnSp>
        <p:nvCxnSpPr>
          <p:cNvPr id="1079" name="Shape 1079"/>
          <p:cNvCxnSpPr/>
          <p:nvPr/>
        </p:nvCxnSpPr>
        <p:spPr>
          <a:xfrm>
            <a:off x="5623425" y="3662737"/>
            <a:ext cx="1613100" cy="0"/>
          </a:xfrm>
          <a:prstGeom prst="straightConnector1">
            <a:avLst/>
          </a:prstGeom>
          <a:noFill/>
          <a:ln w="19050" cap="flat">
            <a:solidFill>
              <a:schemeClr val="dk1"/>
            </a:solidFill>
            <a:prstDash val="solid"/>
            <a:round/>
            <a:headEnd type="triangle" w="lg" len="lg"/>
            <a:tailEnd type="triangle" w="lg" len="lg"/>
          </a:ln>
        </p:spPr>
      </p:cxnSp>
      <p:sp>
        <p:nvSpPr>
          <p:cNvPr id="1082" name="Shape 1082"/>
          <p:cNvSpPr txBox="1"/>
          <p:nvPr/>
        </p:nvSpPr>
        <p:spPr>
          <a:xfrm>
            <a:off x="457200" y="2334200"/>
            <a:ext cx="3477300" cy="2657099"/>
          </a:xfrm>
          <a:prstGeom prst="rect">
            <a:avLst/>
          </a:prstGeom>
          <a:noFill/>
          <a:ln>
            <a:noFill/>
          </a:ln>
        </p:spPr>
        <p:txBody>
          <a:bodyPr lIns="91425" tIns="91425" rIns="91425" bIns="91425" anchor="t" anchorCtr="0">
            <a:noAutofit/>
          </a:bodyPr>
          <a:lstStyle/>
          <a:p>
            <a:pPr lvl="0" rtl="0">
              <a:spcBef>
                <a:spcPts val="0"/>
              </a:spcBef>
              <a:buNone/>
            </a:pPr>
            <a:r>
              <a:rPr lang="en" dirty="0"/>
              <a:t>Platform</a:t>
            </a:r>
          </a:p>
          <a:p>
            <a:pPr marL="457200" lvl="0" indent="-317500" rtl="0">
              <a:spcBef>
                <a:spcPts val="0"/>
              </a:spcBef>
              <a:buClr>
                <a:srgbClr val="000000"/>
              </a:buClr>
              <a:buSzPct val="100000"/>
              <a:buFont typeface="Arial"/>
              <a:buChar char="●"/>
            </a:pPr>
            <a:r>
              <a:rPr lang="en" dirty="0"/>
              <a:t>Host recovery</a:t>
            </a:r>
          </a:p>
          <a:p>
            <a:pPr marL="457200" lvl="0" indent="-317500" rtl="0">
              <a:spcBef>
                <a:spcPts val="0"/>
              </a:spcBef>
              <a:buClr>
                <a:srgbClr val="000000"/>
              </a:buClr>
              <a:buSzPct val="100000"/>
              <a:buFont typeface="Arial"/>
              <a:buChar char="●"/>
            </a:pPr>
            <a:r>
              <a:rPr lang="en" dirty="0"/>
              <a:t>Auto-scaling</a:t>
            </a:r>
          </a:p>
          <a:p>
            <a:pPr marL="457200" lvl="0" indent="-317500" rtl="0">
              <a:spcBef>
                <a:spcPts val="0"/>
              </a:spcBef>
              <a:buClr>
                <a:srgbClr val="000000"/>
              </a:buClr>
              <a:buSzPct val="100000"/>
              <a:buFont typeface="Arial"/>
              <a:buChar char="●"/>
            </a:pPr>
            <a:r>
              <a:rPr lang="en" dirty="0" smtClean="0"/>
              <a:t>Failover</a:t>
            </a:r>
            <a:endParaRPr lang="en-US" dirty="0" smtClean="0"/>
          </a:p>
          <a:p>
            <a:pPr rtl="0">
              <a:spcBef>
                <a:spcPts val="0"/>
              </a:spcBef>
              <a:buNone/>
            </a:pPr>
            <a:endParaRPr dirty="0"/>
          </a:p>
          <a:p>
            <a:pPr lvl="0" rtl="0">
              <a:spcBef>
                <a:spcPts val="0"/>
              </a:spcBef>
              <a:buNone/>
            </a:pPr>
            <a:r>
              <a:rPr lang="en" dirty="0" smtClean="0"/>
              <a:t>Application</a:t>
            </a:r>
            <a:endParaRPr lang="en" dirty="0"/>
          </a:p>
          <a:p>
            <a:pPr marL="457200" lvl="0" indent="-317500" rtl="0">
              <a:spcBef>
                <a:spcPts val="0"/>
              </a:spcBef>
              <a:buClr>
                <a:srgbClr val="000000"/>
              </a:buClr>
              <a:buSzPct val="100000"/>
              <a:buFont typeface="Arial"/>
              <a:buChar char="●"/>
            </a:pPr>
            <a:r>
              <a:rPr lang="en-US" dirty="0" smtClean="0"/>
              <a:t>SSL</a:t>
            </a:r>
          </a:p>
          <a:p>
            <a:pPr marL="457200" lvl="0" indent="-317500" rtl="0">
              <a:spcBef>
                <a:spcPts val="0"/>
              </a:spcBef>
              <a:buClr>
                <a:srgbClr val="000000"/>
              </a:buClr>
              <a:buSzPct val="100000"/>
              <a:buFont typeface="Arial"/>
              <a:buChar char="●"/>
            </a:pPr>
            <a:r>
              <a:rPr lang="en" dirty="0" smtClean="0"/>
              <a:t>Post-deploy </a:t>
            </a:r>
            <a:r>
              <a:rPr lang="en" dirty="0"/>
              <a:t>hooks</a:t>
            </a:r>
          </a:p>
          <a:p>
            <a:pPr marL="457200" lvl="0" indent="-317500" rtl="0">
              <a:spcBef>
                <a:spcPts val="0"/>
              </a:spcBef>
              <a:buClr>
                <a:srgbClr val="000000"/>
              </a:buClr>
              <a:buSzPct val="100000"/>
              <a:buFont typeface="Arial"/>
              <a:buChar char="●"/>
            </a:pPr>
            <a:r>
              <a:rPr lang="en" dirty="0"/>
              <a:t>One-off application tasks</a:t>
            </a:r>
          </a:p>
          <a:p>
            <a:pPr marL="457200" lvl="0" indent="-317500" rtl="0">
              <a:spcBef>
                <a:spcPts val="0"/>
              </a:spcBef>
              <a:buClr>
                <a:srgbClr val="000000"/>
              </a:buClr>
              <a:buSzPct val="100000"/>
              <a:buFont typeface="Arial"/>
              <a:buChar char="●"/>
            </a:pPr>
            <a:r>
              <a:rPr lang="en" dirty="0"/>
              <a:t>ECC Create Hook</a:t>
            </a:r>
          </a:p>
          <a:p>
            <a:pPr marL="457200" lvl="0" indent="-317500" rtl="0">
              <a:spcBef>
                <a:spcPts val="0"/>
              </a:spcBef>
              <a:buClr>
                <a:srgbClr val="000000"/>
              </a:buClr>
              <a:buSzPct val="100000"/>
              <a:buFont typeface="Arial"/>
              <a:buChar char="●"/>
            </a:pPr>
            <a:r>
              <a:rPr lang="en" dirty="0"/>
              <a:t>Background workers</a:t>
            </a:r>
          </a:p>
        </p:txBody>
      </p:sp>
    </p:spTree>
    <p:extLst>
      <p:ext uri="{BB962C8B-B14F-4D97-AF65-F5344CB8AC3E}">
        <p14:creationId xmlns:p14="http://schemas.microsoft.com/office/powerpoint/2010/main" val="2254489110"/>
      </p:ext>
    </p:extLst>
  </p:cSld>
  <p:clrMapOvr>
    <a:masterClrMapping/>
  </p:clrMapOvr>
  <p:transition xmlns:p14="http://schemas.microsoft.com/office/powerpoint/2010/mai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NGAP: A Look Ahead at EED Application Hosting</a:t>
            </a:r>
            <a:endParaRPr lang="en-US" dirty="0"/>
          </a:p>
        </p:txBody>
      </p:sp>
      <p:sp>
        <p:nvSpPr>
          <p:cNvPr id="5" name="Subtitle 4"/>
          <p:cNvSpPr>
            <a:spLocks noGrp="1"/>
          </p:cNvSpPr>
          <p:nvPr>
            <p:ph type="subTitle" idx="1"/>
          </p:nvPr>
        </p:nvSpPr>
        <p:spPr>
          <a:xfrm>
            <a:off x="685800" y="3714750"/>
            <a:ext cx="7086600" cy="1800225"/>
          </a:xfrm>
        </p:spPr>
        <p:txBody>
          <a:bodyPr>
            <a:normAutofit/>
          </a:bodyPr>
          <a:lstStyle/>
          <a:p>
            <a:r>
              <a:rPr lang="en-US" dirty="0" smtClean="0"/>
              <a:t>Brett McLaughlin</a:t>
            </a:r>
          </a:p>
          <a:p>
            <a:r>
              <a:rPr lang="en-US" dirty="0" smtClean="0"/>
              <a:t>Andrew </a:t>
            </a:r>
            <a:r>
              <a:rPr lang="en-US" dirty="0" err="1" smtClean="0"/>
              <a:t>Pawloski</a:t>
            </a:r>
            <a:endParaRPr lang="en-US" dirty="0" smtClean="0"/>
          </a:p>
        </p:txBody>
      </p:sp>
      <p:sp>
        <p:nvSpPr>
          <p:cNvPr id="6" name="TextBox 5"/>
          <p:cNvSpPr txBox="1"/>
          <p:nvPr/>
        </p:nvSpPr>
        <p:spPr>
          <a:xfrm>
            <a:off x="2625213" y="6229350"/>
            <a:ext cx="4289936" cy="523220"/>
          </a:xfrm>
          <a:prstGeom prst="rect">
            <a:avLst/>
          </a:prstGeom>
          <a:noFill/>
        </p:spPr>
        <p:txBody>
          <a:bodyPr wrap="square" rtlCol="0">
            <a:spAutoFit/>
          </a:bodyPr>
          <a:lstStyle/>
          <a:p>
            <a:pPr algn="ctr"/>
            <a:r>
              <a:rPr lang="en-US" dirty="0">
                <a:solidFill>
                  <a:schemeClr val="bg1">
                    <a:lumMod val="75000"/>
                  </a:schemeClr>
                </a:solidFill>
                <a:latin typeface="Helvetica Neue"/>
              </a:rPr>
              <a:t>This work was supported by NASA/GSFC under Raytheon Co. contract number </a:t>
            </a:r>
            <a:r>
              <a:rPr lang="en-US" dirty="0" smtClean="0">
                <a:solidFill>
                  <a:schemeClr val="bg1">
                    <a:lumMod val="75000"/>
                  </a:schemeClr>
                </a:solidFill>
                <a:latin typeface="Helvetica Neue"/>
              </a:rPr>
              <a:t>NNG10HP02C</a:t>
            </a:r>
            <a:endParaRPr lang="en-US" dirty="0">
              <a:solidFill>
                <a:schemeClr val="bg1">
                  <a:lumMod val="75000"/>
                </a:schemeClr>
              </a:solidFill>
              <a:latin typeface="Helvetica Neue"/>
            </a:endParaRPr>
          </a:p>
        </p:txBody>
      </p:sp>
    </p:spTree>
    <p:extLst>
      <p:ext uri="{BB962C8B-B14F-4D97-AF65-F5344CB8AC3E}">
        <p14:creationId xmlns:p14="http://schemas.microsoft.com/office/powerpoint/2010/main" val="190024466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extBox 2"/>
          <p:cNvSpPr txBox="1"/>
          <p:nvPr/>
        </p:nvSpPr>
        <p:spPr>
          <a:xfrm>
            <a:off x="1400174" y="904875"/>
            <a:ext cx="5991225" cy="1384995"/>
          </a:xfrm>
          <a:prstGeom prst="rect">
            <a:avLst/>
          </a:prstGeom>
          <a:noFill/>
        </p:spPr>
        <p:txBody>
          <a:bodyPr wrap="square" rtlCol="0">
            <a:spAutoFit/>
          </a:bodyPr>
          <a:lstStyle/>
          <a:p>
            <a:pPr algn="ctr"/>
            <a:r>
              <a:rPr lang="en-US" sz="2800" dirty="0">
                <a:solidFill>
                  <a:srgbClr val="34495E"/>
                </a:solidFill>
                <a:latin typeface="Helvetica Neue"/>
              </a:rPr>
              <a:t>This work was supported by NASA/GSFC under Raytheon Co. contract number </a:t>
            </a:r>
            <a:r>
              <a:rPr lang="en-US" sz="2800" dirty="0" smtClean="0">
                <a:solidFill>
                  <a:srgbClr val="34495E"/>
                </a:solidFill>
                <a:latin typeface="Helvetica Neue"/>
              </a:rPr>
              <a:t>NNG10HP02C</a:t>
            </a:r>
            <a:endParaRPr lang="en-US" sz="2800" dirty="0">
              <a:solidFill>
                <a:srgbClr val="34495E"/>
              </a:solidFill>
              <a:latin typeface="Helvetica Neue"/>
            </a:endParaRPr>
          </a:p>
        </p:txBody>
      </p:sp>
      <p:pic>
        <p:nvPicPr>
          <p:cNvPr id="9" name="Picture 8" descr="Logo.png"/>
          <p:cNvPicPr>
            <a:picLocks noChangeAspect="1"/>
          </p:cNvPicPr>
          <p:nvPr/>
        </p:nvPicPr>
        <p:blipFill>
          <a:blip r:embed="rId3" cstate="print"/>
          <a:stretch>
            <a:fillRect/>
          </a:stretch>
        </p:blipFill>
        <p:spPr>
          <a:xfrm>
            <a:off x="3448032" y="3167667"/>
            <a:ext cx="2005418" cy="394683"/>
          </a:xfrm>
          <a:prstGeom prst="rect">
            <a:avLst/>
          </a:prstGeom>
        </p:spPr>
      </p:pic>
    </p:spTree>
    <p:extLst>
      <p:ext uri="{BB962C8B-B14F-4D97-AF65-F5344CB8AC3E}">
        <p14:creationId xmlns:p14="http://schemas.microsoft.com/office/powerpoint/2010/main" val="41856458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grpSp>
        <p:nvGrpSpPr>
          <p:cNvPr id="5" name="Group 4"/>
          <p:cNvGrpSpPr/>
          <p:nvPr/>
        </p:nvGrpSpPr>
        <p:grpSpPr>
          <a:xfrm>
            <a:off x="698500" y="694481"/>
            <a:ext cx="7747000" cy="5258213"/>
            <a:chOff x="1021925" y="694481"/>
            <a:chExt cx="7747000" cy="5258213"/>
          </a:xfrm>
        </p:grpSpPr>
        <p:pic>
          <p:nvPicPr>
            <p:cNvPr id="3" name="Picture 2" descr="blank-button-templat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1925" y="694481"/>
              <a:ext cx="7747000" cy="5258213"/>
            </a:xfrm>
            <a:prstGeom prst="rect">
              <a:avLst/>
            </a:prstGeom>
          </p:spPr>
        </p:pic>
        <p:sp>
          <p:nvSpPr>
            <p:cNvPr id="4" name="Rectangle 3"/>
            <p:cNvSpPr/>
            <p:nvPr/>
          </p:nvSpPr>
          <p:spPr>
            <a:xfrm>
              <a:off x="3294399" y="1762773"/>
              <a:ext cx="3095110" cy="2205690"/>
            </a:xfrm>
            <a:prstGeom prst="rect">
              <a:avLst/>
            </a:prstGeom>
            <a:noFill/>
            <a:scene3d>
              <a:camera prst="orthographicFront"/>
              <a:lightRig rig="threePt" dir="t"/>
            </a:scene3d>
          </p:spPr>
          <p:txBody>
            <a:bodyPr wrap="none" lIns="91440" tIns="45720" rIns="91440" bIns="45720">
              <a:prstTxWarp prst="textCanUp">
                <a:avLst>
                  <a:gd name="adj" fmla="val 89538"/>
                </a:avLst>
              </a:prstTxWarp>
              <a:spAutoFit/>
            </a:bodyPr>
            <a:lstStyle/>
            <a:p>
              <a:pPr algn="ctr"/>
              <a:r>
                <a:rPr lang="en-US" sz="2400" b="1" dirty="0" smtClean="0">
                  <a:ln w="31550" cmpd="sng">
                    <a:solidFill>
                      <a:srgbClr val="FFFFFF"/>
                    </a:solidFill>
                    <a:prstDash val="solid"/>
                  </a:ln>
                  <a:solidFill>
                    <a:srgbClr val="FFFFFF"/>
                  </a:solidFill>
                  <a:effectLst>
                    <a:outerShdw blurRad="50800" dist="40000" dir="5400000" algn="tl" rotWithShape="0">
                      <a:srgbClr val="000000">
                        <a:shade val="5000"/>
                        <a:satMod val="120000"/>
                        <a:alpha val="33000"/>
                      </a:srgbClr>
                    </a:outerShdw>
                  </a:effectLst>
                </a:rPr>
                <a:t>Open </a:t>
              </a:r>
            </a:p>
            <a:p>
              <a:pPr algn="ctr"/>
              <a:r>
                <a:rPr lang="en-US" sz="2400" b="1" dirty="0" smtClean="0">
                  <a:ln w="31550" cmpd="sng">
                    <a:solidFill>
                      <a:srgbClr val="FFFFFF"/>
                    </a:solidFill>
                    <a:prstDash val="solid"/>
                  </a:ln>
                  <a:solidFill>
                    <a:srgbClr val="FFFFFF"/>
                  </a:solidFill>
                  <a:effectLst>
                    <a:outerShdw blurRad="50800" dist="40000" dir="5400000" algn="tl" rotWithShape="0">
                      <a:srgbClr val="000000">
                        <a:shade val="5000"/>
                        <a:satMod val="120000"/>
                        <a:alpha val="33000"/>
                      </a:srgbClr>
                    </a:outerShdw>
                  </a:effectLst>
                </a:rPr>
                <a:t>Source</a:t>
              </a:r>
              <a:endParaRPr lang="en-US" sz="2400" b="1" dirty="0">
                <a:ln w="31550" cmpd="sng">
                  <a:solidFill>
                    <a:srgbClr val="FFFFFF"/>
                  </a:solidFill>
                  <a:prstDash val="solid"/>
                </a:ln>
                <a:solidFill>
                  <a:srgbClr val="FFFFFF"/>
                </a:solidFill>
                <a:effectLst>
                  <a:outerShdw blurRad="50800" dist="40000" dir="5400000" algn="tl" rotWithShape="0">
                    <a:srgbClr val="000000">
                      <a:shade val="5000"/>
                      <a:satMod val="120000"/>
                      <a:alpha val="33000"/>
                    </a:srgbClr>
                  </a:outerShdw>
                </a:effectLst>
              </a:endParaRPr>
            </a:p>
          </p:txBody>
        </p:sp>
      </p:grpSp>
      <p:sp>
        <p:nvSpPr>
          <p:cNvPr id="6" name="TextBox 5"/>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4609995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idx="1"/>
          </p:nvPr>
        </p:nvSpPr>
        <p:spPr/>
        <p:txBody>
          <a:bodyPr/>
          <a:lstStyle/>
          <a:p>
            <a:r>
              <a:rPr lang="en-US" dirty="0" smtClean="0"/>
              <a:t>ESIP Summer 2015</a:t>
            </a:r>
            <a:endParaRPr lang="en-US" dirty="0"/>
          </a:p>
        </p:txBody>
      </p:sp>
      <p:sp>
        <p:nvSpPr>
          <p:cNvPr id="2" name="Rectangle 1"/>
          <p:cNvSpPr/>
          <p:nvPr/>
        </p:nvSpPr>
        <p:spPr>
          <a:xfrm>
            <a:off x="220133" y="1416828"/>
            <a:ext cx="8712200" cy="707886"/>
          </a:xfrm>
          <a:prstGeom prst="rect">
            <a:avLst/>
          </a:prstGeom>
        </p:spPr>
        <p:txBody>
          <a:bodyPr wrap="square" anchor="ctr">
            <a:spAutoFit/>
          </a:bodyPr>
          <a:lstStyle/>
          <a:p>
            <a:pPr algn="ctr"/>
            <a:r>
              <a:rPr lang="en-US" sz="4000" dirty="0" smtClean="0">
                <a:hlinkClick r:id="rId2"/>
              </a:rPr>
              <a:t>support@earthdata.nasa.gov</a:t>
            </a:r>
            <a:r>
              <a:rPr lang="en-US" sz="4000" dirty="0" smtClean="0"/>
              <a:t> </a:t>
            </a:r>
            <a:endParaRPr lang="en-US" sz="4000" dirty="0"/>
          </a:p>
        </p:txBody>
      </p:sp>
      <p:sp>
        <p:nvSpPr>
          <p:cNvPr id="6" name="TextBox 5"/>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2531875269"/>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extBox 2"/>
          <p:cNvSpPr txBox="1"/>
          <p:nvPr/>
        </p:nvSpPr>
        <p:spPr>
          <a:xfrm>
            <a:off x="1400174" y="904875"/>
            <a:ext cx="5991225" cy="1384995"/>
          </a:xfrm>
          <a:prstGeom prst="rect">
            <a:avLst/>
          </a:prstGeom>
          <a:noFill/>
        </p:spPr>
        <p:txBody>
          <a:bodyPr wrap="square" rtlCol="0">
            <a:spAutoFit/>
          </a:bodyPr>
          <a:lstStyle/>
          <a:p>
            <a:pPr algn="ctr"/>
            <a:r>
              <a:rPr lang="en-US" sz="2800" dirty="0">
                <a:solidFill>
                  <a:srgbClr val="34495E"/>
                </a:solidFill>
                <a:latin typeface="Helvetica Neue"/>
              </a:rPr>
              <a:t>This work was supported by NASA/GSFC under Raytheon Co. contract number </a:t>
            </a:r>
            <a:r>
              <a:rPr lang="en-US" sz="2800" dirty="0" smtClean="0">
                <a:solidFill>
                  <a:srgbClr val="34495E"/>
                </a:solidFill>
                <a:latin typeface="Helvetica Neue"/>
              </a:rPr>
              <a:t>NNG10HP02C</a:t>
            </a:r>
            <a:endParaRPr lang="en-US" sz="2800" dirty="0">
              <a:solidFill>
                <a:srgbClr val="34495E"/>
              </a:solidFill>
              <a:latin typeface="Helvetica Neue"/>
            </a:endParaRPr>
          </a:p>
        </p:txBody>
      </p:sp>
      <p:pic>
        <p:nvPicPr>
          <p:cNvPr id="9" name="Picture 8" descr="Logo.png"/>
          <p:cNvPicPr>
            <a:picLocks noChangeAspect="1"/>
          </p:cNvPicPr>
          <p:nvPr/>
        </p:nvPicPr>
        <p:blipFill>
          <a:blip r:embed="rId3" cstate="print"/>
          <a:stretch>
            <a:fillRect/>
          </a:stretch>
        </p:blipFill>
        <p:spPr>
          <a:xfrm>
            <a:off x="3448032" y="3167667"/>
            <a:ext cx="2005418" cy="394683"/>
          </a:xfrm>
          <a:prstGeom prst="rect">
            <a:avLst/>
          </a:prstGeom>
        </p:spPr>
      </p:pic>
      <p:sp>
        <p:nvSpPr>
          <p:cNvPr id="4" name="TextBox 3"/>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3808118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77179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333687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57961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55530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Picture 6"/>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115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249309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pPr algn="ctr"/>
            <a:r>
              <a:rPr lang="en-US" sz="3600" dirty="0" smtClean="0"/>
              <a:t>Lower the barriers to information discovery and access…</a:t>
            </a:r>
            <a:endParaRPr lang="en-US" sz="3600" dirty="0"/>
          </a:p>
        </p:txBody>
      </p:sp>
      <p:sp>
        <p:nvSpPr>
          <p:cNvPr id="3" name="TextBox 2"/>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69083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742609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86776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More!</a:t>
            </a:r>
            <a:endParaRPr lang="en-US" dirty="0"/>
          </a:p>
        </p:txBody>
      </p:sp>
      <p:sp>
        <p:nvSpPr>
          <p:cNvPr id="6" name="Text Placeholder 5"/>
          <p:cNvSpPr>
            <a:spLocks noGrp="1"/>
          </p:cNvSpPr>
          <p:nvPr>
            <p:ph type="body" idx="1"/>
          </p:nvPr>
        </p:nvSpPr>
        <p:spPr/>
        <p:txBody>
          <a:bodyPr/>
          <a:lstStyle/>
          <a:p>
            <a:endParaRPr lang="en-US" dirty="0"/>
          </a:p>
        </p:txBody>
      </p:sp>
      <p:sp>
        <p:nvSpPr>
          <p:cNvPr id="7" name="TextBox 6"/>
          <p:cNvSpPr txBox="1"/>
          <p:nvPr/>
        </p:nvSpPr>
        <p:spPr>
          <a:xfrm>
            <a:off x="671871" y="217129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712639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Cross-Dataset Comparisons</a:t>
            </a:r>
            <a:endParaRPr lang="en-US" dirty="0"/>
          </a:p>
        </p:txBody>
      </p:sp>
      <p:pic>
        <p:nvPicPr>
          <p:cNvPr id="5" name="Content Placeholder 4" descr="Screen Shot 2015-06-09 at 10.38.28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55658" y="1417638"/>
            <a:ext cx="7630059" cy="5006079"/>
          </a:xfrm>
        </p:spPr>
      </p:pic>
    </p:spTree>
    <p:extLst>
      <p:ext uri="{BB962C8B-B14F-4D97-AF65-F5344CB8AC3E}">
        <p14:creationId xmlns:p14="http://schemas.microsoft.com/office/powerpoint/2010/main" val="3227580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and Sharing Work</a:t>
            </a:r>
            <a:endParaRPr lang="en-US" dirty="0"/>
          </a:p>
        </p:txBody>
      </p:sp>
      <p:pic>
        <p:nvPicPr>
          <p:cNvPr id="5" name="Content Placeholder 4" descr="Screen Shot 2015-06-09 at 10.41.01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45164" y="1417638"/>
            <a:ext cx="7640553" cy="4911612"/>
          </a:xfrm>
        </p:spPr>
      </p:pic>
    </p:spTree>
    <p:extLst>
      <p:ext uri="{BB962C8B-B14F-4D97-AF65-F5344CB8AC3E}">
        <p14:creationId xmlns:p14="http://schemas.microsoft.com/office/powerpoint/2010/main" val="353648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Now with CMR!</a:t>
            </a:r>
            <a:endParaRPr lang="en-US" dirty="0"/>
          </a:p>
        </p:txBody>
      </p:sp>
      <p:pic>
        <p:nvPicPr>
          <p:cNvPr id="9" name="Content Placeholder 8"/>
          <p:cNvPicPr>
            <a:picLocks noGrp="1" noChangeAspect="1"/>
          </p:cNvPicPr>
          <p:nvPr>
            <p:ph idx="1"/>
          </p:nvPr>
        </p:nvPicPr>
        <p:blipFill>
          <a:blip r:embed="rId2"/>
          <a:srcRect l="-6822" r="-6822"/>
          <a:stretch>
            <a:fillRect/>
          </a:stretch>
        </p:blipFill>
        <p:spPr/>
      </p:pic>
      <p:cxnSp>
        <p:nvCxnSpPr>
          <p:cNvPr id="16" name="Straight Connector 15"/>
          <p:cNvCxnSpPr/>
          <p:nvPr/>
        </p:nvCxnSpPr>
        <p:spPr>
          <a:xfrm flipV="1">
            <a:off x="457200" y="3298190"/>
            <a:ext cx="1719866" cy="427664"/>
          </a:xfrm>
          <a:prstGeom prst="line">
            <a:avLst/>
          </a:prstGeom>
          <a:noFill/>
          <a:ln w="19050" cap="flat">
            <a:solidFill>
              <a:schemeClr val="bg1">
                <a:lumMod val="65000"/>
              </a:schemeClr>
            </a:solidFill>
            <a:prstDash val="solid"/>
            <a:round/>
            <a:headEnd type="none" w="lg" len="lg"/>
            <a:tailEnd type="none" w="lg" len="lg"/>
          </a:ln>
          <a:effectLst>
            <a:outerShdw blurRad="50800" dist="38100" dir="2700000" algn="tl" rotWithShape="0">
              <a:prstClr val="black">
                <a:alpha val="40000"/>
              </a:prstClr>
            </a:outerShdw>
          </a:effectLst>
        </p:spPr>
      </p:cxnSp>
      <p:sp>
        <p:nvSpPr>
          <p:cNvPr id="14" name="Rounded Rectangle 13"/>
          <p:cNvSpPr/>
          <p:nvPr/>
        </p:nvSpPr>
        <p:spPr>
          <a:xfrm>
            <a:off x="2177066" y="3220433"/>
            <a:ext cx="602580" cy="155514"/>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14" idx="3"/>
          </p:cNvCxnSpPr>
          <p:nvPr/>
        </p:nvCxnSpPr>
        <p:spPr>
          <a:xfrm flipH="1" flipV="1">
            <a:off x="2779646" y="3298190"/>
            <a:ext cx="790483" cy="485982"/>
          </a:xfrm>
          <a:prstGeom prst="line">
            <a:avLst/>
          </a:prstGeom>
          <a:noFill/>
          <a:ln w="19050" cap="flat">
            <a:solidFill>
              <a:schemeClr val="bg1">
                <a:lumMod val="65000"/>
              </a:schemeClr>
            </a:solidFill>
            <a:prstDash val="solid"/>
            <a:round/>
            <a:headEnd type="none" w="lg" len="lg"/>
            <a:tailEnd type="none" w="lg" len="lg"/>
          </a:ln>
          <a:effectLst>
            <a:outerShdw blurRad="50800" dist="38100" dir="2700000" algn="tl" rotWithShape="0">
              <a:prstClr val="black">
                <a:alpha val="40000"/>
              </a:prstClr>
            </a:outerShdw>
          </a:effectLst>
        </p:spPr>
      </p:cxnSp>
      <p:sp>
        <p:nvSpPr>
          <p:cNvPr id="13" name="Rounded Rectangle 12"/>
          <p:cNvSpPr/>
          <p:nvPr/>
        </p:nvSpPr>
        <p:spPr>
          <a:xfrm>
            <a:off x="317488" y="3725854"/>
            <a:ext cx="3310955" cy="784048"/>
          </a:xfrm>
          <a:prstGeom prst="roundRect">
            <a:avLst/>
          </a:prstGeom>
          <a:ln w="19050"/>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smtClean="0">
                <a:solidFill>
                  <a:schemeClr val="bg1">
                    <a:lumMod val="75000"/>
                  </a:schemeClr>
                </a:solidFill>
                <a:latin typeface="Helvetica Neue"/>
                <a:cs typeface="Helvetica Neue"/>
              </a:rPr>
              <a:t>Search Time: 0.9s</a:t>
            </a:r>
            <a:endParaRPr lang="en-US" sz="2800" dirty="0">
              <a:solidFill>
                <a:schemeClr val="bg1">
                  <a:lumMod val="75000"/>
                </a:schemeClr>
              </a:solidFill>
              <a:latin typeface="Helvetica Neue"/>
              <a:cs typeface="Helvetica Neue"/>
            </a:endParaRPr>
          </a:p>
        </p:txBody>
      </p:sp>
    </p:spTree>
    <p:extLst>
      <p:ext uri="{BB962C8B-B14F-4D97-AF65-F5344CB8AC3E}">
        <p14:creationId xmlns:p14="http://schemas.microsoft.com/office/powerpoint/2010/main" val="4170042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Screen Shot 2015-06-19 at 3.23.21 PM.png"/>
          <p:cNvPicPr>
            <a:picLocks noChangeAspect="1"/>
          </p:cNvPicPr>
          <p:nvPr/>
        </p:nvPicPr>
        <p:blipFill rotWithShape="1">
          <a:blip r:embed="rId3">
            <a:extLst>
              <a:ext uri="{28A0092B-C50C-407E-A947-70E740481C1C}">
                <a14:useLocalDpi xmlns:a14="http://schemas.microsoft.com/office/drawing/2010/main" val="0"/>
              </a:ext>
            </a:extLst>
          </a:blip>
          <a:srcRect l="700" t="242" r="-700" b="-242"/>
          <a:stretch/>
        </p:blipFill>
        <p:spPr>
          <a:xfrm>
            <a:off x="1344168" y="1632011"/>
            <a:ext cx="6535010" cy="3774940"/>
          </a:xfrm>
          <a:prstGeom prst="rect">
            <a:avLst/>
          </a:prstGeom>
        </p:spPr>
      </p:pic>
      <p:pic>
        <p:nvPicPr>
          <p:cNvPr id="4" name="Picture 3" descr="Screen Shot 2015-06-19 at 3.2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255" y="372125"/>
            <a:ext cx="2374900" cy="838200"/>
          </a:xfrm>
          <a:prstGeom prst="rect">
            <a:avLst/>
          </a:prstGeom>
          <a:ln w="57150" cmpd="sng">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17912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Metrics-Driven Improvements</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28294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Responding to User Needs</a:t>
            </a:r>
            <a:endParaRPr lang="en-US" dirty="0"/>
          </a:p>
        </p:txBody>
      </p:sp>
      <p:sp>
        <p:nvSpPr>
          <p:cNvPr id="6" name="Rounded Rectangle 5"/>
          <p:cNvSpPr/>
          <p:nvPr/>
        </p:nvSpPr>
        <p:spPr>
          <a:xfrm>
            <a:off x="2634537" y="1671164"/>
            <a:ext cx="1740506"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dirty="0" smtClean="0"/>
              <a:t>Feedback</a:t>
            </a:r>
            <a:endParaRPr lang="en-US" sz="1800" dirty="0"/>
          </a:p>
        </p:txBody>
      </p:sp>
      <p:sp>
        <p:nvSpPr>
          <p:cNvPr id="7" name="Rounded Rectangle 6"/>
          <p:cNvSpPr/>
          <p:nvPr/>
        </p:nvSpPr>
        <p:spPr>
          <a:xfrm>
            <a:off x="4852314" y="1671164"/>
            <a:ext cx="1740507"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Metrics</a:t>
            </a:r>
            <a:endParaRPr lang="en-US" sz="2000" dirty="0"/>
          </a:p>
        </p:txBody>
      </p:sp>
      <p:sp>
        <p:nvSpPr>
          <p:cNvPr id="46" name="Rounded Rectangle 45"/>
          <p:cNvSpPr/>
          <p:nvPr/>
        </p:nvSpPr>
        <p:spPr>
          <a:xfrm>
            <a:off x="3744075" y="2584642"/>
            <a:ext cx="1740506"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dirty="0" smtClean="0"/>
              <a:t>User Needs</a:t>
            </a:r>
            <a:endParaRPr lang="en-US" sz="1800" dirty="0"/>
          </a:p>
        </p:txBody>
      </p:sp>
      <p:sp>
        <p:nvSpPr>
          <p:cNvPr id="47" name="Rounded Rectangle 46"/>
          <p:cNvSpPr/>
          <p:nvPr/>
        </p:nvSpPr>
        <p:spPr>
          <a:xfrm>
            <a:off x="3744075" y="3498120"/>
            <a:ext cx="1740506"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dirty="0" smtClean="0"/>
              <a:t>Design</a:t>
            </a:r>
            <a:endParaRPr lang="en-US" sz="1800" dirty="0"/>
          </a:p>
        </p:txBody>
      </p:sp>
      <p:sp>
        <p:nvSpPr>
          <p:cNvPr id="48" name="Rounded Rectangle 47"/>
          <p:cNvSpPr/>
          <p:nvPr/>
        </p:nvSpPr>
        <p:spPr>
          <a:xfrm>
            <a:off x="3744075" y="4411598"/>
            <a:ext cx="1740506"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dirty="0" smtClean="0"/>
              <a:t>Development</a:t>
            </a:r>
            <a:endParaRPr lang="en-US" sz="1800" dirty="0"/>
          </a:p>
        </p:txBody>
      </p:sp>
      <p:sp>
        <p:nvSpPr>
          <p:cNvPr id="49" name="Rounded Rectangle 48"/>
          <p:cNvSpPr/>
          <p:nvPr/>
        </p:nvSpPr>
        <p:spPr>
          <a:xfrm>
            <a:off x="3744075" y="5325078"/>
            <a:ext cx="1740506" cy="6727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dirty="0" smtClean="0"/>
              <a:t>Rollout</a:t>
            </a:r>
            <a:endParaRPr lang="en-US" sz="1800" dirty="0"/>
          </a:p>
        </p:txBody>
      </p:sp>
      <p:cxnSp>
        <p:nvCxnSpPr>
          <p:cNvPr id="13" name="Straight Arrow Connector 12"/>
          <p:cNvCxnSpPr>
            <a:stCxn id="7" idx="2"/>
          </p:cNvCxnSpPr>
          <p:nvPr/>
        </p:nvCxnSpPr>
        <p:spPr>
          <a:xfrm flipH="1">
            <a:off x="5055844" y="2343908"/>
            <a:ext cx="666724" cy="240734"/>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18" name="Straight Arrow Connector 17"/>
          <p:cNvCxnSpPr>
            <a:stCxn id="6" idx="2"/>
          </p:cNvCxnSpPr>
          <p:nvPr/>
        </p:nvCxnSpPr>
        <p:spPr>
          <a:xfrm>
            <a:off x="3504790" y="2343908"/>
            <a:ext cx="588422" cy="240734"/>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23" name="Straight Arrow Connector 22"/>
          <p:cNvCxnSpPr>
            <a:stCxn id="46" idx="2"/>
            <a:endCxn id="47" idx="0"/>
          </p:cNvCxnSpPr>
          <p:nvPr/>
        </p:nvCxnSpPr>
        <p:spPr>
          <a:xfrm>
            <a:off x="4614328" y="3257386"/>
            <a:ext cx="0" cy="240734"/>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26" name="Straight Arrow Connector 25"/>
          <p:cNvCxnSpPr>
            <a:stCxn id="47" idx="2"/>
            <a:endCxn id="48" idx="0"/>
          </p:cNvCxnSpPr>
          <p:nvPr/>
        </p:nvCxnSpPr>
        <p:spPr>
          <a:xfrm>
            <a:off x="4614328" y="4170864"/>
            <a:ext cx="0" cy="240734"/>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56" name="Straight Arrow Connector 55"/>
          <p:cNvCxnSpPr>
            <a:stCxn id="48" idx="2"/>
            <a:endCxn id="49" idx="0"/>
          </p:cNvCxnSpPr>
          <p:nvPr/>
        </p:nvCxnSpPr>
        <p:spPr>
          <a:xfrm>
            <a:off x="4614328" y="5084342"/>
            <a:ext cx="0" cy="240736"/>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14" name="Straight Arrow Connector 13"/>
          <p:cNvCxnSpPr>
            <a:stCxn id="49" idx="1"/>
          </p:cNvCxnSpPr>
          <p:nvPr/>
        </p:nvCxnSpPr>
        <p:spPr>
          <a:xfrm rot="10800000">
            <a:off x="2831273" y="2343908"/>
            <a:ext cx="912802" cy="3317542"/>
          </a:xfrm>
          <a:prstGeom prst="curvedConnector2">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17" name="Straight Arrow Connector 13"/>
          <p:cNvCxnSpPr>
            <a:stCxn id="49" idx="3"/>
          </p:cNvCxnSpPr>
          <p:nvPr/>
        </p:nvCxnSpPr>
        <p:spPr>
          <a:xfrm flipV="1">
            <a:off x="5484581" y="2343908"/>
            <a:ext cx="865559" cy="3317542"/>
          </a:xfrm>
          <a:prstGeom prst="curvedConnector2">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cxnSp>
        <p:nvCxnSpPr>
          <p:cNvPr id="24" name="Straight Arrow Connector 23"/>
          <p:cNvCxnSpPr>
            <a:stCxn id="6" idx="3"/>
            <a:endCxn id="7" idx="1"/>
          </p:cNvCxnSpPr>
          <p:nvPr/>
        </p:nvCxnSpPr>
        <p:spPr>
          <a:xfrm>
            <a:off x="4375043" y="2007536"/>
            <a:ext cx="477271" cy="0"/>
          </a:xfrm>
          <a:prstGeom prst="straightConnector1">
            <a:avLst/>
          </a:prstGeom>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p:spPr>
      </p:cxnSp>
    </p:spTree>
    <p:extLst>
      <p:ext uri="{BB962C8B-B14F-4D97-AF65-F5344CB8AC3E}">
        <p14:creationId xmlns:p14="http://schemas.microsoft.com/office/powerpoint/2010/main" val="186592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6-09 at 9.47.13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50"/>
          <a:stretch/>
        </p:blipFill>
        <p:spPr>
          <a:xfrm>
            <a:off x="457200" y="692756"/>
            <a:ext cx="8229600" cy="5171002"/>
          </a:xfrm>
        </p:spPr>
      </p:pic>
    </p:spTree>
    <p:extLst>
      <p:ext uri="{BB962C8B-B14F-4D97-AF65-F5344CB8AC3E}">
        <p14:creationId xmlns:p14="http://schemas.microsoft.com/office/powerpoint/2010/main" val="166031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pPr algn="ctr"/>
            <a:r>
              <a:rPr lang="en-US" sz="3600" dirty="0" smtClean="0"/>
              <a:t>…measure if we’re accomplishing that and where to improve…</a:t>
            </a:r>
            <a:endParaRPr lang="en-US" sz="3600" dirty="0"/>
          </a:p>
        </p:txBody>
      </p:sp>
      <p:sp>
        <p:nvSpPr>
          <p:cNvPr id="3" name="TextBox 2"/>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639768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17 at 4.50.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59" y="596136"/>
            <a:ext cx="6369402" cy="2871918"/>
          </a:xfrm>
          <a:prstGeom prst="rect">
            <a:avLst/>
          </a:prstGeom>
        </p:spPr>
      </p:pic>
      <p:pic>
        <p:nvPicPr>
          <p:cNvPr id="5" name="Picture 4" descr="Screen Shot 2015-06-17 at 4.50.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558" y="3103797"/>
            <a:ext cx="6366839" cy="2572460"/>
          </a:xfrm>
          <a:prstGeom prst="rect">
            <a:avLst/>
          </a:prstGeom>
        </p:spPr>
      </p:pic>
    </p:spTree>
    <p:extLst>
      <p:ext uri="{BB962C8B-B14F-4D97-AF65-F5344CB8AC3E}">
        <p14:creationId xmlns:p14="http://schemas.microsoft.com/office/powerpoint/2010/main" val="3366491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5-06-09 at 9.47.45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3161"/>
          <a:stretch/>
        </p:blipFill>
        <p:spPr>
          <a:xfrm>
            <a:off x="457200" y="619282"/>
            <a:ext cx="8229600" cy="5412417"/>
          </a:xfrm>
        </p:spPr>
      </p:pic>
    </p:spTree>
    <p:extLst>
      <p:ext uri="{BB962C8B-B14F-4D97-AF65-F5344CB8AC3E}">
        <p14:creationId xmlns:p14="http://schemas.microsoft.com/office/powerpoint/2010/main" val="197107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5-06-09 at 9.53.57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401"/>
          <a:stretch/>
        </p:blipFill>
        <p:spPr>
          <a:xfrm>
            <a:off x="230023" y="671763"/>
            <a:ext cx="8656188" cy="5111682"/>
          </a:xfrm>
        </p:spPr>
      </p:pic>
    </p:spTree>
    <p:extLst>
      <p:ext uri="{BB962C8B-B14F-4D97-AF65-F5344CB8AC3E}">
        <p14:creationId xmlns:p14="http://schemas.microsoft.com/office/powerpoint/2010/main" val="2933666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6-09 at 9.55.00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24" r="253"/>
          <a:stretch/>
        </p:blipFill>
        <p:spPr>
          <a:xfrm>
            <a:off x="0" y="1063524"/>
            <a:ext cx="9090584" cy="4100639"/>
          </a:xfrm>
        </p:spPr>
      </p:pic>
    </p:spTree>
    <p:extLst>
      <p:ext uri="{BB962C8B-B14F-4D97-AF65-F5344CB8AC3E}">
        <p14:creationId xmlns:p14="http://schemas.microsoft.com/office/powerpoint/2010/main" val="3523523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6-09 at 9.54.15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57" b="-321"/>
          <a:stretch/>
        </p:blipFill>
        <p:spPr>
          <a:xfrm>
            <a:off x="182491" y="535310"/>
            <a:ext cx="8766691" cy="5311112"/>
          </a:xfrm>
        </p:spPr>
      </p:pic>
    </p:spTree>
    <p:extLst>
      <p:ext uri="{BB962C8B-B14F-4D97-AF65-F5344CB8AC3E}">
        <p14:creationId xmlns:p14="http://schemas.microsoft.com/office/powerpoint/2010/main" val="3767293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Soon</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53605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23682" y="2961026"/>
            <a:ext cx="4259801" cy="3184201"/>
          </a:xfrm>
          <a:prstGeom prst="rect">
            <a:avLst/>
          </a:prstGeom>
          <a:ln w="15875">
            <a:solidFill>
              <a:schemeClr val="bg1"/>
            </a:solidFill>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Design Updates</a:t>
            </a:r>
            <a:endParaRPr lang="en-US" dirty="0"/>
          </a:p>
        </p:txBody>
      </p:sp>
      <p:pic>
        <p:nvPicPr>
          <p:cNvPr id="3" name="Picture 2"/>
          <p:cNvPicPr>
            <a:picLocks noChangeAspect="1"/>
          </p:cNvPicPr>
          <p:nvPr/>
        </p:nvPicPr>
        <p:blipFill>
          <a:blip r:embed="rId3"/>
          <a:stretch>
            <a:fillRect/>
          </a:stretch>
        </p:blipFill>
        <p:spPr>
          <a:xfrm>
            <a:off x="563704" y="2442646"/>
            <a:ext cx="4245601" cy="3184201"/>
          </a:xfrm>
          <a:prstGeom prst="rect">
            <a:avLst/>
          </a:prstGeom>
          <a:ln w="15875">
            <a:solidFill>
              <a:schemeClr val="bg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2539909" y="1516042"/>
            <a:ext cx="4245601" cy="3184201"/>
          </a:xfrm>
          <a:prstGeom prst="rect">
            <a:avLst/>
          </a:prstGeom>
          <a:ln w="15875">
            <a:solidFill>
              <a:schemeClr val="bg1"/>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351667" y="4247330"/>
            <a:ext cx="1344029" cy="1670436"/>
          </a:xfrm>
          <a:prstGeom prst="rect">
            <a:avLst/>
          </a:prstGeom>
          <a:ln w="15875">
            <a:solidFill>
              <a:schemeClr val="bg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3040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Activities</a:t>
            </a:r>
            <a:endParaRPr lang="en-US" dirty="0"/>
          </a:p>
        </p:txBody>
      </p:sp>
      <p:sp>
        <p:nvSpPr>
          <p:cNvPr id="3" name="Content Placeholder 2"/>
          <p:cNvSpPr>
            <a:spLocks noGrp="1"/>
          </p:cNvSpPr>
          <p:nvPr>
            <p:ph idx="1"/>
          </p:nvPr>
        </p:nvSpPr>
        <p:spPr/>
        <p:txBody>
          <a:bodyPr/>
          <a:lstStyle/>
          <a:p>
            <a:r>
              <a:rPr lang="en-US" dirty="0" smtClean="0"/>
              <a:t>Open Source</a:t>
            </a:r>
          </a:p>
          <a:p>
            <a:r>
              <a:rPr lang="en-US" dirty="0" smtClean="0"/>
              <a:t>Better support for Virtual Products </a:t>
            </a:r>
            <a:br>
              <a:rPr lang="en-US" dirty="0" smtClean="0"/>
            </a:br>
            <a:r>
              <a:rPr lang="en-US" dirty="0" smtClean="0"/>
              <a:t>    (e.g. ASTER </a:t>
            </a:r>
            <a:r>
              <a:rPr lang="en-US" dirty="0" err="1" smtClean="0"/>
              <a:t>OnDemand</a:t>
            </a:r>
            <a:r>
              <a:rPr lang="en-US" dirty="0" smtClean="0"/>
              <a:t>)</a:t>
            </a:r>
          </a:p>
          <a:p>
            <a:r>
              <a:rPr lang="en-US" dirty="0" smtClean="0"/>
              <a:t>Support for A/B testing</a:t>
            </a:r>
          </a:p>
          <a:p>
            <a:r>
              <a:rPr lang="en-US" dirty="0" smtClean="0"/>
              <a:t>Broader roll out / linking</a:t>
            </a:r>
          </a:p>
        </p:txBody>
      </p:sp>
    </p:spTree>
    <p:extLst>
      <p:ext uri="{BB962C8B-B14F-4D97-AF65-F5344CB8AC3E}">
        <p14:creationId xmlns:p14="http://schemas.microsoft.com/office/powerpoint/2010/main" val="3304855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half" idx="1"/>
          </p:nvPr>
        </p:nvSpPr>
        <p:spPr/>
        <p:txBody>
          <a:bodyPr anchor="ctr"/>
          <a:lstStyle/>
          <a:p>
            <a:pPr marL="0" indent="0">
              <a:buNone/>
            </a:pPr>
            <a:r>
              <a:rPr lang="en-US" dirty="0" smtClean="0"/>
              <a:t>Patrick Quinn</a:t>
            </a:r>
          </a:p>
          <a:p>
            <a:pPr marL="0" indent="0">
              <a:buNone/>
            </a:pPr>
            <a:r>
              <a:rPr lang="en-US" sz="2400" dirty="0" smtClean="0"/>
              <a:t>patrick@element84.com</a:t>
            </a:r>
          </a:p>
          <a:p>
            <a:pPr marL="0" indent="0">
              <a:buNone/>
            </a:pPr>
            <a:endParaRPr lang="en-US" sz="2400" dirty="0" smtClean="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331586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5606"/>
            <a:ext cx="8229600" cy="1143000"/>
          </a:xfrm>
        </p:spPr>
        <p:txBody>
          <a:bodyPr>
            <a:normAutofit fontScale="90000"/>
          </a:bodyPr>
          <a:lstStyle/>
          <a:p>
            <a:pPr algn="ctr"/>
            <a:r>
              <a:rPr lang="en-US" sz="3600" dirty="0" smtClean="0"/>
              <a:t>https://</a:t>
            </a:r>
            <a:r>
              <a:rPr lang="en-US" sz="3600" dirty="0" err="1" smtClean="0"/>
              <a:t>search.earthdata.nasa.gov</a:t>
            </a:r>
            <a:r>
              <a:rPr lang="en-US" sz="3600" dirty="0" smtClean="0"/>
              <a:t/>
            </a:r>
            <a:br>
              <a:rPr lang="en-US" sz="3600" dirty="0" smtClean="0"/>
            </a:br>
            <a:r>
              <a:rPr lang="en-US" sz="3600" dirty="0"/>
              <a:t/>
            </a:r>
            <a:br>
              <a:rPr lang="en-US" sz="3600" dirty="0"/>
            </a:br>
            <a:r>
              <a:rPr lang="en-US" sz="3600" dirty="0" smtClean="0"/>
              <a:t>Please provide feedback!!</a:t>
            </a:r>
            <a:endParaRPr lang="en-US" sz="3600" dirty="0"/>
          </a:p>
        </p:txBody>
      </p:sp>
    </p:spTree>
    <p:extLst>
      <p:ext uri="{BB962C8B-B14F-4D97-AF65-F5344CB8AC3E}">
        <p14:creationId xmlns:p14="http://schemas.microsoft.com/office/powerpoint/2010/main" val="39726689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pPr algn="ctr"/>
            <a:r>
              <a:rPr lang="en-US" sz="3600" dirty="0" smtClean="0"/>
              <a:t>…and make these tools and capabilities available to EOSDIS.</a:t>
            </a:r>
            <a:endParaRPr lang="en-US" sz="3600" dirty="0"/>
          </a:p>
        </p:txBody>
      </p:sp>
      <p:sp>
        <p:nvSpPr>
          <p:cNvPr id="3" name="TextBox 2"/>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177763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extBox 2"/>
          <p:cNvSpPr txBox="1"/>
          <p:nvPr/>
        </p:nvSpPr>
        <p:spPr>
          <a:xfrm>
            <a:off x="1400174" y="904875"/>
            <a:ext cx="5991225" cy="1384995"/>
          </a:xfrm>
          <a:prstGeom prst="rect">
            <a:avLst/>
          </a:prstGeom>
          <a:noFill/>
        </p:spPr>
        <p:txBody>
          <a:bodyPr wrap="square" rtlCol="0">
            <a:spAutoFit/>
          </a:bodyPr>
          <a:lstStyle/>
          <a:p>
            <a:pPr algn="ctr"/>
            <a:r>
              <a:rPr lang="en-US" sz="2800" dirty="0">
                <a:solidFill>
                  <a:srgbClr val="34495E"/>
                </a:solidFill>
                <a:latin typeface="Helvetica Neue"/>
              </a:rPr>
              <a:t>This work was supported by NASA/GSFC under Raytheon Co. contract number </a:t>
            </a:r>
            <a:r>
              <a:rPr lang="en-US" sz="2800" dirty="0" smtClean="0">
                <a:solidFill>
                  <a:srgbClr val="34495E"/>
                </a:solidFill>
                <a:latin typeface="Helvetica Neue"/>
              </a:rPr>
              <a:t>NNG10HP02C</a:t>
            </a:r>
            <a:endParaRPr lang="en-US" sz="2800" dirty="0">
              <a:solidFill>
                <a:srgbClr val="34495E"/>
              </a:solidFill>
              <a:latin typeface="Helvetica Neue"/>
            </a:endParaRPr>
          </a:p>
        </p:txBody>
      </p:sp>
      <p:pic>
        <p:nvPicPr>
          <p:cNvPr id="9" name="Picture 8" descr="Logo.png"/>
          <p:cNvPicPr>
            <a:picLocks noChangeAspect="1"/>
          </p:cNvPicPr>
          <p:nvPr/>
        </p:nvPicPr>
        <p:blipFill>
          <a:blip r:embed="rId3" cstate="print"/>
          <a:stretch>
            <a:fillRect/>
          </a:stretch>
        </p:blipFill>
        <p:spPr>
          <a:xfrm>
            <a:off x="3448032" y="3167667"/>
            <a:ext cx="2005418" cy="394683"/>
          </a:xfrm>
          <a:prstGeom prst="rect">
            <a:avLst/>
          </a:prstGeom>
        </p:spPr>
      </p:pic>
    </p:spTree>
    <p:extLst>
      <p:ext uri="{BB962C8B-B14F-4D97-AF65-F5344CB8AC3E}">
        <p14:creationId xmlns:p14="http://schemas.microsoft.com/office/powerpoint/2010/main" val="421744622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…and </a:t>
            </a:r>
            <a:r>
              <a:rPr lang="en-US" sz="3200" dirty="0" err="1" smtClean="0"/>
              <a:t>makE</a:t>
            </a:r>
            <a:r>
              <a:rPr lang="en-US" sz="3200" dirty="0" smtClean="0"/>
              <a:t> </a:t>
            </a:r>
            <a:r>
              <a:rPr lang="en-US" sz="3200" dirty="0" err="1" smtClean="0"/>
              <a:t>thEse</a:t>
            </a:r>
            <a:r>
              <a:rPr lang="en-US" sz="3200" dirty="0" smtClean="0"/>
              <a:t> tools and capabilities available to EOSDIS.</a:t>
            </a:r>
            <a:endParaRPr lang="en-US" sz="32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0958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6732665" cy="1470025"/>
          </a:xfrm>
        </p:spPr>
        <p:txBody>
          <a:bodyPr/>
          <a:lstStyle/>
          <a:p>
            <a:r>
              <a:rPr lang="en-US" dirty="0" smtClean="0"/>
              <a:t>Earthdata User Interface</a:t>
            </a:r>
            <a:endParaRPr lang="en-US" dirty="0"/>
          </a:p>
        </p:txBody>
      </p:sp>
      <p:sp>
        <p:nvSpPr>
          <p:cNvPr id="5" name="Subtitle 4"/>
          <p:cNvSpPr>
            <a:spLocks noGrp="1"/>
          </p:cNvSpPr>
          <p:nvPr>
            <p:ph type="subTitle" idx="1"/>
          </p:nvPr>
        </p:nvSpPr>
        <p:spPr>
          <a:xfrm>
            <a:off x="685800" y="3714750"/>
            <a:ext cx="7086600" cy="1800225"/>
          </a:xfrm>
        </p:spPr>
        <p:txBody>
          <a:bodyPr>
            <a:normAutofit fontScale="92500" lnSpcReduction="20000"/>
          </a:bodyPr>
          <a:lstStyle/>
          <a:p>
            <a:r>
              <a:rPr lang="en-US" dirty="0" smtClean="0"/>
              <a:t>A Consistent Approach to </a:t>
            </a:r>
          </a:p>
          <a:p>
            <a:r>
              <a:rPr lang="en-US" dirty="0" smtClean="0"/>
              <a:t>Website and Application Design</a:t>
            </a:r>
          </a:p>
          <a:p>
            <a:r>
              <a:rPr lang="en-US" dirty="0" smtClean="0"/>
              <a:t>Mark Reese</a:t>
            </a:r>
          </a:p>
          <a:p>
            <a:r>
              <a:rPr lang="en-US" dirty="0" smtClean="0">
                <a:hlinkClick r:id="rId2"/>
              </a:rPr>
              <a:t>mreese@element84.com</a:t>
            </a:r>
            <a:endParaRPr lang="en-US" dirty="0" smtClean="0"/>
          </a:p>
          <a:p>
            <a:r>
              <a:rPr lang="en-US" dirty="0" smtClean="0"/>
              <a:t>EED Program</a:t>
            </a:r>
            <a:endParaRPr lang="en-US" dirty="0"/>
          </a:p>
        </p:txBody>
      </p:sp>
      <p:sp>
        <p:nvSpPr>
          <p:cNvPr id="6" name="TextBox 5"/>
          <p:cNvSpPr txBox="1"/>
          <p:nvPr/>
        </p:nvSpPr>
        <p:spPr>
          <a:xfrm>
            <a:off x="2625213" y="6229350"/>
            <a:ext cx="4289936" cy="523220"/>
          </a:xfrm>
          <a:prstGeom prst="rect">
            <a:avLst/>
          </a:prstGeom>
          <a:noFill/>
        </p:spPr>
        <p:txBody>
          <a:bodyPr wrap="square" rtlCol="0">
            <a:spAutoFit/>
          </a:bodyPr>
          <a:lstStyle/>
          <a:p>
            <a:pPr algn="ctr"/>
            <a:r>
              <a:rPr lang="en-US" dirty="0">
                <a:solidFill>
                  <a:schemeClr val="bg1">
                    <a:lumMod val="75000"/>
                  </a:schemeClr>
                </a:solidFill>
                <a:latin typeface="Helvetica Neue"/>
              </a:rPr>
              <a:t>This work was supported by NASA/GSFC under Raytheon Co. contract number </a:t>
            </a:r>
            <a:r>
              <a:rPr lang="en-US" dirty="0" smtClean="0">
                <a:solidFill>
                  <a:schemeClr val="bg1">
                    <a:lumMod val="75000"/>
                  </a:schemeClr>
                </a:solidFill>
                <a:latin typeface="Helvetica Neue"/>
              </a:rPr>
              <a:t>NNG10HP02C</a:t>
            </a:r>
            <a:endParaRPr lang="en-US" dirty="0">
              <a:solidFill>
                <a:schemeClr val="bg1">
                  <a:lumMod val="75000"/>
                </a:schemeClr>
              </a:solidFill>
              <a:latin typeface="Helvetica Neue"/>
            </a:endParaRPr>
          </a:p>
        </p:txBody>
      </p:sp>
    </p:spTree>
    <p:extLst>
      <p:ext uri="{BB962C8B-B14F-4D97-AF65-F5344CB8AC3E}">
        <p14:creationId xmlns:p14="http://schemas.microsoft.com/office/powerpoint/2010/main" val="41815254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look back</a:t>
            </a:r>
            <a:endParaRPr lang="en-US" dirty="0"/>
          </a:p>
        </p:txBody>
      </p:sp>
    </p:spTree>
    <p:extLst>
      <p:ext uri="{BB962C8B-B14F-4D97-AF65-F5344CB8AC3E}">
        <p14:creationId xmlns:p14="http://schemas.microsoft.com/office/powerpoint/2010/main" val="477683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4" name="Picture 3" descr="Screen Shot 2015-06-25 at 10.25.1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770"/>
            <a:ext cx="5455371" cy="401586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9333" y="2053081"/>
            <a:ext cx="5455371" cy="401586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8666" y="2722391"/>
            <a:ext cx="5455369" cy="401586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7997" y="3391701"/>
            <a:ext cx="5178522" cy="4015861"/>
          </a:xfrm>
          <a:prstGeom prst="rect">
            <a:avLst/>
          </a:prstGeom>
        </p:spPr>
      </p:pic>
      <p:sp>
        <p:nvSpPr>
          <p:cNvPr id="9" name="Title 1"/>
          <p:cNvSpPr>
            <a:spLocks noGrp="1"/>
          </p:cNvSpPr>
          <p:nvPr>
            <p:ph type="title"/>
          </p:nvPr>
        </p:nvSpPr>
        <p:spPr>
          <a:xfrm>
            <a:off x="457200" y="274638"/>
            <a:ext cx="8229600" cy="1143000"/>
          </a:xfrm>
        </p:spPr>
        <p:txBody>
          <a:bodyPr/>
          <a:lstStyle/>
          <a:p>
            <a:r>
              <a:rPr lang="en-US" dirty="0" smtClean="0"/>
              <a:t>EED Web Applications, 2014</a:t>
            </a:r>
            <a:endParaRPr lang="en-US" dirty="0"/>
          </a:p>
        </p:txBody>
      </p:sp>
    </p:spTree>
    <p:extLst>
      <p:ext uri="{BB962C8B-B14F-4D97-AF65-F5344CB8AC3E}">
        <p14:creationId xmlns:p14="http://schemas.microsoft.com/office/powerpoint/2010/main" val="6083263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9599" y="2683935"/>
            <a:ext cx="5384801" cy="982133"/>
          </a:xfrm>
        </p:spPr>
        <p:txBody>
          <a:bodyPr>
            <a:normAutofit fontScale="90000"/>
          </a:bodyPr>
          <a:lstStyle/>
          <a:p>
            <a:r>
              <a:rPr lang="en-US" dirty="0" smtClean="0"/>
              <a:t>“… </a:t>
            </a:r>
            <a:r>
              <a:rPr lang="en-US" dirty="0" err="1" smtClean="0"/>
              <a:t>earthdata.css</a:t>
            </a:r>
            <a:r>
              <a:rPr lang="en-US" dirty="0" smtClean="0"/>
              <a:t> …”</a:t>
            </a:r>
            <a:endParaRPr lang="en-US" dirty="0"/>
          </a:p>
        </p:txBody>
      </p:sp>
      <p:sp>
        <p:nvSpPr>
          <p:cNvPr id="5" name="Title 1"/>
          <p:cNvSpPr txBox="1">
            <a:spLocks/>
          </p:cNvSpPr>
          <p:nvPr/>
        </p:nvSpPr>
        <p:spPr>
          <a:xfrm>
            <a:off x="4572000" y="3936998"/>
            <a:ext cx="3462866" cy="9821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34495E"/>
                </a:solidFill>
                <a:latin typeface="Avenir Heavy"/>
                <a:ea typeface="+mj-ea"/>
                <a:cs typeface="Avenir Heavy"/>
              </a:defRPr>
            </a:lvl1pPr>
          </a:lstStyle>
          <a:p>
            <a:pPr algn="r">
              <a:lnSpc>
                <a:spcPct val="130000"/>
              </a:lnSpc>
            </a:pPr>
            <a:r>
              <a:rPr lang="en-US" sz="2000" i="1" dirty="0" smtClean="0"/>
              <a:t>- Jeff </a:t>
            </a:r>
            <a:r>
              <a:rPr lang="en-US" sz="2000" i="1" dirty="0" err="1" smtClean="0"/>
              <a:t>Siarto</a:t>
            </a:r>
            <a:r>
              <a:rPr lang="en-US" sz="2000" i="1" dirty="0" smtClean="0"/>
              <a:t>, EED Designer</a:t>
            </a:r>
          </a:p>
          <a:p>
            <a:pPr algn="r">
              <a:lnSpc>
                <a:spcPct val="130000"/>
              </a:lnSpc>
            </a:pPr>
            <a:r>
              <a:rPr lang="en-US" sz="2000" i="1" dirty="0" smtClean="0"/>
              <a:t>ESIP 2014</a:t>
            </a:r>
            <a:endParaRPr lang="en-US" sz="2000" i="1" dirty="0"/>
          </a:p>
        </p:txBody>
      </p:sp>
    </p:spTree>
    <p:extLst>
      <p:ext uri="{BB962C8B-B14F-4D97-AF65-F5344CB8AC3E}">
        <p14:creationId xmlns:p14="http://schemas.microsoft.com/office/powerpoint/2010/main" val="1095478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06513" y="2407180"/>
            <a:ext cx="7837488" cy="1606020"/>
          </a:xfrm>
          <a:solidFill>
            <a:schemeClr val="bg1">
              <a:alpha val="12000"/>
            </a:schemeClr>
          </a:solidFill>
        </p:spPr>
        <p:txBody>
          <a:bodyPr anchor="ctr">
            <a:normAutofit/>
          </a:bodyPr>
          <a:lstStyle/>
          <a:p>
            <a:r>
              <a:rPr lang="en-US" sz="3600" dirty="0" smtClean="0"/>
              <a:t> </a:t>
            </a:r>
            <a:r>
              <a:rPr lang="en-US" sz="3600" i="1" dirty="0" smtClean="0">
                <a:solidFill>
                  <a:schemeClr val="bg1"/>
                </a:solidFill>
              </a:rPr>
              <a:t>Good or bad is </a:t>
            </a:r>
            <a:r>
              <a:rPr lang="en-US" sz="3600" b="1" i="1" dirty="0" smtClean="0">
                <a:solidFill>
                  <a:schemeClr val="bg1"/>
                </a:solidFill>
              </a:rPr>
              <a:t>subjective</a:t>
            </a:r>
            <a:r>
              <a:rPr lang="en-US" sz="3600" i="1" dirty="0" smtClean="0">
                <a:solidFill>
                  <a:schemeClr val="bg1"/>
                </a:solidFill>
              </a:rPr>
              <a:t>.</a:t>
            </a:r>
          </a:p>
          <a:p>
            <a:r>
              <a:rPr lang="en-US" sz="3600" i="1" dirty="0">
                <a:solidFill>
                  <a:schemeClr val="bg1"/>
                </a:solidFill>
              </a:rPr>
              <a:t> </a:t>
            </a:r>
            <a:r>
              <a:rPr lang="en-US" sz="3600" i="1" dirty="0" smtClean="0">
                <a:solidFill>
                  <a:schemeClr val="bg1"/>
                </a:solidFill>
              </a:rPr>
              <a:t>Consistent is </a:t>
            </a:r>
            <a:r>
              <a:rPr lang="en-US" sz="3600" b="1" i="1" dirty="0" smtClean="0">
                <a:solidFill>
                  <a:schemeClr val="bg1"/>
                </a:solidFill>
              </a:rPr>
              <a:t>objective</a:t>
            </a:r>
            <a:r>
              <a:rPr lang="en-US" sz="3600" i="1" dirty="0" smtClean="0">
                <a:solidFill>
                  <a:schemeClr val="bg1"/>
                </a:solidFill>
              </a:rPr>
              <a:t>.</a:t>
            </a:r>
            <a:endParaRPr lang="en-US" sz="3600" i="1" dirty="0">
              <a:solidFill>
                <a:schemeClr val="bg1"/>
              </a:solidFill>
            </a:endParaRPr>
          </a:p>
        </p:txBody>
      </p:sp>
      <p:cxnSp>
        <p:nvCxnSpPr>
          <p:cNvPr id="7" name="Straight Connector 6"/>
          <p:cNvCxnSpPr/>
          <p:nvPr/>
        </p:nvCxnSpPr>
        <p:spPr>
          <a:xfrm>
            <a:off x="1306513" y="2407180"/>
            <a:ext cx="0" cy="1606020"/>
          </a:xfrm>
          <a:prstGeom prst="line">
            <a:avLst/>
          </a:prstGeom>
          <a:noFill/>
          <a:ln w="57150" cap="flat" cmpd="sng">
            <a:solidFill>
              <a:schemeClr val="bg1"/>
            </a:solidFill>
            <a:prstDash val="solid"/>
            <a:round/>
            <a:headEnd type="none" w="lg" len="lg"/>
            <a:tailEnd type="none" w="lg" len="lg"/>
          </a:ln>
        </p:spPr>
      </p:cxnSp>
    </p:spTree>
    <p:extLst>
      <p:ext uri="{BB962C8B-B14F-4D97-AF65-F5344CB8AC3E}">
        <p14:creationId xmlns:p14="http://schemas.microsoft.com/office/powerpoint/2010/main" val="18685750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Earthdata</a:t>
            </a:r>
            <a:r>
              <a:rPr lang="en-US" dirty="0" smtClean="0"/>
              <a:t> 3.0</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095" y="1263304"/>
            <a:ext cx="7997466" cy="6858000"/>
          </a:xfrm>
          <a:prstGeom prst="rect">
            <a:avLst/>
          </a:prstGeom>
        </p:spPr>
      </p:pic>
    </p:spTree>
    <p:extLst>
      <p:ext uri="{BB962C8B-B14F-4D97-AF65-F5344CB8AC3E}">
        <p14:creationId xmlns:p14="http://schemas.microsoft.com/office/powerpoint/2010/main" val="25285411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Earthdata</a:t>
            </a:r>
            <a:r>
              <a:rPr lang="en-US" dirty="0" smtClean="0"/>
              <a:t> User Interface</a:t>
            </a:r>
            <a:endParaRPr lang="en-US" dirty="0"/>
          </a:p>
        </p:txBody>
      </p:sp>
      <p:pic>
        <p:nvPicPr>
          <p:cNvPr id="3" name="Picture 2" descr="Screen Shot 2015-06-24 at 10.13.56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5066" y="1246370"/>
            <a:ext cx="8743669" cy="6858000"/>
          </a:xfrm>
          <a:prstGeom prst="rect">
            <a:avLst/>
          </a:prstGeom>
        </p:spPr>
      </p:pic>
    </p:spTree>
    <p:extLst>
      <p:ext uri="{BB962C8B-B14F-4D97-AF65-F5344CB8AC3E}">
        <p14:creationId xmlns:p14="http://schemas.microsoft.com/office/powerpoint/2010/main" val="31507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Earthdata</a:t>
            </a:r>
            <a:r>
              <a:rPr lang="en-US" dirty="0" smtClean="0"/>
              <a:t> User Interface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5066" y="1246370"/>
            <a:ext cx="8743669" cy="6857999"/>
          </a:xfrm>
          <a:prstGeom prst="rect">
            <a:avLst/>
          </a:prstGeom>
          <a:noFill/>
          <a:ln>
            <a:noFill/>
          </a:ln>
        </p:spPr>
      </p:pic>
    </p:spTree>
    <p:extLst>
      <p:ext uri="{BB962C8B-B14F-4D97-AF65-F5344CB8AC3E}">
        <p14:creationId xmlns:p14="http://schemas.microsoft.com/office/powerpoint/2010/main" val="197467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Lower the barriers to information discovery and access…</a:t>
            </a:r>
            <a:endParaRPr lang="en-US" sz="3600" dirty="0"/>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824363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Earthdata</a:t>
            </a:r>
            <a:r>
              <a:rPr lang="en-US" dirty="0" smtClean="0"/>
              <a:t> User Interface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5066" y="1246370"/>
            <a:ext cx="8743668" cy="6857999"/>
          </a:xfrm>
          <a:prstGeom prst="rect">
            <a:avLst/>
          </a:prstGeom>
          <a:noFill/>
          <a:ln>
            <a:noFill/>
          </a:ln>
        </p:spPr>
      </p:pic>
    </p:spTree>
    <p:extLst>
      <p:ext uri="{BB962C8B-B14F-4D97-AF65-F5344CB8AC3E}">
        <p14:creationId xmlns:p14="http://schemas.microsoft.com/office/powerpoint/2010/main" val="79076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Earthdata</a:t>
            </a:r>
            <a:r>
              <a:rPr lang="en-US" dirty="0" smtClean="0"/>
              <a:t> User Interface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5066" y="1246370"/>
            <a:ext cx="8743668" cy="6857998"/>
          </a:xfrm>
          <a:prstGeom prst="rect">
            <a:avLst/>
          </a:prstGeom>
          <a:noFill/>
          <a:ln>
            <a:noFill/>
          </a:ln>
        </p:spPr>
      </p:pic>
    </p:spTree>
    <p:extLst>
      <p:ext uri="{BB962C8B-B14F-4D97-AF65-F5344CB8AC3E}">
        <p14:creationId xmlns:p14="http://schemas.microsoft.com/office/powerpoint/2010/main" val="264941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US" dirty="0" smtClean="0"/>
              <a:t>Why should you care?</a:t>
            </a:r>
            <a:endParaRPr lang="en" dirty="0"/>
          </a:p>
        </p:txBody>
      </p:sp>
      <p:sp>
        <p:nvSpPr>
          <p:cNvPr id="2" name="Content Placeholder 1"/>
          <p:cNvSpPr>
            <a:spLocks noGrp="1"/>
          </p:cNvSpPr>
          <p:nvPr>
            <p:ph idx="1"/>
          </p:nvPr>
        </p:nvSpPr>
        <p:spPr/>
        <p:txBody>
          <a:bodyPr/>
          <a:lstStyle/>
          <a:p>
            <a:pPr marL="0" indent="0">
              <a:spcBef>
                <a:spcPts val="0"/>
              </a:spcBef>
              <a:buFontTx/>
              <a:buNone/>
            </a:pPr>
            <a:r>
              <a:rPr lang="en-US" dirty="0"/>
              <a:t>The EUI allows </a:t>
            </a:r>
            <a:r>
              <a:rPr lang="en-US" b="1" i="1" dirty="0" smtClean="0"/>
              <a:t>anyone</a:t>
            </a:r>
            <a:r>
              <a:rPr lang="en-US" dirty="0" smtClean="0"/>
              <a:t> the </a:t>
            </a:r>
            <a:r>
              <a:rPr lang="en-US" dirty="0"/>
              <a:t>ability to create quality websites and applications with a consistent look and feel </a:t>
            </a:r>
            <a:r>
              <a:rPr lang="en-US" dirty="0">
                <a:solidFill>
                  <a:schemeClr val="tx1"/>
                </a:solidFill>
              </a:rPr>
              <a:t>to NASA’s </a:t>
            </a:r>
            <a:r>
              <a:rPr lang="en-US" dirty="0" err="1">
                <a:solidFill>
                  <a:schemeClr val="tx1"/>
                </a:solidFill>
              </a:rPr>
              <a:t>Earthdata</a:t>
            </a:r>
            <a:r>
              <a:rPr lang="en-US" dirty="0">
                <a:solidFill>
                  <a:schemeClr val="tx1"/>
                </a:solidFill>
              </a:rPr>
              <a:t> </a:t>
            </a:r>
            <a:r>
              <a:rPr lang="en-US" dirty="0" smtClean="0">
                <a:solidFill>
                  <a:schemeClr val="tx1"/>
                </a:solidFill>
              </a:rPr>
              <a:t>Platform.</a:t>
            </a:r>
            <a:endParaRPr lang="en-US" dirty="0">
              <a:solidFill>
                <a:schemeClr val="tx1"/>
              </a:solidFill>
            </a:endParaRPr>
          </a:p>
        </p:txBody>
      </p:sp>
    </p:spTree>
    <p:extLst>
      <p:ext uri="{BB962C8B-B14F-4D97-AF65-F5344CB8AC3E}">
        <p14:creationId xmlns:p14="http://schemas.microsoft.com/office/powerpoint/2010/main" val="320892507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MMT </a:t>
            </a:r>
            <a:br>
              <a:rPr lang="en-US" dirty="0" smtClean="0"/>
            </a:br>
            <a:r>
              <a:rPr lang="en-US" dirty="0" smtClean="0"/>
              <a:t>with THE EUI</a:t>
            </a:r>
            <a:endParaRPr lang="en-US" dirty="0"/>
          </a:p>
        </p:txBody>
      </p:sp>
      <p:sp>
        <p:nvSpPr>
          <p:cNvPr id="3" name="Text Placeholder 2"/>
          <p:cNvSpPr>
            <a:spLocks noGrp="1"/>
          </p:cNvSpPr>
          <p:nvPr>
            <p:ph type="body" idx="1"/>
          </p:nvPr>
        </p:nvSpPr>
        <p:spPr/>
        <p:txBody>
          <a:bodyPr/>
          <a:lstStyle/>
          <a:p>
            <a:r>
              <a:rPr lang="en-US" dirty="0" smtClean="0"/>
              <a:t>Case Study</a:t>
            </a:r>
            <a:endParaRPr lang="en-US" dirty="0"/>
          </a:p>
        </p:txBody>
      </p:sp>
    </p:spTree>
    <p:extLst>
      <p:ext uri="{BB962C8B-B14F-4D97-AF65-F5344CB8AC3E}">
        <p14:creationId xmlns:p14="http://schemas.microsoft.com/office/powerpoint/2010/main" val="7846271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US" dirty="0" smtClean="0"/>
              <a:t>Shared Components</a:t>
            </a:r>
            <a:endParaRPr lang="en"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867" y="1443044"/>
            <a:ext cx="6123201" cy="525077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2533" y="2239350"/>
            <a:ext cx="6123200" cy="5250776"/>
          </a:xfrm>
          <a:prstGeom prst="rect">
            <a:avLst/>
          </a:prstGeom>
        </p:spPr>
      </p:pic>
    </p:spTree>
    <p:extLst>
      <p:ext uri="{BB962C8B-B14F-4D97-AF65-F5344CB8AC3E}">
        <p14:creationId xmlns:p14="http://schemas.microsoft.com/office/powerpoint/2010/main" val="285289720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Earthdata</a:t>
            </a:r>
            <a:r>
              <a:rPr lang="en-US" dirty="0" smtClean="0"/>
              <a:t> 3.0 </a:t>
            </a:r>
            <a:r>
              <a:rPr lang="en-US" dirty="0" err="1" smtClean="0"/>
              <a:t>vs</a:t>
            </a:r>
            <a:r>
              <a:rPr lang="en-US" dirty="0" smtClean="0"/>
              <a:t> MMT</a:t>
            </a:r>
            <a:endParaRPr lang="en-US" dirty="0"/>
          </a:p>
        </p:txBody>
      </p:sp>
      <p:sp>
        <p:nvSpPr>
          <p:cNvPr id="4" name="Content Placeholder 3"/>
          <p:cNvSpPr>
            <a:spLocks noGrp="1"/>
          </p:cNvSpPr>
          <p:nvPr>
            <p:ph idx="1"/>
          </p:nvPr>
        </p:nvSpPr>
        <p:spPr>
          <a:xfrm>
            <a:off x="457200" y="2279076"/>
            <a:ext cx="3982009" cy="3847087"/>
          </a:xfrm>
          <a:solidFill>
            <a:schemeClr val="bg1">
              <a:lumMod val="95000"/>
            </a:schemeClr>
          </a:solidFill>
        </p:spPr>
        <p:txBody>
          <a:bodyPr>
            <a:normAutofit/>
          </a:bodyPr>
          <a:lstStyle/>
          <a:p>
            <a:r>
              <a:rPr lang="en-US" sz="2400" dirty="0" smtClean="0"/>
              <a:t>Comps – 8 weeks</a:t>
            </a:r>
          </a:p>
          <a:p>
            <a:r>
              <a:rPr lang="en-US" sz="2400" dirty="0" smtClean="0"/>
              <a:t>Front end markup – 3-4 months</a:t>
            </a:r>
          </a:p>
          <a:p>
            <a:pPr lvl="1"/>
            <a:r>
              <a:rPr lang="en-US" sz="2000" dirty="0" smtClean="0"/>
              <a:t>Home page</a:t>
            </a:r>
          </a:p>
          <a:p>
            <a:pPr lvl="1"/>
            <a:r>
              <a:rPr lang="en-US" sz="2000" dirty="0" smtClean="0"/>
              <a:t>Article/Internal Page</a:t>
            </a:r>
          </a:p>
          <a:p>
            <a:pPr lvl="1"/>
            <a:r>
              <a:rPr lang="en-US" sz="2000" dirty="0" smtClean="0"/>
              <a:t>“Featured” Layout</a:t>
            </a:r>
          </a:p>
          <a:p>
            <a:pPr lvl="1"/>
            <a:r>
              <a:rPr lang="en-US" sz="2000" dirty="0" smtClean="0"/>
              <a:t>Search Results</a:t>
            </a:r>
          </a:p>
        </p:txBody>
      </p:sp>
      <p:sp>
        <p:nvSpPr>
          <p:cNvPr id="5" name="Content Placeholder 3"/>
          <p:cNvSpPr txBox="1">
            <a:spLocks/>
          </p:cNvSpPr>
          <p:nvPr/>
        </p:nvSpPr>
        <p:spPr>
          <a:xfrm>
            <a:off x="4613444" y="2279076"/>
            <a:ext cx="3982009" cy="3854770"/>
          </a:xfrm>
          <a:prstGeom prst="rect">
            <a:avLst/>
          </a:prstGeom>
          <a:solidFill>
            <a:schemeClr val="bg1">
              <a:lumMod val="9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Comps – 3 weeks</a:t>
            </a:r>
          </a:p>
          <a:p>
            <a:r>
              <a:rPr lang="en-US" sz="2400" dirty="0" smtClean="0"/>
              <a:t>Front end markup – 4 </a:t>
            </a:r>
            <a:r>
              <a:rPr lang="en-US" sz="2400" i="1" dirty="0" smtClean="0"/>
              <a:t>weeks</a:t>
            </a:r>
          </a:p>
          <a:p>
            <a:pPr lvl="1"/>
            <a:r>
              <a:rPr lang="en-US" sz="2000" dirty="0" smtClean="0"/>
              <a:t>Landing Page</a:t>
            </a:r>
          </a:p>
          <a:p>
            <a:pPr lvl="1"/>
            <a:r>
              <a:rPr lang="en-US" sz="2000" dirty="0" smtClean="0"/>
              <a:t>Dashboard</a:t>
            </a:r>
          </a:p>
          <a:p>
            <a:pPr lvl="1"/>
            <a:r>
              <a:rPr lang="en-US" sz="2000" dirty="0" smtClean="0"/>
              <a:t>Collection Record Page</a:t>
            </a:r>
          </a:p>
          <a:p>
            <a:pPr lvl="1"/>
            <a:r>
              <a:rPr lang="en-US" sz="2000" dirty="0" smtClean="0"/>
              <a:t>Record Creation Workflow</a:t>
            </a:r>
          </a:p>
          <a:p>
            <a:pPr lvl="1"/>
            <a:r>
              <a:rPr lang="en-US" sz="2000" dirty="0" smtClean="0"/>
              <a:t>Search Results Page</a:t>
            </a:r>
          </a:p>
          <a:p>
            <a:pPr lvl="1"/>
            <a:r>
              <a:rPr lang="en-US" sz="2000" dirty="0" smtClean="0"/>
              <a:t>Advanced Search Tools</a:t>
            </a:r>
          </a:p>
        </p:txBody>
      </p:sp>
      <p:sp>
        <p:nvSpPr>
          <p:cNvPr id="6" name="Content Placeholder 3"/>
          <p:cNvSpPr txBox="1">
            <a:spLocks/>
          </p:cNvSpPr>
          <p:nvPr/>
        </p:nvSpPr>
        <p:spPr>
          <a:xfrm>
            <a:off x="457200" y="1619433"/>
            <a:ext cx="3982009" cy="588423"/>
          </a:xfrm>
          <a:prstGeom prst="rect">
            <a:avLst/>
          </a:prstGeom>
          <a:solidFill>
            <a:srgbClr val="34495E"/>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err="1" smtClean="0">
                <a:solidFill>
                  <a:schemeClr val="bg1"/>
                </a:solidFill>
              </a:rPr>
              <a:t>Earthdata</a:t>
            </a:r>
            <a:r>
              <a:rPr lang="en-US" sz="2800" dirty="0" smtClean="0">
                <a:solidFill>
                  <a:schemeClr val="bg1"/>
                </a:solidFill>
              </a:rPr>
              <a:t> 3.0</a:t>
            </a:r>
          </a:p>
        </p:txBody>
      </p:sp>
      <p:sp>
        <p:nvSpPr>
          <p:cNvPr id="7" name="Content Placeholder 3"/>
          <p:cNvSpPr txBox="1">
            <a:spLocks/>
          </p:cNvSpPr>
          <p:nvPr/>
        </p:nvSpPr>
        <p:spPr>
          <a:xfrm>
            <a:off x="4613444" y="1619433"/>
            <a:ext cx="3982009" cy="588423"/>
          </a:xfrm>
          <a:prstGeom prst="rect">
            <a:avLst/>
          </a:prstGeom>
          <a:solidFill>
            <a:srgbClr val="34495E"/>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solidFill>
                  <a:schemeClr val="bg1"/>
                </a:solidFill>
              </a:rPr>
              <a:t>MMT</a:t>
            </a:r>
          </a:p>
        </p:txBody>
      </p:sp>
    </p:spTree>
    <p:extLst>
      <p:ext uri="{BB962C8B-B14F-4D97-AF65-F5344CB8AC3E}">
        <p14:creationId xmlns:p14="http://schemas.microsoft.com/office/powerpoint/2010/main" val="1821333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a:t>
            </a:r>
            <a:endParaRPr lang="en-US" dirty="0"/>
          </a:p>
        </p:txBody>
      </p:sp>
    </p:spTree>
    <p:extLst>
      <p:ext uri="{BB962C8B-B14F-4D97-AF65-F5344CB8AC3E}">
        <p14:creationId xmlns:p14="http://schemas.microsoft.com/office/powerpoint/2010/main" val="22883548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Steps to a Beautiful Website</a:t>
            </a:r>
            <a:endParaRPr lang="en-US" dirty="0"/>
          </a:p>
        </p:txBody>
      </p:sp>
      <p:sp>
        <p:nvSpPr>
          <p:cNvPr id="3" name="Content Placeholder 2"/>
          <p:cNvSpPr>
            <a:spLocks noGrp="1"/>
          </p:cNvSpPr>
          <p:nvPr>
            <p:ph idx="1"/>
          </p:nvPr>
        </p:nvSpPr>
        <p:spPr>
          <a:xfrm>
            <a:off x="457200" y="1600200"/>
            <a:ext cx="8229600" cy="1023111"/>
          </a:xfrm>
        </p:spPr>
        <p:txBody>
          <a:bodyPr>
            <a:normAutofit lnSpcReduction="10000"/>
          </a:bodyPr>
          <a:lstStyle/>
          <a:p>
            <a:r>
              <a:rPr lang="en-US" dirty="0" smtClean="0"/>
              <a:t>Reference the EUI CSS &amp; JavaScript in your header</a:t>
            </a:r>
            <a:endParaRPr lang="en-US" dirty="0"/>
          </a:p>
        </p:txBody>
      </p:sp>
      <p:sp>
        <p:nvSpPr>
          <p:cNvPr id="5" name="Content Placeholder 2"/>
          <p:cNvSpPr txBox="1">
            <a:spLocks/>
          </p:cNvSpPr>
          <p:nvPr/>
        </p:nvSpPr>
        <p:spPr>
          <a:xfrm>
            <a:off x="457200" y="3024523"/>
            <a:ext cx="8326263" cy="1355670"/>
          </a:xfrm>
          <a:prstGeom prst="rect">
            <a:avLst/>
          </a:prstGeom>
          <a:solidFill>
            <a:schemeClr val="bg1">
              <a:lumMod val="8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&lt;head</a:t>
            </a:r>
            <a:r>
              <a:rPr lang="en-US" sz="1600" dirty="0" smtClean="0"/>
              <a:t>&gt;</a:t>
            </a:r>
          </a:p>
          <a:p>
            <a:pPr marL="0" indent="0">
              <a:buNone/>
            </a:pPr>
            <a:r>
              <a:rPr lang="en-US" sz="1600" dirty="0"/>
              <a:t> </a:t>
            </a:r>
            <a:r>
              <a:rPr lang="en-US" sz="1600" dirty="0" smtClean="0"/>
              <a:t>  &lt;</a:t>
            </a:r>
            <a:r>
              <a:rPr lang="en-US" sz="1600" dirty="0"/>
              <a:t>link </a:t>
            </a:r>
            <a:r>
              <a:rPr lang="en-US" sz="1600" dirty="0" err="1"/>
              <a:t>href</a:t>
            </a:r>
            <a:r>
              <a:rPr lang="en-US" sz="1600" dirty="0"/>
              <a:t>="https://</a:t>
            </a:r>
            <a:r>
              <a:rPr lang="en-US" sz="1600" dirty="0" err="1"/>
              <a:t>cdn.earthdata.nasa.gov</a:t>
            </a:r>
            <a:r>
              <a:rPr lang="en-US" sz="1600" dirty="0"/>
              <a:t>/</a:t>
            </a:r>
            <a:r>
              <a:rPr lang="en-US" sz="1600" dirty="0" err="1"/>
              <a:t>eui</a:t>
            </a:r>
            <a:r>
              <a:rPr lang="en-US" sz="1600" dirty="0"/>
              <a:t>/</a:t>
            </a:r>
            <a:r>
              <a:rPr lang="en-US" sz="1600" dirty="0" smtClean="0"/>
              <a:t>0.3.1/</a:t>
            </a:r>
            <a:r>
              <a:rPr lang="en-US" sz="1600" dirty="0" err="1"/>
              <a:t>stylesheets</a:t>
            </a:r>
            <a:r>
              <a:rPr lang="en-US" sz="1600" dirty="0" smtClean="0"/>
              <a:t>/" </a:t>
            </a:r>
            <a:r>
              <a:rPr lang="en-US" sz="1600" dirty="0" err="1"/>
              <a:t>rel</a:t>
            </a:r>
            <a:r>
              <a:rPr lang="en-US" sz="1600" dirty="0"/>
              <a:t>="</a:t>
            </a:r>
            <a:r>
              <a:rPr lang="en-US" sz="1600" dirty="0" err="1"/>
              <a:t>stylesheet</a:t>
            </a:r>
            <a:r>
              <a:rPr lang="en-US" sz="1600" dirty="0"/>
              <a:t>" /&gt;</a:t>
            </a:r>
          </a:p>
          <a:p>
            <a:pPr marL="0" indent="0">
              <a:buNone/>
            </a:pPr>
            <a:r>
              <a:rPr lang="en-US" sz="1600" dirty="0" smtClean="0"/>
              <a:t>   &lt;</a:t>
            </a:r>
            <a:r>
              <a:rPr lang="en-US" sz="1600" dirty="0"/>
              <a:t>script </a:t>
            </a:r>
            <a:r>
              <a:rPr lang="en-US" sz="1600" dirty="0" err="1"/>
              <a:t>src</a:t>
            </a:r>
            <a:r>
              <a:rPr lang="en-US" sz="1600" dirty="0"/>
              <a:t>="https://</a:t>
            </a:r>
            <a:r>
              <a:rPr lang="en-US" sz="1600" dirty="0" err="1"/>
              <a:t>cdn.earthdata.nasa.gov</a:t>
            </a:r>
            <a:r>
              <a:rPr lang="en-US" sz="1600" dirty="0"/>
              <a:t>/</a:t>
            </a:r>
            <a:r>
              <a:rPr lang="en-US" sz="1600" dirty="0" err="1"/>
              <a:t>eui</a:t>
            </a:r>
            <a:r>
              <a:rPr lang="en-US" sz="1600"/>
              <a:t>/</a:t>
            </a:r>
            <a:r>
              <a:rPr lang="en-US" sz="1600" smtClean="0"/>
              <a:t>0.3.1/</a:t>
            </a:r>
            <a:r>
              <a:rPr lang="en-US" sz="1600" dirty="0" err="1"/>
              <a:t>js</a:t>
            </a:r>
            <a:r>
              <a:rPr lang="en-US" sz="1600" dirty="0"/>
              <a:t>/</a:t>
            </a:r>
            <a:r>
              <a:rPr lang="en-US" sz="1600" dirty="0" err="1"/>
              <a:t>eui.js</a:t>
            </a:r>
            <a:r>
              <a:rPr lang="en-US" sz="1600" dirty="0"/>
              <a:t>"&gt;&lt;/script</a:t>
            </a:r>
            <a:r>
              <a:rPr lang="en-US" sz="1600" dirty="0" smtClean="0"/>
              <a:t>&gt;</a:t>
            </a:r>
          </a:p>
          <a:p>
            <a:pPr marL="0" indent="0">
              <a:buNone/>
            </a:pPr>
            <a:r>
              <a:rPr lang="en-US" sz="1600" dirty="0" smtClean="0"/>
              <a:t>&lt;</a:t>
            </a:r>
            <a:r>
              <a:rPr lang="en-US" sz="1600" dirty="0"/>
              <a:t>/head&gt;</a:t>
            </a:r>
          </a:p>
        </p:txBody>
      </p:sp>
    </p:spTree>
    <p:extLst>
      <p:ext uri="{BB962C8B-B14F-4D97-AF65-F5344CB8AC3E}">
        <p14:creationId xmlns:p14="http://schemas.microsoft.com/office/powerpoint/2010/main" val="36149428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Steps to a Beautiful Website</a:t>
            </a:r>
            <a:endParaRPr lang="en-US" dirty="0"/>
          </a:p>
        </p:txBody>
      </p:sp>
      <p:sp>
        <p:nvSpPr>
          <p:cNvPr id="3" name="Content Placeholder 2"/>
          <p:cNvSpPr>
            <a:spLocks noGrp="1"/>
          </p:cNvSpPr>
          <p:nvPr>
            <p:ph idx="1"/>
          </p:nvPr>
        </p:nvSpPr>
        <p:spPr>
          <a:xfrm>
            <a:off x="457200" y="1600200"/>
            <a:ext cx="8229600" cy="1023111"/>
          </a:xfrm>
        </p:spPr>
        <p:txBody>
          <a:bodyPr>
            <a:normAutofit lnSpcReduction="10000"/>
          </a:bodyPr>
          <a:lstStyle/>
          <a:p>
            <a:r>
              <a:rPr lang="en-US" dirty="0" smtClean="0"/>
              <a:t>Define page layout using EUI Layout Engine or your own custom layout</a:t>
            </a:r>
            <a:endParaRPr lang="en-US" dirty="0"/>
          </a:p>
        </p:txBody>
      </p:sp>
      <p:sp>
        <p:nvSpPr>
          <p:cNvPr id="5" name="Content Placeholder 2"/>
          <p:cNvSpPr txBox="1">
            <a:spLocks/>
          </p:cNvSpPr>
          <p:nvPr/>
        </p:nvSpPr>
        <p:spPr>
          <a:xfrm>
            <a:off x="457200" y="3024523"/>
            <a:ext cx="8326263" cy="2649426"/>
          </a:xfrm>
          <a:prstGeom prst="rect">
            <a:avLst/>
          </a:prstGeom>
          <a:solidFill>
            <a:schemeClr val="bg1">
              <a:lumMod val="8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&lt;body class=”</a:t>
            </a:r>
            <a:r>
              <a:rPr lang="en-US" sz="1600" dirty="0" err="1" smtClean="0"/>
              <a:t>eui</a:t>
            </a:r>
            <a:r>
              <a:rPr lang="en-US" sz="1600" dirty="0" smtClean="0"/>
              <a:t>-layout"</a:t>
            </a:r>
            <a:r>
              <a:rPr lang="en-US" sz="1600" dirty="0"/>
              <a:t>&gt;</a:t>
            </a:r>
          </a:p>
          <a:p>
            <a:pPr marL="0" indent="0">
              <a:buNone/>
            </a:pPr>
            <a:r>
              <a:rPr lang="en-US" sz="1600" dirty="0" smtClean="0"/>
              <a:t>   &lt;section class</a:t>
            </a:r>
            <a:r>
              <a:rPr lang="en-US" sz="1600" dirty="0"/>
              <a:t>="content"&gt;</a:t>
            </a:r>
          </a:p>
          <a:p>
            <a:pPr marL="0" indent="0">
              <a:buNone/>
            </a:pPr>
            <a:r>
              <a:rPr lang="en-US" sz="1600" dirty="0"/>
              <a:t>    </a:t>
            </a:r>
            <a:r>
              <a:rPr lang="en-US" sz="1600" dirty="0" smtClean="0"/>
              <a:t>  </a:t>
            </a:r>
            <a:r>
              <a:rPr lang="en-US" sz="1600" dirty="0"/>
              <a:t>// Main Content</a:t>
            </a:r>
          </a:p>
          <a:p>
            <a:pPr marL="0" indent="0">
              <a:buNone/>
            </a:pPr>
            <a:r>
              <a:rPr lang="en-US" sz="1600" dirty="0" smtClean="0"/>
              <a:t>   &lt;/section&gt;</a:t>
            </a:r>
          </a:p>
          <a:p>
            <a:pPr marL="0" indent="0">
              <a:buNone/>
            </a:pPr>
            <a:r>
              <a:rPr lang="en-US" sz="1600" dirty="0" smtClean="0"/>
              <a:t>   </a:t>
            </a:r>
            <a:r>
              <a:rPr lang="en-US" sz="1600" dirty="0"/>
              <a:t>&lt;aside class="sidebar"&gt;</a:t>
            </a:r>
          </a:p>
          <a:p>
            <a:pPr marL="0" indent="0">
              <a:buNone/>
            </a:pPr>
            <a:r>
              <a:rPr lang="en-US" sz="1600" dirty="0"/>
              <a:t>      // Sidebar Content</a:t>
            </a:r>
          </a:p>
          <a:p>
            <a:pPr marL="0" indent="0">
              <a:buNone/>
            </a:pPr>
            <a:r>
              <a:rPr lang="en-US" sz="1600" dirty="0"/>
              <a:t>   &lt;/aside&gt;</a:t>
            </a:r>
          </a:p>
          <a:p>
            <a:pPr marL="0" indent="0">
              <a:buNone/>
            </a:pPr>
            <a:r>
              <a:rPr lang="en-US" sz="1600" dirty="0" smtClean="0"/>
              <a:t>&lt;/body&gt;</a:t>
            </a:r>
            <a:endParaRPr lang="en-US" sz="1600" dirty="0"/>
          </a:p>
        </p:txBody>
      </p:sp>
    </p:spTree>
    <p:extLst>
      <p:ext uri="{BB962C8B-B14F-4D97-AF65-F5344CB8AC3E}">
        <p14:creationId xmlns:p14="http://schemas.microsoft.com/office/powerpoint/2010/main" val="922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Steps to a Beautiful Website</a:t>
            </a:r>
            <a:endParaRPr lang="en-US" dirty="0"/>
          </a:p>
        </p:txBody>
      </p:sp>
      <p:sp>
        <p:nvSpPr>
          <p:cNvPr id="3" name="Content Placeholder 2"/>
          <p:cNvSpPr>
            <a:spLocks noGrp="1"/>
          </p:cNvSpPr>
          <p:nvPr>
            <p:ph idx="1"/>
          </p:nvPr>
        </p:nvSpPr>
        <p:spPr>
          <a:xfrm>
            <a:off x="457200" y="1600200"/>
            <a:ext cx="8229600" cy="1023111"/>
          </a:xfrm>
        </p:spPr>
        <p:txBody>
          <a:bodyPr>
            <a:normAutofit lnSpcReduction="10000"/>
          </a:bodyPr>
          <a:lstStyle/>
          <a:p>
            <a:r>
              <a:rPr lang="en-US" dirty="0" smtClean="0"/>
              <a:t>Copy/paste code snippets into proper areas</a:t>
            </a:r>
            <a:endParaRPr lang="en-US" dirty="0"/>
          </a:p>
        </p:txBody>
      </p:sp>
      <p:sp>
        <p:nvSpPr>
          <p:cNvPr id="5" name="Content Placeholder 2"/>
          <p:cNvSpPr txBox="1">
            <a:spLocks/>
          </p:cNvSpPr>
          <p:nvPr/>
        </p:nvSpPr>
        <p:spPr>
          <a:xfrm>
            <a:off x="457200" y="3024523"/>
            <a:ext cx="8326263" cy="2649426"/>
          </a:xfrm>
          <a:prstGeom prst="rect">
            <a:avLst/>
          </a:prstGeom>
          <a:solidFill>
            <a:schemeClr val="bg1">
              <a:lumMod val="85000"/>
            </a:schemeClr>
          </a:solidFill>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&lt;section class</a:t>
            </a:r>
            <a:r>
              <a:rPr lang="en-US" sz="1600" dirty="0"/>
              <a:t>="</a:t>
            </a:r>
            <a:r>
              <a:rPr lang="en-US" sz="1600" dirty="0" smtClean="0"/>
              <a:t>content”&gt;</a:t>
            </a:r>
          </a:p>
          <a:p>
            <a:pPr marL="0" indent="0">
              <a:buNone/>
            </a:pPr>
            <a:r>
              <a:rPr lang="en-US" sz="1600" dirty="0"/>
              <a:t> </a:t>
            </a:r>
            <a:r>
              <a:rPr lang="en-US" sz="1600" dirty="0" smtClean="0"/>
              <a:t> &lt;</a:t>
            </a:r>
            <a:r>
              <a:rPr lang="en-US" sz="1600" dirty="0"/>
              <a:t>div class="super-bullet"&gt;</a:t>
            </a:r>
          </a:p>
          <a:p>
            <a:pPr marL="0" indent="0">
              <a:buNone/>
            </a:pPr>
            <a:r>
              <a:rPr lang="en-US" sz="1600" dirty="0"/>
              <a:t>  </a:t>
            </a:r>
            <a:r>
              <a:rPr lang="en-US" sz="1600" dirty="0" smtClean="0"/>
              <a:t>  &lt;</a:t>
            </a:r>
            <a:r>
              <a:rPr lang="en-US" sz="1600" dirty="0"/>
              <a:t>a </a:t>
            </a:r>
            <a:r>
              <a:rPr lang="en-US" sz="1600" dirty="0" err="1"/>
              <a:t>href</a:t>
            </a:r>
            <a:r>
              <a:rPr lang="en-US" sz="1600" dirty="0"/>
              <a:t>="#"&gt;</a:t>
            </a:r>
          </a:p>
          <a:p>
            <a:pPr marL="0" indent="0">
              <a:buNone/>
            </a:pPr>
            <a:r>
              <a:rPr lang="en-US" sz="1600" dirty="0"/>
              <a:t>  </a:t>
            </a:r>
            <a:r>
              <a:rPr lang="en-US" sz="1600" dirty="0" smtClean="0"/>
              <a:t>     </a:t>
            </a:r>
            <a:r>
              <a:rPr lang="en-US" sz="1600" dirty="0"/>
              <a:t>&lt;div class="super-bullet-image"&gt;&lt;</a:t>
            </a:r>
            <a:r>
              <a:rPr lang="en-US" sz="1600" dirty="0" err="1"/>
              <a:t>img</a:t>
            </a:r>
            <a:r>
              <a:rPr lang="en-US" sz="1600" dirty="0"/>
              <a:t> </a:t>
            </a:r>
            <a:r>
              <a:rPr lang="en-US" sz="1600" dirty="0" err="1"/>
              <a:t>src</a:t>
            </a:r>
            <a:r>
              <a:rPr lang="en-US" sz="1600" dirty="0"/>
              <a:t>="http://</a:t>
            </a:r>
            <a:r>
              <a:rPr lang="en-US" sz="1600" dirty="0" err="1"/>
              <a:t>lorempixel.com</a:t>
            </a:r>
            <a:r>
              <a:rPr lang="en-US" sz="1600" dirty="0"/>
              <a:t>/50/50/nature/1/" alt="bullet image" /&gt;&lt;/div&gt;</a:t>
            </a:r>
          </a:p>
          <a:p>
            <a:pPr marL="0" indent="0">
              <a:buNone/>
            </a:pPr>
            <a:r>
              <a:rPr lang="en-US" sz="1600" dirty="0"/>
              <a:t>  </a:t>
            </a:r>
            <a:r>
              <a:rPr lang="en-US" sz="1600" dirty="0" smtClean="0"/>
              <a:t>     </a:t>
            </a:r>
            <a:r>
              <a:rPr lang="en-US" sz="1600" dirty="0"/>
              <a:t>&lt;div class="super-bullet-content"&gt;</a:t>
            </a:r>
          </a:p>
          <a:p>
            <a:pPr marL="0" indent="0">
              <a:buNone/>
            </a:pPr>
            <a:r>
              <a:rPr lang="en-US" sz="1600" dirty="0"/>
              <a:t>  </a:t>
            </a:r>
            <a:r>
              <a:rPr lang="en-US" sz="1600" dirty="0" smtClean="0"/>
              <a:t>       </a:t>
            </a:r>
            <a:r>
              <a:rPr lang="en-US" sz="1600" dirty="0"/>
              <a:t>&lt;h4&gt;Internal Bullet Heading&lt;/h4&gt;</a:t>
            </a:r>
          </a:p>
          <a:p>
            <a:pPr marL="0" indent="0">
              <a:buNone/>
            </a:pPr>
            <a:r>
              <a:rPr lang="en-US" sz="1600" dirty="0"/>
              <a:t>  </a:t>
            </a:r>
            <a:r>
              <a:rPr lang="en-US" sz="1600" dirty="0" smtClean="0"/>
              <a:t>      </a:t>
            </a:r>
            <a:r>
              <a:rPr lang="en-US" sz="1600" dirty="0"/>
              <a:t>&lt;p&gt;</a:t>
            </a:r>
            <a:r>
              <a:rPr lang="en-US" sz="1600" dirty="0" err="1"/>
              <a:t>Lorem</a:t>
            </a:r>
            <a:r>
              <a:rPr lang="en-US" sz="1600" dirty="0"/>
              <a:t> </a:t>
            </a:r>
            <a:r>
              <a:rPr lang="en-US" sz="1600" dirty="0" err="1"/>
              <a:t>ipsum</a:t>
            </a:r>
            <a:r>
              <a:rPr lang="en-US" sz="1600" dirty="0"/>
              <a:t> dolor sit </a:t>
            </a:r>
            <a:r>
              <a:rPr lang="en-US" sz="1600" dirty="0" err="1"/>
              <a:t>amet</a:t>
            </a:r>
            <a:r>
              <a:rPr lang="en-US" sz="1600" dirty="0"/>
              <a:t>...&lt;/p&gt;</a:t>
            </a:r>
          </a:p>
          <a:p>
            <a:pPr marL="0" indent="0">
              <a:buNone/>
            </a:pPr>
            <a:r>
              <a:rPr lang="en-US" sz="1600" dirty="0"/>
              <a:t>  </a:t>
            </a:r>
            <a:r>
              <a:rPr lang="en-US" sz="1600" dirty="0" smtClean="0"/>
              <a:t>     </a:t>
            </a:r>
            <a:r>
              <a:rPr lang="en-US" sz="1600" dirty="0"/>
              <a:t>&lt;/div&gt;</a:t>
            </a:r>
          </a:p>
          <a:p>
            <a:pPr marL="0" indent="0">
              <a:buNone/>
            </a:pPr>
            <a:r>
              <a:rPr lang="en-US" sz="1600" dirty="0"/>
              <a:t>  </a:t>
            </a:r>
            <a:r>
              <a:rPr lang="en-US" sz="1600" dirty="0" smtClean="0"/>
              <a:t>  &lt;</a:t>
            </a:r>
            <a:r>
              <a:rPr lang="en-US" sz="1600" dirty="0"/>
              <a:t>/a&gt;</a:t>
            </a:r>
          </a:p>
          <a:p>
            <a:pPr marL="0" indent="0">
              <a:buNone/>
            </a:pPr>
            <a:r>
              <a:rPr lang="en-US" sz="1600" dirty="0" smtClean="0"/>
              <a:t>  &lt;</a:t>
            </a:r>
            <a:r>
              <a:rPr lang="en-US" sz="1600" dirty="0"/>
              <a:t>/div&gt;</a:t>
            </a:r>
          </a:p>
          <a:p>
            <a:pPr marL="0" indent="0">
              <a:buNone/>
            </a:pPr>
            <a:r>
              <a:rPr lang="en-US" sz="1600" dirty="0" smtClean="0"/>
              <a:t>&lt;/section&gt;</a:t>
            </a:r>
            <a:endParaRPr lang="en-US" sz="1600" dirty="0"/>
          </a:p>
        </p:txBody>
      </p:sp>
    </p:spTree>
    <p:extLst>
      <p:ext uri="{BB962C8B-B14F-4D97-AF65-F5344CB8AC3E}">
        <p14:creationId xmlns:p14="http://schemas.microsoft.com/office/powerpoint/2010/main" val="419586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12555" b="20088"/>
          <a:stretch/>
        </p:blipFill>
        <p:spPr>
          <a:xfrm>
            <a:off x="1" y="0"/>
            <a:ext cx="9144000" cy="6858000"/>
          </a:xfrm>
          <a:prstGeom prst="rect">
            <a:avLst/>
          </a:prstGeom>
        </p:spPr>
      </p:pic>
      <p:sp>
        <p:nvSpPr>
          <p:cNvPr id="4" name="TextBox 3"/>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11438933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EUI DEMO</a:t>
            </a:r>
            <a:endParaRPr lang="en-US" dirty="0"/>
          </a:p>
        </p:txBody>
      </p:sp>
    </p:spTree>
    <p:extLst>
      <p:ext uri="{BB962C8B-B14F-4D97-AF65-F5344CB8AC3E}">
        <p14:creationId xmlns:p14="http://schemas.microsoft.com/office/powerpoint/2010/main" val="18216759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extBox 2"/>
          <p:cNvSpPr txBox="1"/>
          <p:nvPr/>
        </p:nvSpPr>
        <p:spPr>
          <a:xfrm>
            <a:off x="1400174" y="904875"/>
            <a:ext cx="5991225" cy="1384995"/>
          </a:xfrm>
          <a:prstGeom prst="rect">
            <a:avLst/>
          </a:prstGeom>
          <a:noFill/>
        </p:spPr>
        <p:txBody>
          <a:bodyPr wrap="square" rtlCol="0">
            <a:spAutoFit/>
          </a:bodyPr>
          <a:lstStyle/>
          <a:p>
            <a:pPr algn="ctr"/>
            <a:r>
              <a:rPr lang="en-US" sz="2800" dirty="0">
                <a:solidFill>
                  <a:srgbClr val="34495E"/>
                </a:solidFill>
                <a:latin typeface="Helvetica Neue"/>
              </a:rPr>
              <a:t>This work was supported by NASA/GSFC under Raytheon Co. contract number </a:t>
            </a:r>
            <a:r>
              <a:rPr lang="en-US" sz="2800" dirty="0" smtClean="0">
                <a:solidFill>
                  <a:srgbClr val="34495E"/>
                </a:solidFill>
                <a:latin typeface="Helvetica Neue"/>
              </a:rPr>
              <a:t>NNG10HP02C</a:t>
            </a:r>
            <a:endParaRPr lang="en-US" sz="2800" dirty="0">
              <a:solidFill>
                <a:srgbClr val="34495E"/>
              </a:solidFill>
              <a:latin typeface="Helvetica Neue"/>
            </a:endParaRPr>
          </a:p>
        </p:txBody>
      </p:sp>
      <p:pic>
        <p:nvPicPr>
          <p:cNvPr id="9" name="Picture 8" descr="Logo.png"/>
          <p:cNvPicPr>
            <a:picLocks noChangeAspect="1"/>
          </p:cNvPicPr>
          <p:nvPr/>
        </p:nvPicPr>
        <p:blipFill>
          <a:blip r:embed="rId3" cstate="print"/>
          <a:stretch>
            <a:fillRect/>
          </a:stretch>
        </p:blipFill>
        <p:spPr>
          <a:xfrm>
            <a:off x="3448032" y="3167667"/>
            <a:ext cx="2005418" cy="394683"/>
          </a:xfrm>
          <a:prstGeom prst="rect">
            <a:avLst/>
          </a:prstGeom>
        </p:spPr>
      </p:pic>
    </p:spTree>
    <p:extLst>
      <p:ext uri="{BB962C8B-B14F-4D97-AF65-F5344CB8AC3E}">
        <p14:creationId xmlns:p14="http://schemas.microsoft.com/office/powerpoint/2010/main" val="319318317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197" y="505978"/>
            <a:ext cx="4798335" cy="3343431"/>
            <a:chOff x="228197" y="496057"/>
            <a:chExt cx="4798335" cy="3343431"/>
          </a:xfrm>
        </p:grpSpPr>
        <p:pic>
          <p:nvPicPr>
            <p:cNvPr id="4" name="Picture 3" descr="Screen Shot 2015-07-09 at 10.03.31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197" y="496057"/>
              <a:ext cx="4798335" cy="334343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26629" y="496058"/>
              <a:ext cx="853257" cy="29763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9" name="Picture 8" descr="Screen Shot 2015-07-09 at 10.08.23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1784" y="791218"/>
            <a:ext cx="4866959" cy="3536887"/>
          </a:xfrm>
          <a:prstGeom prst="rect">
            <a:avLst/>
          </a:prstGeom>
          <a:ln>
            <a:noFill/>
          </a:ln>
          <a:effectLst>
            <a:outerShdw blurRad="292100" dist="139700" dir="2700000" algn="tl" rotWithShape="0">
              <a:srgbClr val="333333">
                <a:alpha val="65000"/>
              </a:srgbClr>
            </a:outerShdw>
          </a:effectLst>
        </p:spPr>
      </p:pic>
      <p:pic>
        <p:nvPicPr>
          <p:cNvPr id="5" name="Picture 4" descr="Screen Shot 2015-07-09 at 10.06.52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49046" y="3145008"/>
            <a:ext cx="4091101" cy="2959984"/>
          </a:xfrm>
          <a:prstGeom prst="rect">
            <a:avLst/>
          </a:prstGeom>
          <a:ln>
            <a:noFill/>
          </a:ln>
          <a:effectLst>
            <a:outerShdw blurRad="292100" dist="139700" dir="2700000" algn="tl" rotWithShape="0">
              <a:srgbClr val="333333">
                <a:alpha val="65000"/>
              </a:srgbClr>
            </a:outerShdw>
          </a:effectLst>
        </p:spPr>
      </p:pic>
      <p:pic>
        <p:nvPicPr>
          <p:cNvPr id="6" name="Picture 5" descr="Screen Shot 2015-07-09 at 10.07.43 A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2127" y="3710513"/>
            <a:ext cx="4633391" cy="277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49930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p:cNvSpPr>
          <p:nvPr>
            <p:ph type="title"/>
          </p:nvPr>
        </p:nvSpPr>
        <p:spPr>
          <a:xfrm>
            <a:off x="685800" y="2130425"/>
            <a:ext cx="7772400" cy="1470025"/>
          </a:xfrm>
          <a:prstGeom prst="rect">
            <a:avLst/>
          </a:prstGeom>
        </p:spPr>
        <p:txBody>
          <a:bodyPr/>
          <a:lstStyle>
            <a:lvl1pPr defTabSz="411479">
              <a:defRPr sz="3959"/>
            </a:lvl1pPr>
          </a:lstStyle>
          <a:p>
            <a:pPr lvl="0">
              <a:defRPr sz="1800" b="0">
                <a:solidFill>
                  <a:srgbClr val="000000"/>
                </a:solidFill>
              </a:defRPr>
            </a:pPr>
            <a:r>
              <a:rPr sz="3959" b="1">
                <a:solidFill>
                  <a:srgbClr val="FFFFFF"/>
                </a:solidFill>
              </a:rPr>
              <a:t>Common Metadata Repository Present and Future</a:t>
            </a:r>
          </a:p>
        </p:txBody>
      </p:sp>
      <p:sp>
        <p:nvSpPr>
          <p:cNvPr id="60" name="Shape 60"/>
          <p:cNvSpPr>
            <a:spLocks noGrp="1"/>
          </p:cNvSpPr>
          <p:nvPr>
            <p:ph type="body" idx="1"/>
          </p:nvPr>
        </p:nvSpPr>
        <p:spPr>
          <a:xfrm>
            <a:off x="685800" y="3714750"/>
            <a:ext cx="7086600" cy="2212134"/>
          </a:xfrm>
          <a:prstGeom prst="rect">
            <a:avLst/>
          </a:prstGeom>
        </p:spPr>
        <p:txBody>
          <a:bodyPr>
            <a:noAutofit/>
          </a:bodyPr>
          <a:lstStyle>
            <a:lvl1pPr>
              <a:spcBef>
                <a:spcPts val="600"/>
              </a:spcBef>
              <a:defRPr sz="2600"/>
            </a:lvl1pPr>
          </a:lstStyle>
          <a:p>
            <a:pPr lvl="0">
              <a:defRPr sz="1800">
                <a:solidFill>
                  <a:srgbClr val="000000"/>
                </a:solidFill>
              </a:defRPr>
            </a:pPr>
            <a:r>
              <a:rPr sz="2000" dirty="0">
                <a:solidFill>
                  <a:srgbClr val="BFBFBF"/>
                </a:solidFill>
              </a:rPr>
              <a:t>ESIP Summer Meeting </a:t>
            </a:r>
            <a:r>
              <a:rPr sz="2000" dirty="0" smtClean="0">
                <a:solidFill>
                  <a:srgbClr val="BFBFBF"/>
                </a:solidFill>
              </a:rPr>
              <a:t>2015</a:t>
            </a:r>
            <a:endParaRPr lang="en-US" sz="2000" dirty="0" smtClean="0">
              <a:solidFill>
                <a:srgbClr val="BFBFBF"/>
              </a:solidFill>
            </a:endParaRPr>
          </a:p>
          <a:p>
            <a:pPr lvl="0">
              <a:defRPr sz="1800">
                <a:solidFill>
                  <a:srgbClr val="000000"/>
                </a:solidFill>
              </a:defRPr>
            </a:pPr>
            <a:r>
              <a:rPr lang="en-US" sz="2000" dirty="0" smtClean="0">
                <a:solidFill>
                  <a:srgbClr val="BFBFBF"/>
                </a:solidFill>
              </a:rPr>
              <a:t>Jason Gilman</a:t>
            </a:r>
            <a:endParaRPr lang="en-US" sz="2000" dirty="0">
              <a:solidFill>
                <a:srgbClr val="BFBFBF"/>
              </a:solidFill>
            </a:endParaRPr>
          </a:p>
          <a:p>
            <a:pPr lvl="0">
              <a:defRPr sz="1800">
                <a:solidFill>
                  <a:srgbClr val="000000"/>
                </a:solidFill>
              </a:defRPr>
            </a:pPr>
            <a:r>
              <a:rPr lang="en-US" sz="2000" dirty="0" smtClean="0">
                <a:solidFill>
                  <a:schemeClr val="tx1">
                    <a:lumMod val="50000"/>
                    <a:lumOff val="50000"/>
                  </a:schemeClr>
                </a:solidFill>
                <a:hlinkClick r:id="rId3"/>
              </a:rPr>
              <a:t>jason@element84.com</a:t>
            </a:r>
            <a:endParaRPr lang="en-US" sz="2000" dirty="0" smtClean="0">
              <a:solidFill>
                <a:schemeClr val="tx1">
                  <a:lumMod val="50000"/>
                  <a:lumOff val="50000"/>
                </a:schemeClr>
              </a:solidFill>
            </a:endParaRPr>
          </a:p>
          <a:p>
            <a:pPr lvl="0">
              <a:defRPr sz="1800">
                <a:solidFill>
                  <a:srgbClr val="000000"/>
                </a:solidFill>
              </a:defRPr>
            </a:pPr>
            <a:r>
              <a:rPr lang="en-US" sz="2000" dirty="0" smtClean="0">
                <a:solidFill>
                  <a:srgbClr val="BFBFBF"/>
                </a:solidFill>
              </a:rPr>
              <a:t>EED Program</a:t>
            </a:r>
            <a:endParaRPr sz="2000" dirty="0">
              <a:solidFill>
                <a:srgbClr val="BFBFBF"/>
              </a:solidFill>
            </a:endParaRPr>
          </a:p>
        </p:txBody>
      </p:sp>
      <p:sp>
        <p:nvSpPr>
          <p:cNvPr id="61" name="Shape 61"/>
          <p:cNvSpPr/>
          <p:nvPr/>
        </p:nvSpPr>
        <p:spPr>
          <a:xfrm>
            <a:off x="4876801" y="6229350"/>
            <a:ext cx="4076701" cy="4928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a:solidFill>
                  <a:srgbClr val="BFBFBF"/>
                </a:solidFill>
                <a:latin typeface="+mj-lt"/>
                <a:ea typeface="+mj-ea"/>
                <a:cs typeface="+mj-cs"/>
                <a:sym typeface="Helvetica Neue"/>
              </a:defRPr>
            </a:lvl1pPr>
          </a:lstStyle>
          <a:p>
            <a:pPr lvl="0">
              <a:defRPr sz="1800">
                <a:solidFill>
                  <a:srgbClr val="000000"/>
                </a:solidFill>
              </a:defRPr>
            </a:pPr>
            <a:r>
              <a:rPr sz="1400">
                <a:solidFill>
                  <a:srgbClr val="BFBFBF"/>
                </a:solidFill>
              </a:rPr>
              <a:t>This work was supported by NASA/GSFC under Raytheon Co. contract number NNG10HP02C</a:t>
            </a:r>
          </a:p>
        </p:txBody>
      </p:sp>
      <p:sp>
        <p:nvSpPr>
          <p:cNvPr id="62" name="Shape 62"/>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solidFill>
                  <a:srgbClr val="DDDDDD"/>
                </a:solidFill>
                <a:latin typeface="Arial"/>
                <a:ea typeface="Arial"/>
                <a:cs typeface="Arial"/>
                <a:sym typeface="Arial"/>
              </a:defRPr>
            </a:lvl1pPr>
          </a:lstStyle>
          <a:p>
            <a:pPr lvl="0">
              <a:defRPr sz="1800">
                <a:solidFill>
                  <a:srgbClr val="000000"/>
                </a:solidFill>
              </a:defRPr>
            </a:pPr>
            <a:r>
              <a:rPr sz="800" dirty="0">
                <a:solidFill>
                  <a:srgbClr val="DDDDDD"/>
                </a:solidFill>
              </a:rPr>
              <a:t>SESIP_0715_JG</a:t>
            </a:r>
          </a:p>
        </p:txBody>
      </p:sp>
    </p:spTree>
    <p:extLst>
      <p:ext uri="{BB962C8B-B14F-4D97-AF65-F5344CB8AC3E}">
        <p14:creationId xmlns:p14="http://schemas.microsoft.com/office/powerpoint/2010/main" val="268904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xfrm>
            <a:off x="457200" y="274638"/>
            <a:ext cx="8229600" cy="1143001"/>
          </a:xfrm>
          <a:prstGeom prst="rect">
            <a:avLst/>
          </a:prstGeom>
        </p:spPr>
        <p:txBody>
          <a:bodyPr lIns="91424" tIns="91424" rIns="91424" bIns="91424" anchor="b"/>
          <a:lstStyle/>
          <a:p>
            <a:pPr lvl="0">
              <a:defRPr sz="1800" b="0">
                <a:solidFill>
                  <a:srgbClr val="000000"/>
                </a:solidFill>
              </a:defRPr>
            </a:pPr>
            <a:r>
              <a:rPr sz="4400" b="1">
                <a:solidFill>
                  <a:srgbClr val="34495E"/>
                </a:solidFill>
              </a:rPr>
              <a:t>The CMR is ...</a:t>
            </a:r>
          </a:p>
        </p:txBody>
      </p:sp>
      <p:sp>
        <p:nvSpPr>
          <p:cNvPr id="67" name="Shape 67"/>
          <p:cNvSpPr>
            <a:spLocks noGrp="1"/>
          </p:cNvSpPr>
          <p:nvPr>
            <p:ph type="body" idx="1"/>
          </p:nvPr>
        </p:nvSpPr>
        <p:spPr>
          <a:xfrm>
            <a:off x="457200" y="1600200"/>
            <a:ext cx="8229600" cy="4525963"/>
          </a:xfrm>
          <a:prstGeom prst="rect">
            <a:avLst/>
          </a:prstGeom>
        </p:spPr>
        <p:txBody>
          <a:bodyPr/>
          <a:lstStyle/>
          <a:p>
            <a:pPr lvl="0">
              <a:defRPr sz="1800">
                <a:solidFill>
                  <a:srgbClr val="000000"/>
                </a:solidFill>
              </a:defRPr>
            </a:pPr>
            <a:r>
              <a:rPr sz="3200">
                <a:solidFill>
                  <a:srgbClr val="3A3A3A"/>
                </a:solidFill>
              </a:rPr>
              <a:t>A repository for collaboratively creating high quality metadata.</a:t>
            </a:r>
          </a:p>
          <a:p>
            <a:pPr lvl="0">
              <a:defRPr sz="1800">
                <a:solidFill>
                  <a:srgbClr val="000000"/>
                </a:solidFill>
              </a:defRPr>
            </a:pPr>
            <a:r>
              <a:rPr sz="3200">
                <a:solidFill>
                  <a:srgbClr val="3A3A3A"/>
                </a:solidFill>
              </a:rPr>
              <a:t>Fast Metadata Search API.</a:t>
            </a:r>
          </a:p>
          <a:p>
            <a:pPr marL="800100" lvl="1" indent="-342900">
              <a:buChar char="•"/>
              <a:defRPr sz="1800">
                <a:solidFill>
                  <a:srgbClr val="000000"/>
                </a:solidFill>
              </a:defRPr>
            </a:pPr>
            <a:r>
              <a:rPr sz="3200" u="sng">
                <a:solidFill>
                  <a:srgbClr val="2980B9"/>
                </a:solidFill>
                <a:uFill>
                  <a:solidFill>
                    <a:srgbClr val="2980B9"/>
                  </a:solidFill>
                </a:uFill>
                <a:hlinkClick r:id="rId2"/>
              </a:rPr>
              <a:t>cmr.earthdata.nasa.gov</a:t>
            </a:r>
            <a:endParaRPr sz="3200">
              <a:solidFill>
                <a:srgbClr val="3A3A3A"/>
              </a:solidFill>
            </a:endParaRPr>
          </a:p>
          <a:p>
            <a:pPr lvl="0">
              <a:defRPr sz="1800">
                <a:solidFill>
                  <a:srgbClr val="000000"/>
                </a:solidFill>
              </a:defRPr>
            </a:pPr>
            <a:r>
              <a:rPr sz="3200">
                <a:solidFill>
                  <a:srgbClr val="3A3A3A"/>
                </a:solidFill>
              </a:rPr>
              <a:t>Platform for future capabilities.</a:t>
            </a:r>
          </a:p>
        </p:txBody>
      </p:sp>
      <p:sp>
        <p:nvSpPr>
          <p:cNvPr id="68" name="Shape 68"/>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64</a:t>
            </a:fld>
            <a:endParaRPr sz="1200">
              <a:solidFill>
                <a:srgbClr val="898989"/>
              </a:solidFill>
            </a:endParaRPr>
          </a:p>
        </p:txBody>
      </p:sp>
      <p:sp>
        <p:nvSpPr>
          <p:cNvPr id="69" name="Shape 69"/>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03841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
                                            <p:bg/>
                                          </p:spTgt>
                                        </p:tgtEl>
                                        <p:attrNameLst>
                                          <p:attrName>style.visibility</p:attrName>
                                        </p:attrNameLst>
                                      </p:cBhvr>
                                      <p:to>
                                        <p:strVal val="visible"/>
                                      </p:to>
                                    </p:set>
                                  </p:childTnLst>
                                </p:cTn>
                              </p:par>
                              <p:par>
                                <p:cTn id="7" presetID="1" presetClass="entr" presetSubtype="0" fill="hold" grpId="0">
                                  <p:stCondLst>
                                    <p:cond delay="0"/>
                                  </p:stCondLst>
                                  <p:iterate>
                                    <p:tmAbs val="0"/>
                                  </p:iterate>
                                  <p:childTnLst>
                                    <p:set>
                                      <p:cBhvr>
                                        <p:cTn id="8" fill="hold"/>
                                        <p:tgtEl>
                                          <p:spTgt spid="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CMR Stats</a:t>
            </a:r>
          </a:p>
        </p:txBody>
      </p:sp>
      <p:sp>
        <p:nvSpPr>
          <p:cNvPr id="72" name="Shape 72"/>
          <p:cNvSpPr>
            <a:spLocks noGrp="1"/>
          </p:cNvSpPr>
          <p:nvPr>
            <p:ph type="body" idx="1"/>
          </p:nvPr>
        </p:nvSpPr>
        <p:spPr>
          <a:xfrm>
            <a:off x="457200" y="1600200"/>
            <a:ext cx="8229600" cy="4525963"/>
          </a:xfrm>
          <a:prstGeom prst="rect">
            <a:avLst/>
          </a:prstGeom>
        </p:spPr>
        <p:txBody>
          <a:bodyPr/>
          <a:lstStyle/>
          <a:p>
            <a:pPr lvl="0">
              <a:defRPr sz="1800">
                <a:solidFill>
                  <a:srgbClr val="000000"/>
                </a:solidFill>
              </a:defRPr>
            </a:pPr>
            <a:r>
              <a:rPr sz="3200" b="1">
                <a:solidFill>
                  <a:srgbClr val="3A3A3A"/>
                </a:solidFill>
              </a:rPr>
              <a:t>Went Live for ECHO</a:t>
            </a:r>
            <a:r>
              <a:rPr sz="3200">
                <a:solidFill>
                  <a:srgbClr val="3A3A3A"/>
                </a:solidFill>
              </a:rPr>
              <a:t>: January 12, 2015</a:t>
            </a:r>
          </a:p>
          <a:p>
            <a:pPr lvl="0">
              <a:defRPr sz="1800">
                <a:solidFill>
                  <a:srgbClr val="000000"/>
                </a:solidFill>
              </a:defRPr>
            </a:pPr>
            <a:r>
              <a:rPr sz="3200" b="1">
                <a:solidFill>
                  <a:srgbClr val="3A3A3A"/>
                </a:solidFill>
              </a:rPr>
              <a:t>Number of Collections</a:t>
            </a:r>
            <a:r>
              <a:rPr sz="3200">
                <a:solidFill>
                  <a:srgbClr val="3A3A3A"/>
                </a:solidFill>
              </a:rPr>
              <a:t>: 6414</a:t>
            </a:r>
          </a:p>
          <a:p>
            <a:pPr marL="800100" lvl="1" indent="-342900">
              <a:buChar char="•"/>
              <a:defRPr sz="1800">
                <a:solidFill>
                  <a:srgbClr val="000000"/>
                </a:solidFill>
              </a:defRPr>
            </a:pPr>
            <a:r>
              <a:rPr sz="3200" b="1">
                <a:solidFill>
                  <a:srgbClr val="3A3A3A"/>
                </a:solidFill>
              </a:rPr>
              <a:t>After GCMD Transition</a:t>
            </a:r>
            <a:r>
              <a:rPr sz="3200">
                <a:solidFill>
                  <a:srgbClr val="3A3A3A"/>
                </a:solidFill>
              </a:rPr>
              <a:t>: ~40K</a:t>
            </a:r>
          </a:p>
          <a:p>
            <a:pPr lvl="0">
              <a:defRPr sz="1800">
                <a:solidFill>
                  <a:srgbClr val="000000"/>
                </a:solidFill>
              </a:defRPr>
            </a:pPr>
            <a:r>
              <a:rPr sz="3200" b="1">
                <a:solidFill>
                  <a:srgbClr val="3A3A3A"/>
                </a:solidFill>
              </a:rPr>
              <a:t>Number of Granules</a:t>
            </a:r>
            <a:r>
              <a:rPr sz="3200">
                <a:solidFill>
                  <a:srgbClr val="3A3A3A"/>
                </a:solidFill>
              </a:rPr>
              <a:t>: 216,579,563</a:t>
            </a:r>
          </a:p>
        </p:txBody>
      </p:sp>
      <p:sp>
        <p:nvSpPr>
          <p:cNvPr id="73" name="Shape 73"/>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65</a:t>
            </a:fld>
            <a:endParaRPr sz="1200">
              <a:solidFill>
                <a:srgbClr val="898989"/>
              </a:solidFill>
            </a:endParaRPr>
          </a:p>
        </p:txBody>
      </p:sp>
      <p:sp>
        <p:nvSpPr>
          <p:cNvPr id="74" name="Shape 7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38132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66</a:t>
            </a:fld>
            <a:endParaRPr sz="1200">
              <a:solidFill>
                <a:srgbClr val="898989"/>
              </a:solidFill>
            </a:endParaRPr>
          </a:p>
        </p:txBody>
      </p:sp>
      <p:sp>
        <p:nvSpPr>
          <p:cNvPr id="77" name="Shape 77"/>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Metadata Reconciliation</a:t>
            </a:r>
          </a:p>
        </p:txBody>
      </p:sp>
      <p:pic>
        <p:nvPicPr>
          <p:cNvPr id="78" name="pasted-image.png"/>
          <p:cNvPicPr/>
          <p:nvPr/>
        </p:nvPicPr>
        <p:blipFill>
          <a:blip r:embed="rId2">
            <a:extLst/>
          </a:blip>
          <a:stretch>
            <a:fillRect/>
          </a:stretch>
        </p:blipFill>
        <p:spPr>
          <a:xfrm>
            <a:off x="535860" y="1507569"/>
            <a:ext cx="8072280" cy="4642427"/>
          </a:xfrm>
          <a:prstGeom prst="rect">
            <a:avLst/>
          </a:prstGeom>
          <a:ln w="12700">
            <a:miter lim="400000"/>
          </a:ln>
        </p:spPr>
      </p:pic>
      <p:sp>
        <p:nvSpPr>
          <p:cNvPr id="79" name="Shape 79"/>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04322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67</a:t>
            </a:fld>
            <a:endParaRPr sz="1200">
              <a:solidFill>
                <a:srgbClr val="898989"/>
              </a:solidFill>
            </a:endParaRPr>
          </a:p>
        </p:txBody>
      </p:sp>
      <p:sp>
        <p:nvSpPr>
          <p:cNvPr id="82" name="Shape 82"/>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Metadata Reconciliation Plan</a:t>
            </a:r>
          </a:p>
        </p:txBody>
      </p:sp>
      <p:pic>
        <p:nvPicPr>
          <p:cNvPr id="83" name="pasted-image.png"/>
          <p:cNvPicPr/>
          <p:nvPr/>
        </p:nvPicPr>
        <p:blipFill>
          <a:blip r:embed="rId2">
            <a:extLst/>
          </a:blip>
          <a:stretch>
            <a:fillRect/>
          </a:stretch>
        </p:blipFill>
        <p:spPr>
          <a:xfrm>
            <a:off x="-1" y="2363723"/>
            <a:ext cx="9144001" cy="3590283"/>
          </a:xfrm>
          <a:prstGeom prst="rect">
            <a:avLst/>
          </a:prstGeom>
          <a:ln w="12700">
            <a:miter lim="400000"/>
          </a:ln>
        </p:spPr>
      </p:pic>
      <p:sp>
        <p:nvSpPr>
          <p:cNvPr id="84" name="Shape 8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744604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68</a:t>
            </a:fld>
            <a:endParaRPr sz="1200">
              <a:solidFill>
                <a:srgbClr val="898989"/>
              </a:solidFill>
            </a:endParaRPr>
          </a:p>
        </p:txBody>
      </p:sp>
      <p:sp>
        <p:nvSpPr>
          <p:cNvPr id="87" name="Shape 87"/>
          <p:cNvSpPr/>
          <p:nvPr/>
        </p:nvSpPr>
        <p:spPr>
          <a:xfrm>
            <a:off x="145542" y="295633"/>
            <a:ext cx="885291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900"/>
            </a:lvl1pPr>
          </a:lstStyle>
          <a:p>
            <a:pPr lvl="0">
              <a:defRPr sz="1800">
                <a:solidFill>
                  <a:srgbClr val="000000"/>
                </a:solidFill>
              </a:defRPr>
            </a:pPr>
            <a:r>
              <a:rPr sz="1900">
                <a:solidFill>
                  <a:srgbClr val="171717"/>
                </a:solidFill>
              </a:rPr>
              <a:t>wiki.earthdata.nasa.gov/display/CMR/Metadata+Reconciliation+Plans+and+Progress</a:t>
            </a:r>
          </a:p>
        </p:txBody>
      </p:sp>
      <p:sp>
        <p:nvSpPr>
          <p:cNvPr id="88" name="Shape 88"/>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pic>
        <p:nvPicPr>
          <p:cNvPr id="89" name="Metadata_Reconciliation_Plans_and_Progress_-_Common_Metadata_Repository_-_Earthdata_Wiki.png"/>
          <p:cNvPicPr/>
          <p:nvPr/>
        </p:nvPicPr>
        <p:blipFill>
          <a:blip r:embed="rId2">
            <a:extLst/>
          </a:blip>
          <a:stretch>
            <a:fillRect/>
          </a:stretch>
        </p:blipFill>
        <p:spPr>
          <a:xfrm>
            <a:off x="816629" y="814468"/>
            <a:ext cx="7510742" cy="5940802"/>
          </a:xfrm>
          <a:prstGeom prst="rect">
            <a:avLst/>
          </a:prstGeom>
          <a:ln w="12700">
            <a:miter lim="400000"/>
          </a:ln>
        </p:spPr>
      </p:pic>
    </p:spTree>
    <p:extLst>
      <p:ext uri="{BB962C8B-B14F-4D97-AF65-F5344CB8AC3E}">
        <p14:creationId xmlns:p14="http://schemas.microsoft.com/office/powerpoint/2010/main" val="83485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69</a:t>
            </a:fld>
            <a:endParaRPr sz="1200">
              <a:solidFill>
                <a:srgbClr val="898989"/>
              </a:solidFill>
            </a:endParaRPr>
          </a:p>
        </p:txBody>
      </p:sp>
      <p:pic>
        <p:nvPicPr>
          <p:cNvPr id="92" name="Screenshot_6_25_15__3_08_PM.png"/>
          <p:cNvPicPr/>
          <p:nvPr/>
        </p:nvPicPr>
        <p:blipFill>
          <a:blip r:embed="rId3">
            <a:extLst/>
          </a:blip>
          <a:srcRect t="6160"/>
          <a:stretch>
            <a:fillRect/>
          </a:stretch>
        </p:blipFill>
        <p:spPr>
          <a:xfrm>
            <a:off x="0" y="875866"/>
            <a:ext cx="9144001" cy="5762654"/>
          </a:xfrm>
          <a:prstGeom prst="rect">
            <a:avLst/>
          </a:prstGeom>
          <a:ln w="12700">
            <a:miter lim="400000"/>
          </a:ln>
        </p:spPr>
      </p:pic>
      <p:sp>
        <p:nvSpPr>
          <p:cNvPr id="93" name="Shape 93"/>
          <p:cNvSpPr>
            <a:spLocks noGrp="1"/>
          </p:cNvSpPr>
          <p:nvPr>
            <p:ph type="title"/>
          </p:nvPr>
        </p:nvSpPr>
        <p:spPr>
          <a:xfrm>
            <a:off x="457200" y="-138495"/>
            <a:ext cx="8229600" cy="1143001"/>
          </a:xfrm>
          <a:prstGeom prst="rect">
            <a:avLst/>
          </a:prstGeom>
        </p:spPr>
        <p:txBody>
          <a:bodyPr lIns="91424" tIns="91424" rIns="91424" bIns="91424" anchor="b"/>
          <a:lstStyle>
            <a:lvl1pPr algn="ctr" defTabSz="397763">
              <a:defRPr sz="3828"/>
            </a:lvl1pPr>
          </a:lstStyle>
          <a:p>
            <a:pPr lvl="0">
              <a:defRPr sz="1800" b="0">
                <a:solidFill>
                  <a:srgbClr val="000000"/>
                </a:solidFill>
              </a:defRPr>
            </a:pPr>
            <a:r>
              <a:rPr sz="3828" b="1">
                <a:solidFill>
                  <a:srgbClr val="34495E"/>
                </a:solidFill>
              </a:rPr>
              <a:t>ECHO Granule Search Performance</a:t>
            </a:r>
          </a:p>
        </p:txBody>
      </p:sp>
      <p:sp>
        <p:nvSpPr>
          <p:cNvPr id="94" name="Shape 9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90760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4049037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Earthdata Search Client</a:t>
            </a:r>
          </a:p>
        </p:txBody>
      </p:sp>
      <p:sp>
        <p:nvSpPr>
          <p:cNvPr id="99" name="Shape 99"/>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70</a:t>
            </a:fld>
            <a:endParaRPr sz="1200">
              <a:solidFill>
                <a:srgbClr val="898989"/>
              </a:solidFill>
            </a:endParaRPr>
          </a:p>
        </p:txBody>
      </p:sp>
      <p:pic>
        <p:nvPicPr>
          <p:cNvPr id="100" name="pasted-image.pdf"/>
          <p:cNvPicPr/>
          <p:nvPr/>
        </p:nvPicPr>
        <p:blipFill>
          <a:blip r:embed="rId3">
            <a:extLst/>
          </a:blip>
          <a:stretch>
            <a:fillRect/>
          </a:stretch>
        </p:blipFill>
        <p:spPr>
          <a:xfrm>
            <a:off x="1160561" y="2038096"/>
            <a:ext cx="6822878" cy="3987801"/>
          </a:xfrm>
          <a:prstGeom prst="rect">
            <a:avLst/>
          </a:prstGeom>
          <a:ln w="12700">
            <a:miter lim="400000"/>
          </a:ln>
        </p:spPr>
      </p:pic>
      <p:sp>
        <p:nvSpPr>
          <p:cNvPr id="101" name="Shape 101"/>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41767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71</a:t>
            </a:fld>
            <a:endParaRPr sz="1200">
              <a:solidFill>
                <a:srgbClr val="898989"/>
              </a:solidFill>
            </a:endParaRPr>
          </a:p>
        </p:txBody>
      </p:sp>
      <p:sp>
        <p:nvSpPr>
          <p:cNvPr id="113" name="Shape 113"/>
          <p:cNvSpPr/>
          <p:nvPr/>
        </p:nvSpPr>
        <p:spPr>
          <a:xfrm>
            <a:off x="358732" y="1557337"/>
            <a:ext cx="8426536" cy="44199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solidFill>
                  <a:srgbClr val="000000"/>
                </a:solidFill>
              </a:defRPr>
            </a:pPr>
            <a:r>
              <a:rPr sz="1400">
                <a:solidFill>
                  <a:srgbClr val="171717"/>
                </a:solidFill>
                <a:latin typeface="Monaco"/>
                <a:ea typeface="Monaco"/>
                <a:cs typeface="Monaco"/>
                <a:sym typeface="Monaco"/>
              </a:rPr>
              <a:t>curl .../search/collections.xml?include_granule_counts=true&amp;point=45,86</a:t>
            </a:r>
          </a:p>
          <a:p>
            <a:pPr lvl="0">
              <a:defRPr sz="1800">
                <a:solidFill>
                  <a:srgbClr val="000000"/>
                </a:solidFill>
              </a:defRPr>
            </a:pPr>
            <a:endParaRPr sz="1400">
              <a:solidFill>
                <a:srgbClr val="171717"/>
              </a:solidFill>
              <a:latin typeface="Monaco"/>
              <a:ea typeface="Monaco"/>
              <a:cs typeface="Monaco"/>
              <a:sym typeface="Monaco"/>
            </a:endParaRPr>
          </a:p>
          <a:p>
            <a:pPr lvl="0">
              <a:defRPr sz="1800">
                <a:solidFill>
                  <a:srgbClr val="000000"/>
                </a:solidFill>
              </a:defRPr>
            </a:pPr>
            <a:r>
              <a:rPr sz="1400">
                <a:solidFill>
                  <a:srgbClr val="171717"/>
                </a:solidFill>
                <a:latin typeface="Monaco"/>
                <a:ea typeface="Monaco"/>
                <a:cs typeface="Monaco"/>
                <a:sym typeface="Monaco"/>
              </a:rPr>
              <a:t>&lt;results&gt;</a:t>
            </a:r>
          </a:p>
          <a:p>
            <a:pPr lvl="0">
              <a:defRPr sz="1800">
                <a:solidFill>
                  <a:srgbClr val="000000"/>
                </a:solidFill>
              </a:defRPr>
            </a:pPr>
            <a:r>
              <a:rPr sz="1400">
                <a:solidFill>
                  <a:srgbClr val="171717"/>
                </a:solidFill>
                <a:latin typeface="Monaco"/>
                <a:ea typeface="Monaco"/>
                <a:cs typeface="Monaco"/>
                <a:sym typeface="Monaco"/>
              </a:rPr>
              <a:t>  &lt;references&gt;</a:t>
            </a: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&lt;name&gt;2014 Environmental Performance Index (EPI)&lt;/name&gt;</a:t>
            </a:r>
          </a:p>
          <a:p>
            <a:pPr lvl="0">
              <a:defRPr sz="1800">
                <a:solidFill>
                  <a:srgbClr val="000000"/>
                </a:solidFill>
              </a:defRPr>
            </a:pPr>
            <a:r>
              <a:rPr sz="1400">
                <a:solidFill>
                  <a:srgbClr val="171717"/>
                </a:solidFill>
                <a:latin typeface="Monaco"/>
                <a:ea typeface="Monaco"/>
                <a:cs typeface="Monaco"/>
                <a:sym typeface="Monaco"/>
              </a:rPr>
              <a:t>         </a:t>
            </a:r>
            <a:r>
              <a:rPr sz="1400" u="sng">
                <a:solidFill>
                  <a:srgbClr val="171717"/>
                </a:solidFill>
                <a:latin typeface="Monaco"/>
                <a:ea typeface="Monaco"/>
                <a:cs typeface="Monaco"/>
                <a:sym typeface="Monaco"/>
              </a:rPr>
              <a:t>&lt;granule-count&gt;0&lt;/granule-count&gt;</a:t>
            </a:r>
            <a:endParaRPr sz="1400">
              <a:solidFill>
                <a:srgbClr val="171717"/>
              </a:solidFill>
              <a:latin typeface="Monaco"/>
              <a:ea typeface="Monaco"/>
              <a:cs typeface="Monaco"/>
              <a:sym typeface="Monaco"/>
            </a:endParaRP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&lt;name&gt;AARI 10-Day Arctic Ocean EASE-Grid Sea Ice Observations&lt;/name&gt;</a:t>
            </a:r>
          </a:p>
          <a:p>
            <a:pPr lvl="0">
              <a:defRPr sz="1800">
                <a:solidFill>
                  <a:srgbClr val="000000"/>
                </a:solidFill>
              </a:defRPr>
            </a:pPr>
            <a:r>
              <a:rPr sz="1400">
                <a:solidFill>
                  <a:srgbClr val="171717"/>
                </a:solidFill>
                <a:latin typeface="Monaco"/>
                <a:ea typeface="Monaco"/>
                <a:cs typeface="Monaco"/>
                <a:sym typeface="Monaco"/>
              </a:rPr>
              <a:t>         </a:t>
            </a:r>
            <a:r>
              <a:rPr sz="1400" u="sng">
                <a:solidFill>
                  <a:srgbClr val="171717"/>
                </a:solidFill>
                <a:latin typeface="Monaco"/>
                <a:ea typeface="Monaco"/>
                <a:cs typeface="Monaco"/>
                <a:sym typeface="Monaco"/>
              </a:rPr>
              <a:t>&lt;granule-count&gt;0&lt;/granule-count&gt;</a:t>
            </a:r>
            <a:endParaRPr sz="1400">
              <a:solidFill>
                <a:srgbClr val="171717"/>
              </a:solidFill>
              <a:latin typeface="Monaco"/>
              <a:ea typeface="Monaco"/>
              <a:cs typeface="Monaco"/>
              <a:sym typeface="Monaco"/>
            </a:endParaRP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&lt;name&gt;ADVANCED MICROWAVE SOUNDING UNIT-A (AMSU-A) SWATH ...&lt;/name&gt;</a:t>
            </a:r>
          </a:p>
          <a:p>
            <a:pPr lvl="0">
              <a:defRPr sz="1800">
                <a:solidFill>
                  <a:srgbClr val="000000"/>
                </a:solidFill>
              </a:defRPr>
            </a:pPr>
            <a:r>
              <a:rPr sz="1400">
                <a:solidFill>
                  <a:srgbClr val="171717"/>
                </a:solidFill>
                <a:latin typeface="Monaco"/>
                <a:ea typeface="Monaco"/>
                <a:cs typeface="Monaco"/>
                <a:sym typeface="Monaco"/>
              </a:rPr>
              <a:t>         </a:t>
            </a:r>
            <a:r>
              <a:rPr sz="1400" u="sng">
                <a:solidFill>
                  <a:srgbClr val="171717"/>
                </a:solidFill>
                <a:latin typeface="Monaco"/>
                <a:ea typeface="Monaco"/>
                <a:cs typeface="Monaco"/>
                <a:sym typeface="Monaco"/>
              </a:rPr>
              <a:t>&lt;granule-count&gt;176421&lt;/granule-count&gt;</a:t>
            </a:r>
            <a:endParaRPr sz="1400">
              <a:solidFill>
                <a:srgbClr val="171717"/>
              </a:solidFill>
              <a:latin typeface="Monaco"/>
              <a:ea typeface="Monaco"/>
              <a:cs typeface="Monaco"/>
              <a:sym typeface="Monaco"/>
            </a:endParaRPr>
          </a:p>
          <a:p>
            <a:pPr lvl="0">
              <a:defRPr sz="1800">
                <a:solidFill>
                  <a:srgbClr val="000000"/>
                </a:solidFill>
              </a:defRPr>
            </a:pPr>
            <a:r>
              <a:rPr sz="1400">
                <a:solidFill>
                  <a:srgbClr val="171717"/>
                </a:solidFill>
                <a:latin typeface="Monaco"/>
                <a:ea typeface="Monaco"/>
                <a:cs typeface="Monaco"/>
                <a:sym typeface="Monaco"/>
              </a:rPr>
              <a:t>      &lt;/reference&gt;</a:t>
            </a:r>
          </a:p>
          <a:p>
            <a:pPr lvl="0">
              <a:defRPr sz="1800">
                <a:solidFill>
                  <a:srgbClr val="000000"/>
                </a:solidFill>
              </a:defRPr>
            </a:pPr>
            <a:r>
              <a:rPr sz="1400">
                <a:solidFill>
                  <a:srgbClr val="171717"/>
                </a:solidFill>
                <a:latin typeface="Monaco"/>
                <a:ea typeface="Monaco"/>
                <a:cs typeface="Monaco"/>
                <a:sym typeface="Monaco"/>
              </a:rPr>
              <a:t>   &lt;/references&gt;</a:t>
            </a:r>
          </a:p>
          <a:p>
            <a:pPr lvl="0">
              <a:defRPr sz="1800">
                <a:solidFill>
                  <a:srgbClr val="000000"/>
                </a:solidFill>
              </a:defRPr>
            </a:pPr>
            <a:r>
              <a:rPr sz="1400">
                <a:solidFill>
                  <a:srgbClr val="171717"/>
                </a:solidFill>
                <a:latin typeface="Monaco"/>
                <a:ea typeface="Monaco"/>
                <a:cs typeface="Monaco"/>
                <a:sym typeface="Monaco"/>
              </a:rPr>
              <a:t>&lt;/results&gt;</a:t>
            </a:r>
          </a:p>
        </p:txBody>
      </p:sp>
      <p:sp>
        <p:nvSpPr>
          <p:cNvPr id="114" name="Shape 114"/>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Include Granule Counts</a:t>
            </a:r>
          </a:p>
        </p:txBody>
      </p:sp>
      <p:sp>
        <p:nvSpPr>
          <p:cNvPr id="115" name="Shape 115"/>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420345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72</a:t>
            </a:fld>
            <a:endParaRPr sz="1200">
              <a:solidFill>
                <a:srgbClr val="898989"/>
              </a:solidFill>
            </a:endParaRPr>
          </a:p>
        </p:txBody>
      </p:sp>
      <p:sp>
        <p:nvSpPr>
          <p:cNvPr id="127" name="Shape 127"/>
          <p:cNvSpPr>
            <a:spLocks noGrp="1"/>
          </p:cNvSpPr>
          <p:nvPr>
            <p:ph type="body" idx="1"/>
          </p:nvPr>
        </p:nvSpPr>
        <p:spPr>
          <a:xfrm>
            <a:off x="457200" y="1600200"/>
            <a:ext cx="8229600" cy="4525963"/>
          </a:xfrm>
          <a:prstGeom prst="rect">
            <a:avLst/>
          </a:prstGeom>
        </p:spPr>
        <p:txBody>
          <a:bodyPr/>
          <a:lstStyle/>
          <a:p>
            <a:pPr marL="219455" lvl="0" indent="-219455" defTabSz="292607">
              <a:spcBef>
                <a:spcPts val="400"/>
              </a:spcBef>
              <a:defRPr sz="1800">
                <a:solidFill>
                  <a:srgbClr val="000000"/>
                </a:solidFill>
              </a:defRPr>
            </a:pPr>
            <a:r>
              <a:rPr sz="2048" u="sng">
                <a:solidFill>
                  <a:srgbClr val="3A3A3A"/>
                </a:solidFill>
              </a:rPr>
              <a:t>Categories</a:t>
            </a:r>
          </a:p>
          <a:p>
            <a:pPr marL="512063" lvl="1" indent="-219455" defTabSz="292607">
              <a:spcBef>
                <a:spcPts val="400"/>
              </a:spcBef>
              <a:buChar char="•"/>
              <a:defRPr sz="1800">
                <a:solidFill>
                  <a:srgbClr val="000000"/>
                </a:solidFill>
              </a:defRPr>
            </a:pPr>
            <a:r>
              <a:rPr sz="2048" b="1">
                <a:solidFill>
                  <a:srgbClr val="3A3A3A"/>
                </a:solidFill>
              </a:rPr>
              <a:t>EARTH SCIENCE</a:t>
            </a:r>
            <a:r>
              <a:rPr sz="2048">
                <a:solidFill>
                  <a:srgbClr val="3A3A3A"/>
                </a:solidFill>
              </a:rPr>
              <a:t> - 1439</a:t>
            </a:r>
          </a:p>
          <a:p>
            <a:pPr marL="804671" lvl="2" indent="-219455" defTabSz="292607">
              <a:spcBef>
                <a:spcPts val="400"/>
              </a:spcBef>
              <a:defRPr sz="1800">
                <a:solidFill>
                  <a:srgbClr val="000000"/>
                </a:solidFill>
              </a:defRPr>
            </a:pPr>
            <a:r>
              <a:rPr sz="2048" u="sng">
                <a:solidFill>
                  <a:srgbClr val="3A3A3A"/>
                </a:solidFill>
              </a:rPr>
              <a:t>Topics</a:t>
            </a:r>
          </a:p>
          <a:p>
            <a:pPr marL="1097280" lvl="3" indent="-219455" defTabSz="292607">
              <a:spcBef>
                <a:spcPts val="400"/>
              </a:spcBef>
              <a:buChar char="•"/>
              <a:defRPr sz="1800">
                <a:solidFill>
                  <a:srgbClr val="000000"/>
                </a:solidFill>
              </a:defRPr>
            </a:pPr>
            <a:r>
              <a:rPr sz="2048" b="1">
                <a:solidFill>
                  <a:srgbClr val="3A3A3A"/>
                </a:solidFill>
              </a:rPr>
              <a:t>LAND SURFACE</a:t>
            </a:r>
            <a:r>
              <a:rPr sz="2048">
                <a:solidFill>
                  <a:srgbClr val="3A3A3A"/>
                </a:solidFill>
              </a:rPr>
              <a:t> - 575</a:t>
            </a:r>
          </a:p>
          <a:p>
            <a:pPr marL="1389887" lvl="4" indent="-219455" defTabSz="292607">
              <a:spcBef>
                <a:spcPts val="400"/>
              </a:spcBef>
              <a:buChar char="•"/>
              <a:defRPr sz="1800">
                <a:solidFill>
                  <a:srgbClr val="000000"/>
                </a:solidFill>
              </a:defRPr>
            </a:pPr>
            <a:r>
              <a:rPr sz="2048" u="sng">
                <a:solidFill>
                  <a:srgbClr val="3A3A3A"/>
                </a:solidFill>
              </a:rPr>
              <a:t>Terms</a:t>
            </a:r>
          </a:p>
          <a:p>
            <a:pPr marL="1682495" lvl="5" indent="-219455" defTabSz="292607">
              <a:spcBef>
                <a:spcPts val="400"/>
              </a:spcBef>
              <a:defRPr sz="1800">
                <a:solidFill>
                  <a:srgbClr val="000000"/>
                </a:solidFill>
              </a:defRPr>
            </a:pPr>
            <a:r>
              <a:rPr sz="2048" b="1">
                <a:solidFill>
                  <a:srgbClr val="3A3A3A"/>
                </a:solidFill>
              </a:rPr>
              <a:t>SURFACE RADIATIVE PROPERTIES</a:t>
            </a:r>
            <a:r>
              <a:rPr sz="2048">
                <a:solidFill>
                  <a:srgbClr val="3A3A3A"/>
                </a:solidFill>
              </a:rPr>
              <a:t> - 380 </a:t>
            </a:r>
          </a:p>
          <a:p>
            <a:pPr marL="1975103" lvl="6" indent="-219455" defTabSz="292607">
              <a:spcBef>
                <a:spcPts val="400"/>
              </a:spcBef>
              <a:defRPr sz="1800">
                <a:solidFill>
                  <a:srgbClr val="000000"/>
                </a:solidFill>
              </a:defRPr>
            </a:pPr>
            <a:r>
              <a:rPr sz="2048" u="sng">
                <a:solidFill>
                  <a:srgbClr val="3A3A3A"/>
                </a:solidFill>
              </a:rPr>
              <a:t>Variable Level 1</a:t>
            </a:r>
          </a:p>
          <a:p>
            <a:pPr marL="2267711" lvl="7" indent="-219455" defTabSz="292607">
              <a:spcBef>
                <a:spcPts val="400"/>
              </a:spcBef>
              <a:defRPr sz="1800">
                <a:solidFill>
                  <a:srgbClr val="000000"/>
                </a:solidFill>
              </a:defRPr>
            </a:pPr>
            <a:r>
              <a:rPr sz="2048" b="1">
                <a:solidFill>
                  <a:srgbClr val="3A3A3A"/>
                </a:solidFill>
              </a:rPr>
              <a:t>REFLECTANCE</a:t>
            </a:r>
            <a:r>
              <a:rPr sz="2048">
                <a:solidFill>
                  <a:srgbClr val="3A3A3A"/>
                </a:solidFill>
              </a:rPr>
              <a:t> - 264</a:t>
            </a:r>
          </a:p>
          <a:p>
            <a:pPr marL="2267711" lvl="7" indent="-219455" defTabSz="292607">
              <a:spcBef>
                <a:spcPts val="400"/>
              </a:spcBef>
              <a:defRPr sz="1800">
                <a:solidFill>
                  <a:srgbClr val="000000"/>
                </a:solidFill>
              </a:defRPr>
            </a:pPr>
            <a:r>
              <a:rPr sz="2048" b="1">
                <a:solidFill>
                  <a:srgbClr val="3A3A3A"/>
                </a:solidFill>
              </a:rPr>
              <a:t>ALBEDO</a:t>
            </a:r>
            <a:r>
              <a:rPr sz="2048">
                <a:solidFill>
                  <a:srgbClr val="3A3A3A"/>
                </a:solidFill>
              </a:rPr>
              <a:t> - 194 ...</a:t>
            </a:r>
          </a:p>
          <a:p>
            <a:pPr marL="1097280" lvl="3" indent="-219455" defTabSz="292607">
              <a:spcBef>
                <a:spcPts val="400"/>
              </a:spcBef>
              <a:buChar char="•"/>
              <a:defRPr sz="1800">
                <a:solidFill>
                  <a:srgbClr val="000000"/>
                </a:solidFill>
              </a:defRPr>
            </a:pPr>
            <a:r>
              <a:rPr sz="2048" b="1">
                <a:solidFill>
                  <a:srgbClr val="3A3A3A"/>
                </a:solidFill>
              </a:rPr>
              <a:t>ATMOSPHERE</a:t>
            </a:r>
            <a:r>
              <a:rPr sz="2048">
                <a:solidFill>
                  <a:srgbClr val="3A3A3A"/>
                </a:solidFill>
              </a:rPr>
              <a:t> - 237</a:t>
            </a:r>
          </a:p>
          <a:p>
            <a:pPr marL="1389887" lvl="4" indent="-219455" defTabSz="292607">
              <a:spcBef>
                <a:spcPts val="400"/>
              </a:spcBef>
              <a:buChar char="•"/>
              <a:defRPr sz="1800">
                <a:solidFill>
                  <a:srgbClr val="000000"/>
                </a:solidFill>
              </a:defRPr>
            </a:pPr>
            <a:r>
              <a:rPr sz="2048" u="sng">
                <a:solidFill>
                  <a:srgbClr val="3A3A3A"/>
                </a:solidFill>
              </a:rPr>
              <a:t>Terms</a:t>
            </a:r>
          </a:p>
          <a:p>
            <a:pPr marL="1682495" lvl="5" indent="-219455" defTabSz="292607">
              <a:spcBef>
                <a:spcPts val="400"/>
              </a:spcBef>
              <a:defRPr sz="1800">
                <a:solidFill>
                  <a:srgbClr val="000000"/>
                </a:solidFill>
              </a:defRPr>
            </a:pPr>
            <a:r>
              <a:rPr sz="2048" b="1">
                <a:solidFill>
                  <a:srgbClr val="3A3A3A"/>
                </a:solidFill>
              </a:rPr>
              <a:t>CLOUDS</a:t>
            </a:r>
            <a:r>
              <a:rPr sz="2048">
                <a:solidFill>
                  <a:srgbClr val="3A3A3A"/>
                </a:solidFill>
              </a:rPr>
              <a:t> - 77 ...</a:t>
            </a:r>
          </a:p>
        </p:txBody>
      </p:sp>
      <p:sp>
        <p:nvSpPr>
          <p:cNvPr id="128" name="Shape 128"/>
          <p:cNvSpPr>
            <a:spLocks noGrp="1"/>
          </p:cNvSpPr>
          <p:nvPr>
            <p:ph type="title"/>
          </p:nvPr>
        </p:nvSpPr>
        <p:spPr>
          <a:xfrm>
            <a:off x="457200" y="274638"/>
            <a:ext cx="8229600" cy="1143001"/>
          </a:xfrm>
          <a:prstGeom prst="rect">
            <a:avLst/>
          </a:prstGeom>
        </p:spPr>
        <p:txBody>
          <a:bodyPr lIns="91424" tIns="91424" rIns="91424" bIns="91424" anchor="b"/>
          <a:lstStyle/>
          <a:p>
            <a:pPr lvl="0" algn="ctr">
              <a:defRPr sz="1800" b="0">
                <a:solidFill>
                  <a:srgbClr val="000000"/>
                </a:solidFill>
              </a:defRPr>
            </a:pPr>
            <a:r>
              <a:rPr sz="4400" b="1">
                <a:solidFill>
                  <a:srgbClr val="34495E"/>
                </a:solidFill>
              </a:rPr>
              <a:t>New Hierarchical Facets </a:t>
            </a:r>
          </a:p>
        </p:txBody>
      </p:sp>
      <p:sp>
        <p:nvSpPr>
          <p:cNvPr id="129" name="Shape 129"/>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888093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sldNum" sz="quarter" idx="4294967295"/>
          </p:nvPr>
        </p:nvSpPr>
        <p:spPr>
          <a:xfrm>
            <a:off x="7929005" y="6223863"/>
            <a:ext cx="757795" cy="264974"/>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a:latin typeface="+mj-lt"/>
                <a:ea typeface="+mj-ea"/>
                <a:cs typeface="+mj-cs"/>
                <a:sym typeface="Helvetica Neue"/>
              </a:defRPr>
            </a:lvl1pPr>
          </a:lstStyle>
          <a:p>
            <a:pPr lvl="0">
              <a:defRPr sz="1800">
                <a:solidFill>
                  <a:srgbClr val="000000"/>
                </a:solidFill>
              </a:defRPr>
            </a:pPr>
            <a:fld id="{86CB4B4D-7CA3-9044-876B-883B54F8677D}" type="slidenum">
              <a:rPr sz="1200">
                <a:solidFill>
                  <a:srgbClr val="898989"/>
                </a:solidFill>
              </a:rPr>
              <a:t>73</a:t>
            </a:fld>
            <a:endParaRPr sz="1200">
              <a:solidFill>
                <a:srgbClr val="898989"/>
              </a:solidFill>
            </a:endParaRPr>
          </a:p>
        </p:txBody>
      </p:sp>
      <p:sp>
        <p:nvSpPr>
          <p:cNvPr id="141" name="Shape 141"/>
          <p:cNvSpPr/>
          <p:nvPr/>
        </p:nvSpPr>
        <p:spPr>
          <a:xfrm>
            <a:off x="5528586" y="2781513"/>
            <a:ext cx="2283286" cy="124649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7500">
                <a:solidFill>
                  <a:srgbClr val="9A2E22"/>
                </a:solidFill>
                <a:latin typeface="Futura"/>
                <a:ea typeface="Futura"/>
                <a:cs typeface="Futura"/>
                <a:sym typeface="Futura"/>
              </a:defRPr>
            </a:lvl1pPr>
          </a:lstStyle>
          <a:p>
            <a:pPr lvl="0" algn="ctr">
              <a:defRPr sz="1800">
                <a:solidFill>
                  <a:srgbClr val="000000"/>
                </a:solidFill>
              </a:defRPr>
            </a:pPr>
            <a:r>
              <a:rPr sz="7500" dirty="0">
                <a:solidFill>
                  <a:srgbClr val="9A2E22"/>
                </a:solidFill>
                <a:latin typeface="+mj-lt"/>
              </a:rPr>
              <a:t>CMR</a:t>
            </a:r>
          </a:p>
        </p:txBody>
      </p:sp>
      <p:sp>
        <p:nvSpPr>
          <p:cNvPr id="142" name="Shape 142"/>
          <p:cNvSpPr/>
          <p:nvPr/>
        </p:nvSpPr>
        <p:spPr>
          <a:xfrm>
            <a:off x="4220500" y="2781513"/>
            <a:ext cx="733376" cy="124649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7500">
                <a:solidFill>
                  <a:srgbClr val="A7A7A7"/>
                </a:solidFill>
              </a:defRPr>
            </a:lvl1pPr>
          </a:lstStyle>
          <a:p>
            <a:pPr lvl="0" algn="ctr">
              <a:defRPr sz="1800">
                <a:solidFill>
                  <a:srgbClr val="000000"/>
                </a:solidFill>
              </a:defRPr>
            </a:pPr>
            <a:r>
              <a:rPr sz="7500" dirty="0">
                <a:solidFill>
                  <a:srgbClr val="A7A7A7"/>
                </a:solidFill>
              </a:rPr>
              <a:t>&amp;</a:t>
            </a:r>
          </a:p>
        </p:txBody>
      </p:sp>
      <p:sp>
        <p:nvSpPr>
          <p:cNvPr id="143" name="Shape 143"/>
          <p:cNvSpPr/>
          <p:nvPr/>
        </p:nvSpPr>
        <p:spPr>
          <a:xfrm>
            <a:off x="938360" y="2851802"/>
            <a:ext cx="2707430" cy="11541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7500">
                <a:solidFill>
                  <a:srgbClr val="2A7AAF"/>
                </a:solidFill>
                <a:latin typeface="Futura"/>
                <a:ea typeface="Futura"/>
                <a:cs typeface="Futura"/>
                <a:sym typeface="Futura"/>
              </a:defRPr>
            </a:lvl1pPr>
          </a:lstStyle>
          <a:p>
            <a:pPr lvl="0" algn="ctr">
              <a:defRPr sz="1800">
                <a:solidFill>
                  <a:srgbClr val="000000"/>
                </a:solidFill>
              </a:defRPr>
            </a:pPr>
            <a:r>
              <a:rPr sz="7500" dirty="0">
                <a:solidFill>
                  <a:srgbClr val="2A7AAF"/>
                </a:solidFill>
                <a:latin typeface="+mj-lt"/>
              </a:rPr>
              <a:t>ECHO</a:t>
            </a:r>
          </a:p>
        </p:txBody>
      </p:sp>
      <p:sp>
        <p:nvSpPr>
          <p:cNvPr id="144" name="Shape 14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829608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74</a:t>
            </a:fld>
            <a:endParaRPr sz="1200">
              <a:solidFill>
                <a:srgbClr val="898989"/>
              </a:solidFill>
            </a:endParaRPr>
          </a:p>
        </p:txBody>
      </p:sp>
      <p:sp>
        <p:nvSpPr>
          <p:cNvPr id="149" name="Shape 149"/>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ECHO Prehistory</a:t>
            </a:r>
          </a:p>
        </p:txBody>
      </p:sp>
      <p:pic>
        <p:nvPicPr>
          <p:cNvPr id="150" name="ECHO Evolution - ECHO 10.png"/>
          <p:cNvPicPr/>
          <p:nvPr/>
        </p:nvPicPr>
        <p:blipFill>
          <a:blip r:embed="rId3">
            <a:extLst/>
          </a:blip>
          <a:stretch>
            <a:fillRect/>
          </a:stretch>
        </p:blipFill>
        <p:spPr>
          <a:xfrm>
            <a:off x="2132032" y="1990136"/>
            <a:ext cx="4879936" cy="2877728"/>
          </a:xfrm>
          <a:prstGeom prst="rect">
            <a:avLst/>
          </a:prstGeom>
          <a:ln w="12700">
            <a:miter lim="400000"/>
          </a:ln>
        </p:spPr>
      </p:pic>
      <p:sp>
        <p:nvSpPr>
          <p:cNvPr id="151" name="Shape 151"/>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53092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75</a:t>
            </a:fld>
            <a:endParaRPr sz="1200">
              <a:solidFill>
                <a:srgbClr val="898989"/>
              </a:solidFill>
            </a:endParaRPr>
          </a:p>
        </p:txBody>
      </p:sp>
      <p:sp>
        <p:nvSpPr>
          <p:cNvPr id="156" name="Shape 156"/>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ECHO Middle Ages </a:t>
            </a:r>
          </a:p>
        </p:txBody>
      </p:sp>
      <p:pic>
        <p:nvPicPr>
          <p:cNvPr id="157" name="ECHO Evolution - ECHO10 and Catalog REST.png"/>
          <p:cNvPicPr/>
          <p:nvPr/>
        </p:nvPicPr>
        <p:blipFill>
          <a:blip r:embed="rId3">
            <a:extLst/>
          </a:blip>
          <a:stretch>
            <a:fillRect/>
          </a:stretch>
        </p:blipFill>
        <p:spPr>
          <a:xfrm>
            <a:off x="1421550" y="1687717"/>
            <a:ext cx="6300900" cy="3482566"/>
          </a:xfrm>
          <a:prstGeom prst="rect">
            <a:avLst/>
          </a:prstGeom>
          <a:ln w="12700">
            <a:miter lim="400000"/>
          </a:ln>
        </p:spPr>
      </p:pic>
      <p:sp>
        <p:nvSpPr>
          <p:cNvPr id="158" name="Shape 158"/>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57761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76</a:t>
            </a:fld>
            <a:endParaRPr sz="1200">
              <a:solidFill>
                <a:srgbClr val="898989"/>
              </a:solidFill>
            </a:endParaRPr>
          </a:p>
        </p:txBody>
      </p:sp>
      <p:sp>
        <p:nvSpPr>
          <p:cNvPr id="163" name="Shape 163"/>
          <p:cNvSpPr>
            <a:spLocks noGrp="1"/>
          </p:cNvSpPr>
          <p:nvPr>
            <p:ph type="title"/>
          </p:nvPr>
        </p:nvSpPr>
        <p:spPr>
          <a:xfrm>
            <a:off x="457200" y="8307"/>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Modern Era</a:t>
            </a:r>
          </a:p>
        </p:txBody>
      </p:sp>
      <p:pic>
        <p:nvPicPr>
          <p:cNvPr id="164" name="ECHO Evolution with CMR - ECHO and CMR.png"/>
          <p:cNvPicPr/>
          <p:nvPr/>
        </p:nvPicPr>
        <p:blipFill>
          <a:blip r:embed="rId3">
            <a:extLst/>
          </a:blip>
          <a:stretch>
            <a:fillRect/>
          </a:stretch>
        </p:blipFill>
        <p:spPr>
          <a:xfrm>
            <a:off x="1279310" y="1167608"/>
            <a:ext cx="6109356" cy="5056019"/>
          </a:xfrm>
          <a:prstGeom prst="rect">
            <a:avLst/>
          </a:prstGeom>
          <a:ln w="12700">
            <a:miter lim="400000"/>
          </a:ln>
        </p:spPr>
      </p:pic>
      <p:sp>
        <p:nvSpPr>
          <p:cNvPr id="165" name="Shape 165"/>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445148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77</a:t>
            </a:fld>
            <a:endParaRPr sz="1200">
              <a:solidFill>
                <a:srgbClr val="898989"/>
              </a:solidFill>
            </a:endParaRPr>
          </a:p>
        </p:txBody>
      </p:sp>
      <p:sp>
        <p:nvSpPr>
          <p:cNvPr id="170" name="Shape 170"/>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Post Modern</a:t>
            </a:r>
          </a:p>
        </p:txBody>
      </p:sp>
      <p:pic>
        <p:nvPicPr>
          <p:cNvPr id="171" name="Future ECHO Evolution with CMR - ECHO and CMR.png"/>
          <p:cNvPicPr/>
          <p:nvPr/>
        </p:nvPicPr>
        <p:blipFill>
          <a:blip r:embed="rId3">
            <a:extLst/>
          </a:blip>
          <a:stretch>
            <a:fillRect/>
          </a:stretch>
        </p:blipFill>
        <p:spPr>
          <a:xfrm>
            <a:off x="884160" y="1557337"/>
            <a:ext cx="7375680" cy="4799590"/>
          </a:xfrm>
          <a:prstGeom prst="rect">
            <a:avLst/>
          </a:prstGeom>
          <a:ln w="12700">
            <a:miter lim="400000"/>
          </a:ln>
        </p:spPr>
      </p:pic>
      <p:sp>
        <p:nvSpPr>
          <p:cNvPr id="172" name="Shape 172"/>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530817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78</a:t>
            </a:fld>
            <a:endParaRPr sz="1200">
              <a:solidFill>
                <a:srgbClr val="898989"/>
              </a:solidFill>
            </a:endParaRPr>
          </a:p>
        </p:txBody>
      </p:sp>
      <p:sp>
        <p:nvSpPr>
          <p:cNvPr id="177" name="Shape 177"/>
          <p:cNvSpPr>
            <a:spLocks noGrp="1"/>
          </p:cNvSpPr>
          <p:nvPr>
            <p:ph type="title"/>
          </p:nvPr>
        </p:nvSpPr>
        <p:spPr>
          <a:xfrm>
            <a:off x="457200" y="2113002"/>
            <a:ext cx="8229600" cy="2631996"/>
          </a:xfrm>
          <a:prstGeom prst="rect">
            <a:avLst/>
          </a:prstGeom>
        </p:spPr>
        <p:txBody>
          <a:bodyPr lIns="91424" tIns="91424" rIns="91424" bIns="91424"/>
          <a:lstStyle>
            <a:lvl1pPr algn="ctr" defTabSz="443484">
              <a:defRPr sz="6984"/>
            </a:lvl1pPr>
          </a:lstStyle>
          <a:p>
            <a:pPr lvl="0">
              <a:defRPr sz="1800" b="0">
                <a:solidFill>
                  <a:srgbClr val="000000"/>
                </a:solidFill>
              </a:defRPr>
            </a:pPr>
            <a:r>
              <a:rPr sz="6984" b="1">
                <a:solidFill>
                  <a:srgbClr val="34495E"/>
                </a:solidFill>
              </a:rPr>
              <a:t>CMR Architectural Improvements</a:t>
            </a:r>
          </a:p>
        </p:txBody>
      </p:sp>
      <p:sp>
        <p:nvSpPr>
          <p:cNvPr id="178" name="Shape 178"/>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85494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79</a:t>
            </a:fld>
            <a:endParaRPr sz="1200">
              <a:solidFill>
                <a:srgbClr val="898989"/>
              </a:solidFill>
            </a:endParaRPr>
          </a:p>
        </p:txBody>
      </p:sp>
      <p:sp>
        <p:nvSpPr>
          <p:cNvPr id="183" name="Shape 183"/>
          <p:cNvSpPr/>
          <p:nvPr/>
        </p:nvSpPr>
        <p:spPr>
          <a:xfrm flipH="1">
            <a:off x="3877790" y="4443417"/>
            <a:ext cx="866359"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186" name="Group 186"/>
          <p:cNvGrpSpPr/>
          <p:nvPr/>
        </p:nvGrpSpPr>
        <p:grpSpPr>
          <a:xfrm>
            <a:off x="2824565" y="2404865"/>
            <a:ext cx="1071564" cy="1071721"/>
            <a:chOff x="0" y="0"/>
            <a:chExt cx="1071562" cy="1071720"/>
          </a:xfrm>
        </p:grpSpPr>
        <p:sp>
          <p:nvSpPr>
            <p:cNvPr id="184" name="Shape 184"/>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185" name="Shape 185"/>
            <p:cNvSpPr/>
            <p:nvPr/>
          </p:nvSpPr>
          <p:spPr>
            <a:xfrm>
              <a:off x="89296" y="89375"/>
              <a:ext cx="892970" cy="892970"/>
            </a:xfrm>
            <a:prstGeom prst="roundRect">
              <a:avLst>
                <a:gd name="adj" fmla="val 21333"/>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187" name="Shape 187"/>
          <p:cNvSpPr/>
          <p:nvPr/>
        </p:nvSpPr>
        <p:spPr>
          <a:xfrm flipH="1" flipV="1">
            <a:off x="3874556" y="3299209"/>
            <a:ext cx="961934" cy="961934"/>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188" name="Shape 188"/>
          <p:cNvSpPr/>
          <p:nvPr/>
        </p:nvSpPr>
        <p:spPr>
          <a:xfrm flipH="1">
            <a:off x="3871276" y="2902273"/>
            <a:ext cx="737125"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191" name="Group 191"/>
          <p:cNvGrpSpPr/>
          <p:nvPr/>
        </p:nvGrpSpPr>
        <p:grpSpPr>
          <a:xfrm>
            <a:off x="5176855" y="2339411"/>
            <a:ext cx="1071564" cy="1071721"/>
            <a:chOff x="0" y="0"/>
            <a:chExt cx="1071562" cy="1071720"/>
          </a:xfrm>
        </p:grpSpPr>
        <p:sp>
          <p:nvSpPr>
            <p:cNvPr id="189" name="Shape 189"/>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190" name="Shape 190"/>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194" name="Group 194"/>
          <p:cNvGrpSpPr/>
          <p:nvPr/>
        </p:nvGrpSpPr>
        <p:grpSpPr>
          <a:xfrm>
            <a:off x="2824565" y="3907557"/>
            <a:ext cx="1071564" cy="1071722"/>
            <a:chOff x="0" y="0"/>
            <a:chExt cx="1071562" cy="1071720"/>
          </a:xfrm>
        </p:grpSpPr>
        <p:sp>
          <p:nvSpPr>
            <p:cNvPr id="192" name="Shape 192"/>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193" name="Shape 193"/>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199" name="Group 199"/>
          <p:cNvGrpSpPr/>
          <p:nvPr/>
        </p:nvGrpSpPr>
        <p:grpSpPr>
          <a:xfrm>
            <a:off x="5176855" y="3842103"/>
            <a:ext cx="1071564" cy="2558295"/>
            <a:chOff x="0" y="0"/>
            <a:chExt cx="1071562" cy="2558293"/>
          </a:xfrm>
        </p:grpSpPr>
        <p:sp>
          <p:nvSpPr>
            <p:cNvPr id="195" name="Shape 195"/>
            <p:cNvSpPr/>
            <p:nvPr/>
          </p:nvSpPr>
          <p:spPr>
            <a:xfrm>
              <a:off x="89296" y="89375"/>
              <a:ext cx="892970" cy="892970"/>
            </a:xfrm>
            <a:prstGeom prst="roundRect">
              <a:avLst>
                <a:gd name="adj" fmla="val 21333"/>
              </a:avLst>
            </a:prstGeom>
            <a:solidFill>
              <a:srgbClr val="F5D328"/>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196" name="Shape 196"/>
            <p:cNvSpPr/>
            <p:nvPr/>
          </p:nvSpPr>
          <p:spPr>
            <a:xfrm>
              <a:off x="89296" y="1592067"/>
              <a:ext cx="892970" cy="892970"/>
            </a:xfrm>
            <a:prstGeom prst="roundRect">
              <a:avLst>
                <a:gd name="adj" fmla="val 21333"/>
              </a:avLst>
            </a:prstGeom>
            <a:solidFill>
              <a:srgbClr val="0365C0"/>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197" name="Shape 197"/>
            <p:cNvSpPr/>
            <p:nvPr/>
          </p:nvSpPr>
          <p:spPr>
            <a:xfrm flipV="1">
              <a:off x="535781" y="1024797"/>
              <a:ext cx="1" cy="584749"/>
            </a:xfrm>
            <a:prstGeom prst="line">
              <a:avLst/>
            </a:prstGeom>
            <a:noFill/>
            <a:ln w="50800" cap="flat">
              <a:solidFill>
                <a:srgbClr val="000000"/>
              </a:solidFill>
              <a:prstDash val="solid"/>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198" name="Shape 198"/>
            <p:cNvSpPr/>
            <p:nvPr/>
          </p:nvSpPr>
          <p:spPr>
            <a:xfrm>
              <a:off x="0" y="0"/>
              <a:ext cx="1071563" cy="2558294"/>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00" name="Shape 200"/>
          <p:cNvSpPr/>
          <p:nvPr/>
        </p:nvSpPr>
        <p:spPr>
          <a:xfrm>
            <a:off x="4896353"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01" name="Shape 201"/>
          <p:cNvSpPr/>
          <p:nvPr/>
        </p:nvSpPr>
        <p:spPr>
          <a:xfrm>
            <a:off x="4886160" y="2940725"/>
            <a:ext cx="275445"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02" name="Shape 202"/>
          <p:cNvSpPr/>
          <p:nvPr/>
        </p:nvSpPr>
        <p:spPr>
          <a:xfrm>
            <a:off x="2591455"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03" name="Shape 203"/>
          <p:cNvSpPr/>
          <p:nvPr/>
        </p:nvSpPr>
        <p:spPr>
          <a:xfrm>
            <a:off x="2591455" y="2940725"/>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06" name="Group 206"/>
          <p:cNvGrpSpPr/>
          <p:nvPr/>
        </p:nvGrpSpPr>
        <p:grpSpPr>
          <a:xfrm>
            <a:off x="6263061" y="2315823"/>
            <a:ext cx="2206107" cy="455533"/>
            <a:chOff x="0" y="7838"/>
            <a:chExt cx="2206105" cy="455531"/>
          </a:xfrm>
        </p:grpSpPr>
        <p:sp>
          <p:nvSpPr>
            <p:cNvPr id="204" name="Shape 204"/>
            <p:cNvSpPr/>
            <p:nvPr/>
          </p:nvSpPr>
          <p:spPr>
            <a:xfrm>
              <a:off x="1026516" y="7838"/>
              <a:ext cx="1179590"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584200">
                <a:defRPr sz="2400">
                  <a:solidFill>
                    <a:srgbClr val="000000"/>
                  </a:solidFill>
                  <a:latin typeface="Helvetica Light"/>
                  <a:ea typeface="Helvetica Light"/>
                  <a:cs typeface="Helvetica Light"/>
                  <a:sym typeface="Helvetica Light"/>
                </a:defRPr>
              </a:lvl1pPr>
            </a:lstStyle>
            <a:p>
              <a:pPr lvl="0">
                <a:defRPr sz="1800"/>
              </a:pPr>
              <a:r>
                <a:rPr sz="2400"/>
                <a:t>Process</a:t>
              </a:r>
            </a:p>
          </p:txBody>
        </p:sp>
        <p:sp>
          <p:nvSpPr>
            <p:cNvPr id="205" name="Shape 205"/>
            <p:cNvSpPr/>
            <p:nvPr/>
          </p:nvSpPr>
          <p:spPr>
            <a:xfrm flipV="1">
              <a:off x="0" y="312802"/>
              <a:ext cx="981844" cy="150569"/>
            </a:xfrm>
            <a:prstGeom prst="line">
              <a:avLst/>
            </a:prstGeom>
            <a:noFill/>
            <a:ln w="12700" cap="flat">
              <a:solidFill>
                <a:srgbClr val="000000"/>
              </a:solidFill>
              <a:prstDash val="sysDot"/>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209" name="Group 209"/>
          <p:cNvGrpSpPr/>
          <p:nvPr/>
        </p:nvGrpSpPr>
        <p:grpSpPr>
          <a:xfrm>
            <a:off x="4704515" y="1577872"/>
            <a:ext cx="558407" cy="1090489"/>
            <a:chOff x="11083" y="7838"/>
            <a:chExt cx="558406" cy="1090487"/>
          </a:xfrm>
        </p:grpSpPr>
        <p:sp>
          <p:nvSpPr>
            <p:cNvPr id="207" name="Shape 207"/>
            <p:cNvSpPr/>
            <p:nvPr/>
          </p:nvSpPr>
          <p:spPr>
            <a:xfrm flipV="1">
              <a:off x="261200" y="434338"/>
              <a:ext cx="1" cy="663989"/>
            </a:xfrm>
            <a:prstGeom prst="line">
              <a:avLst/>
            </a:prstGeom>
            <a:noFill/>
            <a:ln w="12700" cap="flat">
              <a:solidFill>
                <a:srgbClr val="000000"/>
              </a:solidFill>
              <a:prstDash val="sysDot"/>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08" name="Shape 208"/>
            <p:cNvSpPr/>
            <p:nvPr/>
          </p:nvSpPr>
          <p:spPr>
            <a:xfrm>
              <a:off x="11083" y="7838"/>
              <a:ext cx="558407"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584200">
                <a:defRPr sz="2400">
                  <a:solidFill>
                    <a:srgbClr val="000000"/>
                  </a:solidFill>
                  <a:latin typeface="Helvetica Light"/>
                  <a:ea typeface="Helvetica Light"/>
                  <a:cs typeface="Helvetica Light"/>
                  <a:sym typeface="Helvetica Light"/>
                </a:defRPr>
              </a:lvl1pPr>
            </a:lstStyle>
            <a:p>
              <a:pPr lvl="0">
                <a:defRPr sz="1800"/>
              </a:pPr>
              <a:r>
                <a:rPr sz="2400"/>
                <a:t>API</a:t>
              </a:r>
            </a:p>
          </p:txBody>
        </p:sp>
      </p:grpSp>
      <p:grpSp>
        <p:nvGrpSpPr>
          <p:cNvPr id="212" name="Group 212"/>
          <p:cNvGrpSpPr/>
          <p:nvPr/>
        </p:nvGrpSpPr>
        <p:grpSpPr>
          <a:xfrm>
            <a:off x="3470232" y="1577872"/>
            <a:ext cx="829374" cy="1173252"/>
            <a:chOff x="18492" y="7838"/>
            <a:chExt cx="829373" cy="1173250"/>
          </a:xfrm>
        </p:grpSpPr>
        <p:sp>
          <p:nvSpPr>
            <p:cNvPr id="210" name="Shape 210"/>
            <p:cNvSpPr/>
            <p:nvPr/>
          </p:nvSpPr>
          <p:spPr>
            <a:xfrm flipH="1" flipV="1">
              <a:off x="502441" y="482529"/>
              <a:ext cx="285658" cy="698560"/>
            </a:xfrm>
            <a:prstGeom prst="line">
              <a:avLst/>
            </a:prstGeom>
            <a:noFill/>
            <a:ln w="12700" cap="flat">
              <a:solidFill>
                <a:srgbClr val="000000"/>
              </a:solidFill>
              <a:prstDash val="sysDot"/>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11" name="Shape 211"/>
            <p:cNvSpPr/>
            <p:nvPr/>
          </p:nvSpPr>
          <p:spPr>
            <a:xfrm>
              <a:off x="18492" y="7838"/>
              <a:ext cx="829374"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584200">
                <a:defRPr sz="2400">
                  <a:solidFill>
                    <a:srgbClr val="000000"/>
                  </a:solidFill>
                  <a:latin typeface="Helvetica Light"/>
                  <a:ea typeface="Helvetica Light"/>
                  <a:cs typeface="Helvetica Light"/>
                  <a:sym typeface="Helvetica Light"/>
                </a:defRPr>
              </a:lvl1pPr>
            </a:lstStyle>
            <a:p>
              <a:pPr lvl="0">
                <a:defRPr sz="1800"/>
              </a:pPr>
              <a:r>
                <a:rPr sz="2400"/>
                <a:t>HTTP</a:t>
              </a:r>
            </a:p>
          </p:txBody>
        </p:sp>
      </p:grpSp>
      <p:sp>
        <p:nvSpPr>
          <p:cNvPr id="213" name="Shape 213"/>
          <p:cNvSpPr/>
          <p:nvPr/>
        </p:nvSpPr>
        <p:spPr>
          <a:xfrm>
            <a:off x="1903279" y="275814"/>
            <a:ext cx="5285169" cy="1074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6600">
                <a:solidFill>
                  <a:srgbClr val="000000"/>
                </a:solidFill>
                <a:latin typeface="Helvetica Light"/>
                <a:ea typeface="Helvetica Light"/>
                <a:cs typeface="Helvetica Light"/>
                <a:sym typeface="Helvetica Light"/>
              </a:defRPr>
            </a:lvl1pPr>
          </a:lstStyle>
          <a:p>
            <a:pPr lvl="0">
              <a:defRPr sz="1800"/>
            </a:pPr>
            <a:r>
              <a:rPr sz="6600"/>
              <a:t>Microservices</a:t>
            </a:r>
          </a:p>
        </p:txBody>
      </p:sp>
      <p:sp>
        <p:nvSpPr>
          <p:cNvPr id="214" name="Shape 21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432596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…measure if we’re accomplishing that and where to improve…</a:t>
            </a:r>
            <a:endParaRPr lang="en-US" sz="2800" dirty="0"/>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933822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80</a:t>
            </a:fld>
            <a:endParaRPr sz="1200">
              <a:solidFill>
                <a:srgbClr val="898989"/>
              </a:solidFill>
            </a:endParaRPr>
          </a:p>
        </p:txBody>
      </p:sp>
      <p:sp>
        <p:nvSpPr>
          <p:cNvPr id="219" name="Shape 219"/>
          <p:cNvSpPr/>
          <p:nvPr/>
        </p:nvSpPr>
        <p:spPr>
          <a:xfrm flipH="1">
            <a:off x="3877790" y="4443417"/>
            <a:ext cx="866359"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22" name="Group 222"/>
          <p:cNvGrpSpPr/>
          <p:nvPr/>
        </p:nvGrpSpPr>
        <p:grpSpPr>
          <a:xfrm>
            <a:off x="2824565" y="2404865"/>
            <a:ext cx="1071564" cy="1071721"/>
            <a:chOff x="0" y="0"/>
            <a:chExt cx="1071562" cy="1071720"/>
          </a:xfrm>
        </p:grpSpPr>
        <p:sp>
          <p:nvSpPr>
            <p:cNvPr id="220" name="Shape 220"/>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21" name="Shape 221"/>
            <p:cNvSpPr/>
            <p:nvPr/>
          </p:nvSpPr>
          <p:spPr>
            <a:xfrm>
              <a:off x="89296" y="89375"/>
              <a:ext cx="892970" cy="892970"/>
            </a:xfrm>
            <a:prstGeom prst="roundRect">
              <a:avLst>
                <a:gd name="adj" fmla="val 21333"/>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23" name="Shape 223"/>
          <p:cNvSpPr/>
          <p:nvPr/>
        </p:nvSpPr>
        <p:spPr>
          <a:xfrm flipH="1" flipV="1">
            <a:off x="3874556" y="3299209"/>
            <a:ext cx="961934" cy="961934"/>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24" name="Shape 224"/>
          <p:cNvSpPr/>
          <p:nvPr/>
        </p:nvSpPr>
        <p:spPr>
          <a:xfrm flipH="1">
            <a:off x="3871276" y="2902273"/>
            <a:ext cx="737125"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27" name="Group 227"/>
          <p:cNvGrpSpPr/>
          <p:nvPr/>
        </p:nvGrpSpPr>
        <p:grpSpPr>
          <a:xfrm>
            <a:off x="5176855" y="2339411"/>
            <a:ext cx="1071564" cy="1071721"/>
            <a:chOff x="0" y="0"/>
            <a:chExt cx="1071562" cy="1071720"/>
          </a:xfrm>
        </p:grpSpPr>
        <p:sp>
          <p:nvSpPr>
            <p:cNvPr id="225" name="Shape 225"/>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26" name="Shape 226"/>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230" name="Group 230"/>
          <p:cNvGrpSpPr/>
          <p:nvPr/>
        </p:nvGrpSpPr>
        <p:grpSpPr>
          <a:xfrm>
            <a:off x="2824565" y="3907557"/>
            <a:ext cx="1071564" cy="1071722"/>
            <a:chOff x="0" y="0"/>
            <a:chExt cx="1071562" cy="1071720"/>
          </a:xfrm>
        </p:grpSpPr>
        <p:sp>
          <p:nvSpPr>
            <p:cNvPr id="228" name="Shape 228"/>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29" name="Shape 229"/>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235" name="Group 235"/>
          <p:cNvGrpSpPr/>
          <p:nvPr/>
        </p:nvGrpSpPr>
        <p:grpSpPr>
          <a:xfrm>
            <a:off x="5176855" y="3842103"/>
            <a:ext cx="1071564" cy="2558295"/>
            <a:chOff x="0" y="0"/>
            <a:chExt cx="1071562" cy="2558293"/>
          </a:xfrm>
        </p:grpSpPr>
        <p:sp>
          <p:nvSpPr>
            <p:cNvPr id="231" name="Shape 231"/>
            <p:cNvSpPr/>
            <p:nvPr/>
          </p:nvSpPr>
          <p:spPr>
            <a:xfrm>
              <a:off x="89296" y="89375"/>
              <a:ext cx="892970" cy="892970"/>
            </a:xfrm>
            <a:prstGeom prst="roundRect">
              <a:avLst>
                <a:gd name="adj" fmla="val 21333"/>
              </a:avLst>
            </a:prstGeom>
            <a:solidFill>
              <a:srgbClr val="F5D328"/>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32" name="Shape 232"/>
            <p:cNvSpPr/>
            <p:nvPr/>
          </p:nvSpPr>
          <p:spPr>
            <a:xfrm>
              <a:off x="89296" y="1592067"/>
              <a:ext cx="892970" cy="892970"/>
            </a:xfrm>
            <a:prstGeom prst="roundRect">
              <a:avLst>
                <a:gd name="adj" fmla="val 21333"/>
              </a:avLst>
            </a:prstGeom>
            <a:solidFill>
              <a:srgbClr val="0365C0"/>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33" name="Shape 233"/>
            <p:cNvSpPr/>
            <p:nvPr/>
          </p:nvSpPr>
          <p:spPr>
            <a:xfrm flipV="1">
              <a:off x="535781" y="1024797"/>
              <a:ext cx="1" cy="584749"/>
            </a:xfrm>
            <a:prstGeom prst="line">
              <a:avLst/>
            </a:prstGeom>
            <a:noFill/>
            <a:ln w="50800" cap="flat">
              <a:solidFill>
                <a:srgbClr val="000000"/>
              </a:solidFill>
              <a:prstDash val="solid"/>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34" name="Shape 234"/>
            <p:cNvSpPr/>
            <p:nvPr/>
          </p:nvSpPr>
          <p:spPr>
            <a:xfrm>
              <a:off x="0" y="0"/>
              <a:ext cx="1071563" cy="2558294"/>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36" name="Shape 236"/>
          <p:cNvSpPr/>
          <p:nvPr/>
        </p:nvSpPr>
        <p:spPr>
          <a:xfrm>
            <a:off x="4896353"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37" name="Shape 237"/>
          <p:cNvSpPr/>
          <p:nvPr/>
        </p:nvSpPr>
        <p:spPr>
          <a:xfrm>
            <a:off x="4886160" y="2940725"/>
            <a:ext cx="275445"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38" name="Shape 238"/>
          <p:cNvSpPr/>
          <p:nvPr/>
        </p:nvSpPr>
        <p:spPr>
          <a:xfrm>
            <a:off x="2591455"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39" name="Shape 239"/>
          <p:cNvSpPr/>
          <p:nvPr/>
        </p:nvSpPr>
        <p:spPr>
          <a:xfrm>
            <a:off x="2591455" y="2940725"/>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40" name="Shape 240"/>
          <p:cNvSpPr/>
          <p:nvPr/>
        </p:nvSpPr>
        <p:spPr>
          <a:xfrm>
            <a:off x="1944577" y="332964"/>
            <a:ext cx="5202573" cy="960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5800">
                <a:solidFill>
                  <a:srgbClr val="000000"/>
                </a:solidFill>
                <a:latin typeface="+mn-lt"/>
                <a:ea typeface="+mn-ea"/>
                <a:cs typeface="+mn-cs"/>
                <a:sym typeface="Helvetica"/>
              </a:defRPr>
            </a:lvl1pPr>
          </a:lstStyle>
          <a:p>
            <a:pPr lvl="0">
              <a:defRPr sz="1800"/>
            </a:pPr>
            <a:r>
              <a:rPr sz="5800"/>
              <a:t>Lower Coupling</a:t>
            </a:r>
          </a:p>
        </p:txBody>
      </p:sp>
      <p:pic>
        <p:nvPicPr>
          <p:cNvPr id="241" name="Picture 240"/>
          <p:cNvPicPr/>
          <p:nvPr/>
        </p:nvPicPr>
        <p:blipFill>
          <a:blip r:embed="rId4">
            <a:extLst/>
          </a:blip>
          <a:stretch>
            <a:fillRect/>
          </a:stretch>
        </p:blipFill>
        <p:spPr>
          <a:xfrm>
            <a:off x="3920903" y="2336323"/>
            <a:ext cx="1429194" cy="1077897"/>
          </a:xfrm>
          <a:prstGeom prst="rect">
            <a:avLst/>
          </a:prstGeom>
        </p:spPr>
      </p:pic>
      <p:pic>
        <p:nvPicPr>
          <p:cNvPr id="243" name="Picture 242"/>
          <p:cNvPicPr/>
          <p:nvPr/>
        </p:nvPicPr>
        <p:blipFill>
          <a:blip r:embed="rId5">
            <a:extLst/>
          </a:blip>
          <a:stretch>
            <a:fillRect/>
          </a:stretch>
        </p:blipFill>
        <p:spPr>
          <a:xfrm>
            <a:off x="4041830" y="3848819"/>
            <a:ext cx="1218631" cy="977662"/>
          </a:xfrm>
          <a:prstGeom prst="rect">
            <a:avLst/>
          </a:prstGeom>
        </p:spPr>
      </p:pic>
      <p:sp>
        <p:nvSpPr>
          <p:cNvPr id="245" name="Shape 245"/>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99130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81</a:t>
            </a:fld>
            <a:endParaRPr sz="1200">
              <a:solidFill>
                <a:srgbClr val="898989"/>
              </a:solidFill>
            </a:endParaRPr>
          </a:p>
        </p:txBody>
      </p:sp>
      <p:sp>
        <p:nvSpPr>
          <p:cNvPr id="250" name="Shape 250"/>
          <p:cNvSpPr/>
          <p:nvPr/>
        </p:nvSpPr>
        <p:spPr>
          <a:xfrm>
            <a:off x="1071607" y="332964"/>
            <a:ext cx="6948514" cy="960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5800">
                <a:solidFill>
                  <a:srgbClr val="000000"/>
                </a:solidFill>
                <a:latin typeface="Helvetica Light"/>
                <a:ea typeface="Helvetica Light"/>
                <a:cs typeface="Helvetica Light"/>
                <a:sym typeface="Helvetica Light"/>
              </a:defRPr>
            </a:lvl1pPr>
          </a:lstStyle>
          <a:p>
            <a:pPr lvl="0">
              <a:defRPr sz="1800"/>
            </a:pPr>
            <a:r>
              <a:rPr sz="5800"/>
              <a:t>Increased Resiliency</a:t>
            </a:r>
          </a:p>
        </p:txBody>
      </p:sp>
      <p:sp>
        <p:nvSpPr>
          <p:cNvPr id="251" name="Shape 251"/>
          <p:cNvSpPr/>
          <p:nvPr/>
        </p:nvSpPr>
        <p:spPr>
          <a:xfrm flipH="1">
            <a:off x="3877790" y="4443417"/>
            <a:ext cx="866359"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54" name="Group 254"/>
          <p:cNvGrpSpPr/>
          <p:nvPr/>
        </p:nvGrpSpPr>
        <p:grpSpPr>
          <a:xfrm>
            <a:off x="2824565" y="2404865"/>
            <a:ext cx="1071564" cy="1071721"/>
            <a:chOff x="0" y="0"/>
            <a:chExt cx="1071562" cy="1071720"/>
          </a:xfrm>
        </p:grpSpPr>
        <p:sp>
          <p:nvSpPr>
            <p:cNvPr id="252" name="Shape 252"/>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53" name="Shape 253"/>
            <p:cNvSpPr/>
            <p:nvPr/>
          </p:nvSpPr>
          <p:spPr>
            <a:xfrm>
              <a:off x="89296" y="89375"/>
              <a:ext cx="892970" cy="892970"/>
            </a:xfrm>
            <a:prstGeom prst="roundRect">
              <a:avLst>
                <a:gd name="adj" fmla="val 21333"/>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55" name="Shape 255"/>
          <p:cNvSpPr/>
          <p:nvPr/>
        </p:nvSpPr>
        <p:spPr>
          <a:xfrm flipH="1" flipV="1">
            <a:off x="3874556" y="3299209"/>
            <a:ext cx="961934" cy="961934"/>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56" name="Shape 256"/>
          <p:cNvSpPr/>
          <p:nvPr/>
        </p:nvSpPr>
        <p:spPr>
          <a:xfrm flipH="1">
            <a:off x="3871276" y="2902273"/>
            <a:ext cx="737125"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59" name="Group 259"/>
          <p:cNvGrpSpPr/>
          <p:nvPr/>
        </p:nvGrpSpPr>
        <p:grpSpPr>
          <a:xfrm>
            <a:off x="5176855" y="2339411"/>
            <a:ext cx="1071564" cy="1071721"/>
            <a:chOff x="0" y="0"/>
            <a:chExt cx="1071562" cy="1071720"/>
          </a:xfrm>
        </p:grpSpPr>
        <p:sp>
          <p:nvSpPr>
            <p:cNvPr id="257" name="Shape 257"/>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58" name="Shape 258"/>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262" name="Group 262"/>
          <p:cNvGrpSpPr/>
          <p:nvPr/>
        </p:nvGrpSpPr>
        <p:grpSpPr>
          <a:xfrm>
            <a:off x="2824565" y="3907557"/>
            <a:ext cx="1071564" cy="1071722"/>
            <a:chOff x="0" y="0"/>
            <a:chExt cx="1071562" cy="1071720"/>
          </a:xfrm>
        </p:grpSpPr>
        <p:sp>
          <p:nvSpPr>
            <p:cNvPr id="260" name="Shape 260"/>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61" name="Shape 261"/>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267" name="Group 267"/>
          <p:cNvGrpSpPr/>
          <p:nvPr/>
        </p:nvGrpSpPr>
        <p:grpSpPr>
          <a:xfrm>
            <a:off x="5176855" y="3842103"/>
            <a:ext cx="1071564" cy="2558295"/>
            <a:chOff x="0" y="0"/>
            <a:chExt cx="1071562" cy="2558293"/>
          </a:xfrm>
        </p:grpSpPr>
        <p:sp>
          <p:nvSpPr>
            <p:cNvPr id="263" name="Shape 263"/>
            <p:cNvSpPr/>
            <p:nvPr/>
          </p:nvSpPr>
          <p:spPr>
            <a:xfrm>
              <a:off x="89296" y="89375"/>
              <a:ext cx="892970" cy="892970"/>
            </a:xfrm>
            <a:prstGeom prst="roundRect">
              <a:avLst>
                <a:gd name="adj" fmla="val 21333"/>
              </a:avLst>
            </a:prstGeom>
            <a:solidFill>
              <a:srgbClr val="F5D328"/>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64" name="Shape 264"/>
            <p:cNvSpPr/>
            <p:nvPr/>
          </p:nvSpPr>
          <p:spPr>
            <a:xfrm>
              <a:off x="89296" y="1592067"/>
              <a:ext cx="892970" cy="892970"/>
            </a:xfrm>
            <a:prstGeom prst="roundRect">
              <a:avLst>
                <a:gd name="adj" fmla="val 21333"/>
              </a:avLst>
            </a:prstGeom>
            <a:solidFill>
              <a:srgbClr val="0365C0"/>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65" name="Shape 265"/>
            <p:cNvSpPr/>
            <p:nvPr/>
          </p:nvSpPr>
          <p:spPr>
            <a:xfrm flipV="1">
              <a:off x="535781" y="1024797"/>
              <a:ext cx="1" cy="584749"/>
            </a:xfrm>
            <a:prstGeom prst="line">
              <a:avLst/>
            </a:prstGeom>
            <a:noFill/>
            <a:ln w="50800" cap="flat">
              <a:solidFill>
                <a:srgbClr val="000000"/>
              </a:solidFill>
              <a:prstDash val="solid"/>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66" name="Shape 266"/>
            <p:cNvSpPr/>
            <p:nvPr/>
          </p:nvSpPr>
          <p:spPr>
            <a:xfrm>
              <a:off x="0" y="0"/>
              <a:ext cx="1071563" cy="2558294"/>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68" name="Shape 268"/>
          <p:cNvSpPr/>
          <p:nvPr/>
        </p:nvSpPr>
        <p:spPr>
          <a:xfrm>
            <a:off x="4896353"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69" name="Shape 269"/>
          <p:cNvSpPr/>
          <p:nvPr/>
        </p:nvSpPr>
        <p:spPr>
          <a:xfrm>
            <a:off x="4886160" y="2940725"/>
            <a:ext cx="275445"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70" name="Shape 270"/>
          <p:cNvSpPr/>
          <p:nvPr/>
        </p:nvSpPr>
        <p:spPr>
          <a:xfrm>
            <a:off x="2591455"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71" name="Shape 271"/>
          <p:cNvSpPr/>
          <p:nvPr/>
        </p:nvSpPr>
        <p:spPr>
          <a:xfrm>
            <a:off x="2591455" y="2940725"/>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78" name="Group 278"/>
          <p:cNvGrpSpPr/>
          <p:nvPr/>
        </p:nvGrpSpPr>
        <p:grpSpPr>
          <a:xfrm>
            <a:off x="4984157" y="1601995"/>
            <a:ext cx="1456960" cy="2001756"/>
            <a:chOff x="-44901" y="7838"/>
            <a:chExt cx="1456958" cy="2001755"/>
          </a:xfrm>
        </p:grpSpPr>
        <p:grpSp>
          <p:nvGrpSpPr>
            <p:cNvPr id="276" name="Group 276"/>
            <p:cNvGrpSpPr/>
            <p:nvPr/>
          </p:nvGrpSpPr>
          <p:grpSpPr>
            <a:xfrm>
              <a:off x="-44902" y="552635"/>
              <a:ext cx="1456960" cy="1456959"/>
              <a:chOff x="-44901" y="-44901"/>
              <a:chExt cx="1456958" cy="1456958"/>
            </a:xfrm>
          </p:grpSpPr>
          <p:pic>
            <p:nvPicPr>
              <p:cNvPr id="272" name="Picture 271"/>
              <p:cNvPicPr/>
              <p:nvPr/>
            </p:nvPicPr>
            <p:blipFill>
              <a:blip r:embed="rId4">
                <a:extLst/>
              </a:blip>
              <a:stretch>
                <a:fillRect/>
              </a:stretch>
            </p:blipFill>
            <p:spPr>
              <a:xfrm rot="18900000">
                <a:off x="-314898" y="651828"/>
                <a:ext cx="1996952" cy="63501"/>
              </a:xfrm>
              <a:prstGeom prst="rect">
                <a:avLst/>
              </a:prstGeom>
              <a:effectLst/>
            </p:spPr>
          </p:pic>
          <p:pic>
            <p:nvPicPr>
              <p:cNvPr id="274" name="Picture 273"/>
              <p:cNvPicPr/>
              <p:nvPr/>
            </p:nvPicPr>
            <p:blipFill>
              <a:blip r:embed="rId4">
                <a:extLst/>
              </a:blip>
              <a:stretch>
                <a:fillRect/>
              </a:stretch>
            </p:blipFill>
            <p:spPr>
              <a:xfrm rot="13500000">
                <a:off x="-314898" y="651828"/>
                <a:ext cx="1996952" cy="63501"/>
              </a:xfrm>
              <a:prstGeom prst="rect">
                <a:avLst/>
              </a:prstGeom>
              <a:effectLst/>
            </p:spPr>
          </p:pic>
        </p:grpSp>
        <p:sp>
          <p:nvSpPr>
            <p:cNvPr id="277" name="Shape 277"/>
            <p:cNvSpPr/>
            <p:nvPr/>
          </p:nvSpPr>
          <p:spPr>
            <a:xfrm>
              <a:off x="186900" y="7838"/>
              <a:ext cx="993356"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584200">
                <a:defRPr sz="2400">
                  <a:solidFill>
                    <a:srgbClr val="000000"/>
                  </a:solidFill>
                  <a:latin typeface="Helvetica Light"/>
                  <a:ea typeface="Helvetica Light"/>
                  <a:cs typeface="Helvetica Light"/>
                  <a:sym typeface="Helvetica Light"/>
                </a:defRPr>
              </a:lvl1pPr>
            </a:lstStyle>
            <a:p>
              <a:pPr lvl="0">
                <a:defRPr sz="1800"/>
              </a:pPr>
              <a:r>
                <a:rPr sz="2400"/>
                <a:t>Failure</a:t>
              </a:r>
            </a:p>
          </p:txBody>
        </p:sp>
      </p:grpSp>
      <p:grpSp>
        <p:nvGrpSpPr>
          <p:cNvPr id="282" name="Group 282"/>
          <p:cNvGrpSpPr/>
          <p:nvPr/>
        </p:nvGrpSpPr>
        <p:grpSpPr>
          <a:xfrm>
            <a:off x="1790077" y="2535627"/>
            <a:ext cx="5325411" cy="3827732"/>
            <a:chOff x="36394" y="-31812"/>
            <a:chExt cx="5325410" cy="3827731"/>
          </a:xfrm>
        </p:grpSpPr>
        <p:pic>
          <p:nvPicPr>
            <p:cNvPr id="279" name="Picture 278"/>
            <p:cNvPicPr/>
            <p:nvPr/>
          </p:nvPicPr>
          <p:blipFill>
            <a:blip r:embed="rId5">
              <a:extLst/>
            </a:blip>
            <a:stretch>
              <a:fillRect/>
            </a:stretch>
          </p:blipFill>
          <p:spPr>
            <a:xfrm>
              <a:off x="66816" y="-31813"/>
              <a:ext cx="5294990" cy="3827733"/>
            </a:xfrm>
            <a:prstGeom prst="rect">
              <a:avLst/>
            </a:prstGeom>
            <a:effectLst/>
          </p:spPr>
        </p:pic>
        <p:sp>
          <p:nvSpPr>
            <p:cNvPr id="281" name="Shape 281"/>
            <p:cNvSpPr/>
            <p:nvPr/>
          </p:nvSpPr>
          <p:spPr>
            <a:xfrm>
              <a:off x="36394" y="2850649"/>
              <a:ext cx="1484085"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584200">
                <a:defRPr sz="2400">
                  <a:solidFill>
                    <a:srgbClr val="000000"/>
                  </a:solidFill>
                  <a:latin typeface="Helvetica Light"/>
                  <a:ea typeface="Helvetica Light"/>
                  <a:cs typeface="Helvetica Light"/>
                  <a:sym typeface="Helvetica Light"/>
                </a:defRPr>
              </a:lvl1pPr>
            </a:lstStyle>
            <a:p>
              <a:pPr lvl="0">
                <a:defRPr sz="1800"/>
              </a:pPr>
              <a:r>
                <a:rPr sz="2400"/>
                <a:t>Still Works</a:t>
              </a:r>
            </a:p>
          </p:txBody>
        </p:sp>
      </p:grpSp>
      <p:sp>
        <p:nvSpPr>
          <p:cNvPr id="283" name="Shape 283"/>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33880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82</a:t>
            </a:fld>
            <a:endParaRPr sz="1200">
              <a:solidFill>
                <a:srgbClr val="898989"/>
              </a:solidFill>
            </a:endParaRPr>
          </a:p>
        </p:txBody>
      </p:sp>
      <p:sp>
        <p:nvSpPr>
          <p:cNvPr id="288" name="Shape 288"/>
          <p:cNvSpPr/>
          <p:nvPr/>
        </p:nvSpPr>
        <p:spPr>
          <a:xfrm flipH="1">
            <a:off x="3431584" y="4700359"/>
            <a:ext cx="2729241" cy="61846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89" name="Shape 289"/>
          <p:cNvSpPr/>
          <p:nvPr/>
        </p:nvSpPr>
        <p:spPr>
          <a:xfrm flipH="1" flipV="1">
            <a:off x="3292548" y="2580234"/>
            <a:ext cx="2834515" cy="1707680"/>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90" name="Shape 290"/>
          <p:cNvSpPr/>
          <p:nvPr/>
        </p:nvSpPr>
        <p:spPr>
          <a:xfrm flipH="1" flipV="1">
            <a:off x="3289267" y="2183297"/>
            <a:ext cx="1223649" cy="179795"/>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297" name="Group 297"/>
          <p:cNvGrpSpPr/>
          <p:nvPr/>
        </p:nvGrpSpPr>
        <p:grpSpPr>
          <a:xfrm>
            <a:off x="6467776" y="4026406"/>
            <a:ext cx="1352065" cy="2558294"/>
            <a:chOff x="81328" y="0"/>
            <a:chExt cx="1352064" cy="2558293"/>
          </a:xfrm>
        </p:grpSpPr>
        <p:grpSp>
          <p:nvGrpSpPr>
            <p:cNvPr id="295" name="Group 295"/>
            <p:cNvGrpSpPr/>
            <p:nvPr/>
          </p:nvGrpSpPr>
          <p:grpSpPr>
            <a:xfrm>
              <a:off x="361831" y="0"/>
              <a:ext cx="1071563" cy="2558294"/>
              <a:chOff x="0" y="0"/>
              <a:chExt cx="1071562" cy="2558293"/>
            </a:xfrm>
          </p:grpSpPr>
          <p:sp>
            <p:nvSpPr>
              <p:cNvPr id="291" name="Shape 291"/>
              <p:cNvSpPr/>
              <p:nvPr/>
            </p:nvSpPr>
            <p:spPr>
              <a:xfrm>
                <a:off x="89296" y="89375"/>
                <a:ext cx="892970" cy="892970"/>
              </a:xfrm>
              <a:prstGeom prst="roundRect">
                <a:avLst>
                  <a:gd name="adj" fmla="val 21333"/>
                </a:avLst>
              </a:prstGeom>
              <a:solidFill>
                <a:srgbClr val="F5D328"/>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92" name="Shape 292"/>
              <p:cNvSpPr/>
              <p:nvPr/>
            </p:nvSpPr>
            <p:spPr>
              <a:xfrm>
                <a:off x="89296" y="1592067"/>
                <a:ext cx="892970" cy="892970"/>
              </a:xfrm>
              <a:prstGeom prst="roundRect">
                <a:avLst>
                  <a:gd name="adj" fmla="val 21333"/>
                </a:avLst>
              </a:prstGeom>
              <a:solidFill>
                <a:srgbClr val="0365C0"/>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93" name="Shape 293"/>
              <p:cNvSpPr/>
              <p:nvPr/>
            </p:nvSpPr>
            <p:spPr>
              <a:xfrm flipV="1">
                <a:off x="535781" y="1024797"/>
                <a:ext cx="1" cy="584749"/>
              </a:xfrm>
              <a:prstGeom prst="line">
                <a:avLst/>
              </a:prstGeom>
              <a:noFill/>
              <a:ln w="50800" cap="flat">
                <a:solidFill>
                  <a:srgbClr val="000000"/>
                </a:solidFill>
                <a:prstDash val="solid"/>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294" name="Shape 294"/>
              <p:cNvSpPr/>
              <p:nvPr/>
            </p:nvSpPr>
            <p:spPr>
              <a:xfrm>
                <a:off x="0" y="0"/>
                <a:ext cx="1071563" cy="2558294"/>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296" name="Shape 296"/>
            <p:cNvSpPr/>
            <p:nvPr/>
          </p:nvSpPr>
          <p:spPr>
            <a:xfrm>
              <a:off x="81328" y="601314"/>
              <a:ext cx="256060"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302" name="Group 302"/>
          <p:cNvGrpSpPr/>
          <p:nvPr/>
        </p:nvGrpSpPr>
        <p:grpSpPr>
          <a:xfrm>
            <a:off x="6391678" y="2404865"/>
            <a:ext cx="1362258" cy="1071721"/>
            <a:chOff x="80328" y="0"/>
            <a:chExt cx="1362257" cy="1071720"/>
          </a:xfrm>
        </p:grpSpPr>
        <p:grpSp>
          <p:nvGrpSpPr>
            <p:cNvPr id="300" name="Group 300"/>
            <p:cNvGrpSpPr/>
            <p:nvPr/>
          </p:nvGrpSpPr>
          <p:grpSpPr>
            <a:xfrm>
              <a:off x="371022" y="0"/>
              <a:ext cx="1071564" cy="1071721"/>
              <a:chOff x="0" y="0"/>
              <a:chExt cx="1071562" cy="1071720"/>
            </a:xfrm>
          </p:grpSpPr>
          <p:sp>
            <p:nvSpPr>
              <p:cNvPr id="298" name="Shape 298"/>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299" name="Shape 299"/>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01" name="Shape 301"/>
            <p:cNvSpPr/>
            <p:nvPr/>
          </p:nvSpPr>
          <p:spPr>
            <a:xfrm>
              <a:off x="80328" y="601314"/>
              <a:ext cx="275444"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307" name="Group 307"/>
          <p:cNvGrpSpPr/>
          <p:nvPr/>
        </p:nvGrpSpPr>
        <p:grpSpPr>
          <a:xfrm>
            <a:off x="2145249" y="4782959"/>
            <a:ext cx="1304673" cy="1071721"/>
            <a:chOff x="81328" y="0"/>
            <a:chExt cx="1304671" cy="1071720"/>
          </a:xfrm>
        </p:grpSpPr>
        <p:grpSp>
          <p:nvGrpSpPr>
            <p:cNvPr id="305" name="Group 305"/>
            <p:cNvGrpSpPr/>
            <p:nvPr/>
          </p:nvGrpSpPr>
          <p:grpSpPr>
            <a:xfrm>
              <a:off x="314438" y="0"/>
              <a:ext cx="1071563" cy="1071721"/>
              <a:chOff x="0" y="0"/>
              <a:chExt cx="1071562" cy="1071720"/>
            </a:xfrm>
          </p:grpSpPr>
          <p:sp>
            <p:nvSpPr>
              <p:cNvPr id="303" name="Shape 303"/>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04" name="Shape 304"/>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06" name="Shape 306"/>
            <p:cNvSpPr/>
            <p:nvPr/>
          </p:nvSpPr>
          <p:spPr>
            <a:xfrm>
              <a:off x="81328" y="535860"/>
              <a:ext cx="256060"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312" name="Group 312"/>
          <p:cNvGrpSpPr/>
          <p:nvPr/>
        </p:nvGrpSpPr>
        <p:grpSpPr>
          <a:xfrm>
            <a:off x="2009447" y="1685889"/>
            <a:ext cx="1304673" cy="1071721"/>
            <a:chOff x="81328" y="0"/>
            <a:chExt cx="1304671" cy="1071720"/>
          </a:xfrm>
        </p:grpSpPr>
        <p:grpSp>
          <p:nvGrpSpPr>
            <p:cNvPr id="310" name="Group 310"/>
            <p:cNvGrpSpPr/>
            <p:nvPr/>
          </p:nvGrpSpPr>
          <p:grpSpPr>
            <a:xfrm>
              <a:off x="314438" y="0"/>
              <a:ext cx="1071563" cy="1071721"/>
              <a:chOff x="0" y="0"/>
              <a:chExt cx="1071562" cy="1071720"/>
            </a:xfrm>
          </p:grpSpPr>
          <p:sp>
            <p:nvSpPr>
              <p:cNvPr id="308" name="Shape 308"/>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09" name="Shape 309"/>
              <p:cNvSpPr/>
              <p:nvPr/>
            </p:nvSpPr>
            <p:spPr>
              <a:xfrm>
                <a:off x="89296" y="89375"/>
                <a:ext cx="892970" cy="892970"/>
              </a:xfrm>
              <a:prstGeom prst="roundRect">
                <a:avLst>
                  <a:gd name="adj" fmla="val 21333"/>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11" name="Shape 311"/>
            <p:cNvSpPr/>
            <p:nvPr/>
          </p:nvSpPr>
          <p:spPr>
            <a:xfrm>
              <a:off x="81328" y="535860"/>
              <a:ext cx="256060"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sp>
        <p:nvSpPr>
          <p:cNvPr id="313" name="Shape 313"/>
          <p:cNvSpPr/>
          <p:nvPr/>
        </p:nvSpPr>
        <p:spPr>
          <a:xfrm>
            <a:off x="1106595" y="332964"/>
            <a:ext cx="6878537" cy="960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5800">
                <a:solidFill>
                  <a:srgbClr val="000000"/>
                </a:solidFill>
                <a:latin typeface="Helvetica Light"/>
                <a:ea typeface="Helvetica Light"/>
                <a:cs typeface="Helvetica Light"/>
                <a:sym typeface="Helvetica Light"/>
              </a:defRPr>
            </a:lvl1pPr>
          </a:lstStyle>
          <a:p>
            <a:pPr lvl="0">
              <a:defRPr sz="1800"/>
            </a:pPr>
            <a:r>
              <a:rPr sz="5800"/>
              <a:t>Individually Scalable</a:t>
            </a:r>
          </a:p>
        </p:txBody>
      </p:sp>
      <p:grpSp>
        <p:nvGrpSpPr>
          <p:cNvPr id="318" name="Group 318"/>
          <p:cNvGrpSpPr/>
          <p:nvPr/>
        </p:nvGrpSpPr>
        <p:grpSpPr>
          <a:xfrm>
            <a:off x="6391678" y="1225890"/>
            <a:ext cx="1362258" cy="1071721"/>
            <a:chOff x="80328" y="0"/>
            <a:chExt cx="1362257" cy="1071720"/>
          </a:xfrm>
        </p:grpSpPr>
        <p:grpSp>
          <p:nvGrpSpPr>
            <p:cNvPr id="316" name="Group 316"/>
            <p:cNvGrpSpPr/>
            <p:nvPr/>
          </p:nvGrpSpPr>
          <p:grpSpPr>
            <a:xfrm>
              <a:off x="371022" y="0"/>
              <a:ext cx="1071564" cy="1071721"/>
              <a:chOff x="0" y="0"/>
              <a:chExt cx="1071562" cy="1071720"/>
            </a:xfrm>
          </p:grpSpPr>
          <p:sp>
            <p:nvSpPr>
              <p:cNvPr id="314" name="Shape 314"/>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15" name="Shape 315"/>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17" name="Shape 317"/>
            <p:cNvSpPr/>
            <p:nvPr/>
          </p:nvSpPr>
          <p:spPr>
            <a:xfrm>
              <a:off x="80328" y="601314"/>
              <a:ext cx="275444"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323" name="Group 323"/>
          <p:cNvGrpSpPr/>
          <p:nvPr/>
        </p:nvGrpSpPr>
        <p:grpSpPr>
          <a:xfrm>
            <a:off x="4849589" y="1847515"/>
            <a:ext cx="1362258" cy="1071721"/>
            <a:chOff x="80328" y="0"/>
            <a:chExt cx="1362257" cy="1071720"/>
          </a:xfrm>
        </p:grpSpPr>
        <p:grpSp>
          <p:nvGrpSpPr>
            <p:cNvPr id="321" name="Group 321"/>
            <p:cNvGrpSpPr/>
            <p:nvPr/>
          </p:nvGrpSpPr>
          <p:grpSpPr>
            <a:xfrm>
              <a:off x="371022" y="0"/>
              <a:ext cx="1071564" cy="1071721"/>
              <a:chOff x="0" y="0"/>
              <a:chExt cx="1071562" cy="1071720"/>
            </a:xfrm>
          </p:grpSpPr>
          <p:sp>
            <p:nvSpPr>
              <p:cNvPr id="319" name="Shape 319"/>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20" name="Shape 320"/>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22" name="Shape 322"/>
            <p:cNvSpPr/>
            <p:nvPr/>
          </p:nvSpPr>
          <p:spPr>
            <a:xfrm>
              <a:off x="80328" y="601314"/>
              <a:ext cx="275444"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grpSp>
        <p:nvGrpSpPr>
          <p:cNvPr id="328" name="Group 328"/>
          <p:cNvGrpSpPr/>
          <p:nvPr/>
        </p:nvGrpSpPr>
        <p:grpSpPr>
          <a:xfrm>
            <a:off x="2145249" y="3630638"/>
            <a:ext cx="1304673" cy="1071721"/>
            <a:chOff x="81328" y="0"/>
            <a:chExt cx="1304671" cy="1071720"/>
          </a:xfrm>
        </p:grpSpPr>
        <p:grpSp>
          <p:nvGrpSpPr>
            <p:cNvPr id="326" name="Group 326"/>
            <p:cNvGrpSpPr/>
            <p:nvPr/>
          </p:nvGrpSpPr>
          <p:grpSpPr>
            <a:xfrm>
              <a:off x="314438" y="0"/>
              <a:ext cx="1071563" cy="1071721"/>
              <a:chOff x="0" y="0"/>
              <a:chExt cx="1071562" cy="1071720"/>
            </a:xfrm>
          </p:grpSpPr>
          <p:sp>
            <p:nvSpPr>
              <p:cNvPr id="324" name="Shape 324"/>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25" name="Shape 325"/>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27" name="Shape 327"/>
            <p:cNvSpPr/>
            <p:nvPr/>
          </p:nvSpPr>
          <p:spPr>
            <a:xfrm>
              <a:off x="81328" y="535860"/>
              <a:ext cx="256060"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grpSp>
      <p:sp>
        <p:nvSpPr>
          <p:cNvPr id="329" name="Shape 329"/>
          <p:cNvSpPr/>
          <p:nvPr/>
        </p:nvSpPr>
        <p:spPr>
          <a:xfrm flipH="1" flipV="1">
            <a:off x="3429817" y="4173205"/>
            <a:ext cx="2731007" cy="381299"/>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30" name="Shape 330"/>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422004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83</a:t>
            </a:fld>
            <a:endParaRPr sz="1200">
              <a:solidFill>
                <a:srgbClr val="898989"/>
              </a:solidFill>
            </a:endParaRPr>
          </a:p>
        </p:txBody>
      </p:sp>
      <p:sp>
        <p:nvSpPr>
          <p:cNvPr id="335" name="Shape 335"/>
          <p:cNvSpPr/>
          <p:nvPr/>
        </p:nvSpPr>
        <p:spPr>
          <a:xfrm flipH="1">
            <a:off x="3877790" y="4443417"/>
            <a:ext cx="866359"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338" name="Group 338"/>
          <p:cNvGrpSpPr/>
          <p:nvPr/>
        </p:nvGrpSpPr>
        <p:grpSpPr>
          <a:xfrm>
            <a:off x="2824565" y="2404865"/>
            <a:ext cx="1071564" cy="1071721"/>
            <a:chOff x="0" y="0"/>
            <a:chExt cx="1071562" cy="1071720"/>
          </a:xfrm>
        </p:grpSpPr>
        <p:sp>
          <p:nvSpPr>
            <p:cNvPr id="336" name="Shape 336"/>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37" name="Shape 337"/>
            <p:cNvSpPr/>
            <p:nvPr/>
          </p:nvSpPr>
          <p:spPr>
            <a:xfrm>
              <a:off x="89296" y="89375"/>
              <a:ext cx="892970" cy="892970"/>
            </a:xfrm>
            <a:prstGeom prst="roundRect">
              <a:avLst>
                <a:gd name="adj" fmla="val 21333"/>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39" name="Shape 339"/>
          <p:cNvSpPr/>
          <p:nvPr/>
        </p:nvSpPr>
        <p:spPr>
          <a:xfrm flipH="1" flipV="1">
            <a:off x="3874556" y="3299209"/>
            <a:ext cx="961934" cy="961934"/>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40" name="Shape 340"/>
          <p:cNvSpPr/>
          <p:nvPr/>
        </p:nvSpPr>
        <p:spPr>
          <a:xfrm flipH="1">
            <a:off x="3871276" y="2902273"/>
            <a:ext cx="737125" cy="1"/>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grpSp>
        <p:nvGrpSpPr>
          <p:cNvPr id="343" name="Group 343"/>
          <p:cNvGrpSpPr/>
          <p:nvPr/>
        </p:nvGrpSpPr>
        <p:grpSpPr>
          <a:xfrm>
            <a:off x="5176855" y="2339411"/>
            <a:ext cx="1071564" cy="1071721"/>
            <a:chOff x="0" y="0"/>
            <a:chExt cx="1071562" cy="1071720"/>
          </a:xfrm>
        </p:grpSpPr>
        <p:sp>
          <p:nvSpPr>
            <p:cNvPr id="341" name="Shape 341"/>
            <p:cNvSpPr/>
            <p:nvPr/>
          </p:nvSpPr>
          <p:spPr>
            <a:xfrm>
              <a:off x="89296" y="89375"/>
              <a:ext cx="892970" cy="892970"/>
            </a:xfrm>
            <a:prstGeom prst="roundRect">
              <a:avLst>
                <a:gd name="adj" fmla="val 21333"/>
              </a:avLst>
            </a:prstGeom>
            <a:solidFill>
              <a:srgbClr val="70BF41"/>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42" name="Shape 342"/>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346" name="Group 346"/>
          <p:cNvGrpSpPr/>
          <p:nvPr/>
        </p:nvGrpSpPr>
        <p:grpSpPr>
          <a:xfrm>
            <a:off x="2824565" y="3907557"/>
            <a:ext cx="1071564" cy="1071722"/>
            <a:chOff x="0" y="0"/>
            <a:chExt cx="1071562" cy="1071720"/>
          </a:xfrm>
        </p:grpSpPr>
        <p:sp>
          <p:nvSpPr>
            <p:cNvPr id="344" name="Shape 344"/>
            <p:cNvSpPr/>
            <p:nvPr/>
          </p:nvSpPr>
          <p:spPr>
            <a:xfrm>
              <a:off x="89296" y="89375"/>
              <a:ext cx="892970" cy="892970"/>
            </a:xfrm>
            <a:prstGeom prst="roundRect">
              <a:avLst>
                <a:gd name="adj" fmla="val 21333"/>
              </a:avLst>
            </a:prstGeom>
            <a:solidFill>
              <a:srgbClr val="F39019"/>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45" name="Shape 345"/>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grpSp>
        <p:nvGrpSpPr>
          <p:cNvPr id="351" name="Group 351"/>
          <p:cNvGrpSpPr/>
          <p:nvPr/>
        </p:nvGrpSpPr>
        <p:grpSpPr>
          <a:xfrm>
            <a:off x="5176855" y="3842103"/>
            <a:ext cx="1071564" cy="2558295"/>
            <a:chOff x="0" y="0"/>
            <a:chExt cx="1071562" cy="2558293"/>
          </a:xfrm>
        </p:grpSpPr>
        <p:sp>
          <p:nvSpPr>
            <p:cNvPr id="347" name="Shape 347"/>
            <p:cNvSpPr/>
            <p:nvPr/>
          </p:nvSpPr>
          <p:spPr>
            <a:xfrm>
              <a:off x="89296" y="89375"/>
              <a:ext cx="892970" cy="892970"/>
            </a:xfrm>
            <a:prstGeom prst="roundRect">
              <a:avLst>
                <a:gd name="adj" fmla="val 21333"/>
              </a:avLst>
            </a:prstGeom>
            <a:solidFill>
              <a:srgbClr val="F5D328"/>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48" name="Shape 348"/>
            <p:cNvSpPr/>
            <p:nvPr/>
          </p:nvSpPr>
          <p:spPr>
            <a:xfrm>
              <a:off x="89296" y="1592067"/>
              <a:ext cx="892970" cy="892970"/>
            </a:xfrm>
            <a:prstGeom prst="roundRect">
              <a:avLst>
                <a:gd name="adj" fmla="val 21333"/>
              </a:avLst>
            </a:prstGeom>
            <a:solidFill>
              <a:srgbClr val="0365C0"/>
            </a:soli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sp>
          <p:nvSpPr>
            <p:cNvPr id="349" name="Shape 349"/>
            <p:cNvSpPr/>
            <p:nvPr/>
          </p:nvSpPr>
          <p:spPr>
            <a:xfrm flipV="1">
              <a:off x="535781" y="1024797"/>
              <a:ext cx="1" cy="584749"/>
            </a:xfrm>
            <a:prstGeom prst="line">
              <a:avLst/>
            </a:prstGeom>
            <a:noFill/>
            <a:ln w="50800" cap="flat">
              <a:solidFill>
                <a:srgbClr val="000000"/>
              </a:solidFill>
              <a:prstDash val="solid"/>
              <a:miter lim="400000"/>
              <a:headEnd type="arrow"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50" name="Shape 350"/>
            <p:cNvSpPr/>
            <p:nvPr/>
          </p:nvSpPr>
          <p:spPr>
            <a:xfrm>
              <a:off x="0" y="0"/>
              <a:ext cx="1071563" cy="2558294"/>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52" name="Shape 352"/>
          <p:cNvSpPr/>
          <p:nvPr/>
        </p:nvSpPr>
        <p:spPr>
          <a:xfrm>
            <a:off x="4896353"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53" name="Shape 353"/>
          <p:cNvSpPr/>
          <p:nvPr/>
        </p:nvSpPr>
        <p:spPr>
          <a:xfrm>
            <a:off x="4886160" y="2940725"/>
            <a:ext cx="275445"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54" name="Shape 354"/>
          <p:cNvSpPr/>
          <p:nvPr/>
        </p:nvSpPr>
        <p:spPr>
          <a:xfrm>
            <a:off x="2591455" y="4443417"/>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55" name="Shape 355"/>
          <p:cNvSpPr/>
          <p:nvPr/>
        </p:nvSpPr>
        <p:spPr>
          <a:xfrm>
            <a:off x="2591455" y="2940725"/>
            <a:ext cx="256060" cy="1"/>
          </a:xfrm>
          <a:prstGeom prst="line">
            <a:avLst/>
          </a:prstGeom>
          <a:ln w="50800">
            <a:solidFill/>
            <a:miter lim="400000"/>
            <a:headEnd type="oval"/>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56" name="Shape 356"/>
          <p:cNvSpPr/>
          <p:nvPr/>
        </p:nvSpPr>
        <p:spPr>
          <a:xfrm>
            <a:off x="2558350" y="332964"/>
            <a:ext cx="3975027" cy="960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5800">
                <a:solidFill>
                  <a:srgbClr val="000000"/>
                </a:solidFill>
                <a:latin typeface="+mn-lt"/>
                <a:ea typeface="+mn-ea"/>
                <a:cs typeface="+mn-cs"/>
                <a:sym typeface="Helvetica"/>
              </a:defRPr>
            </a:lvl1pPr>
          </a:lstStyle>
          <a:p>
            <a:pPr lvl="0">
              <a:defRPr sz="1800"/>
            </a:pPr>
            <a:r>
              <a:rPr sz="5800"/>
              <a:t>Expandable</a:t>
            </a:r>
          </a:p>
        </p:txBody>
      </p:sp>
      <p:grpSp>
        <p:nvGrpSpPr>
          <p:cNvPr id="362" name="Group 362"/>
          <p:cNvGrpSpPr/>
          <p:nvPr/>
        </p:nvGrpSpPr>
        <p:grpSpPr>
          <a:xfrm>
            <a:off x="562654" y="1154107"/>
            <a:ext cx="1322604" cy="1071721"/>
            <a:chOff x="80328" y="0"/>
            <a:chExt cx="1322603" cy="1071720"/>
          </a:xfrm>
        </p:grpSpPr>
        <p:grpSp>
          <p:nvGrpSpPr>
            <p:cNvPr id="359" name="Group 359"/>
            <p:cNvGrpSpPr/>
            <p:nvPr/>
          </p:nvGrpSpPr>
          <p:grpSpPr>
            <a:xfrm>
              <a:off x="331369" y="0"/>
              <a:ext cx="1071563" cy="1071721"/>
              <a:chOff x="0" y="0"/>
              <a:chExt cx="1071562" cy="1071720"/>
            </a:xfrm>
          </p:grpSpPr>
          <p:sp>
            <p:nvSpPr>
              <p:cNvPr id="357" name="Shape 357"/>
              <p:cNvSpPr/>
              <p:nvPr/>
            </p:nvSpPr>
            <p:spPr>
              <a:xfrm>
                <a:off x="89296" y="89375"/>
                <a:ext cx="892970" cy="892970"/>
              </a:xfrm>
              <a:prstGeom prst="roundRect">
                <a:avLst>
                  <a:gd name="adj" fmla="val 21333"/>
                </a:avLst>
              </a:prstGeom>
              <a:solidFill>
                <a:srgbClr val="929292"/>
              </a:solid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lvl="0" algn="ctr" defTabSz="584200">
                  <a:defRPr sz="1600">
                    <a:solidFill>
                      <a:srgbClr val="942192"/>
                    </a:solidFill>
                    <a:latin typeface="Helvetica Light"/>
                    <a:ea typeface="Helvetica Light"/>
                    <a:cs typeface="Helvetica Light"/>
                    <a:sym typeface="Helvetica Light"/>
                  </a:defRPr>
                </a:pPr>
                <a:endParaRPr/>
              </a:p>
            </p:txBody>
          </p:sp>
          <p:sp>
            <p:nvSpPr>
              <p:cNvPr id="358" name="Shape 358"/>
              <p:cNvSpPr/>
              <p:nvPr/>
            </p:nvSpPr>
            <p:spPr>
              <a:xfrm>
                <a:off x="0" y="0"/>
                <a:ext cx="1071563" cy="1071721"/>
              </a:xfrm>
              <a:prstGeom prst="roundRect">
                <a:avLst>
                  <a:gd name="adj" fmla="val 28711"/>
                </a:avLst>
              </a:prstGeom>
              <a:noFill/>
              <a:ln w="50800" cap="flat">
                <a:solidFill>
                  <a:srgbClr val="000000"/>
                </a:solidFill>
                <a:prstDash val="solid"/>
                <a:miter lim="400000"/>
              </a:ln>
              <a:effectLst/>
            </p:spPr>
            <p:txBody>
              <a:bodyPr wrap="square" lIns="35718" tIns="35718" rIns="35718" bIns="35718" numCol="1" anchor="ctr">
                <a:noAutofit/>
              </a:bodyPr>
              <a:lstStyle/>
              <a:p>
                <a:pPr lvl="0" algn="ctr" defTabSz="584200">
                  <a:defRPr sz="1600">
                    <a:solidFill>
                      <a:srgbClr val="FFFFFF"/>
                    </a:solidFill>
                    <a:latin typeface="Helvetica Light"/>
                    <a:ea typeface="Helvetica Light"/>
                    <a:cs typeface="Helvetica Light"/>
                    <a:sym typeface="Helvetica Light"/>
                  </a:defRPr>
                </a:pPr>
                <a:endParaRPr/>
              </a:p>
            </p:txBody>
          </p:sp>
        </p:grpSp>
        <p:sp>
          <p:nvSpPr>
            <p:cNvPr id="360" name="Shape 360"/>
            <p:cNvSpPr/>
            <p:nvPr/>
          </p:nvSpPr>
          <p:spPr>
            <a:xfrm>
              <a:off x="80328" y="535860"/>
              <a:ext cx="275444" cy="1"/>
            </a:xfrm>
            <a:prstGeom prst="line">
              <a:avLst/>
            </a:prstGeom>
            <a:noFill/>
            <a:ln w="50800" cap="flat">
              <a:solidFill>
                <a:srgbClr val="000000"/>
              </a:solidFill>
              <a:prstDash val="solid"/>
              <a:miter lim="400000"/>
              <a:headEnd type="oval" w="med" len="med"/>
            </a:ln>
            <a:effectLst/>
          </p:spPr>
          <p:txBody>
            <a:bodyPr wrap="square" lIns="35718" tIns="35718" rIns="35718" bIns="35718" numCol="1" anchor="ctr">
              <a:noAutofit/>
            </a:bodyP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61" name="Shape 361"/>
            <p:cNvSpPr/>
            <p:nvPr/>
          </p:nvSpPr>
          <p:spPr>
            <a:xfrm rot="20364055">
              <a:off x="427356" y="318690"/>
              <a:ext cx="907813" cy="434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000000"/>
                  </a:solidFill>
                  <a:latin typeface="Cooper Black"/>
                  <a:ea typeface="Cooper Black"/>
                  <a:cs typeface="Cooper Black"/>
                  <a:sym typeface="Cooper Black"/>
                </a:defRPr>
              </a:lvl1pPr>
            </a:lstStyle>
            <a:p>
              <a:pPr lvl="0">
                <a:defRPr sz="1800"/>
              </a:pPr>
              <a:r>
                <a:rPr sz="2400"/>
                <a:t>New!</a:t>
              </a:r>
            </a:p>
          </p:txBody>
        </p:sp>
      </p:grpSp>
      <p:sp>
        <p:nvSpPr>
          <p:cNvPr id="363" name="Shape 363"/>
          <p:cNvSpPr/>
          <p:nvPr/>
        </p:nvSpPr>
        <p:spPr>
          <a:xfrm flipH="1" flipV="1">
            <a:off x="1812055" y="2101295"/>
            <a:ext cx="673683" cy="716602"/>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64" name="Shape 364"/>
          <p:cNvSpPr/>
          <p:nvPr/>
        </p:nvSpPr>
        <p:spPr>
          <a:xfrm flipH="1" flipV="1">
            <a:off x="1892238" y="1595264"/>
            <a:ext cx="2949949" cy="1240527"/>
          </a:xfrm>
          <a:prstGeom prst="line">
            <a:avLst/>
          </a:prstGeom>
          <a:ln w="50800">
            <a:solidFill/>
            <a:miter lim="400000"/>
            <a:headEnd type="arrow"/>
          </a:ln>
        </p:spPr>
        <p:txBody>
          <a:bodyPr lIns="35718" tIns="35718" rIns="35718" bIns="35718" anchor="ctr"/>
          <a:lstStyle/>
          <a:p>
            <a:pPr lvl="0" algn="ctr" defTabSz="584200">
              <a:defRPr sz="1600">
                <a:solidFill>
                  <a:srgbClr val="000000"/>
                </a:solidFill>
                <a:latin typeface="Helvetica Light"/>
                <a:ea typeface="Helvetica Light"/>
                <a:cs typeface="Helvetica Light"/>
                <a:sym typeface="Helvetica Light"/>
              </a:defRPr>
            </a:pPr>
            <a:endParaRPr/>
          </a:p>
        </p:txBody>
      </p:sp>
      <p:sp>
        <p:nvSpPr>
          <p:cNvPr id="365" name="Shape 365"/>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26619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84</a:t>
            </a:fld>
            <a:endParaRPr sz="1200">
              <a:solidFill>
                <a:srgbClr val="898989"/>
              </a:solidFill>
            </a:endParaRPr>
          </a:p>
        </p:txBody>
      </p:sp>
      <p:sp>
        <p:nvSpPr>
          <p:cNvPr id="370" name="Shape 370"/>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Event Oriented</a:t>
            </a:r>
          </a:p>
        </p:txBody>
      </p:sp>
      <p:sp>
        <p:nvSpPr>
          <p:cNvPr id="371" name="Shape 371"/>
          <p:cNvSpPr/>
          <p:nvPr/>
        </p:nvSpPr>
        <p:spPr>
          <a:xfrm>
            <a:off x="3503109" y="2024798"/>
            <a:ext cx="604694" cy="6083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lvl="0">
              <a:defRPr>
                <a:solidFill>
                  <a:srgbClr val="FFFFFF"/>
                </a:solidFill>
              </a:defRPr>
            </a:pPr>
            <a:endParaRPr/>
          </a:p>
        </p:txBody>
      </p:sp>
      <p:grpSp>
        <p:nvGrpSpPr>
          <p:cNvPr id="378" name="Group 378"/>
          <p:cNvGrpSpPr/>
          <p:nvPr/>
        </p:nvGrpSpPr>
        <p:grpSpPr>
          <a:xfrm>
            <a:off x="4919427" y="1944493"/>
            <a:ext cx="1589422" cy="762336"/>
            <a:chOff x="0" y="0"/>
            <a:chExt cx="1589421" cy="762334"/>
          </a:xfrm>
        </p:grpSpPr>
        <p:grpSp>
          <p:nvGrpSpPr>
            <p:cNvPr id="376" name="Group 376"/>
            <p:cNvGrpSpPr/>
            <p:nvPr/>
          </p:nvGrpSpPr>
          <p:grpSpPr>
            <a:xfrm>
              <a:off x="-1" y="-1"/>
              <a:ext cx="1589422" cy="762336"/>
              <a:chOff x="0" y="0"/>
              <a:chExt cx="1589421" cy="762334"/>
            </a:xfrm>
          </p:grpSpPr>
          <p:sp>
            <p:nvSpPr>
              <p:cNvPr id="372" name="Shape 372"/>
              <p:cNvSpPr/>
              <p:nvPr/>
            </p:nvSpPr>
            <p:spPr>
              <a:xfrm>
                <a:off x="1058943"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373" name="Shape 373"/>
              <p:cNvSpPr/>
              <p:nvPr/>
            </p:nvSpPr>
            <p:spPr>
              <a:xfrm>
                <a:off x="240771" y="167"/>
                <a:ext cx="1066801" cy="762001"/>
              </a:xfrm>
              <a:prstGeom prst="rect">
                <a:avLst/>
              </a:pr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374" name="Shape 374"/>
              <p:cNvSpPr/>
              <p:nvPr/>
            </p:nvSpPr>
            <p:spPr>
              <a:xfrm>
                <a:off x="0"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375" name="Shape 375"/>
              <p:cNvSpPr/>
              <p:nvPr/>
            </p:nvSpPr>
            <p:spPr>
              <a:xfrm>
                <a:off x="1200212" y="12867"/>
                <a:ext cx="146341" cy="736601"/>
              </a:xfrm>
              <a:prstGeom prst="rect">
                <a:avLst/>
              </a:prstGeom>
              <a:solidFill>
                <a:srgbClr val="97E6B8"/>
              </a:solidFill>
              <a:ln w="12700" cap="flat">
                <a:noFill/>
                <a:miter lim="400000"/>
              </a:ln>
              <a:effectLst/>
            </p:spPr>
            <p:txBody>
              <a:bodyPr wrap="square" lIns="0" tIns="0" rIns="0" bIns="0" numCol="1" anchor="ctr">
                <a:noAutofit/>
              </a:bodyPr>
              <a:lstStyle/>
              <a:p>
                <a:pPr lvl="0">
                  <a:defRPr>
                    <a:solidFill>
                      <a:srgbClr val="FFFFFF"/>
                    </a:solidFill>
                  </a:defRPr>
                </a:pPr>
                <a:endParaRPr/>
              </a:p>
            </p:txBody>
          </p:sp>
        </p:grpSp>
        <p:sp>
          <p:nvSpPr>
            <p:cNvPr id="377" name="Shape 377"/>
            <p:cNvSpPr/>
            <p:nvPr/>
          </p:nvSpPr>
          <p:spPr>
            <a:xfrm>
              <a:off x="540206" y="30647"/>
              <a:ext cx="866761"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lgn="ctr">
                <a:defRPr sz="1800">
                  <a:solidFill>
                    <a:srgbClr val="000000"/>
                  </a:solidFill>
                </a:defRPr>
              </a:pPr>
              <a:r>
                <a:rPr sz="2000">
                  <a:solidFill>
                    <a:srgbClr val="171717"/>
                  </a:solidFill>
                  <a:latin typeface="+mn-lt"/>
                  <a:ea typeface="+mn-ea"/>
                  <a:cs typeface="+mn-cs"/>
                  <a:sym typeface="Helvetica"/>
                </a:rPr>
                <a:t>Index </a:t>
              </a:r>
            </a:p>
            <a:p>
              <a:pPr lvl="0" algn="ctr">
                <a:defRPr sz="1800">
                  <a:solidFill>
                    <a:srgbClr val="000000"/>
                  </a:solidFill>
                </a:defRPr>
              </a:pPr>
              <a:r>
                <a:rPr sz="2000">
                  <a:solidFill>
                    <a:srgbClr val="171717"/>
                  </a:solidFill>
                  <a:latin typeface="+mn-lt"/>
                  <a:ea typeface="+mn-ea"/>
                  <a:cs typeface="+mn-cs"/>
                  <a:sym typeface="Helvetica"/>
                </a:rPr>
                <a:t>Queue</a:t>
              </a:r>
            </a:p>
          </p:txBody>
        </p:sp>
      </p:grpSp>
      <p:sp>
        <p:nvSpPr>
          <p:cNvPr id="379" name="Shape 379"/>
          <p:cNvSpPr/>
          <p:nvPr/>
        </p:nvSpPr>
        <p:spPr>
          <a:xfrm>
            <a:off x="7307774" y="1997256"/>
            <a:ext cx="1140626" cy="663401"/>
          </a:xfrm>
          <a:prstGeom prst="roundRect">
            <a:avLst>
              <a:gd name="adj" fmla="val 24188"/>
            </a:avLst>
          </a:prstGeom>
          <a:solidFill>
            <a:srgbClr val="3498DB"/>
          </a:solidFill>
          <a:ln w="25400">
            <a:solidFill/>
          </a:ln>
          <a:extLst>
            <a:ext uri="{C572A759-6A51-4108-AA02-DFA0A04FC94B}">
              <ma14:wrappingTextBoxFlag xmlns:ma14="http://schemas.microsoft.com/office/mac/drawingml/2011/main" val="1"/>
            </a:ext>
          </a:extLst>
        </p:spPr>
        <p:txBody>
          <a:bodyPr lIns="0" tIns="0" rIns="0" bIns="0" anchor="ct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Indexer</a:t>
            </a:r>
          </a:p>
        </p:txBody>
      </p:sp>
      <p:grpSp>
        <p:nvGrpSpPr>
          <p:cNvPr id="383" name="Group 383"/>
          <p:cNvGrpSpPr/>
          <p:nvPr/>
        </p:nvGrpSpPr>
        <p:grpSpPr>
          <a:xfrm>
            <a:off x="912309" y="1997256"/>
            <a:ext cx="1655554" cy="663401"/>
            <a:chOff x="0" y="0"/>
            <a:chExt cx="1655553" cy="663400"/>
          </a:xfrm>
        </p:grpSpPr>
        <p:sp>
          <p:nvSpPr>
            <p:cNvPr id="380" name="Shape 380"/>
            <p:cNvSpPr/>
            <p:nvPr/>
          </p:nvSpPr>
          <p:spPr>
            <a:xfrm>
              <a:off x="514928" y="0"/>
              <a:ext cx="1140626" cy="663401"/>
            </a:xfrm>
            <a:prstGeom prst="roundRect">
              <a:avLst>
                <a:gd name="adj" fmla="val 24188"/>
              </a:avLst>
            </a:prstGeom>
            <a:solidFill>
              <a:srgbClr val="3498DB"/>
            </a:solidFill>
            <a:ln w="25400" cap="flat">
              <a:solidFill>
                <a:srgbClr val="00000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Ingest</a:t>
              </a:r>
            </a:p>
          </p:txBody>
        </p:sp>
        <p:sp>
          <p:nvSpPr>
            <p:cNvPr id="381" name="Shape 381"/>
            <p:cNvSpPr/>
            <p:nvPr/>
          </p:nvSpPr>
          <p:spPr>
            <a:xfrm>
              <a:off x="0" y="241948"/>
              <a:ext cx="178434" cy="1795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382" name="Shape 382"/>
            <p:cNvSpPr/>
            <p:nvPr/>
          </p:nvSpPr>
          <p:spPr>
            <a:xfrm>
              <a:off x="173540" y="331700"/>
              <a:ext cx="337340" cy="1"/>
            </a:xfrm>
            <a:prstGeom prst="line">
              <a:avLst/>
            </a:prstGeom>
            <a:noFill/>
            <a:ln w="25400" cap="flat">
              <a:solidFill>
                <a:srgbClr val="000000"/>
              </a:solidFill>
              <a:prstDash val="solid"/>
              <a:bevel/>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grpSp>
      <p:sp>
        <p:nvSpPr>
          <p:cNvPr id="384" name="Shape 384"/>
          <p:cNvSpPr/>
          <p:nvPr/>
        </p:nvSpPr>
        <p:spPr>
          <a:xfrm>
            <a:off x="2577402" y="2328956"/>
            <a:ext cx="916168" cy="1"/>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85" name="Shape 385"/>
          <p:cNvSpPr/>
          <p:nvPr/>
        </p:nvSpPr>
        <p:spPr>
          <a:xfrm>
            <a:off x="4113916" y="2328956"/>
            <a:ext cx="812098" cy="1"/>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86" name="Shape 386"/>
          <p:cNvSpPr/>
          <p:nvPr/>
        </p:nvSpPr>
        <p:spPr>
          <a:xfrm>
            <a:off x="6497466" y="2328956"/>
            <a:ext cx="812099" cy="1"/>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87" name="Shape 387"/>
          <p:cNvSpPr/>
          <p:nvPr/>
        </p:nvSpPr>
        <p:spPr>
          <a:xfrm>
            <a:off x="2908652" y="1364348"/>
            <a:ext cx="1657287" cy="701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a:defRPr sz="1800">
                <a:solidFill>
                  <a:srgbClr val="000000"/>
                </a:solidFill>
              </a:defRPr>
            </a:pPr>
            <a:r>
              <a:rPr sz="2000">
                <a:solidFill>
                  <a:srgbClr val="171717"/>
                </a:solidFill>
                <a:latin typeface="+mn-lt"/>
                <a:ea typeface="+mn-ea"/>
                <a:cs typeface="+mn-cs"/>
                <a:sym typeface="Helvetica"/>
              </a:rPr>
              <a:t>Ingest Event </a:t>
            </a:r>
          </a:p>
          <a:p>
            <a:pPr lvl="0" algn="ctr">
              <a:defRPr sz="1800">
                <a:solidFill>
                  <a:srgbClr val="000000"/>
                </a:solidFill>
              </a:defRPr>
            </a:pPr>
            <a:r>
              <a:rPr sz="2000">
                <a:solidFill>
                  <a:srgbClr val="171717"/>
                </a:solidFill>
                <a:latin typeface="+mn-lt"/>
                <a:ea typeface="+mn-ea"/>
                <a:cs typeface="+mn-cs"/>
                <a:sym typeface="Helvetica"/>
              </a:rPr>
              <a:t>Exchange</a:t>
            </a:r>
          </a:p>
        </p:txBody>
      </p:sp>
      <p:grpSp>
        <p:nvGrpSpPr>
          <p:cNvPr id="393" name="Group 393"/>
          <p:cNvGrpSpPr/>
          <p:nvPr/>
        </p:nvGrpSpPr>
        <p:grpSpPr>
          <a:xfrm>
            <a:off x="4919427" y="3189475"/>
            <a:ext cx="1589422" cy="762335"/>
            <a:chOff x="0" y="0"/>
            <a:chExt cx="1589421" cy="762334"/>
          </a:xfrm>
        </p:grpSpPr>
        <p:sp>
          <p:nvSpPr>
            <p:cNvPr id="388" name="Shape 388"/>
            <p:cNvSpPr/>
            <p:nvPr/>
          </p:nvSpPr>
          <p:spPr>
            <a:xfrm>
              <a:off x="1058943"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389" name="Shape 389"/>
            <p:cNvSpPr/>
            <p:nvPr/>
          </p:nvSpPr>
          <p:spPr>
            <a:xfrm>
              <a:off x="240771" y="167"/>
              <a:ext cx="1066801" cy="762001"/>
            </a:xfrm>
            <a:prstGeom prst="rect">
              <a:avLst/>
            </a:pr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390" name="Shape 390"/>
            <p:cNvSpPr/>
            <p:nvPr/>
          </p:nvSpPr>
          <p:spPr>
            <a:xfrm>
              <a:off x="0"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391" name="Shape 391"/>
            <p:cNvSpPr/>
            <p:nvPr/>
          </p:nvSpPr>
          <p:spPr>
            <a:xfrm>
              <a:off x="1200212" y="12867"/>
              <a:ext cx="146341" cy="736601"/>
            </a:xfrm>
            <a:prstGeom prst="rect">
              <a:avLst/>
            </a:prstGeom>
            <a:solidFill>
              <a:srgbClr val="DDDDDD"/>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392" name="Shape 392"/>
            <p:cNvSpPr/>
            <p:nvPr/>
          </p:nvSpPr>
          <p:spPr>
            <a:xfrm>
              <a:off x="540206" y="170347"/>
              <a:ext cx="866761"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2000">
                  <a:latin typeface="+mn-lt"/>
                  <a:ea typeface="+mn-ea"/>
                  <a:cs typeface="+mn-cs"/>
                  <a:sym typeface="Helvetica"/>
                </a:defRPr>
              </a:lvl1pPr>
            </a:lstStyle>
            <a:p>
              <a:pPr lvl="0">
                <a:defRPr sz="1800">
                  <a:solidFill>
                    <a:srgbClr val="000000"/>
                  </a:solidFill>
                </a:defRPr>
              </a:pPr>
              <a:r>
                <a:rPr sz="2000">
                  <a:solidFill>
                    <a:srgbClr val="171717"/>
                  </a:solidFill>
                </a:rPr>
                <a:t>Queue</a:t>
              </a:r>
            </a:p>
          </p:txBody>
        </p:sp>
      </p:grpSp>
      <p:grpSp>
        <p:nvGrpSpPr>
          <p:cNvPr id="396" name="Group 396"/>
          <p:cNvGrpSpPr/>
          <p:nvPr/>
        </p:nvGrpSpPr>
        <p:grpSpPr>
          <a:xfrm>
            <a:off x="6497466" y="3238942"/>
            <a:ext cx="1950934" cy="663401"/>
            <a:chOff x="0" y="0"/>
            <a:chExt cx="1950932" cy="663400"/>
          </a:xfrm>
        </p:grpSpPr>
        <p:sp>
          <p:nvSpPr>
            <p:cNvPr id="394" name="Shape 394"/>
            <p:cNvSpPr/>
            <p:nvPr/>
          </p:nvSpPr>
          <p:spPr>
            <a:xfrm>
              <a:off x="810307" y="0"/>
              <a:ext cx="1140626" cy="663401"/>
            </a:xfrm>
            <a:prstGeom prst="roundRect">
              <a:avLst>
                <a:gd name="adj" fmla="val 24188"/>
              </a:avLst>
            </a:prstGeom>
            <a:solidFill>
              <a:srgbClr val="A7A7A7"/>
            </a:solidFill>
            <a:ln w="25400" cap="flat">
              <a:solidFill>
                <a:srgbClr val="000000"/>
              </a:solidFill>
              <a:custDash>
                <a:ds d="200000" sp="200000"/>
              </a:custDash>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Service</a:t>
              </a:r>
            </a:p>
          </p:txBody>
        </p:sp>
        <p:sp>
          <p:nvSpPr>
            <p:cNvPr id="395" name="Shape 395"/>
            <p:cNvSpPr/>
            <p:nvPr/>
          </p:nvSpPr>
          <p:spPr>
            <a:xfrm>
              <a:off x="0" y="334995"/>
              <a:ext cx="812098" cy="1"/>
            </a:xfrm>
            <a:prstGeom prst="line">
              <a:avLst/>
            </a:prstGeom>
            <a:noFill/>
            <a:ln w="25400" cap="flat">
              <a:solidFill>
                <a:srgbClr val="000000"/>
              </a:solidFill>
              <a:custDash>
                <a:ds d="200000" sp="200000"/>
              </a:custDash>
              <a:miter lim="400000"/>
              <a:tailEnd type="arrow"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grpSp>
      <p:sp>
        <p:nvSpPr>
          <p:cNvPr id="409" name="Shape 409"/>
          <p:cNvSpPr/>
          <p:nvPr/>
        </p:nvSpPr>
        <p:spPr>
          <a:xfrm>
            <a:off x="3782572" y="2645101"/>
            <a:ext cx="1124601" cy="9028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3" y="12221"/>
                  <a:pt x="7713" y="19421"/>
                  <a:pt x="21600" y="21600"/>
                </a:cubicBezTo>
              </a:path>
            </a:pathLst>
          </a:custGeom>
          <a:ln w="25400">
            <a:solidFill/>
            <a:custDash>
              <a:ds d="200000" sp="200000"/>
            </a:custDash>
            <a:miter lim="400000"/>
            <a:tailEnd type="arrow"/>
          </a:ln>
        </p:spPr>
        <p:txBody>
          <a:bodyPr/>
          <a:lstStyle/>
          <a:p>
            <a:pPr lvl="0"/>
            <a:endParaRPr/>
          </a:p>
        </p:txBody>
      </p:sp>
      <p:grpSp>
        <p:nvGrpSpPr>
          <p:cNvPr id="403" name="Group 403"/>
          <p:cNvGrpSpPr/>
          <p:nvPr/>
        </p:nvGrpSpPr>
        <p:grpSpPr>
          <a:xfrm>
            <a:off x="4925777" y="4434456"/>
            <a:ext cx="1589422" cy="762336"/>
            <a:chOff x="0" y="0"/>
            <a:chExt cx="1589421" cy="762334"/>
          </a:xfrm>
        </p:grpSpPr>
        <p:sp>
          <p:nvSpPr>
            <p:cNvPr id="398" name="Shape 398"/>
            <p:cNvSpPr/>
            <p:nvPr/>
          </p:nvSpPr>
          <p:spPr>
            <a:xfrm>
              <a:off x="1058943"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399" name="Shape 399"/>
            <p:cNvSpPr/>
            <p:nvPr/>
          </p:nvSpPr>
          <p:spPr>
            <a:xfrm>
              <a:off x="240771" y="167"/>
              <a:ext cx="1066801" cy="762001"/>
            </a:xfrm>
            <a:prstGeom prst="rect">
              <a:avLst/>
            </a:pr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400" name="Shape 400"/>
            <p:cNvSpPr/>
            <p:nvPr/>
          </p:nvSpPr>
          <p:spPr>
            <a:xfrm>
              <a:off x="0"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custDash>
                <a:ds d="200000" sp="200000"/>
              </a:custDash>
              <a:miter lim="400000"/>
            </a:ln>
            <a:effectLst/>
          </p:spPr>
          <p:txBody>
            <a:bodyPr wrap="square" lIns="0" tIns="0" rIns="0" bIns="0" numCol="1" anchor="ctr">
              <a:noAutofit/>
            </a:bodyPr>
            <a:lstStyle/>
            <a:p>
              <a:pPr lvl="0">
                <a:defRPr>
                  <a:solidFill>
                    <a:srgbClr val="FFFFFF"/>
                  </a:solidFill>
                </a:defRPr>
              </a:pPr>
              <a:endParaRPr/>
            </a:p>
          </p:txBody>
        </p:sp>
        <p:sp>
          <p:nvSpPr>
            <p:cNvPr id="401" name="Shape 401"/>
            <p:cNvSpPr/>
            <p:nvPr/>
          </p:nvSpPr>
          <p:spPr>
            <a:xfrm>
              <a:off x="1200212" y="12867"/>
              <a:ext cx="146341" cy="736601"/>
            </a:xfrm>
            <a:prstGeom prst="rect">
              <a:avLst/>
            </a:prstGeom>
            <a:solidFill>
              <a:srgbClr val="DDDDDD"/>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402" name="Shape 402"/>
            <p:cNvSpPr/>
            <p:nvPr/>
          </p:nvSpPr>
          <p:spPr>
            <a:xfrm>
              <a:off x="540206" y="170347"/>
              <a:ext cx="866761"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2000">
                  <a:latin typeface="+mn-lt"/>
                  <a:ea typeface="+mn-ea"/>
                  <a:cs typeface="+mn-cs"/>
                  <a:sym typeface="Helvetica"/>
                </a:defRPr>
              </a:lvl1pPr>
            </a:lstStyle>
            <a:p>
              <a:pPr lvl="0">
                <a:defRPr sz="1800">
                  <a:solidFill>
                    <a:srgbClr val="000000"/>
                  </a:solidFill>
                </a:defRPr>
              </a:pPr>
              <a:r>
                <a:rPr sz="2000">
                  <a:solidFill>
                    <a:srgbClr val="171717"/>
                  </a:solidFill>
                </a:rPr>
                <a:t>Queue</a:t>
              </a:r>
            </a:p>
          </p:txBody>
        </p:sp>
      </p:grpSp>
      <p:grpSp>
        <p:nvGrpSpPr>
          <p:cNvPr id="406" name="Group 406"/>
          <p:cNvGrpSpPr/>
          <p:nvPr/>
        </p:nvGrpSpPr>
        <p:grpSpPr>
          <a:xfrm>
            <a:off x="6503816" y="4483923"/>
            <a:ext cx="1950934" cy="663402"/>
            <a:chOff x="0" y="0"/>
            <a:chExt cx="1950932" cy="663400"/>
          </a:xfrm>
        </p:grpSpPr>
        <p:sp>
          <p:nvSpPr>
            <p:cNvPr id="404" name="Shape 404"/>
            <p:cNvSpPr/>
            <p:nvPr/>
          </p:nvSpPr>
          <p:spPr>
            <a:xfrm>
              <a:off x="810307" y="0"/>
              <a:ext cx="1140626" cy="663401"/>
            </a:xfrm>
            <a:prstGeom prst="roundRect">
              <a:avLst>
                <a:gd name="adj" fmla="val 24188"/>
              </a:avLst>
            </a:prstGeom>
            <a:solidFill>
              <a:srgbClr val="A7A7A7"/>
            </a:solidFill>
            <a:ln w="25400" cap="flat">
              <a:solidFill>
                <a:srgbClr val="000000"/>
              </a:solidFill>
              <a:custDash>
                <a:ds d="200000" sp="200000"/>
              </a:custDash>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Service</a:t>
              </a:r>
            </a:p>
          </p:txBody>
        </p:sp>
        <p:sp>
          <p:nvSpPr>
            <p:cNvPr id="405" name="Shape 405"/>
            <p:cNvSpPr/>
            <p:nvPr/>
          </p:nvSpPr>
          <p:spPr>
            <a:xfrm>
              <a:off x="0" y="334995"/>
              <a:ext cx="812098" cy="1"/>
            </a:xfrm>
            <a:prstGeom prst="line">
              <a:avLst/>
            </a:prstGeom>
            <a:noFill/>
            <a:ln w="25400" cap="flat">
              <a:solidFill>
                <a:srgbClr val="000000"/>
              </a:solidFill>
              <a:custDash>
                <a:ds d="200000" sp="200000"/>
              </a:custDash>
              <a:miter lim="400000"/>
              <a:tailEnd type="arrow"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grpSp>
      <p:sp>
        <p:nvSpPr>
          <p:cNvPr id="410" name="Shape 410"/>
          <p:cNvSpPr/>
          <p:nvPr/>
        </p:nvSpPr>
        <p:spPr>
          <a:xfrm>
            <a:off x="3614081" y="2629144"/>
            <a:ext cx="1322434" cy="2027322"/>
          </a:xfrm>
          <a:custGeom>
            <a:avLst/>
            <a:gdLst/>
            <a:ahLst/>
            <a:cxnLst>
              <a:cxn ang="0">
                <a:pos x="wd2" y="hd2"/>
              </a:cxn>
              <a:cxn ang="5400000">
                <a:pos x="wd2" y="hd2"/>
              </a:cxn>
              <a:cxn ang="10800000">
                <a:pos x="wd2" y="hd2"/>
              </a:cxn>
              <a:cxn ang="16200000">
                <a:pos x="wd2" y="hd2"/>
              </a:cxn>
            </a:cxnLst>
            <a:rect l="0" t="0" r="r" b="b"/>
            <a:pathLst>
              <a:path w="18761" h="21600" extrusionOk="0">
                <a:moveTo>
                  <a:pt x="1278" y="0"/>
                </a:moveTo>
                <a:cubicBezTo>
                  <a:pt x="-2839" y="10909"/>
                  <a:pt x="2989" y="18109"/>
                  <a:pt x="18761" y="21600"/>
                </a:cubicBezTo>
              </a:path>
            </a:pathLst>
          </a:custGeom>
          <a:ln w="25400">
            <a:solidFill/>
            <a:custDash>
              <a:ds d="200000" sp="200000"/>
            </a:custDash>
            <a:miter lim="400000"/>
            <a:tailEnd type="arrow"/>
          </a:ln>
        </p:spPr>
        <p:txBody>
          <a:bodyPr/>
          <a:lstStyle/>
          <a:p>
            <a:pPr lvl="0"/>
            <a:endParaRPr/>
          </a:p>
        </p:txBody>
      </p:sp>
      <p:sp>
        <p:nvSpPr>
          <p:cNvPr id="408" name="Shape 408"/>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539035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0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9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9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40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advAuto="0"/>
      <p:bldP spid="396" grpId="0" animBg="1" advAuto="0"/>
      <p:bldP spid="409" grpId="0" animBg="1" advAuto="0"/>
      <p:bldP spid="403" grpId="0" animBg="1" advAuto="0"/>
      <p:bldP spid="406" grpId="0" animBg="1" advAuto="0"/>
      <p:bldP spid="410"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85</a:t>
            </a:fld>
            <a:endParaRPr sz="1200">
              <a:solidFill>
                <a:srgbClr val="898989"/>
              </a:solidFill>
            </a:endParaRPr>
          </a:p>
        </p:txBody>
      </p:sp>
      <p:sp>
        <p:nvSpPr>
          <p:cNvPr id="415" name="Shape 415"/>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Virtual Products</a:t>
            </a:r>
          </a:p>
        </p:txBody>
      </p:sp>
      <p:sp>
        <p:nvSpPr>
          <p:cNvPr id="416" name="Shape 416"/>
          <p:cNvSpPr/>
          <p:nvPr/>
        </p:nvSpPr>
        <p:spPr>
          <a:xfrm>
            <a:off x="1636041" y="2372467"/>
            <a:ext cx="5871919"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lvl1pPr>
          </a:lstStyle>
          <a:p>
            <a:pPr lvl="0">
              <a:defRPr sz="1800">
                <a:solidFill>
                  <a:srgbClr val="000000"/>
                </a:solidFill>
              </a:defRPr>
            </a:pPr>
            <a:r>
              <a:rPr sz="2100">
                <a:solidFill>
                  <a:srgbClr val="171717"/>
                </a:solidFill>
              </a:rPr>
              <a:t>ASTER On-Demand L2 Surface Kinetic Temperature</a:t>
            </a:r>
          </a:p>
        </p:txBody>
      </p:sp>
      <p:grpSp>
        <p:nvGrpSpPr>
          <p:cNvPr id="420" name="Group 420"/>
          <p:cNvGrpSpPr/>
          <p:nvPr/>
        </p:nvGrpSpPr>
        <p:grpSpPr>
          <a:xfrm>
            <a:off x="1007121" y="2793999"/>
            <a:ext cx="7129759" cy="2128107"/>
            <a:chOff x="0" y="0"/>
            <a:chExt cx="7129757" cy="2128106"/>
          </a:xfrm>
        </p:grpSpPr>
        <p:sp>
          <p:nvSpPr>
            <p:cNvPr id="417" name="Shape 417"/>
            <p:cNvSpPr/>
            <p:nvPr/>
          </p:nvSpPr>
          <p:spPr>
            <a:xfrm>
              <a:off x="0" y="1731865"/>
              <a:ext cx="7129758"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100"/>
              </a:lvl1pPr>
            </a:lstStyle>
            <a:p>
              <a:pPr lvl="0">
                <a:defRPr sz="1800">
                  <a:solidFill>
                    <a:srgbClr val="000000"/>
                  </a:solidFill>
                </a:defRPr>
              </a:pPr>
              <a:r>
                <a:rPr sz="2100">
                  <a:solidFill>
                    <a:srgbClr val="171717"/>
                  </a:solidFill>
                </a:rPr>
                <a:t>ASTER L1A Reconstructed Unprocessed Instrument Data V003</a:t>
              </a:r>
            </a:p>
          </p:txBody>
        </p:sp>
        <p:sp>
          <p:nvSpPr>
            <p:cNvPr id="418" name="Shape 418"/>
            <p:cNvSpPr/>
            <p:nvPr/>
          </p:nvSpPr>
          <p:spPr>
            <a:xfrm>
              <a:off x="3469961" y="613937"/>
              <a:ext cx="1097928"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Derived From</a:t>
              </a:r>
            </a:p>
          </p:txBody>
        </p:sp>
        <p:sp>
          <p:nvSpPr>
            <p:cNvPr id="419" name="Shape 419"/>
            <p:cNvSpPr/>
            <p:nvPr/>
          </p:nvSpPr>
          <p:spPr>
            <a:xfrm>
              <a:off x="3442084" y="0"/>
              <a:ext cx="1" cy="1706574"/>
            </a:xfrm>
            <a:prstGeom prst="line">
              <a:avLst/>
            </a:prstGeom>
            <a:noFill/>
            <a:ln w="25400" cap="flat">
              <a:solidFill>
                <a:srgbClr val="3498DB"/>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lvl="0" defTabSz="457200">
                <a:defRPr sz="1200">
                  <a:solidFill>
                    <a:srgbClr val="000000"/>
                  </a:solidFill>
                  <a:latin typeface="+mn-lt"/>
                  <a:ea typeface="+mn-ea"/>
                  <a:cs typeface="+mn-cs"/>
                  <a:sym typeface="Helvetica"/>
                </a:defRPr>
              </a:pPr>
              <a:endParaRPr/>
            </a:p>
          </p:txBody>
        </p:sp>
      </p:grpSp>
      <p:sp>
        <p:nvSpPr>
          <p:cNvPr id="421" name="Shape 421"/>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35517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advAuto="0"/>
      <p:bldP spid="420"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86</a:t>
            </a:fld>
            <a:endParaRPr sz="1200">
              <a:solidFill>
                <a:srgbClr val="898989"/>
              </a:solidFill>
            </a:endParaRPr>
          </a:p>
        </p:txBody>
      </p:sp>
      <p:sp>
        <p:nvSpPr>
          <p:cNvPr id="426" name="Shape 426"/>
          <p:cNvSpPr/>
          <p:nvPr/>
        </p:nvSpPr>
        <p:spPr>
          <a:xfrm>
            <a:off x="1562025" y="3508429"/>
            <a:ext cx="1086165"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lvl1pPr>
          </a:lstStyle>
          <a:p>
            <a:pPr lvl="0">
              <a:defRPr sz="1800">
                <a:solidFill>
                  <a:srgbClr val="000000"/>
                </a:solidFill>
              </a:defRPr>
            </a:pPr>
            <a:r>
              <a:rPr sz="2100">
                <a:solidFill>
                  <a:srgbClr val="171717"/>
                </a:solidFill>
              </a:rPr>
              <a:t>AST_L1A</a:t>
            </a:r>
          </a:p>
        </p:txBody>
      </p:sp>
      <p:sp>
        <p:nvSpPr>
          <p:cNvPr id="427" name="Shape 427"/>
          <p:cNvSpPr/>
          <p:nvPr/>
        </p:nvSpPr>
        <p:spPr>
          <a:xfrm>
            <a:off x="5833996" y="1238891"/>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AST_05</a:t>
            </a:r>
          </a:p>
        </p:txBody>
      </p:sp>
      <p:sp>
        <p:nvSpPr>
          <p:cNvPr id="428" name="Shape 428"/>
          <p:cNvSpPr/>
          <p:nvPr/>
        </p:nvSpPr>
        <p:spPr>
          <a:xfrm>
            <a:off x="5833996" y="1760247"/>
            <a:ext cx="954117"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AST_07</a:t>
            </a:r>
          </a:p>
        </p:txBody>
      </p:sp>
      <p:sp>
        <p:nvSpPr>
          <p:cNvPr id="429" name="Shape 429"/>
          <p:cNvSpPr/>
          <p:nvPr/>
        </p:nvSpPr>
        <p:spPr>
          <a:xfrm>
            <a:off x="5833996" y="2281603"/>
            <a:ext cx="1222249"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AST_07XT</a:t>
            </a:r>
          </a:p>
        </p:txBody>
      </p:sp>
      <p:sp>
        <p:nvSpPr>
          <p:cNvPr id="430" name="Shape 430"/>
          <p:cNvSpPr/>
          <p:nvPr/>
        </p:nvSpPr>
        <p:spPr>
          <a:xfrm>
            <a:off x="5833996" y="2802960"/>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AST_08</a:t>
            </a:r>
          </a:p>
        </p:txBody>
      </p:sp>
      <p:sp>
        <p:nvSpPr>
          <p:cNvPr id="431" name="Shape 431"/>
          <p:cNvSpPr/>
          <p:nvPr/>
        </p:nvSpPr>
        <p:spPr>
          <a:xfrm>
            <a:off x="5833996" y="3324316"/>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a:t>
            </a:r>
          </a:p>
        </p:txBody>
      </p:sp>
      <p:sp>
        <p:nvSpPr>
          <p:cNvPr id="432" name="Shape 432"/>
          <p:cNvSpPr/>
          <p:nvPr/>
        </p:nvSpPr>
        <p:spPr>
          <a:xfrm>
            <a:off x="5833996" y="3845672"/>
            <a:ext cx="1237225"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AST_09XT</a:t>
            </a:r>
          </a:p>
        </p:txBody>
      </p:sp>
      <p:sp>
        <p:nvSpPr>
          <p:cNvPr id="433" name="Shape 433"/>
          <p:cNvSpPr/>
          <p:nvPr/>
        </p:nvSpPr>
        <p:spPr>
          <a:xfrm>
            <a:off x="5833996" y="4367028"/>
            <a:ext cx="1098536"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AST_09T</a:t>
            </a:r>
          </a:p>
        </p:txBody>
      </p:sp>
      <p:sp>
        <p:nvSpPr>
          <p:cNvPr id="434" name="Shape 434"/>
          <p:cNvSpPr/>
          <p:nvPr/>
        </p:nvSpPr>
        <p:spPr>
          <a:xfrm>
            <a:off x="5833996" y="4888385"/>
            <a:ext cx="1495200"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AST_14DEM</a:t>
            </a:r>
          </a:p>
        </p:txBody>
      </p:sp>
      <p:sp>
        <p:nvSpPr>
          <p:cNvPr id="435" name="Shape 435"/>
          <p:cNvSpPr/>
          <p:nvPr/>
        </p:nvSpPr>
        <p:spPr>
          <a:xfrm>
            <a:off x="5833996" y="5409741"/>
            <a:ext cx="142162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AST_14OTH</a:t>
            </a:r>
          </a:p>
        </p:txBody>
      </p:sp>
      <p:sp>
        <p:nvSpPr>
          <p:cNvPr id="436" name="Shape 436"/>
          <p:cNvSpPr/>
          <p:nvPr/>
        </p:nvSpPr>
        <p:spPr>
          <a:xfrm>
            <a:off x="5833996" y="5931097"/>
            <a:ext cx="1517338"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AST_14DMO</a:t>
            </a:r>
          </a:p>
        </p:txBody>
      </p:sp>
      <p:sp>
        <p:nvSpPr>
          <p:cNvPr id="437" name="Shape 437"/>
          <p:cNvSpPr/>
          <p:nvPr/>
        </p:nvSpPr>
        <p:spPr>
          <a:xfrm flipV="1">
            <a:off x="2715618" y="1491156"/>
            <a:ext cx="3058553" cy="2240862"/>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38" name="Shape 438"/>
          <p:cNvSpPr/>
          <p:nvPr/>
        </p:nvSpPr>
        <p:spPr>
          <a:xfrm flipV="1">
            <a:off x="2713874" y="2006460"/>
            <a:ext cx="3060815" cy="1715279"/>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39" name="Shape 439"/>
          <p:cNvSpPr/>
          <p:nvPr/>
        </p:nvSpPr>
        <p:spPr>
          <a:xfrm flipV="1">
            <a:off x="2713971" y="2538696"/>
            <a:ext cx="3058978" cy="1208614"/>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0" name="Shape 440"/>
          <p:cNvSpPr/>
          <p:nvPr/>
        </p:nvSpPr>
        <p:spPr>
          <a:xfrm flipV="1">
            <a:off x="2714070" y="3035362"/>
            <a:ext cx="3057068" cy="723987"/>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1" name="Shape 441"/>
          <p:cNvSpPr/>
          <p:nvPr/>
        </p:nvSpPr>
        <p:spPr>
          <a:xfrm flipV="1">
            <a:off x="2714135" y="3523541"/>
            <a:ext cx="3054913" cy="199607"/>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2" name="Shape 442"/>
          <p:cNvSpPr/>
          <p:nvPr/>
        </p:nvSpPr>
        <p:spPr>
          <a:xfrm>
            <a:off x="2714753" y="3755036"/>
            <a:ext cx="3054021" cy="304689"/>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3" name="Shape 443"/>
          <p:cNvSpPr/>
          <p:nvPr/>
        </p:nvSpPr>
        <p:spPr>
          <a:xfrm>
            <a:off x="2714681" y="3749777"/>
            <a:ext cx="3056337" cy="859212"/>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4" name="Shape 444"/>
          <p:cNvSpPr/>
          <p:nvPr/>
        </p:nvSpPr>
        <p:spPr>
          <a:xfrm>
            <a:off x="2714546" y="3754057"/>
            <a:ext cx="3058132" cy="1321913"/>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5" name="Shape 445"/>
          <p:cNvSpPr/>
          <p:nvPr/>
        </p:nvSpPr>
        <p:spPr>
          <a:xfrm>
            <a:off x="2714433" y="3753226"/>
            <a:ext cx="3059959" cy="1887413"/>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6" name="Shape 446"/>
          <p:cNvSpPr/>
          <p:nvPr/>
        </p:nvSpPr>
        <p:spPr>
          <a:xfrm>
            <a:off x="2714368" y="3752457"/>
            <a:ext cx="3061161" cy="2338975"/>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47" name="Shape 447"/>
          <p:cNvSpPr>
            <a:spLocks noGrp="1"/>
          </p:cNvSpPr>
          <p:nvPr>
            <p:ph type="title"/>
          </p:nvPr>
        </p:nvSpPr>
        <p:spPr>
          <a:xfrm>
            <a:off x="1108004" y="394584"/>
            <a:ext cx="1994207" cy="836926"/>
          </a:xfrm>
          <a:prstGeom prst="rect">
            <a:avLst/>
          </a:prstGeom>
        </p:spPr>
        <p:txBody>
          <a:bodyPr lIns="91424" tIns="91424" rIns="91424" bIns="91424" anchor="b"/>
          <a:lstStyle>
            <a:lvl1pPr algn="ctr">
              <a:defRPr sz="3600"/>
            </a:lvl1pPr>
          </a:lstStyle>
          <a:p>
            <a:pPr lvl="0">
              <a:defRPr sz="1800" b="0">
                <a:solidFill>
                  <a:srgbClr val="000000"/>
                </a:solidFill>
              </a:defRPr>
            </a:pPr>
            <a:r>
              <a:rPr sz="3600" b="1">
                <a:solidFill>
                  <a:srgbClr val="34495E"/>
                </a:solidFill>
              </a:rPr>
              <a:t>Source</a:t>
            </a:r>
          </a:p>
        </p:txBody>
      </p:sp>
      <p:sp>
        <p:nvSpPr>
          <p:cNvPr id="448" name="Shape 448"/>
          <p:cNvSpPr/>
          <p:nvPr/>
        </p:nvSpPr>
        <p:spPr>
          <a:xfrm>
            <a:off x="5245112" y="379472"/>
            <a:ext cx="1994207" cy="83692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a:bodyPr>
          <a:lstStyle>
            <a:lvl1pPr algn="ctr" defTabSz="457200">
              <a:defRPr sz="3600" b="1">
                <a:solidFill>
                  <a:srgbClr val="34495E"/>
                </a:solidFill>
                <a:latin typeface="Avenir Book"/>
                <a:ea typeface="Avenir Book"/>
                <a:cs typeface="Avenir Book"/>
                <a:sym typeface="Avenir Book"/>
              </a:defRPr>
            </a:lvl1pPr>
          </a:lstStyle>
          <a:p>
            <a:pPr lvl="0">
              <a:defRPr sz="1800" b="0">
                <a:solidFill>
                  <a:srgbClr val="000000"/>
                </a:solidFill>
              </a:defRPr>
            </a:pPr>
            <a:r>
              <a:rPr sz="3600" b="1">
                <a:solidFill>
                  <a:srgbClr val="34495E"/>
                </a:solidFill>
              </a:rPr>
              <a:t>Derived</a:t>
            </a:r>
          </a:p>
        </p:txBody>
      </p:sp>
      <p:sp>
        <p:nvSpPr>
          <p:cNvPr id="449" name="Shape 449"/>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76324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87</a:t>
            </a:fld>
            <a:endParaRPr sz="1200">
              <a:solidFill>
                <a:srgbClr val="898989"/>
              </a:solidFill>
            </a:endParaRPr>
          </a:p>
        </p:txBody>
      </p:sp>
      <p:pic>
        <p:nvPicPr>
          <p:cNvPr id="454" name="Earthdata_Search_and_Gilman_ESIP_Summer_2015_key.png"/>
          <p:cNvPicPr/>
          <p:nvPr/>
        </p:nvPicPr>
        <p:blipFill>
          <a:blip r:embed="rId3">
            <a:extLst/>
          </a:blip>
          <a:stretch>
            <a:fillRect/>
          </a:stretch>
        </p:blipFill>
        <p:spPr>
          <a:xfrm>
            <a:off x="-1" y="1799032"/>
            <a:ext cx="9144001" cy="3259936"/>
          </a:xfrm>
          <a:prstGeom prst="rect">
            <a:avLst/>
          </a:prstGeom>
          <a:ln w="12700">
            <a:miter lim="400000"/>
          </a:ln>
        </p:spPr>
      </p:pic>
      <p:sp>
        <p:nvSpPr>
          <p:cNvPr id="455" name="Shape 455"/>
          <p:cNvSpPr/>
          <p:nvPr/>
        </p:nvSpPr>
        <p:spPr>
          <a:xfrm>
            <a:off x="1798742" y="768865"/>
            <a:ext cx="6040429"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lvl1pPr>
          </a:lstStyle>
          <a:p>
            <a:pPr lvl="0">
              <a:defRPr sz="1800">
                <a:solidFill>
                  <a:srgbClr val="000000"/>
                </a:solidFill>
              </a:defRPr>
            </a:pPr>
            <a:r>
              <a:rPr sz="2100">
                <a:solidFill>
                  <a:srgbClr val="171717"/>
                </a:solidFill>
              </a:rPr>
              <a:t>"ASTER On-Demand L2 Surface Kinetic Temperature"</a:t>
            </a:r>
          </a:p>
        </p:txBody>
      </p:sp>
      <p:sp>
        <p:nvSpPr>
          <p:cNvPr id="456" name="Shape 456"/>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36071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88</a:t>
            </a:fld>
            <a:endParaRPr sz="1200">
              <a:solidFill>
                <a:srgbClr val="898989"/>
              </a:solidFill>
            </a:endParaRPr>
          </a:p>
        </p:txBody>
      </p:sp>
      <p:pic>
        <p:nvPicPr>
          <p:cNvPr id="461" name="Earthdata_Search.png"/>
          <p:cNvPicPr/>
          <p:nvPr/>
        </p:nvPicPr>
        <p:blipFill>
          <a:blip r:embed="rId3">
            <a:extLst/>
          </a:blip>
          <a:stretch>
            <a:fillRect/>
          </a:stretch>
        </p:blipFill>
        <p:spPr>
          <a:xfrm>
            <a:off x="-28712" y="511377"/>
            <a:ext cx="9144001" cy="2703524"/>
          </a:xfrm>
          <a:prstGeom prst="rect">
            <a:avLst/>
          </a:prstGeom>
          <a:ln w="12700">
            <a:miter lim="400000"/>
          </a:ln>
        </p:spPr>
      </p:pic>
      <p:pic>
        <p:nvPicPr>
          <p:cNvPr id="462" name="Earthdata_Search.png"/>
          <p:cNvPicPr/>
          <p:nvPr/>
        </p:nvPicPr>
        <p:blipFill>
          <a:blip r:embed="rId4">
            <a:extLst/>
          </a:blip>
          <a:stretch>
            <a:fillRect/>
          </a:stretch>
        </p:blipFill>
        <p:spPr>
          <a:xfrm>
            <a:off x="-27831" y="4194686"/>
            <a:ext cx="10816810" cy="1207834"/>
          </a:xfrm>
          <a:prstGeom prst="rect">
            <a:avLst/>
          </a:prstGeom>
          <a:ln w="12700">
            <a:miter lim="400000"/>
          </a:ln>
        </p:spPr>
      </p:pic>
      <p:sp>
        <p:nvSpPr>
          <p:cNvPr id="463" name="Shape 463"/>
          <p:cNvSpPr>
            <a:spLocks noGrp="1"/>
          </p:cNvSpPr>
          <p:nvPr>
            <p:ph type="title"/>
          </p:nvPr>
        </p:nvSpPr>
        <p:spPr>
          <a:xfrm>
            <a:off x="428487" y="2772580"/>
            <a:ext cx="8229601" cy="1207834"/>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a:t>
            </a:r>
          </a:p>
        </p:txBody>
      </p:sp>
      <p:sp>
        <p:nvSpPr>
          <p:cNvPr id="464" name="Shape 46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06986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89</a:t>
            </a:fld>
            <a:endParaRPr sz="1200">
              <a:solidFill>
                <a:srgbClr val="898989"/>
              </a:solidFill>
            </a:endParaRPr>
          </a:p>
        </p:txBody>
      </p:sp>
      <p:sp>
        <p:nvSpPr>
          <p:cNvPr id="469" name="Shape 469"/>
          <p:cNvSpPr/>
          <p:nvPr/>
        </p:nvSpPr>
        <p:spPr>
          <a:xfrm>
            <a:off x="1562025" y="3508429"/>
            <a:ext cx="1086165"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AST_L1A</a:t>
            </a:r>
          </a:p>
        </p:txBody>
      </p:sp>
      <p:sp>
        <p:nvSpPr>
          <p:cNvPr id="470" name="Shape 470"/>
          <p:cNvSpPr/>
          <p:nvPr/>
        </p:nvSpPr>
        <p:spPr>
          <a:xfrm>
            <a:off x="5833996" y="1238891"/>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AST_05</a:t>
            </a:r>
          </a:p>
        </p:txBody>
      </p:sp>
      <p:sp>
        <p:nvSpPr>
          <p:cNvPr id="471" name="Shape 471"/>
          <p:cNvSpPr/>
          <p:nvPr/>
        </p:nvSpPr>
        <p:spPr>
          <a:xfrm>
            <a:off x="5833996" y="1760247"/>
            <a:ext cx="954117"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AST_07</a:t>
            </a:r>
          </a:p>
        </p:txBody>
      </p:sp>
      <p:sp>
        <p:nvSpPr>
          <p:cNvPr id="472" name="Shape 472"/>
          <p:cNvSpPr/>
          <p:nvPr/>
        </p:nvSpPr>
        <p:spPr>
          <a:xfrm>
            <a:off x="5833996" y="2281603"/>
            <a:ext cx="1222249"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AST_07XT</a:t>
            </a:r>
          </a:p>
        </p:txBody>
      </p:sp>
      <p:sp>
        <p:nvSpPr>
          <p:cNvPr id="473" name="Shape 473"/>
          <p:cNvSpPr/>
          <p:nvPr/>
        </p:nvSpPr>
        <p:spPr>
          <a:xfrm>
            <a:off x="5833996" y="2802960"/>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AST_08</a:t>
            </a:r>
          </a:p>
        </p:txBody>
      </p:sp>
      <p:sp>
        <p:nvSpPr>
          <p:cNvPr id="474" name="Shape 474"/>
          <p:cNvSpPr/>
          <p:nvPr/>
        </p:nvSpPr>
        <p:spPr>
          <a:xfrm>
            <a:off x="5833996" y="3324316"/>
            <a:ext cx="96909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a:t>
            </a:r>
          </a:p>
        </p:txBody>
      </p:sp>
      <p:sp>
        <p:nvSpPr>
          <p:cNvPr id="475" name="Shape 475"/>
          <p:cNvSpPr/>
          <p:nvPr/>
        </p:nvSpPr>
        <p:spPr>
          <a:xfrm>
            <a:off x="5833996" y="3845672"/>
            <a:ext cx="1237225"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AST_09XT</a:t>
            </a:r>
          </a:p>
        </p:txBody>
      </p:sp>
      <p:sp>
        <p:nvSpPr>
          <p:cNvPr id="476" name="Shape 476"/>
          <p:cNvSpPr/>
          <p:nvPr/>
        </p:nvSpPr>
        <p:spPr>
          <a:xfrm>
            <a:off x="5833996" y="4367028"/>
            <a:ext cx="1098536"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AST_09T</a:t>
            </a:r>
          </a:p>
        </p:txBody>
      </p:sp>
      <p:sp>
        <p:nvSpPr>
          <p:cNvPr id="477" name="Shape 477"/>
          <p:cNvSpPr/>
          <p:nvPr/>
        </p:nvSpPr>
        <p:spPr>
          <a:xfrm>
            <a:off x="5833996" y="4888385"/>
            <a:ext cx="1495200"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AST_14DEM</a:t>
            </a:r>
          </a:p>
        </p:txBody>
      </p:sp>
      <p:sp>
        <p:nvSpPr>
          <p:cNvPr id="478" name="Shape 478"/>
          <p:cNvSpPr/>
          <p:nvPr/>
        </p:nvSpPr>
        <p:spPr>
          <a:xfrm>
            <a:off x="5833996" y="5409741"/>
            <a:ext cx="1421623"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AST_14OTH</a:t>
            </a:r>
          </a:p>
        </p:txBody>
      </p:sp>
      <p:sp>
        <p:nvSpPr>
          <p:cNvPr id="479" name="Shape 479"/>
          <p:cNvSpPr/>
          <p:nvPr/>
        </p:nvSpPr>
        <p:spPr>
          <a:xfrm>
            <a:off x="5833996" y="5931097"/>
            <a:ext cx="1517338" cy="396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lvl="0">
              <a:defRPr sz="1800">
                <a:solidFill>
                  <a:srgbClr val="000000"/>
                </a:solidFill>
              </a:defRPr>
            </a:pPr>
            <a:r>
              <a:rPr sz="2100">
                <a:solidFill>
                  <a:srgbClr val="171717"/>
                </a:solidFill>
              </a:rPr>
              <a:t>AST_14DMO</a:t>
            </a:r>
          </a:p>
        </p:txBody>
      </p:sp>
      <p:sp>
        <p:nvSpPr>
          <p:cNvPr id="480" name="Shape 480"/>
          <p:cNvSpPr/>
          <p:nvPr/>
        </p:nvSpPr>
        <p:spPr>
          <a:xfrm flipV="1">
            <a:off x="2715618" y="1491156"/>
            <a:ext cx="3058553" cy="2240862"/>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1" name="Shape 481"/>
          <p:cNvSpPr/>
          <p:nvPr/>
        </p:nvSpPr>
        <p:spPr>
          <a:xfrm flipV="1">
            <a:off x="2713874" y="2006460"/>
            <a:ext cx="3060815" cy="1715279"/>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2" name="Shape 482"/>
          <p:cNvSpPr/>
          <p:nvPr/>
        </p:nvSpPr>
        <p:spPr>
          <a:xfrm flipV="1">
            <a:off x="2713971" y="2538696"/>
            <a:ext cx="3058978" cy="1208614"/>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3" name="Shape 483"/>
          <p:cNvSpPr/>
          <p:nvPr/>
        </p:nvSpPr>
        <p:spPr>
          <a:xfrm flipV="1">
            <a:off x="2714070" y="3035362"/>
            <a:ext cx="3057068" cy="723987"/>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4" name="Shape 484"/>
          <p:cNvSpPr/>
          <p:nvPr/>
        </p:nvSpPr>
        <p:spPr>
          <a:xfrm flipV="1">
            <a:off x="2714135" y="3523541"/>
            <a:ext cx="3054913" cy="199607"/>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5" name="Shape 485"/>
          <p:cNvSpPr/>
          <p:nvPr/>
        </p:nvSpPr>
        <p:spPr>
          <a:xfrm>
            <a:off x="2714753" y="3755036"/>
            <a:ext cx="3054021" cy="304689"/>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6" name="Shape 486"/>
          <p:cNvSpPr/>
          <p:nvPr/>
        </p:nvSpPr>
        <p:spPr>
          <a:xfrm>
            <a:off x="2714681" y="3749777"/>
            <a:ext cx="3056337" cy="859212"/>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7" name="Shape 487"/>
          <p:cNvSpPr/>
          <p:nvPr/>
        </p:nvSpPr>
        <p:spPr>
          <a:xfrm>
            <a:off x="2714546" y="3754057"/>
            <a:ext cx="3058132" cy="1321913"/>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8" name="Shape 488"/>
          <p:cNvSpPr/>
          <p:nvPr/>
        </p:nvSpPr>
        <p:spPr>
          <a:xfrm>
            <a:off x="2714433" y="3753226"/>
            <a:ext cx="3059959" cy="1887413"/>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89" name="Shape 489"/>
          <p:cNvSpPr/>
          <p:nvPr/>
        </p:nvSpPr>
        <p:spPr>
          <a:xfrm>
            <a:off x="2714368" y="3752457"/>
            <a:ext cx="3061161" cy="2338975"/>
          </a:xfrm>
          <a:prstGeom prst="line">
            <a:avLst/>
          </a:prstGeom>
          <a:ln w="25400">
            <a:solidFill>
              <a:srgbClr val="3498DB"/>
            </a:solidFill>
            <a:tailEnd type="triangle"/>
          </a:ln>
          <a:effectLst>
            <a:outerShdw blurRad="38100" dist="20000" dir="5400000" rotWithShape="0">
              <a:srgbClr val="000000">
                <a:alpha val="38000"/>
              </a:srgbClr>
            </a:outerShdw>
          </a:effectLst>
        </p:spPr>
        <p:txBody>
          <a:bodyPr lIns="45719" rIns="45719"/>
          <a:lstStyle/>
          <a:p>
            <a:pPr lvl="0" defTabSz="457200">
              <a:defRPr sz="1200">
                <a:solidFill>
                  <a:srgbClr val="000000"/>
                </a:solidFill>
                <a:latin typeface="+mn-lt"/>
                <a:ea typeface="+mn-ea"/>
                <a:cs typeface="+mn-cs"/>
                <a:sym typeface="Helvetica"/>
              </a:defRPr>
            </a:pPr>
            <a:endParaRPr/>
          </a:p>
        </p:txBody>
      </p:sp>
      <p:sp>
        <p:nvSpPr>
          <p:cNvPr id="490" name="Shape 490"/>
          <p:cNvSpPr>
            <a:spLocks noGrp="1"/>
          </p:cNvSpPr>
          <p:nvPr>
            <p:ph type="title"/>
          </p:nvPr>
        </p:nvSpPr>
        <p:spPr>
          <a:xfrm>
            <a:off x="1108004" y="394584"/>
            <a:ext cx="1994207" cy="836926"/>
          </a:xfrm>
          <a:prstGeom prst="rect">
            <a:avLst/>
          </a:prstGeom>
        </p:spPr>
        <p:txBody>
          <a:bodyPr lIns="91424" tIns="91424" rIns="91424" bIns="91424" anchor="b"/>
          <a:lstStyle>
            <a:lvl1pPr algn="ctr">
              <a:defRPr sz="3600"/>
            </a:lvl1pPr>
          </a:lstStyle>
          <a:p>
            <a:pPr lvl="0">
              <a:defRPr sz="1800" b="0">
                <a:solidFill>
                  <a:srgbClr val="000000"/>
                </a:solidFill>
              </a:defRPr>
            </a:pPr>
            <a:r>
              <a:rPr sz="3600" b="1">
                <a:solidFill>
                  <a:srgbClr val="34495E"/>
                </a:solidFill>
              </a:rPr>
              <a:t>Source</a:t>
            </a:r>
          </a:p>
        </p:txBody>
      </p:sp>
      <p:sp>
        <p:nvSpPr>
          <p:cNvPr id="491" name="Shape 491"/>
          <p:cNvSpPr/>
          <p:nvPr/>
        </p:nvSpPr>
        <p:spPr>
          <a:xfrm>
            <a:off x="4422833" y="394584"/>
            <a:ext cx="3776443" cy="83692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a:bodyPr>
          <a:lstStyle>
            <a:lvl1pPr algn="ctr" defTabSz="457200">
              <a:defRPr sz="3600" b="1">
                <a:solidFill>
                  <a:srgbClr val="34495E"/>
                </a:solidFill>
                <a:latin typeface="Avenir Book"/>
                <a:ea typeface="Avenir Book"/>
                <a:cs typeface="Avenir Book"/>
                <a:sym typeface="Avenir Book"/>
              </a:defRPr>
            </a:lvl1pPr>
          </a:lstStyle>
          <a:p>
            <a:pPr lvl="0">
              <a:defRPr sz="1800" b="0">
                <a:solidFill>
                  <a:srgbClr val="000000"/>
                </a:solidFill>
              </a:defRPr>
            </a:pPr>
            <a:r>
              <a:rPr sz="3600" b="1">
                <a:solidFill>
                  <a:srgbClr val="34495E"/>
                </a:solidFill>
              </a:rPr>
              <a:t>Virtual Products</a:t>
            </a:r>
          </a:p>
        </p:txBody>
      </p:sp>
      <p:sp>
        <p:nvSpPr>
          <p:cNvPr id="492" name="Shape 492"/>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16591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6-09 at 9.54.15 P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57" b="-321"/>
          <a:stretch/>
        </p:blipFill>
        <p:spPr>
          <a:xfrm>
            <a:off x="63408" y="486135"/>
            <a:ext cx="9060748" cy="5489260"/>
          </a:xfrm>
        </p:spPr>
      </p:pic>
      <p:sp>
        <p:nvSpPr>
          <p:cNvPr id="3" name="TextBox 2"/>
          <p:cNvSpPr txBox="1"/>
          <p:nvPr/>
        </p:nvSpPr>
        <p:spPr>
          <a:xfrm>
            <a:off x="32268" y="6680496"/>
            <a:ext cx="978153" cy="215444"/>
          </a:xfrm>
          <a:prstGeom prst="rect">
            <a:avLst/>
          </a:prstGeom>
          <a:noFill/>
        </p:spPr>
        <p:txBody>
          <a:bodyPr wrap="none" rtlCol="0">
            <a:spAutoFit/>
          </a:bodyPr>
          <a:lstStyle/>
          <a:p>
            <a:r>
              <a:rPr lang="en-US" sz="800" dirty="0" smtClean="0"/>
              <a:t>SESIP_0715_DP</a:t>
            </a:r>
            <a:endParaRPr lang="en-US" sz="800" dirty="0"/>
          </a:p>
        </p:txBody>
      </p:sp>
    </p:spTree>
    <p:extLst>
      <p:ext uri="{BB962C8B-B14F-4D97-AF65-F5344CB8AC3E}">
        <p14:creationId xmlns:p14="http://schemas.microsoft.com/office/powerpoint/2010/main" val="3419321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90</a:t>
            </a:fld>
            <a:endParaRPr sz="1200">
              <a:solidFill>
                <a:srgbClr val="898989"/>
              </a:solidFill>
            </a:endParaRPr>
          </a:p>
        </p:txBody>
      </p:sp>
      <p:sp>
        <p:nvSpPr>
          <p:cNvPr id="497" name="Shape 497"/>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Virtual Product Architecture</a:t>
            </a:r>
          </a:p>
        </p:txBody>
      </p:sp>
      <p:grpSp>
        <p:nvGrpSpPr>
          <p:cNvPr id="525" name="Group 525"/>
          <p:cNvGrpSpPr/>
          <p:nvPr/>
        </p:nvGrpSpPr>
        <p:grpSpPr>
          <a:xfrm>
            <a:off x="788080" y="2081838"/>
            <a:ext cx="7555140" cy="3481159"/>
            <a:chOff x="0" y="0"/>
            <a:chExt cx="7555139" cy="3481158"/>
          </a:xfrm>
        </p:grpSpPr>
        <p:sp>
          <p:nvSpPr>
            <p:cNvPr id="498" name="Shape 498"/>
            <p:cNvSpPr/>
            <p:nvPr/>
          </p:nvSpPr>
          <p:spPr>
            <a:xfrm>
              <a:off x="2590800" y="635050"/>
              <a:ext cx="604693" cy="6083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grpSp>
          <p:nvGrpSpPr>
            <p:cNvPr id="505" name="Group 505"/>
            <p:cNvGrpSpPr/>
            <p:nvPr/>
          </p:nvGrpSpPr>
          <p:grpSpPr>
            <a:xfrm>
              <a:off x="4007117" y="580145"/>
              <a:ext cx="1589422" cy="762335"/>
              <a:chOff x="0" y="0"/>
              <a:chExt cx="1589421" cy="762334"/>
            </a:xfrm>
          </p:grpSpPr>
          <p:grpSp>
            <p:nvGrpSpPr>
              <p:cNvPr id="503" name="Group 503"/>
              <p:cNvGrpSpPr/>
              <p:nvPr/>
            </p:nvGrpSpPr>
            <p:grpSpPr>
              <a:xfrm>
                <a:off x="-1" y="-1"/>
                <a:ext cx="1589422" cy="762336"/>
                <a:chOff x="0" y="0"/>
                <a:chExt cx="1589421" cy="762334"/>
              </a:xfrm>
            </p:grpSpPr>
            <p:sp>
              <p:nvSpPr>
                <p:cNvPr id="499" name="Shape 499"/>
                <p:cNvSpPr/>
                <p:nvPr/>
              </p:nvSpPr>
              <p:spPr>
                <a:xfrm>
                  <a:off x="1058943"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500" name="Shape 500"/>
                <p:cNvSpPr/>
                <p:nvPr/>
              </p:nvSpPr>
              <p:spPr>
                <a:xfrm>
                  <a:off x="240771" y="167"/>
                  <a:ext cx="1066801" cy="762001"/>
                </a:xfrm>
                <a:prstGeom prst="rect">
                  <a:avLst/>
                </a:pr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501" name="Shape 501"/>
                <p:cNvSpPr/>
                <p:nvPr/>
              </p:nvSpPr>
              <p:spPr>
                <a:xfrm>
                  <a:off x="0"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7E6B8"/>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502" name="Shape 502"/>
                <p:cNvSpPr/>
                <p:nvPr/>
              </p:nvSpPr>
              <p:spPr>
                <a:xfrm>
                  <a:off x="1200212" y="12867"/>
                  <a:ext cx="146341" cy="736601"/>
                </a:xfrm>
                <a:prstGeom prst="rect">
                  <a:avLst/>
                </a:prstGeom>
                <a:solidFill>
                  <a:srgbClr val="97E6B8"/>
                </a:solidFill>
                <a:ln w="12700" cap="flat">
                  <a:noFill/>
                  <a:miter lim="400000"/>
                </a:ln>
                <a:effectLst/>
              </p:spPr>
              <p:txBody>
                <a:bodyPr wrap="square" lIns="0" tIns="0" rIns="0" bIns="0" numCol="1" anchor="ctr">
                  <a:noAutofit/>
                </a:bodyPr>
                <a:lstStyle/>
                <a:p>
                  <a:pPr lvl="0">
                    <a:defRPr>
                      <a:solidFill>
                        <a:srgbClr val="FFFFFF"/>
                      </a:solidFill>
                    </a:defRPr>
                  </a:pPr>
                  <a:endParaRPr/>
                </a:p>
              </p:txBody>
            </p:sp>
          </p:grpSp>
          <p:sp>
            <p:nvSpPr>
              <p:cNvPr id="504" name="Shape 504"/>
              <p:cNvSpPr/>
              <p:nvPr/>
            </p:nvSpPr>
            <p:spPr>
              <a:xfrm>
                <a:off x="540206" y="30647"/>
                <a:ext cx="866761"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defRPr sz="1800">
                    <a:solidFill>
                      <a:srgbClr val="000000"/>
                    </a:solidFill>
                  </a:defRPr>
                </a:pPr>
                <a:r>
                  <a:rPr sz="2000">
                    <a:solidFill>
                      <a:srgbClr val="171717"/>
                    </a:solidFill>
                    <a:latin typeface="+mn-lt"/>
                    <a:ea typeface="+mn-ea"/>
                    <a:cs typeface="+mn-cs"/>
                    <a:sym typeface="Helvetica"/>
                  </a:rPr>
                  <a:t>Index </a:t>
                </a:r>
              </a:p>
              <a:p>
                <a:pPr lvl="0" algn="ctr">
                  <a:defRPr sz="1800">
                    <a:solidFill>
                      <a:srgbClr val="000000"/>
                    </a:solidFill>
                  </a:defRPr>
                </a:pPr>
                <a:r>
                  <a:rPr sz="2000">
                    <a:solidFill>
                      <a:srgbClr val="171717"/>
                    </a:solidFill>
                    <a:latin typeface="+mn-lt"/>
                    <a:ea typeface="+mn-ea"/>
                    <a:cs typeface="+mn-cs"/>
                    <a:sym typeface="Helvetica"/>
                  </a:rPr>
                  <a:t>Queue</a:t>
                </a:r>
              </a:p>
            </p:txBody>
          </p:sp>
        </p:grpSp>
        <p:sp>
          <p:nvSpPr>
            <p:cNvPr id="506" name="Shape 506"/>
            <p:cNvSpPr/>
            <p:nvPr/>
          </p:nvSpPr>
          <p:spPr>
            <a:xfrm>
              <a:off x="6395465" y="632907"/>
              <a:ext cx="1140625" cy="663402"/>
            </a:xfrm>
            <a:prstGeom prst="roundRect">
              <a:avLst>
                <a:gd name="adj" fmla="val 24188"/>
              </a:avLst>
            </a:prstGeom>
            <a:solidFill>
              <a:srgbClr val="3498DB"/>
            </a:solidFill>
            <a:ln w="25400" cap="flat">
              <a:solidFill>
                <a:srgbClr val="00000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Indexer</a:t>
              </a:r>
            </a:p>
          </p:txBody>
        </p:sp>
        <p:grpSp>
          <p:nvGrpSpPr>
            <p:cNvPr id="510" name="Group 510"/>
            <p:cNvGrpSpPr/>
            <p:nvPr/>
          </p:nvGrpSpPr>
          <p:grpSpPr>
            <a:xfrm>
              <a:off x="-1" y="632907"/>
              <a:ext cx="1655555" cy="663402"/>
              <a:chOff x="0" y="0"/>
              <a:chExt cx="1655553" cy="663400"/>
            </a:xfrm>
          </p:grpSpPr>
          <p:sp>
            <p:nvSpPr>
              <p:cNvPr id="507" name="Shape 507"/>
              <p:cNvSpPr/>
              <p:nvPr/>
            </p:nvSpPr>
            <p:spPr>
              <a:xfrm>
                <a:off x="514928" y="0"/>
                <a:ext cx="1140626" cy="663401"/>
              </a:xfrm>
              <a:prstGeom prst="roundRect">
                <a:avLst>
                  <a:gd name="adj" fmla="val 24188"/>
                </a:avLst>
              </a:prstGeom>
              <a:solidFill>
                <a:srgbClr val="3498DB"/>
              </a:solidFill>
              <a:ln w="25400" cap="flat">
                <a:solidFill>
                  <a:srgbClr val="00000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Ingest</a:t>
                </a:r>
              </a:p>
            </p:txBody>
          </p:sp>
          <p:sp>
            <p:nvSpPr>
              <p:cNvPr id="508" name="Shape 508"/>
              <p:cNvSpPr/>
              <p:nvPr/>
            </p:nvSpPr>
            <p:spPr>
              <a:xfrm>
                <a:off x="0" y="241948"/>
                <a:ext cx="178434" cy="1795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defRPr>
                    <a:solidFill>
                      <a:srgbClr val="FFFFFF"/>
                    </a:solidFill>
                  </a:defRPr>
                </a:pPr>
                <a:endParaRPr/>
              </a:p>
            </p:txBody>
          </p:sp>
          <p:sp>
            <p:nvSpPr>
              <p:cNvPr id="509" name="Shape 509"/>
              <p:cNvSpPr/>
              <p:nvPr/>
            </p:nvSpPr>
            <p:spPr>
              <a:xfrm>
                <a:off x="173540" y="331700"/>
                <a:ext cx="337340" cy="1"/>
              </a:xfrm>
              <a:prstGeom prst="line">
                <a:avLst/>
              </a:prstGeom>
              <a:noFill/>
              <a:ln w="25400" cap="flat">
                <a:solidFill>
                  <a:srgbClr val="000000"/>
                </a:solidFill>
                <a:prstDash val="solid"/>
                <a:bevel/>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grpSp>
        <p:sp>
          <p:nvSpPr>
            <p:cNvPr id="511" name="Shape 511"/>
            <p:cNvSpPr/>
            <p:nvPr/>
          </p:nvSpPr>
          <p:spPr>
            <a:xfrm>
              <a:off x="1665092" y="964608"/>
              <a:ext cx="916169" cy="1"/>
            </a:xfrm>
            <a:prstGeom prst="line">
              <a:avLst/>
            </a:prstGeom>
            <a:noFill/>
            <a:ln w="25400" cap="flat">
              <a:solidFill>
                <a:srgbClr val="000000"/>
              </a:solidFill>
              <a:prstDash val="solid"/>
              <a:bevel/>
              <a:tailEnd type="triangle"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sp>
          <p:nvSpPr>
            <p:cNvPr id="512" name="Shape 512"/>
            <p:cNvSpPr/>
            <p:nvPr/>
          </p:nvSpPr>
          <p:spPr>
            <a:xfrm>
              <a:off x="3201606" y="964608"/>
              <a:ext cx="812098" cy="1"/>
            </a:xfrm>
            <a:prstGeom prst="line">
              <a:avLst/>
            </a:prstGeom>
            <a:noFill/>
            <a:ln w="25400" cap="flat">
              <a:solidFill>
                <a:srgbClr val="000000"/>
              </a:solidFill>
              <a:prstDash val="solid"/>
              <a:bevel/>
              <a:tailEnd type="triangle"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sp>
          <p:nvSpPr>
            <p:cNvPr id="513" name="Shape 513"/>
            <p:cNvSpPr/>
            <p:nvPr/>
          </p:nvSpPr>
          <p:spPr>
            <a:xfrm>
              <a:off x="5585157" y="964608"/>
              <a:ext cx="812098" cy="1"/>
            </a:xfrm>
            <a:prstGeom prst="line">
              <a:avLst/>
            </a:prstGeom>
            <a:noFill/>
            <a:ln w="25400" cap="flat">
              <a:solidFill>
                <a:srgbClr val="000000"/>
              </a:solidFill>
              <a:prstDash val="solid"/>
              <a:bevel/>
              <a:tailEnd type="triangle"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sp>
          <p:nvSpPr>
            <p:cNvPr id="514" name="Shape 514"/>
            <p:cNvSpPr/>
            <p:nvPr/>
          </p:nvSpPr>
          <p:spPr>
            <a:xfrm>
              <a:off x="1996342" y="-1"/>
              <a:ext cx="1657287"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defRPr sz="1800">
                  <a:solidFill>
                    <a:srgbClr val="000000"/>
                  </a:solidFill>
                </a:defRPr>
              </a:pPr>
              <a:r>
                <a:rPr sz="2000">
                  <a:solidFill>
                    <a:srgbClr val="171717"/>
                  </a:solidFill>
                  <a:latin typeface="+mn-lt"/>
                  <a:ea typeface="+mn-ea"/>
                  <a:cs typeface="+mn-cs"/>
                  <a:sym typeface="Helvetica"/>
                </a:rPr>
                <a:t>Ingest Event </a:t>
              </a:r>
            </a:p>
            <a:p>
              <a:pPr lvl="0" algn="ctr">
                <a:defRPr sz="1800">
                  <a:solidFill>
                    <a:srgbClr val="000000"/>
                  </a:solidFill>
                </a:defRPr>
              </a:pPr>
              <a:r>
                <a:rPr sz="2000">
                  <a:solidFill>
                    <a:srgbClr val="171717"/>
                  </a:solidFill>
                  <a:latin typeface="+mn-lt"/>
                  <a:ea typeface="+mn-ea"/>
                  <a:cs typeface="+mn-cs"/>
                  <a:sym typeface="Helvetica"/>
                </a:rPr>
                <a:t>Exchange</a:t>
              </a:r>
            </a:p>
          </p:txBody>
        </p:sp>
        <p:grpSp>
          <p:nvGrpSpPr>
            <p:cNvPr id="519" name="Group 519"/>
            <p:cNvGrpSpPr/>
            <p:nvPr/>
          </p:nvGrpSpPr>
          <p:grpSpPr>
            <a:xfrm>
              <a:off x="4004719" y="2181108"/>
              <a:ext cx="1589422" cy="762336"/>
              <a:chOff x="0" y="0"/>
              <a:chExt cx="1589421" cy="762334"/>
            </a:xfrm>
          </p:grpSpPr>
          <p:sp>
            <p:nvSpPr>
              <p:cNvPr id="515" name="Shape 515"/>
              <p:cNvSpPr/>
              <p:nvPr/>
            </p:nvSpPr>
            <p:spPr>
              <a:xfrm>
                <a:off x="1058943"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prstDash val="solid"/>
                <a:miter lim="400000"/>
              </a:ln>
              <a:effectLst/>
            </p:spPr>
            <p:txBody>
              <a:bodyPr wrap="square" lIns="0" tIns="0" rIns="0" bIns="0" numCol="1" anchor="ctr">
                <a:noAutofit/>
              </a:bodyPr>
              <a:lstStyle/>
              <a:p>
                <a:pPr lvl="0">
                  <a:defRPr>
                    <a:solidFill>
                      <a:srgbClr val="FFFFFF"/>
                    </a:solidFill>
                  </a:defRPr>
                </a:pPr>
                <a:endParaRPr/>
              </a:p>
            </p:txBody>
          </p:sp>
          <p:sp>
            <p:nvSpPr>
              <p:cNvPr id="516" name="Shape 516"/>
              <p:cNvSpPr/>
              <p:nvPr/>
            </p:nvSpPr>
            <p:spPr>
              <a:xfrm>
                <a:off x="240771" y="167"/>
                <a:ext cx="1066801" cy="762001"/>
              </a:xfrm>
              <a:prstGeom prst="rect">
                <a:avLst/>
              </a:prstGeom>
              <a:solidFill>
                <a:srgbClr val="DDDDDD"/>
              </a:solidFill>
              <a:ln w="25400" cap="flat">
                <a:solidFill>
                  <a:srgbClr val="000000"/>
                </a:solidFill>
                <a:prstDash val="solid"/>
                <a:miter lim="400000"/>
              </a:ln>
              <a:effectLst/>
            </p:spPr>
            <p:txBody>
              <a:bodyPr wrap="square" lIns="0" tIns="0" rIns="0" bIns="0" numCol="1" anchor="ctr">
                <a:noAutofit/>
              </a:bodyPr>
              <a:lstStyle/>
              <a:p>
                <a:pPr lvl="0">
                  <a:defRPr>
                    <a:solidFill>
                      <a:srgbClr val="FFFFFF"/>
                    </a:solidFill>
                  </a:defRPr>
                </a:pPr>
                <a:endParaRPr/>
              </a:p>
            </p:txBody>
          </p:sp>
          <p:sp>
            <p:nvSpPr>
              <p:cNvPr id="517" name="Shape 517"/>
              <p:cNvSpPr/>
              <p:nvPr/>
            </p:nvSpPr>
            <p:spPr>
              <a:xfrm>
                <a:off x="0" y="0"/>
                <a:ext cx="530478" cy="76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25400" cap="flat">
                <a:solidFill>
                  <a:srgbClr val="000000"/>
                </a:solidFill>
                <a:prstDash val="solid"/>
                <a:miter lim="400000"/>
              </a:ln>
              <a:effectLst/>
            </p:spPr>
            <p:txBody>
              <a:bodyPr wrap="square" lIns="0" tIns="0" rIns="0" bIns="0" numCol="1" anchor="ctr">
                <a:noAutofit/>
              </a:bodyPr>
              <a:lstStyle/>
              <a:p>
                <a:pPr lvl="0">
                  <a:defRPr>
                    <a:solidFill>
                      <a:srgbClr val="FFFFFF"/>
                    </a:solidFill>
                  </a:defRPr>
                </a:pPr>
                <a:endParaRPr/>
              </a:p>
            </p:txBody>
          </p:sp>
          <p:sp>
            <p:nvSpPr>
              <p:cNvPr id="518" name="Shape 518"/>
              <p:cNvSpPr/>
              <p:nvPr/>
            </p:nvSpPr>
            <p:spPr>
              <a:xfrm>
                <a:off x="1200212" y="12867"/>
                <a:ext cx="146341" cy="736601"/>
              </a:xfrm>
              <a:prstGeom prst="rect">
                <a:avLst/>
              </a:prstGeom>
              <a:solidFill>
                <a:srgbClr val="DDDDDD"/>
              </a:solidFill>
              <a:ln w="12700" cap="flat">
                <a:noFill/>
                <a:miter lim="400000"/>
              </a:ln>
              <a:effectLst/>
            </p:spPr>
            <p:txBody>
              <a:bodyPr wrap="square" lIns="0" tIns="0" rIns="0" bIns="0" numCol="1" anchor="ctr">
                <a:noAutofit/>
              </a:bodyPr>
              <a:lstStyle/>
              <a:p>
                <a:pPr lvl="0">
                  <a:defRPr>
                    <a:solidFill>
                      <a:srgbClr val="FFFFFF"/>
                    </a:solidFill>
                  </a:defRPr>
                </a:pPr>
                <a:endParaRPr/>
              </a:p>
            </p:txBody>
          </p:sp>
        </p:grpSp>
        <p:sp>
          <p:nvSpPr>
            <p:cNvPr id="520" name="Shape 520"/>
            <p:cNvSpPr/>
            <p:nvPr/>
          </p:nvSpPr>
          <p:spPr>
            <a:xfrm>
              <a:off x="3449566" y="1805835"/>
              <a:ext cx="285384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defRPr sz="2000">
                  <a:latin typeface="+mn-lt"/>
                  <a:ea typeface="+mn-ea"/>
                  <a:cs typeface="+mn-cs"/>
                  <a:sym typeface="Helvetica"/>
                </a:defRPr>
              </a:lvl1pPr>
            </a:lstStyle>
            <a:p>
              <a:pPr lvl="0">
                <a:defRPr sz="1800">
                  <a:solidFill>
                    <a:srgbClr val="000000"/>
                  </a:solidFill>
                </a:defRPr>
              </a:pPr>
              <a:r>
                <a:rPr sz="2000">
                  <a:solidFill>
                    <a:srgbClr val="171717"/>
                  </a:solidFill>
                </a:rPr>
                <a:t>Virtual Product Queue</a:t>
              </a:r>
            </a:p>
          </p:txBody>
        </p:sp>
        <p:sp>
          <p:nvSpPr>
            <p:cNvPr id="521" name="Shape 521"/>
            <p:cNvSpPr/>
            <p:nvPr/>
          </p:nvSpPr>
          <p:spPr>
            <a:xfrm>
              <a:off x="6414515" y="2230575"/>
              <a:ext cx="1140625" cy="663401"/>
            </a:xfrm>
            <a:prstGeom prst="roundRect">
              <a:avLst>
                <a:gd name="adj" fmla="val 24188"/>
              </a:avLst>
            </a:prstGeom>
            <a:solidFill>
              <a:srgbClr val="A7A7A7"/>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1700">
                  <a:solidFill>
                    <a:srgbClr val="FFFFFF"/>
                  </a:solidFill>
                  <a:latin typeface="+mn-lt"/>
                  <a:ea typeface="+mn-ea"/>
                  <a:cs typeface="+mn-cs"/>
                  <a:sym typeface="Helvetica"/>
                </a:defRPr>
              </a:lvl1pPr>
            </a:lstStyle>
            <a:p>
              <a:pPr lvl="0">
                <a:defRPr sz="1800">
                  <a:solidFill>
                    <a:srgbClr val="000000"/>
                  </a:solidFill>
                </a:defRPr>
              </a:pPr>
              <a:r>
                <a:rPr sz="1700">
                  <a:solidFill>
                    <a:srgbClr val="FFFFFF"/>
                  </a:solidFill>
                </a:rPr>
                <a:t>Virtual Product</a:t>
              </a:r>
            </a:p>
          </p:txBody>
        </p:sp>
        <p:sp>
          <p:nvSpPr>
            <p:cNvPr id="522" name="Shape 522"/>
            <p:cNvSpPr/>
            <p:nvPr/>
          </p:nvSpPr>
          <p:spPr>
            <a:xfrm>
              <a:off x="5604207" y="2565571"/>
              <a:ext cx="812098" cy="1"/>
            </a:xfrm>
            <a:prstGeom prst="line">
              <a:avLst/>
            </a:prstGeom>
            <a:noFill/>
            <a:ln w="25400" cap="flat">
              <a:solidFill>
                <a:srgbClr val="000000"/>
              </a:solidFill>
              <a:prstDash val="solid"/>
              <a:miter lim="400000"/>
              <a:tailEnd type="arrow" w="med" len="med"/>
            </a:ln>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sp>
          <p:nvSpPr>
            <p:cNvPr id="527" name="Shape 527"/>
            <p:cNvSpPr/>
            <p:nvPr/>
          </p:nvSpPr>
          <p:spPr>
            <a:xfrm>
              <a:off x="2793054" y="1248962"/>
              <a:ext cx="1205880" cy="1401384"/>
            </a:xfrm>
            <a:custGeom>
              <a:avLst/>
              <a:gdLst/>
              <a:ahLst/>
              <a:cxnLst>
                <a:cxn ang="0">
                  <a:pos x="wd2" y="hd2"/>
                </a:cxn>
                <a:cxn ang="5400000">
                  <a:pos x="wd2" y="hd2"/>
                </a:cxn>
                <a:cxn ang="10800000">
                  <a:pos x="wd2" y="hd2"/>
                </a:cxn>
                <a:cxn ang="16200000">
                  <a:pos x="wd2" y="hd2"/>
                </a:cxn>
              </a:cxnLst>
              <a:rect l="0" t="0" r="r" b="b"/>
              <a:pathLst>
                <a:path w="19611" h="21577" extrusionOk="0">
                  <a:moveTo>
                    <a:pt x="539" y="0"/>
                  </a:moveTo>
                  <a:cubicBezTo>
                    <a:pt x="-1989" y="14408"/>
                    <a:pt x="4368" y="21600"/>
                    <a:pt x="19611" y="21576"/>
                  </a:cubicBezTo>
                </a:path>
              </a:pathLst>
            </a:custGeom>
            <a:noFill/>
            <a:ln w="25400" cap="flat">
              <a:solidFill>
                <a:srgbClr val="000000"/>
              </a:solidFill>
              <a:prstDash val="solid"/>
              <a:miter lim="400000"/>
              <a:tailEnd type="arrow" w="med" len="med"/>
            </a:ln>
            <a:effectLst/>
          </p:spPr>
          <p:txBody>
            <a:bodyPr/>
            <a:lstStyle/>
            <a:p>
              <a:pPr lvl="0"/>
              <a:endParaRPr/>
            </a:p>
          </p:txBody>
        </p:sp>
        <p:sp>
          <p:nvSpPr>
            <p:cNvPr id="528" name="Shape 528"/>
            <p:cNvSpPr/>
            <p:nvPr/>
          </p:nvSpPr>
          <p:spPr>
            <a:xfrm>
              <a:off x="1077582" y="1309182"/>
              <a:ext cx="5416676" cy="2171977"/>
            </a:xfrm>
            <a:custGeom>
              <a:avLst/>
              <a:gdLst/>
              <a:ahLst/>
              <a:cxnLst>
                <a:cxn ang="0">
                  <a:pos x="wd2" y="hd2"/>
                </a:cxn>
                <a:cxn ang="5400000">
                  <a:pos x="wd2" y="hd2"/>
                </a:cxn>
                <a:cxn ang="10800000">
                  <a:pos x="wd2" y="hd2"/>
                </a:cxn>
                <a:cxn ang="16200000">
                  <a:pos x="wd2" y="hd2"/>
                </a:cxn>
              </a:cxnLst>
              <a:rect l="0" t="0" r="r" b="b"/>
              <a:pathLst>
                <a:path w="21600" h="17177" extrusionOk="0">
                  <a:moveTo>
                    <a:pt x="21600" y="12477"/>
                  </a:moveTo>
                  <a:cubicBezTo>
                    <a:pt x="13847" y="21600"/>
                    <a:pt x="6647" y="17441"/>
                    <a:pt x="0" y="0"/>
                  </a:cubicBezTo>
                </a:path>
              </a:pathLst>
            </a:custGeom>
            <a:noFill/>
            <a:ln w="25400" cap="flat">
              <a:solidFill>
                <a:srgbClr val="000000"/>
              </a:solidFill>
              <a:prstDash val="solid"/>
              <a:miter lim="400000"/>
              <a:tailEnd type="arrow" w="med" len="med"/>
            </a:ln>
            <a:effectLst/>
          </p:spPr>
          <p:txBody>
            <a:bodyPr/>
            <a:lstStyle/>
            <a:p>
              <a:pPr lvl="0"/>
              <a:endParaRPr/>
            </a:p>
          </p:txBody>
        </p:sp>
      </p:grpSp>
      <p:sp>
        <p:nvSpPr>
          <p:cNvPr id="526" name="Shape 526"/>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277564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91</a:t>
            </a:fld>
            <a:endParaRPr sz="1200">
              <a:solidFill>
                <a:srgbClr val="898989"/>
              </a:solidFill>
            </a:endParaRPr>
          </a:p>
        </p:txBody>
      </p:sp>
      <p:sp>
        <p:nvSpPr>
          <p:cNvPr id="533" name="Shape 533"/>
          <p:cNvSpPr>
            <a:spLocks noGrp="1"/>
          </p:cNvSpPr>
          <p:nvPr>
            <p:ph type="title"/>
          </p:nvPr>
        </p:nvSpPr>
        <p:spPr>
          <a:xfrm>
            <a:off x="457200" y="2615932"/>
            <a:ext cx="8229600" cy="1143001"/>
          </a:xfrm>
          <a:prstGeom prst="rect">
            <a:avLst/>
          </a:prstGeom>
        </p:spPr>
        <p:txBody>
          <a:bodyPr lIns="91424" tIns="91424" rIns="91424" bIns="91424" anchor="b"/>
          <a:lstStyle>
            <a:lvl1pPr algn="ctr" defTabSz="352043">
              <a:defRPr sz="5544"/>
            </a:lvl1pPr>
          </a:lstStyle>
          <a:p>
            <a:pPr lvl="0">
              <a:defRPr sz="1800" b="0">
                <a:solidFill>
                  <a:srgbClr val="000000"/>
                </a:solidFill>
              </a:defRPr>
            </a:pPr>
            <a:r>
              <a:rPr sz="5544" b="1">
                <a:solidFill>
                  <a:srgbClr val="34495E"/>
                </a:solidFill>
              </a:rPr>
              <a:t>CMR Future*</a:t>
            </a:r>
          </a:p>
        </p:txBody>
      </p:sp>
      <p:sp>
        <p:nvSpPr>
          <p:cNvPr id="534" name="Shape 534"/>
          <p:cNvSpPr/>
          <p:nvPr/>
        </p:nvSpPr>
        <p:spPr>
          <a:xfrm>
            <a:off x="2891109" y="5728546"/>
            <a:ext cx="2891791" cy="4635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atin typeface="+mj-lt"/>
                <a:ea typeface="+mj-ea"/>
                <a:cs typeface="+mj-cs"/>
                <a:sym typeface="Helvetica Neue"/>
              </a:defRPr>
            </a:lvl1pPr>
          </a:lstStyle>
          <a:p>
            <a:pPr lvl="0">
              <a:defRPr sz="1800">
                <a:solidFill>
                  <a:srgbClr val="000000"/>
                </a:solidFill>
              </a:defRPr>
            </a:pPr>
            <a:r>
              <a:rPr sz="2500">
                <a:solidFill>
                  <a:srgbClr val="171717"/>
                </a:solidFill>
              </a:rPr>
              <a:t>* Subject to change</a:t>
            </a:r>
          </a:p>
        </p:txBody>
      </p:sp>
      <p:sp>
        <p:nvSpPr>
          <p:cNvPr id="535" name="Shape 535"/>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96806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p:nvPr/>
        </p:nvSpPr>
        <p:spPr>
          <a:xfrm flipV="1">
            <a:off x="2928522" y="2951152"/>
            <a:ext cx="2739415" cy="1706745"/>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14" name="Shape 614"/>
          <p:cNvSpPr/>
          <p:nvPr/>
        </p:nvSpPr>
        <p:spPr>
          <a:xfrm flipV="1">
            <a:off x="2928522" y="2086297"/>
            <a:ext cx="2739220" cy="1679494"/>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15" name="Shape 615"/>
          <p:cNvSpPr/>
          <p:nvPr/>
        </p:nvSpPr>
        <p:spPr>
          <a:xfrm flipV="1">
            <a:off x="2933898" y="4629747"/>
            <a:ext cx="2726137" cy="930833"/>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16" name="Shape 616"/>
          <p:cNvSpPr/>
          <p:nvPr/>
        </p:nvSpPr>
        <p:spPr>
          <a:xfrm>
            <a:off x="2928640" y="2054949"/>
            <a:ext cx="2739220" cy="1679494"/>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17" name="Shape 617"/>
          <p:cNvSpPr/>
          <p:nvPr/>
        </p:nvSpPr>
        <p:spPr>
          <a:xfrm>
            <a:off x="2841565" y="2907639"/>
            <a:ext cx="2792263" cy="2574331"/>
          </a:xfrm>
          <a:prstGeom prst="line">
            <a:avLst/>
          </a:prstGeom>
          <a:ln w="25400">
            <a:solidFill/>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18" name="Shape 618"/>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92</a:t>
            </a:fld>
            <a:endParaRPr sz="1200">
              <a:solidFill>
                <a:srgbClr val="898989"/>
              </a:solidFill>
            </a:endParaRPr>
          </a:p>
        </p:txBody>
      </p:sp>
      <p:sp>
        <p:nvSpPr>
          <p:cNvPr id="619" name="Shape 619"/>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Improved Search Rankings</a:t>
            </a:r>
          </a:p>
        </p:txBody>
      </p:sp>
      <p:grpSp>
        <p:nvGrpSpPr>
          <p:cNvPr id="625" name="Group 625"/>
          <p:cNvGrpSpPr/>
          <p:nvPr/>
        </p:nvGrpSpPr>
        <p:grpSpPr>
          <a:xfrm>
            <a:off x="1712548" y="1637376"/>
            <a:ext cx="1227530" cy="649711"/>
            <a:chOff x="0" y="0"/>
            <a:chExt cx="1227528" cy="649710"/>
          </a:xfrm>
        </p:grpSpPr>
        <p:grpSp>
          <p:nvGrpSpPr>
            <p:cNvPr id="623" name="Group 623"/>
            <p:cNvGrpSpPr/>
            <p:nvPr/>
          </p:nvGrpSpPr>
          <p:grpSpPr>
            <a:xfrm>
              <a:off x="0" y="-1"/>
              <a:ext cx="1227529" cy="649712"/>
              <a:chOff x="-469734" y="-63288"/>
              <a:chExt cx="1227528" cy="649710"/>
            </a:xfrm>
          </p:grpSpPr>
          <p:sp>
            <p:nvSpPr>
              <p:cNvPr id="620" name="Shape 620"/>
              <p:cNvSpPr/>
              <p:nvPr/>
            </p:nvSpPr>
            <p:spPr>
              <a:xfrm>
                <a:off x="-469735" y="22765"/>
                <a:ext cx="1170841" cy="563658"/>
              </a:xfrm>
              <a:prstGeom prst="rect">
                <a:avLst/>
              </a:prstGeom>
              <a:solidFill>
                <a:srgbClr val="9ACCED"/>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21" name="Shape 621"/>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22" name="Shape 622"/>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7B2E4"/>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24" name="Shape 624"/>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31" name="Group 631"/>
          <p:cNvGrpSpPr/>
          <p:nvPr/>
        </p:nvGrpSpPr>
        <p:grpSpPr>
          <a:xfrm>
            <a:off x="1712548" y="2519875"/>
            <a:ext cx="1227530" cy="649712"/>
            <a:chOff x="0" y="0"/>
            <a:chExt cx="1227528" cy="649710"/>
          </a:xfrm>
        </p:grpSpPr>
        <p:grpSp>
          <p:nvGrpSpPr>
            <p:cNvPr id="629" name="Group 629"/>
            <p:cNvGrpSpPr/>
            <p:nvPr/>
          </p:nvGrpSpPr>
          <p:grpSpPr>
            <a:xfrm>
              <a:off x="0" y="-1"/>
              <a:ext cx="1227529" cy="649712"/>
              <a:chOff x="-469734" y="-63288"/>
              <a:chExt cx="1227528" cy="649710"/>
            </a:xfrm>
          </p:grpSpPr>
          <p:sp>
            <p:nvSpPr>
              <p:cNvPr id="626" name="Shape 626"/>
              <p:cNvSpPr/>
              <p:nvPr/>
            </p:nvSpPr>
            <p:spPr>
              <a:xfrm>
                <a:off x="-469735" y="22765"/>
                <a:ext cx="1170841" cy="563658"/>
              </a:xfrm>
              <a:prstGeom prst="rect">
                <a:avLst/>
              </a:prstGeom>
              <a:solidFill>
                <a:srgbClr val="E09C95"/>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27" name="Shape 627"/>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28" name="Shape 628"/>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06B60"/>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30" name="Shape 630"/>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37" name="Group 637"/>
          <p:cNvGrpSpPr/>
          <p:nvPr/>
        </p:nvGrpSpPr>
        <p:grpSpPr>
          <a:xfrm>
            <a:off x="1712548" y="3402375"/>
            <a:ext cx="1227530" cy="649711"/>
            <a:chOff x="0" y="0"/>
            <a:chExt cx="1227528" cy="649710"/>
          </a:xfrm>
        </p:grpSpPr>
        <p:grpSp>
          <p:nvGrpSpPr>
            <p:cNvPr id="635" name="Group 635"/>
            <p:cNvGrpSpPr/>
            <p:nvPr/>
          </p:nvGrpSpPr>
          <p:grpSpPr>
            <a:xfrm>
              <a:off x="0" y="-1"/>
              <a:ext cx="1227529" cy="649712"/>
              <a:chOff x="-469734" y="-63288"/>
              <a:chExt cx="1227528" cy="649710"/>
            </a:xfrm>
          </p:grpSpPr>
          <p:sp>
            <p:nvSpPr>
              <p:cNvPr id="632" name="Shape 632"/>
              <p:cNvSpPr/>
              <p:nvPr/>
            </p:nvSpPr>
            <p:spPr>
              <a:xfrm>
                <a:off x="-469735" y="22765"/>
                <a:ext cx="1170841" cy="563658"/>
              </a:xfrm>
              <a:prstGeom prst="rect">
                <a:avLst/>
              </a:prstGeom>
              <a:solidFill>
                <a:srgbClr val="97E6B8"/>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33" name="Shape 633"/>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34" name="Shape 634"/>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2D995"/>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36" name="Shape 636"/>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43" name="Group 643"/>
          <p:cNvGrpSpPr/>
          <p:nvPr/>
        </p:nvGrpSpPr>
        <p:grpSpPr>
          <a:xfrm>
            <a:off x="1712548" y="4284874"/>
            <a:ext cx="1227530" cy="649712"/>
            <a:chOff x="0" y="0"/>
            <a:chExt cx="1227528" cy="649710"/>
          </a:xfrm>
        </p:grpSpPr>
        <p:grpSp>
          <p:nvGrpSpPr>
            <p:cNvPr id="641" name="Group 641"/>
            <p:cNvGrpSpPr/>
            <p:nvPr/>
          </p:nvGrpSpPr>
          <p:grpSpPr>
            <a:xfrm>
              <a:off x="0" y="-1"/>
              <a:ext cx="1227529" cy="649712"/>
              <a:chOff x="-469734" y="-63288"/>
              <a:chExt cx="1227528" cy="649710"/>
            </a:xfrm>
          </p:grpSpPr>
          <p:sp>
            <p:nvSpPr>
              <p:cNvPr id="638" name="Shape 638"/>
              <p:cNvSpPr/>
              <p:nvPr/>
            </p:nvSpPr>
            <p:spPr>
              <a:xfrm>
                <a:off x="-469735" y="22765"/>
                <a:ext cx="1170841" cy="563658"/>
              </a:xfrm>
              <a:prstGeom prst="rect">
                <a:avLst/>
              </a:prstGeom>
              <a:solidFill>
                <a:srgbClr val="CDACDB"/>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39" name="Shape 639"/>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40" name="Shape 640"/>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B483C8"/>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42" name="Shape 642"/>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49" name="Group 649"/>
          <p:cNvGrpSpPr/>
          <p:nvPr/>
        </p:nvGrpSpPr>
        <p:grpSpPr>
          <a:xfrm>
            <a:off x="1712548" y="5167374"/>
            <a:ext cx="1227530" cy="649712"/>
            <a:chOff x="0" y="0"/>
            <a:chExt cx="1227528" cy="649710"/>
          </a:xfrm>
        </p:grpSpPr>
        <p:grpSp>
          <p:nvGrpSpPr>
            <p:cNvPr id="647" name="Group 647"/>
            <p:cNvGrpSpPr/>
            <p:nvPr/>
          </p:nvGrpSpPr>
          <p:grpSpPr>
            <a:xfrm>
              <a:off x="0" y="-1"/>
              <a:ext cx="1227529" cy="649712"/>
              <a:chOff x="-469734" y="-63288"/>
              <a:chExt cx="1227528" cy="649710"/>
            </a:xfrm>
          </p:grpSpPr>
          <p:sp>
            <p:nvSpPr>
              <p:cNvPr id="644" name="Shape 644"/>
              <p:cNvSpPr/>
              <p:nvPr/>
            </p:nvSpPr>
            <p:spPr>
              <a:xfrm>
                <a:off x="-469735" y="22765"/>
                <a:ext cx="1170841" cy="563658"/>
              </a:xfrm>
              <a:prstGeom prst="rect">
                <a:avLst/>
              </a:prstGeom>
              <a:solidFill>
                <a:srgbClr val="F3BF91"/>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45" name="Shape 645"/>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46" name="Shape 646"/>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C9E59"/>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48" name="Shape 648"/>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55" name="Group 655"/>
          <p:cNvGrpSpPr/>
          <p:nvPr/>
        </p:nvGrpSpPr>
        <p:grpSpPr>
          <a:xfrm>
            <a:off x="5649548" y="3402375"/>
            <a:ext cx="1227530" cy="649711"/>
            <a:chOff x="0" y="0"/>
            <a:chExt cx="1227528" cy="649710"/>
          </a:xfrm>
        </p:grpSpPr>
        <p:grpSp>
          <p:nvGrpSpPr>
            <p:cNvPr id="653" name="Group 653"/>
            <p:cNvGrpSpPr/>
            <p:nvPr/>
          </p:nvGrpSpPr>
          <p:grpSpPr>
            <a:xfrm>
              <a:off x="0" y="-1"/>
              <a:ext cx="1227529" cy="649712"/>
              <a:chOff x="-469734" y="-63288"/>
              <a:chExt cx="1227528" cy="649710"/>
            </a:xfrm>
          </p:grpSpPr>
          <p:sp>
            <p:nvSpPr>
              <p:cNvPr id="650" name="Shape 650"/>
              <p:cNvSpPr/>
              <p:nvPr/>
            </p:nvSpPr>
            <p:spPr>
              <a:xfrm>
                <a:off x="-469735" y="22765"/>
                <a:ext cx="1170841" cy="563658"/>
              </a:xfrm>
              <a:prstGeom prst="rect">
                <a:avLst/>
              </a:prstGeom>
              <a:solidFill>
                <a:srgbClr val="9ACCED"/>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51" name="Shape 651"/>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52" name="Shape 652"/>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7B2E4"/>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54" name="Shape 654"/>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61" name="Group 661"/>
          <p:cNvGrpSpPr/>
          <p:nvPr/>
        </p:nvGrpSpPr>
        <p:grpSpPr>
          <a:xfrm>
            <a:off x="5649548" y="5154323"/>
            <a:ext cx="1227530" cy="649712"/>
            <a:chOff x="0" y="0"/>
            <a:chExt cx="1227528" cy="649710"/>
          </a:xfrm>
        </p:grpSpPr>
        <p:grpSp>
          <p:nvGrpSpPr>
            <p:cNvPr id="659" name="Group 659"/>
            <p:cNvGrpSpPr/>
            <p:nvPr/>
          </p:nvGrpSpPr>
          <p:grpSpPr>
            <a:xfrm>
              <a:off x="0" y="-1"/>
              <a:ext cx="1227529" cy="649712"/>
              <a:chOff x="-469734" y="-63288"/>
              <a:chExt cx="1227528" cy="649710"/>
            </a:xfrm>
          </p:grpSpPr>
          <p:sp>
            <p:nvSpPr>
              <p:cNvPr id="656" name="Shape 656"/>
              <p:cNvSpPr/>
              <p:nvPr/>
            </p:nvSpPr>
            <p:spPr>
              <a:xfrm>
                <a:off x="-469735" y="22765"/>
                <a:ext cx="1170841" cy="563658"/>
              </a:xfrm>
              <a:prstGeom prst="rect">
                <a:avLst/>
              </a:prstGeom>
              <a:solidFill>
                <a:srgbClr val="E09C95"/>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57" name="Shape 657"/>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58" name="Shape 658"/>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06B60"/>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60" name="Shape 660"/>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67" name="Group 667"/>
          <p:cNvGrpSpPr/>
          <p:nvPr/>
        </p:nvGrpSpPr>
        <p:grpSpPr>
          <a:xfrm>
            <a:off x="5649548" y="1650426"/>
            <a:ext cx="1227530" cy="649712"/>
            <a:chOff x="0" y="0"/>
            <a:chExt cx="1227528" cy="649710"/>
          </a:xfrm>
        </p:grpSpPr>
        <p:grpSp>
          <p:nvGrpSpPr>
            <p:cNvPr id="665" name="Group 665"/>
            <p:cNvGrpSpPr/>
            <p:nvPr/>
          </p:nvGrpSpPr>
          <p:grpSpPr>
            <a:xfrm>
              <a:off x="0" y="-1"/>
              <a:ext cx="1227529" cy="649712"/>
              <a:chOff x="-469734" y="-63288"/>
              <a:chExt cx="1227528" cy="649710"/>
            </a:xfrm>
          </p:grpSpPr>
          <p:sp>
            <p:nvSpPr>
              <p:cNvPr id="662" name="Shape 662"/>
              <p:cNvSpPr/>
              <p:nvPr/>
            </p:nvSpPr>
            <p:spPr>
              <a:xfrm>
                <a:off x="-469735" y="22765"/>
                <a:ext cx="1170841" cy="563658"/>
              </a:xfrm>
              <a:prstGeom prst="rect">
                <a:avLst/>
              </a:prstGeom>
              <a:solidFill>
                <a:srgbClr val="97E6B8"/>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63" name="Shape 663"/>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64" name="Shape 664"/>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2D995"/>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66" name="Shape 666"/>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73" name="Group 673"/>
          <p:cNvGrpSpPr/>
          <p:nvPr/>
        </p:nvGrpSpPr>
        <p:grpSpPr>
          <a:xfrm>
            <a:off x="5649548" y="2532926"/>
            <a:ext cx="1227530" cy="649712"/>
            <a:chOff x="0" y="0"/>
            <a:chExt cx="1227528" cy="649710"/>
          </a:xfrm>
        </p:grpSpPr>
        <p:grpSp>
          <p:nvGrpSpPr>
            <p:cNvPr id="671" name="Group 671"/>
            <p:cNvGrpSpPr/>
            <p:nvPr/>
          </p:nvGrpSpPr>
          <p:grpSpPr>
            <a:xfrm>
              <a:off x="0" y="-1"/>
              <a:ext cx="1227529" cy="649712"/>
              <a:chOff x="-469734" y="-63288"/>
              <a:chExt cx="1227528" cy="649710"/>
            </a:xfrm>
          </p:grpSpPr>
          <p:sp>
            <p:nvSpPr>
              <p:cNvPr id="668" name="Shape 668"/>
              <p:cNvSpPr/>
              <p:nvPr/>
            </p:nvSpPr>
            <p:spPr>
              <a:xfrm>
                <a:off x="-469735" y="22765"/>
                <a:ext cx="1170841" cy="563658"/>
              </a:xfrm>
              <a:prstGeom prst="rect">
                <a:avLst/>
              </a:prstGeom>
              <a:solidFill>
                <a:srgbClr val="CDACDB"/>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69" name="Shape 669"/>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70" name="Shape 670"/>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B483C8"/>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72" name="Shape 672"/>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grpSp>
        <p:nvGrpSpPr>
          <p:cNvPr id="679" name="Group 679"/>
          <p:cNvGrpSpPr/>
          <p:nvPr/>
        </p:nvGrpSpPr>
        <p:grpSpPr>
          <a:xfrm>
            <a:off x="5649548" y="4284874"/>
            <a:ext cx="1227530" cy="649712"/>
            <a:chOff x="0" y="0"/>
            <a:chExt cx="1227528" cy="649710"/>
          </a:xfrm>
        </p:grpSpPr>
        <p:grpSp>
          <p:nvGrpSpPr>
            <p:cNvPr id="677" name="Group 677"/>
            <p:cNvGrpSpPr/>
            <p:nvPr/>
          </p:nvGrpSpPr>
          <p:grpSpPr>
            <a:xfrm>
              <a:off x="0" y="-1"/>
              <a:ext cx="1227529" cy="649712"/>
              <a:chOff x="-469734" y="-63288"/>
              <a:chExt cx="1227528" cy="649710"/>
            </a:xfrm>
          </p:grpSpPr>
          <p:sp>
            <p:nvSpPr>
              <p:cNvPr id="674" name="Shape 674"/>
              <p:cNvSpPr/>
              <p:nvPr/>
            </p:nvSpPr>
            <p:spPr>
              <a:xfrm>
                <a:off x="-469735" y="22765"/>
                <a:ext cx="1170841" cy="563658"/>
              </a:xfrm>
              <a:prstGeom prst="rect">
                <a:avLst/>
              </a:prstGeom>
              <a:solidFill>
                <a:srgbClr val="F3BF91"/>
              </a:solidFill>
              <a:ln w="12700" cap="flat">
                <a:noFill/>
                <a:miter lim="400000"/>
              </a:ln>
              <a:effectLst>
                <a:outerShdw blurRad="12700" dist="35687" dir="2966053"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75" name="Shape 675"/>
              <p:cNvSpPr/>
              <p:nvPr/>
            </p:nvSpPr>
            <p:spPr>
              <a:xfrm rot="10800000">
                <a:off x="455483" y="-63289"/>
                <a:ext cx="302312" cy="303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defRPr>
                </a:pPr>
                <a:endParaRPr/>
              </a:p>
            </p:txBody>
          </p:sp>
          <p:sp>
            <p:nvSpPr>
              <p:cNvPr id="676" name="Shape 676"/>
              <p:cNvSpPr/>
              <p:nvPr/>
            </p:nvSpPr>
            <p:spPr>
              <a:xfrm>
                <a:off x="525846" y="24277"/>
                <a:ext cx="178122" cy="178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C9E59"/>
              </a:solidFill>
              <a:ln w="12700" cap="flat">
                <a:noFill/>
                <a:miter lim="400000"/>
              </a:ln>
              <a:effectLst>
                <a:outerShdw blurRad="12700" dist="35687" dir="2158122"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78" name="Shape 678"/>
            <p:cNvSpPr/>
            <p:nvPr/>
          </p:nvSpPr>
          <p:spPr>
            <a:xfrm>
              <a:off x="193332" y="202935"/>
              <a:ext cx="840865"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solidFill>
                    <a:srgbClr val="000000"/>
                  </a:solidFill>
                </a:defRPr>
              </a:pPr>
              <a:r>
                <a:rPr sz="1400">
                  <a:solidFill>
                    <a:srgbClr val="171717"/>
                  </a:solidFill>
                </a:rPr>
                <a:t>Collection</a:t>
              </a:r>
            </a:p>
          </p:txBody>
        </p:sp>
      </p:grpSp>
      <p:sp>
        <p:nvSpPr>
          <p:cNvPr id="680" name="Shape 680"/>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412509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93</a:t>
            </a:fld>
            <a:endParaRPr sz="1200">
              <a:solidFill>
                <a:srgbClr val="898989"/>
              </a:solidFill>
            </a:endParaRPr>
          </a:p>
        </p:txBody>
      </p:sp>
      <p:sp>
        <p:nvSpPr>
          <p:cNvPr id="690" name="Shape 690"/>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Auto Complete</a:t>
            </a:r>
          </a:p>
        </p:txBody>
      </p:sp>
      <p:grpSp>
        <p:nvGrpSpPr>
          <p:cNvPr id="693" name="Group 693"/>
          <p:cNvGrpSpPr/>
          <p:nvPr/>
        </p:nvGrpSpPr>
        <p:grpSpPr>
          <a:xfrm>
            <a:off x="2201333" y="2751666"/>
            <a:ext cx="4616107" cy="1632713"/>
            <a:chOff x="7659" y="0"/>
            <a:chExt cx="4616105" cy="1632712"/>
          </a:xfrm>
        </p:grpSpPr>
        <p:sp>
          <p:nvSpPr>
            <p:cNvPr id="691" name="Shape 691"/>
            <p:cNvSpPr/>
            <p:nvPr/>
          </p:nvSpPr>
          <p:spPr>
            <a:xfrm>
              <a:off x="7659" y="0"/>
              <a:ext cx="4557647" cy="1632713"/>
            </a:xfrm>
            <a:prstGeom prst="roundRect">
              <a:avLst>
                <a:gd name="adj" fmla="val 7315"/>
              </a:avLst>
            </a:prstGeom>
            <a:solidFill>
              <a:srgbClr val="F4F4F4"/>
            </a:solidFill>
            <a:ln w="25400" cap="flat">
              <a:solidFill>
                <a:srgbClr val="000000"/>
              </a:solidFill>
              <a:prstDash val="solid"/>
              <a:bevel/>
            </a:ln>
            <a:effectLst>
              <a:outerShdw blurRad="12700" dist="53293" dir="3228034"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sp>
          <p:nvSpPr>
            <p:cNvPr id="692" name="Shape 692"/>
            <p:cNvSpPr/>
            <p:nvPr/>
          </p:nvSpPr>
          <p:spPr>
            <a:xfrm>
              <a:off x="50800" y="178118"/>
              <a:ext cx="4572966" cy="1381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IS </a:t>
              </a:r>
              <a:r>
                <a:rPr sz="1400">
                  <a:solidFill>
                    <a:srgbClr val="535353"/>
                  </a:solidFill>
                  <a:latin typeface="+mj-lt"/>
                  <a:ea typeface="+mj-ea"/>
                  <a:cs typeface="+mj-cs"/>
                  <a:sym typeface="Helvetica Neue"/>
                </a:rPr>
                <a:t>-</a:t>
              </a:r>
              <a:r>
                <a:rPr sz="1400">
                  <a:solidFill>
                    <a:srgbClr val="171717"/>
                  </a:solidFill>
                  <a:latin typeface="+mj-lt"/>
                  <a:ea typeface="+mj-ea"/>
                  <a:cs typeface="+mj-cs"/>
                  <a:sym typeface="Helvetica Neue"/>
                </a:rPr>
                <a:t> </a:t>
              </a:r>
              <a:r>
                <a:rPr sz="1400">
                  <a:solidFill>
                    <a:srgbClr val="535353"/>
                  </a:solidFill>
                  <a:latin typeface="+mj-lt"/>
                  <a:ea typeface="+mj-ea"/>
                  <a:cs typeface="+mj-cs"/>
                  <a:sym typeface="Helvetica Neue"/>
                </a:rPr>
                <a:t>1478 -</a:t>
              </a:r>
              <a:r>
                <a:rPr sz="1400" i="1">
                  <a:solidFill>
                    <a:srgbClr val="535353"/>
                  </a:solidFill>
                  <a:latin typeface="+mj-lt"/>
                  <a:ea typeface="+mj-ea"/>
                  <a:cs typeface="+mj-cs"/>
                  <a:sym typeface="Helvetica Neue"/>
                </a:rPr>
                <a:t> Instrument</a:t>
              </a:r>
              <a:endParaRPr sz="1400" i="1">
                <a:solidFill>
                  <a:srgbClr val="171717"/>
                </a:solidFill>
                <a:latin typeface="+mj-lt"/>
                <a:ea typeface="+mj-ea"/>
                <a:cs typeface="+mj-cs"/>
                <a:sym typeface="Helvetica Neue"/>
              </a:endParaRPr>
            </a:p>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IS Tile SIN</a:t>
              </a:r>
              <a:r>
                <a:rPr sz="1400">
                  <a:solidFill>
                    <a:srgbClr val="535353"/>
                  </a:solidFill>
                  <a:latin typeface="+mj-lt"/>
                  <a:ea typeface="+mj-ea"/>
                  <a:cs typeface="+mj-cs"/>
                  <a:sym typeface="Helvetica Neue"/>
                </a:rPr>
                <a:t> - 64 - </a:t>
              </a:r>
              <a:r>
                <a:rPr sz="1400" i="1">
                  <a:solidFill>
                    <a:srgbClr val="535353"/>
                  </a:solidFill>
                  <a:latin typeface="+mj-lt"/>
                  <a:ea typeface="+mj-ea"/>
                  <a:cs typeface="+mj-cs"/>
                  <a:sym typeface="Helvetica Neue"/>
                </a:rPr>
                <a:t>Grid</a:t>
              </a:r>
              <a:endParaRPr sz="1400">
                <a:solidFill>
                  <a:srgbClr val="535353"/>
                </a:solidFill>
                <a:latin typeface="+mj-lt"/>
                <a:ea typeface="+mj-ea"/>
                <a:cs typeface="+mj-cs"/>
                <a:sym typeface="Helvetica Neue"/>
              </a:endParaRPr>
            </a:p>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EL ANALYSIS </a:t>
              </a:r>
              <a:r>
                <a:rPr sz="1400">
                  <a:solidFill>
                    <a:srgbClr val="535353"/>
                  </a:solidFill>
                  <a:latin typeface="+mj-lt"/>
                  <a:ea typeface="+mj-ea"/>
                  <a:cs typeface="+mj-cs"/>
                  <a:sym typeface="Helvetica Neue"/>
                </a:rPr>
                <a:t>-</a:t>
              </a:r>
              <a:r>
                <a:rPr sz="1400">
                  <a:solidFill>
                    <a:srgbClr val="171717"/>
                  </a:solidFill>
                  <a:latin typeface="+mj-lt"/>
                  <a:ea typeface="+mj-ea"/>
                  <a:cs typeface="+mj-cs"/>
                  <a:sym typeface="Helvetica Neue"/>
                </a:rPr>
                <a:t> </a:t>
              </a:r>
              <a:r>
                <a:rPr sz="1400">
                  <a:solidFill>
                    <a:srgbClr val="535353"/>
                  </a:solidFill>
                  <a:latin typeface="+mj-lt"/>
                  <a:ea typeface="+mj-ea"/>
                  <a:cs typeface="+mj-cs"/>
                  <a:sym typeface="Helvetica Neue"/>
                </a:rPr>
                <a:t>41 - </a:t>
              </a:r>
              <a:r>
                <a:rPr sz="1400" i="1">
                  <a:solidFill>
                    <a:srgbClr val="535353"/>
                  </a:solidFill>
                  <a:latin typeface="+mj-lt"/>
                  <a:ea typeface="+mj-ea"/>
                  <a:cs typeface="+mj-cs"/>
                  <a:sym typeface="Helvetica Neue"/>
                </a:rPr>
                <a:t>Instrument</a:t>
              </a:r>
              <a:endParaRPr sz="1400">
                <a:solidFill>
                  <a:srgbClr val="171717"/>
                </a:solidFill>
                <a:latin typeface="+mj-lt"/>
                <a:ea typeface="+mj-ea"/>
                <a:cs typeface="+mj-cs"/>
                <a:sym typeface="Helvetica Neue"/>
              </a:endParaRPr>
            </a:p>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el Archive </a:t>
              </a:r>
              <a:r>
                <a:rPr sz="1400">
                  <a:solidFill>
                    <a:srgbClr val="535353"/>
                  </a:solidFill>
                  <a:latin typeface="+mj-lt"/>
                  <a:ea typeface="+mj-ea"/>
                  <a:cs typeface="+mj-cs"/>
                  <a:sym typeface="Helvetica Neue"/>
                </a:rPr>
                <a:t>- 14 - </a:t>
              </a:r>
              <a:r>
                <a:rPr sz="1400" i="1">
                  <a:solidFill>
                    <a:srgbClr val="535353"/>
                  </a:solidFill>
                  <a:latin typeface="+mj-lt"/>
                  <a:ea typeface="+mj-ea"/>
                  <a:cs typeface="+mj-cs"/>
                  <a:sym typeface="Helvetica Neue"/>
                </a:rPr>
                <a:t>Project</a:t>
              </a:r>
              <a:endParaRPr sz="1400">
                <a:solidFill>
                  <a:srgbClr val="171717"/>
                </a:solidFill>
                <a:latin typeface="+mj-lt"/>
                <a:ea typeface="+mj-ea"/>
                <a:cs typeface="+mj-cs"/>
                <a:sym typeface="Helvetica Neue"/>
              </a:endParaRPr>
            </a:p>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ULAR MULTIBAND RADIOMETER</a:t>
              </a:r>
              <a:r>
                <a:rPr sz="1400">
                  <a:solidFill>
                    <a:srgbClr val="535353"/>
                  </a:solidFill>
                  <a:latin typeface="+mj-lt"/>
                  <a:ea typeface="+mj-ea"/>
                  <a:cs typeface="+mj-cs"/>
                  <a:sym typeface="Helvetica Neue"/>
                </a:rPr>
                <a:t> - 9 - </a:t>
              </a:r>
              <a:r>
                <a:rPr sz="1400" i="1">
                  <a:solidFill>
                    <a:srgbClr val="535353"/>
                  </a:solidFill>
                  <a:latin typeface="+mj-lt"/>
                  <a:ea typeface="+mj-ea"/>
                  <a:cs typeface="+mj-cs"/>
                  <a:sym typeface="Helvetica Neue"/>
                </a:rPr>
                <a:t>Instrument</a:t>
              </a:r>
              <a:endParaRPr sz="1400">
                <a:solidFill>
                  <a:srgbClr val="171717"/>
                </a:solidFill>
                <a:latin typeface="+mj-lt"/>
                <a:ea typeface="+mj-ea"/>
                <a:cs typeface="+mj-cs"/>
                <a:sym typeface="Helvetica Neue"/>
              </a:endParaRPr>
            </a:p>
            <a:p>
              <a:pPr lvl="0">
                <a:defRPr sz="1800">
                  <a:solidFill>
                    <a:srgbClr val="000000"/>
                  </a:solidFill>
                </a:defRPr>
              </a:pPr>
              <a:r>
                <a:rPr sz="1400" b="1">
                  <a:solidFill>
                    <a:srgbClr val="171717"/>
                  </a:solidFill>
                  <a:latin typeface="+mj-lt"/>
                  <a:ea typeface="+mj-ea"/>
                  <a:cs typeface="+mj-cs"/>
                  <a:sym typeface="Helvetica Neue"/>
                </a:rPr>
                <a:t>MOD</a:t>
              </a:r>
              <a:r>
                <a:rPr sz="1400">
                  <a:solidFill>
                    <a:srgbClr val="171717"/>
                  </a:solidFill>
                  <a:latin typeface="+mj-lt"/>
                  <a:ea typeface="+mj-ea"/>
                  <a:cs typeface="+mj-cs"/>
                  <a:sym typeface="Helvetica Neue"/>
                </a:rPr>
                <a:t>APS</a:t>
              </a:r>
              <a:r>
                <a:rPr sz="1400">
                  <a:solidFill>
                    <a:srgbClr val="535353"/>
                  </a:solidFill>
                  <a:latin typeface="+mj-lt"/>
                  <a:ea typeface="+mj-ea"/>
                  <a:cs typeface="+mj-cs"/>
                  <a:sym typeface="Helvetica Neue"/>
                </a:rPr>
                <a:t> - 4 - </a:t>
              </a:r>
              <a:r>
                <a:rPr sz="1400" i="1">
                  <a:solidFill>
                    <a:srgbClr val="535353"/>
                  </a:solidFill>
                  <a:latin typeface="+mj-lt"/>
                  <a:ea typeface="+mj-ea"/>
                  <a:cs typeface="+mj-cs"/>
                  <a:sym typeface="Helvetica Neue"/>
                </a:rPr>
                <a:t>Archive Center</a:t>
              </a:r>
            </a:p>
          </p:txBody>
        </p:sp>
      </p:grpSp>
      <p:sp>
        <p:nvSpPr>
          <p:cNvPr id="694" name="Shape 694"/>
          <p:cNvSpPr/>
          <p:nvPr/>
        </p:nvSpPr>
        <p:spPr>
          <a:xfrm>
            <a:off x="2171028" y="2633133"/>
            <a:ext cx="4618257" cy="238855"/>
          </a:xfrm>
          <a:prstGeom prst="roundRect">
            <a:avLst>
              <a:gd name="adj" fmla="val 50000"/>
            </a:avLst>
          </a:prstGeom>
          <a:solidFill>
            <a:srgbClr val="FFFFFF"/>
          </a:solidFill>
          <a:ln w="25400">
            <a:solidFill/>
          </a:ln>
          <a:effectLst>
            <a:outerShdw blurRad="12700" dist="39971" rotWithShape="0">
              <a:srgbClr val="17375E">
                <a:alpha val="99000"/>
              </a:srgbClr>
            </a:outerShdw>
          </a:effectLst>
        </p:spPr>
        <p:txBody>
          <a:bodyPr lIns="0" tIns="0" rIns="0" bIns="0" anchor="ctr"/>
          <a:lstStyle/>
          <a:p>
            <a:pPr lvl="0">
              <a:defRPr>
                <a:solidFill>
                  <a:srgbClr val="FFFFFF"/>
                </a:solidFill>
              </a:defRPr>
            </a:pPr>
            <a:endParaRPr/>
          </a:p>
        </p:txBody>
      </p:sp>
      <p:grpSp>
        <p:nvGrpSpPr>
          <p:cNvPr id="697" name="Group 697"/>
          <p:cNvGrpSpPr/>
          <p:nvPr/>
        </p:nvGrpSpPr>
        <p:grpSpPr>
          <a:xfrm>
            <a:off x="2260240" y="2695740"/>
            <a:ext cx="145541" cy="136848"/>
            <a:chOff x="0" y="0"/>
            <a:chExt cx="145539" cy="136847"/>
          </a:xfrm>
        </p:grpSpPr>
        <p:sp>
          <p:nvSpPr>
            <p:cNvPr id="695" name="Shape 695"/>
            <p:cNvSpPr/>
            <p:nvPr/>
          </p:nvSpPr>
          <p:spPr>
            <a:xfrm>
              <a:off x="97649" y="88956"/>
              <a:ext cx="47891" cy="47892"/>
            </a:xfrm>
            <a:prstGeom prst="line">
              <a:avLst/>
            </a:prstGeom>
            <a:noFill/>
            <a:ln w="50800" cap="flat">
              <a:solidFill>
                <a:srgbClr val="000000"/>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solidFill>
                    <a:srgbClr val="000000"/>
                  </a:solidFill>
                  <a:latin typeface="+mn-lt"/>
                  <a:ea typeface="+mn-ea"/>
                  <a:cs typeface="+mn-cs"/>
                  <a:sym typeface="Helvetica"/>
                </a:defRPr>
              </a:pPr>
              <a:endParaRPr/>
            </a:p>
          </p:txBody>
        </p:sp>
        <p:sp>
          <p:nvSpPr>
            <p:cNvPr id="696" name="Shape 696"/>
            <p:cNvSpPr/>
            <p:nvPr/>
          </p:nvSpPr>
          <p:spPr>
            <a:xfrm>
              <a:off x="0" y="0"/>
              <a:ext cx="109706" cy="1097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ACCED"/>
            </a:solidFill>
            <a:ln w="25400" cap="flat">
              <a:solidFill>
                <a:srgbClr val="000000"/>
              </a:solidFill>
              <a:prstDash val="solid"/>
              <a:bevel/>
            </a:ln>
            <a:effectLst>
              <a:outerShdw blurRad="12700" dist="35687" dir="5400000" rotWithShape="0">
                <a:srgbClr val="17375E">
                  <a:alpha val="99000"/>
                </a:srgbClr>
              </a:outerShdw>
            </a:effectLst>
          </p:spPr>
          <p:txBody>
            <a:bodyPr wrap="square" lIns="0" tIns="0" rIns="0" bIns="0" numCol="1" anchor="ctr">
              <a:noAutofit/>
            </a:bodyPr>
            <a:lstStyle/>
            <a:p>
              <a:pPr lvl="0">
                <a:defRPr>
                  <a:solidFill>
                    <a:srgbClr val="FFFFFF"/>
                  </a:solidFill>
                </a:defRPr>
              </a:pPr>
              <a:endParaRPr/>
            </a:p>
          </p:txBody>
        </p:sp>
      </p:grpSp>
      <p:sp>
        <p:nvSpPr>
          <p:cNvPr id="698" name="Shape 698"/>
          <p:cNvSpPr/>
          <p:nvPr/>
        </p:nvSpPr>
        <p:spPr>
          <a:xfrm>
            <a:off x="2459309" y="2606835"/>
            <a:ext cx="558420" cy="289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1400" i="1">
                <a:solidFill>
                  <a:srgbClr val="171717"/>
                </a:solidFill>
                <a:latin typeface="+mj-lt"/>
                <a:ea typeface="+mj-ea"/>
                <a:cs typeface="+mj-cs"/>
                <a:sym typeface="Helvetica Neue"/>
              </a:rPr>
              <a:t>MOD</a:t>
            </a:r>
            <a:r>
              <a:rPr sz="1400">
                <a:solidFill>
                  <a:srgbClr val="535353"/>
                </a:solidFill>
                <a:latin typeface="+mj-lt"/>
                <a:ea typeface="+mj-ea"/>
                <a:cs typeface="+mj-cs"/>
                <a:sym typeface="Helvetica Neue"/>
              </a:rPr>
              <a:t>|</a:t>
            </a:r>
          </a:p>
        </p:txBody>
      </p:sp>
      <p:sp>
        <p:nvSpPr>
          <p:cNvPr id="699" name="Shape 699"/>
          <p:cNvSpPr/>
          <p:nvPr/>
        </p:nvSpPr>
        <p:spPr>
          <a:xfrm rot="17880000">
            <a:off x="6546818" y="2655748"/>
            <a:ext cx="161594" cy="149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ln w="12700">
            <a:solidFill>
              <a:srgbClr val="535353"/>
            </a:solidFill>
          </a:ln>
        </p:spPr>
        <p:txBody>
          <a:bodyPr lIns="0" tIns="0" rIns="0" bIns="0" anchor="ctr"/>
          <a:lstStyle/>
          <a:p>
            <a:pPr lvl="0">
              <a:defRPr>
                <a:solidFill>
                  <a:srgbClr val="FFFFFF"/>
                </a:solidFill>
              </a:defRPr>
            </a:pPr>
            <a:endParaRPr/>
          </a:p>
        </p:txBody>
      </p:sp>
      <p:sp>
        <p:nvSpPr>
          <p:cNvPr id="700" name="Shape 700"/>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33047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94</a:t>
            </a:fld>
            <a:endParaRPr sz="1200">
              <a:solidFill>
                <a:srgbClr val="898989"/>
              </a:solidFill>
            </a:endParaRPr>
          </a:p>
        </p:txBody>
      </p:sp>
      <p:sp>
        <p:nvSpPr>
          <p:cNvPr id="705" name="Shape 705"/>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Metadata Revisions</a:t>
            </a:r>
          </a:p>
        </p:txBody>
      </p:sp>
      <p:pic>
        <p:nvPicPr>
          <p:cNvPr id="706" name="2_MMT_Metadata_View_Edit_WF21F_pdf__page_19_of_26_.png"/>
          <p:cNvPicPr/>
          <p:nvPr/>
        </p:nvPicPr>
        <p:blipFill>
          <a:blip r:embed="rId3">
            <a:extLst/>
          </a:blip>
          <a:stretch>
            <a:fillRect/>
          </a:stretch>
        </p:blipFill>
        <p:spPr>
          <a:xfrm>
            <a:off x="182052" y="1697922"/>
            <a:ext cx="8779896" cy="4261721"/>
          </a:xfrm>
          <a:prstGeom prst="rect">
            <a:avLst/>
          </a:prstGeom>
          <a:ln w="12700">
            <a:miter lim="400000"/>
          </a:ln>
        </p:spPr>
      </p:pic>
      <p:sp>
        <p:nvSpPr>
          <p:cNvPr id="707" name="Shape 707"/>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52408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95</a:t>
            </a:fld>
            <a:endParaRPr sz="1200">
              <a:solidFill>
                <a:srgbClr val="898989"/>
              </a:solidFill>
            </a:endParaRPr>
          </a:p>
        </p:txBody>
      </p:sp>
      <p:sp>
        <p:nvSpPr>
          <p:cNvPr id="712" name="Shape 712"/>
          <p:cNvSpPr>
            <a:spLocks noGrp="1"/>
          </p:cNvSpPr>
          <p:nvPr>
            <p:ph type="title"/>
          </p:nvPr>
        </p:nvSpPr>
        <p:spPr>
          <a:xfrm>
            <a:off x="457200" y="274638"/>
            <a:ext cx="8229600" cy="1143001"/>
          </a:xfrm>
          <a:prstGeom prst="rect">
            <a:avLst/>
          </a:prstGeom>
        </p:spPr>
        <p:txBody>
          <a:bodyPr lIns="91424" tIns="91424" rIns="91424" bIns="91424" anchor="b"/>
          <a:lstStyle>
            <a:lvl1pPr algn="ctr"/>
          </a:lstStyle>
          <a:p>
            <a:pPr lvl="0">
              <a:defRPr sz="1800" b="0">
                <a:solidFill>
                  <a:srgbClr val="000000"/>
                </a:solidFill>
              </a:defRPr>
            </a:pPr>
            <a:r>
              <a:rPr sz="4400" b="1">
                <a:solidFill>
                  <a:srgbClr val="34495E"/>
                </a:solidFill>
              </a:rPr>
              <a:t>New Metadata Concepts</a:t>
            </a:r>
          </a:p>
        </p:txBody>
      </p:sp>
      <p:sp>
        <p:nvSpPr>
          <p:cNvPr id="713" name="Shape 713"/>
          <p:cNvSpPr>
            <a:spLocks noGrp="1"/>
          </p:cNvSpPr>
          <p:nvPr>
            <p:ph type="body" idx="1"/>
          </p:nvPr>
        </p:nvSpPr>
        <p:spPr>
          <a:xfrm>
            <a:off x="457200" y="1600200"/>
            <a:ext cx="8229600" cy="4525963"/>
          </a:xfrm>
          <a:prstGeom prst="rect">
            <a:avLst/>
          </a:prstGeom>
        </p:spPr>
        <p:txBody>
          <a:bodyPr/>
          <a:lstStyle/>
          <a:p>
            <a:pPr lvl="0">
              <a:defRPr sz="1800">
                <a:solidFill>
                  <a:srgbClr val="000000"/>
                </a:solidFill>
              </a:defRPr>
            </a:pPr>
            <a:r>
              <a:rPr sz="3200" b="1">
                <a:solidFill>
                  <a:srgbClr val="3A3A3A"/>
                </a:solidFill>
              </a:rPr>
              <a:t>~Next 6 Months</a:t>
            </a:r>
          </a:p>
          <a:p>
            <a:pPr marL="800100" lvl="1" indent="-342900">
              <a:buChar char="•"/>
              <a:defRPr sz="1800">
                <a:solidFill>
                  <a:srgbClr val="000000"/>
                </a:solidFill>
              </a:defRPr>
            </a:pPr>
            <a:r>
              <a:rPr sz="3200">
                <a:solidFill>
                  <a:srgbClr val="3A3A3A"/>
                </a:solidFill>
              </a:rPr>
              <a:t>UMM-S - Services</a:t>
            </a:r>
          </a:p>
          <a:p>
            <a:pPr marL="800100" lvl="1" indent="-342900">
              <a:buChar char="•"/>
              <a:defRPr sz="1800">
                <a:solidFill>
                  <a:srgbClr val="000000"/>
                </a:solidFill>
              </a:defRPr>
            </a:pPr>
            <a:r>
              <a:rPr sz="3200">
                <a:solidFill>
                  <a:srgbClr val="3A3A3A"/>
                </a:solidFill>
              </a:rPr>
              <a:t>UMM-M - Meta-Metadata</a:t>
            </a:r>
          </a:p>
          <a:p>
            <a:pPr lvl="0">
              <a:defRPr sz="1800">
                <a:solidFill>
                  <a:srgbClr val="000000"/>
                </a:solidFill>
              </a:defRPr>
            </a:pPr>
            <a:r>
              <a:rPr sz="3200" b="1">
                <a:solidFill>
                  <a:srgbClr val="3A3A3A"/>
                </a:solidFill>
              </a:rPr>
              <a:t>&gt; 6 Months</a:t>
            </a:r>
          </a:p>
          <a:p>
            <a:pPr marL="800100" lvl="1" indent="-342900">
              <a:buChar char="•"/>
              <a:defRPr sz="1800">
                <a:solidFill>
                  <a:srgbClr val="000000"/>
                </a:solidFill>
              </a:defRPr>
            </a:pPr>
            <a:r>
              <a:rPr sz="3200">
                <a:solidFill>
                  <a:srgbClr val="3A3A3A"/>
                </a:solidFill>
              </a:rPr>
              <a:t>UMM-P - Parameters</a:t>
            </a:r>
          </a:p>
          <a:p>
            <a:pPr marL="800100" lvl="1" indent="-342900">
              <a:buChar char="•"/>
              <a:defRPr sz="1800">
                <a:solidFill>
                  <a:srgbClr val="000000"/>
                </a:solidFill>
              </a:defRPr>
            </a:pPr>
            <a:r>
              <a:rPr sz="3200">
                <a:solidFill>
                  <a:srgbClr val="3A3A3A"/>
                </a:solidFill>
              </a:rPr>
              <a:t>UMM-V - Visualizations</a:t>
            </a:r>
          </a:p>
        </p:txBody>
      </p:sp>
      <p:sp>
        <p:nvSpPr>
          <p:cNvPr id="714" name="Shape 714"/>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129666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p:cNvSpPr>
          <p:nvPr>
            <p:ph type="sldNum" sz="quarter" idx="4294967295"/>
          </p:nvPr>
        </p:nvSpPr>
        <p:spPr>
          <a:xfrm>
            <a:off x="7929005" y="6224222"/>
            <a:ext cx="757795" cy="264256"/>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98989"/>
                </a:solidFill>
              </a:rPr>
              <a:t>96</a:t>
            </a:fld>
            <a:endParaRPr sz="1200">
              <a:solidFill>
                <a:srgbClr val="898989"/>
              </a:solidFill>
            </a:endParaRPr>
          </a:p>
        </p:txBody>
      </p:sp>
      <p:pic>
        <p:nvPicPr>
          <p:cNvPr id="717" name="pasted-image.pdf"/>
          <p:cNvPicPr/>
          <p:nvPr/>
        </p:nvPicPr>
        <p:blipFill>
          <a:blip r:embed="rId2">
            <a:extLst/>
          </a:blip>
          <a:stretch>
            <a:fillRect/>
          </a:stretch>
        </p:blipFill>
        <p:spPr>
          <a:xfrm>
            <a:off x="3562350" y="3257467"/>
            <a:ext cx="2019300" cy="406401"/>
          </a:xfrm>
          <a:prstGeom prst="rect">
            <a:avLst/>
          </a:prstGeom>
          <a:ln w="12700">
            <a:miter lim="400000"/>
          </a:ln>
        </p:spPr>
      </p:pic>
      <p:sp>
        <p:nvSpPr>
          <p:cNvPr id="718" name="Shape 718"/>
          <p:cNvSpPr/>
          <p:nvPr/>
        </p:nvSpPr>
        <p:spPr>
          <a:xfrm>
            <a:off x="1236255" y="1109680"/>
            <a:ext cx="6671490" cy="18086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2800">
                <a:solidFill>
                  <a:srgbClr val="435C71"/>
                </a:solidFill>
                <a:latin typeface="+mj-lt"/>
                <a:ea typeface="+mj-ea"/>
                <a:cs typeface="+mj-cs"/>
                <a:sym typeface="Helvetica Neue"/>
              </a:defRPr>
            </a:lvl1pPr>
          </a:lstStyle>
          <a:p>
            <a:pPr lvl="0">
              <a:defRPr sz="1800">
                <a:solidFill>
                  <a:srgbClr val="000000"/>
                </a:solidFill>
              </a:defRPr>
            </a:pPr>
            <a:r>
              <a:rPr sz="2800">
                <a:solidFill>
                  <a:srgbClr val="435C71"/>
                </a:solidFill>
              </a:rPr>
              <a:t>This work was supported by NASA/GSFC under Raytheon Co. contract number NNG10HP02C</a:t>
            </a:r>
          </a:p>
        </p:txBody>
      </p:sp>
      <p:sp>
        <p:nvSpPr>
          <p:cNvPr id="719" name="Shape 719"/>
          <p:cNvSpPr/>
          <p:nvPr/>
        </p:nvSpPr>
        <p:spPr>
          <a:xfrm>
            <a:off x="942355" y="6646355"/>
            <a:ext cx="872293"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atin typeface="Arial"/>
                <a:ea typeface="Arial"/>
                <a:cs typeface="Arial"/>
                <a:sym typeface="Arial"/>
              </a:defRPr>
            </a:lvl1pPr>
          </a:lstStyle>
          <a:p>
            <a:pPr lvl="0">
              <a:defRPr sz="1800">
                <a:solidFill>
                  <a:srgbClr val="000000"/>
                </a:solidFill>
              </a:defRPr>
            </a:pPr>
            <a:r>
              <a:rPr sz="800">
                <a:solidFill>
                  <a:srgbClr val="171717"/>
                </a:solidFill>
              </a:rPr>
              <a:t>SESIP_0715_JG</a:t>
            </a:r>
          </a:p>
        </p:txBody>
      </p:sp>
    </p:spTree>
    <p:extLst>
      <p:ext uri="{BB962C8B-B14F-4D97-AF65-F5344CB8AC3E}">
        <p14:creationId xmlns:p14="http://schemas.microsoft.com/office/powerpoint/2010/main" val="350025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9 at 12.44.52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140" y="0"/>
            <a:ext cx="9365997" cy="6858000"/>
          </a:xfrm>
          <a:prstGeom prst="rect">
            <a:avLst/>
          </a:prstGeom>
        </p:spPr>
      </p:pic>
    </p:spTree>
    <p:extLst>
      <p:ext uri="{BB962C8B-B14F-4D97-AF65-F5344CB8AC3E}">
        <p14:creationId xmlns:p14="http://schemas.microsoft.com/office/powerpoint/2010/main" val="267707726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859"/>
            <a:ext cx="8229600" cy="4525963"/>
          </a:xfrm>
        </p:spPr>
        <p:txBody>
          <a:bodyPr/>
          <a:lstStyle/>
          <a:p>
            <a:pPr marL="0" indent="0" algn="ctr">
              <a:buNone/>
            </a:pPr>
            <a:endParaRPr lang="en-US" sz="2400" dirty="0" smtClean="0">
              <a:latin typeface="Courier"/>
              <a:cs typeface="Courier"/>
            </a:endParaRPr>
          </a:p>
          <a:p>
            <a:pPr marL="0" indent="0" algn="ctr">
              <a:buNone/>
            </a:pPr>
            <a:r>
              <a:rPr lang="en-US" sz="2400" dirty="0" smtClean="0">
                <a:latin typeface="Courier"/>
                <a:cs typeface="Courier"/>
              </a:rPr>
              <a:t>$ </a:t>
            </a:r>
            <a:r>
              <a:rPr lang="en-US" sz="2400" dirty="0" err="1" smtClean="0">
                <a:latin typeface="Courier"/>
                <a:cs typeface="Courier"/>
              </a:rPr>
              <a:t>ngap</a:t>
            </a:r>
            <a:r>
              <a:rPr lang="en-US" sz="2400" dirty="0" smtClean="0">
                <a:latin typeface="Courier"/>
                <a:cs typeface="Courier"/>
              </a:rPr>
              <a:t>-deploy hello-world hello-</a:t>
            </a:r>
            <a:r>
              <a:rPr lang="en-US" sz="2400" dirty="0" err="1" smtClean="0">
                <a:latin typeface="Courier"/>
                <a:cs typeface="Courier"/>
              </a:rPr>
              <a:t>world.tar</a:t>
            </a:r>
            <a:endParaRPr lang="en-US" sz="2400" dirty="0">
              <a:latin typeface="Courier"/>
              <a:cs typeface="Courier"/>
            </a:endParaRPr>
          </a:p>
          <a:p>
            <a:endParaRPr lang="en-US" dirty="0" smtClean="0"/>
          </a:p>
          <a:p>
            <a:pPr marL="0" indent="0" algn="ctr">
              <a:buNone/>
            </a:pPr>
            <a:r>
              <a:rPr lang="en-US" dirty="0"/>
              <a:t>t</a:t>
            </a:r>
            <a:r>
              <a:rPr lang="en-US" dirty="0" smtClean="0"/>
              <a:t>o</a:t>
            </a:r>
          </a:p>
          <a:p>
            <a:pPr marL="0" indent="0" algn="ctr">
              <a:buNone/>
            </a:pPr>
            <a:endParaRPr lang="en-US" dirty="0" smtClean="0"/>
          </a:p>
          <a:p>
            <a:pPr marL="0" indent="0" algn="ctr">
              <a:buNone/>
            </a:pPr>
            <a:r>
              <a:rPr lang="en-US" dirty="0" smtClean="0">
                <a:hlinkClick r:id="rId3"/>
              </a:rPr>
              <a:t>https://hello-world.earthdata.nasa.gov</a:t>
            </a:r>
            <a:r>
              <a:rPr lang="en-US" dirty="0" smtClean="0"/>
              <a:t> </a:t>
            </a:r>
            <a:endParaRPr lang="en-US" dirty="0"/>
          </a:p>
        </p:txBody>
      </p:sp>
    </p:spTree>
    <p:extLst>
      <p:ext uri="{BB962C8B-B14F-4D97-AF65-F5344CB8AC3E}">
        <p14:creationId xmlns:p14="http://schemas.microsoft.com/office/powerpoint/2010/main" val="175290782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NGAP: A Look Ahead at EED Application Hosting</a:t>
            </a:r>
            <a:endParaRPr lang="en-US" dirty="0"/>
          </a:p>
        </p:txBody>
      </p:sp>
      <p:sp>
        <p:nvSpPr>
          <p:cNvPr id="5" name="Subtitle 4"/>
          <p:cNvSpPr>
            <a:spLocks noGrp="1"/>
          </p:cNvSpPr>
          <p:nvPr>
            <p:ph type="subTitle" idx="1"/>
          </p:nvPr>
        </p:nvSpPr>
        <p:spPr>
          <a:xfrm>
            <a:off x="685800" y="3714750"/>
            <a:ext cx="7086600" cy="1800225"/>
          </a:xfrm>
        </p:spPr>
        <p:txBody>
          <a:bodyPr>
            <a:normAutofit/>
          </a:bodyPr>
          <a:lstStyle/>
          <a:p>
            <a:r>
              <a:rPr lang="en-US" dirty="0" smtClean="0"/>
              <a:t>Brett McLaughlin</a:t>
            </a:r>
          </a:p>
          <a:p>
            <a:r>
              <a:rPr lang="en-US" dirty="0" smtClean="0"/>
              <a:t>Andrew </a:t>
            </a:r>
            <a:r>
              <a:rPr lang="en-US" dirty="0" err="1" smtClean="0"/>
              <a:t>Pawloski</a:t>
            </a:r>
            <a:endParaRPr lang="en-US" dirty="0" smtClean="0"/>
          </a:p>
        </p:txBody>
      </p:sp>
      <p:sp>
        <p:nvSpPr>
          <p:cNvPr id="6" name="TextBox 5"/>
          <p:cNvSpPr txBox="1"/>
          <p:nvPr/>
        </p:nvSpPr>
        <p:spPr>
          <a:xfrm>
            <a:off x="2625213" y="6229350"/>
            <a:ext cx="4289936" cy="523220"/>
          </a:xfrm>
          <a:prstGeom prst="rect">
            <a:avLst/>
          </a:prstGeom>
          <a:noFill/>
        </p:spPr>
        <p:txBody>
          <a:bodyPr wrap="square" rtlCol="0">
            <a:spAutoFit/>
          </a:bodyPr>
          <a:lstStyle/>
          <a:p>
            <a:pPr algn="ctr"/>
            <a:r>
              <a:rPr lang="en-US" dirty="0">
                <a:solidFill>
                  <a:schemeClr val="bg1">
                    <a:lumMod val="75000"/>
                  </a:schemeClr>
                </a:solidFill>
                <a:latin typeface="Helvetica Neue"/>
              </a:rPr>
              <a:t>This work was supported by NASA/GSFC under Raytheon Co. contract number </a:t>
            </a:r>
            <a:r>
              <a:rPr lang="en-US" dirty="0" smtClean="0">
                <a:solidFill>
                  <a:schemeClr val="bg1">
                    <a:lumMod val="75000"/>
                  </a:schemeClr>
                </a:solidFill>
                <a:latin typeface="Helvetica Neue"/>
              </a:rPr>
              <a:t>NNG10HP02C</a:t>
            </a:r>
            <a:endParaRPr lang="en-US" dirty="0">
              <a:solidFill>
                <a:schemeClr val="bg1">
                  <a:lumMod val="75000"/>
                </a:schemeClr>
              </a:solidFill>
              <a:latin typeface="Helvetica Neue"/>
            </a:endParaRPr>
          </a:p>
        </p:txBody>
      </p:sp>
    </p:spTree>
    <p:extLst>
      <p:ext uri="{BB962C8B-B14F-4D97-AF65-F5344CB8AC3E}">
        <p14:creationId xmlns:p14="http://schemas.microsoft.com/office/powerpoint/2010/main" val="18750824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OSDIS-EED">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noFill/>
        <a:ln w="41275" cap="flat">
          <a:solidFill>
            <a:schemeClr val="tx2"/>
          </a:solidFill>
          <a:prstDash val="solid"/>
          <a:round/>
          <a:headEnd type="none" w="lg" len="lg"/>
          <a:tailEnd type="triangle" w="lg" len="med"/>
        </a:ln>
        <a:effectLst>
          <a:outerShdw blurRad="25400" dist="25400" algn="tl" rotWithShape="0">
            <a:srgbClr val="000000">
              <a:alpha val="43000"/>
            </a:srgbClr>
          </a:outerShdw>
        </a:effectLst>
      </a:spPr>
      <a:bodyPr/>
      <a:lst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EOSDIS-EED.thmx</Template>
  <TotalTime>7970</TotalTime>
  <Words>4793</Words>
  <Application>Microsoft Macintosh PowerPoint</Application>
  <PresentationFormat>On-screen Show (4:3)</PresentationFormat>
  <Paragraphs>890</Paragraphs>
  <Slides>138</Slides>
  <Notes>70</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EOSDIS-EED</vt:lpstr>
      <vt:lpstr>NASA EOSDIS Evolving Technologies</vt:lpstr>
      <vt:lpstr>Lower the barriers to information discovery and access…</vt:lpstr>
      <vt:lpstr>…measure if we’re accomplishing that and where to improve…</vt:lpstr>
      <vt:lpstr>…and make these tools and capabilities available to EOSDIS.</vt:lpstr>
      <vt:lpstr>Lower the barriers to information discovery and access…</vt:lpstr>
      <vt:lpstr>PowerPoint Presentation</vt:lpstr>
      <vt:lpstr>PowerPoint Presentation</vt:lpstr>
      <vt:lpstr>…measure if we’re accomplishing that and where to improve…</vt:lpstr>
      <vt:lpstr>PowerPoint Presentation</vt:lpstr>
      <vt:lpstr>Earthdata Search</vt:lpstr>
      <vt:lpstr>Background</vt:lpstr>
      <vt:lpstr>What is Earthdata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More!</vt:lpstr>
      <vt:lpstr>Cross-Dataset Comparisons</vt:lpstr>
      <vt:lpstr>Saving and Sharing Work</vt:lpstr>
      <vt:lpstr>Now with CMR!</vt:lpstr>
      <vt:lpstr>PowerPoint Presentation</vt:lpstr>
      <vt:lpstr>Metrics-Driven Improvements</vt:lpstr>
      <vt:lpstr>Responding to User Needs</vt:lpstr>
      <vt:lpstr>PowerPoint Presentation</vt:lpstr>
      <vt:lpstr>PowerPoint Presentation</vt:lpstr>
      <vt:lpstr>PowerPoint Presentation</vt:lpstr>
      <vt:lpstr>PowerPoint Presentation</vt:lpstr>
      <vt:lpstr>PowerPoint Presentation</vt:lpstr>
      <vt:lpstr>PowerPoint Presentation</vt:lpstr>
      <vt:lpstr>Coming Soon</vt:lpstr>
      <vt:lpstr>Design Updates</vt:lpstr>
      <vt:lpstr>Upcoming Activities</vt:lpstr>
      <vt:lpstr>Thank you!</vt:lpstr>
      <vt:lpstr>https://search.earthdata.nasa.gov  Please provide feedback!!</vt:lpstr>
      <vt:lpstr>PowerPoint Presentation</vt:lpstr>
      <vt:lpstr>…and makE thEse tools and capabilities available to EOSDIS.</vt:lpstr>
      <vt:lpstr>Earthdata User Interface</vt:lpstr>
      <vt:lpstr>A quick look back</vt:lpstr>
      <vt:lpstr>EED Web Applications, 2014</vt:lpstr>
      <vt:lpstr>“… earthdata.css …”</vt:lpstr>
      <vt:lpstr>PowerPoint Presentation</vt:lpstr>
      <vt:lpstr>Earthdata 3.0</vt:lpstr>
      <vt:lpstr>Earthdata User Interface</vt:lpstr>
      <vt:lpstr>Earthdata User Interface</vt:lpstr>
      <vt:lpstr>Earthdata User Interface</vt:lpstr>
      <vt:lpstr>Earthdata User Interface</vt:lpstr>
      <vt:lpstr>Why should you care?</vt:lpstr>
      <vt:lpstr>Building the MMT  with THE EUI</vt:lpstr>
      <vt:lpstr>Shared Components</vt:lpstr>
      <vt:lpstr>Earthdata 3.0 vs MMT</vt:lpstr>
      <vt:lpstr>availability</vt:lpstr>
      <vt:lpstr>3 Steps to a Beautiful Website</vt:lpstr>
      <vt:lpstr>3 Steps to a Beautiful Website</vt:lpstr>
      <vt:lpstr>3 Steps to a Beautiful Website</vt:lpstr>
      <vt:lpstr>EUI DEMO</vt:lpstr>
      <vt:lpstr>PowerPoint Presentation</vt:lpstr>
      <vt:lpstr>PowerPoint Presentation</vt:lpstr>
      <vt:lpstr>Common Metadata Repository Present and Future</vt:lpstr>
      <vt:lpstr>The CMR is ...</vt:lpstr>
      <vt:lpstr>CMR Stats</vt:lpstr>
      <vt:lpstr>Metadata Reconciliation</vt:lpstr>
      <vt:lpstr>Metadata Reconciliation Plan</vt:lpstr>
      <vt:lpstr>PowerPoint Presentation</vt:lpstr>
      <vt:lpstr>ECHO Granule Search Performance</vt:lpstr>
      <vt:lpstr>Earthdata Search Client</vt:lpstr>
      <vt:lpstr>Include Granule Counts</vt:lpstr>
      <vt:lpstr>New Hierarchical Facets </vt:lpstr>
      <vt:lpstr>PowerPoint Presentation</vt:lpstr>
      <vt:lpstr>ECHO Prehistory</vt:lpstr>
      <vt:lpstr>ECHO Middle Ages </vt:lpstr>
      <vt:lpstr>Modern Era</vt:lpstr>
      <vt:lpstr>Post Modern</vt:lpstr>
      <vt:lpstr>CMR Architectural Improvements</vt:lpstr>
      <vt:lpstr>PowerPoint Presentation</vt:lpstr>
      <vt:lpstr>PowerPoint Presentation</vt:lpstr>
      <vt:lpstr>PowerPoint Presentation</vt:lpstr>
      <vt:lpstr>PowerPoint Presentation</vt:lpstr>
      <vt:lpstr>PowerPoint Presentation</vt:lpstr>
      <vt:lpstr>Event Oriented</vt:lpstr>
      <vt:lpstr>Virtual Products</vt:lpstr>
      <vt:lpstr>Source</vt:lpstr>
      <vt:lpstr>PowerPoint Presentation</vt:lpstr>
      <vt:lpstr>...</vt:lpstr>
      <vt:lpstr>Source</vt:lpstr>
      <vt:lpstr>Virtual Product Architecture</vt:lpstr>
      <vt:lpstr>CMR Future*</vt:lpstr>
      <vt:lpstr>Improved Search Rankings</vt:lpstr>
      <vt:lpstr>Auto Complete</vt:lpstr>
      <vt:lpstr>Metadata Revisions</vt:lpstr>
      <vt:lpstr>New Metadata Concepts</vt:lpstr>
      <vt:lpstr>PowerPoint Presentation</vt:lpstr>
      <vt:lpstr>PowerPoint Presentation</vt:lpstr>
      <vt:lpstr>PowerPoint Presentation</vt:lpstr>
      <vt:lpstr>NGAP: A Look Ahead at EED Application Hosting</vt:lpstr>
      <vt:lpstr>Application Hosting is Hard</vt:lpstr>
      <vt:lpstr>Enter NGAP*</vt:lpstr>
      <vt:lpstr>Goals</vt:lpstr>
      <vt:lpstr>PowerPoint Presentation</vt:lpstr>
      <vt:lpstr>PowerPoint Presentation</vt:lpstr>
      <vt:lpstr>PowerPoint Presentation</vt:lpstr>
      <vt:lpstr>Earthdata Infrastructure</vt:lpstr>
      <vt:lpstr>PowerPoint Presentation</vt:lpstr>
      <vt:lpstr>Initial Targets</vt:lpstr>
      <vt:lpstr>V1 Applications</vt:lpstr>
      <vt:lpstr>PowerPoint Presentation</vt:lpstr>
      <vt:lpstr>Later…</vt:lpstr>
      <vt:lpstr>Architecture</vt:lpstr>
      <vt:lpstr>NGAP Components</vt:lpstr>
      <vt:lpstr>App Hosting Architecture</vt:lpstr>
      <vt:lpstr>Application Support Features</vt:lpstr>
      <vt:lpstr>Deployment Artifacts</vt:lpstr>
      <vt:lpstr>VMS vs. Containers</vt:lpstr>
      <vt:lpstr>Containers?</vt:lpstr>
      <vt:lpstr>Deployment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Similarly for… </vt:lpstr>
      <vt:lpstr>Patching &amp; Maintenance</vt:lpstr>
      <vt:lpstr>Platform Patching</vt:lpstr>
      <vt:lpstr>Platform Patching</vt:lpstr>
      <vt:lpstr>Platform Patching</vt:lpstr>
      <vt:lpstr>Platform Patching</vt:lpstr>
      <vt:lpstr>Additional Features</vt:lpstr>
      <vt:lpstr>NGAP: A Look Ahead at EED Application Hosting</vt:lpstr>
      <vt:lpstr>PowerPoint Presentation</vt:lpstr>
      <vt:lpstr>PowerPoint Presentation</vt:lpstr>
      <vt:lpstr>Questions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ESIP 2015 NASA EOSDIS Evolving Technologies Presentation</dc:title>
  <dc:subject/>
  <dc:creator>Dan Pilone</dc:creator>
  <cp:keywords/>
  <dc:description/>
  <cp:lastModifiedBy>Dan Pilone</cp:lastModifiedBy>
  <cp:revision>331</cp:revision>
  <dcterms:modified xsi:type="dcterms:W3CDTF">2015-07-20T14:57:43Z</dcterms:modified>
  <cp:category/>
</cp:coreProperties>
</file>