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5" r:id="rId1"/>
    <p:sldMasterId id="2147483687" r:id="rId2"/>
    <p:sldMasterId id="2147483688" r:id="rId3"/>
  </p:sldMasterIdLst>
  <p:notesMasterIdLst>
    <p:notesMasterId r:id="rId46"/>
  </p:notesMasterIdLst>
  <p:handoutMasterIdLst>
    <p:handoutMasterId r:id="rId47"/>
  </p:handoutMasterIdLst>
  <p:sldIdLst>
    <p:sldId id="436" r:id="rId4"/>
    <p:sldId id="438" r:id="rId5"/>
    <p:sldId id="450" r:id="rId6"/>
    <p:sldId id="413" r:id="rId7"/>
    <p:sldId id="420" r:id="rId8"/>
    <p:sldId id="404" r:id="rId9"/>
    <p:sldId id="426" r:id="rId10"/>
    <p:sldId id="383" r:id="rId11"/>
    <p:sldId id="453" r:id="rId12"/>
    <p:sldId id="437" r:id="rId13"/>
    <p:sldId id="410" r:id="rId14"/>
    <p:sldId id="441" r:id="rId15"/>
    <p:sldId id="442" r:id="rId16"/>
    <p:sldId id="439" r:id="rId17"/>
    <p:sldId id="446" r:id="rId18"/>
    <p:sldId id="414" r:id="rId19"/>
    <p:sldId id="440" r:id="rId20"/>
    <p:sldId id="428" r:id="rId21"/>
    <p:sldId id="454" r:id="rId22"/>
    <p:sldId id="444" r:id="rId23"/>
    <p:sldId id="443" r:id="rId24"/>
    <p:sldId id="427" r:id="rId25"/>
    <p:sldId id="447" r:id="rId26"/>
    <p:sldId id="445" r:id="rId27"/>
    <p:sldId id="451" r:id="rId28"/>
    <p:sldId id="448" r:id="rId29"/>
    <p:sldId id="452" r:id="rId30"/>
    <p:sldId id="432" r:id="rId31"/>
    <p:sldId id="328" r:id="rId32"/>
    <p:sldId id="412" r:id="rId33"/>
    <p:sldId id="421" r:id="rId34"/>
    <p:sldId id="422" r:id="rId35"/>
    <p:sldId id="423" r:id="rId36"/>
    <p:sldId id="424" r:id="rId37"/>
    <p:sldId id="418" r:id="rId38"/>
    <p:sldId id="425" r:id="rId39"/>
    <p:sldId id="320" r:id="rId40"/>
    <p:sldId id="325" r:id="rId41"/>
    <p:sldId id="405" r:id="rId42"/>
    <p:sldId id="406" r:id="rId43"/>
    <p:sldId id="381" r:id="rId44"/>
    <p:sldId id="312" r:id="rId45"/>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454573E-BEDA-429B-AE86-93F5A7148117}">
  <a:tblStyle styleId="{4454573E-BEDA-429B-AE86-93F5A7148117}" styleName="Table_0"/>
  <a:tblStyle styleId="{00DBA6B0-5938-401A-AF27-BF992A52CA3F}" styleName="Table_1">
    <a:wholeTbl>
      <a:tcTxStyle b="off" i="off">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7FAFF"/>
          </a:solidFill>
        </a:fill>
      </a:tcStyle>
    </a:wholeTbl>
    <a:band1H>
      <a:tcStyle>
        <a:tcBdr/>
        <a:fill>
          <a:solidFill>
            <a:srgbClr val="CBF4FF"/>
          </a:solidFill>
        </a:fill>
      </a:tcStyle>
    </a:band1H>
    <a:band1V>
      <a:tcStyle>
        <a:tcBdr/>
        <a:fill>
          <a:solidFill>
            <a:srgbClr val="CBF4FF"/>
          </a:solidFill>
        </a:fill>
      </a:tcStyle>
    </a:band1V>
    <a:lastCol>
      <a:tcTxStyle b="on" i="off">
        <a:schemeClr val="lt1"/>
      </a:tcTxStyle>
      <a:tcStyle>
        <a:tcBdr/>
        <a:fill>
          <a:solidFill>
            <a:schemeClr val="accent1"/>
          </a:solidFill>
        </a:fill>
      </a:tcStyle>
    </a:lastCol>
    <a:firstCol>
      <a:tcTxStyle b="on" i="off">
        <a:schemeClr val="lt1"/>
      </a:tcTxStyle>
      <a:tcStyle>
        <a:tcBdr/>
        <a:fill>
          <a:solidFill>
            <a:schemeClr val="accent1"/>
          </a:solidFill>
        </a:fill>
      </a:tcStyle>
    </a:firstCol>
    <a:lastRow>
      <a:tcTxStyle b="on" i="off">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56E1FE1D-1FFC-447C-BE64-A484F3776E52}" styleName="Table_2">
    <a:wholeTbl>
      <a:tcTxStyle b="off" i="off">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schemeClr val="lt1"/>
      </a:tcTxStyle>
      <a:tcStyle>
        <a:tcBdr/>
        <a:fill>
          <a:solidFill>
            <a:schemeClr val="accent1"/>
          </a:solidFill>
        </a:fill>
      </a:tcStyle>
    </a:lastCol>
    <a:firstCol>
      <a:tcTxStyle b="on" i="off">
        <a:schemeClr val="lt1"/>
      </a:tcTxStyle>
      <a:tcStyle>
        <a:tcBdr/>
        <a:fill>
          <a:solidFill>
            <a:schemeClr val="accent1"/>
          </a:solidFill>
        </a:fill>
      </a:tcStyle>
    </a:firstCol>
    <a:lastRow>
      <a:tcTxStyle b="on" i="off">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77" autoAdjust="0"/>
    <p:restoredTop sz="99348" autoAdjust="0"/>
  </p:normalViewPr>
  <p:slideViewPr>
    <p:cSldViewPr snapToGrid="0" snapToObjects="1">
      <p:cViewPr varScale="1">
        <p:scale>
          <a:sx n="146" d="100"/>
          <a:sy n="146" d="100"/>
        </p:scale>
        <p:origin x="-112" y="-216"/>
      </p:cViewPr>
      <p:guideLst>
        <p:guide orient="horz" pos="2160"/>
        <p:guide pos="2880"/>
      </p:guideLst>
    </p:cSldViewPr>
  </p:slideViewPr>
  <p:outlineViewPr>
    <p:cViewPr>
      <p:scale>
        <a:sx n="33" d="100"/>
        <a:sy n="33" d="100"/>
      </p:scale>
      <p:origin x="0" y="471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C12C3B-FB05-C642-A31F-6BB2FC15C35F}" type="datetimeFigureOut">
              <a:rPr lang="en-US" smtClean="0"/>
              <a:pPr/>
              <a:t>7/22/15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2FD01F-87D9-834C-9EA0-8CE26263C798}" type="slidenum">
              <a:rPr lang="en-US" smtClean="0"/>
              <a:pPr/>
              <a:t>‹#›</a:t>
            </a:fld>
            <a:endParaRPr lang="en-US"/>
          </a:p>
        </p:txBody>
      </p:sp>
    </p:spTree>
    <p:extLst>
      <p:ext uri="{BB962C8B-B14F-4D97-AF65-F5344CB8AC3E}">
        <p14:creationId xmlns:p14="http://schemas.microsoft.com/office/powerpoint/2010/main" val="40247545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1401634096"/>
      </p:ext>
    </p:extLst>
  </p:cSld>
  <p:clrMap bg1="lt1" tx1="dk1" bg2="dk2" tx2="lt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18281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algn="l" rtl="0">
              <a:spcBef>
                <a:spcPts val="0"/>
              </a:spcBef>
              <a:spcAft>
                <a:spcPts val="0"/>
              </a:spcAft>
              <a:defRPr sz="4400">
                <a:solidFill>
                  <a:schemeClr val="lt2"/>
                </a:solidFill>
                <a:latin typeface="Times New Roman"/>
                <a:ea typeface="Times New Roman"/>
                <a:cs typeface="Times New Roman"/>
                <a:sym typeface="Times New Roman"/>
              </a:defRPr>
            </a:lvl1pPr>
            <a:lvl2pPr algn="l" rtl="0">
              <a:spcBef>
                <a:spcPts val="0"/>
              </a:spcBef>
              <a:spcAft>
                <a:spcPts val="0"/>
              </a:spcAft>
              <a:defRPr sz="4400">
                <a:solidFill>
                  <a:schemeClr val="lt2"/>
                </a:solidFill>
                <a:latin typeface="Times New Roman"/>
                <a:ea typeface="Times New Roman"/>
                <a:cs typeface="Times New Roman"/>
                <a:sym typeface="Times New Roman"/>
              </a:defRPr>
            </a:lvl2pPr>
            <a:lvl3pPr algn="l" rtl="0">
              <a:spcBef>
                <a:spcPts val="0"/>
              </a:spcBef>
              <a:spcAft>
                <a:spcPts val="0"/>
              </a:spcAft>
              <a:defRPr sz="4400">
                <a:solidFill>
                  <a:schemeClr val="lt2"/>
                </a:solidFill>
                <a:latin typeface="Times New Roman"/>
                <a:ea typeface="Times New Roman"/>
                <a:cs typeface="Times New Roman"/>
                <a:sym typeface="Times New Roman"/>
              </a:defRPr>
            </a:lvl3pPr>
            <a:lvl4pPr algn="l" rtl="0">
              <a:spcBef>
                <a:spcPts val="0"/>
              </a:spcBef>
              <a:spcAft>
                <a:spcPts val="0"/>
              </a:spcAft>
              <a:defRPr sz="4400">
                <a:solidFill>
                  <a:schemeClr val="lt2"/>
                </a:solidFill>
                <a:latin typeface="Times New Roman"/>
                <a:ea typeface="Times New Roman"/>
                <a:cs typeface="Times New Roman"/>
                <a:sym typeface="Times New Roman"/>
              </a:defRPr>
            </a:lvl4pPr>
            <a:lvl5pPr algn="l" rtl="0">
              <a:spcBef>
                <a:spcPts val="0"/>
              </a:spcBef>
              <a:spcAft>
                <a:spcPts val="0"/>
              </a:spcAft>
              <a:defRPr sz="4400">
                <a:solidFill>
                  <a:schemeClr val="lt2"/>
                </a:solidFill>
                <a:latin typeface="Times New Roman"/>
                <a:ea typeface="Times New Roman"/>
                <a:cs typeface="Times New Roman"/>
                <a:sym typeface="Times New Roman"/>
              </a:defRPr>
            </a:lvl5pPr>
            <a:lvl6pPr marL="457200" algn="l" rtl="0">
              <a:spcBef>
                <a:spcPts val="0"/>
              </a:spcBef>
              <a:spcAft>
                <a:spcPts val="0"/>
              </a:spcAft>
              <a:defRPr sz="4400">
                <a:solidFill>
                  <a:schemeClr val="lt2"/>
                </a:solidFill>
                <a:latin typeface="Times New Roman"/>
                <a:ea typeface="Times New Roman"/>
                <a:cs typeface="Times New Roman"/>
                <a:sym typeface="Times New Roman"/>
              </a:defRPr>
            </a:lvl6pPr>
            <a:lvl7pPr marL="914400" algn="l" rtl="0">
              <a:spcBef>
                <a:spcPts val="0"/>
              </a:spcBef>
              <a:spcAft>
                <a:spcPts val="0"/>
              </a:spcAft>
              <a:defRPr sz="4400">
                <a:solidFill>
                  <a:schemeClr val="lt2"/>
                </a:solidFill>
                <a:latin typeface="Times New Roman"/>
                <a:ea typeface="Times New Roman"/>
                <a:cs typeface="Times New Roman"/>
                <a:sym typeface="Times New Roman"/>
              </a:defRPr>
            </a:lvl7pPr>
            <a:lvl8pPr marL="1371600" algn="l" rtl="0">
              <a:spcBef>
                <a:spcPts val="0"/>
              </a:spcBef>
              <a:spcAft>
                <a:spcPts val="0"/>
              </a:spcAft>
              <a:defRPr sz="4400">
                <a:solidFill>
                  <a:schemeClr val="lt2"/>
                </a:solidFill>
                <a:latin typeface="Times New Roman"/>
                <a:ea typeface="Times New Roman"/>
                <a:cs typeface="Times New Roman"/>
                <a:sym typeface="Times New Roman"/>
              </a:defRPr>
            </a:lvl8pPr>
            <a:lvl9pPr marL="1828800" algn="l" rtl="0">
              <a:spcBef>
                <a:spcPts val="0"/>
              </a:spcBef>
              <a:spcAft>
                <a:spcPts val="0"/>
              </a:spcAft>
              <a:defRPr sz="4400">
                <a:solidFill>
                  <a:schemeClr val="lt2"/>
                </a:solidFill>
                <a:latin typeface="Times New Roman"/>
                <a:ea typeface="Times New Roman"/>
                <a:cs typeface="Times New Roman"/>
                <a:sym typeface="Times New Roman"/>
              </a:defRPr>
            </a:lvl9pPr>
          </a:lstStyle>
          <a:p>
            <a:endParaRPr/>
          </a:p>
        </p:txBody>
      </p:sp>
      <p:sp>
        <p:nvSpPr>
          <p:cNvPr id="102" name="Shape 102"/>
          <p:cNvSpPr txBox="1">
            <a:spLocks noGrp="1"/>
          </p:cNvSpPr>
          <p:nvPr>
            <p:ph type="dt" idx="10"/>
          </p:nvPr>
        </p:nvSpPr>
        <p:spPr>
          <a:xfrm>
            <a:off x="685800" y="6172200"/>
            <a:ext cx="1904999" cy="457200"/>
          </a:xfrm>
          <a:prstGeom prst="rect">
            <a:avLst/>
          </a:prstGeom>
          <a:noFill/>
          <a:ln>
            <a:noFill/>
          </a:ln>
        </p:spPr>
        <p:txBody>
          <a:bodyPr lIns="91425" tIns="91425" rIns="91425" bIns="91425" anchor="ctr" anchorCtr="0"/>
          <a:lstStyle>
            <a:lvl1pPr marL="0" marR="0" indent="0" algn="l"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03" name="Shape 103"/>
          <p:cNvSpPr txBox="1">
            <a:spLocks noGrp="1"/>
          </p:cNvSpPr>
          <p:nvPr>
            <p:ph type="ftr" idx="11"/>
          </p:nvPr>
        </p:nvSpPr>
        <p:spPr>
          <a:xfrm>
            <a:off x="3124200" y="6172200"/>
            <a:ext cx="2895600" cy="45720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04" name="Shape 104"/>
          <p:cNvSpPr txBox="1">
            <a:spLocks noGrp="1"/>
          </p:cNvSpPr>
          <p:nvPr>
            <p:ph type="sldNum" idx="12"/>
          </p:nvPr>
        </p:nvSpPr>
        <p:spPr>
          <a:xfrm>
            <a:off x="6553200" y="6172200"/>
            <a:ext cx="1904999" cy="457200"/>
          </a:xfrm>
          <a:prstGeom prst="rect">
            <a:avLst/>
          </a:prstGeom>
          <a:noFill/>
          <a:ln>
            <a:noFill/>
          </a:ln>
        </p:spPr>
        <p:txBody>
          <a:bodyPr lIns="91425" tIns="91425" rIns="91425" bIns="91425" anchor="ctr" anchorCtr="0"/>
          <a:lstStyle>
            <a:lvl1pPr marL="0" marR="0" indent="0" algn="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5"/>
        <p:cNvGrpSpPr/>
        <p:nvPr/>
      </p:nvGrpSpPr>
      <p:grpSpPr>
        <a:xfrm>
          <a:off x="0" y="0"/>
          <a:ext cx="0" cy="0"/>
          <a:chOff x="0" y="0"/>
          <a:chExt cx="0" cy="0"/>
        </a:xfrm>
      </p:grpSpPr>
      <p:sp>
        <p:nvSpPr>
          <p:cNvPr id="106" name="Shape 106"/>
          <p:cNvSpPr txBox="1">
            <a:spLocks noGrp="1"/>
          </p:cNvSpPr>
          <p:nvPr>
            <p:ph type="dt" idx="10"/>
          </p:nvPr>
        </p:nvSpPr>
        <p:spPr>
          <a:xfrm>
            <a:off x="685800" y="6172200"/>
            <a:ext cx="1904999" cy="457200"/>
          </a:xfrm>
          <a:prstGeom prst="rect">
            <a:avLst/>
          </a:prstGeom>
          <a:noFill/>
          <a:ln>
            <a:noFill/>
          </a:ln>
        </p:spPr>
        <p:txBody>
          <a:bodyPr lIns="91425" tIns="91425" rIns="91425" bIns="91425" anchor="ctr" anchorCtr="0"/>
          <a:lstStyle>
            <a:lvl1pPr marL="0" marR="0" indent="0" algn="l"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07" name="Shape 107"/>
          <p:cNvSpPr txBox="1">
            <a:spLocks noGrp="1"/>
          </p:cNvSpPr>
          <p:nvPr>
            <p:ph type="ftr" idx="11"/>
          </p:nvPr>
        </p:nvSpPr>
        <p:spPr>
          <a:xfrm>
            <a:off x="3124200" y="6172200"/>
            <a:ext cx="2895600" cy="45720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08" name="Shape 108"/>
          <p:cNvSpPr txBox="1">
            <a:spLocks noGrp="1"/>
          </p:cNvSpPr>
          <p:nvPr>
            <p:ph type="sldNum" idx="12"/>
          </p:nvPr>
        </p:nvSpPr>
        <p:spPr>
          <a:xfrm>
            <a:off x="6553200" y="6172200"/>
            <a:ext cx="1904999" cy="457200"/>
          </a:xfrm>
          <a:prstGeom prst="rect">
            <a:avLst/>
          </a:prstGeom>
          <a:noFill/>
          <a:ln>
            <a:noFill/>
          </a:ln>
        </p:spPr>
        <p:txBody>
          <a:bodyPr lIns="91425" tIns="91425" rIns="91425" bIns="91425" anchor="ctr" anchorCtr="0"/>
          <a:lstStyle>
            <a:lvl1pPr marL="0" marR="0" indent="0" algn="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bjTx" type="objTx">
  <p:cSld name="objTx">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8" y="273050"/>
            <a:ext cx="3008313" cy="1162049"/>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11" name="Shape 111"/>
          <p:cNvSpPr txBox="1">
            <a:spLocks noGrp="1"/>
          </p:cNvSpPr>
          <p:nvPr>
            <p:ph type="body" idx="1"/>
          </p:nvPr>
        </p:nvSpPr>
        <p:spPr>
          <a:xfrm>
            <a:off x="3575057" y="273056"/>
            <a:ext cx="5111751" cy="5853112"/>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112" name="Shape 112"/>
          <p:cNvSpPr txBox="1">
            <a:spLocks noGrp="1"/>
          </p:cNvSpPr>
          <p:nvPr>
            <p:ph type="body" idx="2"/>
          </p:nvPr>
        </p:nvSpPr>
        <p:spPr>
          <a:xfrm>
            <a:off x="457208" y="1435105"/>
            <a:ext cx="3008313" cy="4691063"/>
          </a:xfrm>
          <a:prstGeom prst="rect">
            <a:avLst/>
          </a:prstGeom>
          <a:noFill/>
          <a:ln>
            <a:noFill/>
          </a:ln>
        </p:spPr>
        <p:txBody>
          <a:bodyPr lIns="91425" tIns="91425" rIns="91425" bIns="91425" anchor="t" anchorCtr="0"/>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
        <p:nvSpPr>
          <p:cNvPr id="113" name="Shape 113"/>
          <p:cNvSpPr txBox="1">
            <a:spLocks noGrp="1"/>
          </p:cNvSpPr>
          <p:nvPr>
            <p:ph type="dt" idx="10"/>
          </p:nvPr>
        </p:nvSpPr>
        <p:spPr>
          <a:xfrm>
            <a:off x="685800" y="6172200"/>
            <a:ext cx="1904999" cy="457200"/>
          </a:xfrm>
          <a:prstGeom prst="rect">
            <a:avLst/>
          </a:prstGeom>
          <a:noFill/>
          <a:ln>
            <a:noFill/>
          </a:ln>
        </p:spPr>
        <p:txBody>
          <a:bodyPr lIns="91425" tIns="91425" rIns="91425" bIns="91425" anchor="ctr" anchorCtr="0"/>
          <a:lstStyle>
            <a:lvl1pPr marL="0" marR="0" indent="0" algn="l"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14" name="Shape 114"/>
          <p:cNvSpPr txBox="1">
            <a:spLocks noGrp="1"/>
          </p:cNvSpPr>
          <p:nvPr>
            <p:ph type="ftr" idx="11"/>
          </p:nvPr>
        </p:nvSpPr>
        <p:spPr>
          <a:xfrm>
            <a:off x="3124200" y="6172200"/>
            <a:ext cx="2895600" cy="45720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15" name="Shape 115"/>
          <p:cNvSpPr txBox="1">
            <a:spLocks noGrp="1"/>
          </p:cNvSpPr>
          <p:nvPr>
            <p:ph type="sldNum" idx="12"/>
          </p:nvPr>
        </p:nvSpPr>
        <p:spPr>
          <a:xfrm>
            <a:off x="6553200" y="6172200"/>
            <a:ext cx="1904999" cy="457200"/>
          </a:xfrm>
          <a:prstGeom prst="rect">
            <a:avLst/>
          </a:prstGeom>
          <a:noFill/>
          <a:ln>
            <a:noFill/>
          </a:ln>
        </p:spPr>
        <p:txBody>
          <a:bodyPr lIns="91425" tIns="91425" rIns="91425" bIns="91425" anchor="ctr" anchorCtr="0"/>
          <a:lstStyle>
            <a:lvl1pPr marL="0" marR="0" indent="0" algn="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x" type="picTx">
  <p:cSld name="picTx">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1792288" y="4800601"/>
            <a:ext cx="5486399" cy="566737"/>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18" name="Shape 118"/>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spcBef>
                <a:spcPts val="0"/>
              </a:spcBef>
              <a:buClr>
                <a:schemeClr val="lt1"/>
              </a:buClr>
              <a:buFont typeface="Times New Roman"/>
              <a:buNone/>
              <a:defRPr sz="3200" b="0" i="0" u="none" strike="noStrike" cap="none" baseline="0">
                <a:solidFill>
                  <a:schemeClr val="lt1"/>
                </a:solidFill>
                <a:latin typeface="Times New Roman"/>
                <a:ea typeface="Times New Roman"/>
                <a:cs typeface="Times New Roman"/>
                <a:sym typeface="Times New Roman"/>
              </a:defRPr>
            </a:lvl1pPr>
            <a:lvl2pPr marL="457200" marR="0" indent="0" algn="l" rtl="0">
              <a:buClr>
                <a:schemeClr val="lt1"/>
              </a:buClr>
              <a:buFont typeface="Arial"/>
              <a:buNone/>
              <a:defRPr sz="2800" b="0" i="0" u="none" strike="noStrike" cap="none" baseline="0">
                <a:solidFill>
                  <a:schemeClr val="lt1"/>
                </a:solidFill>
                <a:latin typeface="Arial"/>
                <a:ea typeface="Arial"/>
                <a:cs typeface="Arial"/>
                <a:sym typeface="Arial"/>
              </a:defRPr>
            </a:lvl2pPr>
            <a:lvl3pPr marL="914400" marR="0" indent="0" algn="l" rtl="0">
              <a:buClr>
                <a:schemeClr val="lt1"/>
              </a:buClr>
              <a:buFont typeface="Arial"/>
              <a:buNone/>
              <a:defRPr sz="2400" b="0" i="0" u="none" strike="noStrike" cap="none" baseline="0">
                <a:solidFill>
                  <a:schemeClr val="lt1"/>
                </a:solidFill>
                <a:latin typeface="Arial"/>
                <a:ea typeface="Arial"/>
                <a:cs typeface="Arial"/>
                <a:sym typeface="Arial"/>
              </a:defRPr>
            </a:lvl3pPr>
            <a:lvl4pPr marL="1371600" marR="0" indent="0" algn="l" rtl="0">
              <a:buClr>
                <a:schemeClr val="lt1"/>
              </a:buClr>
              <a:buFont typeface="Arial"/>
              <a:buNone/>
              <a:defRPr sz="2000" b="0" i="0" u="none" strike="noStrike" cap="none" baseline="0">
                <a:solidFill>
                  <a:schemeClr val="lt1"/>
                </a:solidFill>
                <a:latin typeface="Arial"/>
                <a:ea typeface="Arial"/>
                <a:cs typeface="Arial"/>
                <a:sym typeface="Arial"/>
              </a:defRPr>
            </a:lvl4pPr>
            <a:lvl5pPr marL="1828800" marR="0" indent="0" algn="l" rtl="0">
              <a:buClr>
                <a:schemeClr val="lt1"/>
              </a:buClr>
              <a:buFont typeface="Arial"/>
              <a:buNone/>
              <a:defRPr sz="2000" b="0" i="0" u="none" strike="noStrike" cap="none" baseline="0">
                <a:solidFill>
                  <a:schemeClr val="lt1"/>
                </a:solidFill>
                <a:latin typeface="Arial"/>
                <a:ea typeface="Arial"/>
                <a:cs typeface="Arial"/>
                <a:sym typeface="Arial"/>
              </a:defRPr>
            </a:lvl5pPr>
            <a:lvl6pPr marL="2286000" marR="0" indent="0" algn="l" rtl="0">
              <a:buClr>
                <a:schemeClr val="lt1"/>
              </a:buClr>
              <a:buFont typeface="Arial"/>
              <a:buNone/>
              <a:defRPr sz="2000" b="0" i="0" u="none" strike="noStrike" cap="none" baseline="0">
                <a:solidFill>
                  <a:schemeClr val="lt1"/>
                </a:solidFill>
                <a:latin typeface="Arial"/>
                <a:ea typeface="Arial"/>
                <a:cs typeface="Arial"/>
                <a:sym typeface="Arial"/>
              </a:defRPr>
            </a:lvl6pPr>
            <a:lvl7pPr marL="2743200" marR="0" indent="0" algn="l" rtl="0">
              <a:buClr>
                <a:schemeClr val="lt1"/>
              </a:buClr>
              <a:buFont typeface="Arial"/>
              <a:buNone/>
              <a:defRPr sz="2000" b="0" i="0" u="none" strike="noStrike" cap="none" baseline="0">
                <a:solidFill>
                  <a:schemeClr val="lt1"/>
                </a:solidFill>
                <a:latin typeface="Arial"/>
                <a:ea typeface="Arial"/>
                <a:cs typeface="Arial"/>
                <a:sym typeface="Arial"/>
              </a:defRPr>
            </a:lvl7pPr>
            <a:lvl8pPr marL="3200400" marR="0" indent="0" algn="l" rtl="0">
              <a:buClr>
                <a:schemeClr val="lt1"/>
              </a:buClr>
              <a:buFont typeface="Arial"/>
              <a:buNone/>
              <a:defRPr sz="2000" b="0" i="0" u="none" strike="noStrike" cap="none" baseline="0">
                <a:solidFill>
                  <a:schemeClr val="lt1"/>
                </a:solidFill>
                <a:latin typeface="Arial"/>
                <a:ea typeface="Arial"/>
                <a:cs typeface="Arial"/>
                <a:sym typeface="Arial"/>
              </a:defRPr>
            </a:lvl8pPr>
            <a:lvl9pPr marL="3657600" marR="0" indent="0" algn="l" rtl="0">
              <a:buClr>
                <a:schemeClr val="lt1"/>
              </a:buClr>
              <a:buFont typeface="Arial"/>
              <a:buNone/>
              <a:defRPr sz="2000" b="0" i="0" u="none" strike="noStrike" cap="none" baseline="0">
                <a:solidFill>
                  <a:schemeClr val="lt1"/>
                </a:solidFill>
                <a:latin typeface="Arial"/>
                <a:ea typeface="Arial"/>
                <a:cs typeface="Arial"/>
                <a:sym typeface="Arial"/>
              </a:defRPr>
            </a:lvl9pPr>
          </a:lstStyle>
          <a:p>
            <a:endParaRPr/>
          </a:p>
        </p:txBody>
      </p:sp>
      <p:sp>
        <p:nvSpPr>
          <p:cNvPr id="119" name="Shape 119"/>
          <p:cNvSpPr txBox="1">
            <a:spLocks noGrp="1"/>
          </p:cNvSpPr>
          <p:nvPr>
            <p:ph type="body" idx="1"/>
          </p:nvPr>
        </p:nvSpPr>
        <p:spPr>
          <a:xfrm>
            <a:off x="1792288" y="5367339"/>
            <a:ext cx="5486399" cy="804861"/>
          </a:xfrm>
          <a:prstGeom prst="rect">
            <a:avLst/>
          </a:prstGeom>
          <a:noFill/>
          <a:ln>
            <a:noFill/>
          </a:ln>
        </p:spPr>
        <p:txBody>
          <a:bodyPr lIns="91425" tIns="91425" rIns="91425" bIns="91425" anchor="t" anchorCtr="0"/>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
        <p:nvSpPr>
          <p:cNvPr id="120" name="Shape 120"/>
          <p:cNvSpPr txBox="1">
            <a:spLocks noGrp="1"/>
          </p:cNvSpPr>
          <p:nvPr>
            <p:ph type="dt" idx="10"/>
          </p:nvPr>
        </p:nvSpPr>
        <p:spPr>
          <a:xfrm>
            <a:off x="685800" y="6172200"/>
            <a:ext cx="1904999" cy="457200"/>
          </a:xfrm>
          <a:prstGeom prst="rect">
            <a:avLst/>
          </a:prstGeom>
          <a:noFill/>
          <a:ln>
            <a:noFill/>
          </a:ln>
        </p:spPr>
        <p:txBody>
          <a:bodyPr lIns="91425" tIns="91425" rIns="91425" bIns="91425" anchor="ctr" anchorCtr="0"/>
          <a:lstStyle>
            <a:lvl1pPr marL="0" marR="0" indent="0" algn="l"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21" name="Shape 121"/>
          <p:cNvSpPr txBox="1">
            <a:spLocks noGrp="1"/>
          </p:cNvSpPr>
          <p:nvPr>
            <p:ph type="ftr" idx="11"/>
          </p:nvPr>
        </p:nvSpPr>
        <p:spPr>
          <a:xfrm>
            <a:off x="3124200" y="6172200"/>
            <a:ext cx="2895600" cy="45720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22" name="Shape 122"/>
          <p:cNvSpPr txBox="1">
            <a:spLocks noGrp="1"/>
          </p:cNvSpPr>
          <p:nvPr>
            <p:ph type="sldNum" idx="12"/>
          </p:nvPr>
        </p:nvSpPr>
        <p:spPr>
          <a:xfrm>
            <a:off x="6553200" y="6172200"/>
            <a:ext cx="1904999" cy="457200"/>
          </a:xfrm>
          <a:prstGeom prst="rect">
            <a:avLst/>
          </a:prstGeom>
          <a:noFill/>
          <a:ln>
            <a:noFill/>
          </a:ln>
        </p:spPr>
        <p:txBody>
          <a:bodyPr lIns="91425" tIns="91425" rIns="91425" bIns="91425" anchor="ctr" anchorCtr="0"/>
          <a:lstStyle>
            <a:lvl1pPr marL="0" marR="0" indent="0" algn="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Tx" type="vertTx">
  <p:cSld name="vertTx">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algn="l" rtl="0">
              <a:spcBef>
                <a:spcPts val="0"/>
              </a:spcBef>
              <a:spcAft>
                <a:spcPts val="0"/>
              </a:spcAft>
              <a:defRPr sz="4400">
                <a:solidFill>
                  <a:schemeClr val="lt2"/>
                </a:solidFill>
                <a:latin typeface="Times New Roman"/>
                <a:ea typeface="Times New Roman"/>
                <a:cs typeface="Times New Roman"/>
                <a:sym typeface="Times New Roman"/>
              </a:defRPr>
            </a:lvl1pPr>
            <a:lvl2pPr algn="l" rtl="0">
              <a:spcBef>
                <a:spcPts val="0"/>
              </a:spcBef>
              <a:spcAft>
                <a:spcPts val="0"/>
              </a:spcAft>
              <a:defRPr sz="4400">
                <a:solidFill>
                  <a:schemeClr val="lt2"/>
                </a:solidFill>
                <a:latin typeface="Times New Roman"/>
                <a:ea typeface="Times New Roman"/>
                <a:cs typeface="Times New Roman"/>
                <a:sym typeface="Times New Roman"/>
              </a:defRPr>
            </a:lvl2pPr>
            <a:lvl3pPr algn="l" rtl="0">
              <a:spcBef>
                <a:spcPts val="0"/>
              </a:spcBef>
              <a:spcAft>
                <a:spcPts val="0"/>
              </a:spcAft>
              <a:defRPr sz="4400">
                <a:solidFill>
                  <a:schemeClr val="lt2"/>
                </a:solidFill>
                <a:latin typeface="Times New Roman"/>
                <a:ea typeface="Times New Roman"/>
                <a:cs typeface="Times New Roman"/>
                <a:sym typeface="Times New Roman"/>
              </a:defRPr>
            </a:lvl3pPr>
            <a:lvl4pPr algn="l" rtl="0">
              <a:spcBef>
                <a:spcPts val="0"/>
              </a:spcBef>
              <a:spcAft>
                <a:spcPts val="0"/>
              </a:spcAft>
              <a:defRPr sz="4400">
                <a:solidFill>
                  <a:schemeClr val="lt2"/>
                </a:solidFill>
                <a:latin typeface="Times New Roman"/>
                <a:ea typeface="Times New Roman"/>
                <a:cs typeface="Times New Roman"/>
                <a:sym typeface="Times New Roman"/>
              </a:defRPr>
            </a:lvl4pPr>
            <a:lvl5pPr algn="l" rtl="0">
              <a:spcBef>
                <a:spcPts val="0"/>
              </a:spcBef>
              <a:spcAft>
                <a:spcPts val="0"/>
              </a:spcAft>
              <a:defRPr sz="4400">
                <a:solidFill>
                  <a:schemeClr val="lt2"/>
                </a:solidFill>
                <a:latin typeface="Times New Roman"/>
                <a:ea typeface="Times New Roman"/>
                <a:cs typeface="Times New Roman"/>
                <a:sym typeface="Times New Roman"/>
              </a:defRPr>
            </a:lvl5pPr>
            <a:lvl6pPr marL="457200" algn="l" rtl="0">
              <a:spcBef>
                <a:spcPts val="0"/>
              </a:spcBef>
              <a:spcAft>
                <a:spcPts val="0"/>
              </a:spcAft>
              <a:defRPr sz="4400">
                <a:solidFill>
                  <a:schemeClr val="lt2"/>
                </a:solidFill>
                <a:latin typeface="Times New Roman"/>
                <a:ea typeface="Times New Roman"/>
                <a:cs typeface="Times New Roman"/>
                <a:sym typeface="Times New Roman"/>
              </a:defRPr>
            </a:lvl6pPr>
            <a:lvl7pPr marL="914400" algn="l" rtl="0">
              <a:spcBef>
                <a:spcPts val="0"/>
              </a:spcBef>
              <a:spcAft>
                <a:spcPts val="0"/>
              </a:spcAft>
              <a:defRPr sz="4400">
                <a:solidFill>
                  <a:schemeClr val="lt2"/>
                </a:solidFill>
                <a:latin typeface="Times New Roman"/>
                <a:ea typeface="Times New Roman"/>
                <a:cs typeface="Times New Roman"/>
                <a:sym typeface="Times New Roman"/>
              </a:defRPr>
            </a:lvl7pPr>
            <a:lvl8pPr marL="1371600" algn="l" rtl="0">
              <a:spcBef>
                <a:spcPts val="0"/>
              </a:spcBef>
              <a:spcAft>
                <a:spcPts val="0"/>
              </a:spcAft>
              <a:defRPr sz="4400">
                <a:solidFill>
                  <a:schemeClr val="lt2"/>
                </a:solidFill>
                <a:latin typeface="Times New Roman"/>
                <a:ea typeface="Times New Roman"/>
                <a:cs typeface="Times New Roman"/>
                <a:sym typeface="Times New Roman"/>
              </a:defRPr>
            </a:lvl8pPr>
            <a:lvl9pPr marL="1828800" algn="l" rtl="0">
              <a:spcBef>
                <a:spcPts val="0"/>
              </a:spcBef>
              <a:spcAft>
                <a:spcPts val="0"/>
              </a:spcAft>
              <a:defRPr sz="4400">
                <a:solidFill>
                  <a:schemeClr val="lt2"/>
                </a:solidFill>
                <a:latin typeface="Times New Roman"/>
                <a:ea typeface="Times New Roman"/>
                <a:cs typeface="Times New Roman"/>
                <a:sym typeface="Times New Roman"/>
              </a:defRPr>
            </a:lvl9pPr>
          </a:lstStyle>
          <a:p>
            <a:endParaRPr/>
          </a:p>
        </p:txBody>
      </p:sp>
      <p:sp>
        <p:nvSpPr>
          <p:cNvPr id="125" name="Shape 125"/>
          <p:cNvSpPr txBox="1">
            <a:spLocks noGrp="1"/>
          </p:cNvSpPr>
          <p:nvPr>
            <p:ph type="body" idx="1"/>
          </p:nvPr>
        </p:nvSpPr>
        <p:spPr>
          <a:xfrm rot="5400000">
            <a:off x="2514599" y="152399"/>
            <a:ext cx="4114800" cy="7772400"/>
          </a:xfrm>
          <a:prstGeom prst="rect">
            <a:avLst/>
          </a:prstGeom>
          <a:noFill/>
          <a:ln>
            <a:noFill/>
          </a:ln>
        </p:spPr>
        <p:txBody>
          <a:bodyPr lIns="91425" tIns="91425" rIns="91425" bIns="91425" anchor="t" anchorCtr="0"/>
          <a:lstStyle>
            <a:lvl1pPr marL="342900" indent="-244475" algn="l" rtl="0">
              <a:spcBef>
                <a:spcPts val="640"/>
              </a:spcBef>
              <a:spcAft>
                <a:spcPts val="0"/>
              </a:spcAft>
              <a:buClr>
                <a:schemeClr val="accent2"/>
              </a:buClr>
              <a:buFont typeface="Arial"/>
              <a:buChar char="•"/>
              <a:defRPr sz="3200" b="1">
                <a:solidFill>
                  <a:schemeClr val="lt1"/>
                </a:solidFill>
                <a:latin typeface="Arial"/>
                <a:ea typeface="Arial"/>
                <a:cs typeface="Arial"/>
                <a:sym typeface="Arial"/>
              </a:defRPr>
            </a:lvl1pPr>
            <a:lvl2pPr marL="742950" indent="-177800" algn="l" rtl="0">
              <a:spcBef>
                <a:spcPts val="560"/>
              </a:spcBef>
              <a:spcAft>
                <a:spcPts val="0"/>
              </a:spcAft>
              <a:buClr>
                <a:schemeClr val="lt1"/>
              </a:buClr>
              <a:buFont typeface="Arial"/>
              <a:buChar char="•"/>
              <a:defRPr sz="2800" b="1">
                <a:solidFill>
                  <a:schemeClr val="lt1"/>
                </a:solidFill>
                <a:latin typeface="Arial"/>
                <a:ea typeface="Arial"/>
                <a:cs typeface="Arial"/>
                <a:sym typeface="Arial"/>
              </a:defRPr>
            </a:lvl2pPr>
            <a:lvl3pPr marL="1143000" indent="-136525" algn="l" rtl="0">
              <a:spcBef>
                <a:spcPts val="480"/>
              </a:spcBef>
              <a:spcAft>
                <a:spcPts val="0"/>
              </a:spcAft>
              <a:buClr>
                <a:schemeClr val="accent2"/>
              </a:buClr>
              <a:buFont typeface="Arial"/>
              <a:buChar char="•"/>
              <a:defRPr sz="2400" b="1">
                <a:solidFill>
                  <a:schemeClr val="lt1"/>
                </a:solidFill>
                <a:latin typeface="Arial"/>
                <a:ea typeface="Arial"/>
                <a:cs typeface="Arial"/>
                <a:sym typeface="Arial"/>
              </a:defRPr>
            </a:lvl3pPr>
            <a:lvl4pPr marL="1600200" indent="-152400" algn="l" rtl="0">
              <a:spcBef>
                <a:spcPts val="400"/>
              </a:spcBef>
              <a:spcAft>
                <a:spcPts val="0"/>
              </a:spcAft>
              <a:buClr>
                <a:schemeClr val="lt1"/>
              </a:buClr>
              <a:buFont typeface="Arial"/>
              <a:buChar char="•"/>
              <a:defRPr sz="2000" b="1">
                <a:solidFill>
                  <a:schemeClr val="lt1"/>
                </a:solidFill>
                <a:latin typeface="Arial"/>
                <a:ea typeface="Arial"/>
                <a:cs typeface="Arial"/>
                <a:sym typeface="Arial"/>
              </a:defRPr>
            </a:lvl4pPr>
            <a:lvl5pPr marL="20574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5pPr>
            <a:lvl6pPr marL="25146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6pPr>
            <a:lvl7pPr marL="29718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7pPr>
            <a:lvl8pPr marL="34290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8pPr>
            <a:lvl9pPr marL="38862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9pPr>
          </a:lstStyle>
          <a:p>
            <a:endParaRPr/>
          </a:p>
        </p:txBody>
      </p:sp>
      <p:sp>
        <p:nvSpPr>
          <p:cNvPr id="126" name="Shape 126"/>
          <p:cNvSpPr txBox="1">
            <a:spLocks noGrp="1"/>
          </p:cNvSpPr>
          <p:nvPr>
            <p:ph type="dt" idx="10"/>
          </p:nvPr>
        </p:nvSpPr>
        <p:spPr>
          <a:xfrm>
            <a:off x="685800" y="6172200"/>
            <a:ext cx="1904999" cy="457200"/>
          </a:xfrm>
          <a:prstGeom prst="rect">
            <a:avLst/>
          </a:prstGeom>
          <a:noFill/>
          <a:ln>
            <a:noFill/>
          </a:ln>
        </p:spPr>
        <p:txBody>
          <a:bodyPr lIns="91425" tIns="91425" rIns="91425" bIns="91425" anchor="ctr" anchorCtr="0"/>
          <a:lstStyle>
            <a:lvl1pPr marL="0" marR="0" indent="0" algn="l"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27" name="Shape 127"/>
          <p:cNvSpPr txBox="1">
            <a:spLocks noGrp="1"/>
          </p:cNvSpPr>
          <p:nvPr>
            <p:ph type="ftr" idx="11"/>
          </p:nvPr>
        </p:nvSpPr>
        <p:spPr>
          <a:xfrm>
            <a:off x="3124200" y="6172200"/>
            <a:ext cx="2895600" cy="45720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28" name="Shape 128"/>
          <p:cNvSpPr txBox="1">
            <a:spLocks noGrp="1"/>
          </p:cNvSpPr>
          <p:nvPr>
            <p:ph type="sldNum" idx="12"/>
          </p:nvPr>
        </p:nvSpPr>
        <p:spPr>
          <a:xfrm>
            <a:off x="6553200" y="6172200"/>
            <a:ext cx="1904999" cy="457200"/>
          </a:xfrm>
          <a:prstGeom prst="rect">
            <a:avLst/>
          </a:prstGeom>
          <a:noFill/>
          <a:ln>
            <a:noFill/>
          </a:ln>
        </p:spPr>
        <p:txBody>
          <a:bodyPr lIns="91425" tIns="91425" rIns="91425" bIns="91425" anchor="ctr" anchorCtr="0"/>
          <a:lstStyle>
            <a:lvl1pPr marL="0" marR="0" indent="0" algn="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TitleAndTx" type="vertTitleAndTx">
  <p:cSld name="vertTitleAndTx">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rot="5400000">
            <a:off x="4743453" y="2381249"/>
            <a:ext cx="5486399" cy="1943100"/>
          </a:xfrm>
          <a:prstGeom prst="rect">
            <a:avLst/>
          </a:prstGeom>
          <a:noFill/>
          <a:ln>
            <a:noFill/>
          </a:ln>
        </p:spPr>
        <p:txBody>
          <a:bodyPr lIns="91425" tIns="91425" rIns="91425" bIns="91425" anchor="ctr" anchorCtr="0"/>
          <a:lstStyle>
            <a:lvl1pPr algn="l" rtl="0">
              <a:spcBef>
                <a:spcPts val="0"/>
              </a:spcBef>
              <a:spcAft>
                <a:spcPts val="0"/>
              </a:spcAft>
              <a:defRPr sz="4400">
                <a:solidFill>
                  <a:schemeClr val="lt2"/>
                </a:solidFill>
                <a:latin typeface="Times New Roman"/>
                <a:ea typeface="Times New Roman"/>
                <a:cs typeface="Times New Roman"/>
                <a:sym typeface="Times New Roman"/>
              </a:defRPr>
            </a:lvl1pPr>
            <a:lvl2pPr algn="l" rtl="0">
              <a:spcBef>
                <a:spcPts val="0"/>
              </a:spcBef>
              <a:spcAft>
                <a:spcPts val="0"/>
              </a:spcAft>
              <a:defRPr sz="4400">
                <a:solidFill>
                  <a:schemeClr val="lt2"/>
                </a:solidFill>
                <a:latin typeface="Times New Roman"/>
                <a:ea typeface="Times New Roman"/>
                <a:cs typeface="Times New Roman"/>
                <a:sym typeface="Times New Roman"/>
              </a:defRPr>
            </a:lvl2pPr>
            <a:lvl3pPr algn="l" rtl="0">
              <a:spcBef>
                <a:spcPts val="0"/>
              </a:spcBef>
              <a:spcAft>
                <a:spcPts val="0"/>
              </a:spcAft>
              <a:defRPr sz="4400">
                <a:solidFill>
                  <a:schemeClr val="lt2"/>
                </a:solidFill>
                <a:latin typeface="Times New Roman"/>
                <a:ea typeface="Times New Roman"/>
                <a:cs typeface="Times New Roman"/>
                <a:sym typeface="Times New Roman"/>
              </a:defRPr>
            </a:lvl3pPr>
            <a:lvl4pPr algn="l" rtl="0">
              <a:spcBef>
                <a:spcPts val="0"/>
              </a:spcBef>
              <a:spcAft>
                <a:spcPts val="0"/>
              </a:spcAft>
              <a:defRPr sz="4400">
                <a:solidFill>
                  <a:schemeClr val="lt2"/>
                </a:solidFill>
                <a:latin typeface="Times New Roman"/>
                <a:ea typeface="Times New Roman"/>
                <a:cs typeface="Times New Roman"/>
                <a:sym typeface="Times New Roman"/>
              </a:defRPr>
            </a:lvl4pPr>
            <a:lvl5pPr algn="l" rtl="0">
              <a:spcBef>
                <a:spcPts val="0"/>
              </a:spcBef>
              <a:spcAft>
                <a:spcPts val="0"/>
              </a:spcAft>
              <a:defRPr sz="4400">
                <a:solidFill>
                  <a:schemeClr val="lt2"/>
                </a:solidFill>
                <a:latin typeface="Times New Roman"/>
                <a:ea typeface="Times New Roman"/>
                <a:cs typeface="Times New Roman"/>
                <a:sym typeface="Times New Roman"/>
              </a:defRPr>
            </a:lvl5pPr>
            <a:lvl6pPr marL="457200" algn="l" rtl="0">
              <a:spcBef>
                <a:spcPts val="0"/>
              </a:spcBef>
              <a:spcAft>
                <a:spcPts val="0"/>
              </a:spcAft>
              <a:defRPr sz="4400">
                <a:solidFill>
                  <a:schemeClr val="lt2"/>
                </a:solidFill>
                <a:latin typeface="Times New Roman"/>
                <a:ea typeface="Times New Roman"/>
                <a:cs typeface="Times New Roman"/>
                <a:sym typeface="Times New Roman"/>
              </a:defRPr>
            </a:lvl6pPr>
            <a:lvl7pPr marL="914400" algn="l" rtl="0">
              <a:spcBef>
                <a:spcPts val="0"/>
              </a:spcBef>
              <a:spcAft>
                <a:spcPts val="0"/>
              </a:spcAft>
              <a:defRPr sz="4400">
                <a:solidFill>
                  <a:schemeClr val="lt2"/>
                </a:solidFill>
                <a:latin typeface="Times New Roman"/>
                <a:ea typeface="Times New Roman"/>
                <a:cs typeface="Times New Roman"/>
                <a:sym typeface="Times New Roman"/>
              </a:defRPr>
            </a:lvl7pPr>
            <a:lvl8pPr marL="1371600" algn="l" rtl="0">
              <a:spcBef>
                <a:spcPts val="0"/>
              </a:spcBef>
              <a:spcAft>
                <a:spcPts val="0"/>
              </a:spcAft>
              <a:defRPr sz="4400">
                <a:solidFill>
                  <a:schemeClr val="lt2"/>
                </a:solidFill>
                <a:latin typeface="Times New Roman"/>
                <a:ea typeface="Times New Roman"/>
                <a:cs typeface="Times New Roman"/>
                <a:sym typeface="Times New Roman"/>
              </a:defRPr>
            </a:lvl8pPr>
            <a:lvl9pPr marL="1828800" algn="l" rtl="0">
              <a:spcBef>
                <a:spcPts val="0"/>
              </a:spcBef>
              <a:spcAft>
                <a:spcPts val="0"/>
              </a:spcAft>
              <a:defRPr sz="4400">
                <a:solidFill>
                  <a:schemeClr val="lt2"/>
                </a:solidFill>
                <a:latin typeface="Times New Roman"/>
                <a:ea typeface="Times New Roman"/>
                <a:cs typeface="Times New Roman"/>
                <a:sym typeface="Times New Roman"/>
              </a:defRPr>
            </a:lvl9pPr>
          </a:lstStyle>
          <a:p>
            <a:endParaRPr/>
          </a:p>
        </p:txBody>
      </p:sp>
      <p:sp>
        <p:nvSpPr>
          <p:cNvPr id="131" name="Shape 131"/>
          <p:cNvSpPr txBox="1">
            <a:spLocks noGrp="1"/>
          </p:cNvSpPr>
          <p:nvPr>
            <p:ph type="body" idx="1"/>
          </p:nvPr>
        </p:nvSpPr>
        <p:spPr>
          <a:xfrm rot="5400000">
            <a:off x="781053" y="514349"/>
            <a:ext cx="5486399" cy="5676900"/>
          </a:xfrm>
          <a:prstGeom prst="rect">
            <a:avLst/>
          </a:prstGeom>
          <a:noFill/>
          <a:ln>
            <a:noFill/>
          </a:ln>
        </p:spPr>
        <p:txBody>
          <a:bodyPr lIns="91425" tIns="91425" rIns="91425" bIns="91425" anchor="t" anchorCtr="0"/>
          <a:lstStyle>
            <a:lvl1pPr marL="342900" indent="-244475" algn="l" rtl="0">
              <a:spcBef>
                <a:spcPts val="640"/>
              </a:spcBef>
              <a:spcAft>
                <a:spcPts val="0"/>
              </a:spcAft>
              <a:buClr>
                <a:schemeClr val="accent2"/>
              </a:buClr>
              <a:buFont typeface="Arial"/>
              <a:buChar char="•"/>
              <a:defRPr sz="3200" b="1">
                <a:solidFill>
                  <a:schemeClr val="lt1"/>
                </a:solidFill>
                <a:latin typeface="Arial"/>
                <a:ea typeface="Arial"/>
                <a:cs typeface="Arial"/>
                <a:sym typeface="Arial"/>
              </a:defRPr>
            </a:lvl1pPr>
            <a:lvl2pPr marL="742950" indent="-177800" algn="l" rtl="0">
              <a:spcBef>
                <a:spcPts val="560"/>
              </a:spcBef>
              <a:spcAft>
                <a:spcPts val="0"/>
              </a:spcAft>
              <a:buClr>
                <a:schemeClr val="lt1"/>
              </a:buClr>
              <a:buFont typeface="Arial"/>
              <a:buChar char="•"/>
              <a:defRPr sz="2800" b="1">
                <a:solidFill>
                  <a:schemeClr val="lt1"/>
                </a:solidFill>
                <a:latin typeface="Arial"/>
                <a:ea typeface="Arial"/>
                <a:cs typeface="Arial"/>
                <a:sym typeface="Arial"/>
              </a:defRPr>
            </a:lvl2pPr>
            <a:lvl3pPr marL="1143000" indent="-136525" algn="l" rtl="0">
              <a:spcBef>
                <a:spcPts val="480"/>
              </a:spcBef>
              <a:spcAft>
                <a:spcPts val="0"/>
              </a:spcAft>
              <a:buClr>
                <a:schemeClr val="accent2"/>
              </a:buClr>
              <a:buFont typeface="Arial"/>
              <a:buChar char="•"/>
              <a:defRPr sz="2400" b="1">
                <a:solidFill>
                  <a:schemeClr val="lt1"/>
                </a:solidFill>
                <a:latin typeface="Arial"/>
                <a:ea typeface="Arial"/>
                <a:cs typeface="Arial"/>
                <a:sym typeface="Arial"/>
              </a:defRPr>
            </a:lvl3pPr>
            <a:lvl4pPr marL="1600200" indent="-152400" algn="l" rtl="0">
              <a:spcBef>
                <a:spcPts val="400"/>
              </a:spcBef>
              <a:spcAft>
                <a:spcPts val="0"/>
              </a:spcAft>
              <a:buClr>
                <a:schemeClr val="lt1"/>
              </a:buClr>
              <a:buFont typeface="Arial"/>
              <a:buChar char="•"/>
              <a:defRPr sz="2000" b="1">
                <a:solidFill>
                  <a:schemeClr val="lt1"/>
                </a:solidFill>
                <a:latin typeface="Arial"/>
                <a:ea typeface="Arial"/>
                <a:cs typeface="Arial"/>
                <a:sym typeface="Arial"/>
              </a:defRPr>
            </a:lvl4pPr>
            <a:lvl5pPr marL="20574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5pPr>
            <a:lvl6pPr marL="25146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6pPr>
            <a:lvl7pPr marL="29718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7pPr>
            <a:lvl8pPr marL="34290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8pPr>
            <a:lvl9pPr marL="38862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9pPr>
          </a:lstStyle>
          <a:p>
            <a:endParaRPr/>
          </a:p>
        </p:txBody>
      </p:sp>
      <p:sp>
        <p:nvSpPr>
          <p:cNvPr id="132" name="Shape 132"/>
          <p:cNvSpPr txBox="1">
            <a:spLocks noGrp="1"/>
          </p:cNvSpPr>
          <p:nvPr>
            <p:ph type="dt" idx="10"/>
          </p:nvPr>
        </p:nvSpPr>
        <p:spPr>
          <a:xfrm>
            <a:off x="685800" y="6172200"/>
            <a:ext cx="1904999" cy="457200"/>
          </a:xfrm>
          <a:prstGeom prst="rect">
            <a:avLst/>
          </a:prstGeom>
          <a:noFill/>
          <a:ln>
            <a:noFill/>
          </a:ln>
        </p:spPr>
        <p:txBody>
          <a:bodyPr lIns="91425" tIns="91425" rIns="91425" bIns="91425" anchor="ctr" anchorCtr="0"/>
          <a:lstStyle>
            <a:lvl1pPr marL="0" marR="0" indent="0" algn="l"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33" name="Shape 133"/>
          <p:cNvSpPr txBox="1">
            <a:spLocks noGrp="1"/>
          </p:cNvSpPr>
          <p:nvPr>
            <p:ph type="ftr" idx="11"/>
          </p:nvPr>
        </p:nvSpPr>
        <p:spPr>
          <a:xfrm>
            <a:off x="3124200" y="6172200"/>
            <a:ext cx="2895600" cy="45720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34" name="Shape 134"/>
          <p:cNvSpPr txBox="1">
            <a:spLocks noGrp="1"/>
          </p:cNvSpPr>
          <p:nvPr>
            <p:ph type="sldNum" idx="12"/>
          </p:nvPr>
        </p:nvSpPr>
        <p:spPr>
          <a:xfrm>
            <a:off x="6553200" y="6172200"/>
            <a:ext cx="1904999" cy="457200"/>
          </a:xfrm>
          <a:prstGeom prst="rect">
            <a:avLst/>
          </a:prstGeom>
          <a:noFill/>
          <a:ln>
            <a:noFill/>
          </a:ln>
        </p:spPr>
        <p:txBody>
          <a:bodyPr lIns="91425" tIns="91425" rIns="91425" bIns="91425" anchor="ctr" anchorCtr="0"/>
          <a:lstStyle>
            <a:lvl1pPr marL="0" marR="0" indent="0" algn="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xAndObj" type="txAndObj">
  <p:cSld name="txAndObj">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algn="l" rtl="0">
              <a:spcBef>
                <a:spcPts val="0"/>
              </a:spcBef>
              <a:spcAft>
                <a:spcPts val="0"/>
              </a:spcAft>
              <a:defRPr sz="4400">
                <a:solidFill>
                  <a:schemeClr val="lt2"/>
                </a:solidFill>
                <a:latin typeface="Times New Roman"/>
                <a:ea typeface="Times New Roman"/>
                <a:cs typeface="Times New Roman"/>
                <a:sym typeface="Times New Roman"/>
              </a:defRPr>
            </a:lvl1pPr>
            <a:lvl2pPr algn="l" rtl="0">
              <a:spcBef>
                <a:spcPts val="0"/>
              </a:spcBef>
              <a:spcAft>
                <a:spcPts val="0"/>
              </a:spcAft>
              <a:defRPr sz="4400">
                <a:solidFill>
                  <a:schemeClr val="lt2"/>
                </a:solidFill>
                <a:latin typeface="Times New Roman"/>
                <a:ea typeface="Times New Roman"/>
                <a:cs typeface="Times New Roman"/>
                <a:sym typeface="Times New Roman"/>
              </a:defRPr>
            </a:lvl2pPr>
            <a:lvl3pPr algn="l" rtl="0">
              <a:spcBef>
                <a:spcPts val="0"/>
              </a:spcBef>
              <a:spcAft>
                <a:spcPts val="0"/>
              </a:spcAft>
              <a:defRPr sz="4400">
                <a:solidFill>
                  <a:schemeClr val="lt2"/>
                </a:solidFill>
                <a:latin typeface="Times New Roman"/>
                <a:ea typeface="Times New Roman"/>
                <a:cs typeface="Times New Roman"/>
                <a:sym typeface="Times New Roman"/>
              </a:defRPr>
            </a:lvl3pPr>
            <a:lvl4pPr algn="l" rtl="0">
              <a:spcBef>
                <a:spcPts val="0"/>
              </a:spcBef>
              <a:spcAft>
                <a:spcPts val="0"/>
              </a:spcAft>
              <a:defRPr sz="4400">
                <a:solidFill>
                  <a:schemeClr val="lt2"/>
                </a:solidFill>
                <a:latin typeface="Times New Roman"/>
                <a:ea typeface="Times New Roman"/>
                <a:cs typeface="Times New Roman"/>
                <a:sym typeface="Times New Roman"/>
              </a:defRPr>
            </a:lvl4pPr>
            <a:lvl5pPr algn="l" rtl="0">
              <a:spcBef>
                <a:spcPts val="0"/>
              </a:spcBef>
              <a:spcAft>
                <a:spcPts val="0"/>
              </a:spcAft>
              <a:defRPr sz="4400">
                <a:solidFill>
                  <a:schemeClr val="lt2"/>
                </a:solidFill>
                <a:latin typeface="Times New Roman"/>
                <a:ea typeface="Times New Roman"/>
                <a:cs typeface="Times New Roman"/>
                <a:sym typeface="Times New Roman"/>
              </a:defRPr>
            </a:lvl5pPr>
            <a:lvl6pPr marL="457200" algn="l" rtl="0">
              <a:spcBef>
                <a:spcPts val="0"/>
              </a:spcBef>
              <a:spcAft>
                <a:spcPts val="0"/>
              </a:spcAft>
              <a:defRPr sz="4400">
                <a:solidFill>
                  <a:schemeClr val="lt2"/>
                </a:solidFill>
                <a:latin typeface="Times New Roman"/>
                <a:ea typeface="Times New Roman"/>
                <a:cs typeface="Times New Roman"/>
                <a:sym typeface="Times New Roman"/>
              </a:defRPr>
            </a:lvl6pPr>
            <a:lvl7pPr marL="914400" algn="l" rtl="0">
              <a:spcBef>
                <a:spcPts val="0"/>
              </a:spcBef>
              <a:spcAft>
                <a:spcPts val="0"/>
              </a:spcAft>
              <a:defRPr sz="4400">
                <a:solidFill>
                  <a:schemeClr val="lt2"/>
                </a:solidFill>
                <a:latin typeface="Times New Roman"/>
                <a:ea typeface="Times New Roman"/>
                <a:cs typeface="Times New Roman"/>
                <a:sym typeface="Times New Roman"/>
              </a:defRPr>
            </a:lvl7pPr>
            <a:lvl8pPr marL="1371600" algn="l" rtl="0">
              <a:spcBef>
                <a:spcPts val="0"/>
              </a:spcBef>
              <a:spcAft>
                <a:spcPts val="0"/>
              </a:spcAft>
              <a:defRPr sz="4400">
                <a:solidFill>
                  <a:schemeClr val="lt2"/>
                </a:solidFill>
                <a:latin typeface="Times New Roman"/>
                <a:ea typeface="Times New Roman"/>
                <a:cs typeface="Times New Roman"/>
                <a:sym typeface="Times New Roman"/>
              </a:defRPr>
            </a:lvl8pPr>
            <a:lvl9pPr marL="1828800" algn="l" rtl="0">
              <a:spcBef>
                <a:spcPts val="0"/>
              </a:spcBef>
              <a:spcAft>
                <a:spcPts val="0"/>
              </a:spcAft>
              <a:defRPr sz="4400">
                <a:solidFill>
                  <a:schemeClr val="lt2"/>
                </a:solidFill>
                <a:latin typeface="Times New Roman"/>
                <a:ea typeface="Times New Roman"/>
                <a:cs typeface="Times New Roman"/>
                <a:sym typeface="Times New Roman"/>
              </a:defRPr>
            </a:lvl9pPr>
          </a:lstStyle>
          <a:p>
            <a:endParaRPr/>
          </a:p>
        </p:txBody>
      </p:sp>
      <p:sp>
        <p:nvSpPr>
          <p:cNvPr id="137" name="Shape 137"/>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marL="342900" indent="-244475" algn="l" rtl="0">
              <a:spcBef>
                <a:spcPts val="640"/>
              </a:spcBef>
              <a:spcAft>
                <a:spcPts val="0"/>
              </a:spcAft>
              <a:buClr>
                <a:schemeClr val="accent2"/>
              </a:buClr>
              <a:buFont typeface="Arial"/>
              <a:buChar char="•"/>
              <a:defRPr sz="3200" b="1">
                <a:solidFill>
                  <a:schemeClr val="lt1"/>
                </a:solidFill>
                <a:latin typeface="Arial"/>
                <a:ea typeface="Arial"/>
                <a:cs typeface="Arial"/>
                <a:sym typeface="Arial"/>
              </a:defRPr>
            </a:lvl1pPr>
            <a:lvl2pPr marL="742950" indent="-177800" algn="l" rtl="0">
              <a:spcBef>
                <a:spcPts val="560"/>
              </a:spcBef>
              <a:spcAft>
                <a:spcPts val="0"/>
              </a:spcAft>
              <a:buClr>
                <a:schemeClr val="lt1"/>
              </a:buClr>
              <a:buFont typeface="Arial"/>
              <a:buChar char="•"/>
              <a:defRPr sz="2800" b="1">
                <a:solidFill>
                  <a:schemeClr val="lt1"/>
                </a:solidFill>
                <a:latin typeface="Arial"/>
                <a:ea typeface="Arial"/>
                <a:cs typeface="Arial"/>
                <a:sym typeface="Arial"/>
              </a:defRPr>
            </a:lvl2pPr>
            <a:lvl3pPr marL="1143000" indent="-136525" algn="l" rtl="0">
              <a:spcBef>
                <a:spcPts val="480"/>
              </a:spcBef>
              <a:spcAft>
                <a:spcPts val="0"/>
              </a:spcAft>
              <a:buClr>
                <a:schemeClr val="accent2"/>
              </a:buClr>
              <a:buFont typeface="Arial"/>
              <a:buChar char="•"/>
              <a:defRPr sz="2400" b="1">
                <a:solidFill>
                  <a:schemeClr val="lt1"/>
                </a:solidFill>
                <a:latin typeface="Arial"/>
                <a:ea typeface="Arial"/>
                <a:cs typeface="Arial"/>
                <a:sym typeface="Arial"/>
              </a:defRPr>
            </a:lvl3pPr>
            <a:lvl4pPr marL="1600200" indent="-152400" algn="l" rtl="0">
              <a:spcBef>
                <a:spcPts val="400"/>
              </a:spcBef>
              <a:spcAft>
                <a:spcPts val="0"/>
              </a:spcAft>
              <a:buClr>
                <a:schemeClr val="lt1"/>
              </a:buClr>
              <a:buFont typeface="Arial"/>
              <a:buChar char="•"/>
              <a:defRPr sz="2000" b="1">
                <a:solidFill>
                  <a:schemeClr val="lt1"/>
                </a:solidFill>
                <a:latin typeface="Arial"/>
                <a:ea typeface="Arial"/>
                <a:cs typeface="Arial"/>
                <a:sym typeface="Arial"/>
              </a:defRPr>
            </a:lvl4pPr>
            <a:lvl5pPr marL="20574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5pPr>
            <a:lvl6pPr marL="25146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6pPr>
            <a:lvl7pPr marL="29718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7pPr>
            <a:lvl8pPr marL="34290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8pPr>
            <a:lvl9pPr marL="38862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9pPr>
          </a:lstStyle>
          <a:p>
            <a:endParaRPr/>
          </a:p>
        </p:txBody>
      </p:sp>
      <p:sp>
        <p:nvSpPr>
          <p:cNvPr id="138" name="Shape 138"/>
          <p:cNvSpPr txBox="1">
            <a:spLocks noGrp="1"/>
          </p:cNvSpPr>
          <p:nvPr>
            <p:ph type="body" idx="2"/>
          </p:nvPr>
        </p:nvSpPr>
        <p:spPr>
          <a:xfrm>
            <a:off x="4648200" y="1981200"/>
            <a:ext cx="3809999" cy="4114800"/>
          </a:xfrm>
          <a:prstGeom prst="rect">
            <a:avLst/>
          </a:prstGeom>
          <a:noFill/>
          <a:ln>
            <a:noFill/>
          </a:ln>
        </p:spPr>
        <p:txBody>
          <a:bodyPr lIns="91425" tIns="91425" rIns="91425" bIns="91425" anchor="t" anchorCtr="0"/>
          <a:lstStyle>
            <a:lvl1pPr marL="342900" indent="-244475" algn="l" rtl="0">
              <a:spcBef>
                <a:spcPts val="640"/>
              </a:spcBef>
              <a:spcAft>
                <a:spcPts val="0"/>
              </a:spcAft>
              <a:buClr>
                <a:schemeClr val="accent2"/>
              </a:buClr>
              <a:buFont typeface="Arial"/>
              <a:buChar char="•"/>
              <a:defRPr sz="3200" b="1">
                <a:solidFill>
                  <a:schemeClr val="lt1"/>
                </a:solidFill>
                <a:latin typeface="Arial"/>
                <a:ea typeface="Arial"/>
                <a:cs typeface="Arial"/>
                <a:sym typeface="Arial"/>
              </a:defRPr>
            </a:lvl1pPr>
            <a:lvl2pPr marL="742950" indent="-177800" algn="l" rtl="0">
              <a:spcBef>
                <a:spcPts val="560"/>
              </a:spcBef>
              <a:spcAft>
                <a:spcPts val="0"/>
              </a:spcAft>
              <a:buClr>
                <a:schemeClr val="lt1"/>
              </a:buClr>
              <a:buFont typeface="Arial"/>
              <a:buChar char="•"/>
              <a:defRPr sz="2800" b="1">
                <a:solidFill>
                  <a:schemeClr val="lt1"/>
                </a:solidFill>
                <a:latin typeface="Arial"/>
                <a:ea typeface="Arial"/>
                <a:cs typeface="Arial"/>
                <a:sym typeface="Arial"/>
              </a:defRPr>
            </a:lvl2pPr>
            <a:lvl3pPr marL="1143000" indent="-136525" algn="l" rtl="0">
              <a:spcBef>
                <a:spcPts val="480"/>
              </a:spcBef>
              <a:spcAft>
                <a:spcPts val="0"/>
              </a:spcAft>
              <a:buClr>
                <a:schemeClr val="accent2"/>
              </a:buClr>
              <a:buFont typeface="Arial"/>
              <a:buChar char="•"/>
              <a:defRPr sz="2400" b="1">
                <a:solidFill>
                  <a:schemeClr val="lt1"/>
                </a:solidFill>
                <a:latin typeface="Arial"/>
                <a:ea typeface="Arial"/>
                <a:cs typeface="Arial"/>
                <a:sym typeface="Arial"/>
              </a:defRPr>
            </a:lvl3pPr>
            <a:lvl4pPr marL="1600200" indent="-152400" algn="l" rtl="0">
              <a:spcBef>
                <a:spcPts val="400"/>
              </a:spcBef>
              <a:spcAft>
                <a:spcPts val="0"/>
              </a:spcAft>
              <a:buClr>
                <a:schemeClr val="lt1"/>
              </a:buClr>
              <a:buFont typeface="Arial"/>
              <a:buChar char="•"/>
              <a:defRPr sz="2000" b="1">
                <a:solidFill>
                  <a:schemeClr val="lt1"/>
                </a:solidFill>
                <a:latin typeface="Arial"/>
                <a:ea typeface="Arial"/>
                <a:cs typeface="Arial"/>
                <a:sym typeface="Arial"/>
              </a:defRPr>
            </a:lvl4pPr>
            <a:lvl5pPr marL="20574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5pPr>
            <a:lvl6pPr marL="25146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6pPr>
            <a:lvl7pPr marL="29718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7pPr>
            <a:lvl8pPr marL="34290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8pPr>
            <a:lvl9pPr marL="38862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9pPr>
          </a:lstStyle>
          <a:p>
            <a:endParaRPr/>
          </a:p>
        </p:txBody>
      </p:sp>
      <p:sp>
        <p:nvSpPr>
          <p:cNvPr id="139" name="Shape 139"/>
          <p:cNvSpPr txBox="1">
            <a:spLocks noGrp="1"/>
          </p:cNvSpPr>
          <p:nvPr>
            <p:ph type="dt" idx="10"/>
          </p:nvPr>
        </p:nvSpPr>
        <p:spPr>
          <a:xfrm>
            <a:off x="685800" y="6172200"/>
            <a:ext cx="1904999" cy="457200"/>
          </a:xfrm>
          <a:prstGeom prst="rect">
            <a:avLst/>
          </a:prstGeom>
          <a:noFill/>
          <a:ln>
            <a:noFill/>
          </a:ln>
        </p:spPr>
        <p:txBody>
          <a:bodyPr lIns="91425" tIns="91425" rIns="91425" bIns="91425" anchor="ctr" anchorCtr="0"/>
          <a:lstStyle>
            <a:lvl1pPr marL="0" marR="0" indent="0" algn="l"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40" name="Shape 140"/>
          <p:cNvSpPr txBox="1">
            <a:spLocks noGrp="1"/>
          </p:cNvSpPr>
          <p:nvPr>
            <p:ph type="ftr" idx="11"/>
          </p:nvPr>
        </p:nvSpPr>
        <p:spPr>
          <a:xfrm>
            <a:off x="3124200" y="6172200"/>
            <a:ext cx="2895600" cy="45720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41" name="Shape 141"/>
          <p:cNvSpPr txBox="1">
            <a:spLocks noGrp="1"/>
          </p:cNvSpPr>
          <p:nvPr>
            <p:ph type="sldNum" idx="12"/>
          </p:nvPr>
        </p:nvSpPr>
        <p:spPr>
          <a:xfrm>
            <a:off x="6553200" y="6172200"/>
            <a:ext cx="1904999" cy="457200"/>
          </a:xfrm>
          <a:prstGeom prst="rect">
            <a:avLst/>
          </a:prstGeom>
          <a:noFill/>
          <a:ln>
            <a:noFill/>
          </a:ln>
        </p:spPr>
        <p:txBody>
          <a:bodyPr lIns="91425" tIns="91425" rIns="91425" bIns="91425" anchor="ctr" anchorCtr="0"/>
          <a:lstStyle>
            <a:lvl1pPr marL="0" marR="0" indent="0" algn="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xAndTwoObj" type="txAndTwoObj">
  <p:cSld name="txAndTwoObj">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algn="l" rtl="0">
              <a:spcBef>
                <a:spcPts val="0"/>
              </a:spcBef>
              <a:spcAft>
                <a:spcPts val="0"/>
              </a:spcAft>
              <a:defRPr sz="4400">
                <a:solidFill>
                  <a:schemeClr val="lt2"/>
                </a:solidFill>
                <a:latin typeface="Times New Roman"/>
                <a:ea typeface="Times New Roman"/>
                <a:cs typeface="Times New Roman"/>
                <a:sym typeface="Times New Roman"/>
              </a:defRPr>
            </a:lvl1pPr>
            <a:lvl2pPr algn="l" rtl="0">
              <a:spcBef>
                <a:spcPts val="0"/>
              </a:spcBef>
              <a:spcAft>
                <a:spcPts val="0"/>
              </a:spcAft>
              <a:defRPr sz="4400">
                <a:solidFill>
                  <a:schemeClr val="lt2"/>
                </a:solidFill>
                <a:latin typeface="Times New Roman"/>
                <a:ea typeface="Times New Roman"/>
                <a:cs typeface="Times New Roman"/>
                <a:sym typeface="Times New Roman"/>
              </a:defRPr>
            </a:lvl2pPr>
            <a:lvl3pPr algn="l" rtl="0">
              <a:spcBef>
                <a:spcPts val="0"/>
              </a:spcBef>
              <a:spcAft>
                <a:spcPts val="0"/>
              </a:spcAft>
              <a:defRPr sz="4400">
                <a:solidFill>
                  <a:schemeClr val="lt2"/>
                </a:solidFill>
                <a:latin typeface="Times New Roman"/>
                <a:ea typeface="Times New Roman"/>
                <a:cs typeface="Times New Roman"/>
                <a:sym typeface="Times New Roman"/>
              </a:defRPr>
            </a:lvl3pPr>
            <a:lvl4pPr algn="l" rtl="0">
              <a:spcBef>
                <a:spcPts val="0"/>
              </a:spcBef>
              <a:spcAft>
                <a:spcPts val="0"/>
              </a:spcAft>
              <a:defRPr sz="4400">
                <a:solidFill>
                  <a:schemeClr val="lt2"/>
                </a:solidFill>
                <a:latin typeface="Times New Roman"/>
                <a:ea typeface="Times New Roman"/>
                <a:cs typeface="Times New Roman"/>
                <a:sym typeface="Times New Roman"/>
              </a:defRPr>
            </a:lvl4pPr>
            <a:lvl5pPr algn="l" rtl="0">
              <a:spcBef>
                <a:spcPts val="0"/>
              </a:spcBef>
              <a:spcAft>
                <a:spcPts val="0"/>
              </a:spcAft>
              <a:defRPr sz="4400">
                <a:solidFill>
                  <a:schemeClr val="lt2"/>
                </a:solidFill>
                <a:latin typeface="Times New Roman"/>
                <a:ea typeface="Times New Roman"/>
                <a:cs typeface="Times New Roman"/>
                <a:sym typeface="Times New Roman"/>
              </a:defRPr>
            </a:lvl5pPr>
            <a:lvl6pPr marL="457200" algn="l" rtl="0">
              <a:spcBef>
                <a:spcPts val="0"/>
              </a:spcBef>
              <a:spcAft>
                <a:spcPts val="0"/>
              </a:spcAft>
              <a:defRPr sz="4400">
                <a:solidFill>
                  <a:schemeClr val="lt2"/>
                </a:solidFill>
                <a:latin typeface="Times New Roman"/>
                <a:ea typeface="Times New Roman"/>
                <a:cs typeface="Times New Roman"/>
                <a:sym typeface="Times New Roman"/>
              </a:defRPr>
            </a:lvl6pPr>
            <a:lvl7pPr marL="914400" algn="l" rtl="0">
              <a:spcBef>
                <a:spcPts val="0"/>
              </a:spcBef>
              <a:spcAft>
                <a:spcPts val="0"/>
              </a:spcAft>
              <a:defRPr sz="4400">
                <a:solidFill>
                  <a:schemeClr val="lt2"/>
                </a:solidFill>
                <a:latin typeface="Times New Roman"/>
                <a:ea typeface="Times New Roman"/>
                <a:cs typeface="Times New Roman"/>
                <a:sym typeface="Times New Roman"/>
              </a:defRPr>
            </a:lvl7pPr>
            <a:lvl8pPr marL="1371600" algn="l" rtl="0">
              <a:spcBef>
                <a:spcPts val="0"/>
              </a:spcBef>
              <a:spcAft>
                <a:spcPts val="0"/>
              </a:spcAft>
              <a:defRPr sz="4400">
                <a:solidFill>
                  <a:schemeClr val="lt2"/>
                </a:solidFill>
                <a:latin typeface="Times New Roman"/>
                <a:ea typeface="Times New Roman"/>
                <a:cs typeface="Times New Roman"/>
                <a:sym typeface="Times New Roman"/>
              </a:defRPr>
            </a:lvl8pPr>
            <a:lvl9pPr marL="1828800" algn="l" rtl="0">
              <a:spcBef>
                <a:spcPts val="0"/>
              </a:spcBef>
              <a:spcAft>
                <a:spcPts val="0"/>
              </a:spcAft>
              <a:defRPr sz="4400">
                <a:solidFill>
                  <a:schemeClr val="lt2"/>
                </a:solidFill>
                <a:latin typeface="Times New Roman"/>
                <a:ea typeface="Times New Roman"/>
                <a:cs typeface="Times New Roman"/>
                <a:sym typeface="Times New Roman"/>
              </a:defRPr>
            </a:lvl9pPr>
          </a:lstStyle>
          <a:p>
            <a:endParaRPr/>
          </a:p>
        </p:txBody>
      </p:sp>
      <p:sp>
        <p:nvSpPr>
          <p:cNvPr id="144" name="Shape 144"/>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marL="342900" indent="-244475" algn="l" rtl="0">
              <a:spcBef>
                <a:spcPts val="640"/>
              </a:spcBef>
              <a:spcAft>
                <a:spcPts val="0"/>
              </a:spcAft>
              <a:buClr>
                <a:schemeClr val="accent2"/>
              </a:buClr>
              <a:buFont typeface="Arial"/>
              <a:buChar char="•"/>
              <a:defRPr sz="3200" b="1">
                <a:solidFill>
                  <a:schemeClr val="lt1"/>
                </a:solidFill>
                <a:latin typeface="Arial"/>
                <a:ea typeface="Arial"/>
                <a:cs typeface="Arial"/>
                <a:sym typeface="Arial"/>
              </a:defRPr>
            </a:lvl1pPr>
            <a:lvl2pPr marL="742950" indent="-177800" algn="l" rtl="0">
              <a:spcBef>
                <a:spcPts val="560"/>
              </a:spcBef>
              <a:spcAft>
                <a:spcPts val="0"/>
              </a:spcAft>
              <a:buClr>
                <a:schemeClr val="lt1"/>
              </a:buClr>
              <a:buFont typeface="Arial"/>
              <a:buChar char="•"/>
              <a:defRPr sz="2800" b="1">
                <a:solidFill>
                  <a:schemeClr val="lt1"/>
                </a:solidFill>
                <a:latin typeface="Arial"/>
                <a:ea typeface="Arial"/>
                <a:cs typeface="Arial"/>
                <a:sym typeface="Arial"/>
              </a:defRPr>
            </a:lvl2pPr>
            <a:lvl3pPr marL="1143000" indent="-136525" algn="l" rtl="0">
              <a:spcBef>
                <a:spcPts val="480"/>
              </a:spcBef>
              <a:spcAft>
                <a:spcPts val="0"/>
              </a:spcAft>
              <a:buClr>
                <a:schemeClr val="accent2"/>
              </a:buClr>
              <a:buFont typeface="Arial"/>
              <a:buChar char="•"/>
              <a:defRPr sz="2400" b="1">
                <a:solidFill>
                  <a:schemeClr val="lt1"/>
                </a:solidFill>
                <a:latin typeface="Arial"/>
                <a:ea typeface="Arial"/>
                <a:cs typeface="Arial"/>
                <a:sym typeface="Arial"/>
              </a:defRPr>
            </a:lvl3pPr>
            <a:lvl4pPr marL="1600200" indent="-152400" algn="l" rtl="0">
              <a:spcBef>
                <a:spcPts val="400"/>
              </a:spcBef>
              <a:spcAft>
                <a:spcPts val="0"/>
              </a:spcAft>
              <a:buClr>
                <a:schemeClr val="lt1"/>
              </a:buClr>
              <a:buFont typeface="Arial"/>
              <a:buChar char="•"/>
              <a:defRPr sz="2000" b="1">
                <a:solidFill>
                  <a:schemeClr val="lt1"/>
                </a:solidFill>
                <a:latin typeface="Arial"/>
                <a:ea typeface="Arial"/>
                <a:cs typeface="Arial"/>
                <a:sym typeface="Arial"/>
              </a:defRPr>
            </a:lvl4pPr>
            <a:lvl5pPr marL="20574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5pPr>
            <a:lvl6pPr marL="25146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6pPr>
            <a:lvl7pPr marL="29718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7pPr>
            <a:lvl8pPr marL="34290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8pPr>
            <a:lvl9pPr marL="38862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9pPr>
          </a:lstStyle>
          <a:p>
            <a:endParaRPr/>
          </a:p>
        </p:txBody>
      </p:sp>
      <p:sp>
        <p:nvSpPr>
          <p:cNvPr id="145" name="Shape 145"/>
          <p:cNvSpPr txBox="1">
            <a:spLocks noGrp="1"/>
          </p:cNvSpPr>
          <p:nvPr>
            <p:ph type="body" idx="2"/>
          </p:nvPr>
        </p:nvSpPr>
        <p:spPr>
          <a:xfrm>
            <a:off x="4648200" y="1981200"/>
            <a:ext cx="3809999" cy="1981199"/>
          </a:xfrm>
          <a:prstGeom prst="rect">
            <a:avLst/>
          </a:prstGeom>
          <a:noFill/>
          <a:ln>
            <a:noFill/>
          </a:ln>
        </p:spPr>
        <p:txBody>
          <a:bodyPr lIns="91425" tIns="91425" rIns="91425" bIns="91425" anchor="t" anchorCtr="0"/>
          <a:lstStyle>
            <a:lvl1pPr marL="342900" indent="-244475" algn="l" rtl="0">
              <a:spcBef>
                <a:spcPts val="640"/>
              </a:spcBef>
              <a:spcAft>
                <a:spcPts val="0"/>
              </a:spcAft>
              <a:buClr>
                <a:schemeClr val="accent2"/>
              </a:buClr>
              <a:buFont typeface="Arial"/>
              <a:buChar char="•"/>
              <a:defRPr sz="3200" b="1">
                <a:solidFill>
                  <a:schemeClr val="lt1"/>
                </a:solidFill>
                <a:latin typeface="Arial"/>
                <a:ea typeface="Arial"/>
                <a:cs typeface="Arial"/>
                <a:sym typeface="Arial"/>
              </a:defRPr>
            </a:lvl1pPr>
            <a:lvl2pPr marL="742950" indent="-177800" algn="l" rtl="0">
              <a:spcBef>
                <a:spcPts val="560"/>
              </a:spcBef>
              <a:spcAft>
                <a:spcPts val="0"/>
              </a:spcAft>
              <a:buClr>
                <a:schemeClr val="lt1"/>
              </a:buClr>
              <a:buFont typeface="Arial"/>
              <a:buChar char="•"/>
              <a:defRPr sz="2800" b="1">
                <a:solidFill>
                  <a:schemeClr val="lt1"/>
                </a:solidFill>
                <a:latin typeface="Arial"/>
                <a:ea typeface="Arial"/>
                <a:cs typeface="Arial"/>
                <a:sym typeface="Arial"/>
              </a:defRPr>
            </a:lvl2pPr>
            <a:lvl3pPr marL="1143000" indent="-136525" algn="l" rtl="0">
              <a:spcBef>
                <a:spcPts val="480"/>
              </a:spcBef>
              <a:spcAft>
                <a:spcPts val="0"/>
              </a:spcAft>
              <a:buClr>
                <a:schemeClr val="accent2"/>
              </a:buClr>
              <a:buFont typeface="Arial"/>
              <a:buChar char="•"/>
              <a:defRPr sz="2400" b="1">
                <a:solidFill>
                  <a:schemeClr val="lt1"/>
                </a:solidFill>
                <a:latin typeface="Arial"/>
                <a:ea typeface="Arial"/>
                <a:cs typeface="Arial"/>
                <a:sym typeface="Arial"/>
              </a:defRPr>
            </a:lvl3pPr>
            <a:lvl4pPr marL="1600200" indent="-152400" algn="l" rtl="0">
              <a:spcBef>
                <a:spcPts val="400"/>
              </a:spcBef>
              <a:spcAft>
                <a:spcPts val="0"/>
              </a:spcAft>
              <a:buClr>
                <a:schemeClr val="lt1"/>
              </a:buClr>
              <a:buFont typeface="Arial"/>
              <a:buChar char="•"/>
              <a:defRPr sz="2000" b="1">
                <a:solidFill>
                  <a:schemeClr val="lt1"/>
                </a:solidFill>
                <a:latin typeface="Arial"/>
                <a:ea typeface="Arial"/>
                <a:cs typeface="Arial"/>
                <a:sym typeface="Arial"/>
              </a:defRPr>
            </a:lvl4pPr>
            <a:lvl5pPr marL="20574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5pPr>
            <a:lvl6pPr marL="25146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6pPr>
            <a:lvl7pPr marL="29718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7pPr>
            <a:lvl8pPr marL="34290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8pPr>
            <a:lvl9pPr marL="38862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9pPr>
          </a:lstStyle>
          <a:p>
            <a:endParaRPr/>
          </a:p>
        </p:txBody>
      </p:sp>
      <p:sp>
        <p:nvSpPr>
          <p:cNvPr id="146" name="Shape 146"/>
          <p:cNvSpPr txBox="1">
            <a:spLocks noGrp="1"/>
          </p:cNvSpPr>
          <p:nvPr>
            <p:ph type="body" idx="3"/>
          </p:nvPr>
        </p:nvSpPr>
        <p:spPr>
          <a:xfrm>
            <a:off x="4648200" y="4114800"/>
            <a:ext cx="3809999" cy="1981199"/>
          </a:xfrm>
          <a:prstGeom prst="rect">
            <a:avLst/>
          </a:prstGeom>
          <a:noFill/>
          <a:ln>
            <a:noFill/>
          </a:ln>
        </p:spPr>
        <p:txBody>
          <a:bodyPr lIns="91425" tIns="91425" rIns="91425" bIns="91425" anchor="t" anchorCtr="0"/>
          <a:lstStyle>
            <a:lvl1pPr marL="342900" indent="-244475" algn="l" rtl="0">
              <a:spcBef>
                <a:spcPts val="640"/>
              </a:spcBef>
              <a:spcAft>
                <a:spcPts val="0"/>
              </a:spcAft>
              <a:buClr>
                <a:schemeClr val="accent2"/>
              </a:buClr>
              <a:buFont typeface="Arial"/>
              <a:buChar char="•"/>
              <a:defRPr sz="3200" b="1">
                <a:solidFill>
                  <a:schemeClr val="lt1"/>
                </a:solidFill>
                <a:latin typeface="Arial"/>
                <a:ea typeface="Arial"/>
                <a:cs typeface="Arial"/>
                <a:sym typeface="Arial"/>
              </a:defRPr>
            </a:lvl1pPr>
            <a:lvl2pPr marL="742950" indent="-177800" algn="l" rtl="0">
              <a:spcBef>
                <a:spcPts val="560"/>
              </a:spcBef>
              <a:spcAft>
                <a:spcPts val="0"/>
              </a:spcAft>
              <a:buClr>
                <a:schemeClr val="lt1"/>
              </a:buClr>
              <a:buFont typeface="Arial"/>
              <a:buChar char="•"/>
              <a:defRPr sz="2800" b="1">
                <a:solidFill>
                  <a:schemeClr val="lt1"/>
                </a:solidFill>
                <a:latin typeface="Arial"/>
                <a:ea typeface="Arial"/>
                <a:cs typeface="Arial"/>
                <a:sym typeface="Arial"/>
              </a:defRPr>
            </a:lvl2pPr>
            <a:lvl3pPr marL="1143000" indent="-136525" algn="l" rtl="0">
              <a:spcBef>
                <a:spcPts val="480"/>
              </a:spcBef>
              <a:spcAft>
                <a:spcPts val="0"/>
              </a:spcAft>
              <a:buClr>
                <a:schemeClr val="accent2"/>
              </a:buClr>
              <a:buFont typeface="Arial"/>
              <a:buChar char="•"/>
              <a:defRPr sz="2400" b="1">
                <a:solidFill>
                  <a:schemeClr val="lt1"/>
                </a:solidFill>
                <a:latin typeface="Arial"/>
                <a:ea typeface="Arial"/>
                <a:cs typeface="Arial"/>
                <a:sym typeface="Arial"/>
              </a:defRPr>
            </a:lvl3pPr>
            <a:lvl4pPr marL="1600200" indent="-152400" algn="l" rtl="0">
              <a:spcBef>
                <a:spcPts val="400"/>
              </a:spcBef>
              <a:spcAft>
                <a:spcPts val="0"/>
              </a:spcAft>
              <a:buClr>
                <a:schemeClr val="lt1"/>
              </a:buClr>
              <a:buFont typeface="Arial"/>
              <a:buChar char="•"/>
              <a:defRPr sz="2000" b="1">
                <a:solidFill>
                  <a:schemeClr val="lt1"/>
                </a:solidFill>
                <a:latin typeface="Arial"/>
                <a:ea typeface="Arial"/>
                <a:cs typeface="Arial"/>
                <a:sym typeface="Arial"/>
              </a:defRPr>
            </a:lvl4pPr>
            <a:lvl5pPr marL="20574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5pPr>
            <a:lvl6pPr marL="25146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6pPr>
            <a:lvl7pPr marL="29718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7pPr>
            <a:lvl8pPr marL="34290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8pPr>
            <a:lvl9pPr marL="38862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9pPr>
          </a:lstStyle>
          <a:p>
            <a:endParaRPr/>
          </a:p>
        </p:txBody>
      </p:sp>
      <p:sp>
        <p:nvSpPr>
          <p:cNvPr id="147" name="Shape 147"/>
          <p:cNvSpPr txBox="1">
            <a:spLocks noGrp="1"/>
          </p:cNvSpPr>
          <p:nvPr>
            <p:ph type="dt" idx="10"/>
          </p:nvPr>
        </p:nvSpPr>
        <p:spPr>
          <a:xfrm>
            <a:off x="685800" y="6172200"/>
            <a:ext cx="1904999" cy="457200"/>
          </a:xfrm>
          <a:prstGeom prst="rect">
            <a:avLst/>
          </a:prstGeom>
          <a:noFill/>
          <a:ln>
            <a:noFill/>
          </a:ln>
        </p:spPr>
        <p:txBody>
          <a:bodyPr lIns="91425" tIns="91425" rIns="91425" bIns="91425" anchor="ctr" anchorCtr="0"/>
          <a:lstStyle>
            <a:lvl1pPr marL="0" marR="0" indent="0" algn="l"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48" name="Shape 148"/>
          <p:cNvSpPr txBox="1">
            <a:spLocks noGrp="1"/>
          </p:cNvSpPr>
          <p:nvPr>
            <p:ph type="ftr" idx="11"/>
          </p:nvPr>
        </p:nvSpPr>
        <p:spPr>
          <a:xfrm>
            <a:off x="3124200" y="6172200"/>
            <a:ext cx="2895600" cy="45720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49" name="Shape 149"/>
          <p:cNvSpPr txBox="1">
            <a:spLocks noGrp="1"/>
          </p:cNvSpPr>
          <p:nvPr>
            <p:ph type="sldNum" idx="12"/>
          </p:nvPr>
        </p:nvSpPr>
        <p:spPr>
          <a:xfrm>
            <a:off x="6553200" y="6172200"/>
            <a:ext cx="1904999" cy="457200"/>
          </a:xfrm>
          <a:prstGeom prst="rect">
            <a:avLst/>
          </a:prstGeom>
          <a:noFill/>
          <a:ln>
            <a:noFill/>
          </a:ln>
        </p:spPr>
        <p:txBody>
          <a:bodyPr lIns="91425" tIns="91425" rIns="91425" bIns="91425" anchor="ctr" anchorCtr="0"/>
          <a:lstStyle>
            <a:lvl1pPr marL="0" marR="0" indent="0" algn="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bjAndTwoObj" type="objAndTwoObj">
  <p:cSld name="objAndTwoObj">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algn="l" rtl="0">
              <a:spcBef>
                <a:spcPts val="0"/>
              </a:spcBef>
              <a:spcAft>
                <a:spcPts val="0"/>
              </a:spcAft>
              <a:defRPr sz="4400">
                <a:solidFill>
                  <a:schemeClr val="lt2"/>
                </a:solidFill>
                <a:latin typeface="Times New Roman"/>
                <a:ea typeface="Times New Roman"/>
                <a:cs typeface="Times New Roman"/>
                <a:sym typeface="Times New Roman"/>
              </a:defRPr>
            </a:lvl1pPr>
            <a:lvl2pPr algn="l" rtl="0">
              <a:spcBef>
                <a:spcPts val="0"/>
              </a:spcBef>
              <a:spcAft>
                <a:spcPts val="0"/>
              </a:spcAft>
              <a:defRPr sz="4400">
                <a:solidFill>
                  <a:schemeClr val="lt2"/>
                </a:solidFill>
                <a:latin typeface="Times New Roman"/>
                <a:ea typeface="Times New Roman"/>
                <a:cs typeface="Times New Roman"/>
                <a:sym typeface="Times New Roman"/>
              </a:defRPr>
            </a:lvl2pPr>
            <a:lvl3pPr algn="l" rtl="0">
              <a:spcBef>
                <a:spcPts val="0"/>
              </a:spcBef>
              <a:spcAft>
                <a:spcPts val="0"/>
              </a:spcAft>
              <a:defRPr sz="4400">
                <a:solidFill>
                  <a:schemeClr val="lt2"/>
                </a:solidFill>
                <a:latin typeface="Times New Roman"/>
                <a:ea typeface="Times New Roman"/>
                <a:cs typeface="Times New Roman"/>
                <a:sym typeface="Times New Roman"/>
              </a:defRPr>
            </a:lvl3pPr>
            <a:lvl4pPr algn="l" rtl="0">
              <a:spcBef>
                <a:spcPts val="0"/>
              </a:spcBef>
              <a:spcAft>
                <a:spcPts val="0"/>
              </a:spcAft>
              <a:defRPr sz="4400">
                <a:solidFill>
                  <a:schemeClr val="lt2"/>
                </a:solidFill>
                <a:latin typeface="Times New Roman"/>
                <a:ea typeface="Times New Roman"/>
                <a:cs typeface="Times New Roman"/>
                <a:sym typeface="Times New Roman"/>
              </a:defRPr>
            </a:lvl4pPr>
            <a:lvl5pPr algn="l" rtl="0">
              <a:spcBef>
                <a:spcPts val="0"/>
              </a:spcBef>
              <a:spcAft>
                <a:spcPts val="0"/>
              </a:spcAft>
              <a:defRPr sz="4400">
                <a:solidFill>
                  <a:schemeClr val="lt2"/>
                </a:solidFill>
                <a:latin typeface="Times New Roman"/>
                <a:ea typeface="Times New Roman"/>
                <a:cs typeface="Times New Roman"/>
                <a:sym typeface="Times New Roman"/>
              </a:defRPr>
            </a:lvl5pPr>
            <a:lvl6pPr marL="457200" algn="l" rtl="0">
              <a:spcBef>
                <a:spcPts val="0"/>
              </a:spcBef>
              <a:spcAft>
                <a:spcPts val="0"/>
              </a:spcAft>
              <a:defRPr sz="4400">
                <a:solidFill>
                  <a:schemeClr val="lt2"/>
                </a:solidFill>
                <a:latin typeface="Times New Roman"/>
                <a:ea typeface="Times New Roman"/>
                <a:cs typeface="Times New Roman"/>
                <a:sym typeface="Times New Roman"/>
              </a:defRPr>
            </a:lvl6pPr>
            <a:lvl7pPr marL="914400" algn="l" rtl="0">
              <a:spcBef>
                <a:spcPts val="0"/>
              </a:spcBef>
              <a:spcAft>
                <a:spcPts val="0"/>
              </a:spcAft>
              <a:defRPr sz="4400">
                <a:solidFill>
                  <a:schemeClr val="lt2"/>
                </a:solidFill>
                <a:latin typeface="Times New Roman"/>
                <a:ea typeface="Times New Roman"/>
                <a:cs typeface="Times New Roman"/>
                <a:sym typeface="Times New Roman"/>
              </a:defRPr>
            </a:lvl7pPr>
            <a:lvl8pPr marL="1371600" algn="l" rtl="0">
              <a:spcBef>
                <a:spcPts val="0"/>
              </a:spcBef>
              <a:spcAft>
                <a:spcPts val="0"/>
              </a:spcAft>
              <a:defRPr sz="4400">
                <a:solidFill>
                  <a:schemeClr val="lt2"/>
                </a:solidFill>
                <a:latin typeface="Times New Roman"/>
                <a:ea typeface="Times New Roman"/>
                <a:cs typeface="Times New Roman"/>
                <a:sym typeface="Times New Roman"/>
              </a:defRPr>
            </a:lvl8pPr>
            <a:lvl9pPr marL="1828800" algn="l" rtl="0">
              <a:spcBef>
                <a:spcPts val="0"/>
              </a:spcBef>
              <a:spcAft>
                <a:spcPts val="0"/>
              </a:spcAft>
              <a:defRPr sz="4400">
                <a:solidFill>
                  <a:schemeClr val="lt2"/>
                </a:solidFill>
                <a:latin typeface="Times New Roman"/>
                <a:ea typeface="Times New Roman"/>
                <a:cs typeface="Times New Roman"/>
                <a:sym typeface="Times New Roman"/>
              </a:defRPr>
            </a:lvl9pPr>
          </a:lstStyle>
          <a:p>
            <a:endParaRPr/>
          </a:p>
        </p:txBody>
      </p:sp>
      <p:sp>
        <p:nvSpPr>
          <p:cNvPr id="152" name="Shape 152"/>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marL="342900" indent="-244475" algn="l" rtl="0">
              <a:spcBef>
                <a:spcPts val="640"/>
              </a:spcBef>
              <a:spcAft>
                <a:spcPts val="0"/>
              </a:spcAft>
              <a:buClr>
                <a:schemeClr val="accent2"/>
              </a:buClr>
              <a:buFont typeface="Arial"/>
              <a:buChar char="•"/>
              <a:defRPr sz="3200" b="1">
                <a:solidFill>
                  <a:schemeClr val="lt1"/>
                </a:solidFill>
                <a:latin typeface="Arial"/>
                <a:ea typeface="Arial"/>
                <a:cs typeface="Arial"/>
                <a:sym typeface="Arial"/>
              </a:defRPr>
            </a:lvl1pPr>
            <a:lvl2pPr marL="742950" indent="-177800" algn="l" rtl="0">
              <a:spcBef>
                <a:spcPts val="560"/>
              </a:spcBef>
              <a:spcAft>
                <a:spcPts val="0"/>
              </a:spcAft>
              <a:buClr>
                <a:schemeClr val="lt1"/>
              </a:buClr>
              <a:buFont typeface="Arial"/>
              <a:buChar char="•"/>
              <a:defRPr sz="2800" b="1">
                <a:solidFill>
                  <a:schemeClr val="lt1"/>
                </a:solidFill>
                <a:latin typeface="Arial"/>
                <a:ea typeface="Arial"/>
                <a:cs typeface="Arial"/>
                <a:sym typeface="Arial"/>
              </a:defRPr>
            </a:lvl2pPr>
            <a:lvl3pPr marL="1143000" indent="-136525" algn="l" rtl="0">
              <a:spcBef>
                <a:spcPts val="480"/>
              </a:spcBef>
              <a:spcAft>
                <a:spcPts val="0"/>
              </a:spcAft>
              <a:buClr>
                <a:schemeClr val="accent2"/>
              </a:buClr>
              <a:buFont typeface="Arial"/>
              <a:buChar char="•"/>
              <a:defRPr sz="2400" b="1">
                <a:solidFill>
                  <a:schemeClr val="lt1"/>
                </a:solidFill>
                <a:latin typeface="Arial"/>
                <a:ea typeface="Arial"/>
                <a:cs typeface="Arial"/>
                <a:sym typeface="Arial"/>
              </a:defRPr>
            </a:lvl3pPr>
            <a:lvl4pPr marL="1600200" indent="-152400" algn="l" rtl="0">
              <a:spcBef>
                <a:spcPts val="400"/>
              </a:spcBef>
              <a:spcAft>
                <a:spcPts val="0"/>
              </a:spcAft>
              <a:buClr>
                <a:schemeClr val="lt1"/>
              </a:buClr>
              <a:buFont typeface="Arial"/>
              <a:buChar char="•"/>
              <a:defRPr sz="2000" b="1">
                <a:solidFill>
                  <a:schemeClr val="lt1"/>
                </a:solidFill>
                <a:latin typeface="Arial"/>
                <a:ea typeface="Arial"/>
                <a:cs typeface="Arial"/>
                <a:sym typeface="Arial"/>
              </a:defRPr>
            </a:lvl4pPr>
            <a:lvl5pPr marL="20574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5pPr>
            <a:lvl6pPr marL="25146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6pPr>
            <a:lvl7pPr marL="29718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7pPr>
            <a:lvl8pPr marL="34290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8pPr>
            <a:lvl9pPr marL="38862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9pPr>
          </a:lstStyle>
          <a:p>
            <a:endParaRPr/>
          </a:p>
        </p:txBody>
      </p:sp>
      <p:sp>
        <p:nvSpPr>
          <p:cNvPr id="153" name="Shape 153"/>
          <p:cNvSpPr txBox="1">
            <a:spLocks noGrp="1"/>
          </p:cNvSpPr>
          <p:nvPr>
            <p:ph type="body" idx="2"/>
          </p:nvPr>
        </p:nvSpPr>
        <p:spPr>
          <a:xfrm>
            <a:off x="4648200" y="1981200"/>
            <a:ext cx="3809999" cy="1981199"/>
          </a:xfrm>
          <a:prstGeom prst="rect">
            <a:avLst/>
          </a:prstGeom>
          <a:noFill/>
          <a:ln>
            <a:noFill/>
          </a:ln>
        </p:spPr>
        <p:txBody>
          <a:bodyPr lIns="91425" tIns="91425" rIns="91425" bIns="91425" anchor="t" anchorCtr="0"/>
          <a:lstStyle>
            <a:lvl1pPr marL="342900" indent="-244475" algn="l" rtl="0">
              <a:spcBef>
                <a:spcPts val="640"/>
              </a:spcBef>
              <a:spcAft>
                <a:spcPts val="0"/>
              </a:spcAft>
              <a:buClr>
                <a:schemeClr val="accent2"/>
              </a:buClr>
              <a:buFont typeface="Arial"/>
              <a:buChar char="•"/>
              <a:defRPr sz="3200" b="1">
                <a:solidFill>
                  <a:schemeClr val="lt1"/>
                </a:solidFill>
                <a:latin typeface="Arial"/>
                <a:ea typeface="Arial"/>
                <a:cs typeface="Arial"/>
                <a:sym typeface="Arial"/>
              </a:defRPr>
            </a:lvl1pPr>
            <a:lvl2pPr marL="742950" indent="-177800" algn="l" rtl="0">
              <a:spcBef>
                <a:spcPts val="560"/>
              </a:spcBef>
              <a:spcAft>
                <a:spcPts val="0"/>
              </a:spcAft>
              <a:buClr>
                <a:schemeClr val="lt1"/>
              </a:buClr>
              <a:buFont typeface="Arial"/>
              <a:buChar char="•"/>
              <a:defRPr sz="2800" b="1">
                <a:solidFill>
                  <a:schemeClr val="lt1"/>
                </a:solidFill>
                <a:latin typeface="Arial"/>
                <a:ea typeface="Arial"/>
                <a:cs typeface="Arial"/>
                <a:sym typeface="Arial"/>
              </a:defRPr>
            </a:lvl2pPr>
            <a:lvl3pPr marL="1143000" indent="-136525" algn="l" rtl="0">
              <a:spcBef>
                <a:spcPts val="480"/>
              </a:spcBef>
              <a:spcAft>
                <a:spcPts val="0"/>
              </a:spcAft>
              <a:buClr>
                <a:schemeClr val="accent2"/>
              </a:buClr>
              <a:buFont typeface="Arial"/>
              <a:buChar char="•"/>
              <a:defRPr sz="2400" b="1">
                <a:solidFill>
                  <a:schemeClr val="lt1"/>
                </a:solidFill>
                <a:latin typeface="Arial"/>
                <a:ea typeface="Arial"/>
                <a:cs typeface="Arial"/>
                <a:sym typeface="Arial"/>
              </a:defRPr>
            </a:lvl3pPr>
            <a:lvl4pPr marL="1600200" indent="-152400" algn="l" rtl="0">
              <a:spcBef>
                <a:spcPts val="400"/>
              </a:spcBef>
              <a:spcAft>
                <a:spcPts val="0"/>
              </a:spcAft>
              <a:buClr>
                <a:schemeClr val="lt1"/>
              </a:buClr>
              <a:buFont typeface="Arial"/>
              <a:buChar char="•"/>
              <a:defRPr sz="2000" b="1">
                <a:solidFill>
                  <a:schemeClr val="lt1"/>
                </a:solidFill>
                <a:latin typeface="Arial"/>
                <a:ea typeface="Arial"/>
                <a:cs typeface="Arial"/>
                <a:sym typeface="Arial"/>
              </a:defRPr>
            </a:lvl4pPr>
            <a:lvl5pPr marL="20574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5pPr>
            <a:lvl6pPr marL="25146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6pPr>
            <a:lvl7pPr marL="29718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7pPr>
            <a:lvl8pPr marL="34290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8pPr>
            <a:lvl9pPr marL="38862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9pPr>
          </a:lstStyle>
          <a:p>
            <a:endParaRPr/>
          </a:p>
        </p:txBody>
      </p:sp>
      <p:sp>
        <p:nvSpPr>
          <p:cNvPr id="154" name="Shape 154"/>
          <p:cNvSpPr txBox="1">
            <a:spLocks noGrp="1"/>
          </p:cNvSpPr>
          <p:nvPr>
            <p:ph type="body" idx="3"/>
          </p:nvPr>
        </p:nvSpPr>
        <p:spPr>
          <a:xfrm>
            <a:off x="4648200" y="4114800"/>
            <a:ext cx="3809999" cy="1981199"/>
          </a:xfrm>
          <a:prstGeom prst="rect">
            <a:avLst/>
          </a:prstGeom>
          <a:noFill/>
          <a:ln>
            <a:noFill/>
          </a:ln>
        </p:spPr>
        <p:txBody>
          <a:bodyPr lIns="91425" tIns="91425" rIns="91425" bIns="91425" anchor="t" anchorCtr="0"/>
          <a:lstStyle>
            <a:lvl1pPr marL="342900" indent="-244475" algn="l" rtl="0">
              <a:spcBef>
                <a:spcPts val="640"/>
              </a:spcBef>
              <a:spcAft>
                <a:spcPts val="0"/>
              </a:spcAft>
              <a:buClr>
                <a:schemeClr val="accent2"/>
              </a:buClr>
              <a:buFont typeface="Arial"/>
              <a:buChar char="•"/>
              <a:defRPr sz="3200" b="1">
                <a:solidFill>
                  <a:schemeClr val="lt1"/>
                </a:solidFill>
                <a:latin typeface="Arial"/>
                <a:ea typeface="Arial"/>
                <a:cs typeface="Arial"/>
                <a:sym typeface="Arial"/>
              </a:defRPr>
            </a:lvl1pPr>
            <a:lvl2pPr marL="742950" indent="-177800" algn="l" rtl="0">
              <a:spcBef>
                <a:spcPts val="560"/>
              </a:spcBef>
              <a:spcAft>
                <a:spcPts val="0"/>
              </a:spcAft>
              <a:buClr>
                <a:schemeClr val="lt1"/>
              </a:buClr>
              <a:buFont typeface="Arial"/>
              <a:buChar char="•"/>
              <a:defRPr sz="2800" b="1">
                <a:solidFill>
                  <a:schemeClr val="lt1"/>
                </a:solidFill>
                <a:latin typeface="Arial"/>
                <a:ea typeface="Arial"/>
                <a:cs typeface="Arial"/>
                <a:sym typeface="Arial"/>
              </a:defRPr>
            </a:lvl2pPr>
            <a:lvl3pPr marL="1143000" indent="-136525" algn="l" rtl="0">
              <a:spcBef>
                <a:spcPts val="480"/>
              </a:spcBef>
              <a:spcAft>
                <a:spcPts val="0"/>
              </a:spcAft>
              <a:buClr>
                <a:schemeClr val="accent2"/>
              </a:buClr>
              <a:buFont typeface="Arial"/>
              <a:buChar char="•"/>
              <a:defRPr sz="2400" b="1">
                <a:solidFill>
                  <a:schemeClr val="lt1"/>
                </a:solidFill>
                <a:latin typeface="Arial"/>
                <a:ea typeface="Arial"/>
                <a:cs typeface="Arial"/>
                <a:sym typeface="Arial"/>
              </a:defRPr>
            </a:lvl3pPr>
            <a:lvl4pPr marL="1600200" indent="-152400" algn="l" rtl="0">
              <a:spcBef>
                <a:spcPts val="400"/>
              </a:spcBef>
              <a:spcAft>
                <a:spcPts val="0"/>
              </a:spcAft>
              <a:buClr>
                <a:schemeClr val="lt1"/>
              </a:buClr>
              <a:buFont typeface="Arial"/>
              <a:buChar char="•"/>
              <a:defRPr sz="2000" b="1">
                <a:solidFill>
                  <a:schemeClr val="lt1"/>
                </a:solidFill>
                <a:latin typeface="Arial"/>
                <a:ea typeface="Arial"/>
                <a:cs typeface="Arial"/>
                <a:sym typeface="Arial"/>
              </a:defRPr>
            </a:lvl4pPr>
            <a:lvl5pPr marL="20574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5pPr>
            <a:lvl6pPr marL="25146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6pPr>
            <a:lvl7pPr marL="29718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7pPr>
            <a:lvl8pPr marL="34290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8pPr>
            <a:lvl9pPr marL="38862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9pPr>
          </a:lstStyle>
          <a:p>
            <a:endParaRPr/>
          </a:p>
        </p:txBody>
      </p:sp>
      <p:sp>
        <p:nvSpPr>
          <p:cNvPr id="155" name="Shape 155"/>
          <p:cNvSpPr txBox="1">
            <a:spLocks noGrp="1"/>
          </p:cNvSpPr>
          <p:nvPr>
            <p:ph type="dt" idx="10"/>
          </p:nvPr>
        </p:nvSpPr>
        <p:spPr>
          <a:xfrm>
            <a:off x="685800" y="6172200"/>
            <a:ext cx="1904999" cy="457200"/>
          </a:xfrm>
          <a:prstGeom prst="rect">
            <a:avLst/>
          </a:prstGeom>
          <a:noFill/>
          <a:ln>
            <a:noFill/>
          </a:ln>
        </p:spPr>
        <p:txBody>
          <a:bodyPr lIns="91425" tIns="91425" rIns="91425" bIns="91425" anchor="ctr" anchorCtr="0"/>
          <a:lstStyle>
            <a:lvl1pPr marL="0" marR="0" indent="0" algn="l"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56" name="Shape 156"/>
          <p:cNvSpPr txBox="1">
            <a:spLocks noGrp="1"/>
          </p:cNvSpPr>
          <p:nvPr>
            <p:ph type="ftr" idx="11"/>
          </p:nvPr>
        </p:nvSpPr>
        <p:spPr>
          <a:xfrm>
            <a:off x="3124200" y="6172200"/>
            <a:ext cx="2895600" cy="45720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57" name="Shape 157"/>
          <p:cNvSpPr txBox="1">
            <a:spLocks noGrp="1"/>
          </p:cNvSpPr>
          <p:nvPr>
            <p:ph type="sldNum" idx="12"/>
          </p:nvPr>
        </p:nvSpPr>
        <p:spPr>
          <a:xfrm>
            <a:off x="6553200" y="6172200"/>
            <a:ext cx="1904999" cy="457200"/>
          </a:xfrm>
          <a:prstGeom prst="rect">
            <a:avLst/>
          </a:prstGeom>
          <a:noFill/>
          <a:ln>
            <a:noFill/>
          </a:ln>
        </p:spPr>
        <p:txBody>
          <a:bodyPr lIns="91425" tIns="91425" rIns="91425" bIns="91425" anchor="ctr" anchorCtr="0"/>
          <a:lstStyle>
            <a:lvl1pPr marL="0" marR="0" indent="0" algn="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4"/>
        <p:cNvGrpSpPr/>
        <p:nvPr/>
      </p:nvGrpSpPr>
      <p:grpSpPr>
        <a:xfrm>
          <a:off x="0" y="0"/>
          <a:ext cx="0" cy="0"/>
          <a:chOff x="0" y="0"/>
          <a:chExt cx="0" cy="0"/>
        </a:xfrm>
      </p:grpSpPr>
      <p:sp>
        <p:nvSpPr>
          <p:cNvPr id="165" name="Shape 16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166" name="Shape 16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buClr>
                <a:srgbClr val="888888"/>
              </a:buClr>
              <a:buFont typeface="Calibri"/>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buClr>
                <a:srgbClr val="888888"/>
              </a:buClr>
              <a:buFont typeface="Calibri"/>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9pPr>
          </a:lstStyle>
          <a:p>
            <a:endParaRPr/>
          </a:p>
        </p:txBody>
      </p:sp>
      <p:sp>
        <p:nvSpPr>
          <p:cNvPr id="167" name="Shape 16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68" name="Shape 16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69" name="Shape 16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72" name="Shape 17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22225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173" name="Shape 17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74" name="Shape 17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75" name="Shape 17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78" name="Shape 17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Clr>
                <a:srgbClr val="888888"/>
              </a:buClr>
              <a:buFont typeface="Calibri"/>
              <a:buNone/>
              <a:defRPr sz="2000">
                <a:solidFill>
                  <a:srgbClr val="888888"/>
                </a:solidFill>
              </a:defRPr>
            </a:lvl1pPr>
            <a:lvl2pPr marL="457200" indent="0" rtl="0">
              <a:buClr>
                <a:srgbClr val="888888"/>
              </a:buClr>
              <a:buFont typeface="Calibri"/>
              <a:buNone/>
              <a:defRPr sz="1800">
                <a:solidFill>
                  <a:srgbClr val="888888"/>
                </a:solidFill>
              </a:defRPr>
            </a:lvl2pPr>
            <a:lvl3pPr marL="914400" indent="0" rtl="0">
              <a:buClr>
                <a:srgbClr val="888888"/>
              </a:buClr>
              <a:buFont typeface="Calibri"/>
              <a:buNone/>
              <a:defRPr sz="1600">
                <a:solidFill>
                  <a:srgbClr val="888888"/>
                </a:solidFill>
              </a:defRPr>
            </a:lvl3pPr>
            <a:lvl4pPr marL="1371600" indent="0" rtl="0">
              <a:buClr>
                <a:srgbClr val="888888"/>
              </a:buClr>
              <a:buFont typeface="Calibri"/>
              <a:buNone/>
              <a:defRPr sz="1400">
                <a:solidFill>
                  <a:srgbClr val="888888"/>
                </a:solidFill>
              </a:defRPr>
            </a:lvl4pPr>
            <a:lvl5pPr marL="1828800" indent="0" rtl="0">
              <a:buClr>
                <a:srgbClr val="888888"/>
              </a:buClr>
              <a:buFont typeface="Calibri"/>
              <a:buNone/>
              <a:defRPr sz="1400">
                <a:solidFill>
                  <a:srgbClr val="888888"/>
                </a:solidFill>
              </a:defRPr>
            </a:lvl5pPr>
            <a:lvl6pPr marL="2286000" indent="0" rtl="0">
              <a:buClr>
                <a:srgbClr val="888888"/>
              </a:buClr>
              <a:buFont typeface="Calibri"/>
              <a:buNone/>
              <a:defRPr sz="1400">
                <a:solidFill>
                  <a:srgbClr val="888888"/>
                </a:solidFill>
              </a:defRPr>
            </a:lvl6pPr>
            <a:lvl7pPr marL="2743200" indent="0" rtl="0">
              <a:buClr>
                <a:srgbClr val="888888"/>
              </a:buClr>
              <a:buFont typeface="Calibri"/>
              <a:buNone/>
              <a:defRPr sz="1400">
                <a:solidFill>
                  <a:srgbClr val="888888"/>
                </a:solidFill>
              </a:defRPr>
            </a:lvl7pPr>
            <a:lvl8pPr marL="3200400" indent="0" rtl="0">
              <a:buClr>
                <a:srgbClr val="888888"/>
              </a:buClr>
              <a:buFont typeface="Calibri"/>
              <a:buNone/>
              <a:defRPr sz="1400">
                <a:solidFill>
                  <a:srgbClr val="888888"/>
                </a:solidFill>
              </a:defRPr>
            </a:lvl8pPr>
            <a:lvl9pPr marL="3657600" indent="0" rtl="0">
              <a:buClr>
                <a:srgbClr val="888888"/>
              </a:buClr>
              <a:buFont typeface="Calibri"/>
              <a:buNone/>
              <a:defRPr sz="1400">
                <a:solidFill>
                  <a:srgbClr val="888888"/>
                </a:solidFill>
              </a:defRPr>
            </a:lvl9pPr>
          </a:lstStyle>
          <a:p>
            <a:endParaRPr/>
          </a:p>
        </p:txBody>
      </p:sp>
      <p:sp>
        <p:nvSpPr>
          <p:cNvPr id="179" name="Shape 17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80" name="Shape 18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81" name="Shape 18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84" name="Shape 184"/>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185" name="Shape 185"/>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186" name="Shape 18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87" name="Shape 18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88" name="Shape 18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91" name="Shape 19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Font typeface="Calibri"/>
              <a:buNone/>
              <a:defRPr sz="2400" b="1"/>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Calibri"/>
              <a:buNone/>
              <a:defRPr sz="1600" b="1"/>
            </a:lvl6pPr>
            <a:lvl7pPr marL="2743200" indent="0" rtl="0">
              <a:buFont typeface="Calibri"/>
              <a:buNone/>
              <a:defRPr sz="1600" b="1"/>
            </a:lvl7pPr>
            <a:lvl8pPr marL="3200400" indent="0" rtl="0">
              <a:buFont typeface="Calibri"/>
              <a:buNone/>
              <a:defRPr sz="1600" b="1"/>
            </a:lvl8pPr>
            <a:lvl9pPr marL="3657600" indent="0" rtl="0">
              <a:buFont typeface="Calibri"/>
              <a:buNone/>
              <a:defRPr sz="1600" b="1"/>
            </a:lvl9pPr>
          </a:lstStyle>
          <a:p>
            <a:endParaRPr/>
          </a:p>
        </p:txBody>
      </p:sp>
      <p:sp>
        <p:nvSpPr>
          <p:cNvPr id="192" name="Shape 19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193" name="Shape 19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buFont typeface="Calibri"/>
              <a:buNone/>
              <a:defRPr sz="2400" b="1"/>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Calibri"/>
              <a:buNone/>
              <a:defRPr sz="1600" b="1"/>
            </a:lvl6pPr>
            <a:lvl7pPr marL="2743200" indent="0" rtl="0">
              <a:buFont typeface="Calibri"/>
              <a:buNone/>
              <a:defRPr sz="1600" b="1"/>
            </a:lvl7pPr>
            <a:lvl8pPr marL="3200400" indent="0" rtl="0">
              <a:buFont typeface="Calibri"/>
              <a:buNone/>
              <a:defRPr sz="1600" b="1"/>
            </a:lvl8pPr>
            <a:lvl9pPr marL="3657600" indent="0" rtl="0">
              <a:buFont typeface="Calibri"/>
              <a:buNone/>
              <a:defRPr sz="1600" b="1"/>
            </a:lvl9pPr>
          </a:lstStyle>
          <a:p>
            <a:endParaRPr/>
          </a:p>
        </p:txBody>
      </p:sp>
      <p:sp>
        <p:nvSpPr>
          <p:cNvPr id="194" name="Shape 19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195" name="Shape 19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96" name="Shape 19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97" name="Shape 19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00" name="Shape 20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01" name="Shape 20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02" name="Shape 20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3"/>
        <p:cNvGrpSpPr/>
        <p:nvPr/>
      </p:nvGrpSpPr>
      <p:grpSpPr>
        <a:xfrm>
          <a:off x="0" y="0"/>
          <a:ext cx="0" cy="0"/>
          <a:chOff x="0" y="0"/>
          <a:chExt cx="0" cy="0"/>
        </a:xfrm>
      </p:grpSpPr>
      <p:sp>
        <p:nvSpPr>
          <p:cNvPr id="204" name="Shape 20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05" name="Shape 20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06" name="Shape 20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bjTx" type="objTx">
  <p:cSld name="objTx">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09" name="Shape 20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210" name="Shape 21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Font typeface="Calibri"/>
              <a:buNone/>
              <a:defRPr sz="1400"/>
            </a:lvl1pPr>
            <a:lvl2pPr marL="457200" indent="0" rtl="0">
              <a:buFont typeface="Calibri"/>
              <a:buNone/>
              <a:defRPr sz="1200"/>
            </a:lvl2pPr>
            <a:lvl3pPr marL="914400" indent="0" rtl="0">
              <a:buFont typeface="Calibri"/>
              <a:buNone/>
              <a:defRPr sz="1000"/>
            </a:lvl3pPr>
            <a:lvl4pPr marL="1371600" indent="0" rtl="0">
              <a:buFont typeface="Calibri"/>
              <a:buNone/>
              <a:defRPr sz="900"/>
            </a:lvl4pPr>
            <a:lvl5pPr marL="1828800" indent="0" rtl="0">
              <a:buFont typeface="Calibri"/>
              <a:buNone/>
              <a:defRPr sz="900"/>
            </a:lvl5pPr>
            <a:lvl6pPr marL="2286000" indent="0" rtl="0">
              <a:buFont typeface="Calibri"/>
              <a:buNone/>
              <a:defRPr sz="900"/>
            </a:lvl6pPr>
            <a:lvl7pPr marL="2743200" indent="0" rtl="0">
              <a:buFont typeface="Calibri"/>
              <a:buNone/>
              <a:defRPr sz="900"/>
            </a:lvl7pPr>
            <a:lvl8pPr marL="3200400" indent="0" rtl="0">
              <a:buFont typeface="Calibri"/>
              <a:buNone/>
              <a:defRPr sz="900"/>
            </a:lvl8pPr>
            <a:lvl9pPr marL="3657600" indent="0" rtl="0">
              <a:buFont typeface="Calibri"/>
              <a:buNone/>
              <a:defRPr sz="900"/>
            </a:lvl9pPr>
          </a:lstStyle>
          <a:p>
            <a:endParaRPr/>
          </a:p>
        </p:txBody>
      </p:sp>
      <p:sp>
        <p:nvSpPr>
          <p:cNvPr id="211" name="Shape 2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12" name="Shape 2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13" name="Shape 21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x" type="picTx">
  <p:cSld name="picTx">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16" name="Shape 216"/>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217" name="Shape 21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buFont typeface="Calibri"/>
              <a:buNone/>
              <a:defRPr sz="1400"/>
            </a:lvl1pPr>
            <a:lvl2pPr marL="457200" indent="0" rtl="0">
              <a:buFont typeface="Calibri"/>
              <a:buNone/>
              <a:defRPr sz="1200"/>
            </a:lvl2pPr>
            <a:lvl3pPr marL="914400" indent="0" rtl="0">
              <a:buFont typeface="Calibri"/>
              <a:buNone/>
              <a:defRPr sz="1000"/>
            </a:lvl3pPr>
            <a:lvl4pPr marL="1371600" indent="0" rtl="0">
              <a:buFont typeface="Calibri"/>
              <a:buNone/>
              <a:defRPr sz="900"/>
            </a:lvl4pPr>
            <a:lvl5pPr marL="1828800" indent="0" rtl="0">
              <a:buFont typeface="Calibri"/>
              <a:buNone/>
              <a:defRPr sz="900"/>
            </a:lvl5pPr>
            <a:lvl6pPr marL="2286000" indent="0" rtl="0">
              <a:buFont typeface="Calibri"/>
              <a:buNone/>
              <a:defRPr sz="900"/>
            </a:lvl6pPr>
            <a:lvl7pPr marL="2743200" indent="0" rtl="0">
              <a:buFont typeface="Calibri"/>
              <a:buNone/>
              <a:defRPr sz="900"/>
            </a:lvl7pPr>
            <a:lvl8pPr marL="3200400" indent="0" rtl="0">
              <a:buFont typeface="Calibri"/>
              <a:buNone/>
              <a:defRPr sz="900"/>
            </a:lvl8pPr>
            <a:lvl9pPr marL="3657600" indent="0" rtl="0">
              <a:buFont typeface="Calibri"/>
              <a:buNone/>
              <a:defRPr sz="900"/>
            </a:lvl9pPr>
          </a:lstStyle>
          <a:p>
            <a:endParaRPr/>
          </a:p>
        </p:txBody>
      </p:sp>
      <p:sp>
        <p:nvSpPr>
          <p:cNvPr id="218" name="Shape 2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19" name="Shape 2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20" name="Shape 22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Tx" type="vertTx">
  <p:cSld name="vertTx">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23" name="Shape 22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22225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24" name="Shape 2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25" name="Shape 2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26" name="Shape 22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ertTitleAndTx" type="vertTitleAndTx">
  <p:cSld name="vertTitleAndTx">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29" name="Shape 22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22225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30" name="Shape 2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31" name="Shape 2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32" name="Shape 23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44988" y="6356350"/>
            <a:ext cx="2133600" cy="365125"/>
          </a:xfrm>
          <a:prstGeom prst="rect">
            <a:avLst/>
          </a:prstGeom>
        </p:spPr>
        <p:txBody>
          <a:bodyPr/>
          <a:lstStyle/>
          <a:p>
            <a:fld id="{9A0073AF-92B2-B040-88FA-34789C8C3373}" type="datetime1">
              <a:rPr lang="en-US" smtClean="0"/>
              <a:t>7/22/15</a:t>
            </a:fld>
            <a:endParaRPr lang="en-US"/>
          </a:p>
        </p:txBody>
      </p:sp>
      <p:sp>
        <p:nvSpPr>
          <p:cNvPr id="5" name="Footer Placeholder 4"/>
          <p:cNvSpPr>
            <a:spLocks noGrp="1"/>
          </p:cNvSpPr>
          <p:nvPr>
            <p:ph type="ftr" sz="quarter" idx="11"/>
          </p:nvPr>
        </p:nvSpPr>
        <p:spPr>
          <a:xfrm>
            <a:off x="3111988"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40988" y="6356350"/>
            <a:ext cx="2133600" cy="365125"/>
          </a:xfrm>
          <a:prstGeom prst="rect">
            <a:avLst/>
          </a:prstGeom>
        </p:spPr>
        <p:txBody>
          <a:bodyPr/>
          <a:lstStyle/>
          <a:p>
            <a:fld id="{14FC39C5-6225-944C-9E50-8C6EAC1BD4E8}" type="slidenum">
              <a:rPr lang="en-US" smtClean="0"/>
              <a:pPr/>
              <a:t>‹#›</a:t>
            </a:fld>
            <a:endParaRPr lang="en-US"/>
          </a:p>
        </p:txBody>
      </p:sp>
    </p:spTree>
    <p:extLst>
      <p:ext uri="{BB962C8B-B14F-4D97-AF65-F5344CB8AC3E}">
        <p14:creationId xmlns:p14="http://schemas.microsoft.com/office/powerpoint/2010/main" val="15765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algn="l" rtl="0">
              <a:spcBef>
                <a:spcPts val="0"/>
              </a:spcBef>
              <a:spcAft>
                <a:spcPts val="0"/>
              </a:spcAft>
              <a:defRPr sz="4400">
                <a:solidFill>
                  <a:schemeClr val="lt2"/>
                </a:solidFill>
                <a:latin typeface="Times New Roman"/>
                <a:ea typeface="Times New Roman"/>
                <a:cs typeface="Times New Roman"/>
                <a:sym typeface="Times New Roman"/>
              </a:defRPr>
            </a:lvl1pPr>
            <a:lvl2pPr algn="l" rtl="0">
              <a:spcBef>
                <a:spcPts val="0"/>
              </a:spcBef>
              <a:spcAft>
                <a:spcPts val="0"/>
              </a:spcAft>
              <a:defRPr sz="4400">
                <a:solidFill>
                  <a:schemeClr val="lt2"/>
                </a:solidFill>
                <a:latin typeface="Times New Roman"/>
                <a:ea typeface="Times New Roman"/>
                <a:cs typeface="Times New Roman"/>
                <a:sym typeface="Times New Roman"/>
              </a:defRPr>
            </a:lvl2pPr>
            <a:lvl3pPr algn="l" rtl="0">
              <a:spcBef>
                <a:spcPts val="0"/>
              </a:spcBef>
              <a:spcAft>
                <a:spcPts val="0"/>
              </a:spcAft>
              <a:defRPr sz="4400">
                <a:solidFill>
                  <a:schemeClr val="lt2"/>
                </a:solidFill>
                <a:latin typeface="Times New Roman"/>
                <a:ea typeface="Times New Roman"/>
                <a:cs typeface="Times New Roman"/>
                <a:sym typeface="Times New Roman"/>
              </a:defRPr>
            </a:lvl3pPr>
            <a:lvl4pPr algn="l" rtl="0">
              <a:spcBef>
                <a:spcPts val="0"/>
              </a:spcBef>
              <a:spcAft>
                <a:spcPts val="0"/>
              </a:spcAft>
              <a:defRPr sz="4400">
                <a:solidFill>
                  <a:schemeClr val="lt2"/>
                </a:solidFill>
                <a:latin typeface="Times New Roman"/>
                <a:ea typeface="Times New Roman"/>
                <a:cs typeface="Times New Roman"/>
                <a:sym typeface="Times New Roman"/>
              </a:defRPr>
            </a:lvl4pPr>
            <a:lvl5pPr algn="l" rtl="0">
              <a:spcBef>
                <a:spcPts val="0"/>
              </a:spcBef>
              <a:spcAft>
                <a:spcPts val="0"/>
              </a:spcAft>
              <a:defRPr sz="4400">
                <a:solidFill>
                  <a:schemeClr val="lt2"/>
                </a:solidFill>
                <a:latin typeface="Times New Roman"/>
                <a:ea typeface="Times New Roman"/>
                <a:cs typeface="Times New Roman"/>
                <a:sym typeface="Times New Roman"/>
              </a:defRPr>
            </a:lvl5pPr>
            <a:lvl6pPr marL="457200" algn="l" rtl="0">
              <a:spcBef>
                <a:spcPts val="0"/>
              </a:spcBef>
              <a:spcAft>
                <a:spcPts val="0"/>
              </a:spcAft>
              <a:defRPr sz="4400">
                <a:solidFill>
                  <a:schemeClr val="lt2"/>
                </a:solidFill>
                <a:latin typeface="Times New Roman"/>
                <a:ea typeface="Times New Roman"/>
                <a:cs typeface="Times New Roman"/>
                <a:sym typeface="Times New Roman"/>
              </a:defRPr>
            </a:lvl6pPr>
            <a:lvl7pPr marL="914400" algn="l" rtl="0">
              <a:spcBef>
                <a:spcPts val="0"/>
              </a:spcBef>
              <a:spcAft>
                <a:spcPts val="0"/>
              </a:spcAft>
              <a:defRPr sz="4400">
                <a:solidFill>
                  <a:schemeClr val="lt2"/>
                </a:solidFill>
                <a:latin typeface="Times New Roman"/>
                <a:ea typeface="Times New Roman"/>
                <a:cs typeface="Times New Roman"/>
                <a:sym typeface="Times New Roman"/>
              </a:defRPr>
            </a:lvl7pPr>
            <a:lvl8pPr marL="1371600" algn="l" rtl="0">
              <a:spcBef>
                <a:spcPts val="0"/>
              </a:spcBef>
              <a:spcAft>
                <a:spcPts val="0"/>
              </a:spcAft>
              <a:defRPr sz="4400">
                <a:solidFill>
                  <a:schemeClr val="lt2"/>
                </a:solidFill>
                <a:latin typeface="Times New Roman"/>
                <a:ea typeface="Times New Roman"/>
                <a:cs typeface="Times New Roman"/>
                <a:sym typeface="Times New Roman"/>
              </a:defRPr>
            </a:lvl8pPr>
            <a:lvl9pPr marL="1828800" algn="l" rtl="0">
              <a:spcBef>
                <a:spcPts val="0"/>
              </a:spcBef>
              <a:spcAft>
                <a:spcPts val="0"/>
              </a:spcAft>
              <a:defRPr sz="4400">
                <a:solidFill>
                  <a:schemeClr val="lt2"/>
                </a:solidFill>
                <a:latin typeface="Times New Roman"/>
                <a:ea typeface="Times New Roman"/>
                <a:cs typeface="Times New Roman"/>
                <a:sym typeface="Times New Roman"/>
              </a:defRPr>
            </a:lvl9pPr>
          </a:lstStyle>
          <a:p>
            <a:endParaRPr/>
          </a:p>
        </p:txBody>
      </p:sp>
      <p:sp>
        <p:nvSpPr>
          <p:cNvPr id="74" name="Shape 74"/>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indent="-244475" algn="l" rtl="0">
              <a:spcBef>
                <a:spcPts val="640"/>
              </a:spcBef>
              <a:spcAft>
                <a:spcPts val="0"/>
              </a:spcAft>
              <a:buClr>
                <a:schemeClr val="accent2"/>
              </a:buClr>
              <a:buFont typeface="Arial"/>
              <a:buChar char="•"/>
              <a:defRPr sz="3200" b="1">
                <a:solidFill>
                  <a:schemeClr val="lt1"/>
                </a:solidFill>
                <a:latin typeface="Arial"/>
                <a:ea typeface="Arial"/>
                <a:cs typeface="Arial"/>
                <a:sym typeface="Arial"/>
              </a:defRPr>
            </a:lvl1pPr>
            <a:lvl2pPr marL="742950" indent="-177800" algn="l" rtl="0">
              <a:spcBef>
                <a:spcPts val="560"/>
              </a:spcBef>
              <a:spcAft>
                <a:spcPts val="0"/>
              </a:spcAft>
              <a:buClr>
                <a:schemeClr val="lt1"/>
              </a:buClr>
              <a:buFont typeface="Arial"/>
              <a:buChar char="•"/>
              <a:defRPr sz="2800" b="1">
                <a:solidFill>
                  <a:schemeClr val="lt1"/>
                </a:solidFill>
                <a:latin typeface="Arial"/>
                <a:ea typeface="Arial"/>
                <a:cs typeface="Arial"/>
                <a:sym typeface="Arial"/>
              </a:defRPr>
            </a:lvl2pPr>
            <a:lvl3pPr marL="1143000" indent="-136525" algn="l" rtl="0">
              <a:spcBef>
                <a:spcPts val="480"/>
              </a:spcBef>
              <a:spcAft>
                <a:spcPts val="0"/>
              </a:spcAft>
              <a:buClr>
                <a:schemeClr val="accent2"/>
              </a:buClr>
              <a:buFont typeface="Arial"/>
              <a:buChar char="•"/>
              <a:defRPr sz="2400" b="1">
                <a:solidFill>
                  <a:schemeClr val="lt1"/>
                </a:solidFill>
                <a:latin typeface="Arial"/>
                <a:ea typeface="Arial"/>
                <a:cs typeface="Arial"/>
                <a:sym typeface="Arial"/>
              </a:defRPr>
            </a:lvl3pPr>
            <a:lvl4pPr marL="1600200" indent="-152400" algn="l" rtl="0">
              <a:spcBef>
                <a:spcPts val="400"/>
              </a:spcBef>
              <a:spcAft>
                <a:spcPts val="0"/>
              </a:spcAft>
              <a:buClr>
                <a:schemeClr val="lt1"/>
              </a:buClr>
              <a:buFont typeface="Arial"/>
              <a:buChar char="•"/>
              <a:defRPr sz="2000" b="1">
                <a:solidFill>
                  <a:schemeClr val="lt1"/>
                </a:solidFill>
                <a:latin typeface="Arial"/>
                <a:ea typeface="Arial"/>
                <a:cs typeface="Arial"/>
                <a:sym typeface="Arial"/>
              </a:defRPr>
            </a:lvl4pPr>
            <a:lvl5pPr marL="20574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5pPr>
            <a:lvl6pPr marL="25146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6pPr>
            <a:lvl7pPr marL="29718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7pPr>
            <a:lvl8pPr marL="34290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8pPr>
            <a:lvl9pPr marL="38862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9pPr>
          </a:lstStyle>
          <a:p>
            <a:endParaRPr/>
          </a:p>
        </p:txBody>
      </p:sp>
      <p:sp>
        <p:nvSpPr>
          <p:cNvPr id="75" name="Shape 75"/>
          <p:cNvSpPr txBox="1">
            <a:spLocks noGrp="1"/>
          </p:cNvSpPr>
          <p:nvPr>
            <p:ph type="dt" idx="10"/>
          </p:nvPr>
        </p:nvSpPr>
        <p:spPr>
          <a:xfrm>
            <a:off x="685800" y="6172200"/>
            <a:ext cx="1904999" cy="457200"/>
          </a:xfrm>
          <a:prstGeom prst="rect">
            <a:avLst/>
          </a:prstGeom>
          <a:noFill/>
          <a:ln>
            <a:noFill/>
          </a:ln>
        </p:spPr>
        <p:txBody>
          <a:bodyPr lIns="91425" tIns="91425" rIns="91425" bIns="91425" anchor="ctr" anchorCtr="0"/>
          <a:lstStyle>
            <a:lvl1pPr marL="0" marR="0" indent="0" algn="l"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124200" y="6172200"/>
            <a:ext cx="2895600" cy="45720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6553200" y="6172200"/>
            <a:ext cx="1904999" cy="457200"/>
          </a:xfrm>
          <a:prstGeom prst="rect">
            <a:avLst/>
          </a:prstGeom>
          <a:noFill/>
          <a:ln>
            <a:noFill/>
          </a:ln>
        </p:spPr>
        <p:txBody>
          <a:bodyPr lIns="91425" tIns="91425" rIns="91425" bIns="91425" anchor="ctr" anchorCtr="0"/>
          <a:lstStyle>
            <a:lvl1pPr marL="0" marR="0" indent="0" algn="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0" name="Shape 80"/>
          <p:cNvSpPr txBox="1">
            <a:spLocks noGrp="1"/>
          </p:cNvSpPr>
          <p:nvPr>
            <p:ph type="body" idx="1"/>
          </p:nvPr>
        </p:nvSpPr>
        <p:spPr>
          <a:xfrm>
            <a:off x="722312" y="2906718"/>
            <a:ext cx="7772400" cy="1500187"/>
          </a:xfrm>
          <a:prstGeom prst="rect">
            <a:avLst/>
          </a:prstGeom>
          <a:noFill/>
          <a:ln>
            <a:noFill/>
          </a:ln>
        </p:spPr>
        <p:txBody>
          <a:bodyPr lIns="91425" tIns="91425" rIns="91425" bIns="91425" anchor="b" anchorCtr="0"/>
          <a:lstStyle>
            <a:lvl1pPr marL="0" indent="0" rtl="0">
              <a:buFont typeface="Arial"/>
              <a:buNone/>
              <a:defRPr sz="2000"/>
            </a:lvl1pPr>
            <a:lvl2pPr marL="457200" indent="0" rtl="0">
              <a:buFont typeface="Arial"/>
              <a:buNone/>
              <a:defRPr sz="1800"/>
            </a:lvl2pPr>
            <a:lvl3pPr marL="914400" indent="0" rtl="0">
              <a:buFont typeface="Arial"/>
              <a:buNone/>
              <a:defRPr sz="1600"/>
            </a:lvl3pPr>
            <a:lvl4pPr marL="1371600" indent="0" rtl="0">
              <a:buFont typeface="Arial"/>
              <a:buNone/>
              <a:defRPr sz="1400"/>
            </a:lvl4pPr>
            <a:lvl5pPr marL="1828800" indent="0" rtl="0">
              <a:buFont typeface="Arial"/>
              <a:buNone/>
              <a:defRPr sz="1400"/>
            </a:lvl5pPr>
            <a:lvl6pPr marL="2286000" indent="0" rtl="0">
              <a:buFont typeface="Arial"/>
              <a:buNone/>
              <a:defRPr sz="1400"/>
            </a:lvl6pPr>
            <a:lvl7pPr marL="2743200" indent="0" rtl="0">
              <a:buFont typeface="Arial"/>
              <a:buNone/>
              <a:defRPr sz="1400"/>
            </a:lvl7pPr>
            <a:lvl8pPr marL="3200400" indent="0" rtl="0">
              <a:buFont typeface="Arial"/>
              <a:buNone/>
              <a:defRPr sz="1400"/>
            </a:lvl8pPr>
            <a:lvl9pPr marL="3657600" indent="0" rtl="0">
              <a:buFont typeface="Arial"/>
              <a:buNone/>
              <a:defRPr sz="1400"/>
            </a:lvl9pPr>
          </a:lstStyle>
          <a:p>
            <a:endParaRPr/>
          </a:p>
        </p:txBody>
      </p:sp>
      <p:sp>
        <p:nvSpPr>
          <p:cNvPr id="81" name="Shape 81"/>
          <p:cNvSpPr txBox="1">
            <a:spLocks noGrp="1"/>
          </p:cNvSpPr>
          <p:nvPr>
            <p:ph type="dt" idx="10"/>
          </p:nvPr>
        </p:nvSpPr>
        <p:spPr>
          <a:xfrm>
            <a:off x="685800" y="6172200"/>
            <a:ext cx="1904999" cy="457200"/>
          </a:xfrm>
          <a:prstGeom prst="rect">
            <a:avLst/>
          </a:prstGeom>
          <a:noFill/>
          <a:ln>
            <a:noFill/>
          </a:ln>
        </p:spPr>
        <p:txBody>
          <a:bodyPr lIns="91425" tIns="91425" rIns="91425" bIns="91425" anchor="ctr" anchorCtr="0"/>
          <a:lstStyle>
            <a:lvl1pPr marL="0" marR="0" indent="0" algn="l"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6172200"/>
            <a:ext cx="2895600" cy="45720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553200" y="6172200"/>
            <a:ext cx="1904999" cy="457200"/>
          </a:xfrm>
          <a:prstGeom prst="rect">
            <a:avLst/>
          </a:prstGeom>
          <a:noFill/>
          <a:ln>
            <a:noFill/>
          </a:ln>
        </p:spPr>
        <p:txBody>
          <a:bodyPr lIns="91425" tIns="91425" rIns="91425" bIns="91425" anchor="ctr" anchorCtr="0"/>
          <a:lstStyle>
            <a:lvl1pPr marL="0" marR="0" indent="0" algn="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algn="l" rtl="0">
              <a:spcBef>
                <a:spcPts val="0"/>
              </a:spcBef>
              <a:spcAft>
                <a:spcPts val="0"/>
              </a:spcAft>
              <a:defRPr sz="4400">
                <a:solidFill>
                  <a:schemeClr val="lt2"/>
                </a:solidFill>
                <a:latin typeface="Times New Roman"/>
                <a:ea typeface="Times New Roman"/>
                <a:cs typeface="Times New Roman"/>
                <a:sym typeface="Times New Roman"/>
              </a:defRPr>
            </a:lvl1pPr>
            <a:lvl2pPr algn="l" rtl="0">
              <a:spcBef>
                <a:spcPts val="0"/>
              </a:spcBef>
              <a:spcAft>
                <a:spcPts val="0"/>
              </a:spcAft>
              <a:defRPr sz="4400">
                <a:solidFill>
                  <a:schemeClr val="lt2"/>
                </a:solidFill>
                <a:latin typeface="Times New Roman"/>
                <a:ea typeface="Times New Roman"/>
                <a:cs typeface="Times New Roman"/>
                <a:sym typeface="Times New Roman"/>
              </a:defRPr>
            </a:lvl2pPr>
            <a:lvl3pPr algn="l" rtl="0">
              <a:spcBef>
                <a:spcPts val="0"/>
              </a:spcBef>
              <a:spcAft>
                <a:spcPts val="0"/>
              </a:spcAft>
              <a:defRPr sz="4400">
                <a:solidFill>
                  <a:schemeClr val="lt2"/>
                </a:solidFill>
                <a:latin typeface="Times New Roman"/>
                <a:ea typeface="Times New Roman"/>
                <a:cs typeface="Times New Roman"/>
                <a:sym typeface="Times New Roman"/>
              </a:defRPr>
            </a:lvl3pPr>
            <a:lvl4pPr algn="l" rtl="0">
              <a:spcBef>
                <a:spcPts val="0"/>
              </a:spcBef>
              <a:spcAft>
                <a:spcPts val="0"/>
              </a:spcAft>
              <a:defRPr sz="4400">
                <a:solidFill>
                  <a:schemeClr val="lt2"/>
                </a:solidFill>
                <a:latin typeface="Times New Roman"/>
                <a:ea typeface="Times New Roman"/>
                <a:cs typeface="Times New Roman"/>
                <a:sym typeface="Times New Roman"/>
              </a:defRPr>
            </a:lvl4pPr>
            <a:lvl5pPr algn="l" rtl="0">
              <a:spcBef>
                <a:spcPts val="0"/>
              </a:spcBef>
              <a:spcAft>
                <a:spcPts val="0"/>
              </a:spcAft>
              <a:defRPr sz="4400">
                <a:solidFill>
                  <a:schemeClr val="lt2"/>
                </a:solidFill>
                <a:latin typeface="Times New Roman"/>
                <a:ea typeface="Times New Roman"/>
                <a:cs typeface="Times New Roman"/>
                <a:sym typeface="Times New Roman"/>
              </a:defRPr>
            </a:lvl5pPr>
            <a:lvl6pPr marL="457200" algn="l" rtl="0">
              <a:spcBef>
                <a:spcPts val="0"/>
              </a:spcBef>
              <a:spcAft>
                <a:spcPts val="0"/>
              </a:spcAft>
              <a:defRPr sz="4400">
                <a:solidFill>
                  <a:schemeClr val="lt2"/>
                </a:solidFill>
                <a:latin typeface="Times New Roman"/>
                <a:ea typeface="Times New Roman"/>
                <a:cs typeface="Times New Roman"/>
                <a:sym typeface="Times New Roman"/>
              </a:defRPr>
            </a:lvl6pPr>
            <a:lvl7pPr marL="914400" algn="l" rtl="0">
              <a:spcBef>
                <a:spcPts val="0"/>
              </a:spcBef>
              <a:spcAft>
                <a:spcPts val="0"/>
              </a:spcAft>
              <a:defRPr sz="4400">
                <a:solidFill>
                  <a:schemeClr val="lt2"/>
                </a:solidFill>
                <a:latin typeface="Times New Roman"/>
                <a:ea typeface="Times New Roman"/>
                <a:cs typeface="Times New Roman"/>
                <a:sym typeface="Times New Roman"/>
              </a:defRPr>
            </a:lvl7pPr>
            <a:lvl8pPr marL="1371600" algn="l" rtl="0">
              <a:spcBef>
                <a:spcPts val="0"/>
              </a:spcBef>
              <a:spcAft>
                <a:spcPts val="0"/>
              </a:spcAft>
              <a:defRPr sz="4400">
                <a:solidFill>
                  <a:schemeClr val="lt2"/>
                </a:solidFill>
                <a:latin typeface="Times New Roman"/>
                <a:ea typeface="Times New Roman"/>
                <a:cs typeface="Times New Roman"/>
                <a:sym typeface="Times New Roman"/>
              </a:defRPr>
            </a:lvl8pPr>
            <a:lvl9pPr marL="1828800" algn="l" rtl="0">
              <a:spcBef>
                <a:spcPts val="0"/>
              </a:spcBef>
              <a:spcAft>
                <a:spcPts val="0"/>
              </a:spcAft>
              <a:defRPr sz="4400">
                <a:solidFill>
                  <a:schemeClr val="lt2"/>
                </a:solidFill>
                <a:latin typeface="Times New Roman"/>
                <a:ea typeface="Times New Roman"/>
                <a:cs typeface="Times New Roman"/>
                <a:sym typeface="Times New Roman"/>
              </a:defRPr>
            </a:lvl9pPr>
          </a:lstStyle>
          <a:p>
            <a:endParaRPr/>
          </a:p>
        </p:txBody>
      </p:sp>
      <p:sp>
        <p:nvSpPr>
          <p:cNvPr id="86" name="Shape 86"/>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87" name="Shape 87"/>
          <p:cNvSpPr txBox="1">
            <a:spLocks noGrp="1"/>
          </p:cNvSpPr>
          <p:nvPr>
            <p:ph type="body" idx="2"/>
          </p:nvPr>
        </p:nvSpPr>
        <p:spPr>
          <a:xfrm>
            <a:off x="4648200" y="1981200"/>
            <a:ext cx="3809999" cy="4114800"/>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88" name="Shape 88"/>
          <p:cNvSpPr txBox="1">
            <a:spLocks noGrp="1"/>
          </p:cNvSpPr>
          <p:nvPr>
            <p:ph type="dt" idx="10"/>
          </p:nvPr>
        </p:nvSpPr>
        <p:spPr>
          <a:xfrm>
            <a:off x="685800" y="6172200"/>
            <a:ext cx="1904999" cy="457200"/>
          </a:xfrm>
          <a:prstGeom prst="rect">
            <a:avLst/>
          </a:prstGeom>
          <a:noFill/>
          <a:ln>
            <a:noFill/>
          </a:ln>
        </p:spPr>
        <p:txBody>
          <a:bodyPr lIns="91425" tIns="91425" rIns="91425" bIns="91425" anchor="ctr" anchorCtr="0"/>
          <a:lstStyle>
            <a:lvl1pPr marL="0" marR="0" indent="0" algn="l"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89" name="Shape 89"/>
          <p:cNvSpPr txBox="1">
            <a:spLocks noGrp="1"/>
          </p:cNvSpPr>
          <p:nvPr>
            <p:ph type="ftr" idx="11"/>
          </p:nvPr>
        </p:nvSpPr>
        <p:spPr>
          <a:xfrm>
            <a:off x="3124200" y="6172200"/>
            <a:ext cx="2895600" cy="45720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90" name="Shape 90"/>
          <p:cNvSpPr txBox="1">
            <a:spLocks noGrp="1"/>
          </p:cNvSpPr>
          <p:nvPr>
            <p:ph type="sldNum" idx="12"/>
          </p:nvPr>
        </p:nvSpPr>
        <p:spPr>
          <a:xfrm>
            <a:off x="6553200" y="6172200"/>
            <a:ext cx="1904999" cy="457200"/>
          </a:xfrm>
          <a:prstGeom prst="rect">
            <a:avLst/>
          </a:prstGeom>
          <a:noFill/>
          <a:ln>
            <a:noFill/>
          </a:ln>
        </p:spPr>
        <p:txBody>
          <a:bodyPr lIns="91425" tIns="91425" rIns="91425" bIns="91425" anchor="ctr" anchorCtr="0"/>
          <a:lstStyle>
            <a:lvl1pPr marL="0" marR="0" indent="0" algn="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93" name="Shape 93"/>
          <p:cNvSpPr txBox="1">
            <a:spLocks noGrp="1"/>
          </p:cNvSpPr>
          <p:nvPr>
            <p:ph type="body" idx="1"/>
          </p:nvPr>
        </p:nvSpPr>
        <p:spPr>
          <a:xfrm>
            <a:off x="457202" y="1535112"/>
            <a:ext cx="4040187" cy="63976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94" name="Shape 94"/>
          <p:cNvSpPr txBox="1">
            <a:spLocks noGrp="1"/>
          </p:cNvSpPr>
          <p:nvPr>
            <p:ph type="body" idx="2"/>
          </p:nvPr>
        </p:nvSpPr>
        <p:spPr>
          <a:xfrm>
            <a:off x="457202" y="2174875"/>
            <a:ext cx="4040187"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95" name="Shape 95"/>
          <p:cNvSpPr txBox="1">
            <a:spLocks noGrp="1"/>
          </p:cNvSpPr>
          <p:nvPr>
            <p:ph type="body" idx="3"/>
          </p:nvPr>
        </p:nvSpPr>
        <p:spPr>
          <a:xfrm>
            <a:off x="4645032" y="1535112"/>
            <a:ext cx="4041774" cy="63976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96" name="Shape 96"/>
          <p:cNvSpPr txBox="1">
            <a:spLocks noGrp="1"/>
          </p:cNvSpPr>
          <p:nvPr>
            <p:ph type="body" idx="4"/>
          </p:nvPr>
        </p:nvSpPr>
        <p:spPr>
          <a:xfrm>
            <a:off x="4645032" y="2174875"/>
            <a:ext cx="4041774"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97" name="Shape 97"/>
          <p:cNvSpPr txBox="1">
            <a:spLocks noGrp="1"/>
          </p:cNvSpPr>
          <p:nvPr>
            <p:ph type="dt" idx="10"/>
          </p:nvPr>
        </p:nvSpPr>
        <p:spPr>
          <a:xfrm>
            <a:off x="685800" y="6172200"/>
            <a:ext cx="1904999" cy="457200"/>
          </a:xfrm>
          <a:prstGeom prst="rect">
            <a:avLst/>
          </a:prstGeom>
          <a:noFill/>
          <a:ln>
            <a:noFill/>
          </a:ln>
        </p:spPr>
        <p:txBody>
          <a:bodyPr lIns="91425" tIns="91425" rIns="91425" bIns="91425" anchor="ctr" anchorCtr="0"/>
          <a:lstStyle>
            <a:lvl1pPr marL="0" marR="0" indent="0" algn="l"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98" name="Shape 98"/>
          <p:cNvSpPr txBox="1">
            <a:spLocks noGrp="1"/>
          </p:cNvSpPr>
          <p:nvPr>
            <p:ph type="ftr" idx="11"/>
          </p:nvPr>
        </p:nvSpPr>
        <p:spPr>
          <a:xfrm>
            <a:off x="3124200" y="6172200"/>
            <a:ext cx="2895600" cy="45720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99" name="Shape 99"/>
          <p:cNvSpPr txBox="1">
            <a:spLocks noGrp="1"/>
          </p:cNvSpPr>
          <p:nvPr>
            <p:ph type="sldNum" idx="12"/>
          </p:nvPr>
        </p:nvSpPr>
        <p:spPr>
          <a:xfrm>
            <a:off x="6553200" y="6172200"/>
            <a:ext cx="1904999" cy="457200"/>
          </a:xfrm>
          <a:prstGeom prst="rect">
            <a:avLst/>
          </a:prstGeom>
          <a:noFill/>
          <a:ln>
            <a:noFill/>
          </a:ln>
        </p:spPr>
        <p:txBody>
          <a:bodyPr lIns="91425" tIns="91425" rIns="91425" bIns="91425" anchor="ctr" anchorCtr="0"/>
          <a:lstStyle>
            <a:lvl1pPr marL="0" marR="0" indent="0" algn="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6.xml"/><Relationship Id="rId12" Type="http://schemas.openxmlformats.org/officeDocument/2006/relationships/slideLayout" Target="../slideLayouts/slideLayout17.xml"/><Relationship Id="rId13" Type="http://schemas.openxmlformats.org/officeDocument/2006/relationships/slideLayout" Target="../slideLayouts/slideLayout18.xml"/><Relationship Id="rId14" Type="http://schemas.openxmlformats.org/officeDocument/2006/relationships/theme" Target="../theme/theme2.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9.xml"/><Relationship Id="rId12" Type="http://schemas.openxmlformats.org/officeDocument/2006/relationships/theme" Target="../theme/theme3.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89" r:id="rId5"/>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dk2"/>
            </a:gs>
            <a:gs pos="100000">
              <a:srgbClr val="154890"/>
            </a:gs>
          </a:gsLst>
          <a:lin ang="5400000" scaled="0"/>
        </a:gradFill>
        <a:effectLst/>
      </p:bgPr>
    </p:bg>
    <p:spTree>
      <p:nvGrpSpPr>
        <p:cNvPr id="1" name="Shape 62"/>
        <p:cNvGrpSpPr/>
        <p:nvPr/>
      </p:nvGrpSpPr>
      <p:grpSpPr>
        <a:xfrm>
          <a:off x="0" y="0"/>
          <a:ext cx="0" cy="0"/>
          <a:chOff x="0" y="0"/>
          <a:chExt cx="0" cy="0"/>
        </a:xfrm>
      </p:grpSpPr>
      <p:sp>
        <p:nvSpPr>
          <p:cNvPr id="63" name="Shape 63"/>
          <p:cNvSpPr/>
          <p:nvPr/>
        </p:nvSpPr>
        <p:spPr>
          <a:xfrm>
            <a:off x="381000" y="1"/>
            <a:ext cx="1447800" cy="6856412"/>
          </a:xfrm>
          <a:prstGeom prst="rect">
            <a:avLst/>
          </a:prstGeom>
          <a:gradFill>
            <a:gsLst>
              <a:gs pos="0">
                <a:srgbClr val="0066CC">
                  <a:alpha val="49803"/>
                </a:srgbClr>
              </a:gs>
              <a:gs pos="100000">
                <a:srgbClr val="1852A5"/>
              </a:gs>
            </a:gsLst>
            <a:lin ang="5400000" scaled="0"/>
          </a:gradFill>
          <a:ln>
            <a:noFill/>
          </a:ln>
        </p:spPr>
        <p:txBody>
          <a:bodyPr lIns="91425" tIns="45700" rIns="91425" bIns="45700" anchor="t" anchorCtr="0">
            <a:noAutofit/>
          </a:bodyPr>
          <a:lstStyle/>
          <a:p>
            <a:endParaRPr/>
          </a:p>
        </p:txBody>
      </p:sp>
      <p:sp>
        <p:nvSpPr>
          <p:cNvPr id="64" name="Shape 64"/>
          <p:cNvSpPr/>
          <p:nvPr/>
        </p:nvSpPr>
        <p:spPr>
          <a:xfrm>
            <a:off x="152400" y="1752600"/>
            <a:ext cx="4724400" cy="152399"/>
          </a:xfrm>
          <a:prstGeom prst="rect">
            <a:avLst/>
          </a:prstGeom>
          <a:solidFill>
            <a:schemeClr val="accent1">
              <a:alpha val="49803"/>
            </a:schemeClr>
          </a:solidFill>
          <a:ln>
            <a:noFill/>
          </a:ln>
        </p:spPr>
        <p:txBody>
          <a:bodyPr lIns="91425" tIns="45700" rIns="91425" bIns="45700" anchor="t" anchorCtr="0">
            <a:noAutofit/>
          </a:bodyPr>
          <a:lstStyle/>
          <a:p>
            <a:endParaRPr/>
          </a:p>
        </p:txBody>
      </p:sp>
      <p:sp>
        <p:nvSpPr>
          <p:cNvPr id="65" name="Shape 65"/>
          <p:cNvSpPr/>
          <p:nvPr/>
        </p:nvSpPr>
        <p:spPr>
          <a:xfrm>
            <a:off x="685800" y="6629402"/>
            <a:ext cx="3505200" cy="227013"/>
          </a:xfrm>
          <a:prstGeom prst="rect">
            <a:avLst/>
          </a:prstGeom>
          <a:gradFill>
            <a:gsLst>
              <a:gs pos="0">
                <a:srgbClr val="B42402"/>
              </a:gs>
              <a:gs pos="50000">
                <a:schemeClr val="hlink"/>
              </a:gs>
              <a:gs pos="100000">
                <a:srgbClr val="B42402"/>
              </a:gs>
            </a:gsLst>
            <a:lin ang="0" scaled="0"/>
          </a:gradFill>
          <a:ln>
            <a:noFill/>
          </a:ln>
        </p:spPr>
        <p:txBody>
          <a:bodyPr lIns="91425" tIns="45700" rIns="91425" bIns="45700" anchor="t" anchorCtr="0">
            <a:noAutofit/>
          </a:bodyPr>
          <a:lstStyle/>
          <a:p>
            <a:endParaRPr/>
          </a:p>
        </p:txBody>
      </p:sp>
      <p:sp>
        <p:nvSpPr>
          <p:cNvPr id="66" name="Shape 66"/>
          <p:cNvSpPr/>
          <p:nvPr/>
        </p:nvSpPr>
        <p:spPr>
          <a:xfrm>
            <a:off x="762000" y="762000"/>
            <a:ext cx="8380413" cy="762000"/>
          </a:xfrm>
          <a:prstGeom prst="rect">
            <a:avLst/>
          </a:prstGeom>
          <a:gradFill>
            <a:gsLst>
              <a:gs pos="0">
                <a:schemeClr val="dk2"/>
              </a:gs>
              <a:gs pos="100000">
                <a:srgbClr val="0C2B57"/>
              </a:gs>
            </a:gsLst>
            <a:lin ang="0" scaled="0"/>
          </a:gradFill>
          <a:ln>
            <a:noFill/>
          </a:ln>
        </p:spPr>
        <p:txBody>
          <a:bodyPr lIns="91425" tIns="45700" rIns="91425" bIns="45700" anchor="t" anchorCtr="0">
            <a:noAutofit/>
          </a:bodyPr>
          <a:lstStyle/>
          <a:p>
            <a:endParaRPr/>
          </a:p>
        </p:txBody>
      </p:sp>
      <p:sp>
        <p:nvSpPr>
          <p:cNvPr id="67" name="Shape 67"/>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marL="0" marR="0" indent="0" algn="l" rtl="0">
              <a:spcBef>
                <a:spcPts val="0"/>
              </a:spcBef>
              <a:spcAft>
                <a:spcPts val="0"/>
              </a:spcAft>
              <a:defRPr sz="4400" b="0" i="0" u="none" strike="noStrike" cap="none" baseline="0">
                <a:solidFill>
                  <a:schemeClr val="lt2"/>
                </a:solidFill>
                <a:latin typeface="Times New Roman"/>
                <a:ea typeface="Times New Roman"/>
                <a:cs typeface="Times New Roman"/>
                <a:sym typeface="Times New Roman"/>
              </a:defRPr>
            </a:lvl1pPr>
            <a:lvl2pPr marL="0" marR="0" indent="0" algn="l" rtl="0">
              <a:spcBef>
                <a:spcPts val="0"/>
              </a:spcBef>
              <a:spcAft>
                <a:spcPts val="0"/>
              </a:spcAft>
              <a:defRPr sz="4400" b="0" i="0" u="none" strike="noStrike" cap="none" baseline="0">
                <a:solidFill>
                  <a:schemeClr val="lt2"/>
                </a:solidFill>
                <a:latin typeface="Times New Roman"/>
                <a:ea typeface="Times New Roman"/>
                <a:cs typeface="Times New Roman"/>
                <a:sym typeface="Times New Roman"/>
              </a:defRPr>
            </a:lvl2pPr>
            <a:lvl3pPr marL="0" marR="0" indent="0" algn="l" rtl="0">
              <a:spcBef>
                <a:spcPts val="0"/>
              </a:spcBef>
              <a:spcAft>
                <a:spcPts val="0"/>
              </a:spcAft>
              <a:defRPr sz="4400" b="0" i="0" u="none" strike="noStrike" cap="none" baseline="0">
                <a:solidFill>
                  <a:schemeClr val="lt2"/>
                </a:solidFill>
                <a:latin typeface="Times New Roman"/>
                <a:ea typeface="Times New Roman"/>
                <a:cs typeface="Times New Roman"/>
                <a:sym typeface="Times New Roman"/>
              </a:defRPr>
            </a:lvl3pPr>
            <a:lvl4pPr marL="0" marR="0" indent="0" algn="l" rtl="0">
              <a:spcBef>
                <a:spcPts val="0"/>
              </a:spcBef>
              <a:spcAft>
                <a:spcPts val="0"/>
              </a:spcAft>
              <a:defRPr sz="4400" b="0" i="0" u="none" strike="noStrike" cap="none" baseline="0">
                <a:solidFill>
                  <a:schemeClr val="lt2"/>
                </a:solidFill>
                <a:latin typeface="Times New Roman"/>
                <a:ea typeface="Times New Roman"/>
                <a:cs typeface="Times New Roman"/>
                <a:sym typeface="Times New Roman"/>
              </a:defRPr>
            </a:lvl4pPr>
            <a:lvl5pPr marL="0" marR="0" indent="0" algn="l" rtl="0">
              <a:spcBef>
                <a:spcPts val="0"/>
              </a:spcBef>
              <a:spcAft>
                <a:spcPts val="0"/>
              </a:spcAft>
              <a:defRPr sz="4400" b="0" i="0" u="none" strike="noStrike" cap="none" baseline="0">
                <a:solidFill>
                  <a:schemeClr val="lt2"/>
                </a:solidFill>
                <a:latin typeface="Times New Roman"/>
                <a:ea typeface="Times New Roman"/>
                <a:cs typeface="Times New Roman"/>
                <a:sym typeface="Times New Roman"/>
              </a:defRPr>
            </a:lvl5pPr>
            <a:lvl6pPr marL="457200" marR="0" indent="0" algn="l" rtl="0">
              <a:spcBef>
                <a:spcPts val="0"/>
              </a:spcBef>
              <a:spcAft>
                <a:spcPts val="0"/>
              </a:spcAft>
              <a:defRPr sz="4400" b="0" i="0" u="none" strike="noStrike" cap="none" baseline="0">
                <a:solidFill>
                  <a:schemeClr val="lt2"/>
                </a:solidFill>
                <a:latin typeface="Times New Roman"/>
                <a:ea typeface="Times New Roman"/>
                <a:cs typeface="Times New Roman"/>
                <a:sym typeface="Times New Roman"/>
              </a:defRPr>
            </a:lvl6pPr>
            <a:lvl7pPr marL="914400" marR="0" indent="0" algn="l" rtl="0">
              <a:spcBef>
                <a:spcPts val="0"/>
              </a:spcBef>
              <a:spcAft>
                <a:spcPts val="0"/>
              </a:spcAft>
              <a:defRPr sz="4400" b="0" i="0" u="none" strike="noStrike" cap="none" baseline="0">
                <a:solidFill>
                  <a:schemeClr val="lt2"/>
                </a:solidFill>
                <a:latin typeface="Times New Roman"/>
                <a:ea typeface="Times New Roman"/>
                <a:cs typeface="Times New Roman"/>
                <a:sym typeface="Times New Roman"/>
              </a:defRPr>
            </a:lvl7pPr>
            <a:lvl8pPr marL="1371600" marR="0" indent="0" algn="l" rtl="0">
              <a:spcBef>
                <a:spcPts val="0"/>
              </a:spcBef>
              <a:spcAft>
                <a:spcPts val="0"/>
              </a:spcAft>
              <a:defRPr sz="4400" b="0" i="0" u="none" strike="noStrike" cap="none" baseline="0">
                <a:solidFill>
                  <a:schemeClr val="lt2"/>
                </a:solidFill>
                <a:latin typeface="Times New Roman"/>
                <a:ea typeface="Times New Roman"/>
                <a:cs typeface="Times New Roman"/>
                <a:sym typeface="Times New Roman"/>
              </a:defRPr>
            </a:lvl8pPr>
            <a:lvl9pPr marL="1828800" marR="0" indent="0" algn="l" rtl="0">
              <a:spcBef>
                <a:spcPts val="0"/>
              </a:spcBef>
              <a:spcAft>
                <a:spcPts val="0"/>
              </a:spcAft>
              <a:defRPr sz="4400" b="0" i="0" u="none" strike="noStrike" cap="none" baseline="0">
                <a:solidFill>
                  <a:schemeClr val="lt2"/>
                </a:solidFill>
                <a:latin typeface="Times New Roman"/>
                <a:ea typeface="Times New Roman"/>
                <a:cs typeface="Times New Roman"/>
                <a:sym typeface="Times New Roman"/>
              </a:defRPr>
            </a:lvl9pPr>
          </a:lstStyle>
          <a:p>
            <a:endParaRPr/>
          </a:p>
        </p:txBody>
      </p:sp>
      <p:sp>
        <p:nvSpPr>
          <p:cNvPr id="68" name="Shape 68"/>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indent="-244475" algn="l" rtl="0">
              <a:spcBef>
                <a:spcPts val="640"/>
              </a:spcBef>
              <a:spcAft>
                <a:spcPts val="0"/>
              </a:spcAft>
              <a:buClr>
                <a:schemeClr val="accent2"/>
              </a:buClr>
              <a:buFont typeface="Arial"/>
              <a:buChar char="•"/>
              <a:defRPr sz="3200" b="1" i="0" u="none" strike="noStrike" cap="none" baseline="0">
                <a:solidFill>
                  <a:schemeClr val="lt1"/>
                </a:solidFill>
                <a:latin typeface="Arial"/>
                <a:ea typeface="Arial"/>
                <a:cs typeface="Arial"/>
                <a:sym typeface="Arial"/>
              </a:defRPr>
            </a:lvl1pPr>
            <a:lvl2pPr marL="742950" marR="0" indent="-177800" algn="l" rtl="0">
              <a:spcBef>
                <a:spcPts val="560"/>
              </a:spcBef>
              <a:spcAft>
                <a:spcPts val="0"/>
              </a:spcAft>
              <a:buClr>
                <a:schemeClr val="lt1"/>
              </a:buClr>
              <a:buFont typeface="Arial"/>
              <a:buChar char="•"/>
              <a:defRPr sz="2800" b="1" i="0" u="none" strike="noStrike" cap="none" baseline="0">
                <a:solidFill>
                  <a:schemeClr val="lt1"/>
                </a:solidFill>
                <a:latin typeface="Arial"/>
                <a:ea typeface="Arial"/>
                <a:cs typeface="Arial"/>
                <a:sym typeface="Arial"/>
              </a:defRPr>
            </a:lvl2pPr>
            <a:lvl3pPr marL="1143000" marR="0" indent="-136525" algn="l" rtl="0">
              <a:spcBef>
                <a:spcPts val="480"/>
              </a:spcBef>
              <a:spcAft>
                <a:spcPts val="0"/>
              </a:spcAft>
              <a:buClr>
                <a:schemeClr val="accent2"/>
              </a:buClr>
              <a:buFont typeface="Arial"/>
              <a:buChar char="•"/>
              <a:defRPr sz="2400" b="1" i="0" u="none" strike="noStrike" cap="none" baseline="0">
                <a:solidFill>
                  <a:schemeClr val="lt1"/>
                </a:solidFill>
                <a:latin typeface="Arial"/>
                <a:ea typeface="Arial"/>
                <a:cs typeface="Arial"/>
                <a:sym typeface="Arial"/>
              </a:defRPr>
            </a:lvl3pPr>
            <a:lvl4pPr marL="1600200" marR="0" indent="-152400" algn="l" rtl="0">
              <a:spcBef>
                <a:spcPts val="400"/>
              </a:spcBef>
              <a:spcAft>
                <a:spcPts val="0"/>
              </a:spcAft>
              <a:buClr>
                <a:schemeClr val="lt1"/>
              </a:buClr>
              <a:buFont typeface="Arial"/>
              <a:buChar char="•"/>
              <a:defRPr sz="2000" b="1" i="0" u="none" strike="noStrike" cap="none" baseline="0">
                <a:solidFill>
                  <a:schemeClr val="lt1"/>
                </a:solidFill>
                <a:latin typeface="Arial"/>
                <a:ea typeface="Arial"/>
                <a:cs typeface="Arial"/>
                <a:sym typeface="Arial"/>
              </a:defRPr>
            </a:lvl4pPr>
            <a:lvl5pPr marL="2057400" marR="0" indent="-152400" algn="l" rtl="0">
              <a:spcBef>
                <a:spcPts val="400"/>
              </a:spcBef>
              <a:spcAft>
                <a:spcPts val="0"/>
              </a:spcAft>
              <a:buClr>
                <a:schemeClr val="accent2"/>
              </a:buClr>
              <a:buFont typeface="Arial"/>
              <a:buChar char="•"/>
              <a:defRPr sz="2000" b="1" i="0" u="none" strike="noStrike" cap="none" baseline="0">
                <a:solidFill>
                  <a:schemeClr val="lt1"/>
                </a:solidFill>
                <a:latin typeface="Arial"/>
                <a:ea typeface="Arial"/>
                <a:cs typeface="Arial"/>
                <a:sym typeface="Arial"/>
              </a:defRPr>
            </a:lvl5pPr>
            <a:lvl6pPr marL="2514600" marR="0" indent="-152400" algn="l" rtl="0">
              <a:spcBef>
                <a:spcPts val="400"/>
              </a:spcBef>
              <a:spcAft>
                <a:spcPts val="0"/>
              </a:spcAft>
              <a:buClr>
                <a:schemeClr val="accent2"/>
              </a:buClr>
              <a:buFont typeface="Arial"/>
              <a:buChar char="•"/>
              <a:defRPr sz="2000" b="1" i="0" u="none" strike="noStrike" cap="none" baseline="0">
                <a:solidFill>
                  <a:schemeClr val="lt1"/>
                </a:solidFill>
                <a:latin typeface="Arial"/>
                <a:ea typeface="Arial"/>
                <a:cs typeface="Arial"/>
                <a:sym typeface="Arial"/>
              </a:defRPr>
            </a:lvl6pPr>
            <a:lvl7pPr marL="2971800" marR="0" indent="-152400" algn="l" rtl="0">
              <a:spcBef>
                <a:spcPts val="400"/>
              </a:spcBef>
              <a:spcAft>
                <a:spcPts val="0"/>
              </a:spcAft>
              <a:buClr>
                <a:schemeClr val="accent2"/>
              </a:buClr>
              <a:buFont typeface="Arial"/>
              <a:buChar char="•"/>
              <a:defRPr sz="2000" b="1" i="0" u="none" strike="noStrike" cap="none" baseline="0">
                <a:solidFill>
                  <a:schemeClr val="lt1"/>
                </a:solidFill>
                <a:latin typeface="Arial"/>
                <a:ea typeface="Arial"/>
                <a:cs typeface="Arial"/>
                <a:sym typeface="Arial"/>
              </a:defRPr>
            </a:lvl7pPr>
            <a:lvl8pPr marL="3429000" marR="0" indent="-152400" algn="l" rtl="0">
              <a:spcBef>
                <a:spcPts val="400"/>
              </a:spcBef>
              <a:spcAft>
                <a:spcPts val="0"/>
              </a:spcAft>
              <a:buClr>
                <a:schemeClr val="accent2"/>
              </a:buClr>
              <a:buFont typeface="Arial"/>
              <a:buChar char="•"/>
              <a:defRPr sz="2000" b="1" i="0" u="none" strike="noStrike" cap="none" baseline="0">
                <a:solidFill>
                  <a:schemeClr val="lt1"/>
                </a:solidFill>
                <a:latin typeface="Arial"/>
                <a:ea typeface="Arial"/>
                <a:cs typeface="Arial"/>
                <a:sym typeface="Arial"/>
              </a:defRPr>
            </a:lvl8pPr>
            <a:lvl9pPr marL="3886200" marR="0" indent="-152400" algn="l" rtl="0">
              <a:spcBef>
                <a:spcPts val="400"/>
              </a:spcBef>
              <a:spcAft>
                <a:spcPts val="0"/>
              </a:spcAft>
              <a:buClr>
                <a:schemeClr val="accent2"/>
              </a:buClr>
              <a:buFont typeface="Arial"/>
              <a:buChar char="•"/>
              <a:defRPr sz="2000" b="1" i="0" u="none" strike="noStrike" cap="none" baseline="0">
                <a:solidFill>
                  <a:schemeClr val="lt1"/>
                </a:solidFill>
                <a:latin typeface="Arial"/>
                <a:ea typeface="Arial"/>
                <a:cs typeface="Arial"/>
                <a:sym typeface="Arial"/>
              </a:defRPr>
            </a:lvl9pPr>
          </a:lstStyle>
          <a:p>
            <a:endParaRPr/>
          </a:p>
        </p:txBody>
      </p:sp>
      <p:sp>
        <p:nvSpPr>
          <p:cNvPr id="69" name="Shape 69"/>
          <p:cNvSpPr txBox="1">
            <a:spLocks noGrp="1"/>
          </p:cNvSpPr>
          <p:nvPr>
            <p:ph type="dt" idx="10"/>
          </p:nvPr>
        </p:nvSpPr>
        <p:spPr>
          <a:xfrm>
            <a:off x="685800" y="6172200"/>
            <a:ext cx="1904999" cy="457200"/>
          </a:xfrm>
          <a:prstGeom prst="rect">
            <a:avLst/>
          </a:prstGeom>
          <a:noFill/>
          <a:ln>
            <a:noFill/>
          </a:ln>
        </p:spPr>
        <p:txBody>
          <a:bodyPr lIns="91425" tIns="91425" rIns="91425" bIns="91425" anchor="ctr" anchorCtr="0"/>
          <a:lstStyle>
            <a:lvl1pPr marL="0" marR="0" indent="0" algn="l"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70" name="Shape 70"/>
          <p:cNvSpPr txBox="1">
            <a:spLocks noGrp="1"/>
          </p:cNvSpPr>
          <p:nvPr>
            <p:ph type="ftr" idx="11"/>
          </p:nvPr>
        </p:nvSpPr>
        <p:spPr>
          <a:xfrm>
            <a:off x="3124200" y="6172200"/>
            <a:ext cx="2895600" cy="45720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6553200" y="6172200"/>
            <a:ext cx="1904999" cy="457200"/>
          </a:xfrm>
          <a:prstGeom prst="rect">
            <a:avLst/>
          </a:prstGeom>
          <a:noFill/>
          <a:ln>
            <a:noFill/>
          </a:ln>
        </p:spPr>
        <p:txBody>
          <a:bodyPr lIns="91425" tIns="91425" rIns="91425" bIns="91425" anchor="ctr" anchorCtr="0"/>
          <a:lstStyle>
            <a:lvl1pPr marL="0" marR="0" indent="0" algn="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160" name="Shape 16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222250" algn="l" rtl="0">
              <a:spcBef>
                <a:spcPts val="640"/>
              </a:spcBef>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77800" algn="l" rtl="0">
              <a:spcBef>
                <a:spcPts val="560"/>
              </a:spcBef>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136525" algn="l" rtl="0">
              <a:spcBef>
                <a:spcPts val="480"/>
              </a:spcBef>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161" name="Shape 1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62" name="Shape 1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63" name="Shape 16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hyperlink" Target="http://bigdatawg.nist.gov/show_InputDoc.php"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hyperlink" Target="http://external.opengeospatial.org/twiki_public/BigDataDwg/WebHome"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hyperlink" Target="http://cci.drexel.edu/bigdata/bigdata2014/callforpaper.htm"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bigdatawg.nist.gov/show_InputDoc.php" TargetMode="External"/><Relationship Id="rId4"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www.whitehouse.gov/sites/default/files/microsites/ostp/big_data_press_release_final_2.pdf" TargetMode="External"/><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hyperlink" Target="http://searchsqlserver.techtarget.com/definition/data-mining" TargetMode="External"/><Relationship Id="rId4" Type="http://schemas.openxmlformats.org/officeDocument/2006/relationships/hyperlink" Target="http://searchbusinessanalytics.techtarget.com/definition/Data-scientist" TargetMode="External"/><Relationship Id="rId5" Type="http://schemas.openxmlformats.org/officeDocument/2006/relationships/hyperlink" Target="http://www-01.ibm.com/software/data/bigdata/" TargetMode="External"/><Relationship Id="rId6" Type="http://schemas.openxmlformats.org/officeDocument/2006/relationships/hyperlink" Target="http://www-01.ibm.com/software/data/infosphere/data-scientist/" TargetMode="External"/><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41.xml.rels><?xml version="1.0" encoding="UTF-8" standalone="yes"?>
<Relationships xmlns="http://schemas.openxmlformats.org/package/2006/relationships"><Relationship Id="rId9" Type="http://schemas.openxmlformats.org/officeDocument/2006/relationships/hyperlink" Target="http://en.wikipedia.org/wiki/Data_integration" TargetMode="External"/><Relationship Id="rId20" Type="http://schemas.openxmlformats.org/officeDocument/2006/relationships/hyperlink" Target="http://en.wikipedia.org/wiki/Signal_processing" TargetMode="External"/><Relationship Id="rId21" Type="http://schemas.openxmlformats.org/officeDocument/2006/relationships/hyperlink" Target="http://en.wikipedia.org/wiki/Supervised_learning" TargetMode="External"/><Relationship Id="rId22" Type="http://schemas.openxmlformats.org/officeDocument/2006/relationships/hyperlink" Target="http://en.wikipedia.org/wiki/Unsupervised_learning" TargetMode="External"/><Relationship Id="rId23" Type="http://schemas.openxmlformats.org/officeDocument/2006/relationships/hyperlink" Target="http://en.wikipedia.org/wiki/Simulation" TargetMode="External"/><Relationship Id="rId24" Type="http://schemas.openxmlformats.org/officeDocument/2006/relationships/hyperlink" Target="http://en.wikipedia.org/wiki/Time_series_analysis" TargetMode="External"/><Relationship Id="rId25" Type="http://schemas.openxmlformats.org/officeDocument/2006/relationships/hyperlink" Target="http://en.wikipedia.org/wiki/Visualization_(computer_graphics)" TargetMode="External"/><Relationship Id="rId26" Type="http://schemas.openxmlformats.org/officeDocument/2006/relationships/hyperlink" Target="http://en.wikipedia.org/wiki/McKinsey_&amp;_Company" TargetMode="External"/><Relationship Id="rId10" Type="http://schemas.openxmlformats.org/officeDocument/2006/relationships/hyperlink" Target="http://en.wikipedia.org/wiki/Ensemble_learning" TargetMode="External"/><Relationship Id="rId11" Type="http://schemas.openxmlformats.org/officeDocument/2006/relationships/hyperlink" Target="http://en.wikipedia.org/wiki/Genetic_algorithms" TargetMode="External"/><Relationship Id="rId12" Type="http://schemas.openxmlformats.org/officeDocument/2006/relationships/hyperlink" Target="http://en.wikipedia.org/wiki/Machine_learning" TargetMode="External"/><Relationship Id="rId13" Type="http://schemas.openxmlformats.org/officeDocument/2006/relationships/hyperlink" Target="http://en.wikipedia.org/wiki/Natural_language_processing" TargetMode="External"/><Relationship Id="rId14" Type="http://schemas.openxmlformats.org/officeDocument/2006/relationships/hyperlink" Target="http://en.wikipedia.org/wiki/Neural_networks" TargetMode="External"/><Relationship Id="rId15" Type="http://schemas.openxmlformats.org/officeDocument/2006/relationships/hyperlink" Target="http://en.wikipedia.org/wiki/Pattern_recognition" TargetMode="External"/><Relationship Id="rId16" Type="http://schemas.openxmlformats.org/officeDocument/2006/relationships/hyperlink" Target="http://en.wikipedia.org/wiki/Anomaly_detection" TargetMode="External"/><Relationship Id="rId17" Type="http://schemas.openxmlformats.org/officeDocument/2006/relationships/hyperlink" Target="http://en.wikipedia.org/wiki/Predictive_modelling" TargetMode="External"/><Relationship Id="rId18" Type="http://schemas.openxmlformats.org/officeDocument/2006/relationships/hyperlink" Target="http://en.wikipedia.org/wiki/Regression_analysis" TargetMode="External"/><Relationship Id="rId19" Type="http://schemas.openxmlformats.org/officeDocument/2006/relationships/hyperlink" Target="http://en.wikipedia.org/wiki/Sentiment_analysis" TargetMode="External"/><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hyperlink" Target="http://en.wikipedia.org/wiki/A/B_testing" TargetMode="External"/><Relationship Id="rId4" Type="http://schemas.openxmlformats.org/officeDocument/2006/relationships/hyperlink" Target="http://en.wikipedia.org/wiki/Association_rule_learning" TargetMode="External"/><Relationship Id="rId5" Type="http://schemas.openxmlformats.org/officeDocument/2006/relationships/hyperlink" Target="http://en.wikipedia.org/wiki/Statistical_classification" TargetMode="External"/><Relationship Id="rId6" Type="http://schemas.openxmlformats.org/officeDocument/2006/relationships/hyperlink" Target="http://en.wikipedia.org/wiki/Cluster_analysis" TargetMode="External"/><Relationship Id="rId7" Type="http://schemas.openxmlformats.org/officeDocument/2006/relationships/hyperlink" Target="http://en.wikipedia.org/wiki/Crowdsourcing" TargetMode="External"/><Relationship Id="rId8" Type="http://schemas.openxmlformats.org/officeDocument/2006/relationships/hyperlink" Target="http://en.wikipedia.org/wiki/Data_fusion"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hyperlink" Target="http://searchbusinessanalytics.techtarget.com/definition/Data-scientis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p:nvPr/>
        </p:nvSpPr>
        <p:spPr>
          <a:xfrm>
            <a:off x="890200" y="764425"/>
            <a:ext cx="3657600" cy="457200"/>
          </a:xfrm>
          <a:prstGeom prst="rect">
            <a:avLst/>
          </a:prstGeom>
          <a:noFill/>
        </p:spPr>
        <p:txBody>
          <a:bodyPr lIns="91425" tIns="91425" rIns="91425" bIns="91425" anchor="t" anchorCtr="0">
            <a:noAutofit/>
          </a:bodyPr>
          <a:lstStyle/>
          <a:p>
            <a:endParaRPr/>
          </a:p>
        </p:txBody>
      </p:sp>
      <p:sp>
        <p:nvSpPr>
          <p:cNvPr id="235" name="Shape 235"/>
          <p:cNvSpPr txBox="1"/>
          <p:nvPr/>
        </p:nvSpPr>
        <p:spPr>
          <a:xfrm>
            <a:off x="2786750" y="1074050"/>
            <a:ext cx="3657600" cy="457200"/>
          </a:xfrm>
          <a:prstGeom prst="rect">
            <a:avLst/>
          </a:prstGeom>
          <a:noFill/>
        </p:spPr>
        <p:txBody>
          <a:bodyPr lIns="91425" tIns="91425" rIns="91425" bIns="91425" anchor="t" anchorCtr="0">
            <a:noAutofit/>
          </a:bodyPr>
          <a:lstStyle/>
          <a:p>
            <a:pPr lvl="0" rtl="0">
              <a:buNone/>
            </a:pPr>
            <a:r>
              <a:rPr lang="en"/>
              <a:t>Presentation for Lawrence</a:t>
            </a:r>
          </a:p>
          <a:p>
            <a:endParaRPr lang="en"/>
          </a:p>
          <a:p>
            <a:pPr lvl="0" rtl="0">
              <a:buNone/>
            </a:pPr>
            <a:r>
              <a:rPr lang="en"/>
              <a:t>Chris:  Do you know how to paste Gilberto’s sample presentation format into this Google Presentation?</a:t>
            </a:r>
          </a:p>
          <a:p>
            <a:pPr lvl="0" rtl="0">
              <a:buNone/>
            </a:pPr>
            <a:r>
              <a:rPr lang="en"/>
              <a:t>Steve: See if this works. (GV)</a:t>
            </a:r>
          </a:p>
        </p:txBody>
      </p:sp>
      <p:sp>
        <p:nvSpPr>
          <p:cNvPr id="236" name="Shape 236"/>
          <p:cNvSpPr/>
          <p:nvPr/>
        </p:nvSpPr>
        <p:spPr>
          <a:xfrm>
            <a:off x="-6925" y="7250"/>
            <a:ext cx="9172575" cy="6877050"/>
          </a:xfrm>
          <a:prstGeom prst="rect">
            <a:avLst/>
          </a:prstGeom>
          <a:blipFill>
            <a:blip r:embed="rId3"/>
            <a:stretch>
              <a:fillRect/>
            </a:stretch>
          </a:blipFill>
        </p:spPr>
      </p:sp>
      <p:sp>
        <p:nvSpPr>
          <p:cNvPr id="237" name="Shape 237"/>
          <p:cNvSpPr txBox="1"/>
          <p:nvPr/>
        </p:nvSpPr>
        <p:spPr>
          <a:xfrm>
            <a:off x="283808" y="1034257"/>
            <a:ext cx="8562900" cy="3440999"/>
          </a:xfrm>
          <a:prstGeom prst="rect">
            <a:avLst/>
          </a:prstGeom>
          <a:noFill/>
        </p:spPr>
        <p:txBody>
          <a:bodyPr lIns="91425" tIns="91425" rIns="91425" bIns="91425" anchor="t" anchorCtr="0">
            <a:noAutofit/>
          </a:bodyPr>
          <a:lstStyle/>
          <a:p>
            <a:pPr algn="ctr"/>
            <a:r>
              <a:rPr lang="en-US" sz="3200" b="1" dirty="0" smtClean="0"/>
              <a:t>The </a:t>
            </a:r>
            <a:r>
              <a:rPr lang="en-US" sz="3200" b="1" dirty="0"/>
              <a:t>Need for Earth Science Data Analytics to Facilitate Community Resilience </a:t>
            </a:r>
            <a:endParaRPr lang="en-US" sz="3200" b="1" dirty="0" smtClean="0"/>
          </a:p>
          <a:p>
            <a:pPr algn="ctr"/>
            <a:r>
              <a:rPr lang="en-US" sz="3200" b="1" dirty="0" smtClean="0"/>
              <a:t>(</a:t>
            </a:r>
            <a:r>
              <a:rPr lang="en-US" sz="3200" b="1" dirty="0"/>
              <a:t>and other </a:t>
            </a:r>
            <a:r>
              <a:rPr lang="en-US" sz="3200" b="1" dirty="0" smtClean="0"/>
              <a:t>applications)</a:t>
            </a:r>
          </a:p>
          <a:p>
            <a:pPr algn="ctr"/>
            <a:endParaRPr lang="en-US" sz="2000" dirty="0"/>
          </a:p>
          <a:p>
            <a:pPr algn="ctr"/>
            <a:r>
              <a:rPr lang="en-US" sz="2000" b="1" dirty="0" smtClean="0"/>
              <a:t>Earth Science Data Analytics Cluster</a:t>
            </a:r>
          </a:p>
          <a:p>
            <a:pPr algn="ctr"/>
            <a:endParaRPr lang="en-US" sz="2000" b="1" dirty="0" smtClean="0"/>
          </a:p>
          <a:p>
            <a:pPr lvl="4"/>
            <a:endParaRPr lang="en" sz="2800" dirty="0"/>
          </a:p>
          <a:p>
            <a:pPr lvl="0" algn="ctr" rtl="0">
              <a:buNone/>
            </a:pPr>
            <a:r>
              <a:rPr lang="en-US" sz="2400" dirty="0" smtClean="0"/>
              <a:t>Steve </a:t>
            </a:r>
            <a:r>
              <a:rPr lang="en-US" sz="2400" dirty="0" err="1" smtClean="0"/>
              <a:t>Kempler</a:t>
            </a:r>
            <a:r>
              <a:rPr lang="en-US" sz="2400" dirty="0" smtClean="0"/>
              <a:t>, Moderator</a:t>
            </a:r>
            <a:endParaRPr lang="en-US" sz="2400" dirty="0"/>
          </a:p>
          <a:p>
            <a:pPr lvl="0" algn="ctr" rtl="0">
              <a:buNone/>
            </a:pPr>
            <a:endParaRPr lang="en" sz="2400" dirty="0"/>
          </a:p>
          <a:p>
            <a:pPr lvl="0" algn="ctr" rtl="0">
              <a:buNone/>
            </a:pPr>
            <a:r>
              <a:rPr lang="en-US" sz="2400" dirty="0" smtClean="0"/>
              <a:t>July 16</a:t>
            </a:r>
            <a:r>
              <a:rPr lang="en" sz="2400" dirty="0" smtClean="0"/>
              <a:t>, 201</a:t>
            </a:r>
            <a:r>
              <a:rPr lang="en-US" sz="2400" dirty="0"/>
              <a:t>5</a:t>
            </a:r>
            <a:endParaRPr lang="en-US" sz="2400" dirty="0" smtClean="0"/>
          </a:p>
          <a:p>
            <a:pPr lvl="0" algn="ctr" rtl="0">
              <a:buNone/>
            </a:pPr>
            <a:endParaRPr lang="en-US" sz="2400" dirty="0" smtClean="0"/>
          </a:p>
          <a:p>
            <a:pPr lvl="0" algn="ctr" rtl="0">
              <a:buNone/>
            </a:pPr>
            <a:endParaRPr lang="en-US" sz="2400" dirty="0"/>
          </a:p>
          <a:p>
            <a:pPr lvl="0" algn="ctr" rtl="0">
              <a:buNone/>
            </a:pPr>
            <a:r>
              <a:rPr lang="en-US" sz="2000" dirty="0" smtClean="0"/>
              <a:t>ESIP Federation Meeting </a:t>
            </a:r>
          </a:p>
          <a:p>
            <a:pPr algn="ctr"/>
            <a:r>
              <a:rPr lang="en-US" sz="2000" dirty="0" smtClean="0"/>
              <a:t>Monterey</a:t>
            </a:r>
            <a:endParaRPr lang="en" sz="2000" dirty="0"/>
          </a:p>
        </p:txBody>
      </p:sp>
    </p:spTree>
    <p:extLst>
      <p:ext uri="{BB962C8B-B14F-4D97-AF65-F5344CB8AC3E}">
        <p14:creationId xmlns:p14="http://schemas.microsoft.com/office/powerpoint/2010/main" val="202497192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3" name="Content Placeholder 2"/>
          <p:cNvSpPr>
            <a:spLocks noGrp="1"/>
          </p:cNvSpPr>
          <p:nvPr>
            <p:ph idx="1"/>
          </p:nvPr>
        </p:nvSpPr>
        <p:spPr>
          <a:xfrm>
            <a:off x="1172013" y="965012"/>
            <a:ext cx="7061906" cy="1981368"/>
          </a:xfrm>
        </p:spPr>
        <p:txBody>
          <a:bodyPr>
            <a:noAutofit/>
          </a:bodyPr>
          <a:lstStyle/>
          <a:p>
            <a:pPr>
              <a:buSzPct val="100000"/>
              <a:buFontTx/>
              <a:buChar char="-"/>
            </a:pPr>
            <a:r>
              <a:rPr lang="en-US" sz="2000" dirty="0" smtClean="0">
                <a:solidFill>
                  <a:srgbClr val="000000"/>
                </a:solidFill>
                <a:latin typeface="+mn-lt"/>
                <a:cs typeface="Cambria"/>
              </a:rPr>
              <a:t>14 </a:t>
            </a:r>
            <a:r>
              <a:rPr lang="en-US" sz="2000" dirty="0" err="1" smtClean="0">
                <a:solidFill>
                  <a:srgbClr val="000000"/>
                </a:solidFill>
                <a:latin typeface="+mn-lt"/>
                <a:cs typeface="Cambria"/>
              </a:rPr>
              <a:t>Telecons</a:t>
            </a:r>
            <a:endParaRPr lang="en-US" sz="2000" dirty="0" smtClean="0">
              <a:solidFill>
                <a:srgbClr val="000000"/>
              </a:solidFill>
              <a:latin typeface="+mn-lt"/>
              <a:cs typeface="Cambria"/>
            </a:endParaRPr>
          </a:p>
          <a:p>
            <a:pPr>
              <a:buSzPct val="100000"/>
              <a:buFontTx/>
              <a:buChar char="-"/>
            </a:pPr>
            <a:r>
              <a:rPr lang="en-US" sz="2000" dirty="0" smtClean="0">
                <a:solidFill>
                  <a:srgbClr val="000000"/>
                </a:solidFill>
                <a:latin typeface="+mn-lt"/>
                <a:cs typeface="Cambria"/>
              </a:rPr>
              <a:t>6 face-to-face sessions</a:t>
            </a:r>
          </a:p>
          <a:p>
            <a:pPr>
              <a:buSzPct val="100000"/>
              <a:buFontTx/>
              <a:buChar char="-"/>
            </a:pPr>
            <a:r>
              <a:rPr lang="en-US" sz="2000" dirty="0" smtClean="0">
                <a:solidFill>
                  <a:srgbClr val="000000"/>
                </a:solidFill>
                <a:latin typeface="+mn-lt"/>
                <a:cs typeface="Cambria"/>
              </a:rPr>
              <a:t>16 ‘guest’ presentations</a:t>
            </a:r>
          </a:p>
          <a:p>
            <a:pPr>
              <a:buSzPct val="100000"/>
              <a:buFontTx/>
              <a:buChar char="-"/>
            </a:pPr>
            <a:r>
              <a:rPr lang="en-US" sz="2000" dirty="0" smtClean="0">
                <a:solidFill>
                  <a:srgbClr val="000000"/>
                </a:solidFill>
                <a:latin typeface="+mn-lt"/>
                <a:cs typeface="Cambria"/>
              </a:rPr>
              <a:t>Created an ESDA specific use case template</a:t>
            </a:r>
          </a:p>
          <a:p>
            <a:pPr>
              <a:buSzPct val="100000"/>
              <a:buFontTx/>
              <a:buChar char="-"/>
            </a:pPr>
            <a:r>
              <a:rPr lang="en-US" sz="2000" dirty="0" smtClean="0">
                <a:solidFill>
                  <a:srgbClr val="000000"/>
                </a:solidFill>
                <a:latin typeface="+mn-lt"/>
                <a:cs typeface="Cambria"/>
              </a:rPr>
              <a:t>Gathered 18 use Cases</a:t>
            </a:r>
          </a:p>
          <a:p>
            <a:pPr>
              <a:buSzPct val="100000"/>
              <a:buFontTx/>
              <a:buChar char="-"/>
            </a:pPr>
            <a:r>
              <a:rPr lang="en-US" sz="2000" dirty="0">
                <a:solidFill>
                  <a:srgbClr val="000000"/>
                </a:solidFill>
                <a:cs typeface="Cambria"/>
              </a:rPr>
              <a:t>Settled/Focused on </a:t>
            </a:r>
            <a:r>
              <a:rPr lang="en-US" sz="2000" dirty="0" smtClean="0">
                <a:solidFill>
                  <a:srgbClr val="000000"/>
                </a:solidFill>
                <a:cs typeface="Cambria"/>
              </a:rPr>
              <a:t>Data </a:t>
            </a:r>
            <a:r>
              <a:rPr lang="en-US" sz="2000" dirty="0">
                <a:solidFill>
                  <a:srgbClr val="000000"/>
                </a:solidFill>
                <a:cs typeface="Cambria"/>
              </a:rPr>
              <a:t>Analytics </a:t>
            </a:r>
            <a:r>
              <a:rPr lang="en-US" sz="2000" dirty="0" smtClean="0">
                <a:solidFill>
                  <a:srgbClr val="000000"/>
                </a:solidFill>
                <a:cs typeface="Cambria"/>
              </a:rPr>
              <a:t>definition</a:t>
            </a:r>
            <a:endParaRPr lang="en-US" sz="2000" dirty="0">
              <a:solidFill>
                <a:srgbClr val="000000"/>
              </a:solidFill>
              <a:cs typeface="Cambria"/>
            </a:endParaRPr>
          </a:p>
          <a:p>
            <a:pPr>
              <a:buSzPct val="100000"/>
              <a:buFontTx/>
              <a:buChar char="-"/>
            </a:pPr>
            <a:r>
              <a:rPr lang="en-US" sz="2000" dirty="0">
                <a:solidFill>
                  <a:srgbClr val="000000"/>
                </a:solidFill>
                <a:cs typeface="Cambria"/>
              </a:rPr>
              <a:t>Refocused on </a:t>
            </a:r>
            <a:r>
              <a:rPr lang="en-US" sz="2000" dirty="0" smtClean="0">
                <a:solidFill>
                  <a:srgbClr val="000000"/>
                </a:solidFill>
                <a:cs typeface="Cambria"/>
              </a:rPr>
              <a:t>Earth science </a:t>
            </a:r>
            <a:r>
              <a:rPr lang="en-US" sz="2000" dirty="0">
                <a:solidFill>
                  <a:srgbClr val="000000"/>
                </a:solidFill>
                <a:cs typeface="Cambria"/>
              </a:rPr>
              <a:t>data analytics </a:t>
            </a:r>
            <a:r>
              <a:rPr lang="en-US" sz="2000" dirty="0" smtClean="0">
                <a:solidFill>
                  <a:srgbClr val="000000"/>
                </a:solidFill>
                <a:cs typeface="Cambria"/>
              </a:rPr>
              <a:t>definition *</a:t>
            </a:r>
            <a:endParaRPr lang="en-US" sz="2000" dirty="0">
              <a:solidFill>
                <a:srgbClr val="000000"/>
              </a:solidFill>
              <a:cs typeface="Cambria"/>
            </a:endParaRPr>
          </a:p>
          <a:p>
            <a:pPr>
              <a:buSzPct val="100000"/>
              <a:buFontTx/>
              <a:buChar char="-"/>
            </a:pPr>
            <a:r>
              <a:rPr lang="en-US" sz="2000" dirty="0" smtClean="0">
                <a:solidFill>
                  <a:srgbClr val="000000"/>
                </a:solidFill>
                <a:latin typeface="+mn-lt"/>
                <a:cs typeface="Cambria"/>
              </a:rPr>
              <a:t>Settled/Focused on 5 Data Analytics types</a:t>
            </a:r>
          </a:p>
          <a:p>
            <a:pPr>
              <a:buSzPct val="100000"/>
              <a:buFontTx/>
              <a:buChar char="-"/>
            </a:pPr>
            <a:r>
              <a:rPr lang="en-US" sz="2000" dirty="0" smtClean="0">
                <a:solidFill>
                  <a:srgbClr val="000000"/>
                </a:solidFill>
                <a:latin typeface="+mn-lt"/>
                <a:cs typeface="Cambria"/>
              </a:rPr>
              <a:t>Refocused on 11 Earth science data analytics types *</a:t>
            </a:r>
          </a:p>
          <a:p>
            <a:pPr>
              <a:buSzPct val="100000"/>
              <a:buFontTx/>
              <a:buChar char="-"/>
            </a:pPr>
            <a:r>
              <a:rPr lang="en-US" sz="2000" dirty="0"/>
              <a:t>Acquiring Use </a:t>
            </a:r>
            <a:r>
              <a:rPr lang="en-US" sz="2000" dirty="0" smtClean="0"/>
              <a:t>Case *</a:t>
            </a:r>
            <a:endParaRPr lang="en-US" sz="2000" dirty="0"/>
          </a:p>
          <a:p>
            <a:pPr>
              <a:buSzPct val="100000"/>
              <a:buFontTx/>
              <a:buChar char="-"/>
            </a:pPr>
            <a:r>
              <a:rPr lang="en-US" sz="2000" dirty="0" smtClean="0"/>
              <a:t>Describe</a:t>
            </a:r>
            <a:r>
              <a:rPr lang="en-US" sz="2000" dirty="0"/>
              <a:t>/Demonstrate UV CDAT and </a:t>
            </a:r>
            <a:r>
              <a:rPr lang="en-US" sz="2000" dirty="0" err="1"/>
              <a:t>ClimatePipes</a:t>
            </a:r>
            <a:r>
              <a:rPr lang="en-US" sz="2000" dirty="0"/>
              <a:t> visualization analytics </a:t>
            </a:r>
            <a:r>
              <a:rPr lang="en-US" sz="2000" dirty="0" smtClean="0"/>
              <a:t>tools</a:t>
            </a:r>
          </a:p>
          <a:p>
            <a:pPr>
              <a:buSzPct val="100000"/>
              <a:buFontTx/>
              <a:buChar char="-"/>
            </a:pPr>
            <a:endParaRPr lang="en-US" sz="2000" i="1" dirty="0"/>
          </a:p>
          <a:p>
            <a:pPr marL="0" indent="0">
              <a:buSzPct val="100000"/>
              <a:buNone/>
            </a:pPr>
            <a:r>
              <a:rPr lang="en-US" sz="2000" i="1" dirty="0" smtClean="0"/>
              <a:t>* - Subjects of today’s discussion</a:t>
            </a:r>
          </a:p>
          <a:p>
            <a:pPr>
              <a:buSzPct val="100000"/>
              <a:buFontTx/>
              <a:buChar char="-"/>
            </a:pPr>
            <a:endParaRPr lang="en-US" sz="2000" dirty="0" smtClean="0">
              <a:solidFill>
                <a:srgbClr val="000000"/>
              </a:solidFill>
              <a:latin typeface="+mn-lt"/>
              <a:cs typeface="Cambria"/>
            </a:endParaRPr>
          </a:p>
          <a:p>
            <a:pPr>
              <a:buSzPct val="100000"/>
              <a:buFontTx/>
              <a:buChar char="-"/>
            </a:pPr>
            <a:endParaRPr lang="en-US" sz="2000" dirty="0">
              <a:solidFill>
                <a:srgbClr val="000000"/>
              </a:solidFill>
              <a:latin typeface="+mn-lt"/>
              <a:cs typeface="Cambria"/>
            </a:endParaRPr>
          </a:p>
        </p:txBody>
      </p:sp>
      <p:sp>
        <p:nvSpPr>
          <p:cNvPr id="5" name="Title 1"/>
          <p:cNvSpPr>
            <a:spLocks noGrp="1"/>
          </p:cNvSpPr>
          <p:nvPr>
            <p:ph type="title"/>
          </p:nvPr>
        </p:nvSpPr>
        <p:spPr>
          <a:xfrm>
            <a:off x="756920" y="179587"/>
            <a:ext cx="8387080" cy="385842"/>
          </a:xfrm>
        </p:spPr>
        <p:txBody>
          <a:bodyPr/>
          <a:lstStyle/>
          <a:p>
            <a:pPr algn="ctr"/>
            <a:r>
              <a:rPr lang="en-US" sz="2400" dirty="0" smtClean="0"/>
              <a:t>ESDA Cluster – What we have done</a:t>
            </a:r>
            <a:endParaRPr lang="en-US" sz="2400" dirty="0"/>
          </a:p>
        </p:txBody>
      </p:sp>
    </p:spTree>
    <p:extLst>
      <p:ext uri="{BB962C8B-B14F-4D97-AF65-F5344CB8AC3E}">
        <p14:creationId xmlns:p14="http://schemas.microsoft.com/office/powerpoint/2010/main" val="27438194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3" name="Content Placeholder 2"/>
          <p:cNvSpPr>
            <a:spLocks noGrp="1"/>
          </p:cNvSpPr>
          <p:nvPr>
            <p:ph idx="1"/>
          </p:nvPr>
        </p:nvSpPr>
        <p:spPr>
          <a:xfrm>
            <a:off x="1267693" y="1408657"/>
            <a:ext cx="7061906" cy="1981368"/>
          </a:xfrm>
        </p:spPr>
        <p:txBody>
          <a:bodyPr>
            <a:noAutofit/>
          </a:bodyPr>
          <a:lstStyle/>
          <a:p>
            <a:pPr marL="0" indent="0">
              <a:spcBef>
                <a:spcPts val="1800"/>
              </a:spcBef>
              <a:buSzPct val="100000"/>
              <a:buNone/>
            </a:pPr>
            <a:r>
              <a:rPr lang="en-US" sz="2400" dirty="0" smtClean="0">
                <a:solidFill>
                  <a:srgbClr val="000000"/>
                </a:solidFill>
                <a:latin typeface="+mn-lt"/>
                <a:cs typeface="Cambria"/>
              </a:rPr>
              <a:t>Data Analytics Definition:</a:t>
            </a:r>
          </a:p>
          <a:p>
            <a:pPr marL="0" indent="0">
              <a:spcBef>
                <a:spcPts val="1800"/>
              </a:spcBef>
              <a:buSzPct val="100000"/>
              <a:buNone/>
            </a:pPr>
            <a:r>
              <a:rPr lang="en-US" sz="2400" dirty="0"/>
              <a:t>I</a:t>
            </a:r>
            <a:r>
              <a:rPr lang="en-US" sz="2400" dirty="0" smtClean="0"/>
              <a:t>s </a:t>
            </a:r>
            <a:r>
              <a:rPr lang="en-US" sz="2400" dirty="0"/>
              <a:t>the science of examining raw </a:t>
            </a:r>
            <a:r>
              <a:rPr lang="en-US" sz="2400" b="1" dirty="0"/>
              <a:t>data</a:t>
            </a:r>
            <a:r>
              <a:rPr lang="en-US" sz="2400" dirty="0"/>
              <a:t> with the purpose of drawing conclusions about that information</a:t>
            </a:r>
            <a:endParaRPr lang="en-US" sz="1800" dirty="0">
              <a:solidFill>
                <a:srgbClr val="000000"/>
              </a:solidFill>
              <a:latin typeface="+mn-lt"/>
              <a:cs typeface="Cambria"/>
            </a:endParaRPr>
          </a:p>
        </p:txBody>
      </p:sp>
      <p:sp>
        <p:nvSpPr>
          <p:cNvPr id="5" name="Title 1"/>
          <p:cNvSpPr>
            <a:spLocks noGrp="1"/>
          </p:cNvSpPr>
          <p:nvPr>
            <p:ph type="title"/>
          </p:nvPr>
        </p:nvSpPr>
        <p:spPr>
          <a:xfrm>
            <a:off x="756920" y="170888"/>
            <a:ext cx="7758634" cy="438036"/>
          </a:xfrm>
        </p:spPr>
        <p:txBody>
          <a:bodyPr/>
          <a:lstStyle/>
          <a:p>
            <a:pPr algn="ctr"/>
            <a:r>
              <a:rPr lang="en-US" sz="2400" dirty="0" smtClean="0"/>
              <a:t>Data Analytics Definition</a:t>
            </a:r>
            <a:endParaRPr lang="en-US" sz="2400" dirty="0"/>
          </a:p>
        </p:txBody>
      </p:sp>
    </p:spTree>
    <p:extLst>
      <p:ext uri="{BB962C8B-B14F-4D97-AF65-F5344CB8AC3E}">
        <p14:creationId xmlns:p14="http://schemas.microsoft.com/office/powerpoint/2010/main" val="36245485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3" name="Content Placeholder 2"/>
          <p:cNvSpPr>
            <a:spLocks noGrp="1"/>
          </p:cNvSpPr>
          <p:nvPr>
            <p:ph idx="1"/>
          </p:nvPr>
        </p:nvSpPr>
        <p:spPr>
          <a:xfrm>
            <a:off x="954557" y="1104195"/>
            <a:ext cx="7061906" cy="6089799"/>
          </a:xfrm>
        </p:spPr>
        <p:txBody>
          <a:bodyPr>
            <a:noAutofit/>
          </a:bodyPr>
          <a:lstStyle/>
          <a:p>
            <a:pPr marL="0" indent="0">
              <a:spcBef>
                <a:spcPts val="1800"/>
              </a:spcBef>
              <a:buSzPct val="100000"/>
              <a:buNone/>
            </a:pPr>
            <a:r>
              <a:rPr lang="en-US" sz="2400" b="1" dirty="0"/>
              <a:t>Analytics</a:t>
            </a:r>
            <a:r>
              <a:rPr lang="en-US" sz="2400" dirty="0"/>
              <a:t> has emerged as a catch-all term for a variety of different business intelligence (</a:t>
            </a:r>
            <a:r>
              <a:rPr lang="en-US" sz="2400" dirty="0" smtClean="0"/>
              <a:t>BI)</a:t>
            </a:r>
            <a:endParaRPr lang="en-US" sz="2400" dirty="0"/>
          </a:p>
          <a:p>
            <a:pPr>
              <a:spcBef>
                <a:spcPts val="1800"/>
              </a:spcBef>
              <a:buSzPct val="100000"/>
              <a:buFontTx/>
              <a:buChar char="-"/>
            </a:pPr>
            <a:r>
              <a:rPr lang="en-US" sz="2400" dirty="0" smtClean="0"/>
              <a:t>Process </a:t>
            </a:r>
            <a:r>
              <a:rPr lang="en-US" sz="2400" dirty="0"/>
              <a:t>of analyzing information from a particular domain, such as website </a:t>
            </a:r>
            <a:r>
              <a:rPr lang="en-US" sz="2400" dirty="0" smtClean="0"/>
              <a:t>analytics</a:t>
            </a:r>
          </a:p>
          <a:p>
            <a:pPr>
              <a:spcBef>
                <a:spcPts val="1800"/>
              </a:spcBef>
              <a:buSzPct val="100000"/>
              <a:buFontTx/>
              <a:buChar char="-"/>
            </a:pPr>
            <a:r>
              <a:rPr lang="en-US" sz="2400" dirty="0"/>
              <a:t>A</a:t>
            </a:r>
            <a:r>
              <a:rPr lang="en-US" sz="2400" dirty="0" smtClean="0"/>
              <a:t>pplying </a:t>
            </a:r>
            <a:r>
              <a:rPr lang="en-US" sz="2400" dirty="0"/>
              <a:t>the breadth of BI capabilities to a specific content area (for example, sales, service, supply chain and so on</a:t>
            </a:r>
            <a:r>
              <a:rPr lang="en-US" sz="2400" dirty="0" smtClean="0"/>
              <a:t>)</a:t>
            </a:r>
            <a:endParaRPr lang="en-US" sz="2400" dirty="0"/>
          </a:p>
          <a:p>
            <a:pPr>
              <a:spcBef>
                <a:spcPts val="1800"/>
              </a:spcBef>
              <a:buSzPct val="100000"/>
              <a:buFontTx/>
              <a:buChar char="-"/>
            </a:pPr>
            <a:r>
              <a:rPr lang="en-US" sz="2400" dirty="0" smtClean="0"/>
              <a:t>Used to </a:t>
            </a:r>
            <a:r>
              <a:rPr lang="en-US" sz="2400" dirty="0"/>
              <a:t>describe statistical and mathematical data analysis that clusters, segments, scores and predicts what scenarios are most likely to happen. </a:t>
            </a:r>
            <a:endParaRPr lang="en-US" sz="1800" dirty="0">
              <a:solidFill>
                <a:srgbClr val="000000"/>
              </a:solidFill>
              <a:latin typeface="+mn-lt"/>
              <a:cs typeface="Cambria"/>
            </a:endParaRPr>
          </a:p>
        </p:txBody>
      </p:sp>
      <p:sp>
        <p:nvSpPr>
          <p:cNvPr id="5" name="Title 1"/>
          <p:cNvSpPr>
            <a:spLocks noGrp="1"/>
          </p:cNvSpPr>
          <p:nvPr>
            <p:ph type="title"/>
          </p:nvPr>
        </p:nvSpPr>
        <p:spPr>
          <a:xfrm>
            <a:off x="469886" y="249179"/>
            <a:ext cx="8387080" cy="438036"/>
          </a:xfrm>
        </p:spPr>
        <p:txBody>
          <a:bodyPr/>
          <a:lstStyle/>
          <a:p>
            <a:pPr algn="ctr"/>
            <a:r>
              <a:rPr lang="en-US" sz="2400" dirty="0" smtClean="0"/>
              <a:t>Another </a:t>
            </a:r>
            <a:r>
              <a:rPr lang="en-US" sz="2400" dirty="0"/>
              <a:t>Take</a:t>
            </a:r>
            <a:br>
              <a:rPr lang="en-US" sz="2400" dirty="0"/>
            </a:br>
            <a:r>
              <a:rPr lang="en-US" sz="1400" dirty="0"/>
              <a:t>http://</a:t>
            </a:r>
            <a:r>
              <a:rPr lang="en-US" sz="1400" dirty="0" err="1"/>
              <a:t>www.gartner.com</a:t>
            </a:r>
            <a:r>
              <a:rPr lang="en-US" sz="1400" dirty="0"/>
              <a:t>/it-glossary/analytics</a:t>
            </a:r>
          </a:p>
        </p:txBody>
      </p:sp>
    </p:spTree>
    <p:extLst>
      <p:ext uri="{BB962C8B-B14F-4D97-AF65-F5344CB8AC3E}">
        <p14:creationId xmlns:p14="http://schemas.microsoft.com/office/powerpoint/2010/main" val="20352686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3" name="Content Placeholder 2"/>
          <p:cNvSpPr>
            <a:spLocks noGrp="1"/>
          </p:cNvSpPr>
          <p:nvPr>
            <p:ph idx="1"/>
          </p:nvPr>
        </p:nvSpPr>
        <p:spPr>
          <a:xfrm>
            <a:off x="1322129" y="1165087"/>
            <a:ext cx="6610644" cy="2740721"/>
          </a:xfrm>
        </p:spPr>
        <p:txBody>
          <a:bodyPr>
            <a:noAutofit/>
          </a:bodyPr>
          <a:lstStyle/>
          <a:p>
            <a:pPr marL="0" indent="0">
              <a:spcBef>
                <a:spcPts val="1800"/>
              </a:spcBef>
              <a:buSzPct val="100000"/>
              <a:buNone/>
            </a:pPr>
            <a:r>
              <a:rPr lang="en-US" sz="2400" dirty="0" smtClean="0"/>
              <a:t>Data analytics definitions tend to accommodate the needs and data analysis trends in the </a:t>
            </a:r>
            <a:r>
              <a:rPr lang="en-US" sz="2400" b="1" dirty="0" smtClean="0"/>
              <a:t>business world</a:t>
            </a:r>
            <a:endParaRPr lang="en-US" sz="1800" b="1" dirty="0">
              <a:solidFill>
                <a:srgbClr val="000000"/>
              </a:solidFill>
              <a:latin typeface="+mn-lt"/>
              <a:cs typeface="Cambria"/>
            </a:endParaRPr>
          </a:p>
        </p:txBody>
      </p:sp>
      <p:sp>
        <p:nvSpPr>
          <p:cNvPr id="5" name="Title 1"/>
          <p:cNvSpPr>
            <a:spLocks noGrp="1"/>
          </p:cNvSpPr>
          <p:nvPr>
            <p:ph type="title"/>
          </p:nvPr>
        </p:nvSpPr>
        <p:spPr>
          <a:xfrm>
            <a:off x="478584" y="240480"/>
            <a:ext cx="8387080" cy="438036"/>
          </a:xfrm>
        </p:spPr>
        <p:txBody>
          <a:bodyPr/>
          <a:lstStyle/>
          <a:p>
            <a:pPr algn="ctr"/>
            <a:r>
              <a:rPr lang="en-US" sz="2400" dirty="0" smtClean="0"/>
              <a:t>Definitions</a:t>
            </a:r>
            <a:endParaRPr lang="en-US" sz="1400" dirty="0"/>
          </a:p>
        </p:txBody>
      </p:sp>
    </p:spTree>
    <p:extLst>
      <p:ext uri="{BB962C8B-B14F-4D97-AF65-F5344CB8AC3E}">
        <p14:creationId xmlns:p14="http://schemas.microsoft.com/office/powerpoint/2010/main" val="25450359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3" name="Content Placeholder 2"/>
          <p:cNvSpPr>
            <a:spLocks noGrp="1"/>
          </p:cNvSpPr>
          <p:nvPr>
            <p:ph idx="1"/>
          </p:nvPr>
        </p:nvSpPr>
        <p:spPr>
          <a:xfrm>
            <a:off x="756920" y="1138990"/>
            <a:ext cx="7680525" cy="1981368"/>
          </a:xfrm>
        </p:spPr>
        <p:txBody>
          <a:bodyPr>
            <a:noAutofit/>
          </a:bodyPr>
          <a:lstStyle/>
          <a:p>
            <a:pPr marL="0" indent="0">
              <a:spcBef>
                <a:spcPts val="1800"/>
              </a:spcBef>
              <a:buSzPct val="100000"/>
              <a:buNone/>
            </a:pPr>
            <a:r>
              <a:rPr lang="en-US" sz="2400" dirty="0" smtClean="0">
                <a:solidFill>
                  <a:srgbClr val="000000"/>
                </a:solidFill>
                <a:latin typeface="+mn-lt"/>
                <a:cs typeface="Cambria"/>
              </a:rPr>
              <a:t>Earth Science Data Analytics Definition:</a:t>
            </a:r>
          </a:p>
          <a:p>
            <a:pPr>
              <a:buFontTx/>
              <a:buChar char="-"/>
            </a:pPr>
            <a:endParaRPr lang="en-US" sz="1000" dirty="0" smtClean="0"/>
          </a:p>
          <a:p>
            <a:pPr>
              <a:buFontTx/>
              <a:buChar char="-"/>
            </a:pPr>
            <a:r>
              <a:rPr lang="en-US" sz="2000" dirty="0" smtClean="0"/>
              <a:t>The </a:t>
            </a:r>
            <a:r>
              <a:rPr lang="en-US" sz="2000" dirty="0"/>
              <a:t>process of examining large amounts of data of a variety of types to uncover hidden patterns, unknown correlations and other useful information, involving one or more of the </a:t>
            </a:r>
            <a:r>
              <a:rPr lang="en-US" sz="2000" dirty="0" smtClean="0"/>
              <a:t>following:</a:t>
            </a:r>
          </a:p>
          <a:p>
            <a:pPr marL="574675" indent="-225425">
              <a:buFontTx/>
              <a:buChar char="-"/>
            </a:pPr>
            <a:r>
              <a:rPr lang="en-US" sz="2000" b="1" dirty="0" smtClean="0"/>
              <a:t>Data </a:t>
            </a:r>
            <a:r>
              <a:rPr lang="en-US" sz="2000" b="1" dirty="0"/>
              <a:t>Preparation</a:t>
            </a:r>
            <a:r>
              <a:rPr lang="en-US" sz="2000" dirty="0"/>
              <a:t> – Preparing heterogeneous data so that they can ‘play’ </a:t>
            </a:r>
            <a:r>
              <a:rPr lang="en-US" sz="2000" dirty="0" smtClean="0"/>
              <a:t>together</a:t>
            </a:r>
          </a:p>
          <a:p>
            <a:pPr marL="574675" indent="-225425">
              <a:buFontTx/>
              <a:buChar char="-"/>
            </a:pPr>
            <a:r>
              <a:rPr lang="en-US" sz="2000" b="1" dirty="0" smtClean="0"/>
              <a:t>Data </a:t>
            </a:r>
            <a:r>
              <a:rPr lang="en-US" sz="2000" b="1" dirty="0"/>
              <a:t>Reduction</a:t>
            </a:r>
            <a:r>
              <a:rPr lang="en-US" sz="2000" dirty="0"/>
              <a:t> – Smartly removing data that do not fit research </a:t>
            </a:r>
            <a:r>
              <a:rPr lang="en-US" sz="2000" dirty="0" smtClean="0"/>
              <a:t>criteria</a:t>
            </a:r>
          </a:p>
          <a:p>
            <a:pPr marL="574675" indent="-225425">
              <a:buFontTx/>
              <a:buChar char="-"/>
            </a:pPr>
            <a:r>
              <a:rPr lang="en-US" sz="2000" b="1" dirty="0" smtClean="0"/>
              <a:t>Data </a:t>
            </a:r>
            <a:r>
              <a:rPr lang="en-US" sz="2000" b="1" dirty="0"/>
              <a:t>Analysis</a:t>
            </a:r>
            <a:r>
              <a:rPr lang="en-US" sz="2000" dirty="0"/>
              <a:t> – Applying techniques/methods to derive </a:t>
            </a:r>
            <a:r>
              <a:rPr lang="en-US" sz="2000" dirty="0" smtClean="0"/>
              <a:t>results</a:t>
            </a:r>
          </a:p>
          <a:p>
            <a:pPr marL="574675" indent="-225425">
              <a:buFontTx/>
              <a:buChar char="-"/>
            </a:pPr>
            <a:endParaRPr lang="en-US" sz="2000" dirty="0"/>
          </a:p>
          <a:p>
            <a:pPr marL="349250" indent="0">
              <a:buNone/>
            </a:pPr>
            <a:r>
              <a:rPr lang="en-US" sz="2800" b="1" i="1" dirty="0" smtClean="0">
                <a:solidFill>
                  <a:srgbClr val="0000FF"/>
                </a:solidFill>
              </a:rPr>
              <a:t>Is this the definition we want to stamp ‘ESIP’ on?</a:t>
            </a:r>
            <a:endParaRPr lang="en-US" sz="2800" b="1" i="1" dirty="0">
              <a:solidFill>
                <a:srgbClr val="0000FF"/>
              </a:solidFill>
            </a:endParaRPr>
          </a:p>
        </p:txBody>
      </p:sp>
      <p:sp>
        <p:nvSpPr>
          <p:cNvPr id="5" name="Title 1"/>
          <p:cNvSpPr>
            <a:spLocks noGrp="1"/>
          </p:cNvSpPr>
          <p:nvPr>
            <p:ph type="title"/>
          </p:nvPr>
        </p:nvSpPr>
        <p:spPr>
          <a:xfrm>
            <a:off x="756920" y="170888"/>
            <a:ext cx="8387080" cy="438036"/>
          </a:xfrm>
        </p:spPr>
        <p:txBody>
          <a:bodyPr/>
          <a:lstStyle/>
          <a:p>
            <a:pPr algn="ctr"/>
            <a:r>
              <a:rPr lang="en-US" sz="2400" dirty="0" smtClean="0"/>
              <a:t>Earth Science Data Analytics Definition</a:t>
            </a:r>
            <a:endParaRPr lang="en-US" sz="2400" dirty="0"/>
          </a:p>
        </p:txBody>
      </p:sp>
    </p:spTree>
    <p:extLst>
      <p:ext uri="{BB962C8B-B14F-4D97-AF65-F5344CB8AC3E}">
        <p14:creationId xmlns:p14="http://schemas.microsoft.com/office/powerpoint/2010/main" val="404747882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821"/>
          <p:cNvSpPr/>
          <p:nvPr/>
        </p:nvSpPr>
        <p:spPr>
          <a:xfrm>
            <a:off x="29262" y="-19050"/>
            <a:ext cx="9172575" cy="6877050"/>
          </a:xfrm>
          <a:prstGeom prst="rect">
            <a:avLst/>
          </a:prstGeom>
          <a:blipFill>
            <a:blip r:embed="rId2"/>
            <a:stretch>
              <a:fillRect/>
            </a:stretch>
          </a:blipFill>
        </p:spPr>
      </p:sp>
      <p:sp>
        <p:nvSpPr>
          <p:cNvPr id="7" name="Title 1"/>
          <p:cNvSpPr>
            <a:spLocks noGrp="1"/>
          </p:cNvSpPr>
          <p:nvPr>
            <p:ph type="title"/>
          </p:nvPr>
        </p:nvSpPr>
        <p:spPr>
          <a:xfrm>
            <a:off x="1268242" y="182118"/>
            <a:ext cx="6763508" cy="440286"/>
          </a:xfrm>
        </p:spPr>
        <p:txBody>
          <a:bodyPr/>
          <a:lstStyle/>
          <a:p>
            <a:pPr algn="ctr"/>
            <a:r>
              <a:rPr lang="en-US" sz="2400" dirty="0" smtClean="0">
                <a:latin typeface="+mj-lt"/>
                <a:cs typeface="Cambria"/>
              </a:rPr>
              <a:t>Data Analytics Types</a:t>
            </a:r>
            <a:endParaRPr lang="en-US" sz="2400" dirty="0">
              <a:latin typeface="+mj-lt"/>
              <a:cs typeface="Cambria"/>
            </a:endParaRPr>
          </a:p>
        </p:txBody>
      </p:sp>
      <p:sp>
        <p:nvSpPr>
          <p:cNvPr id="2" name="TextBox 1"/>
          <p:cNvSpPr txBox="1"/>
          <p:nvPr/>
        </p:nvSpPr>
        <p:spPr>
          <a:xfrm>
            <a:off x="578376" y="1082448"/>
            <a:ext cx="8373880" cy="3893373"/>
          </a:xfrm>
          <a:prstGeom prst="rect">
            <a:avLst/>
          </a:prstGeom>
          <a:noFill/>
        </p:spPr>
        <p:txBody>
          <a:bodyPr wrap="square" rtlCol="0">
            <a:spAutoFit/>
          </a:bodyPr>
          <a:lstStyle/>
          <a:p>
            <a:r>
              <a:rPr lang="en-US" sz="2800" dirty="0" smtClean="0">
                <a:solidFill>
                  <a:schemeClr val="tx1"/>
                </a:solidFill>
              </a:rPr>
              <a:t>Why is it important to identify Data Analytics Types</a:t>
            </a:r>
          </a:p>
          <a:p>
            <a:pPr>
              <a:spcBef>
                <a:spcPts val="600"/>
              </a:spcBef>
            </a:pPr>
            <a:endParaRPr lang="en-US" sz="2400" dirty="0" smtClean="0">
              <a:solidFill>
                <a:schemeClr val="tx1"/>
              </a:solidFill>
            </a:endParaRPr>
          </a:p>
          <a:p>
            <a:pPr>
              <a:spcBef>
                <a:spcPts val="600"/>
              </a:spcBef>
            </a:pPr>
            <a:r>
              <a:rPr lang="en-US" sz="2800" i="1" dirty="0" smtClean="0">
                <a:solidFill>
                  <a:schemeClr val="tx1"/>
                </a:solidFill>
              </a:rPr>
              <a:t>To better identify key needs that tools/techniques can be developed to address.</a:t>
            </a:r>
            <a:endParaRPr lang="en-US" sz="2800" i="1" dirty="0">
              <a:solidFill>
                <a:schemeClr val="tx1"/>
              </a:solidFill>
            </a:endParaRPr>
          </a:p>
          <a:p>
            <a:pPr>
              <a:spcBef>
                <a:spcPts val="600"/>
              </a:spcBef>
            </a:pPr>
            <a:endParaRPr lang="en-US" sz="2800" dirty="0" smtClean="0">
              <a:solidFill>
                <a:schemeClr val="tx1"/>
              </a:solidFill>
            </a:endParaRPr>
          </a:p>
          <a:p>
            <a:r>
              <a:rPr lang="en-US" sz="2400" dirty="0" smtClean="0">
                <a:solidFill>
                  <a:schemeClr val="tx1"/>
                </a:solidFill>
              </a:rPr>
              <a:t>Basically, once we can categorize different types of Data Analytics, we can better associate existing and future Data Analytics tools and techniques that will help solve particular problems.</a:t>
            </a:r>
          </a:p>
        </p:txBody>
      </p:sp>
    </p:spTree>
    <p:extLst>
      <p:ext uri="{BB962C8B-B14F-4D97-AF65-F5344CB8AC3E}">
        <p14:creationId xmlns:p14="http://schemas.microsoft.com/office/powerpoint/2010/main" val="1461735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821"/>
          <p:cNvSpPr/>
          <p:nvPr/>
        </p:nvSpPr>
        <p:spPr>
          <a:xfrm>
            <a:off x="29262" y="-19050"/>
            <a:ext cx="9172575" cy="6877050"/>
          </a:xfrm>
          <a:prstGeom prst="rect">
            <a:avLst/>
          </a:prstGeom>
          <a:blipFill>
            <a:blip r:embed="rId2"/>
            <a:stretch>
              <a:fillRect/>
            </a:stretch>
          </a:blipFill>
        </p:spPr>
      </p:sp>
      <p:pic>
        <p:nvPicPr>
          <p:cNvPr id="4" name="Picture 3"/>
          <p:cNvPicPr>
            <a:picLocks noChangeAspect="1"/>
          </p:cNvPicPr>
          <p:nvPr/>
        </p:nvPicPr>
        <p:blipFill>
          <a:blip r:embed="rId3"/>
          <a:stretch>
            <a:fillRect/>
          </a:stretch>
        </p:blipFill>
        <p:spPr>
          <a:xfrm>
            <a:off x="538264" y="1017713"/>
            <a:ext cx="8160006" cy="5474918"/>
          </a:xfrm>
          <a:prstGeom prst="rect">
            <a:avLst/>
          </a:prstGeom>
        </p:spPr>
      </p:pic>
      <p:sp>
        <p:nvSpPr>
          <p:cNvPr id="7" name="Title 1"/>
          <p:cNvSpPr>
            <a:spLocks noGrp="1"/>
          </p:cNvSpPr>
          <p:nvPr>
            <p:ph type="title"/>
          </p:nvPr>
        </p:nvSpPr>
        <p:spPr>
          <a:xfrm>
            <a:off x="1268242" y="182118"/>
            <a:ext cx="6763508" cy="440286"/>
          </a:xfrm>
        </p:spPr>
        <p:txBody>
          <a:bodyPr/>
          <a:lstStyle/>
          <a:p>
            <a:pPr algn="ctr"/>
            <a:r>
              <a:rPr lang="en-US" sz="2800" dirty="0" smtClean="0">
                <a:latin typeface="Cambria"/>
                <a:cs typeface="Cambria"/>
              </a:rPr>
              <a:t>The 5 Types of Data Analytics</a:t>
            </a:r>
            <a:endParaRPr lang="en-US" sz="2800" dirty="0">
              <a:latin typeface="Cambria"/>
              <a:cs typeface="Cambria"/>
            </a:endParaRPr>
          </a:p>
        </p:txBody>
      </p:sp>
    </p:spTree>
    <p:extLst>
      <p:ext uri="{BB962C8B-B14F-4D97-AF65-F5344CB8AC3E}">
        <p14:creationId xmlns:p14="http://schemas.microsoft.com/office/powerpoint/2010/main" val="22516520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3" name="Content Placeholder 2"/>
          <p:cNvSpPr>
            <a:spLocks noGrp="1"/>
          </p:cNvSpPr>
          <p:nvPr>
            <p:ph idx="1"/>
          </p:nvPr>
        </p:nvSpPr>
        <p:spPr>
          <a:xfrm>
            <a:off x="954557" y="1104196"/>
            <a:ext cx="7061906" cy="1981368"/>
          </a:xfrm>
        </p:spPr>
        <p:txBody>
          <a:bodyPr>
            <a:noAutofit/>
          </a:bodyPr>
          <a:lstStyle/>
          <a:p>
            <a:pPr marL="0" indent="0">
              <a:spcBef>
                <a:spcPts val="1800"/>
              </a:spcBef>
              <a:buSzPct val="100000"/>
              <a:buNone/>
            </a:pPr>
            <a:r>
              <a:rPr lang="en-US" sz="2400" dirty="0"/>
              <a:t>The science is generally divided </a:t>
            </a:r>
            <a:r>
              <a:rPr lang="en-US" sz="2400" dirty="0" smtClean="0"/>
              <a:t>into:</a:t>
            </a:r>
          </a:p>
          <a:p>
            <a:pPr>
              <a:spcBef>
                <a:spcPts val="1800"/>
              </a:spcBef>
              <a:buSzPct val="100000"/>
              <a:buFontTx/>
              <a:buChar char="-"/>
            </a:pPr>
            <a:r>
              <a:rPr lang="en-US" sz="2000" dirty="0"/>
              <a:t>E</a:t>
            </a:r>
            <a:r>
              <a:rPr lang="en-US" sz="2000" dirty="0" smtClean="0"/>
              <a:t>xploratory </a:t>
            </a:r>
            <a:r>
              <a:rPr lang="en-US" sz="2000" dirty="0"/>
              <a:t>data analysis (EDA), where new features in the data are </a:t>
            </a:r>
            <a:r>
              <a:rPr lang="en-US" sz="2000" dirty="0" smtClean="0"/>
              <a:t>discovered</a:t>
            </a:r>
            <a:endParaRPr lang="en-US" sz="2000" dirty="0"/>
          </a:p>
          <a:p>
            <a:pPr>
              <a:spcBef>
                <a:spcPts val="1800"/>
              </a:spcBef>
              <a:buSzPct val="100000"/>
              <a:buFontTx/>
              <a:buChar char="-"/>
            </a:pPr>
            <a:r>
              <a:rPr lang="en-US" sz="2000" dirty="0"/>
              <a:t>C</a:t>
            </a:r>
            <a:r>
              <a:rPr lang="en-US" sz="2000" dirty="0" smtClean="0"/>
              <a:t>onfirmatory </a:t>
            </a:r>
            <a:r>
              <a:rPr lang="en-US" sz="2000" dirty="0"/>
              <a:t>data analysis (CDA), where existing hypotheses are proven true or </a:t>
            </a:r>
            <a:r>
              <a:rPr lang="en-US" sz="2000" dirty="0" smtClean="0"/>
              <a:t>false</a:t>
            </a:r>
          </a:p>
          <a:p>
            <a:pPr>
              <a:spcBef>
                <a:spcPts val="1800"/>
              </a:spcBef>
              <a:buSzPct val="100000"/>
              <a:buFontTx/>
              <a:buChar char="-"/>
            </a:pPr>
            <a:r>
              <a:rPr lang="en-US" sz="2000" dirty="0" smtClean="0"/>
              <a:t>Qualitative </a:t>
            </a:r>
            <a:r>
              <a:rPr lang="en-US" sz="2000" dirty="0"/>
              <a:t>data analysis (QDA) is used in the social sciences to draw conclusions from non-numerical data like words, photographs or video. </a:t>
            </a:r>
            <a:endParaRPr lang="en-US" sz="1600" dirty="0">
              <a:solidFill>
                <a:srgbClr val="000000"/>
              </a:solidFill>
              <a:latin typeface="+mn-lt"/>
              <a:cs typeface="Cambria"/>
            </a:endParaRPr>
          </a:p>
        </p:txBody>
      </p:sp>
      <p:sp>
        <p:nvSpPr>
          <p:cNvPr id="5" name="Title 1"/>
          <p:cNvSpPr>
            <a:spLocks noGrp="1"/>
          </p:cNvSpPr>
          <p:nvPr>
            <p:ph type="title"/>
          </p:nvPr>
        </p:nvSpPr>
        <p:spPr>
          <a:xfrm>
            <a:off x="491074" y="266577"/>
            <a:ext cx="8387080" cy="438036"/>
          </a:xfrm>
        </p:spPr>
        <p:txBody>
          <a:bodyPr/>
          <a:lstStyle/>
          <a:p>
            <a:pPr algn="ctr"/>
            <a:r>
              <a:rPr lang="en-US" sz="2400" dirty="0"/>
              <a:t>Another Take</a:t>
            </a:r>
            <a:br>
              <a:rPr lang="en-US" sz="2400" dirty="0"/>
            </a:br>
            <a:r>
              <a:rPr lang="en-US" sz="1400" dirty="0"/>
              <a:t>http://</a:t>
            </a:r>
            <a:r>
              <a:rPr lang="en-US" sz="1400" dirty="0" err="1"/>
              <a:t>searchdatamanagement.techtarget.com</a:t>
            </a:r>
            <a:r>
              <a:rPr lang="en-US" sz="1400" dirty="0"/>
              <a:t>/definition/data-analytics</a:t>
            </a:r>
          </a:p>
        </p:txBody>
      </p:sp>
    </p:spTree>
    <p:extLst>
      <p:ext uri="{BB962C8B-B14F-4D97-AF65-F5344CB8AC3E}">
        <p14:creationId xmlns:p14="http://schemas.microsoft.com/office/powerpoint/2010/main" val="260151776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821439" y="86400"/>
            <a:ext cx="8252522" cy="540690"/>
          </a:xfrm>
        </p:spPr>
        <p:txBody>
          <a:bodyPr/>
          <a:lstStyle/>
          <a:p>
            <a:pPr indent="0" algn="ctr"/>
            <a:r>
              <a:rPr lang="en-US" sz="2400" dirty="0" smtClean="0">
                <a:latin typeface="+mj-lt"/>
                <a:cs typeface="Cambria"/>
              </a:rPr>
              <a:t>ESDA Use Case Template</a:t>
            </a:r>
            <a:endParaRPr lang="en-US" sz="2400" dirty="0">
              <a:latin typeface="+mj-lt"/>
              <a:cs typeface="Cambria"/>
            </a:endParaRPr>
          </a:p>
        </p:txBody>
      </p:sp>
      <p:sp>
        <p:nvSpPr>
          <p:cNvPr id="3" name="Text Placeholder 2"/>
          <p:cNvSpPr>
            <a:spLocks noGrp="1"/>
          </p:cNvSpPr>
          <p:nvPr>
            <p:ph type="body" idx="1"/>
          </p:nvPr>
        </p:nvSpPr>
        <p:spPr>
          <a:xfrm>
            <a:off x="398669" y="922654"/>
            <a:ext cx="8180502" cy="4967574"/>
          </a:xfrm>
        </p:spPr>
        <p:txBody>
          <a:bodyPr/>
          <a:lstStyle/>
          <a:p>
            <a:pPr>
              <a:buFontTx/>
              <a:buChar char="-"/>
            </a:pPr>
            <a:r>
              <a:rPr lang="en-US" sz="1800" dirty="0" smtClean="0"/>
              <a:t>Use </a:t>
            </a:r>
            <a:r>
              <a:rPr lang="en-US" sz="1800" dirty="0"/>
              <a:t>Case </a:t>
            </a:r>
            <a:r>
              <a:rPr lang="en-US" sz="1800" dirty="0" smtClean="0"/>
              <a:t>Title</a:t>
            </a:r>
          </a:p>
          <a:p>
            <a:pPr>
              <a:buFontTx/>
              <a:buChar char="-"/>
            </a:pPr>
            <a:r>
              <a:rPr lang="en-US" sz="1800" dirty="0" smtClean="0"/>
              <a:t>Author</a:t>
            </a:r>
            <a:r>
              <a:rPr lang="en-US" sz="1800" dirty="0"/>
              <a:t>/Company/Email </a:t>
            </a:r>
            <a:endParaRPr lang="en-US" sz="1800" dirty="0" smtClean="0"/>
          </a:p>
          <a:p>
            <a:pPr>
              <a:buFontTx/>
              <a:buChar char="-"/>
            </a:pPr>
            <a:r>
              <a:rPr lang="en-US" sz="1800" dirty="0" smtClean="0"/>
              <a:t>Actors</a:t>
            </a:r>
            <a:r>
              <a:rPr lang="en-US" sz="1800" dirty="0"/>
              <a:t>/Stakeholders/Project URL and their roles and </a:t>
            </a:r>
            <a:r>
              <a:rPr lang="en-US" sz="1800" dirty="0" smtClean="0"/>
              <a:t>responsibilities</a:t>
            </a:r>
          </a:p>
          <a:p>
            <a:pPr>
              <a:buFontTx/>
              <a:buChar char="-"/>
            </a:pPr>
            <a:r>
              <a:rPr lang="en-US" sz="1800" dirty="0" smtClean="0">
                <a:solidFill>
                  <a:schemeClr val="tx1"/>
                </a:solidFill>
              </a:rPr>
              <a:t>Use </a:t>
            </a:r>
            <a:r>
              <a:rPr lang="en-US" sz="1800" dirty="0">
                <a:solidFill>
                  <a:schemeClr val="tx1"/>
                </a:solidFill>
              </a:rPr>
              <a:t>Case </a:t>
            </a:r>
            <a:r>
              <a:rPr lang="en-US" sz="1800" dirty="0" smtClean="0">
                <a:solidFill>
                  <a:schemeClr val="tx1"/>
                </a:solidFill>
              </a:rPr>
              <a:t>Goal</a:t>
            </a:r>
          </a:p>
          <a:p>
            <a:pPr>
              <a:buFontTx/>
              <a:buChar char="-"/>
            </a:pPr>
            <a:r>
              <a:rPr lang="en-US" sz="1800" dirty="0" smtClean="0"/>
              <a:t>Use </a:t>
            </a:r>
            <a:r>
              <a:rPr lang="en-US" sz="1800" dirty="0"/>
              <a:t>Case </a:t>
            </a:r>
            <a:r>
              <a:rPr lang="en-US" sz="1800" dirty="0" smtClean="0"/>
              <a:t>Description</a:t>
            </a:r>
          </a:p>
          <a:p>
            <a:pPr>
              <a:buFontTx/>
              <a:buChar char="-"/>
            </a:pPr>
            <a:r>
              <a:rPr lang="en-US" sz="1800" dirty="0" smtClean="0">
                <a:solidFill>
                  <a:schemeClr val="tx1"/>
                </a:solidFill>
              </a:rPr>
              <a:t>Current </a:t>
            </a:r>
            <a:r>
              <a:rPr lang="en-US" sz="1800" dirty="0">
                <a:solidFill>
                  <a:schemeClr val="tx1"/>
                </a:solidFill>
              </a:rPr>
              <a:t>technical considerations </a:t>
            </a:r>
            <a:r>
              <a:rPr lang="en-US" sz="1800" dirty="0"/>
              <a:t>to take into account that may </a:t>
            </a:r>
            <a:r>
              <a:rPr lang="en-US" sz="1800" dirty="0">
                <a:solidFill>
                  <a:srgbClr val="000000"/>
                </a:solidFill>
              </a:rPr>
              <a:t>impact needed data analytics. </a:t>
            </a:r>
            <a:endParaRPr lang="en-US" sz="1800" dirty="0" smtClean="0">
              <a:solidFill>
                <a:srgbClr val="000000"/>
              </a:solidFill>
            </a:endParaRPr>
          </a:p>
          <a:p>
            <a:pPr>
              <a:buFontTx/>
              <a:buChar char="-"/>
            </a:pPr>
            <a:r>
              <a:rPr lang="en-US" sz="1800" dirty="0" smtClean="0">
                <a:solidFill>
                  <a:srgbClr val="000000"/>
                </a:solidFill>
              </a:rPr>
              <a:t>Data </a:t>
            </a:r>
            <a:r>
              <a:rPr lang="en-US" sz="1800" dirty="0">
                <a:solidFill>
                  <a:srgbClr val="000000"/>
                </a:solidFill>
              </a:rPr>
              <a:t>Analytics tools </a:t>
            </a:r>
            <a:r>
              <a:rPr lang="en-US" sz="1800" dirty="0" smtClean="0">
                <a:solidFill>
                  <a:srgbClr val="000000"/>
                </a:solidFill>
              </a:rPr>
              <a:t>applied</a:t>
            </a:r>
          </a:p>
          <a:p>
            <a:pPr>
              <a:buFontTx/>
              <a:buChar char="-"/>
            </a:pPr>
            <a:r>
              <a:rPr lang="en-US" sz="1800" dirty="0" smtClean="0">
                <a:solidFill>
                  <a:srgbClr val="000000"/>
                </a:solidFill>
              </a:rPr>
              <a:t>Data </a:t>
            </a:r>
            <a:r>
              <a:rPr lang="en-US" sz="1800" dirty="0">
                <a:solidFill>
                  <a:srgbClr val="000000"/>
                </a:solidFill>
              </a:rPr>
              <a:t>Analytics Challenges (Gaps</a:t>
            </a:r>
            <a:r>
              <a:rPr lang="en-US" sz="1800" dirty="0" smtClean="0">
                <a:solidFill>
                  <a:srgbClr val="000000"/>
                </a:solidFill>
              </a:rPr>
              <a:t>)</a:t>
            </a:r>
          </a:p>
          <a:p>
            <a:pPr>
              <a:buFontTx/>
              <a:buChar char="-"/>
            </a:pPr>
            <a:r>
              <a:rPr lang="en-US" sz="1800" dirty="0" smtClean="0">
                <a:solidFill>
                  <a:srgbClr val="000000"/>
                </a:solidFill>
              </a:rPr>
              <a:t>Type </a:t>
            </a:r>
            <a:r>
              <a:rPr lang="en-US" sz="1800" dirty="0">
                <a:solidFill>
                  <a:srgbClr val="000000"/>
                </a:solidFill>
              </a:rPr>
              <a:t>of </a:t>
            </a:r>
            <a:r>
              <a:rPr lang="en-US" sz="1800" dirty="0" smtClean="0">
                <a:solidFill>
                  <a:srgbClr val="000000"/>
                </a:solidFill>
              </a:rPr>
              <a:t>User</a:t>
            </a:r>
          </a:p>
          <a:p>
            <a:pPr>
              <a:buFontTx/>
              <a:buChar char="-"/>
            </a:pPr>
            <a:r>
              <a:rPr lang="en-US" sz="1800" dirty="0" smtClean="0">
                <a:solidFill>
                  <a:srgbClr val="000000"/>
                </a:solidFill>
              </a:rPr>
              <a:t>Research Areas</a:t>
            </a:r>
          </a:p>
          <a:p>
            <a:pPr>
              <a:buFontTx/>
              <a:buChar char="-"/>
            </a:pPr>
            <a:r>
              <a:rPr lang="en-US" sz="1800" dirty="0" smtClean="0"/>
              <a:t>Societal </a:t>
            </a:r>
            <a:r>
              <a:rPr lang="en-US" sz="1800" dirty="0"/>
              <a:t>Benefit </a:t>
            </a:r>
            <a:r>
              <a:rPr lang="en-US" sz="1800" dirty="0" smtClean="0"/>
              <a:t>Areas</a:t>
            </a:r>
          </a:p>
          <a:p>
            <a:pPr>
              <a:buFontTx/>
              <a:buChar char="-"/>
            </a:pPr>
            <a:r>
              <a:rPr lang="en-US" sz="1800" dirty="0" smtClean="0"/>
              <a:t>Potential </a:t>
            </a:r>
            <a:r>
              <a:rPr lang="en-US" sz="1800" dirty="0"/>
              <a:t>for and/or issues for generalizing this use case (e.g. for ref. architecture</a:t>
            </a:r>
            <a:r>
              <a:rPr lang="en-US" sz="1800" dirty="0" smtClean="0"/>
              <a:t>)</a:t>
            </a:r>
          </a:p>
          <a:p>
            <a:pPr>
              <a:buFontTx/>
              <a:buChar char="-"/>
            </a:pPr>
            <a:r>
              <a:rPr lang="en-US" sz="1800" dirty="0" smtClean="0"/>
              <a:t>More </a:t>
            </a:r>
            <a:r>
              <a:rPr lang="en-US" sz="1800" dirty="0"/>
              <a:t>Information and relevant URLs (e.g. who to contact or where to go for more information)</a:t>
            </a:r>
          </a:p>
        </p:txBody>
      </p:sp>
    </p:spTree>
    <p:extLst>
      <p:ext uri="{BB962C8B-B14F-4D97-AF65-F5344CB8AC3E}">
        <p14:creationId xmlns:p14="http://schemas.microsoft.com/office/powerpoint/2010/main" val="304236047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5861"/>
            <a:ext cx="9172575" cy="6877050"/>
          </a:xfrm>
          <a:prstGeom prst="rect">
            <a:avLst/>
          </a:prstGeom>
          <a:blipFill>
            <a:blip r:embed="rId2"/>
            <a:stretch>
              <a:fillRect/>
            </a:stretch>
          </a:blipFill>
        </p:spPr>
      </p:sp>
      <p:sp>
        <p:nvSpPr>
          <p:cNvPr id="2" name="Title 1"/>
          <p:cNvSpPr>
            <a:spLocks noGrp="1"/>
          </p:cNvSpPr>
          <p:nvPr>
            <p:ph type="title"/>
          </p:nvPr>
        </p:nvSpPr>
        <p:spPr>
          <a:xfrm>
            <a:off x="648556" y="104387"/>
            <a:ext cx="7845791" cy="489870"/>
          </a:xfrm>
        </p:spPr>
        <p:txBody>
          <a:bodyPr/>
          <a:lstStyle/>
          <a:p>
            <a:pPr lvl="1" algn="ctr">
              <a:spcBef>
                <a:spcPts val="1200"/>
              </a:spcBef>
            </a:pPr>
            <a:r>
              <a:rPr lang="en-US" sz="2400" dirty="0" smtClean="0"/>
              <a:t>Use Cases Gathered (so far)</a:t>
            </a:r>
            <a:endParaRPr lang="en-US" sz="2400" dirty="0"/>
          </a:p>
        </p:txBody>
      </p:sp>
      <p:graphicFrame>
        <p:nvGraphicFramePr>
          <p:cNvPr id="7" name="Table 6"/>
          <p:cNvGraphicFramePr>
            <a:graphicFrameLocks noGrp="1"/>
          </p:cNvGraphicFramePr>
          <p:nvPr>
            <p:extLst>
              <p:ext uri="{D42A27DB-BD31-4B8C-83A1-F6EECF244321}">
                <p14:modId xmlns:p14="http://schemas.microsoft.com/office/powerpoint/2010/main" val="817316796"/>
              </p:ext>
            </p:extLst>
          </p:nvPr>
        </p:nvGraphicFramePr>
        <p:xfrm>
          <a:off x="375803" y="867809"/>
          <a:ext cx="8513881" cy="5128624"/>
        </p:xfrm>
        <a:graphic>
          <a:graphicData uri="http://schemas.openxmlformats.org/drawingml/2006/table">
            <a:tbl>
              <a:tblPr/>
              <a:tblGrid>
                <a:gridCol w="8513881"/>
              </a:tblGrid>
              <a:tr h="14996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Arial"/>
                        </a:rPr>
                        <a:t>1  </a:t>
                      </a:r>
                      <a:r>
                        <a:rPr lang="en-US" sz="1600" b="0" i="0" u="none" strike="noStrike" dirty="0" smtClean="0">
                          <a:solidFill>
                            <a:srgbClr val="000000"/>
                          </a:solidFill>
                          <a:effectLst/>
                          <a:latin typeface="Arial"/>
                        </a:rPr>
                        <a:t>MERRA </a:t>
                      </a:r>
                      <a:r>
                        <a:rPr lang="en-US" sz="1600" b="0" i="0" u="none" strike="noStrike" dirty="0">
                          <a:solidFill>
                            <a:srgbClr val="000000"/>
                          </a:solidFill>
                          <a:effectLst/>
                          <a:latin typeface="Arial"/>
                        </a:rPr>
                        <a:t>Analytics Services: Climate Analytics-as-a-Service</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292044">
                <a:tc>
                  <a:txBody>
                    <a:bodyPr/>
                    <a:lstStyle/>
                    <a:p>
                      <a:pPr algn="l" fontAlgn="b"/>
                      <a:r>
                        <a:rPr lang="en-US" sz="1600" b="0" i="0" u="none" strike="noStrike" dirty="0">
                          <a:solidFill>
                            <a:srgbClr val="000000"/>
                          </a:solidFill>
                          <a:effectLst/>
                          <a:latin typeface="Arial"/>
                        </a:rPr>
                        <a:t>2  MUSTANG QA: Ability to detect seismic instrumentation problems</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044">
                <a:tc>
                  <a:txBody>
                    <a:bodyPr/>
                    <a:lstStyle/>
                    <a:p>
                      <a:pPr algn="l" fontAlgn="b"/>
                      <a:r>
                        <a:rPr lang="en-US" sz="1600" b="0" i="0" u="none" strike="noStrike" dirty="0">
                          <a:solidFill>
                            <a:srgbClr val="000000"/>
                          </a:solidFill>
                          <a:effectLst/>
                          <a:latin typeface="Arial"/>
                        </a:rPr>
                        <a:t>3 </a:t>
                      </a:r>
                      <a:r>
                        <a:rPr lang="en-US" sz="1600" b="1" i="0" u="none" strike="noStrike" dirty="0">
                          <a:solidFill>
                            <a:srgbClr val="000000"/>
                          </a:solidFill>
                          <a:effectLst/>
                          <a:latin typeface="Arial"/>
                        </a:rPr>
                        <a:t> </a:t>
                      </a:r>
                      <a:r>
                        <a:rPr lang="en-US" sz="1600" b="0" i="0" u="none" strike="noStrike" dirty="0">
                          <a:solidFill>
                            <a:srgbClr val="000000"/>
                          </a:solidFill>
                          <a:effectLst/>
                          <a:latin typeface="Arial"/>
                        </a:rPr>
                        <a:t>Inter-calibrations among datasets</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292044">
                <a:tc>
                  <a:txBody>
                    <a:bodyPr/>
                    <a:lstStyle/>
                    <a:p>
                      <a:pPr algn="l" fontAlgn="b"/>
                      <a:r>
                        <a:rPr lang="en-US" sz="1600" b="0" i="0" u="none" strike="noStrike" dirty="0">
                          <a:solidFill>
                            <a:srgbClr val="000000"/>
                          </a:solidFill>
                          <a:effectLst/>
                          <a:latin typeface="Arial"/>
                        </a:rPr>
                        <a:t>4 </a:t>
                      </a:r>
                      <a:r>
                        <a:rPr lang="en-US" sz="1600" b="1" i="0" u="none" strike="noStrike" dirty="0">
                          <a:solidFill>
                            <a:srgbClr val="000000"/>
                          </a:solidFill>
                          <a:effectLst/>
                          <a:latin typeface="Arial"/>
                        </a:rPr>
                        <a:t> </a:t>
                      </a:r>
                      <a:r>
                        <a:rPr lang="en-US" sz="1600" b="0" i="0" u="none" strike="noStrike" dirty="0">
                          <a:solidFill>
                            <a:srgbClr val="000000"/>
                          </a:solidFill>
                          <a:effectLst/>
                          <a:latin typeface="Arial"/>
                        </a:rPr>
                        <a:t>Inter-comparisons between multiple model or data products</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044">
                <a:tc>
                  <a:txBody>
                    <a:bodyPr/>
                    <a:lstStyle/>
                    <a:p>
                      <a:pPr algn="l" fontAlgn="b"/>
                      <a:r>
                        <a:rPr lang="en-US" sz="1600" b="0" i="0" u="none" strike="noStrike" dirty="0">
                          <a:solidFill>
                            <a:srgbClr val="000000"/>
                          </a:solidFill>
                          <a:effectLst/>
                          <a:latin typeface="Arial"/>
                        </a:rPr>
                        <a:t>5 </a:t>
                      </a:r>
                      <a:r>
                        <a:rPr lang="en-US" sz="1600" b="1" i="0" u="none" strike="noStrike" dirty="0">
                          <a:solidFill>
                            <a:srgbClr val="000000"/>
                          </a:solidFill>
                          <a:effectLst/>
                          <a:latin typeface="Arial"/>
                        </a:rPr>
                        <a:t> </a:t>
                      </a:r>
                      <a:r>
                        <a:rPr lang="en-US" sz="1600" b="0" i="0" u="none" strike="noStrike" dirty="0">
                          <a:solidFill>
                            <a:srgbClr val="000000"/>
                          </a:solidFill>
                          <a:effectLst/>
                          <a:latin typeface="Arial"/>
                        </a:rPr>
                        <a:t>Sampling Total Precipitable Water Vapor using AIRS and MERRA</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282419">
                <a:tc>
                  <a:txBody>
                    <a:bodyPr/>
                    <a:lstStyle/>
                    <a:p>
                      <a:pPr algn="l" fontAlgn="b"/>
                      <a:r>
                        <a:rPr lang="en-US" sz="1600" b="0" i="0" u="none" strike="noStrike" dirty="0">
                          <a:solidFill>
                            <a:srgbClr val="000000"/>
                          </a:solidFill>
                          <a:effectLst/>
                          <a:latin typeface="Arial"/>
                        </a:rPr>
                        <a:t>6 </a:t>
                      </a:r>
                      <a:r>
                        <a:rPr lang="en-US" sz="1600" b="1" i="0" u="none" strike="noStrike" dirty="0">
                          <a:solidFill>
                            <a:srgbClr val="000000"/>
                          </a:solidFill>
                          <a:effectLst/>
                          <a:latin typeface="Arial"/>
                        </a:rPr>
                        <a:t> </a:t>
                      </a:r>
                      <a:r>
                        <a:rPr lang="en-US" sz="1600" b="0" i="0" u="none" strike="noStrike" dirty="0">
                          <a:solidFill>
                            <a:srgbClr val="000000"/>
                          </a:solidFill>
                          <a:effectLst/>
                          <a:latin typeface="Arial"/>
                        </a:rPr>
                        <a:t>Using Earth Observations to Understand and Predict Infectious Diseases</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044">
                <a:tc>
                  <a:txBody>
                    <a:bodyPr/>
                    <a:lstStyle/>
                    <a:p>
                      <a:pPr algn="l" fontAlgn="b"/>
                      <a:r>
                        <a:rPr lang="en-US" sz="1600" b="0" i="0" u="none" strike="noStrike" dirty="0">
                          <a:solidFill>
                            <a:srgbClr val="000000"/>
                          </a:solidFill>
                          <a:effectLst/>
                          <a:latin typeface="Arial"/>
                        </a:rPr>
                        <a:t>7 </a:t>
                      </a:r>
                      <a:r>
                        <a:rPr lang="en-US" sz="1600" b="1" i="0" u="none" strike="noStrike" dirty="0">
                          <a:solidFill>
                            <a:srgbClr val="000000"/>
                          </a:solidFill>
                          <a:effectLst/>
                          <a:latin typeface="Arial"/>
                        </a:rPr>
                        <a:t> </a:t>
                      </a:r>
                      <a:r>
                        <a:rPr lang="en-US" sz="1600" b="0" i="0" u="none" strike="noStrike" dirty="0">
                          <a:solidFill>
                            <a:srgbClr val="000000"/>
                          </a:solidFill>
                          <a:effectLst/>
                          <a:latin typeface="Arial"/>
                        </a:rPr>
                        <a:t>CREATE-IP - Collaborative </a:t>
                      </a:r>
                      <a:r>
                        <a:rPr lang="en-US" sz="1600" b="0" i="0" u="none" strike="noStrike" dirty="0" smtClean="0">
                          <a:solidFill>
                            <a:srgbClr val="000000"/>
                          </a:solidFill>
                          <a:effectLst/>
                          <a:latin typeface="Arial"/>
                        </a:rPr>
                        <a:t>Reanalysis </a:t>
                      </a:r>
                      <a:r>
                        <a:rPr lang="en-US" sz="1600" b="0" i="0" u="none" strike="noStrike" dirty="0">
                          <a:solidFill>
                            <a:srgbClr val="000000"/>
                          </a:solidFill>
                          <a:effectLst/>
                          <a:latin typeface="Arial"/>
                        </a:rPr>
                        <a:t>Technical Environment - Intercomparison Project</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292044">
                <a:tc>
                  <a:txBody>
                    <a:bodyPr/>
                    <a:lstStyle/>
                    <a:p>
                      <a:pPr algn="l" fontAlgn="b"/>
                      <a:r>
                        <a:rPr lang="en-US" sz="1600" b="0" i="0" u="none" strike="noStrike" dirty="0" smtClean="0">
                          <a:solidFill>
                            <a:srgbClr val="000000"/>
                          </a:solidFill>
                          <a:effectLst/>
                          <a:latin typeface="Arial"/>
                        </a:rPr>
                        <a:t>8 </a:t>
                      </a:r>
                      <a:r>
                        <a:rPr lang="en-US" sz="1600" b="1" i="0" u="none" strike="noStrike" dirty="0">
                          <a:solidFill>
                            <a:srgbClr val="000000"/>
                          </a:solidFill>
                          <a:effectLst/>
                          <a:latin typeface="Arial"/>
                        </a:rPr>
                        <a:t> </a:t>
                      </a:r>
                      <a:r>
                        <a:rPr lang="en-US" sz="1600" b="0" i="0" u="none" strike="noStrike" dirty="0">
                          <a:solidFill>
                            <a:srgbClr val="000000"/>
                          </a:solidFill>
                          <a:effectLst/>
                          <a:latin typeface="Arial"/>
                        </a:rPr>
                        <a:t>The GSSTF Project (MEaSUREs-2006)</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044">
                <a:tc>
                  <a:txBody>
                    <a:bodyPr/>
                    <a:lstStyle/>
                    <a:p>
                      <a:pPr algn="l" fontAlgn="b"/>
                      <a:r>
                        <a:rPr lang="en-US" sz="1600" b="0" i="0" u="none" strike="noStrike" dirty="0">
                          <a:solidFill>
                            <a:srgbClr val="000000"/>
                          </a:solidFill>
                          <a:effectLst/>
                          <a:latin typeface="Arial"/>
                        </a:rPr>
                        <a:t>9 </a:t>
                      </a:r>
                      <a:r>
                        <a:rPr lang="en-US" sz="1600" b="1" i="0" u="none" strike="noStrike" dirty="0">
                          <a:solidFill>
                            <a:srgbClr val="000000"/>
                          </a:solidFill>
                          <a:effectLst/>
                          <a:latin typeface="Arial"/>
                        </a:rPr>
                        <a:t> </a:t>
                      </a:r>
                      <a:r>
                        <a:rPr lang="en-US" sz="1600" b="0" i="0" u="none" strike="noStrike" dirty="0">
                          <a:solidFill>
                            <a:srgbClr val="000000"/>
                          </a:solidFill>
                          <a:effectLst/>
                          <a:latin typeface="Arial"/>
                        </a:rPr>
                        <a:t>Science- and Event-based Advanced Data Service Framework at GES DISC</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292044">
                <a:tc>
                  <a:txBody>
                    <a:bodyPr/>
                    <a:lstStyle/>
                    <a:p>
                      <a:pPr algn="l" fontAlgn="b"/>
                      <a:r>
                        <a:rPr lang="en-US" sz="1600" b="0" i="0" u="none" strike="noStrike" dirty="0">
                          <a:solidFill>
                            <a:srgbClr val="000000"/>
                          </a:solidFill>
                          <a:effectLst/>
                          <a:latin typeface="Arial"/>
                        </a:rPr>
                        <a:t>10 </a:t>
                      </a:r>
                      <a:r>
                        <a:rPr lang="en-US" sz="1600" b="1" i="0" u="none" strike="noStrike" dirty="0">
                          <a:solidFill>
                            <a:srgbClr val="000000"/>
                          </a:solidFill>
                          <a:effectLst/>
                          <a:latin typeface="Arial"/>
                        </a:rPr>
                        <a:t> </a:t>
                      </a:r>
                      <a:r>
                        <a:rPr lang="en-US" sz="1600" b="0" i="0" u="none" strike="noStrike" dirty="0">
                          <a:solidFill>
                            <a:srgbClr val="000000"/>
                          </a:solidFill>
                          <a:effectLst/>
                          <a:latin typeface="Arial"/>
                        </a:rPr>
                        <a:t>Risk analysis for environmental issues</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044">
                <a:tc>
                  <a:txBody>
                    <a:bodyPr/>
                    <a:lstStyle/>
                    <a:p>
                      <a:pPr algn="l" fontAlgn="b"/>
                      <a:r>
                        <a:rPr lang="en-US" sz="1600" b="0" i="0" u="none" strike="noStrike" dirty="0">
                          <a:solidFill>
                            <a:srgbClr val="000000"/>
                          </a:solidFill>
                          <a:effectLst/>
                          <a:latin typeface="Arial"/>
                        </a:rPr>
                        <a:t>11 </a:t>
                      </a:r>
                      <a:r>
                        <a:rPr lang="en-US" sz="1600" b="1" i="0" u="none" strike="noStrike" dirty="0">
                          <a:solidFill>
                            <a:srgbClr val="000000"/>
                          </a:solidFill>
                          <a:effectLst/>
                          <a:latin typeface="Arial"/>
                        </a:rPr>
                        <a:t> </a:t>
                      </a:r>
                      <a:r>
                        <a:rPr lang="en-US" sz="1600" b="0" i="0" u="none" strike="noStrike" dirty="0">
                          <a:solidFill>
                            <a:srgbClr val="000000"/>
                          </a:solidFill>
                          <a:effectLst/>
                          <a:latin typeface="Arial"/>
                        </a:rPr>
                        <a:t>Aerosol Characterization</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253465">
                <a:tc>
                  <a:txBody>
                    <a:bodyPr/>
                    <a:lstStyle/>
                    <a:p>
                      <a:pPr algn="l" fontAlgn="b"/>
                      <a:r>
                        <a:rPr lang="en-US" sz="1600" b="0" i="0" u="none" strike="noStrike" dirty="0">
                          <a:solidFill>
                            <a:srgbClr val="000000"/>
                          </a:solidFill>
                          <a:effectLst/>
                          <a:latin typeface="Arial"/>
                        </a:rPr>
                        <a:t>12 </a:t>
                      </a:r>
                      <a:r>
                        <a:rPr lang="en-US" sz="1600" b="1" i="0" u="none" strike="noStrike" dirty="0">
                          <a:solidFill>
                            <a:srgbClr val="000000"/>
                          </a:solidFill>
                          <a:effectLst/>
                          <a:latin typeface="Arial"/>
                        </a:rPr>
                        <a:t> </a:t>
                      </a:r>
                      <a:r>
                        <a:rPr lang="en-US" sz="1600" b="0" i="0" u="none" strike="noStrike" dirty="0">
                          <a:solidFill>
                            <a:srgbClr val="000000"/>
                          </a:solidFill>
                          <a:effectLst/>
                          <a:latin typeface="Arial"/>
                        </a:rPr>
                        <a:t>Creating One Great Precipitation Data Set From Many Good Ones</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044">
                <a:tc>
                  <a:txBody>
                    <a:bodyPr/>
                    <a:lstStyle/>
                    <a:p>
                      <a:pPr algn="l" fontAlgn="b"/>
                      <a:r>
                        <a:rPr lang="en-US" sz="1600" b="0" i="0" u="none" strike="noStrike" dirty="0">
                          <a:solidFill>
                            <a:srgbClr val="000000"/>
                          </a:solidFill>
                          <a:effectLst/>
                          <a:latin typeface="Arial"/>
                        </a:rPr>
                        <a:t>13 </a:t>
                      </a:r>
                      <a:r>
                        <a:rPr lang="en-US" sz="1600" b="1" i="0" u="none" strike="noStrike" dirty="0">
                          <a:solidFill>
                            <a:srgbClr val="000000"/>
                          </a:solidFill>
                          <a:effectLst/>
                          <a:latin typeface="Arial"/>
                        </a:rPr>
                        <a:t> </a:t>
                      </a:r>
                      <a:r>
                        <a:rPr lang="en-US" sz="1600" b="0" i="0" u="none" strike="noStrike" dirty="0">
                          <a:solidFill>
                            <a:srgbClr val="000000"/>
                          </a:solidFill>
                          <a:effectLst/>
                          <a:latin typeface="Arial"/>
                        </a:rPr>
                        <a:t>Reconstructing Sea Ice Extent from Early Nimbus Satellites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86396">
                <a:tc>
                  <a:txBody>
                    <a:bodyPr/>
                    <a:lstStyle/>
                    <a:p>
                      <a:pPr algn="l" fontAlgn="b"/>
                      <a:r>
                        <a:rPr lang="en-US" sz="1600" b="0" i="0" u="none" strike="noStrike" dirty="0">
                          <a:solidFill>
                            <a:srgbClr val="000000"/>
                          </a:solidFill>
                          <a:effectLst/>
                          <a:latin typeface="Arial"/>
                        </a:rPr>
                        <a:t>14 </a:t>
                      </a:r>
                      <a:r>
                        <a:rPr lang="en-US" sz="1600" b="1" i="0" u="none" strike="noStrike" dirty="0">
                          <a:solidFill>
                            <a:srgbClr val="000000"/>
                          </a:solidFill>
                          <a:effectLst/>
                          <a:latin typeface="Arial"/>
                        </a:rPr>
                        <a:t> </a:t>
                      </a:r>
                      <a:r>
                        <a:rPr lang="en-US" sz="1600" b="0" i="0" u="none" strike="noStrike" dirty="0">
                          <a:solidFill>
                            <a:srgbClr val="000000"/>
                          </a:solidFill>
                          <a:effectLst/>
                          <a:latin typeface="Arial"/>
                        </a:rPr>
                        <a:t>DOE-BER AmeriFlux and FLUXNET Networks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044">
                <a:tc>
                  <a:txBody>
                    <a:bodyPr/>
                    <a:lstStyle/>
                    <a:p>
                      <a:pPr algn="l" fontAlgn="b"/>
                      <a:r>
                        <a:rPr lang="en-US" sz="1600" b="0" i="0" u="none" strike="noStrike" dirty="0">
                          <a:solidFill>
                            <a:srgbClr val="000000"/>
                          </a:solidFill>
                          <a:effectLst/>
                          <a:latin typeface="Arial"/>
                        </a:rPr>
                        <a:t>15 </a:t>
                      </a:r>
                      <a:r>
                        <a:rPr lang="en-US" sz="1600" b="1" i="0" u="none" strike="noStrike" dirty="0">
                          <a:solidFill>
                            <a:srgbClr val="000000"/>
                          </a:solidFill>
                          <a:effectLst/>
                          <a:latin typeface="Arial"/>
                        </a:rPr>
                        <a:t> </a:t>
                      </a:r>
                      <a:r>
                        <a:rPr lang="en-US" sz="1600" b="0" i="0" u="none" strike="noStrike" dirty="0">
                          <a:solidFill>
                            <a:srgbClr val="000000"/>
                          </a:solidFill>
                          <a:effectLst/>
                          <a:latin typeface="Arial"/>
                        </a:rPr>
                        <a:t>DOE-BER Subsurface Biogeochemistry Scientific Focus Area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292044">
                <a:tc>
                  <a:txBody>
                    <a:bodyPr/>
                    <a:lstStyle/>
                    <a:p>
                      <a:pPr algn="l" fontAlgn="b"/>
                      <a:r>
                        <a:rPr lang="en-US" sz="1600" b="0" i="0" u="none" strike="noStrike" dirty="0">
                          <a:solidFill>
                            <a:srgbClr val="000000"/>
                          </a:solidFill>
                          <a:effectLst/>
                          <a:latin typeface="Arial"/>
                        </a:rPr>
                        <a:t>16  Climate Studies using the Community Earth System Model at DOE’s NERSC center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635">
                <a:tc>
                  <a:txBody>
                    <a:bodyPr/>
                    <a:lstStyle/>
                    <a:p>
                      <a:pPr algn="l" fontAlgn="b"/>
                      <a:r>
                        <a:rPr lang="en-US" sz="1600" b="0" i="0" u="none" strike="noStrike" dirty="0">
                          <a:solidFill>
                            <a:srgbClr val="000000"/>
                          </a:solidFill>
                          <a:effectLst/>
                          <a:latin typeface="Arial"/>
                        </a:rPr>
                        <a:t>17 </a:t>
                      </a:r>
                      <a:r>
                        <a:rPr lang="en-US" sz="1600" b="1" i="0" u="none" strike="noStrike" dirty="0">
                          <a:solidFill>
                            <a:srgbClr val="000000"/>
                          </a:solidFill>
                          <a:effectLst/>
                          <a:latin typeface="Arial"/>
                        </a:rPr>
                        <a:t> </a:t>
                      </a:r>
                      <a:r>
                        <a:rPr lang="en-US" sz="1600" b="0" i="0" u="none" strike="noStrike" dirty="0">
                          <a:solidFill>
                            <a:srgbClr val="000000"/>
                          </a:solidFill>
                          <a:effectLst/>
                          <a:latin typeface="Arial"/>
                        </a:rPr>
                        <a:t>Radar Data Analysis for CReSIS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303422">
                <a:tc>
                  <a:txBody>
                    <a:bodyPr/>
                    <a:lstStyle/>
                    <a:p>
                      <a:pPr algn="l" fontAlgn="b"/>
                      <a:r>
                        <a:rPr lang="en-US" sz="1600" b="0" i="0" u="none" strike="noStrike" dirty="0">
                          <a:solidFill>
                            <a:srgbClr val="000000"/>
                          </a:solidFill>
                          <a:effectLst/>
                          <a:latin typeface="Arial"/>
                        </a:rPr>
                        <a:t>18 </a:t>
                      </a:r>
                      <a:r>
                        <a:rPr lang="en-US" sz="1600" b="1" i="0" u="none" strike="noStrike" dirty="0">
                          <a:solidFill>
                            <a:srgbClr val="000000"/>
                          </a:solidFill>
                          <a:effectLst/>
                          <a:latin typeface="Arial"/>
                        </a:rPr>
                        <a:t> </a:t>
                      </a:r>
                      <a:r>
                        <a:rPr lang="en-US" sz="1600" b="0" i="0" u="none" strike="noStrike" dirty="0">
                          <a:solidFill>
                            <a:srgbClr val="000000"/>
                          </a:solidFill>
                          <a:effectLst/>
                          <a:latin typeface="Arial"/>
                        </a:rPr>
                        <a:t>UAVSAR Data Processing, Data Product Delivery, and Data Service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8" name="TextBox 7"/>
          <p:cNvSpPr txBox="1"/>
          <p:nvPr/>
        </p:nvSpPr>
        <p:spPr>
          <a:xfrm>
            <a:off x="337540" y="6027657"/>
            <a:ext cx="8552144" cy="446276"/>
          </a:xfrm>
          <a:prstGeom prst="rect">
            <a:avLst/>
          </a:prstGeom>
          <a:noFill/>
        </p:spPr>
        <p:txBody>
          <a:bodyPr wrap="square" rtlCol="0">
            <a:spAutoFit/>
          </a:bodyPr>
          <a:lstStyle/>
          <a:p>
            <a:r>
              <a:rPr lang="en-US" sz="1200" dirty="0" smtClean="0"/>
              <a:t>* - Borrowed</a:t>
            </a:r>
            <a:r>
              <a:rPr lang="en-US" sz="1200" dirty="0"/>
              <a:t>, with permission, from NIST Big Data Use Case Submissions </a:t>
            </a:r>
            <a:r>
              <a:rPr lang="en-US" sz="1200" dirty="0" smtClean="0"/>
              <a:t>[</a:t>
            </a:r>
            <a:r>
              <a:rPr lang="en-US" sz="1200" dirty="0"/>
              <a:t>http://bigdatawg.nist.gov/usecases.php]</a:t>
            </a:r>
          </a:p>
          <a:p>
            <a:endParaRPr lang="en-US" sz="1100" dirty="0"/>
          </a:p>
        </p:txBody>
      </p:sp>
    </p:spTree>
    <p:extLst>
      <p:ext uri="{BB962C8B-B14F-4D97-AF65-F5344CB8AC3E}">
        <p14:creationId xmlns:p14="http://schemas.microsoft.com/office/powerpoint/2010/main" val="19867162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txBody>
          <a:bodyPr/>
          <a:lstStyle/>
          <a:p>
            <a:endParaRPr lang="en-US" dirty="0"/>
          </a:p>
        </p:txBody>
      </p:sp>
      <p:sp>
        <p:nvSpPr>
          <p:cNvPr id="3" name="Text Placeholder 2"/>
          <p:cNvSpPr>
            <a:spLocks noGrp="1"/>
          </p:cNvSpPr>
          <p:nvPr>
            <p:ph type="body" idx="1"/>
          </p:nvPr>
        </p:nvSpPr>
        <p:spPr>
          <a:xfrm>
            <a:off x="652541" y="1015173"/>
            <a:ext cx="7535548" cy="4517331"/>
          </a:xfrm>
        </p:spPr>
        <p:txBody>
          <a:bodyPr/>
          <a:lstStyle/>
          <a:p>
            <a:pPr marL="0" indent="0">
              <a:spcBef>
                <a:spcPts val="1800"/>
              </a:spcBef>
              <a:buNone/>
            </a:pPr>
            <a:r>
              <a:rPr lang="en-US" sz="2000" dirty="0" smtClean="0"/>
              <a:t>Session Focus:</a:t>
            </a:r>
            <a:endParaRPr lang="en-US" sz="2000" dirty="0"/>
          </a:p>
          <a:p>
            <a:pPr>
              <a:spcBef>
                <a:spcPts val="1800"/>
              </a:spcBef>
              <a:buFontTx/>
              <a:buChar char="-"/>
            </a:pPr>
            <a:r>
              <a:rPr lang="en-US" sz="2000" dirty="0" smtClean="0"/>
              <a:t>Review </a:t>
            </a:r>
            <a:r>
              <a:rPr lang="en-US" sz="2000" dirty="0"/>
              <a:t>our current work (for new participants</a:t>
            </a:r>
            <a:r>
              <a:rPr lang="en-US" sz="2000" dirty="0" smtClean="0"/>
              <a:t>)</a:t>
            </a:r>
          </a:p>
          <a:p>
            <a:pPr>
              <a:spcBef>
                <a:spcPts val="1800"/>
              </a:spcBef>
              <a:buFontTx/>
              <a:buChar char="-"/>
            </a:pPr>
            <a:r>
              <a:rPr lang="en-US" sz="2000" dirty="0" smtClean="0"/>
              <a:t>Discuss </a:t>
            </a:r>
            <a:r>
              <a:rPr lang="en-US" sz="2000" dirty="0"/>
              <a:t>and finalize Earth Science Data Analytics definition (published definitions targeting the Business world do not exactly fit</a:t>
            </a:r>
            <a:r>
              <a:rPr lang="en-US" sz="2000" dirty="0" smtClean="0"/>
              <a:t>)</a:t>
            </a:r>
          </a:p>
          <a:p>
            <a:pPr>
              <a:spcBef>
                <a:spcPts val="1800"/>
              </a:spcBef>
              <a:buFontTx/>
              <a:buChar char="-"/>
            </a:pPr>
            <a:r>
              <a:rPr lang="en-US" sz="2000" dirty="0" smtClean="0"/>
              <a:t>Discuss </a:t>
            </a:r>
            <a:r>
              <a:rPr lang="en-US" sz="2000" dirty="0"/>
              <a:t>and finalize Earth science Data Analytics types (published types targeting the Business world do not exactly fit</a:t>
            </a:r>
            <a:r>
              <a:rPr lang="en-US" sz="2000" dirty="0" smtClean="0"/>
              <a:t>)</a:t>
            </a:r>
          </a:p>
          <a:p>
            <a:pPr>
              <a:spcBef>
                <a:spcPts val="1800"/>
              </a:spcBef>
              <a:buFontTx/>
              <a:buChar char="-"/>
            </a:pPr>
            <a:r>
              <a:rPr lang="en-US" sz="2000" dirty="0" smtClean="0"/>
              <a:t>Discuss</a:t>
            </a:r>
            <a:r>
              <a:rPr lang="en-US" sz="2000" dirty="0"/>
              <a:t>/Collect Use Cases pertaining to the utilization of Earth science data (analytics</a:t>
            </a:r>
            <a:r>
              <a:rPr lang="en-US" sz="2000" dirty="0" smtClean="0"/>
              <a:t>) in </a:t>
            </a:r>
            <a:r>
              <a:rPr lang="en-US" sz="2000" dirty="0"/>
              <a:t>addressing social, economic, and environmental issues</a:t>
            </a:r>
            <a:endParaRPr lang="en-US" sz="2000" b="1" i="1" dirty="0" smtClean="0"/>
          </a:p>
        </p:txBody>
      </p:sp>
      <p:sp>
        <p:nvSpPr>
          <p:cNvPr id="6" name="Title 1"/>
          <p:cNvSpPr txBox="1">
            <a:spLocks/>
          </p:cNvSpPr>
          <p:nvPr/>
        </p:nvSpPr>
        <p:spPr>
          <a:xfrm>
            <a:off x="756920" y="136092"/>
            <a:ext cx="8387080" cy="626862"/>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L="0" marR="0" indent="228600" algn="l" rtl="0">
              <a:lnSpc>
                <a:spcPct val="100000"/>
              </a:lnSpc>
              <a:spcBef>
                <a:spcPts val="0"/>
              </a:spcBef>
              <a:spcAft>
                <a:spcPts val="0"/>
              </a:spcAft>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pPr algn="ctr"/>
            <a:r>
              <a:rPr lang="en-US" sz="2400" smtClean="0"/>
              <a:t>The Need for Earth Science Data Analytics to Facilitate Community Resilience (and other applications)</a:t>
            </a:r>
            <a:endParaRPr lang="en-US" sz="2400" dirty="0"/>
          </a:p>
        </p:txBody>
      </p:sp>
    </p:spTree>
    <p:extLst>
      <p:ext uri="{BB962C8B-B14F-4D97-AF65-F5344CB8AC3E}">
        <p14:creationId xmlns:p14="http://schemas.microsoft.com/office/powerpoint/2010/main" val="235323533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821439" y="86400"/>
            <a:ext cx="8252522" cy="540690"/>
          </a:xfrm>
        </p:spPr>
        <p:txBody>
          <a:bodyPr/>
          <a:lstStyle/>
          <a:p>
            <a:pPr indent="0" algn="ctr"/>
            <a:r>
              <a:rPr lang="en-US" sz="2400" dirty="0" smtClean="0">
                <a:latin typeface="+mj-lt"/>
                <a:cs typeface="Cambria"/>
              </a:rPr>
              <a:t>ESDA Use Case Template</a:t>
            </a:r>
            <a:endParaRPr lang="en-US" sz="2400" dirty="0">
              <a:latin typeface="+mj-lt"/>
              <a:cs typeface="Cambria"/>
            </a:endParaRPr>
          </a:p>
        </p:txBody>
      </p:sp>
      <p:sp>
        <p:nvSpPr>
          <p:cNvPr id="3" name="Text Placeholder 2"/>
          <p:cNvSpPr>
            <a:spLocks noGrp="1"/>
          </p:cNvSpPr>
          <p:nvPr>
            <p:ph type="body" idx="1"/>
          </p:nvPr>
        </p:nvSpPr>
        <p:spPr>
          <a:xfrm>
            <a:off x="398669" y="922654"/>
            <a:ext cx="8180502" cy="4967574"/>
          </a:xfrm>
        </p:spPr>
        <p:txBody>
          <a:bodyPr/>
          <a:lstStyle/>
          <a:p>
            <a:pPr>
              <a:buFontTx/>
              <a:buChar char="-"/>
            </a:pPr>
            <a:r>
              <a:rPr lang="en-US" sz="1800" dirty="0" smtClean="0"/>
              <a:t>Use </a:t>
            </a:r>
            <a:r>
              <a:rPr lang="en-US" sz="1800" dirty="0"/>
              <a:t>Case </a:t>
            </a:r>
            <a:r>
              <a:rPr lang="en-US" sz="1800" dirty="0" smtClean="0"/>
              <a:t>Title</a:t>
            </a:r>
          </a:p>
          <a:p>
            <a:pPr>
              <a:buFontTx/>
              <a:buChar char="-"/>
            </a:pPr>
            <a:r>
              <a:rPr lang="en-US" sz="1800" dirty="0" smtClean="0"/>
              <a:t>Author</a:t>
            </a:r>
            <a:r>
              <a:rPr lang="en-US" sz="1800" dirty="0"/>
              <a:t>/Company/Email </a:t>
            </a:r>
            <a:endParaRPr lang="en-US" sz="1800" dirty="0" smtClean="0"/>
          </a:p>
          <a:p>
            <a:pPr>
              <a:buFontTx/>
              <a:buChar char="-"/>
            </a:pPr>
            <a:r>
              <a:rPr lang="en-US" sz="1800" dirty="0" smtClean="0"/>
              <a:t>Actors</a:t>
            </a:r>
            <a:r>
              <a:rPr lang="en-US" sz="1800" dirty="0"/>
              <a:t>/Stakeholders/Project URL and their roles and </a:t>
            </a:r>
            <a:r>
              <a:rPr lang="en-US" sz="1800" dirty="0" smtClean="0"/>
              <a:t>responsibilities</a:t>
            </a:r>
          </a:p>
          <a:p>
            <a:pPr>
              <a:buFontTx/>
              <a:buChar char="-"/>
            </a:pPr>
            <a:r>
              <a:rPr lang="en-US" sz="1800" dirty="0" smtClean="0">
                <a:solidFill>
                  <a:srgbClr val="FF0000"/>
                </a:solidFill>
              </a:rPr>
              <a:t>Use </a:t>
            </a:r>
            <a:r>
              <a:rPr lang="en-US" sz="1800" dirty="0">
                <a:solidFill>
                  <a:srgbClr val="FF0000"/>
                </a:solidFill>
              </a:rPr>
              <a:t>Case </a:t>
            </a:r>
            <a:r>
              <a:rPr lang="en-US" sz="1800" dirty="0" smtClean="0">
                <a:solidFill>
                  <a:srgbClr val="FF0000"/>
                </a:solidFill>
              </a:rPr>
              <a:t>Goal</a:t>
            </a:r>
          </a:p>
          <a:p>
            <a:pPr>
              <a:buFontTx/>
              <a:buChar char="-"/>
            </a:pPr>
            <a:r>
              <a:rPr lang="en-US" sz="1800" dirty="0" smtClean="0"/>
              <a:t>Use </a:t>
            </a:r>
            <a:r>
              <a:rPr lang="en-US" sz="1800" dirty="0"/>
              <a:t>Case </a:t>
            </a:r>
            <a:r>
              <a:rPr lang="en-US" sz="1800" dirty="0" smtClean="0"/>
              <a:t>Description</a:t>
            </a:r>
          </a:p>
          <a:p>
            <a:pPr>
              <a:buFontTx/>
              <a:buChar char="-"/>
            </a:pPr>
            <a:r>
              <a:rPr lang="en-US" sz="1800" dirty="0" smtClean="0">
                <a:solidFill>
                  <a:schemeClr val="tx1"/>
                </a:solidFill>
              </a:rPr>
              <a:t>Current </a:t>
            </a:r>
            <a:r>
              <a:rPr lang="en-US" sz="1800" dirty="0">
                <a:solidFill>
                  <a:schemeClr val="tx1"/>
                </a:solidFill>
              </a:rPr>
              <a:t>technical considerations </a:t>
            </a:r>
            <a:r>
              <a:rPr lang="en-US" sz="1800" dirty="0"/>
              <a:t>to take into account that may </a:t>
            </a:r>
            <a:r>
              <a:rPr lang="en-US" sz="1800" dirty="0">
                <a:solidFill>
                  <a:srgbClr val="000000"/>
                </a:solidFill>
              </a:rPr>
              <a:t>impact needed data analytics. </a:t>
            </a:r>
            <a:endParaRPr lang="en-US" sz="1800" dirty="0" smtClean="0">
              <a:solidFill>
                <a:srgbClr val="000000"/>
              </a:solidFill>
            </a:endParaRPr>
          </a:p>
          <a:p>
            <a:pPr>
              <a:buFontTx/>
              <a:buChar char="-"/>
            </a:pPr>
            <a:r>
              <a:rPr lang="en-US" sz="1800" dirty="0" smtClean="0">
                <a:solidFill>
                  <a:srgbClr val="000000"/>
                </a:solidFill>
              </a:rPr>
              <a:t>Data </a:t>
            </a:r>
            <a:r>
              <a:rPr lang="en-US" sz="1800" dirty="0">
                <a:solidFill>
                  <a:srgbClr val="000000"/>
                </a:solidFill>
              </a:rPr>
              <a:t>Analytics tools </a:t>
            </a:r>
            <a:r>
              <a:rPr lang="en-US" sz="1800" dirty="0" smtClean="0">
                <a:solidFill>
                  <a:srgbClr val="000000"/>
                </a:solidFill>
              </a:rPr>
              <a:t>applied</a:t>
            </a:r>
          </a:p>
          <a:p>
            <a:pPr>
              <a:buFontTx/>
              <a:buChar char="-"/>
            </a:pPr>
            <a:r>
              <a:rPr lang="en-US" sz="1800" dirty="0" smtClean="0">
                <a:solidFill>
                  <a:srgbClr val="000000"/>
                </a:solidFill>
              </a:rPr>
              <a:t>Data </a:t>
            </a:r>
            <a:r>
              <a:rPr lang="en-US" sz="1800" dirty="0">
                <a:solidFill>
                  <a:srgbClr val="000000"/>
                </a:solidFill>
              </a:rPr>
              <a:t>Analytics Challenges (Gaps</a:t>
            </a:r>
            <a:r>
              <a:rPr lang="en-US" sz="1800" dirty="0" smtClean="0">
                <a:solidFill>
                  <a:srgbClr val="000000"/>
                </a:solidFill>
              </a:rPr>
              <a:t>)</a:t>
            </a:r>
          </a:p>
          <a:p>
            <a:pPr>
              <a:buFontTx/>
              <a:buChar char="-"/>
            </a:pPr>
            <a:r>
              <a:rPr lang="en-US" sz="1800" dirty="0" smtClean="0">
                <a:solidFill>
                  <a:srgbClr val="000000"/>
                </a:solidFill>
              </a:rPr>
              <a:t>Type </a:t>
            </a:r>
            <a:r>
              <a:rPr lang="en-US" sz="1800" dirty="0">
                <a:solidFill>
                  <a:srgbClr val="000000"/>
                </a:solidFill>
              </a:rPr>
              <a:t>of </a:t>
            </a:r>
            <a:r>
              <a:rPr lang="en-US" sz="1800" dirty="0" smtClean="0">
                <a:solidFill>
                  <a:srgbClr val="000000"/>
                </a:solidFill>
              </a:rPr>
              <a:t>User</a:t>
            </a:r>
          </a:p>
          <a:p>
            <a:pPr>
              <a:buFontTx/>
              <a:buChar char="-"/>
            </a:pPr>
            <a:r>
              <a:rPr lang="en-US" sz="1800" dirty="0" smtClean="0">
                <a:solidFill>
                  <a:srgbClr val="000000"/>
                </a:solidFill>
              </a:rPr>
              <a:t>Research Areas</a:t>
            </a:r>
          </a:p>
          <a:p>
            <a:pPr>
              <a:buFontTx/>
              <a:buChar char="-"/>
            </a:pPr>
            <a:r>
              <a:rPr lang="en-US" sz="1800" dirty="0" smtClean="0"/>
              <a:t>Societal </a:t>
            </a:r>
            <a:r>
              <a:rPr lang="en-US" sz="1800" dirty="0"/>
              <a:t>Benefit </a:t>
            </a:r>
            <a:r>
              <a:rPr lang="en-US" sz="1800" dirty="0" smtClean="0"/>
              <a:t>Areas</a:t>
            </a:r>
          </a:p>
          <a:p>
            <a:pPr>
              <a:buFontTx/>
              <a:buChar char="-"/>
            </a:pPr>
            <a:r>
              <a:rPr lang="en-US" sz="1800" dirty="0" smtClean="0"/>
              <a:t>Potential </a:t>
            </a:r>
            <a:r>
              <a:rPr lang="en-US" sz="1800" dirty="0"/>
              <a:t>for and/or issues for generalizing this use case (e.g. for ref. architecture</a:t>
            </a:r>
            <a:r>
              <a:rPr lang="en-US" sz="1800" dirty="0" smtClean="0"/>
              <a:t>)</a:t>
            </a:r>
          </a:p>
          <a:p>
            <a:pPr>
              <a:buFontTx/>
              <a:buChar char="-"/>
            </a:pPr>
            <a:r>
              <a:rPr lang="en-US" sz="1800" dirty="0" smtClean="0"/>
              <a:t>More </a:t>
            </a:r>
            <a:r>
              <a:rPr lang="en-US" sz="1800" dirty="0"/>
              <a:t>Information and relevant URLs (e.g. who to contact or where to go for more information)</a:t>
            </a:r>
          </a:p>
        </p:txBody>
      </p:sp>
    </p:spTree>
    <p:extLst>
      <p:ext uri="{BB962C8B-B14F-4D97-AF65-F5344CB8AC3E}">
        <p14:creationId xmlns:p14="http://schemas.microsoft.com/office/powerpoint/2010/main" val="248450556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821439" y="86400"/>
            <a:ext cx="8252522" cy="540690"/>
          </a:xfrm>
        </p:spPr>
        <p:txBody>
          <a:bodyPr/>
          <a:lstStyle/>
          <a:p>
            <a:pPr indent="0" algn="ctr"/>
            <a:r>
              <a:rPr lang="en-US" sz="2400" dirty="0" smtClean="0">
                <a:latin typeface="+mj-lt"/>
                <a:cs typeface="Cambria"/>
              </a:rPr>
              <a:t>ESDA Use Case Template</a:t>
            </a:r>
            <a:endParaRPr lang="en-US" sz="2400" dirty="0">
              <a:latin typeface="+mj-lt"/>
              <a:cs typeface="Cambria"/>
            </a:endParaRPr>
          </a:p>
        </p:txBody>
      </p:sp>
      <p:sp>
        <p:nvSpPr>
          <p:cNvPr id="3" name="Text Placeholder 2"/>
          <p:cNvSpPr>
            <a:spLocks noGrp="1"/>
          </p:cNvSpPr>
          <p:nvPr>
            <p:ph type="body" idx="1"/>
          </p:nvPr>
        </p:nvSpPr>
        <p:spPr>
          <a:xfrm>
            <a:off x="398669" y="922654"/>
            <a:ext cx="8180502" cy="4967574"/>
          </a:xfrm>
        </p:spPr>
        <p:txBody>
          <a:bodyPr/>
          <a:lstStyle/>
          <a:p>
            <a:pPr>
              <a:buFontTx/>
              <a:buChar char="-"/>
            </a:pPr>
            <a:r>
              <a:rPr lang="en-US" sz="1800" dirty="0" smtClean="0"/>
              <a:t>Use </a:t>
            </a:r>
            <a:r>
              <a:rPr lang="en-US" sz="1800" dirty="0"/>
              <a:t>Case </a:t>
            </a:r>
            <a:r>
              <a:rPr lang="en-US" sz="1800" dirty="0" smtClean="0"/>
              <a:t>Title</a:t>
            </a:r>
          </a:p>
          <a:p>
            <a:pPr>
              <a:buFontTx/>
              <a:buChar char="-"/>
            </a:pPr>
            <a:r>
              <a:rPr lang="en-US" sz="1800" dirty="0" smtClean="0"/>
              <a:t>Author</a:t>
            </a:r>
            <a:r>
              <a:rPr lang="en-US" sz="1800" dirty="0"/>
              <a:t>/Company/Email </a:t>
            </a:r>
            <a:endParaRPr lang="en-US" sz="1800" dirty="0" smtClean="0"/>
          </a:p>
          <a:p>
            <a:pPr>
              <a:buFontTx/>
              <a:buChar char="-"/>
            </a:pPr>
            <a:r>
              <a:rPr lang="en-US" sz="1800" dirty="0" smtClean="0"/>
              <a:t>Actors</a:t>
            </a:r>
            <a:r>
              <a:rPr lang="en-US" sz="1800" dirty="0"/>
              <a:t>/Stakeholders/Project URL and their roles and </a:t>
            </a:r>
            <a:r>
              <a:rPr lang="en-US" sz="1800" dirty="0" smtClean="0"/>
              <a:t>responsibilities</a:t>
            </a:r>
          </a:p>
          <a:p>
            <a:pPr>
              <a:buFontTx/>
              <a:buChar char="-"/>
            </a:pPr>
            <a:r>
              <a:rPr lang="en-US" sz="1800" dirty="0" smtClean="0">
                <a:solidFill>
                  <a:srgbClr val="FF0000"/>
                </a:solidFill>
              </a:rPr>
              <a:t>Use </a:t>
            </a:r>
            <a:r>
              <a:rPr lang="en-US" sz="1800" dirty="0">
                <a:solidFill>
                  <a:srgbClr val="FF0000"/>
                </a:solidFill>
              </a:rPr>
              <a:t>Case </a:t>
            </a:r>
            <a:r>
              <a:rPr lang="en-US" sz="1800" dirty="0" smtClean="0">
                <a:solidFill>
                  <a:srgbClr val="FF0000"/>
                </a:solidFill>
              </a:rPr>
              <a:t>Goal </a:t>
            </a:r>
            <a:r>
              <a:rPr lang="en-US" sz="1800" dirty="0" smtClean="0">
                <a:solidFill>
                  <a:srgbClr val="FF0000"/>
                </a:solidFill>
                <a:sym typeface="Wingdings"/>
              </a:rPr>
              <a:t> Earth Science Data Analytics Types</a:t>
            </a:r>
            <a:endParaRPr lang="en-US" sz="1800" dirty="0" smtClean="0">
              <a:solidFill>
                <a:srgbClr val="FF0000"/>
              </a:solidFill>
            </a:endParaRPr>
          </a:p>
          <a:p>
            <a:pPr>
              <a:buFontTx/>
              <a:buChar char="-"/>
            </a:pPr>
            <a:r>
              <a:rPr lang="en-US" sz="1800" dirty="0" smtClean="0"/>
              <a:t>Use </a:t>
            </a:r>
            <a:r>
              <a:rPr lang="en-US" sz="1800" dirty="0"/>
              <a:t>Case </a:t>
            </a:r>
            <a:r>
              <a:rPr lang="en-US" sz="1800" dirty="0" smtClean="0"/>
              <a:t>Description</a:t>
            </a:r>
          </a:p>
          <a:p>
            <a:pPr>
              <a:buFontTx/>
              <a:buChar char="-"/>
            </a:pPr>
            <a:r>
              <a:rPr lang="en-US" sz="1800" dirty="0" smtClean="0">
                <a:solidFill>
                  <a:schemeClr val="tx1"/>
                </a:solidFill>
              </a:rPr>
              <a:t>Current </a:t>
            </a:r>
            <a:r>
              <a:rPr lang="en-US" sz="1800" dirty="0">
                <a:solidFill>
                  <a:schemeClr val="tx1"/>
                </a:solidFill>
              </a:rPr>
              <a:t>technical considerations </a:t>
            </a:r>
            <a:r>
              <a:rPr lang="en-US" sz="1800" dirty="0"/>
              <a:t>to take into account that may </a:t>
            </a:r>
            <a:r>
              <a:rPr lang="en-US" sz="1800" dirty="0">
                <a:solidFill>
                  <a:srgbClr val="000000"/>
                </a:solidFill>
              </a:rPr>
              <a:t>impact needed data analytics. </a:t>
            </a:r>
            <a:endParaRPr lang="en-US" sz="1800" dirty="0" smtClean="0">
              <a:solidFill>
                <a:srgbClr val="000000"/>
              </a:solidFill>
            </a:endParaRPr>
          </a:p>
          <a:p>
            <a:pPr>
              <a:buFontTx/>
              <a:buChar char="-"/>
            </a:pPr>
            <a:r>
              <a:rPr lang="en-US" sz="1800" dirty="0" smtClean="0">
                <a:solidFill>
                  <a:srgbClr val="000000"/>
                </a:solidFill>
              </a:rPr>
              <a:t>Data </a:t>
            </a:r>
            <a:r>
              <a:rPr lang="en-US" sz="1800" dirty="0">
                <a:solidFill>
                  <a:srgbClr val="000000"/>
                </a:solidFill>
              </a:rPr>
              <a:t>Analytics tools </a:t>
            </a:r>
            <a:r>
              <a:rPr lang="en-US" sz="1800" dirty="0" smtClean="0">
                <a:solidFill>
                  <a:srgbClr val="000000"/>
                </a:solidFill>
              </a:rPr>
              <a:t>applied</a:t>
            </a:r>
          </a:p>
          <a:p>
            <a:pPr>
              <a:buFontTx/>
              <a:buChar char="-"/>
            </a:pPr>
            <a:r>
              <a:rPr lang="en-US" sz="1800" dirty="0" smtClean="0">
                <a:solidFill>
                  <a:srgbClr val="000000"/>
                </a:solidFill>
              </a:rPr>
              <a:t>Data </a:t>
            </a:r>
            <a:r>
              <a:rPr lang="en-US" sz="1800" dirty="0">
                <a:solidFill>
                  <a:srgbClr val="000000"/>
                </a:solidFill>
              </a:rPr>
              <a:t>Analytics Challenges (Gaps</a:t>
            </a:r>
            <a:r>
              <a:rPr lang="en-US" sz="1800" dirty="0" smtClean="0">
                <a:solidFill>
                  <a:srgbClr val="000000"/>
                </a:solidFill>
              </a:rPr>
              <a:t>)</a:t>
            </a:r>
          </a:p>
          <a:p>
            <a:pPr>
              <a:buFontTx/>
              <a:buChar char="-"/>
            </a:pPr>
            <a:r>
              <a:rPr lang="en-US" sz="1800" dirty="0" smtClean="0">
                <a:solidFill>
                  <a:srgbClr val="000000"/>
                </a:solidFill>
              </a:rPr>
              <a:t>Type </a:t>
            </a:r>
            <a:r>
              <a:rPr lang="en-US" sz="1800" dirty="0">
                <a:solidFill>
                  <a:srgbClr val="000000"/>
                </a:solidFill>
              </a:rPr>
              <a:t>of </a:t>
            </a:r>
            <a:r>
              <a:rPr lang="en-US" sz="1800" dirty="0" smtClean="0">
                <a:solidFill>
                  <a:srgbClr val="000000"/>
                </a:solidFill>
              </a:rPr>
              <a:t>User</a:t>
            </a:r>
          </a:p>
          <a:p>
            <a:pPr>
              <a:buFontTx/>
              <a:buChar char="-"/>
            </a:pPr>
            <a:r>
              <a:rPr lang="en-US" sz="1800" dirty="0" smtClean="0">
                <a:solidFill>
                  <a:srgbClr val="000000"/>
                </a:solidFill>
              </a:rPr>
              <a:t>Research Areas</a:t>
            </a:r>
          </a:p>
          <a:p>
            <a:pPr>
              <a:buFontTx/>
              <a:buChar char="-"/>
            </a:pPr>
            <a:r>
              <a:rPr lang="en-US" sz="1800" dirty="0" smtClean="0"/>
              <a:t>Societal </a:t>
            </a:r>
            <a:r>
              <a:rPr lang="en-US" sz="1800" dirty="0"/>
              <a:t>Benefit </a:t>
            </a:r>
            <a:r>
              <a:rPr lang="en-US" sz="1800" dirty="0" smtClean="0"/>
              <a:t>Areas</a:t>
            </a:r>
          </a:p>
          <a:p>
            <a:pPr>
              <a:buFontTx/>
              <a:buChar char="-"/>
            </a:pPr>
            <a:r>
              <a:rPr lang="en-US" sz="1800" dirty="0" smtClean="0"/>
              <a:t>Potential </a:t>
            </a:r>
            <a:r>
              <a:rPr lang="en-US" sz="1800" dirty="0"/>
              <a:t>for and/or issues for generalizing this use case (e.g. for ref. architecture</a:t>
            </a:r>
            <a:r>
              <a:rPr lang="en-US" sz="1800" dirty="0" smtClean="0"/>
              <a:t>)</a:t>
            </a:r>
          </a:p>
          <a:p>
            <a:pPr>
              <a:buFontTx/>
              <a:buChar char="-"/>
            </a:pPr>
            <a:r>
              <a:rPr lang="en-US" sz="1800" dirty="0" smtClean="0"/>
              <a:t>More </a:t>
            </a:r>
            <a:r>
              <a:rPr lang="en-US" sz="1800" dirty="0"/>
              <a:t>Information and relevant URLs (e.g. who to contact or where to go for more information)</a:t>
            </a:r>
          </a:p>
        </p:txBody>
      </p:sp>
    </p:spTree>
    <p:extLst>
      <p:ext uri="{BB962C8B-B14F-4D97-AF65-F5344CB8AC3E}">
        <p14:creationId xmlns:p14="http://schemas.microsoft.com/office/powerpoint/2010/main" val="245990630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614583" y="112615"/>
            <a:ext cx="8252522" cy="452814"/>
          </a:xfrm>
        </p:spPr>
        <p:txBody>
          <a:bodyPr/>
          <a:lstStyle/>
          <a:p>
            <a:pPr algn="ctr" fontAlgn="b"/>
            <a:r>
              <a:rPr lang="en-US" sz="2400" dirty="0">
                <a:solidFill>
                  <a:schemeClr val="tx1"/>
                </a:solidFill>
                <a:latin typeface="Calibri"/>
              </a:rPr>
              <a:t>Types of Earth Science Data Analytics</a:t>
            </a:r>
          </a:p>
        </p:txBody>
      </p:sp>
      <p:graphicFrame>
        <p:nvGraphicFramePr>
          <p:cNvPr id="6" name="Table 5"/>
          <p:cNvGraphicFramePr>
            <a:graphicFrameLocks noGrp="1"/>
          </p:cNvGraphicFramePr>
          <p:nvPr>
            <p:extLst>
              <p:ext uri="{D42A27DB-BD31-4B8C-83A1-F6EECF244321}">
                <p14:modId xmlns:p14="http://schemas.microsoft.com/office/powerpoint/2010/main" val="1374791918"/>
              </p:ext>
            </p:extLst>
          </p:nvPr>
        </p:nvGraphicFramePr>
        <p:xfrm>
          <a:off x="227714" y="998125"/>
          <a:ext cx="8711968" cy="4627032"/>
        </p:xfrm>
        <a:graphic>
          <a:graphicData uri="http://schemas.openxmlformats.org/drawingml/2006/table">
            <a:tbl>
              <a:tblPr/>
              <a:tblGrid>
                <a:gridCol w="4275360"/>
                <a:gridCol w="215027"/>
                <a:gridCol w="215027"/>
                <a:gridCol w="215027"/>
                <a:gridCol w="215027"/>
                <a:gridCol w="215027"/>
                <a:gridCol w="215027"/>
                <a:gridCol w="215027"/>
                <a:gridCol w="215027"/>
                <a:gridCol w="215027"/>
                <a:gridCol w="215027"/>
                <a:gridCol w="215027"/>
                <a:gridCol w="2071311"/>
              </a:tblGrid>
              <a:tr h="327257">
                <a:tc>
                  <a:txBody>
                    <a:bodyPr/>
                    <a:lstStyle/>
                    <a:p>
                      <a:pPr algn="l" fontAlgn="b"/>
                      <a:r>
                        <a:rPr lang="en-US" sz="2000" b="0" i="0" u="none" strike="noStrike" dirty="0">
                          <a:solidFill>
                            <a:srgbClr val="000000"/>
                          </a:solidFill>
                          <a:effectLst/>
                          <a:latin typeface="Arial"/>
                        </a:rPr>
                        <a:t>1. To calibrate data </a:t>
                      </a: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r>
              <a:tr h="696060">
                <a:tc gridSpan="13">
                  <a:txBody>
                    <a:bodyPr/>
                    <a:lstStyle/>
                    <a:p>
                      <a:pPr algn="l" fontAlgn="b"/>
                      <a:r>
                        <a:rPr lang="en-US" sz="2000" b="0" i="0" u="none" strike="noStrike" dirty="0">
                          <a:solidFill>
                            <a:srgbClr val="000000"/>
                          </a:solidFill>
                          <a:effectLst/>
                          <a:latin typeface="Arial"/>
                        </a:rPr>
                        <a:t>2. To validate data (quality) </a:t>
                      </a:r>
                      <a:r>
                        <a:rPr lang="en-US" sz="2000" b="0" i="0" u="none" strike="noStrike" dirty="0" smtClean="0">
                          <a:solidFill>
                            <a:srgbClr val="000000"/>
                          </a:solidFill>
                          <a:effectLst/>
                          <a:latin typeface="Arial"/>
                        </a:rPr>
                        <a:t>(note it </a:t>
                      </a:r>
                      <a:r>
                        <a:rPr lang="en-US" sz="2000" b="0" i="0" u="none" strike="noStrike" dirty="0">
                          <a:solidFill>
                            <a:srgbClr val="000000"/>
                          </a:solidFill>
                          <a:effectLst/>
                          <a:latin typeface="Arial"/>
                        </a:rPr>
                        <a:t>does not have to be via data </a:t>
                      </a:r>
                      <a:endParaRPr lang="en-US" sz="2000" b="0" i="0" u="none" strike="noStrike" dirty="0" smtClean="0">
                        <a:solidFill>
                          <a:srgbClr val="000000"/>
                        </a:solidFill>
                        <a:effectLst/>
                        <a:latin typeface="Arial"/>
                      </a:endParaRPr>
                    </a:p>
                    <a:p>
                      <a:pPr algn="l" fontAlgn="b"/>
                      <a:r>
                        <a:rPr lang="en-US" sz="2000" b="0" i="0" u="none" strike="noStrike" dirty="0" smtClean="0">
                          <a:solidFill>
                            <a:srgbClr val="000000"/>
                          </a:solidFill>
                          <a:effectLst/>
                          <a:latin typeface="Arial"/>
                        </a:rPr>
                        <a:t>     </a:t>
                      </a:r>
                      <a:r>
                        <a:rPr lang="en-US" sz="2000" b="0" i="0" u="none" strike="noStrike" dirty="0" err="1" smtClean="0">
                          <a:solidFill>
                            <a:srgbClr val="000000"/>
                          </a:solidFill>
                          <a:effectLst/>
                          <a:latin typeface="Arial"/>
                        </a:rPr>
                        <a:t>intercomparison</a:t>
                      </a:r>
                      <a:r>
                        <a:rPr lang="en-US" sz="2000" b="0" i="0" u="none" strike="noStrike" dirty="0">
                          <a:solidFill>
                            <a:srgbClr val="000000"/>
                          </a:solidFill>
                          <a:effectLst/>
                          <a:latin typeface="Arial"/>
                        </a:rPr>
                        <a:t>)</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1136">
                <a:tc gridSpan="13">
                  <a:txBody>
                    <a:bodyPr/>
                    <a:lstStyle/>
                    <a:p>
                      <a:pPr algn="l" fontAlgn="b"/>
                      <a:r>
                        <a:rPr lang="en-US" sz="2000" b="0" i="0" u="none" strike="noStrike" dirty="0">
                          <a:solidFill>
                            <a:srgbClr val="000000"/>
                          </a:solidFill>
                          <a:effectLst/>
                          <a:latin typeface="Arial"/>
                        </a:rPr>
                        <a:t>3. To perform course data reduction (e.g., subsetting, data mining)</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8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8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8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800" b="0" i="0" u="none" strike="noStrike" dirty="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r>
              <a:tr h="699907">
                <a:tc gridSpan="13">
                  <a:txBody>
                    <a:bodyPr/>
                    <a:lstStyle/>
                    <a:p>
                      <a:pPr algn="l" fontAlgn="b"/>
                      <a:r>
                        <a:rPr lang="en-US" sz="2000" b="0" i="0" u="none" strike="noStrike" dirty="0">
                          <a:solidFill>
                            <a:srgbClr val="000000"/>
                          </a:solidFill>
                          <a:effectLst/>
                          <a:latin typeface="Arial"/>
                        </a:rPr>
                        <a:t>4. To intercompare data (i.e., any data intercomparison; Could be used to </a:t>
                      </a:r>
                      <a:endParaRPr lang="en-US" sz="2000" b="0" i="0" u="none" strike="noStrike" dirty="0" smtClean="0">
                        <a:solidFill>
                          <a:srgbClr val="000000"/>
                        </a:solidFill>
                        <a:effectLst/>
                        <a:latin typeface="Arial"/>
                      </a:endParaRPr>
                    </a:p>
                    <a:p>
                      <a:pPr algn="l" fontAlgn="b"/>
                      <a:r>
                        <a:rPr lang="en-US" sz="2000" b="0" i="0" u="none" strike="noStrike" dirty="0" smtClean="0">
                          <a:solidFill>
                            <a:srgbClr val="000000"/>
                          </a:solidFill>
                          <a:effectLst/>
                          <a:latin typeface="Arial"/>
                        </a:rPr>
                        <a:t>     better define </a:t>
                      </a:r>
                      <a:r>
                        <a:rPr lang="en-US" sz="2000" b="0" i="0" u="none" strike="noStrike" dirty="0">
                          <a:solidFill>
                            <a:srgbClr val="000000"/>
                          </a:solidFill>
                          <a:effectLst/>
                          <a:latin typeface="Arial"/>
                        </a:rPr>
                        <a:t>validation/quality)</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r>
              <a:tr h="353808">
                <a:tc>
                  <a:txBody>
                    <a:bodyPr/>
                    <a:lstStyle/>
                    <a:p>
                      <a:pPr algn="l" fontAlgn="b"/>
                      <a:r>
                        <a:rPr lang="en-US" sz="2000" b="0" i="0" u="none" strike="noStrike" dirty="0">
                          <a:solidFill>
                            <a:srgbClr val="000000"/>
                          </a:solidFill>
                          <a:effectLst/>
                          <a:latin typeface="Arial"/>
                        </a:rPr>
                        <a:t>5. To derive new data product </a:t>
                      </a: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r>
              <a:tr h="353697">
                <a:tc>
                  <a:txBody>
                    <a:bodyPr/>
                    <a:lstStyle/>
                    <a:p>
                      <a:pPr algn="l" fontAlgn="b"/>
                      <a:r>
                        <a:rPr lang="en-US" sz="2000" b="0" i="0" u="none" strike="noStrike" dirty="0">
                          <a:solidFill>
                            <a:srgbClr val="000000"/>
                          </a:solidFill>
                          <a:effectLst/>
                          <a:latin typeface="Arial"/>
                        </a:rPr>
                        <a:t>6. To tease out information from data</a:t>
                      </a: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r>
              <a:tr h="351840">
                <a:tc gridSpan="7">
                  <a:txBody>
                    <a:bodyPr/>
                    <a:lstStyle/>
                    <a:p>
                      <a:pPr algn="l" fontAlgn="b"/>
                      <a:r>
                        <a:rPr lang="en-US" sz="2000" b="0" i="0" u="none" strike="noStrike" dirty="0">
                          <a:solidFill>
                            <a:srgbClr val="000000"/>
                          </a:solidFill>
                          <a:effectLst/>
                          <a:latin typeface="Arial"/>
                        </a:rPr>
                        <a:t>7. To glean knowledge from data and information</a:t>
                      </a: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r>
              <a:tr h="347889">
                <a:tc gridSpan="13">
                  <a:txBody>
                    <a:bodyPr/>
                    <a:lstStyle/>
                    <a:p>
                      <a:pPr algn="l" fontAlgn="b"/>
                      <a:r>
                        <a:rPr lang="en-US" sz="2000" b="0" i="0" u="none" strike="noStrike" dirty="0">
                          <a:solidFill>
                            <a:srgbClr val="000000"/>
                          </a:solidFill>
                          <a:effectLst/>
                          <a:latin typeface="Arial"/>
                        </a:rPr>
                        <a:t>8. To forecast/predict phenomena (i.e., Special kind of conclusion)</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8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800" b="0" i="0" u="none" strike="noStrike" dirty="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r>
              <a:tr h="401799">
                <a:tc gridSpan="13">
                  <a:txBody>
                    <a:bodyPr/>
                    <a:lstStyle/>
                    <a:p>
                      <a:pPr algn="l" fontAlgn="b"/>
                      <a:r>
                        <a:rPr lang="en-US" sz="2000" b="0" i="0" u="none" strike="noStrike" dirty="0">
                          <a:solidFill>
                            <a:srgbClr val="000000"/>
                          </a:solidFill>
                          <a:effectLst/>
                          <a:latin typeface="Arial"/>
                        </a:rPr>
                        <a:t>9. To derive conclusions (i.e., that do not easily fall into another type)</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800" b="0" i="0" u="none" strike="noStrike" dirty="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r>
              <a:tr h="401799">
                <a:tc>
                  <a:txBody>
                    <a:bodyPr/>
                    <a:lstStyle/>
                    <a:p>
                      <a:pPr algn="l" fontAlgn="b"/>
                      <a:r>
                        <a:rPr lang="en-US" sz="2000" b="0" i="0" u="none" strike="noStrike" dirty="0">
                          <a:solidFill>
                            <a:srgbClr val="000000"/>
                          </a:solidFill>
                          <a:effectLst/>
                          <a:latin typeface="Arial"/>
                        </a:rPr>
                        <a:t>10. To derive analytics tools</a:t>
                      </a: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r>
              <a:tr h="351840">
                <a:tc>
                  <a:txBody>
                    <a:bodyPr/>
                    <a:lstStyle/>
                    <a:p>
                      <a:pPr algn="l" fontAlgn="b"/>
                      <a:r>
                        <a:rPr lang="en-US" sz="2000" b="0" i="0" u="none" strike="noStrike" dirty="0">
                          <a:solidFill>
                            <a:srgbClr val="000000"/>
                          </a:solidFill>
                          <a:effectLst/>
                          <a:latin typeface="Arial"/>
                        </a:rPr>
                        <a:t>11. To recover/rescue data</a:t>
                      </a: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r>
            </a:tbl>
          </a:graphicData>
        </a:graphic>
      </p:graphicFrame>
    </p:spTree>
    <p:extLst>
      <p:ext uri="{BB962C8B-B14F-4D97-AF65-F5344CB8AC3E}">
        <p14:creationId xmlns:p14="http://schemas.microsoft.com/office/powerpoint/2010/main" val="16539539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614583" y="112615"/>
            <a:ext cx="8252522" cy="452814"/>
          </a:xfrm>
        </p:spPr>
        <p:txBody>
          <a:bodyPr/>
          <a:lstStyle/>
          <a:p>
            <a:pPr algn="ctr" fontAlgn="b"/>
            <a:r>
              <a:rPr lang="en-US" sz="2400" dirty="0">
                <a:solidFill>
                  <a:schemeClr val="tx1"/>
                </a:solidFill>
                <a:latin typeface="Calibri"/>
              </a:rPr>
              <a:t>Types of Earth Science Data Analytics</a:t>
            </a:r>
          </a:p>
        </p:txBody>
      </p:sp>
      <p:graphicFrame>
        <p:nvGraphicFramePr>
          <p:cNvPr id="6" name="Table 5"/>
          <p:cNvGraphicFramePr>
            <a:graphicFrameLocks noGrp="1"/>
          </p:cNvGraphicFramePr>
          <p:nvPr>
            <p:extLst>
              <p:ext uri="{D42A27DB-BD31-4B8C-83A1-F6EECF244321}">
                <p14:modId xmlns:p14="http://schemas.microsoft.com/office/powerpoint/2010/main" val="3239168143"/>
              </p:ext>
            </p:extLst>
          </p:nvPr>
        </p:nvGraphicFramePr>
        <p:xfrm>
          <a:off x="614583" y="2905663"/>
          <a:ext cx="7429088" cy="3681864"/>
        </p:xfrm>
        <a:graphic>
          <a:graphicData uri="http://schemas.openxmlformats.org/drawingml/2006/table">
            <a:tbl>
              <a:tblPr/>
              <a:tblGrid>
                <a:gridCol w="4275360"/>
                <a:gridCol w="215027"/>
                <a:gridCol w="215027"/>
                <a:gridCol w="215027"/>
                <a:gridCol w="215027"/>
                <a:gridCol w="215027"/>
                <a:gridCol w="215027"/>
                <a:gridCol w="215027"/>
                <a:gridCol w="215027"/>
                <a:gridCol w="215027"/>
                <a:gridCol w="215027"/>
                <a:gridCol w="215027"/>
                <a:gridCol w="788431"/>
              </a:tblGrid>
              <a:tr h="250240">
                <a:tc>
                  <a:txBody>
                    <a:bodyPr/>
                    <a:lstStyle/>
                    <a:p>
                      <a:pPr algn="l" fontAlgn="b"/>
                      <a:r>
                        <a:rPr lang="en-US" sz="1500" b="0" i="0" u="none" strike="noStrike" dirty="0">
                          <a:solidFill>
                            <a:srgbClr val="000000"/>
                          </a:solidFill>
                          <a:effectLst/>
                          <a:latin typeface="Arial"/>
                        </a:rPr>
                        <a:t>1. To calibrate data </a:t>
                      </a: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r>
              <a:tr h="332968">
                <a:tc gridSpan="13">
                  <a:txBody>
                    <a:bodyPr/>
                    <a:lstStyle/>
                    <a:p>
                      <a:pPr algn="l" fontAlgn="b"/>
                      <a:r>
                        <a:rPr lang="en-US" sz="1500" b="0" i="0" u="none" strike="noStrike" dirty="0">
                          <a:solidFill>
                            <a:srgbClr val="000000"/>
                          </a:solidFill>
                          <a:effectLst/>
                          <a:latin typeface="Arial"/>
                        </a:rPr>
                        <a:t>2. To validate data (quality) </a:t>
                      </a:r>
                      <a:r>
                        <a:rPr lang="en-US" sz="1500" b="0" i="0" u="none" strike="noStrike" dirty="0" smtClean="0">
                          <a:solidFill>
                            <a:srgbClr val="000000"/>
                          </a:solidFill>
                          <a:effectLst/>
                          <a:latin typeface="Arial"/>
                        </a:rPr>
                        <a:t>(note it </a:t>
                      </a:r>
                      <a:r>
                        <a:rPr lang="en-US" sz="1500" b="0" i="0" u="none" strike="noStrike" dirty="0">
                          <a:solidFill>
                            <a:srgbClr val="000000"/>
                          </a:solidFill>
                          <a:effectLst/>
                          <a:latin typeface="Arial"/>
                        </a:rPr>
                        <a:t>does not have to be via data intercomparison)</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2968">
                <a:tc gridSpan="9">
                  <a:txBody>
                    <a:bodyPr/>
                    <a:lstStyle/>
                    <a:p>
                      <a:pPr algn="l" fontAlgn="b"/>
                      <a:r>
                        <a:rPr lang="en-US" sz="1500" b="0" i="0" u="none" strike="noStrike" dirty="0">
                          <a:solidFill>
                            <a:srgbClr val="000000"/>
                          </a:solidFill>
                          <a:effectLst/>
                          <a:latin typeface="Arial"/>
                        </a:rPr>
                        <a:t>3. To perform course data reduction (e.g., subsetting, data mining)</a:t>
                      </a: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r>
              <a:tr h="458360">
                <a:tc gridSpan="13">
                  <a:txBody>
                    <a:bodyPr/>
                    <a:lstStyle/>
                    <a:p>
                      <a:pPr algn="l" fontAlgn="b"/>
                      <a:r>
                        <a:rPr lang="en-US" sz="1500" b="0" i="0" u="none" strike="noStrike" dirty="0">
                          <a:solidFill>
                            <a:srgbClr val="000000"/>
                          </a:solidFill>
                          <a:effectLst/>
                          <a:latin typeface="Arial"/>
                        </a:rPr>
                        <a:t>4. To intercompare data (i.e., any data intercomparison; Could be used to </a:t>
                      </a:r>
                      <a:r>
                        <a:rPr lang="en-US" sz="1500" b="0" i="0" u="none" strike="noStrike" dirty="0" smtClean="0">
                          <a:solidFill>
                            <a:srgbClr val="000000"/>
                          </a:solidFill>
                          <a:effectLst/>
                          <a:latin typeface="Arial"/>
                        </a:rPr>
                        <a:t>better </a:t>
                      </a:r>
                    </a:p>
                    <a:p>
                      <a:pPr algn="l" fontAlgn="b"/>
                      <a:r>
                        <a:rPr lang="en-US" sz="1500" b="0" i="0" u="none" strike="noStrike" dirty="0" smtClean="0">
                          <a:solidFill>
                            <a:srgbClr val="000000"/>
                          </a:solidFill>
                          <a:effectLst/>
                          <a:latin typeface="Arial"/>
                        </a:rPr>
                        <a:t>define </a:t>
                      </a:r>
                      <a:r>
                        <a:rPr lang="en-US" sz="1500" b="0" i="0" u="none" strike="noStrike" dirty="0">
                          <a:solidFill>
                            <a:srgbClr val="000000"/>
                          </a:solidFill>
                          <a:effectLst/>
                          <a:latin typeface="Arial"/>
                        </a:rPr>
                        <a:t>validation/quality)</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r>
              <a:tr h="332968">
                <a:tc>
                  <a:txBody>
                    <a:bodyPr/>
                    <a:lstStyle/>
                    <a:p>
                      <a:pPr algn="l" fontAlgn="b"/>
                      <a:r>
                        <a:rPr lang="en-US" sz="1500" b="0" i="0" u="none" strike="noStrike" dirty="0">
                          <a:solidFill>
                            <a:srgbClr val="000000"/>
                          </a:solidFill>
                          <a:effectLst/>
                          <a:latin typeface="Arial"/>
                        </a:rPr>
                        <a:t>5. To derive new data product </a:t>
                      </a: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r>
              <a:tr h="332968">
                <a:tc>
                  <a:txBody>
                    <a:bodyPr/>
                    <a:lstStyle/>
                    <a:p>
                      <a:pPr algn="l" fontAlgn="b"/>
                      <a:r>
                        <a:rPr lang="en-US" sz="1500" b="0" i="0" u="none" strike="noStrike" dirty="0">
                          <a:solidFill>
                            <a:srgbClr val="000000"/>
                          </a:solidFill>
                          <a:effectLst/>
                          <a:latin typeface="Arial"/>
                        </a:rPr>
                        <a:t>6. To tease out information from data</a:t>
                      </a: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r>
              <a:tr h="332968">
                <a:tc gridSpan="7">
                  <a:txBody>
                    <a:bodyPr/>
                    <a:lstStyle/>
                    <a:p>
                      <a:pPr algn="l" fontAlgn="b"/>
                      <a:r>
                        <a:rPr lang="en-US" sz="1500" b="0" i="0" u="none" strike="noStrike" dirty="0">
                          <a:solidFill>
                            <a:srgbClr val="000000"/>
                          </a:solidFill>
                          <a:effectLst/>
                          <a:latin typeface="Arial"/>
                        </a:rPr>
                        <a:t>7. To glean knowledge from data and information</a:t>
                      </a: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r>
              <a:tr h="332968">
                <a:tc gridSpan="11">
                  <a:txBody>
                    <a:bodyPr/>
                    <a:lstStyle/>
                    <a:p>
                      <a:pPr algn="l" fontAlgn="b"/>
                      <a:r>
                        <a:rPr lang="en-US" sz="1500" b="0" i="0" u="none" strike="noStrike" dirty="0">
                          <a:solidFill>
                            <a:srgbClr val="000000"/>
                          </a:solidFill>
                          <a:effectLst/>
                          <a:latin typeface="Arial"/>
                        </a:rPr>
                        <a:t>8. To forecast/predict phenomena (i.e., Special kind of conclusion)</a:t>
                      </a: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r>
              <a:tr h="291680">
                <a:tc gridSpan="12">
                  <a:txBody>
                    <a:bodyPr/>
                    <a:lstStyle/>
                    <a:p>
                      <a:pPr algn="l" fontAlgn="b"/>
                      <a:r>
                        <a:rPr lang="en-US" sz="1500" b="0" i="0" u="none" strike="noStrike" dirty="0" smtClean="0">
                          <a:solidFill>
                            <a:srgbClr val="000000"/>
                          </a:solidFill>
                          <a:effectLst/>
                          <a:latin typeface="Arial"/>
                        </a:rPr>
                        <a:t>9. o derive conclusions (i.e., that do not easily fall into another type)</a:t>
                      </a:r>
                      <a:endParaRPr lang="en-US" sz="1500" b="0" i="0" u="none" strike="noStrike" dirty="0">
                        <a:solidFill>
                          <a:srgbClr val="000000"/>
                        </a:solidFill>
                        <a:effectLst/>
                        <a:latin typeface="Arial"/>
                      </a:endParaRP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r>
              <a:tr h="332968">
                <a:tc>
                  <a:txBody>
                    <a:bodyPr/>
                    <a:lstStyle/>
                    <a:p>
                      <a:pPr algn="l" fontAlgn="b"/>
                      <a:r>
                        <a:rPr lang="en-US" sz="1500" b="0" i="0" u="none" strike="noStrike" dirty="0">
                          <a:solidFill>
                            <a:srgbClr val="000000"/>
                          </a:solidFill>
                          <a:effectLst/>
                          <a:latin typeface="Arial"/>
                        </a:rPr>
                        <a:t>10. To derive analytics tools</a:t>
                      </a: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r>
              <a:tr h="332968">
                <a:tc>
                  <a:txBody>
                    <a:bodyPr/>
                    <a:lstStyle/>
                    <a:p>
                      <a:pPr algn="l" fontAlgn="b"/>
                      <a:r>
                        <a:rPr lang="en-US" sz="1500" b="0" i="0" u="none" strike="noStrike" dirty="0">
                          <a:solidFill>
                            <a:srgbClr val="000000"/>
                          </a:solidFill>
                          <a:effectLst/>
                          <a:latin typeface="Arial"/>
                        </a:rPr>
                        <a:t>11. To recover/rescue data</a:t>
                      </a: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r>
            </a:tbl>
          </a:graphicData>
        </a:graphic>
      </p:graphicFrame>
      <p:sp>
        <p:nvSpPr>
          <p:cNvPr id="3" name="Rectangle 2"/>
          <p:cNvSpPr/>
          <p:nvPr/>
        </p:nvSpPr>
        <p:spPr>
          <a:xfrm>
            <a:off x="649201" y="902337"/>
            <a:ext cx="7717877" cy="1738937"/>
          </a:xfrm>
          <a:prstGeom prst="rect">
            <a:avLst/>
          </a:prstGeom>
        </p:spPr>
        <p:txBody>
          <a:bodyPr wrap="square">
            <a:spAutoFit/>
          </a:bodyPr>
          <a:lstStyle/>
          <a:p>
            <a:pPr>
              <a:spcBef>
                <a:spcPts val="600"/>
              </a:spcBef>
            </a:pPr>
            <a:r>
              <a:rPr lang="en-US" sz="2000" b="1" dirty="0" smtClean="0">
                <a:solidFill>
                  <a:schemeClr val="tx1"/>
                </a:solidFill>
              </a:rPr>
              <a:t>These Data Analytics types work better for Earth science:</a:t>
            </a:r>
          </a:p>
          <a:p>
            <a:pPr marL="457200" indent="-457200">
              <a:spcBef>
                <a:spcPts val="600"/>
              </a:spcBef>
              <a:buFont typeface="Arial"/>
              <a:buChar char="•"/>
            </a:pPr>
            <a:r>
              <a:rPr lang="en-US" sz="1800" dirty="0" smtClean="0">
                <a:solidFill>
                  <a:schemeClr val="tx1"/>
                </a:solidFill>
              </a:rPr>
              <a:t>Can </a:t>
            </a:r>
            <a:r>
              <a:rPr lang="en-US" sz="1800" dirty="0">
                <a:solidFill>
                  <a:schemeClr val="tx1"/>
                </a:solidFill>
              </a:rPr>
              <a:t>better identify </a:t>
            </a:r>
            <a:r>
              <a:rPr lang="en-US" sz="1800" dirty="0" smtClean="0">
                <a:solidFill>
                  <a:schemeClr val="tx1"/>
                </a:solidFill>
              </a:rPr>
              <a:t>Earth science analysis needs </a:t>
            </a:r>
            <a:r>
              <a:rPr lang="en-US" sz="1800" dirty="0">
                <a:solidFill>
                  <a:schemeClr val="tx1"/>
                </a:solidFill>
              </a:rPr>
              <a:t>that tools/techniques can be developed to address.</a:t>
            </a:r>
          </a:p>
          <a:p>
            <a:pPr marL="457200" indent="-457200">
              <a:spcBef>
                <a:spcPts val="600"/>
              </a:spcBef>
              <a:buFont typeface="Arial"/>
              <a:buChar char="•"/>
            </a:pPr>
            <a:r>
              <a:rPr lang="en-US" sz="1800" dirty="0">
                <a:solidFill>
                  <a:schemeClr val="tx1"/>
                </a:solidFill>
              </a:rPr>
              <a:t>Types </a:t>
            </a:r>
            <a:r>
              <a:rPr lang="en-US" sz="1800" dirty="0" smtClean="0">
                <a:solidFill>
                  <a:schemeClr val="tx1"/>
                </a:solidFill>
              </a:rPr>
              <a:t>are result </a:t>
            </a:r>
            <a:r>
              <a:rPr lang="en-US" sz="1800" dirty="0">
                <a:solidFill>
                  <a:schemeClr val="tx1"/>
                </a:solidFill>
              </a:rPr>
              <a:t>focused.</a:t>
            </a:r>
          </a:p>
          <a:p>
            <a:pPr marL="457200" indent="-457200">
              <a:spcBef>
                <a:spcPts val="600"/>
              </a:spcBef>
              <a:buFont typeface="Arial"/>
              <a:buChar char="•"/>
            </a:pPr>
            <a:r>
              <a:rPr lang="en-US" sz="1800" dirty="0" smtClean="0">
                <a:solidFill>
                  <a:schemeClr val="tx1"/>
                </a:solidFill>
              </a:rPr>
              <a:t>Earth science use </a:t>
            </a:r>
            <a:r>
              <a:rPr lang="en-US" sz="1800" dirty="0">
                <a:solidFill>
                  <a:schemeClr val="tx1"/>
                </a:solidFill>
              </a:rPr>
              <a:t>cases </a:t>
            </a:r>
            <a:r>
              <a:rPr lang="en-US" sz="1800" dirty="0" smtClean="0">
                <a:solidFill>
                  <a:schemeClr val="tx1"/>
                </a:solidFill>
              </a:rPr>
              <a:t>easily </a:t>
            </a:r>
            <a:r>
              <a:rPr lang="en-US" sz="1800" dirty="0">
                <a:solidFill>
                  <a:schemeClr val="tx1"/>
                </a:solidFill>
              </a:rPr>
              <a:t>fit into </a:t>
            </a:r>
            <a:r>
              <a:rPr lang="en-US" sz="1800" dirty="0" smtClean="0">
                <a:solidFill>
                  <a:schemeClr val="tx1"/>
                </a:solidFill>
              </a:rPr>
              <a:t>these types</a:t>
            </a:r>
            <a:endParaRPr lang="en-US" sz="1800" dirty="0">
              <a:solidFill>
                <a:schemeClr val="tx1"/>
              </a:solidFill>
            </a:endParaRPr>
          </a:p>
        </p:txBody>
      </p:sp>
    </p:spTree>
    <p:extLst>
      <p:ext uri="{BB962C8B-B14F-4D97-AF65-F5344CB8AC3E}">
        <p14:creationId xmlns:p14="http://schemas.microsoft.com/office/powerpoint/2010/main" val="32822967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5861"/>
            <a:ext cx="9172575" cy="6877050"/>
          </a:xfrm>
          <a:prstGeom prst="rect">
            <a:avLst/>
          </a:prstGeom>
          <a:blipFill>
            <a:blip r:embed="rId2"/>
            <a:stretch>
              <a:fillRect/>
            </a:stretch>
          </a:blipFill>
        </p:spPr>
      </p:sp>
      <p:sp>
        <p:nvSpPr>
          <p:cNvPr id="2" name="Title 1"/>
          <p:cNvSpPr>
            <a:spLocks noGrp="1"/>
          </p:cNvSpPr>
          <p:nvPr>
            <p:ph type="title"/>
          </p:nvPr>
        </p:nvSpPr>
        <p:spPr>
          <a:xfrm>
            <a:off x="667995" y="0"/>
            <a:ext cx="8252522" cy="489870"/>
          </a:xfrm>
        </p:spPr>
        <p:txBody>
          <a:bodyPr/>
          <a:lstStyle/>
          <a:p>
            <a:pPr lvl="1" algn="ctr">
              <a:spcBef>
                <a:spcPts val="1200"/>
              </a:spcBef>
            </a:pPr>
            <a:r>
              <a:rPr lang="en-US" sz="2400" dirty="0" smtClean="0"/>
              <a:t>Use Cases Gathered (so far)</a:t>
            </a: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2104380427"/>
              </p:ext>
            </p:extLst>
          </p:nvPr>
        </p:nvGraphicFramePr>
        <p:xfrm>
          <a:off x="711484" y="904288"/>
          <a:ext cx="7372920" cy="5645502"/>
        </p:xfrm>
        <a:graphic>
          <a:graphicData uri="http://schemas.openxmlformats.org/drawingml/2006/table">
            <a:tbl>
              <a:tblPr/>
              <a:tblGrid>
                <a:gridCol w="4156835"/>
                <a:gridCol w="269102"/>
                <a:gridCol w="255301"/>
                <a:gridCol w="255301"/>
                <a:gridCol w="299758"/>
                <a:gridCol w="301300"/>
                <a:gridCol w="304437"/>
                <a:gridCol w="339231"/>
                <a:gridCol w="321834"/>
                <a:gridCol w="295739"/>
                <a:gridCol w="278343"/>
                <a:gridCol w="295739"/>
              </a:tblGrid>
              <a:tr h="165678">
                <a:tc>
                  <a:txBody>
                    <a:bodyPr/>
                    <a:lstStyle/>
                    <a:p>
                      <a:pPr algn="l" fontAlgn="b"/>
                      <a:r>
                        <a:rPr lang="en-US" sz="1400" b="0" i="0" u="none" strike="noStrike" dirty="0">
                          <a:solidFill>
                            <a:srgbClr val="000000"/>
                          </a:solidFill>
                          <a:effectLst/>
                          <a:latin typeface="Calibri"/>
                        </a:rPr>
                        <a:t>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gridSpan="11">
                  <a:txBody>
                    <a:bodyPr/>
                    <a:lstStyle/>
                    <a:p>
                      <a:pPr algn="l" fontAlgn="b"/>
                      <a:r>
                        <a:rPr lang="en-US" sz="1400" b="1" i="0" u="none" strike="noStrike" dirty="0">
                          <a:solidFill>
                            <a:srgbClr val="FF0000"/>
                          </a:solidFill>
                          <a:effectLst/>
                          <a:latin typeface="Calibri"/>
                        </a:rPr>
                        <a:t>Types of Earth Science Data </a:t>
                      </a:r>
                      <a:r>
                        <a:rPr lang="en-US" sz="1400" b="1" i="0" u="none" strike="noStrike" dirty="0" smtClean="0">
                          <a:solidFill>
                            <a:srgbClr val="FF0000"/>
                          </a:solidFill>
                          <a:effectLst/>
                          <a:latin typeface="Calibri"/>
                        </a:rPr>
                        <a:t>analytics</a:t>
                      </a:r>
                      <a:endParaRPr lang="en-US" sz="1400" b="1" i="0" u="none" strike="noStrike" dirty="0">
                        <a:solidFill>
                          <a:srgbClr val="FF0000"/>
                        </a:solidFill>
                        <a:effectLst/>
                        <a:latin typeface="Calibri"/>
                      </a:endParaRP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1309">
                <a:tc>
                  <a:txBody>
                    <a:bodyPr/>
                    <a:lstStyle/>
                    <a:p>
                      <a:pPr algn="ctr" fontAlgn="b"/>
                      <a:r>
                        <a:rPr lang="en-US" sz="1400" b="1" i="0" u="none" strike="noStrike" dirty="0">
                          <a:solidFill>
                            <a:srgbClr val="000000"/>
                          </a:solidFill>
                          <a:effectLst/>
                          <a:latin typeface="Calibri"/>
                        </a:rPr>
                        <a:t>Use Cases</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400" b="1" i="0" u="none" strike="noStrike" dirty="0">
                          <a:solidFill>
                            <a:srgbClr val="000000"/>
                          </a:solidFill>
                          <a:effectLst/>
                          <a:latin typeface="Calibri"/>
                        </a:rPr>
                        <a:t>1</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1" i="0" u="none" strike="noStrike" dirty="0">
                          <a:solidFill>
                            <a:srgbClr val="000000"/>
                          </a:solidFill>
                          <a:effectLst/>
                          <a:latin typeface="Calibri"/>
                        </a:rPr>
                        <a:t>2</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1" i="0" u="none" strike="noStrike" dirty="0">
                          <a:solidFill>
                            <a:srgbClr val="000000"/>
                          </a:solidFill>
                          <a:effectLst/>
                          <a:latin typeface="Calibri"/>
                        </a:rPr>
                        <a:t>3</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1" i="0" u="none" strike="noStrike" dirty="0">
                          <a:solidFill>
                            <a:srgbClr val="000000"/>
                          </a:solidFill>
                          <a:effectLst/>
                          <a:latin typeface="Calibri"/>
                        </a:rPr>
                        <a:t>4</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1" i="0" u="none" strike="noStrike" dirty="0">
                          <a:solidFill>
                            <a:srgbClr val="000000"/>
                          </a:solidFill>
                          <a:effectLst/>
                          <a:latin typeface="Calibri"/>
                        </a:rPr>
                        <a:t>5</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1" i="0" u="none" strike="noStrike" dirty="0">
                          <a:solidFill>
                            <a:srgbClr val="000000"/>
                          </a:solidFill>
                          <a:effectLst/>
                          <a:latin typeface="Calibri"/>
                        </a:rPr>
                        <a:t>6</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1" i="0" u="none" strike="noStrike" dirty="0">
                          <a:solidFill>
                            <a:srgbClr val="000000"/>
                          </a:solidFill>
                          <a:effectLst/>
                          <a:latin typeface="Calibri"/>
                        </a:rPr>
                        <a:t>7</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1" i="0" u="none" strike="noStrike" dirty="0">
                          <a:solidFill>
                            <a:srgbClr val="000000"/>
                          </a:solidFill>
                          <a:effectLst/>
                          <a:latin typeface="Calibri"/>
                        </a:rPr>
                        <a:t>8</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1" i="0" u="none" strike="noStrike" dirty="0">
                          <a:solidFill>
                            <a:srgbClr val="000000"/>
                          </a:solidFill>
                          <a:effectLst/>
                          <a:latin typeface="Calibri"/>
                        </a:rPr>
                        <a:t>9</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1" i="0" u="none" strike="noStrike" dirty="0">
                          <a:solidFill>
                            <a:srgbClr val="000000"/>
                          </a:solidFill>
                          <a:effectLst/>
                          <a:latin typeface="Calibri"/>
                        </a:rPr>
                        <a:t>10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1" i="0" u="none" strike="noStrike" dirty="0">
                          <a:solidFill>
                            <a:srgbClr val="000000"/>
                          </a:solidFill>
                          <a:effectLst/>
                          <a:latin typeface="Calibri"/>
                        </a:rPr>
                        <a:t>11</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r>
              <a:tr h="292044">
                <a:tc>
                  <a:txBody>
                    <a:bodyPr/>
                    <a:lstStyle/>
                    <a:p>
                      <a:pPr algn="l" fontAlgn="b"/>
                      <a:r>
                        <a:rPr lang="en-US" sz="1400" b="0" i="0" u="none" strike="noStrike" dirty="0">
                          <a:solidFill>
                            <a:srgbClr val="000000"/>
                          </a:solidFill>
                          <a:effectLst/>
                          <a:latin typeface="Arial"/>
                        </a:rPr>
                        <a:t>1  MERRA Analytics Services: Climate Analytics-as</a:t>
                      </a:r>
                      <a:r>
                        <a:rPr lang="en-US" sz="1400" b="0" i="0" u="none" strike="noStrike" dirty="0" smtClean="0">
                          <a:solidFill>
                            <a:srgbClr val="000000"/>
                          </a:solidFill>
                          <a:effectLst/>
                          <a:latin typeface="Arial"/>
                        </a:rPr>
                        <a:t>-</a:t>
                      </a:r>
                      <a:endParaRPr lang="en-US" sz="1400" b="0" i="0" u="none" strike="noStrike" dirty="0">
                        <a:solidFill>
                          <a:srgbClr val="000000"/>
                        </a:solidFill>
                        <a:effectLst/>
                        <a:latin typeface="Arial"/>
                      </a:endParaRP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r h="292044">
                <a:tc>
                  <a:txBody>
                    <a:bodyPr/>
                    <a:lstStyle/>
                    <a:p>
                      <a:pPr algn="l" fontAlgn="b"/>
                      <a:r>
                        <a:rPr lang="en-US" sz="1400" b="0" i="0" u="none" strike="noStrike" dirty="0">
                          <a:solidFill>
                            <a:srgbClr val="000000"/>
                          </a:solidFill>
                          <a:effectLst/>
                          <a:latin typeface="Arial"/>
                        </a:rPr>
                        <a:t>2  MUSTANG QA: Ability to detect </a:t>
                      </a:r>
                      <a:r>
                        <a:rPr lang="en-US" sz="1400" b="0" i="0" u="none" strike="noStrike" dirty="0" smtClean="0">
                          <a:solidFill>
                            <a:srgbClr val="000000"/>
                          </a:solidFill>
                          <a:effectLst/>
                          <a:latin typeface="Arial"/>
                        </a:rPr>
                        <a:t>seismic</a:t>
                      </a:r>
                      <a:endParaRPr lang="en-US" sz="1400" b="0" i="0" u="none" strike="noStrike" dirty="0">
                        <a:solidFill>
                          <a:srgbClr val="000000"/>
                        </a:solidFill>
                        <a:effectLst/>
                        <a:latin typeface="Arial"/>
                      </a:endParaRP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a:t>
                      </a:r>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044">
                <a:tc>
                  <a:txBody>
                    <a:bodyPr/>
                    <a:lstStyle/>
                    <a:p>
                      <a:pPr algn="l" fontAlgn="b"/>
                      <a:r>
                        <a:rPr lang="en-US" sz="1400" b="0" i="0" u="none" strike="noStrike" dirty="0">
                          <a:solidFill>
                            <a:srgbClr val="000000"/>
                          </a:solidFill>
                          <a:effectLst/>
                          <a:latin typeface="Arial"/>
                        </a:rPr>
                        <a:t>3 </a:t>
                      </a:r>
                      <a:r>
                        <a:rPr lang="en-US" sz="1400" b="1" i="0" u="none" strike="noStrike" dirty="0">
                          <a:solidFill>
                            <a:srgbClr val="000000"/>
                          </a:solidFill>
                          <a:effectLst/>
                          <a:latin typeface="Arial"/>
                        </a:rPr>
                        <a:t> </a:t>
                      </a:r>
                      <a:r>
                        <a:rPr lang="en-US" sz="1400" b="0" i="0" u="none" strike="noStrike" dirty="0">
                          <a:solidFill>
                            <a:srgbClr val="000000"/>
                          </a:solidFill>
                          <a:effectLst/>
                          <a:latin typeface="Arial"/>
                        </a:rPr>
                        <a:t>Inter-calibrations among datasets</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400" b="0" i="0" u="none" strike="noStrike" dirty="0">
                          <a:solidFill>
                            <a:srgbClr val="000000"/>
                          </a:solidFill>
                          <a:effectLst/>
                          <a:latin typeface="Calibri"/>
                        </a:rPr>
                        <a:t>√</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r h="292044">
                <a:tc>
                  <a:txBody>
                    <a:bodyPr/>
                    <a:lstStyle/>
                    <a:p>
                      <a:pPr algn="l" fontAlgn="b"/>
                      <a:r>
                        <a:rPr lang="en-US" sz="1400" b="0" i="0" u="none" strike="noStrike" dirty="0">
                          <a:solidFill>
                            <a:srgbClr val="000000"/>
                          </a:solidFill>
                          <a:effectLst/>
                          <a:latin typeface="Arial"/>
                        </a:rPr>
                        <a:t>4 </a:t>
                      </a:r>
                      <a:r>
                        <a:rPr lang="en-US" sz="1400" b="1" i="0" u="none" strike="noStrike" dirty="0">
                          <a:solidFill>
                            <a:srgbClr val="000000"/>
                          </a:solidFill>
                          <a:effectLst/>
                          <a:latin typeface="Arial"/>
                        </a:rPr>
                        <a:t> </a:t>
                      </a:r>
                      <a:r>
                        <a:rPr lang="en-US" sz="1400" b="0" i="0" u="none" strike="noStrike" dirty="0">
                          <a:solidFill>
                            <a:srgbClr val="000000"/>
                          </a:solidFill>
                          <a:effectLst/>
                          <a:latin typeface="Arial"/>
                        </a:rPr>
                        <a:t>Inter-comparisons between multiple model </a:t>
                      </a:r>
                      <a:r>
                        <a:rPr lang="en-US" sz="1400" b="0" i="0" u="none" strike="noStrike" dirty="0" smtClean="0">
                          <a:solidFill>
                            <a:srgbClr val="000000"/>
                          </a:solidFill>
                          <a:effectLst/>
                          <a:latin typeface="Arial"/>
                        </a:rPr>
                        <a:t>or</a:t>
                      </a:r>
                      <a:endParaRPr lang="en-US" sz="1400" b="0" i="0" u="none" strike="noStrike" dirty="0">
                        <a:solidFill>
                          <a:srgbClr val="000000"/>
                        </a:solidFill>
                        <a:effectLst/>
                        <a:latin typeface="Arial"/>
                      </a:endParaRP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044">
                <a:tc>
                  <a:txBody>
                    <a:bodyPr/>
                    <a:lstStyle/>
                    <a:p>
                      <a:pPr algn="l" fontAlgn="b"/>
                      <a:r>
                        <a:rPr lang="en-US" sz="1400" b="0" i="0" u="none" strike="noStrike" dirty="0">
                          <a:solidFill>
                            <a:srgbClr val="000000"/>
                          </a:solidFill>
                          <a:effectLst/>
                          <a:latin typeface="Arial"/>
                        </a:rPr>
                        <a:t>5 </a:t>
                      </a:r>
                      <a:r>
                        <a:rPr lang="en-US" sz="1400" b="1" i="0" u="none" strike="noStrike" dirty="0">
                          <a:solidFill>
                            <a:srgbClr val="000000"/>
                          </a:solidFill>
                          <a:effectLst/>
                          <a:latin typeface="Arial"/>
                        </a:rPr>
                        <a:t> </a:t>
                      </a:r>
                      <a:r>
                        <a:rPr lang="en-US" sz="1400" b="0" i="0" u="none" strike="noStrike" dirty="0">
                          <a:solidFill>
                            <a:srgbClr val="000000"/>
                          </a:solidFill>
                          <a:effectLst/>
                          <a:latin typeface="Arial"/>
                        </a:rPr>
                        <a:t>Sampling Total Precipitable Water Vapor </a:t>
                      </a:r>
                      <a:r>
                        <a:rPr lang="en-US" sz="1400" b="0" i="0" u="none" strike="noStrike" dirty="0" smtClean="0">
                          <a:solidFill>
                            <a:srgbClr val="000000"/>
                          </a:solidFill>
                          <a:effectLst/>
                          <a:latin typeface="Arial"/>
                        </a:rPr>
                        <a:t>using</a:t>
                      </a:r>
                      <a:endParaRPr lang="en-US" sz="1400" b="0" i="0" u="none" strike="noStrike" dirty="0">
                        <a:solidFill>
                          <a:srgbClr val="000000"/>
                        </a:solidFill>
                        <a:effectLst/>
                        <a:latin typeface="Arial"/>
                      </a:endParaRP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r h="165082">
                <a:tc>
                  <a:txBody>
                    <a:bodyPr/>
                    <a:lstStyle/>
                    <a:p>
                      <a:pPr algn="l" fontAlgn="b"/>
                      <a:r>
                        <a:rPr lang="en-US" sz="1400" b="0" i="0" u="none" strike="noStrike" dirty="0">
                          <a:solidFill>
                            <a:srgbClr val="000000"/>
                          </a:solidFill>
                          <a:effectLst/>
                          <a:latin typeface="Arial"/>
                        </a:rPr>
                        <a:t>6 </a:t>
                      </a:r>
                      <a:r>
                        <a:rPr lang="en-US" sz="1400" b="1" i="0" u="none" strike="noStrike" dirty="0">
                          <a:solidFill>
                            <a:srgbClr val="000000"/>
                          </a:solidFill>
                          <a:effectLst/>
                          <a:latin typeface="Arial"/>
                        </a:rPr>
                        <a:t> </a:t>
                      </a:r>
                      <a:r>
                        <a:rPr lang="en-US" sz="1400" b="0" i="0" u="none" strike="noStrike" dirty="0">
                          <a:solidFill>
                            <a:srgbClr val="000000"/>
                          </a:solidFill>
                          <a:effectLst/>
                          <a:latin typeface="Arial"/>
                        </a:rPr>
                        <a:t>Using Earth Observations to </a:t>
                      </a:r>
                      <a:r>
                        <a:rPr lang="en-US" sz="1400" b="0" i="0" u="none" strike="noStrike">
                          <a:solidFill>
                            <a:srgbClr val="000000"/>
                          </a:solidFill>
                          <a:effectLst/>
                          <a:latin typeface="Arial"/>
                        </a:rPr>
                        <a:t>Understand </a:t>
                      </a:r>
                      <a:r>
                        <a:rPr lang="en-US" sz="1400" b="0" i="0" u="none" strike="noStrike" smtClean="0">
                          <a:solidFill>
                            <a:srgbClr val="000000"/>
                          </a:solidFill>
                          <a:effectLst/>
                          <a:latin typeface="Arial"/>
                        </a:rPr>
                        <a:t>and</a:t>
                      </a:r>
                      <a:endParaRPr lang="en-US" sz="1400" b="0" i="0" u="none" strike="noStrike" dirty="0">
                        <a:solidFill>
                          <a:srgbClr val="000000"/>
                        </a:solidFill>
                        <a:effectLst/>
                        <a:latin typeface="Arial"/>
                      </a:endParaRP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044">
                <a:tc>
                  <a:txBody>
                    <a:bodyPr/>
                    <a:lstStyle/>
                    <a:p>
                      <a:pPr algn="l" fontAlgn="b"/>
                      <a:r>
                        <a:rPr lang="en-US" sz="1400" b="0" i="0" u="none" strike="noStrike" dirty="0">
                          <a:solidFill>
                            <a:srgbClr val="000000"/>
                          </a:solidFill>
                          <a:effectLst/>
                          <a:latin typeface="Arial"/>
                        </a:rPr>
                        <a:t>7 </a:t>
                      </a:r>
                      <a:r>
                        <a:rPr lang="en-US" sz="1400" b="1" i="0" u="none" strike="noStrike" dirty="0">
                          <a:solidFill>
                            <a:srgbClr val="000000"/>
                          </a:solidFill>
                          <a:effectLst/>
                          <a:latin typeface="Arial"/>
                        </a:rPr>
                        <a:t> </a:t>
                      </a:r>
                      <a:r>
                        <a:rPr lang="en-US" sz="1400" b="0" i="0" u="none" strike="noStrike" dirty="0">
                          <a:solidFill>
                            <a:srgbClr val="000000"/>
                          </a:solidFill>
                          <a:effectLst/>
                          <a:latin typeface="Arial"/>
                        </a:rPr>
                        <a:t>CREATE-IP - Collaborative </a:t>
                      </a:r>
                      <a:r>
                        <a:rPr lang="en-US" sz="1400" b="0" i="0" u="none" strike="noStrike" smtClean="0">
                          <a:solidFill>
                            <a:srgbClr val="000000"/>
                          </a:solidFill>
                          <a:effectLst/>
                          <a:latin typeface="Arial"/>
                        </a:rPr>
                        <a:t>Reanalysis Technical</a:t>
                      </a:r>
                      <a:endParaRPr lang="en-US" sz="1400" b="0" i="0" u="none" strike="noStrike" dirty="0">
                        <a:solidFill>
                          <a:srgbClr val="000000"/>
                        </a:solidFill>
                        <a:effectLst/>
                        <a:latin typeface="Arial"/>
                      </a:endParaRP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r h="292044">
                <a:tc>
                  <a:txBody>
                    <a:bodyPr/>
                    <a:lstStyle/>
                    <a:p>
                      <a:pPr algn="l" fontAlgn="b"/>
                      <a:r>
                        <a:rPr lang="en-US" sz="1400" b="0" i="0" u="none" strike="noStrike" dirty="0" smtClean="0">
                          <a:solidFill>
                            <a:srgbClr val="000000"/>
                          </a:solidFill>
                          <a:effectLst/>
                          <a:latin typeface="Arial"/>
                        </a:rPr>
                        <a:t>8 </a:t>
                      </a:r>
                      <a:r>
                        <a:rPr lang="en-US" sz="1400" b="1" i="0" u="none" strike="noStrike" dirty="0">
                          <a:solidFill>
                            <a:srgbClr val="000000"/>
                          </a:solidFill>
                          <a:effectLst/>
                          <a:latin typeface="Arial"/>
                        </a:rPr>
                        <a:t> </a:t>
                      </a:r>
                      <a:r>
                        <a:rPr lang="en-US" sz="1400" b="0" i="0" u="none" strike="noStrike" dirty="0">
                          <a:solidFill>
                            <a:srgbClr val="000000"/>
                          </a:solidFill>
                          <a:effectLst/>
                          <a:latin typeface="Arial"/>
                        </a:rPr>
                        <a:t>The GSSTF Project (MEaSUREs-2006)</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044">
                <a:tc>
                  <a:txBody>
                    <a:bodyPr/>
                    <a:lstStyle/>
                    <a:p>
                      <a:pPr algn="l" fontAlgn="b"/>
                      <a:r>
                        <a:rPr lang="en-US" sz="1400" b="0" i="0" u="none" strike="noStrike" dirty="0">
                          <a:solidFill>
                            <a:srgbClr val="000000"/>
                          </a:solidFill>
                          <a:effectLst/>
                          <a:latin typeface="Arial"/>
                        </a:rPr>
                        <a:t>9 </a:t>
                      </a:r>
                      <a:r>
                        <a:rPr lang="en-US" sz="1400" b="1" i="0" u="none" strike="noStrike" dirty="0">
                          <a:solidFill>
                            <a:srgbClr val="000000"/>
                          </a:solidFill>
                          <a:effectLst/>
                          <a:latin typeface="Arial"/>
                        </a:rPr>
                        <a:t> </a:t>
                      </a:r>
                      <a:r>
                        <a:rPr lang="en-US" sz="1400" b="0" i="0" u="none" strike="noStrike" dirty="0">
                          <a:solidFill>
                            <a:srgbClr val="000000"/>
                          </a:solidFill>
                          <a:effectLst/>
                          <a:latin typeface="Arial"/>
                        </a:rPr>
                        <a:t>Science- and Event-based Advanced </a:t>
                      </a:r>
                      <a:r>
                        <a:rPr lang="en-US" sz="1400" b="0" i="0" u="none" strike="noStrike" dirty="0" smtClean="0">
                          <a:solidFill>
                            <a:srgbClr val="000000"/>
                          </a:solidFill>
                          <a:effectLst/>
                          <a:latin typeface="Arial"/>
                        </a:rPr>
                        <a:t>Data</a:t>
                      </a:r>
                      <a:endParaRPr lang="en-US" sz="1400" b="0" i="0" u="none" strike="noStrike" dirty="0">
                        <a:solidFill>
                          <a:srgbClr val="000000"/>
                        </a:solidFill>
                        <a:effectLst/>
                        <a:latin typeface="Arial"/>
                      </a:endParaRP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r h="292044">
                <a:tc>
                  <a:txBody>
                    <a:bodyPr/>
                    <a:lstStyle/>
                    <a:p>
                      <a:pPr algn="l" fontAlgn="b"/>
                      <a:r>
                        <a:rPr lang="en-US" sz="1400" b="0" i="0" u="none" strike="noStrike" dirty="0">
                          <a:solidFill>
                            <a:srgbClr val="000000"/>
                          </a:solidFill>
                          <a:effectLst/>
                          <a:latin typeface="Arial"/>
                        </a:rPr>
                        <a:t>10 </a:t>
                      </a:r>
                      <a:r>
                        <a:rPr lang="en-US" sz="1400" b="1" i="0" u="none" strike="noStrike" dirty="0">
                          <a:solidFill>
                            <a:srgbClr val="000000"/>
                          </a:solidFill>
                          <a:effectLst/>
                          <a:latin typeface="Arial"/>
                        </a:rPr>
                        <a:t> </a:t>
                      </a:r>
                      <a:r>
                        <a:rPr lang="en-US" sz="1400" b="0" i="0" u="none" strike="noStrike" dirty="0">
                          <a:solidFill>
                            <a:srgbClr val="000000"/>
                          </a:solidFill>
                          <a:effectLst/>
                          <a:latin typeface="Arial"/>
                        </a:rPr>
                        <a:t>Risk analysis for environmental issues</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044">
                <a:tc>
                  <a:txBody>
                    <a:bodyPr/>
                    <a:lstStyle/>
                    <a:p>
                      <a:pPr algn="l" fontAlgn="b"/>
                      <a:r>
                        <a:rPr lang="en-US" sz="1400" b="0" i="0" u="none" strike="noStrike" dirty="0">
                          <a:solidFill>
                            <a:srgbClr val="000000"/>
                          </a:solidFill>
                          <a:effectLst/>
                          <a:latin typeface="Arial"/>
                        </a:rPr>
                        <a:t>11 </a:t>
                      </a:r>
                      <a:r>
                        <a:rPr lang="en-US" sz="1400" b="1" i="0" u="none" strike="noStrike" dirty="0">
                          <a:solidFill>
                            <a:srgbClr val="000000"/>
                          </a:solidFill>
                          <a:effectLst/>
                          <a:latin typeface="Arial"/>
                        </a:rPr>
                        <a:t> </a:t>
                      </a:r>
                      <a:r>
                        <a:rPr lang="en-US" sz="1400" b="0" i="0" u="none" strike="noStrike" dirty="0">
                          <a:solidFill>
                            <a:srgbClr val="000000"/>
                          </a:solidFill>
                          <a:effectLst/>
                          <a:latin typeface="Arial"/>
                        </a:rPr>
                        <a:t>Aerosol Characterization</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r h="409960">
                <a:tc>
                  <a:txBody>
                    <a:bodyPr/>
                    <a:lstStyle/>
                    <a:p>
                      <a:pPr algn="l" fontAlgn="b"/>
                      <a:r>
                        <a:rPr lang="en-US" sz="1400" b="0" i="0" u="none" strike="noStrike" dirty="0" smtClean="0">
                          <a:solidFill>
                            <a:srgbClr val="000000"/>
                          </a:solidFill>
                          <a:effectLst/>
                          <a:latin typeface="Arial"/>
                        </a:rPr>
                        <a:t>12 </a:t>
                      </a:r>
                      <a:r>
                        <a:rPr lang="en-US" sz="1400" b="1" i="0" u="none" strike="noStrike" dirty="0" smtClean="0">
                          <a:solidFill>
                            <a:srgbClr val="000000"/>
                          </a:solidFill>
                          <a:effectLst/>
                          <a:latin typeface="Arial"/>
                        </a:rPr>
                        <a:t> </a:t>
                      </a:r>
                      <a:r>
                        <a:rPr lang="en-US" sz="1400" b="0" i="0" u="none" strike="noStrike" dirty="0" smtClean="0">
                          <a:solidFill>
                            <a:srgbClr val="000000"/>
                          </a:solidFill>
                          <a:effectLst/>
                          <a:latin typeface="Arial"/>
                        </a:rPr>
                        <a:t>Creating One Great Precipitation Data Set From</a:t>
                      </a:r>
                      <a:endParaRPr lang="en-US" sz="1400" b="0" i="0" u="none" strike="noStrike" dirty="0">
                        <a:solidFill>
                          <a:srgbClr val="000000"/>
                        </a:solidFill>
                        <a:effectLst/>
                        <a:latin typeface="Arial"/>
                      </a:endParaRP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044">
                <a:tc>
                  <a:txBody>
                    <a:bodyPr/>
                    <a:lstStyle/>
                    <a:p>
                      <a:pPr algn="l" fontAlgn="b"/>
                      <a:r>
                        <a:rPr lang="en-US" sz="1400" b="0" i="0" u="none" strike="noStrike" dirty="0">
                          <a:solidFill>
                            <a:srgbClr val="000000"/>
                          </a:solidFill>
                          <a:effectLst/>
                          <a:latin typeface="Arial"/>
                        </a:rPr>
                        <a:t>13 </a:t>
                      </a:r>
                      <a:r>
                        <a:rPr lang="en-US" sz="1400" b="1" i="0" u="none" strike="noStrike" dirty="0">
                          <a:solidFill>
                            <a:srgbClr val="000000"/>
                          </a:solidFill>
                          <a:effectLst/>
                          <a:latin typeface="Arial"/>
                        </a:rPr>
                        <a:t> </a:t>
                      </a:r>
                      <a:r>
                        <a:rPr lang="en-US" sz="1400" b="0" i="0" u="none" strike="noStrike" dirty="0">
                          <a:solidFill>
                            <a:srgbClr val="000000"/>
                          </a:solidFill>
                          <a:effectLst/>
                          <a:latin typeface="Arial"/>
                        </a:rPr>
                        <a:t>Reconstructing Sea Ice Extent from </a:t>
                      </a:r>
                      <a:r>
                        <a:rPr lang="en-US" sz="1400" b="0" i="0" u="none" strike="noStrike" dirty="0" smtClean="0">
                          <a:solidFill>
                            <a:srgbClr val="000000"/>
                          </a:solidFill>
                          <a:effectLst/>
                          <a:latin typeface="Arial"/>
                        </a:rPr>
                        <a:t>Early Ni</a:t>
                      </a:r>
                      <a:endParaRPr lang="en-US" sz="1400" b="0" i="0" u="none" strike="noStrike" dirty="0">
                        <a:solidFill>
                          <a:srgbClr val="000000"/>
                        </a:solidFill>
                        <a:effectLst/>
                        <a:latin typeface="Arial"/>
                      </a:endParaRP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400" b="0" i="0" u="none" strike="noStrike" dirty="0">
                          <a:solidFill>
                            <a:srgbClr val="000000"/>
                          </a:solidFill>
                          <a:effectLst/>
                          <a:latin typeface="Calibri"/>
                        </a:rPr>
                        <a:t>√</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r h="135425">
                <a:tc>
                  <a:txBody>
                    <a:bodyPr/>
                    <a:lstStyle/>
                    <a:p>
                      <a:pPr algn="l" fontAlgn="b"/>
                      <a:r>
                        <a:rPr lang="en-US" sz="1400" b="0" i="0" u="none" strike="noStrike" dirty="0">
                          <a:solidFill>
                            <a:srgbClr val="000000"/>
                          </a:solidFill>
                          <a:effectLst/>
                          <a:latin typeface="Arial"/>
                        </a:rPr>
                        <a:t>14 </a:t>
                      </a:r>
                      <a:r>
                        <a:rPr lang="en-US" sz="1400" b="1" i="0" u="none" strike="noStrike" dirty="0">
                          <a:solidFill>
                            <a:srgbClr val="000000"/>
                          </a:solidFill>
                          <a:effectLst/>
                          <a:latin typeface="Arial"/>
                        </a:rPr>
                        <a:t> </a:t>
                      </a:r>
                      <a:r>
                        <a:rPr lang="en-US" sz="1400" b="0" i="0" u="none" strike="noStrike" dirty="0">
                          <a:solidFill>
                            <a:srgbClr val="000000"/>
                          </a:solidFill>
                          <a:effectLst/>
                          <a:latin typeface="Arial"/>
                        </a:rPr>
                        <a:t>DOE-BER AmeriFlux and FLUXNET </a:t>
                      </a:r>
                      <a:r>
                        <a:rPr lang="en-US" sz="1400" b="0" i="0" u="none" strike="noStrike" dirty="0" smtClean="0">
                          <a:solidFill>
                            <a:srgbClr val="000000"/>
                          </a:solidFill>
                          <a:effectLst/>
                          <a:latin typeface="Arial"/>
                        </a:rPr>
                        <a:t>Networks</a:t>
                      </a:r>
                      <a:endParaRPr lang="en-US" sz="1400" b="0" i="0" u="none" strike="noStrike" dirty="0">
                        <a:solidFill>
                          <a:srgbClr val="000000"/>
                        </a:solidFill>
                        <a:effectLst/>
                        <a:latin typeface="Arial"/>
                      </a:endParaRP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044">
                <a:tc>
                  <a:txBody>
                    <a:bodyPr/>
                    <a:lstStyle/>
                    <a:p>
                      <a:pPr algn="l" fontAlgn="b"/>
                      <a:r>
                        <a:rPr lang="en-US" sz="1400" b="0" i="0" u="none" strike="noStrike" dirty="0">
                          <a:solidFill>
                            <a:srgbClr val="000000"/>
                          </a:solidFill>
                          <a:effectLst/>
                          <a:latin typeface="Arial"/>
                        </a:rPr>
                        <a:t>15 </a:t>
                      </a:r>
                      <a:r>
                        <a:rPr lang="en-US" sz="1400" b="1" i="0" u="none" strike="noStrike" dirty="0">
                          <a:solidFill>
                            <a:srgbClr val="000000"/>
                          </a:solidFill>
                          <a:effectLst/>
                          <a:latin typeface="Arial"/>
                        </a:rPr>
                        <a:t> </a:t>
                      </a:r>
                      <a:r>
                        <a:rPr lang="en-US" sz="1400" b="0" i="0" u="none" strike="noStrike" dirty="0">
                          <a:solidFill>
                            <a:srgbClr val="000000"/>
                          </a:solidFill>
                          <a:effectLst/>
                          <a:latin typeface="Arial"/>
                        </a:rPr>
                        <a:t>DOE-BER Subsurface </a:t>
                      </a:r>
                      <a:r>
                        <a:rPr lang="en-US" sz="1400" b="0" i="0" u="none" strike="noStrike" dirty="0" smtClean="0">
                          <a:solidFill>
                            <a:srgbClr val="000000"/>
                          </a:solidFill>
                          <a:effectLst/>
                          <a:latin typeface="Arial"/>
                        </a:rPr>
                        <a:t>Biogeochemistry</a:t>
                      </a:r>
                      <a:endParaRPr lang="en-US" sz="1400" b="0" i="0" u="none" strike="noStrike" dirty="0">
                        <a:solidFill>
                          <a:srgbClr val="000000"/>
                        </a:solidFill>
                        <a:effectLst/>
                        <a:latin typeface="Arial"/>
                      </a:endParaRP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r h="292044">
                <a:tc>
                  <a:txBody>
                    <a:bodyPr/>
                    <a:lstStyle/>
                    <a:p>
                      <a:pPr algn="l" fontAlgn="b"/>
                      <a:r>
                        <a:rPr lang="en-US" sz="1400" b="0" i="0" u="none" strike="noStrike" dirty="0">
                          <a:solidFill>
                            <a:srgbClr val="000000"/>
                          </a:solidFill>
                          <a:effectLst/>
                          <a:latin typeface="Arial"/>
                        </a:rPr>
                        <a:t>16  Climate Studies using the Community </a:t>
                      </a:r>
                      <a:r>
                        <a:rPr lang="en-US" sz="1400" b="0" i="0" u="none" strike="noStrike" dirty="0" smtClean="0">
                          <a:solidFill>
                            <a:srgbClr val="000000"/>
                          </a:solidFill>
                          <a:effectLst/>
                          <a:latin typeface="Arial"/>
                        </a:rPr>
                        <a:t>Earth</a:t>
                      </a:r>
                      <a:endParaRPr lang="en-US" sz="1400" b="0" i="0" u="none" strike="noStrike" dirty="0">
                        <a:solidFill>
                          <a:srgbClr val="000000"/>
                        </a:solidFill>
                        <a:effectLst/>
                        <a:latin typeface="Arial"/>
                      </a:endParaRP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275">
                <a:tc>
                  <a:txBody>
                    <a:bodyPr/>
                    <a:lstStyle/>
                    <a:p>
                      <a:pPr algn="l" fontAlgn="b"/>
                      <a:r>
                        <a:rPr lang="en-US" sz="1400" b="0" i="0" u="none" strike="noStrike" dirty="0">
                          <a:solidFill>
                            <a:srgbClr val="000000"/>
                          </a:solidFill>
                          <a:effectLst/>
                          <a:latin typeface="Arial"/>
                        </a:rPr>
                        <a:t>17 </a:t>
                      </a:r>
                      <a:r>
                        <a:rPr lang="en-US" sz="1400" b="1" i="0" u="none" strike="noStrike" dirty="0">
                          <a:solidFill>
                            <a:srgbClr val="000000"/>
                          </a:solidFill>
                          <a:effectLst/>
                          <a:latin typeface="Arial"/>
                        </a:rPr>
                        <a:t> </a:t>
                      </a:r>
                      <a:r>
                        <a:rPr lang="en-US" sz="1400" b="0" i="0" u="none" strike="noStrike" dirty="0">
                          <a:solidFill>
                            <a:srgbClr val="000000"/>
                          </a:solidFill>
                          <a:effectLst/>
                          <a:latin typeface="Arial"/>
                        </a:rPr>
                        <a:t>Radar Data Analysis for </a:t>
                      </a:r>
                      <a:r>
                        <a:rPr lang="en-US" sz="1400" b="0" i="0" u="none" strike="noStrike" dirty="0" err="1" smtClean="0">
                          <a:solidFill>
                            <a:srgbClr val="000000"/>
                          </a:solidFill>
                          <a:effectLst/>
                          <a:latin typeface="Arial"/>
                        </a:rPr>
                        <a:t>CReSIS</a:t>
                      </a:r>
                      <a:endParaRPr lang="en-US" sz="1400" b="0" i="0" u="none" strike="noStrike" dirty="0">
                        <a:solidFill>
                          <a:srgbClr val="000000"/>
                        </a:solidFill>
                        <a:effectLst/>
                        <a:latin typeface="Arial"/>
                      </a:endParaRP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r h="303422">
                <a:tc>
                  <a:txBody>
                    <a:bodyPr/>
                    <a:lstStyle/>
                    <a:p>
                      <a:pPr algn="l" fontAlgn="b"/>
                      <a:r>
                        <a:rPr lang="en-US" sz="1400" b="0" i="0" u="none" strike="noStrike" dirty="0">
                          <a:solidFill>
                            <a:srgbClr val="000000"/>
                          </a:solidFill>
                          <a:effectLst/>
                          <a:latin typeface="Arial"/>
                        </a:rPr>
                        <a:t>18 </a:t>
                      </a:r>
                      <a:r>
                        <a:rPr lang="en-US" sz="1400" b="1" i="0" u="none" strike="noStrike" dirty="0">
                          <a:solidFill>
                            <a:srgbClr val="000000"/>
                          </a:solidFill>
                          <a:effectLst/>
                          <a:latin typeface="Arial"/>
                        </a:rPr>
                        <a:t> </a:t>
                      </a:r>
                      <a:r>
                        <a:rPr lang="en-US" sz="1400" b="0" i="0" u="none" strike="noStrike" dirty="0">
                          <a:solidFill>
                            <a:srgbClr val="000000"/>
                          </a:solidFill>
                          <a:effectLst/>
                          <a:latin typeface="Arial"/>
                        </a:rPr>
                        <a:t>UAVSAR Data Processing, Data Product </a:t>
                      </a:r>
                      <a:r>
                        <a:rPr lang="en-US" sz="1400" b="0" i="0" u="none" strike="noStrike" dirty="0" smtClean="0">
                          <a:solidFill>
                            <a:srgbClr val="000000"/>
                          </a:solidFill>
                          <a:effectLst/>
                          <a:latin typeface="Arial"/>
                        </a:rPr>
                        <a:t>*</a:t>
                      </a:r>
                      <a:endParaRPr lang="en-US" sz="1400" b="0" i="0" u="none" strike="noStrike" dirty="0">
                        <a:solidFill>
                          <a:srgbClr val="000000"/>
                        </a:solidFill>
                        <a:effectLst/>
                        <a:latin typeface="Arial"/>
                      </a:endParaRP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7271644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849429" y="69120"/>
            <a:ext cx="7524451" cy="572502"/>
          </a:xfrm>
        </p:spPr>
        <p:txBody>
          <a:bodyPr/>
          <a:lstStyle/>
          <a:p>
            <a:pPr algn="ctr">
              <a:spcBef>
                <a:spcPts val="1200"/>
              </a:spcBef>
            </a:pPr>
            <a:r>
              <a:rPr lang="en-US" sz="2400" dirty="0" smtClean="0">
                <a:solidFill>
                  <a:srgbClr val="000000"/>
                </a:solidFill>
              </a:rPr>
              <a:t>Use Case Conclusions, so far</a:t>
            </a:r>
            <a:endParaRPr lang="en-US" sz="2400"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093428382"/>
              </p:ext>
            </p:extLst>
          </p:nvPr>
        </p:nvGraphicFramePr>
        <p:xfrm>
          <a:off x="547913" y="1328082"/>
          <a:ext cx="8121476" cy="4114260"/>
        </p:xfrm>
        <a:graphic>
          <a:graphicData uri="http://schemas.openxmlformats.org/drawingml/2006/table">
            <a:tbl>
              <a:tblPr/>
              <a:tblGrid>
                <a:gridCol w="744012"/>
                <a:gridCol w="689190"/>
                <a:gridCol w="689190"/>
                <a:gridCol w="744012"/>
                <a:gridCol w="1033785"/>
                <a:gridCol w="1237409"/>
                <a:gridCol w="114862"/>
                <a:gridCol w="1349666"/>
                <a:gridCol w="1519350"/>
              </a:tblGrid>
              <a:tr h="537691">
                <a:tc gridSpan="9">
                  <a:txBody>
                    <a:bodyPr/>
                    <a:lstStyle/>
                    <a:p>
                      <a:pPr marL="236538" indent="-236538" algn="l" fontAlgn="b">
                        <a:tabLst>
                          <a:tab pos="236538" algn="l"/>
                        </a:tabLst>
                      </a:pPr>
                      <a:r>
                        <a:rPr lang="en-US" sz="2000" b="0" i="0" u="none" strike="noStrike" dirty="0">
                          <a:solidFill>
                            <a:srgbClr val="000000"/>
                          </a:solidFill>
                          <a:effectLst/>
                          <a:latin typeface="Arial"/>
                          <a:cs typeface="Arial"/>
                        </a:rPr>
                        <a:t> </a:t>
                      </a:r>
                      <a:r>
                        <a:rPr lang="en-US" sz="2000" b="0" i="0" u="none" strike="noStrike" dirty="0" smtClean="0">
                          <a:solidFill>
                            <a:srgbClr val="000000"/>
                          </a:solidFill>
                          <a:effectLst/>
                          <a:latin typeface="Arial"/>
                          <a:cs typeface="Arial"/>
                        </a:rPr>
                        <a:t>• Most </a:t>
                      </a:r>
                      <a:r>
                        <a:rPr lang="en-US" sz="2000" b="0" i="0" u="none" strike="noStrike" dirty="0">
                          <a:solidFill>
                            <a:srgbClr val="000000"/>
                          </a:solidFill>
                          <a:effectLst/>
                          <a:latin typeface="Arial"/>
                          <a:cs typeface="Arial"/>
                        </a:rPr>
                        <a:t>Earth science data analytics use cases </a:t>
                      </a:r>
                      <a:r>
                        <a:rPr lang="en-US" sz="2000" b="0" i="0" u="none" strike="noStrike" dirty="0" smtClean="0">
                          <a:solidFill>
                            <a:srgbClr val="000000"/>
                          </a:solidFill>
                          <a:effectLst/>
                          <a:latin typeface="Arial"/>
                          <a:cs typeface="Arial"/>
                        </a:rPr>
                        <a:t>tend to focus </a:t>
                      </a:r>
                      <a:r>
                        <a:rPr lang="en-US" sz="2000" b="0" i="0" u="none" strike="noStrike" dirty="0">
                          <a:solidFill>
                            <a:srgbClr val="000000"/>
                          </a:solidFill>
                          <a:effectLst/>
                          <a:latin typeface="Arial"/>
                          <a:cs typeface="Arial"/>
                        </a:rPr>
                        <a:t>on data intercomparison, deriving new products, forecasting/predicting, and </a:t>
                      </a:r>
                      <a:endParaRPr lang="en-US" sz="2000" b="0" i="0" u="none" strike="noStrike" dirty="0" smtClean="0">
                        <a:solidFill>
                          <a:srgbClr val="000000"/>
                        </a:solidFill>
                        <a:effectLst/>
                        <a:latin typeface="Arial"/>
                        <a:cs typeface="Arial"/>
                      </a:endParaRPr>
                    </a:p>
                    <a:p>
                      <a:pPr marL="236538" indent="-236538" algn="l" fontAlgn="b">
                        <a:tabLst>
                          <a:tab pos="236538" algn="l"/>
                        </a:tabLst>
                      </a:pPr>
                      <a:r>
                        <a:rPr lang="en-US" sz="2000" b="0" i="0" u="none" strike="noStrike" dirty="0" smtClean="0">
                          <a:solidFill>
                            <a:srgbClr val="000000"/>
                          </a:solidFill>
                          <a:effectLst/>
                          <a:latin typeface="Arial"/>
                          <a:cs typeface="Arial"/>
                        </a:rPr>
                        <a:t>   deriving </a:t>
                      </a:r>
                      <a:r>
                        <a:rPr lang="en-US" sz="2000" b="0" i="0" u="none" strike="noStrike" dirty="0">
                          <a:solidFill>
                            <a:srgbClr val="000000"/>
                          </a:solidFill>
                          <a:effectLst/>
                          <a:latin typeface="Arial"/>
                          <a:cs typeface="Arial"/>
                        </a:rPr>
                        <a:t>conclusions</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38106">
                <a:tc gridSpan="9">
                  <a:txBody>
                    <a:bodyPr/>
                    <a:lstStyle/>
                    <a:p>
                      <a:pPr algn="l" fontAlgn="b"/>
                      <a:r>
                        <a:rPr lang="en-US" sz="2000" b="0" i="0" u="none" strike="noStrike" dirty="0">
                          <a:solidFill>
                            <a:srgbClr val="000000"/>
                          </a:solidFill>
                          <a:effectLst/>
                          <a:latin typeface="Arial"/>
                          <a:cs typeface="Arial"/>
                        </a:rPr>
                        <a:t> </a:t>
                      </a:r>
                      <a:r>
                        <a:rPr lang="en-US" sz="2000" b="0" i="0" u="none" strike="noStrike" dirty="0" smtClean="0">
                          <a:solidFill>
                            <a:srgbClr val="000000"/>
                          </a:solidFill>
                          <a:effectLst/>
                          <a:latin typeface="Arial"/>
                          <a:cs typeface="Arial"/>
                        </a:rPr>
                        <a:t>• No </a:t>
                      </a:r>
                      <a:r>
                        <a:rPr lang="en-US" sz="2000" b="0" i="0" u="none" strike="noStrike" dirty="0">
                          <a:solidFill>
                            <a:srgbClr val="000000"/>
                          </a:solidFill>
                          <a:effectLst/>
                          <a:latin typeface="Arial"/>
                          <a:cs typeface="Arial"/>
                        </a:rPr>
                        <a:t>use cases were identified to glean knowledge from data</a:t>
                      </a:r>
                      <a:r>
                        <a:rPr lang="en-US" sz="2000" b="0" i="0" u="none" strike="noStrike" dirty="0" smtClean="0">
                          <a:solidFill>
                            <a:srgbClr val="000000"/>
                          </a:solidFill>
                          <a:effectLst/>
                          <a:latin typeface="Arial"/>
                          <a:cs typeface="Arial"/>
                        </a:rPr>
                        <a:t>/</a:t>
                      </a:r>
                    </a:p>
                    <a:p>
                      <a:pPr algn="l" fontAlgn="b"/>
                      <a:r>
                        <a:rPr lang="en-US" sz="2000" b="0" i="0" u="none" strike="noStrike" dirty="0" smtClean="0">
                          <a:solidFill>
                            <a:srgbClr val="000000"/>
                          </a:solidFill>
                          <a:effectLst/>
                          <a:latin typeface="Arial"/>
                          <a:cs typeface="Arial"/>
                        </a:rPr>
                        <a:t>   information</a:t>
                      </a:r>
                      <a:r>
                        <a:rPr lang="en-US" sz="2000" b="0" i="0" u="none" strike="noStrike" dirty="0">
                          <a:solidFill>
                            <a:srgbClr val="000000"/>
                          </a:solidFill>
                          <a:effectLst/>
                          <a:latin typeface="Arial"/>
                          <a:cs typeface="Arial"/>
                        </a:rPr>
                        <a:t>.  Perhaps some use cases were not recognized as </a:t>
                      </a:r>
                      <a:r>
                        <a:rPr lang="en-US" sz="2000" b="0" i="0" u="none" strike="noStrike" dirty="0" smtClean="0">
                          <a:solidFill>
                            <a:srgbClr val="000000"/>
                          </a:solidFill>
                          <a:effectLst/>
                          <a:latin typeface="Arial"/>
                          <a:cs typeface="Arial"/>
                        </a:rPr>
                        <a:t>such</a:t>
                      </a:r>
                      <a:endParaRPr lang="en-US" sz="2000" b="0" i="0" u="none" strike="noStrike" dirty="0">
                        <a:solidFill>
                          <a:srgbClr val="000000"/>
                        </a:solidFill>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38603">
                <a:tc gridSpan="9">
                  <a:txBody>
                    <a:bodyPr/>
                    <a:lstStyle/>
                    <a:p>
                      <a:pPr algn="l" fontAlgn="b"/>
                      <a:r>
                        <a:rPr lang="en-US" sz="2000" b="0" i="0" u="none" strike="noStrike" dirty="0">
                          <a:solidFill>
                            <a:srgbClr val="000000"/>
                          </a:solidFill>
                          <a:effectLst/>
                          <a:latin typeface="Arial"/>
                          <a:cs typeface="Arial"/>
                        </a:rPr>
                        <a:t> </a:t>
                      </a:r>
                      <a:r>
                        <a:rPr lang="en-US" sz="2000" b="0" i="0" u="none" strike="noStrike" dirty="0" smtClean="0">
                          <a:solidFill>
                            <a:srgbClr val="000000"/>
                          </a:solidFill>
                          <a:effectLst/>
                          <a:latin typeface="Arial"/>
                          <a:cs typeface="Arial"/>
                        </a:rPr>
                        <a:t>• Distributed </a:t>
                      </a:r>
                      <a:r>
                        <a:rPr lang="en-US" sz="2000" b="0" i="0" u="none" strike="noStrike" dirty="0">
                          <a:solidFill>
                            <a:srgbClr val="000000"/>
                          </a:solidFill>
                          <a:effectLst/>
                          <a:latin typeface="Arial"/>
                          <a:cs typeface="Arial"/>
                        </a:rPr>
                        <a:t>data sources, and data </a:t>
                      </a:r>
                      <a:r>
                        <a:rPr lang="en-US" sz="2000" b="0" i="0" u="none" strike="noStrike" dirty="0" smtClean="0">
                          <a:solidFill>
                            <a:srgbClr val="000000"/>
                          </a:solidFill>
                          <a:effectLst/>
                          <a:latin typeface="Arial"/>
                          <a:cs typeface="Arial"/>
                        </a:rPr>
                        <a:t>heterogeneity </a:t>
                      </a:r>
                      <a:r>
                        <a:rPr lang="en-US" sz="2000" b="0" i="0" u="none" strike="noStrike" dirty="0">
                          <a:solidFill>
                            <a:srgbClr val="000000"/>
                          </a:solidFill>
                          <a:effectLst/>
                          <a:latin typeface="Arial"/>
                          <a:cs typeface="Arial"/>
                        </a:rPr>
                        <a:t>are persistent </a:t>
                      </a:r>
                      <a:endParaRPr lang="en-US" sz="2000" b="0" i="0" u="none" strike="noStrike" dirty="0" smtClean="0">
                        <a:solidFill>
                          <a:srgbClr val="000000"/>
                        </a:solidFill>
                        <a:effectLst/>
                        <a:latin typeface="Arial"/>
                        <a:cs typeface="Arial"/>
                      </a:endParaRPr>
                    </a:p>
                    <a:p>
                      <a:pPr algn="l" fontAlgn="b"/>
                      <a:r>
                        <a:rPr lang="en-US" sz="2000" b="0" i="0" u="none" strike="noStrike" dirty="0" smtClean="0">
                          <a:solidFill>
                            <a:srgbClr val="000000"/>
                          </a:solidFill>
                          <a:effectLst/>
                          <a:latin typeface="Arial"/>
                          <a:cs typeface="Arial"/>
                        </a:rPr>
                        <a:t>   characteristics…</a:t>
                      </a:r>
                      <a:endParaRPr lang="en-US" sz="2000" b="0" i="0" u="none" strike="noStrike" dirty="0">
                        <a:solidFill>
                          <a:srgbClr val="000000"/>
                        </a:solidFill>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endParaRPr lang="en-US"/>
                    </a:p>
                  </a:txBody>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r>
              <a:tr h="479445">
                <a:tc gridSpan="5">
                  <a:txBody>
                    <a:bodyPr/>
                    <a:lstStyle/>
                    <a:p>
                      <a:pPr algn="l" fontAlgn="b"/>
                      <a:r>
                        <a:rPr lang="en-US" sz="2000" b="0" i="0" u="none" strike="noStrike" dirty="0">
                          <a:solidFill>
                            <a:srgbClr val="000000"/>
                          </a:solidFill>
                          <a:effectLst/>
                          <a:latin typeface="Arial"/>
                          <a:cs typeface="Arial"/>
                        </a:rPr>
                        <a:t> </a:t>
                      </a:r>
                      <a:r>
                        <a:rPr lang="en-US" sz="2000" b="0" i="0" u="none" strike="noStrike" dirty="0" smtClean="0">
                          <a:solidFill>
                            <a:srgbClr val="000000"/>
                          </a:solidFill>
                          <a:effectLst/>
                          <a:latin typeface="Arial"/>
                          <a:cs typeface="Arial"/>
                        </a:rPr>
                        <a:t>• … Velocity </a:t>
                      </a:r>
                      <a:r>
                        <a:rPr lang="en-US" sz="2000" b="0" i="0" u="none" strike="noStrike" dirty="0">
                          <a:solidFill>
                            <a:srgbClr val="000000"/>
                          </a:solidFill>
                          <a:effectLst/>
                          <a:latin typeface="Arial"/>
                          <a:cs typeface="Arial"/>
                        </a:rPr>
                        <a:t>issues are not </a:t>
                      </a: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pPr algn="l" fontAlgn="b"/>
                      <a:endParaRPr lang="en-US" sz="1800" b="1" i="0" u="none" strike="noStrike" dirty="0">
                        <a:solidFill>
                          <a:srgbClr val="000000"/>
                        </a:solidFill>
                        <a:effectLst/>
                        <a:latin typeface="Arial"/>
                        <a:cs typeface="Arial"/>
                      </a:endParaRPr>
                    </a:p>
                  </a:txBody>
                  <a:tcPr marL="12700" marR="12700" marT="12700" marB="0" anchor="b">
                    <a:lnL>
                      <a:noFill/>
                    </a:lnL>
                    <a:lnR>
                      <a:noFill/>
                    </a:lnR>
                    <a:lnT>
                      <a:noFill/>
                    </a:lnT>
                    <a:lnB>
                      <a:noFill/>
                    </a:lnB>
                  </a:tcPr>
                </a:tc>
                <a:tc hMerge="1">
                  <a:txBody>
                    <a:bodyPr/>
                    <a:lstStyle/>
                    <a:p>
                      <a:pPr algn="l" fontAlgn="b"/>
                      <a:endParaRPr lang="en-US" sz="1800" b="1" i="0" u="none" strike="noStrike" dirty="0">
                        <a:solidFill>
                          <a:srgbClr val="000000"/>
                        </a:solidFill>
                        <a:effectLst/>
                        <a:latin typeface="Arial"/>
                        <a:cs typeface="Arial"/>
                      </a:endParaRPr>
                    </a:p>
                  </a:txBody>
                  <a:tcPr marL="12700" marR="12700" marT="12700" marB="0" anchor="b">
                    <a:lnL>
                      <a:noFill/>
                    </a:lnL>
                    <a:lnR>
                      <a:noFill/>
                    </a:lnR>
                    <a:lnT>
                      <a:noFill/>
                    </a:lnT>
                    <a:lnB>
                      <a:noFill/>
                    </a:lnB>
                  </a:tcPr>
                </a:tc>
                <a:tc hMerge="1">
                  <a:txBody>
                    <a:bodyPr/>
                    <a:lstStyle/>
                    <a:p>
                      <a:pPr algn="l" fontAlgn="b"/>
                      <a:endParaRPr lang="en-US" sz="1800" b="1" i="0" u="none" strike="noStrike" dirty="0">
                        <a:solidFill>
                          <a:srgbClr val="000000"/>
                        </a:solidFill>
                        <a:effectLst/>
                        <a:latin typeface="Arial"/>
                        <a:cs typeface="Arial"/>
                      </a:endParaRPr>
                    </a:p>
                  </a:txBody>
                  <a:tcPr marL="12700" marR="12700" marT="12700" marB="0" anchor="b">
                    <a:lnL>
                      <a:noFill/>
                    </a:lnL>
                    <a:lnR>
                      <a:noFill/>
                    </a:lnR>
                    <a:lnT>
                      <a:noFill/>
                    </a:lnT>
                    <a:lnB>
                      <a:noFill/>
                    </a:lnB>
                  </a:tcPr>
                </a:tc>
                <a:tc>
                  <a:txBody>
                    <a:bodyPr/>
                    <a:lstStyle/>
                    <a:p>
                      <a:endParaRPr lang="en-US" sz="2000" b="0">
                        <a:solidFill>
                          <a:srgbClr val="000000"/>
                        </a:solidFill>
                      </a:endParaRPr>
                    </a:p>
                  </a:txBody>
                  <a:tcPr marL="12700" marR="12700" marT="12700" marB="0" anchor="b">
                    <a:lnL>
                      <a:noFill/>
                    </a:lnL>
                    <a:lnR>
                      <a:noFill/>
                    </a:lnR>
                    <a:lnT>
                      <a:noFill/>
                    </a:lnT>
                    <a:lnB>
                      <a:noFill/>
                    </a:lnB>
                  </a:tcPr>
                </a:tc>
                <a:tc gridSpan="2">
                  <a:txBody>
                    <a:bodyPr/>
                    <a:lstStyle/>
                    <a:p>
                      <a:endParaRPr lang="en-US" sz="2000" b="0">
                        <a:solidFill>
                          <a:srgbClr val="000000"/>
                        </a:solidFill>
                      </a:endParaRPr>
                    </a:p>
                  </a:txBody>
                  <a:tcPr marL="12700" marR="12700" marT="12700" marB="0" anchor="b">
                    <a:lnL>
                      <a:noFill/>
                    </a:lnL>
                    <a:lnR>
                      <a:noFill/>
                    </a:lnR>
                    <a:lnT>
                      <a:noFill/>
                    </a:lnT>
                    <a:lnB>
                      <a:noFill/>
                    </a:lnB>
                  </a:tcPr>
                </a:tc>
                <a:tc hMerge="1">
                  <a:txBody>
                    <a:bodyPr/>
                    <a:lstStyle/>
                    <a:p>
                      <a:endParaRPr lang="en-US"/>
                    </a:p>
                  </a:txBody>
                  <a:tcPr/>
                </a:tc>
                <a:tc>
                  <a:txBody>
                    <a:bodyPr/>
                    <a:lstStyle/>
                    <a:p>
                      <a:endParaRPr lang="en-US"/>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r>
              <a:tr h="803393">
                <a:tc gridSpan="9">
                  <a:txBody>
                    <a:bodyPr/>
                    <a:lstStyle/>
                    <a:p>
                      <a:pPr algn="l" fontAlgn="b"/>
                      <a:r>
                        <a:rPr lang="en-US" sz="2000" b="0" i="0" u="none" strike="noStrike" dirty="0">
                          <a:solidFill>
                            <a:srgbClr val="000000"/>
                          </a:solidFill>
                          <a:effectLst/>
                          <a:latin typeface="Arial"/>
                          <a:cs typeface="Arial"/>
                        </a:rPr>
                        <a:t> </a:t>
                      </a:r>
                      <a:r>
                        <a:rPr lang="en-US" sz="2000" b="0" i="0" u="none" strike="noStrike" dirty="0" smtClean="0">
                          <a:solidFill>
                            <a:srgbClr val="000000"/>
                          </a:solidFill>
                          <a:effectLst/>
                          <a:latin typeface="Arial"/>
                          <a:cs typeface="Arial"/>
                        </a:rPr>
                        <a:t>• Earth </a:t>
                      </a:r>
                      <a:r>
                        <a:rPr lang="en-US" sz="2000" b="0" i="0" u="none" strike="noStrike" dirty="0">
                          <a:solidFill>
                            <a:srgbClr val="000000"/>
                          </a:solidFill>
                          <a:effectLst/>
                          <a:latin typeface="Arial"/>
                          <a:cs typeface="Arial"/>
                        </a:rPr>
                        <a:t>science data analytics challenges provide interesting problems </a:t>
                      </a:r>
                      <a:endParaRPr lang="en-US" sz="2000" b="0" i="0" u="none" strike="noStrike" dirty="0" smtClean="0">
                        <a:solidFill>
                          <a:srgbClr val="000000"/>
                        </a:solidFill>
                        <a:effectLst/>
                        <a:latin typeface="Arial"/>
                        <a:cs typeface="Arial"/>
                      </a:endParaRPr>
                    </a:p>
                    <a:p>
                      <a:pPr algn="l" fontAlgn="b"/>
                      <a:r>
                        <a:rPr lang="en-US" sz="2000" b="0" i="0" u="none" strike="noStrike" smtClean="0">
                          <a:solidFill>
                            <a:srgbClr val="000000"/>
                          </a:solidFill>
                          <a:effectLst/>
                          <a:latin typeface="Arial"/>
                          <a:cs typeface="Arial"/>
                        </a:rPr>
                        <a:t>   for </a:t>
                      </a:r>
                      <a:r>
                        <a:rPr lang="en-US" sz="2000" b="0" i="0" u="none" strike="noStrike" dirty="0">
                          <a:solidFill>
                            <a:srgbClr val="000000"/>
                          </a:solidFill>
                          <a:effectLst/>
                          <a:latin typeface="Arial"/>
                          <a:cs typeface="Arial"/>
                        </a:rPr>
                        <a:t>data </a:t>
                      </a:r>
                      <a:r>
                        <a:rPr lang="en-US" sz="2000" b="0" i="0" u="none" strike="noStrike" dirty="0" smtClean="0">
                          <a:solidFill>
                            <a:srgbClr val="000000"/>
                          </a:solidFill>
                          <a:effectLst/>
                          <a:latin typeface="Arial"/>
                          <a:cs typeface="Arial"/>
                        </a:rPr>
                        <a:t>analytics </a:t>
                      </a:r>
                      <a:r>
                        <a:rPr lang="en-US" sz="2000" b="0" i="0" u="none" strike="noStrike" dirty="0">
                          <a:solidFill>
                            <a:srgbClr val="000000"/>
                          </a:solidFill>
                          <a:effectLst/>
                          <a:latin typeface="Arial"/>
                          <a:cs typeface="Arial"/>
                        </a:rPr>
                        <a:t>tool/technique developers to ponder</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r>
              <a:tr h="427613">
                <a:tc gridSpan="8">
                  <a:txBody>
                    <a:bodyPr/>
                    <a:lstStyle/>
                    <a:p>
                      <a:pPr algn="l" fontAlgn="b"/>
                      <a:r>
                        <a:rPr lang="en-US" sz="2000" b="0" i="0" u="none" strike="noStrike" dirty="0">
                          <a:solidFill>
                            <a:srgbClr val="000000"/>
                          </a:solidFill>
                          <a:effectLst/>
                          <a:latin typeface="Arial"/>
                          <a:cs typeface="Arial"/>
                        </a:rPr>
                        <a:t> </a:t>
                      </a:r>
                      <a:r>
                        <a:rPr lang="en-US" sz="2000" b="0" i="0" u="none" strike="noStrike" dirty="0" smtClean="0">
                          <a:solidFill>
                            <a:srgbClr val="000000"/>
                          </a:solidFill>
                          <a:effectLst/>
                          <a:latin typeface="Arial"/>
                          <a:cs typeface="Arial"/>
                        </a:rPr>
                        <a:t>• If </a:t>
                      </a:r>
                      <a:r>
                        <a:rPr lang="en-US" sz="2000" b="0" i="0" u="none" strike="noStrike" dirty="0">
                          <a:solidFill>
                            <a:srgbClr val="000000"/>
                          </a:solidFill>
                          <a:effectLst/>
                          <a:latin typeface="Arial"/>
                          <a:cs typeface="Arial"/>
                        </a:rPr>
                        <a:t>any, use case 5.16 provides the true Big Data problem</a:t>
                      </a: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800" b="1" i="0" u="none" strike="noStrike" dirty="0">
                        <a:solidFill>
                          <a:srgbClr val="000000"/>
                        </a:solidFill>
                        <a:effectLst/>
                        <a:latin typeface="Cambria"/>
                        <a:cs typeface="Cambria"/>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endParaRPr lang="en-US"/>
                    </a:p>
                  </a:txBody>
                  <a:tcPr/>
                </a:tc>
                <a:tc>
                  <a:txBody>
                    <a:bodyPr/>
                    <a:lstStyle/>
                    <a:p>
                      <a:endParaRPr lang="en-US" dirty="0"/>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r>
            </a:tbl>
          </a:graphicData>
        </a:graphic>
      </p:graphicFrame>
    </p:spTree>
    <p:extLst>
      <p:ext uri="{BB962C8B-B14F-4D97-AF65-F5344CB8AC3E}">
        <p14:creationId xmlns:p14="http://schemas.microsoft.com/office/powerpoint/2010/main" val="108490476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614583" y="112615"/>
            <a:ext cx="8252522" cy="452814"/>
          </a:xfrm>
        </p:spPr>
        <p:txBody>
          <a:bodyPr/>
          <a:lstStyle/>
          <a:p>
            <a:pPr algn="ctr" fontAlgn="b"/>
            <a:r>
              <a:rPr lang="en-US" sz="2400" dirty="0">
                <a:solidFill>
                  <a:schemeClr val="tx1"/>
                </a:solidFill>
                <a:latin typeface="Calibri"/>
              </a:rPr>
              <a:t>Types of Earth Science Data Analytics</a:t>
            </a:r>
          </a:p>
        </p:txBody>
      </p:sp>
      <p:graphicFrame>
        <p:nvGraphicFramePr>
          <p:cNvPr id="6" name="Table 5"/>
          <p:cNvGraphicFramePr>
            <a:graphicFrameLocks noGrp="1"/>
          </p:cNvGraphicFramePr>
          <p:nvPr>
            <p:extLst>
              <p:ext uri="{D42A27DB-BD31-4B8C-83A1-F6EECF244321}">
                <p14:modId xmlns:p14="http://schemas.microsoft.com/office/powerpoint/2010/main" val="4011721713"/>
              </p:ext>
            </p:extLst>
          </p:nvPr>
        </p:nvGraphicFramePr>
        <p:xfrm>
          <a:off x="730650" y="1026758"/>
          <a:ext cx="7429088" cy="3786751"/>
        </p:xfrm>
        <a:graphic>
          <a:graphicData uri="http://schemas.openxmlformats.org/drawingml/2006/table">
            <a:tbl>
              <a:tblPr/>
              <a:tblGrid>
                <a:gridCol w="4275360"/>
                <a:gridCol w="215027"/>
                <a:gridCol w="215027"/>
                <a:gridCol w="215027"/>
                <a:gridCol w="215027"/>
                <a:gridCol w="215027"/>
                <a:gridCol w="215027"/>
                <a:gridCol w="215027"/>
                <a:gridCol w="215027"/>
                <a:gridCol w="215027"/>
                <a:gridCol w="215027"/>
                <a:gridCol w="215027"/>
                <a:gridCol w="788431"/>
              </a:tblGrid>
              <a:tr h="234914">
                <a:tc>
                  <a:txBody>
                    <a:bodyPr/>
                    <a:lstStyle/>
                    <a:p>
                      <a:pPr algn="l" fontAlgn="b"/>
                      <a:r>
                        <a:rPr lang="en-US" sz="1600" b="0" i="0" u="none" strike="noStrike" dirty="0">
                          <a:solidFill>
                            <a:schemeClr val="tx1"/>
                          </a:solidFill>
                          <a:effectLst/>
                          <a:latin typeface="Arial"/>
                        </a:rPr>
                        <a:t>1. To calibrate data </a:t>
                      </a: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r>
              <a:tr h="341351">
                <a:tc gridSpan="13">
                  <a:txBody>
                    <a:bodyPr/>
                    <a:lstStyle/>
                    <a:p>
                      <a:pPr algn="l" fontAlgn="b"/>
                      <a:r>
                        <a:rPr lang="en-US" sz="1600" b="0" i="0" u="none" strike="noStrike" dirty="0">
                          <a:solidFill>
                            <a:schemeClr val="tx1"/>
                          </a:solidFill>
                          <a:effectLst/>
                          <a:latin typeface="Arial"/>
                        </a:rPr>
                        <a:t>2. To validate data (quality) </a:t>
                      </a:r>
                      <a:r>
                        <a:rPr lang="en-US" sz="1600" b="0" i="0" u="none" strike="noStrike" dirty="0" smtClean="0">
                          <a:solidFill>
                            <a:schemeClr val="tx1"/>
                          </a:solidFill>
                          <a:effectLst/>
                          <a:latin typeface="Arial"/>
                        </a:rPr>
                        <a:t>(note it </a:t>
                      </a:r>
                      <a:r>
                        <a:rPr lang="en-US" sz="1600" b="0" i="0" u="none" strike="noStrike" dirty="0">
                          <a:solidFill>
                            <a:schemeClr val="tx1"/>
                          </a:solidFill>
                          <a:effectLst/>
                          <a:latin typeface="Arial"/>
                        </a:rPr>
                        <a:t>does not have to be via data intercomparison)</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1351">
                <a:tc gridSpan="9">
                  <a:txBody>
                    <a:bodyPr/>
                    <a:lstStyle/>
                    <a:p>
                      <a:pPr algn="l" fontAlgn="b"/>
                      <a:r>
                        <a:rPr lang="en-US" sz="1600" b="0" i="0" u="none" strike="noStrike" dirty="0">
                          <a:solidFill>
                            <a:schemeClr val="tx1"/>
                          </a:solidFill>
                          <a:effectLst/>
                          <a:latin typeface="Arial"/>
                        </a:rPr>
                        <a:t>3. To perform course data reduction (e.g., subsetting, data mining)</a:t>
                      </a: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r>
              <a:tr h="217756">
                <a:tc gridSpan="13">
                  <a:txBody>
                    <a:bodyPr/>
                    <a:lstStyle/>
                    <a:p>
                      <a:pPr algn="l" fontAlgn="b"/>
                      <a:r>
                        <a:rPr lang="en-US" sz="1600" b="0" i="0" u="none" strike="noStrike" dirty="0">
                          <a:solidFill>
                            <a:schemeClr val="tx1"/>
                          </a:solidFill>
                          <a:effectLst/>
                          <a:latin typeface="Arial"/>
                        </a:rPr>
                        <a:t>4. To intercompare data (i.e., any data intercomparison; Could be used to </a:t>
                      </a:r>
                      <a:r>
                        <a:rPr lang="en-US" sz="1600" b="0" i="0" u="none" strike="noStrike" dirty="0" smtClean="0">
                          <a:solidFill>
                            <a:schemeClr val="tx1"/>
                          </a:solidFill>
                          <a:effectLst/>
                          <a:latin typeface="Arial"/>
                        </a:rPr>
                        <a:t>better </a:t>
                      </a:r>
                    </a:p>
                    <a:p>
                      <a:pPr algn="l" fontAlgn="b"/>
                      <a:r>
                        <a:rPr lang="en-US" sz="1600" b="0" i="0" u="none" strike="noStrike" dirty="0" smtClean="0">
                          <a:solidFill>
                            <a:schemeClr val="tx1"/>
                          </a:solidFill>
                          <a:effectLst/>
                          <a:latin typeface="Arial"/>
                        </a:rPr>
                        <a:t>define </a:t>
                      </a:r>
                      <a:r>
                        <a:rPr lang="en-US" sz="1600" b="0" i="0" u="none" strike="noStrike" dirty="0">
                          <a:solidFill>
                            <a:schemeClr val="tx1"/>
                          </a:solidFill>
                          <a:effectLst/>
                          <a:latin typeface="Arial"/>
                        </a:rPr>
                        <a:t>validation/quality)</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r>
              <a:tr h="341351">
                <a:tc>
                  <a:txBody>
                    <a:bodyPr/>
                    <a:lstStyle/>
                    <a:p>
                      <a:pPr algn="l" fontAlgn="b"/>
                      <a:r>
                        <a:rPr lang="en-US" sz="1600" b="0" i="0" u="none" strike="noStrike" dirty="0">
                          <a:solidFill>
                            <a:schemeClr val="tx1"/>
                          </a:solidFill>
                          <a:effectLst/>
                          <a:latin typeface="Arial"/>
                        </a:rPr>
                        <a:t>5. To derive new data product </a:t>
                      </a: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r>
              <a:tr h="341351">
                <a:tc>
                  <a:txBody>
                    <a:bodyPr/>
                    <a:lstStyle/>
                    <a:p>
                      <a:pPr algn="l" fontAlgn="b"/>
                      <a:r>
                        <a:rPr lang="en-US" sz="1600" b="0" i="0" u="none" strike="noStrike" dirty="0">
                          <a:solidFill>
                            <a:schemeClr val="tx1"/>
                          </a:solidFill>
                          <a:effectLst/>
                          <a:latin typeface="Arial"/>
                        </a:rPr>
                        <a:t>6. To tease out information from data</a:t>
                      </a: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r>
              <a:tr h="341351">
                <a:tc gridSpan="7">
                  <a:txBody>
                    <a:bodyPr/>
                    <a:lstStyle/>
                    <a:p>
                      <a:pPr algn="l" fontAlgn="b"/>
                      <a:r>
                        <a:rPr lang="en-US" sz="1600" b="0" i="0" u="none" strike="noStrike" dirty="0">
                          <a:solidFill>
                            <a:schemeClr val="tx1"/>
                          </a:solidFill>
                          <a:effectLst/>
                          <a:latin typeface="Arial"/>
                        </a:rPr>
                        <a:t>7. To glean knowledge from data and information</a:t>
                      </a: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r>
              <a:tr h="341351">
                <a:tc gridSpan="11">
                  <a:txBody>
                    <a:bodyPr/>
                    <a:lstStyle/>
                    <a:p>
                      <a:pPr algn="l" fontAlgn="b"/>
                      <a:r>
                        <a:rPr lang="en-US" sz="1600" b="0" i="0" u="none" strike="noStrike" dirty="0">
                          <a:solidFill>
                            <a:schemeClr val="tx1"/>
                          </a:solidFill>
                          <a:effectLst/>
                          <a:latin typeface="Arial"/>
                        </a:rPr>
                        <a:t>8. To forecast/predict phenomena (i.e., Special kind of conclusion)</a:t>
                      </a: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r>
              <a:tr h="299023">
                <a:tc gridSpan="12">
                  <a:txBody>
                    <a:bodyPr/>
                    <a:lstStyle/>
                    <a:p>
                      <a:pPr algn="l" fontAlgn="b"/>
                      <a:r>
                        <a:rPr lang="en-US" sz="1600" b="0" i="0" u="none" strike="noStrike" dirty="0">
                          <a:solidFill>
                            <a:schemeClr val="tx1"/>
                          </a:solidFill>
                          <a:effectLst/>
                          <a:latin typeface="Arial"/>
                        </a:rPr>
                        <a:t>9. To derive conclusions (i.e., that do not easily fall into another type)</a:t>
                      </a: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r>
              <a:tr h="341351">
                <a:tc>
                  <a:txBody>
                    <a:bodyPr/>
                    <a:lstStyle/>
                    <a:p>
                      <a:pPr algn="l" fontAlgn="b"/>
                      <a:r>
                        <a:rPr lang="en-US" sz="1600" b="0" i="0" u="none" strike="noStrike" dirty="0">
                          <a:solidFill>
                            <a:schemeClr val="tx1"/>
                          </a:solidFill>
                          <a:effectLst/>
                          <a:latin typeface="Arial"/>
                        </a:rPr>
                        <a:t>10. To derive analytics tools</a:t>
                      </a: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r>
              <a:tr h="341351">
                <a:tc>
                  <a:txBody>
                    <a:bodyPr/>
                    <a:lstStyle/>
                    <a:p>
                      <a:pPr algn="l" fontAlgn="b"/>
                      <a:r>
                        <a:rPr lang="en-US" sz="1600" b="0" i="0" u="none" strike="noStrike" dirty="0">
                          <a:solidFill>
                            <a:schemeClr val="tx1"/>
                          </a:solidFill>
                          <a:effectLst/>
                          <a:latin typeface="Arial"/>
                        </a:rPr>
                        <a:t>11. To recover/rescue data</a:t>
                      </a: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r>
            </a:tbl>
          </a:graphicData>
        </a:graphic>
      </p:graphicFrame>
      <p:sp>
        <p:nvSpPr>
          <p:cNvPr id="5" name="Rectangle 4"/>
          <p:cNvSpPr/>
          <p:nvPr/>
        </p:nvSpPr>
        <p:spPr>
          <a:xfrm>
            <a:off x="492432" y="5321594"/>
            <a:ext cx="6958835" cy="954107"/>
          </a:xfrm>
          <a:prstGeom prst="rect">
            <a:avLst/>
          </a:prstGeom>
        </p:spPr>
        <p:txBody>
          <a:bodyPr wrap="square">
            <a:spAutoFit/>
          </a:bodyPr>
          <a:lstStyle/>
          <a:p>
            <a:pPr marL="349250"/>
            <a:r>
              <a:rPr lang="en-US" sz="2800" b="1" i="1" dirty="0" smtClean="0">
                <a:solidFill>
                  <a:srgbClr val="0000FF"/>
                </a:solidFill>
              </a:rPr>
              <a:t>Are these </a:t>
            </a:r>
            <a:r>
              <a:rPr lang="en-US" sz="2800" b="1" i="1" dirty="0">
                <a:solidFill>
                  <a:srgbClr val="0000FF"/>
                </a:solidFill>
              </a:rPr>
              <a:t>the </a:t>
            </a:r>
            <a:r>
              <a:rPr lang="en-US" sz="2800" b="1" i="1" dirty="0" smtClean="0">
                <a:solidFill>
                  <a:srgbClr val="0000FF"/>
                </a:solidFill>
              </a:rPr>
              <a:t>Data Analytics types we </a:t>
            </a:r>
            <a:r>
              <a:rPr lang="en-US" sz="2800" b="1" i="1" dirty="0">
                <a:solidFill>
                  <a:srgbClr val="0000FF"/>
                </a:solidFill>
              </a:rPr>
              <a:t>want to stamp ‘ESIP’ on?</a:t>
            </a:r>
          </a:p>
        </p:txBody>
      </p:sp>
    </p:spTree>
    <p:extLst>
      <p:ext uri="{BB962C8B-B14F-4D97-AF65-F5344CB8AC3E}">
        <p14:creationId xmlns:p14="http://schemas.microsoft.com/office/powerpoint/2010/main" val="291521617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821"/>
          <p:cNvSpPr/>
          <p:nvPr/>
        </p:nvSpPr>
        <p:spPr>
          <a:xfrm>
            <a:off x="29262" y="-19050"/>
            <a:ext cx="9172575" cy="6877050"/>
          </a:xfrm>
          <a:prstGeom prst="rect">
            <a:avLst/>
          </a:prstGeom>
          <a:blipFill>
            <a:blip r:embed="rId2"/>
            <a:stretch>
              <a:fillRect/>
            </a:stretch>
          </a:blipFill>
        </p:spPr>
      </p:sp>
      <p:sp>
        <p:nvSpPr>
          <p:cNvPr id="3" name="Title 2"/>
          <p:cNvSpPr>
            <a:spLocks noGrp="1"/>
          </p:cNvSpPr>
          <p:nvPr>
            <p:ph type="title"/>
          </p:nvPr>
        </p:nvSpPr>
        <p:spPr>
          <a:xfrm>
            <a:off x="457200" y="7402"/>
            <a:ext cx="8051800" cy="642937"/>
          </a:xfrm>
        </p:spPr>
        <p:txBody>
          <a:bodyPr/>
          <a:lstStyle/>
          <a:p>
            <a:pPr algn="ctr"/>
            <a:r>
              <a:rPr lang="en-US" sz="2400" dirty="0" smtClean="0"/>
              <a:t>More Use Cases</a:t>
            </a:r>
            <a:endParaRPr lang="en-US" sz="2400" dirty="0"/>
          </a:p>
        </p:txBody>
      </p:sp>
      <p:sp>
        <p:nvSpPr>
          <p:cNvPr id="4" name="Title 2"/>
          <p:cNvSpPr txBox="1">
            <a:spLocks/>
          </p:cNvSpPr>
          <p:nvPr/>
        </p:nvSpPr>
        <p:spPr>
          <a:xfrm>
            <a:off x="457200" y="1118691"/>
            <a:ext cx="8051800" cy="642937"/>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L="0" marR="0" indent="228600" algn="l" rtl="0">
              <a:lnSpc>
                <a:spcPct val="100000"/>
              </a:lnSpc>
              <a:spcBef>
                <a:spcPts val="0"/>
              </a:spcBef>
              <a:spcAft>
                <a:spcPts val="0"/>
              </a:spcAft>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pPr algn="ctr"/>
            <a:r>
              <a:rPr lang="en-US" sz="2400" b="0" dirty="0" smtClean="0"/>
              <a:t>Looking for more use cases…..</a:t>
            </a:r>
            <a:endParaRPr lang="en-US" sz="2400" b="0" dirty="0"/>
          </a:p>
        </p:txBody>
      </p:sp>
    </p:spTree>
    <p:extLst>
      <p:ext uri="{BB962C8B-B14F-4D97-AF65-F5344CB8AC3E}">
        <p14:creationId xmlns:p14="http://schemas.microsoft.com/office/powerpoint/2010/main" val="121096588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849429" y="69120"/>
            <a:ext cx="7664453" cy="572502"/>
          </a:xfrm>
        </p:spPr>
        <p:txBody>
          <a:bodyPr/>
          <a:lstStyle/>
          <a:p>
            <a:pPr algn="ctr">
              <a:spcBef>
                <a:spcPts val="1200"/>
              </a:spcBef>
            </a:pPr>
            <a:r>
              <a:rPr lang="en-US" sz="2400" dirty="0" smtClean="0">
                <a:solidFill>
                  <a:srgbClr val="000000"/>
                </a:solidFill>
              </a:rPr>
              <a:t>Next …</a:t>
            </a:r>
            <a:endParaRPr lang="en-US" sz="2400" dirty="0">
              <a:solidFill>
                <a:srgbClr val="000000"/>
              </a:solidFill>
            </a:endParaRPr>
          </a:p>
        </p:txBody>
      </p:sp>
      <p:sp>
        <p:nvSpPr>
          <p:cNvPr id="3" name="Text Placeholder 2"/>
          <p:cNvSpPr>
            <a:spLocks noGrp="1"/>
          </p:cNvSpPr>
          <p:nvPr>
            <p:ph type="body" idx="1"/>
          </p:nvPr>
        </p:nvSpPr>
        <p:spPr>
          <a:xfrm>
            <a:off x="388771" y="1069831"/>
            <a:ext cx="8526831" cy="4372512"/>
          </a:xfrm>
        </p:spPr>
        <p:txBody>
          <a:bodyPr/>
          <a:lstStyle/>
          <a:p>
            <a:pPr>
              <a:buFontTx/>
              <a:buChar char="-"/>
            </a:pPr>
            <a:r>
              <a:rPr lang="en-US" sz="2400" dirty="0" smtClean="0">
                <a:latin typeface="+mj-lt"/>
                <a:cs typeface="Cambria"/>
              </a:rPr>
              <a:t>Finalize the ESIP Data Analytics definition and Types</a:t>
            </a:r>
          </a:p>
          <a:p>
            <a:pPr>
              <a:buFontTx/>
              <a:buChar char="-"/>
            </a:pPr>
            <a:r>
              <a:rPr lang="en-US" sz="2400" dirty="0" smtClean="0">
                <a:latin typeface="+mj-lt"/>
                <a:cs typeface="Cambria"/>
              </a:rPr>
              <a:t>More Use Cases!</a:t>
            </a:r>
          </a:p>
          <a:p>
            <a:pPr>
              <a:buFontTx/>
              <a:buChar char="-"/>
            </a:pPr>
            <a:r>
              <a:rPr lang="en-US" sz="2400" dirty="0" smtClean="0">
                <a:latin typeface="+mj-lt"/>
                <a:cs typeface="Cambria"/>
              </a:rPr>
              <a:t>Add ‘Skills Needed’ to use cases</a:t>
            </a:r>
          </a:p>
          <a:p>
            <a:pPr>
              <a:buFontTx/>
              <a:buChar char="-"/>
            </a:pPr>
            <a:r>
              <a:rPr lang="en-US" sz="2400" dirty="0" smtClean="0">
                <a:latin typeface="+mj-lt"/>
                <a:cs typeface="Cambria"/>
              </a:rPr>
              <a:t>Serious Tools/techniques Analysis</a:t>
            </a:r>
          </a:p>
          <a:p>
            <a:pPr lvl="1">
              <a:buFontTx/>
              <a:buChar char="-"/>
            </a:pPr>
            <a:r>
              <a:rPr lang="en-US" sz="2000" dirty="0" smtClean="0">
                <a:latin typeface="+mj-lt"/>
                <a:cs typeface="Cambria"/>
              </a:rPr>
              <a:t>Associate with Data Analytics Types</a:t>
            </a:r>
          </a:p>
          <a:p>
            <a:pPr lvl="1">
              <a:buFontTx/>
              <a:buChar char="-"/>
            </a:pPr>
            <a:r>
              <a:rPr lang="en-US" sz="2000" dirty="0" smtClean="0"/>
              <a:t>To mention a few… Dryad</a:t>
            </a:r>
            <a:r>
              <a:rPr lang="en-US" sz="2000" dirty="0"/>
              <a:t>, </a:t>
            </a:r>
            <a:r>
              <a:rPr lang="en-US" sz="2000" dirty="0" err="1"/>
              <a:t>MapReduce</a:t>
            </a:r>
            <a:r>
              <a:rPr lang="en-US" sz="2000" dirty="0"/>
              <a:t>, </a:t>
            </a:r>
            <a:r>
              <a:rPr lang="en-US" sz="2000" dirty="0" err="1"/>
              <a:t>Hadoop</a:t>
            </a:r>
            <a:r>
              <a:rPr lang="en-US" sz="2000" dirty="0"/>
              <a:t>, </a:t>
            </a:r>
            <a:r>
              <a:rPr lang="en-US" sz="2000" dirty="0" err="1"/>
              <a:t>OpenCyc</a:t>
            </a:r>
            <a:r>
              <a:rPr lang="en-US" sz="2000" dirty="0"/>
              <a:t>, </a:t>
            </a:r>
            <a:r>
              <a:rPr lang="en-US" sz="2000" dirty="0" err="1"/>
              <a:t>Powerset</a:t>
            </a:r>
            <a:r>
              <a:rPr lang="en-US" sz="2000" dirty="0"/>
              <a:t>, True Knowledge, </a:t>
            </a:r>
            <a:r>
              <a:rPr lang="en-US" sz="2000" dirty="0" err="1"/>
              <a:t>WolframAlpha</a:t>
            </a:r>
            <a:r>
              <a:rPr lang="en-US" sz="2000" dirty="0"/>
              <a:t>, </a:t>
            </a:r>
            <a:r>
              <a:rPr lang="en-US" sz="2000" dirty="0" err="1"/>
              <a:t>myGrid</a:t>
            </a:r>
            <a:r>
              <a:rPr lang="en-US" sz="2000" dirty="0"/>
              <a:t>, UV-CDAT, </a:t>
            </a:r>
            <a:r>
              <a:rPr lang="en-US" sz="2000" dirty="0" err="1"/>
              <a:t>ClimatePipes</a:t>
            </a:r>
            <a:r>
              <a:rPr lang="en-US" sz="2000" dirty="0"/>
              <a:t>, MIIC II, </a:t>
            </a:r>
            <a:r>
              <a:rPr lang="en-US" sz="2000" dirty="0" err="1"/>
              <a:t>CtrazyEgg</a:t>
            </a:r>
            <a:r>
              <a:rPr lang="en-US" sz="2000" dirty="0"/>
              <a:t>/Heat Maps</a:t>
            </a:r>
          </a:p>
          <a:p>
            <a:pPr marL="457200" lvl="1" indent="0">
              <a:buNone/>
            </a:pPr>
            <a:endParaRPr lang="en-US" sz="1800" dirty="0" smtClean="0">
              <a:latin typeface="+mj-lt"/>
              <a:cs typeface="Cambria"/>
            </a:endParaRPr>
          </a:p>
          <a:p>
            <a:pPr>
              <a:buFontTx/>
              <a:buChar char="-"/>
            </a:pPr>
            <a:r>
              <a:rPr lang="en-US" sz="2400" dirty="0" smtClean="0">
                <a:cs typeface="Cambria"/>
              </a:rPr>
              <a:t>What else?</a:t>
            </a:r>
            <a:endParaRPr lang="en-US" sz="2400" dirty="0">
              <a:cs typeface="Cambria"/>
            </a:endParaRPr>
          </a:p>
          <a:p>
            <a:pPr marL="0" indent="0">
              <a:buNone/>
            </a:pPr>
            <a:endParaRPr lang="en-US" sz="2400" dirty="0" smtClean="0">
              <a:latin typeface="+mj-lt"/>
              <a:cs typeface="Cambria"/>
            </a:endParaRPr>
          </a:p>
          <a:p>
            <a:pPr>
              <a:buFontTx/>
              <a:buChar char="-"/>
            </a:pPr>
            <a:endParaRPr lang="en-US" sz="2400" dirty="0">
              <a:latin typeface="+mj-lt"/>
              <a:cs typeface="Cambria"/>
            </a:endParaRPr>
          </a:p>
        </p:txBody>
      </p:sp>
    </p:spTree>
    <p:extLst>
      <p:ext uri="{BB962C8B-B14F-4D97-AF65-F5344CB8AC3E}">
        <p14:creationId xmlns:p14="http://schemas.microsoft.com/office/powerpoint/2010/main" val="22081283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821"/>
          <p:cNvSpPr/>
          <p:nvPr/>
        </p:nvSpPr>
        <p:spPr>
          <a:xfrm>
            <a:off x="29262" y="-19050"/>
            <a:ext cx="9172575" cy="6877050"/>
          </a:xfrm>
          <a:prstGeom prst="rect">
            <a:avLst/>
          </a:prstGeom>
          <a:blipFill>
            <a:blip r:embed="rId2"/>
            <a:stretch>
              <a:fillRect/>
            </a:stretch>
          </a:blipFill>
        </p:spPr>
      </p:sp>
      <p:sp>
        <p:nvSpPr>
          <p:cNvPr id="3" name="Title 2"/>
          <p:cNvSpPr>
            <a:spLocks noGrp="1"/>
          </p:cNvSpPr>
          <p:nvPr>
            <p:ph type="title"/>
          </p:nvPr>
        </p:nvSpPr>
        <p:spPr>
          <a:xfrm>
            <a:off x="457200" y="1549399"/>
            <a:ext cx="8051800" cy="642937"/>
          </a:xfrm>
        </p:spPr>
        <p:txBody>
          <a:bodyPr/>
          <a:lstStyle/>
          <a:p>
            <a:pPr algn="ctr"/>
            <a:r>
              <a:rPr lang="en-US" dirty="0" smtClean="0"/>
              <a:t>Thank you</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txBody>
          <a:bodyPr/>
          <a:lstStyle/>
          <a:p>
            <a:endParaRPr lang="en-US" dirty="0"/>
          </a:p>
        </p:txBody>
      </p:sp>
      <p:sp>
        <p:nvSpPr>
          <p:cNvPr id="3" name="Text Placeholder 2"/>
          <p:cNvSpPr>
            <a:spLocks noGrp="1"/>
          </p:cNvSpPr>
          <p:nvPr>
            <p:ph type="body" idx="1"/>
          </p:nvPr>
        </p:nvSpPr>
        <p:spPr>
          <a:xfrm>
            <a:off x="352055" y="964871"/>
            <a:ext cx="8625347" cy="4517331"/>
          </a:xfrm>
        </p:spPr>
        <p:txBody>
          <a:bodyPr/>
          <a:lstStyle/>
          <a:p>
            <a:r>
              <a:rPr lang="en-US" sz="1600" b="1" dirty="0">
                <a:solidFill>
                  <a:srgbClr val="000000"/>
                </a:solidFill>
                <a:latin typeface="Calibri"/>
                <a:ea typeface="Calibri"/>
                <a:cs typeface="Calibri"/>
              </a:rPr>
              <a:t>IN004. Advanced Information Systems to Support Climate Projection Data </a:t>
            </a:r>
            <a:r>
              <a:rPr lang="en-US" sz="1600" b="1" dirty="0" smtClean="0">
                <a:solidFill>
                  <a:srgbClr val="000000"/>
                </a:solidFill>
                <a:latin typeface="Calibri"/>
                <a:ea typeface="Calibri"/>
                <a:cs typeface="Calibri"/>
              </a:rPr>
              <a:t>Analysis</a:t>
            </a:r>
            <a:r>
              <a:rPr lang="en-US" sz="1600" dirty="0" smtClean="0">
                <a:solidFill>
                  <a:srgbClr val="000000"/>
                </a:solidFill>
                <a:latin typeface="Calibri"/>
                <a:ea typeface="Calibri"/>
                <a:cs typeface="Calibri"/>
              </a:rPr>
              <a:t> - Gerald </a:t>
            </a:r>
            <a:r>
              <a:rPr lang="en-US" sz="1600" dirty="0">
                <a:solidFill>
                  <a:srgbClr val="000000"/>
                </a:solidFill>
                <a:latin typeface="Calibri"/>
                <a:ea typeface="Calibri"/>
                <a:cs typeface="Calibri"/>
              </a:rPr>
              <a:t>L Potter, </a:t>
            </a:r>
            <a:r>
              <a:rPr lang="en-US" sz="1600" dirty="0" err="1">
                <a:solidFill>
                  <a:srgbClr val="000000"/>
                </a:solidFill>
                <a:latin typeface="Calibri"/>
                <a:ea typeface="Calibri"/>
                <a:cs typeface="Calibri"/>
              </a:rPr>
              <a:t>Tsengdar</a:t>
            </a:r>
            <a:r>
              <a:rPr lang="en-US" sz="1600" dirty="0">
                <a:solidFill>
                  <a:srgbClr val="000000"/>
                </a:solidFill>
                <a:latin typeface="Calibri"/>
                <a:ea typeface="Calibri"/>
                <a:cs typeface="Calibri"/>
              </a:rPr>
              <a:t> J Lee, Dean Norman Williams, and Chris A </a:t>
            </a:r>
            <a:r>
              <a:rPr lang="en-US" sz="1600" dirty="0" err="1">
                <a:solidFill>
                  <a:srgbClr val="000000"/>
                </a:solidFill>
                <a:latin typeface="Calibri"/>
                <a:ea typeface="Calibri"/>
                <a:cs typeface="Calibri"/>
              </a:rPr>
              <a:t>Mattmann</a:t>
            </a:r>
            <a:endParaRPr lang="en-US" sz="1600" dirty="0">
              <a:solidFill>
                <a:srgbClr val="000000"/>
              </a:solidFill>
              <a:latin typeface="Calibri"/>
              <a:ea typeface="Calibri"/>
              <a:cs typeface="Calibri"/>
            </a:endParaRPr>
          </a:p>
          <a:p>
            <a:r>
              <a:rPr lang="en-US" sz="1600" b="1" dirty="0">
                <a:solidFill>
                  <a:srgbClr val="000000"/>
                </a:solidFill>
                <a:latin typeface="Calibri"/>
                <a:ea typeface="Calibri"/>
                <a:cs typeface="Calibri"/>
              </a:rPr>
              <a:t>IN009. Big Data Analytics for Scientific </a:t>
            </a:r>
            <a:r>
              <a:rPr lang="en-US" sz="1600" b="1" dirty="0" smtClean="0">
                <a:solidFill>
                  <a:srgbClr val="000000"/>
                </a:solidFill>
                <a:latin typeface="Calibri"/>
                <a:ea typeface="Calibri"/>
                <a:cs typeface="Calibri"/>
              </a:rPr>
              <a:t>Data</a:t>
            </a:r>
            <a:r>
              <a:rPr lang="en-US" sz="1600" dirty="0" smtClean="0">
                <a:solidFill>
                  <a:srgbClr val="000000"/>
                </a:solidFill>
                <a:latin typeface="Calibri"/>
                <a:ea typeface="Calibri"/>
                <a:cs typeface="Calibri"/>
              </a:rPr>
              <a:t> - Emily </a:t>
            </a:r>
            <a:r>
              <a:rPr lang="en-US" sz="1600" dirty="0">
                <a:solidFill>
                  <a:srgbClr val="000000"/>
                </a:solidFill>
                <a:latin typeface="Calibri"/>
                <a:ea typeface="Calibri"/>
                <a:cs typeface="Calibri"/>
              </a:rPr>
              <a:t>Law, Michael M Little, Daniel J Crichton, and Padma A </a:t>
            </a:r>
            <a:r>
              <a:rPr lang="en-US" sz="1600" dirty="0" err="1">
                <a:solidFill>
                  <a:srgbClr val="000000"/>
                </a:solidFill>
                <a:latin typeface="Calibri"/>
                <a:ea typeface="Calibri"/>
                <a:cs typeface="Calibri"/>
              </a:rPr>
              <a:t>Yanamandra</a:t>
            </a:r>
            <a:r>
              <a:rPr lang="en-US" sz="1600" dirty="0">
                <a:solidFill>
                  <a:srgbClr val="000000"/>
                </a:solidFill>
                <a:latin typeface="Calibri"/>
                <a:ea typeface="Calibri"/>
                <a:cs typeface="Calibri"/>
              </a:rPr>
              <a:t>-Fisher</a:t>
            </a:r>
          </a:p>
          <a:p>
            <a:r>
              <a:rPr lang="en-US" sz="1600" b="1" dirty="0">
                <a:solidFill>
                  <a:srgbClr val="000000"/>
                </a:solidFill>
                <a:latin typeface="Calibri"/>
                <a:ea typeface="Calibri"/>
                <a:cs typeface="Calibri"/>
              </a:rPr>
              <a:t>IN010. Big Data in Earth Science – From Hype to </a:t>
            </a:r>
            <a:r>
              <a:rPr lang="en-US" sz="1600" b="1" dirty="0" smtClean="0">
                <a:solidFill>
                  <a:srgbClr val="000000"/>
                </a:solidFill>
                <a:latin typeface="Calibri"/>
                <a:ea typeface="Calibri"/>
                <a:cs typeface="Calibri"/>
              </a:rPr>
              <a:t>Reality</a:t>
            </a:r>
            <a:r>
              <a:rPr lang="en-US" sz="1600" dirty="0" smtClean="0">
                <a:solidFill>
                  <a:srgbClr val="000000"/>
                </a:solidFill>
                <a:latin typeface="Calibri"/>
                <a:ea typeface="Calibri"/>
                <a:cs typeface="Calibri"/>
              </a:rPr>
              <a:t> - </a:t>
            </a:r>
            <a:r>
              <a:rPr lang="en-US" sz="1600" dirty="0" err="1" smtClean="0">
                <a:solidFill>
                  <a:srgbClr val="000000"/>
                </a:solidFill>
                <a:latin typeface="Calibri"/>
                <a:ea typeface="Calibri"/>
                <a:cs typeface="Calibri"/>
              </a:rPr>
              <a:t>Kwo</a:t>
            </a:r>
            <a:r>
              <a:rPr lang="en-US" sz="1600" dirty="0" err="1">
                <a:solidFill>
                  <a:srgbClr val="000000"/>
                </a:solidFill>
                <a:latin typeface="Calibri"/>
                <a:ea typeface="Calibri"/>
                <a:cs typeface="Calibri"/>
              </a:rPr>
              <a:t>-Sen</a:t>
            </a:r>
            <a:r>
              <a:rPr lang="en-US" sz="1600" dirty="0">
                <a:solidFill>
                  <a:srgbClr val="000000"/>
                </a:solidFill>
                <a:latin typeface="Calibri"/>
                <a:ea typeface="Calibri"/>
                <a:cs typeface="Calibri"/>
              </a:rPr>
              <a:t> </a:t>
            </a:r>
            <a:r>
              <a:rPr lang="en-US" sz="1600" dirty="0" err="1">
                <a:solidFill>
                  <a:srgbClr val="000000"/>
                </a:solidFill>
                <a:latin typeface="Calibri"/>
                <a:ea typeface="Calibri"/>
                <a:cs typeface="Calibri"/>
              </a:rPr>
              <a:t>Kuo</a:t>
            </a:r>
            <a:r>
              <a:rPr lang="en-US" sz="1600" dirty="0">
                <a:solidFill>
                  <a:srgbClr val="000000"/>
                </a:solidFill>
                <a:latin typeface="Calibri"/>
                <a:ea typeface="Calibri"/>
                <a:cs typeface="Calibri"/>
              </a:rPr>
              <a:t>, Rahul </a:t>
            </a:r>
            <a:r>
              <a:rPr lang="en-US" sz="1600" dirty="0" err="1">
                <a:solidFill>
                  <a:srgbClr val="000000"/>
                </a:solidFill>
                <a:latin typeface="Calibri"/>
                <a:ea typeface="Calibri"/>
                <a:cs typeface="Calibri"/>
              </a:rPr>
              <a:t>Ramachandran</a:t>
            </a:r>
            <a:r>
              <a:rPr lang="en-US" sz="1600" dirty="0">
                <a:solidFill>
                  <a:srgbClr val="000000"/>
                </a:solidFill>
                <a:latin typeface="Calibri"/>
                <a:ea typeface="Calibri"/>
                <a:cs typeface="Calibri"/>
              </a:rPr>
              <a:t>, Ben James Kingston Evans. and Mike M Little</a:t>
            </a:r>
          </a:p>
          <a:p>
            <a:r>
              <a:rPr lang="en-US" sz="1600" b="1" dirty="0">
                <a:solidFill>
                  <a:srgbClr val="000000"/>
                </a:solidFill>
                <a:latin typeface="Calibri"/>
                <a:ea typeface="Calibri"/>
                <a:cs typeface="Calibri"/>
              </a:rPr>
              <a:t>IN011. Big Data in the Geosciences: New Analytics Methods and Parallel </a:t>
            </a:r>
            <a:r>
              <a:rPr lang="en-US" sz="1600" b="1" dirty="0" smtClean="0">
                <a:solidFill>
                  <a:srgbClr val="000000"/>
                </a:solidFill>
                <a:latin typeface="Calibri"/>
                <a:ea typeface="Calibri"/>
                <a:cs typeface="Calibri"/>
              </a:rPr>
              <a:t>Algorithms</a:t>
            </a:r>
            <a:r>
              <a:rPr lang="en-US" sz="1600" dirty="0" smtClean="0">
                <a:solidFill>
                  <a:srgbClr val="000000"/>
                </a:solidFill>
                <a:latin typeface="Calibri"/>
                <a:ea typeface="Calibri"/>
                <a:cs typeface="Calibri"/>
              </a:rPr>
              <a:t> - </a:t>
            </a:r>
            <a:r>
              <a:rPr lang="en-US" sz="1600" dirty="0" err="1" smtClean="0">
                <a:solidFill>
                  <a:srgbClr val="000000"/>
                </a:solidFill>
                <a:latin typeface="Calibri"/>
                <a:ea typeface="Calibri"/>
                <a:cs typeface="Calibri"/>
              </a:rPr>
              <a:t>Jitendra</a:t>
            </a:r>
            <a:r>
              <a:rPr lang="en-US" sz="1600" dirty="0" smtClean="0">
                <a:solidFill>
                  <a:srgbClr val="000000"/>
                </a:solidFill>
                <a:latin typeface="Calibri"/>
                <a:ea typeface="Calibri"/>
                <a:cs typeface="Calibri"/>
              </a:rPr>
              <a:t> </a:t>
            </a:r>
            <a:r>
              <a:rPr lang="en-US" sz="1600" dirty="0">
                <a:solidFill>
                  <a:srgbClr val="000000"/>
                </a:solidFill>
                <a:latin typeface="Calibri"/>
                <a:ea typeface="Calibri"/>
                <a:cs typeface="Calibri"/>
              </a:rPr>
              <a:t>Kumar and Forrest M Hoffman</a:t>
            </a:r>
          </a:p>
          <a:p>
            <a:r>
              <a:rPr lang="en-US" sz="1600" b="1" dirty="0">
                <a:solidFill>
                  <a:srgbClr val="000000"/>
                </a:solidFill>
                <a:latin typeface="Calibri"/>
                <a:ea typeface="Calibri"/>
                <a:cs typeface="Calibri"/>
              </a:rPr>
              <a:t>IN012. Computing Big Earth </a:t>
            </a:r>
            <a:r>
              <a:rPr lang="en-US" sz="1600" b="1" dirty="0" smtClean="0">
                <a:solidFill>
                  <a:srgbClr val="000000"/>
                </a:solidFill>
                <a:latin typeface="Calibri"/>
                <a:ea typeface="Calibri"/>
                <a:cs typeface="Calibri"/>
              </a:rPr>
              <a:t>Data</a:t>
            </a:r>
            <a:r>
              <a:rPr lang="en-US" sz="1600" dirty="0" smtClean="0">
                <a:solidFill>
                  <a:srgbClr val="000000"/>
                </a:solidFill>
                <a:latin typeface="Calibri"/>
                <a:ea typeface="Calibri"/>
                <a:cs typeface="Calibri"/>
              </a:rPr>
              <a:t> - Michael </a:t>
            </a:r>
            <a:r>
              <a:rPr lang="en-US" sz="1600" dirty="0">
                <a:solidFill>
                  <a:srgbClr val="000000"/>
                </a:solidFill>
                <a:latin typeface="Calibri"/>
                <a:ea typeface="Calibri"/>
                <a:cs typeface="Calibri"/>
              </a:rPr>
              <a:t>M Little, Darren L. Smith, </a:t>
            </a:r>
            <a:r>
              <a:rPr lang="en-US" sz="1600" dirty="0" err="1">
                <a:solidFill>
                  <a:srgbClr val="000000"/>
                </a:solidFill>
                <a:latin typeface="Calibri"/>
                <a:ea typeface="Calibri"/>
                <a:cs typeface="Calibri"/>
              </a:rPr>
              <a:t>Piyush</a:t>
            </a:r>
            <a:r>
              <a:rPr lang="en-US" sz="1600" dirty="0">
                <a:solidFill>
                  <a:srgbClr val="000000"/>
                </a:solidFill>
                <a:latin typeface="Calibri"/>
                <a:ea typeface="Calibri"/>
                <a:cs typeface="Calibri"/>
              </a:rPr>
              <a:t> </a:t>
            </a:r>
            <a:r>
              <a:rPr lang="en-US" sz="1600" dirty="0" err="1">
                <a:solidFill>
                  <a:srgbClr val="000000"/>
                </a:solidFill>
                <a:latin typeface="Calibri"/>
                <a:ea typeface="Calibri"/>
                <a:cs typeface="Calibri"/>
              </a:rPr>
              <a:t>Mehrotra</a:t>
            </a:r>
            <a:r>
              <a:rPr lang="en-US" sz="1600" dirty="0">
                <a:solidFill>
                  <a:srgbClr val="000000"/>
                </a:solidFill>
                <a:latin typeface="Calibri"/>
                <a:ea typeface="Calibri"/>
                <a:cs typeface="Calibri"/>
              </a:rPr>
              <a:t>, and Daniel Duffy</a:t>
            </a:r>
          </a:p>
          <a:p>
            <a:r>
              <a:rPr lang="en-US" sz="1600" b="1" dirty="0">
                <a:solidFill>
                  <a:srgbClr val="000000"/>
                </a:solidFill>
                <a:latin typeface="Calibri"/>
                <a:ea typeface="Calibri"/>
                <a:cs typeface="Calibri"/>
              </a:rPr>
              <a:t>IN023. Geophysical Science Data Analytics Use Case </a:t>
            </a:r>
            <a:r>
              <a:rPr lang="en-US" sz="1600" b="1" dirty="0" smtClean="0">
                <a:solidFill>
                  <a:srgbClr val="000000"/>
                </a:solidFill>
                <a:latin typeface="Calibri"/>
                <a:ea typeface="Calibri"/>
                <a:cs typeface="Calibri"/>
              </a:rPr>
              <a:t>Scenarios</a:t>
            </a:r>
            <a:r>
              <a:rPr lang="en-US" sz="1600" dirty="0" smtClean="0">
                <a:solidFill>
                  <a:srgbClr val="000000"/>
                </a:solidFill>
                <a:latin typeface="Calibri"/>
                <a:ea typeface="Calibri"/>
                <a:cs typeface="Calibri"/>
              </a:rPr>
              <a:t> - Steven </a:t>
            </a:r>
            <a:r>
              <a:rPr lang="en-US" sz="1600" dirty="0">
                <a:solidFill>
                  <a:srgbClr val="000000"/>
                </a:solidFill>
                <a:latin typeface="Calibri"/>
                <a:ea typeface="Calibri"/>
                <a:cs typeface="Calibri"/>
              </a:rPr>
              <a:t>J </a:t>
            </a:r>
            <a:r>
              <a:rPr lang="en-US" sz="1600" dirty="0" err="1">
                <a:solidFill>
                  <a:srgbClr val="000000"/>
                </a:solidFill>
                <a:latin typeface="Calibri"/>
                <a:ea typeface="Calibri"/>
                <a:cs typeface="Calibri"/>
              </a:rPr>
              <a:t>Kempler</a:t>
            </a:r>
            <a:r>
              <a:rPr lang="en-US" sz="1600" dirty="0">
                <a:solidFill>
                  <a:srgbClr val="000000"/>
                </a:solidFill>
                <a:latin typeface="Calibri"/>
                <a:ea typeface="Calibri"/>
                <a:cs typeface="Calibri"/>
              </a:rPr>
              <a:t>, Robert R Downs, Tiffany </a:t>
            </a:r>
            <a:r>
              <a:rPr lang="en-US" sz="1600" dirty="0" err="1">
                <a:solidFill>
                  <a:srgbClr val="000000"/>
                </a:solidFill>
                <a:latin typeface="Calibri"/>
                <a:ea typeface="Calibri"/>
                <a:cs typeface="Calibri"/>
              </a:rPr>
              <a:t>Joi</a:t>
            </a:r>
            <a:r>
              <a:rPr lang="en-US" sz="1600" dirty="0">
                <a:solidFill>
                  <a:srgbClr val="000000"/>
                </a:solidFill>
                <a:latin typeface="Calibri"/>
                <a:ea typeface="Calibri"/>
                <a:cs typeface="Calibri"/>
              </a:rPr>
              <a:t> Mathews, and John S Hughes</a:t>
            </a:r>
          </a:p>
          <a:p>
            <a:r>
              <a:rPr lang="en-US" sz="1600" b="1" dirty="0">
                <a:solidFill>
                  <a:srgbClr val="000000"/>
                </a:solidFill>
                <a:latin typeface="Calibri"/>
                <a:ea typeface="Calibri"/>
                <a:cs typeface="Calibri"/>
              </a:rPr>
              <a:t>IN031. Man vs. Machine - Machine Learning and Cognitive Computing in the Earth </a:t>
            </a:r>
            <a:r>
              <a:rPr lang="en-US" sz="1600" b="1" dirty="0" smtClean="0">
                <a:solidFill>
                  <a:srgbClr val="000000"/>
                </a:solidFill>
                <a:latin typeface="Calibri"/>
                <a:ea typeface="Calibri"/>
                <a:cs typeface="Calibri"/>
              </a:rPr>
              <a:t>Sciences</a:t>
            </a:r>
            <a:r>
              <a:rPr lang="en-US" sz="1600" dirty="0" smtClean="0">
                <a:solidFill>
                  <a:srgbClr val="000000"/>
                </a:solidFill>
                <a:latin typeface="Calibri"/>
                <a:ea typeface="Calibri"/>
                <a:cs typeface="Calibri"/>
              </a:rPr>
              <a:t> - Jens </a:t>
            </a:r>
            <a:r>
              <a:rPr lang="en-US" sz="1600" dirty="0">
                <a:solidFill>
                  <a:srgbClr val="000000"/>
                </a:solidFill>
                <a:latin typeface="Calibri"/>
                <a:ea typeface="Calibri"/>
                <a:cs typeface="Calibri"/>
              </a:rPr>
              <a:t>F </a:t>
            </a:r>
            <a:r>
              <a:rPr lang="en-US" sz="1600" dirty="0" err="1">
                <a:solidFill>
                  <a:srgbClr val="000000"/>
                </a:solidFill>
                <a:latin typeface="Calibri"/>
                <a:ea typeface="Calibri"/>
                <a:cs typeface="Calibri"/>
              </a:rPr>
              <a:t>Klump</a:t>
            </a:r>
            <a:r>
              <a:rPr lang="en-US" sz="1600" dirty="0">
                <a:solidFill>
                  <a:srgbClr val="000000"/>
                </a:solidFill>
                <a:latin typeface="Calibri"/>
                <a:ea typeface="Calibri"/>
                <a:cs typeface="Calibri"/>
              </a:rPr>
              <a:t>, </a:t>
            </a:r>
            <a:r>
              <a:rPr lang="en-US" sz="1600" dirty="0" err="1">
                <a:solidFill>
                  <a:srgbClr val="000000"/>
                </a:solidFill>
                <a:latin typeface="Calibri"/>
                <a:ea typeface="Calibri"/>
                <a:cs typeface="Calibri"/>
              </a:rPr>
              <a:t>Xiaogang</a:t>
            </a:r>
            <a:r>
              <a:rPr lang="en-US" sz="1600" dirty="0">
                <a:solidFill>
                  <a:srgbClr val="000000"/>
                </a:solidFill>
                <a:latin typeface="Calibri"/>
                <a:ea typeface="Calibri"/>
                <a:cs typeface="Calibri"/>
              </a:rPr>
              <a:t> Ma, Jess Robertson and Peter A Fox</a:t>
            </a:r>
          </a:p>
          <a:p>
            <a:r>
              <a:rPr lang="en-US" sz="1600" b="1" dirty="0">
                <a:solidFill>
                  <a:srgbClr val="000000"/>
                </a:solidFill>
                <a:latin typeface="Calibri"/>
                <a:ea typeface="Calibri"/>
                <a:cs typeface="Calibri"/>
              </a:rPr>
              <a:t>IN034. New approaches for designing Big Data </a:t>
            </a:r>
            <a:r>
              <a:rPr lang="en-US" sz="1600" b="1" dirty="0" smtClean="0">
                <a:solidFill>
                  <a:srgbClr val="000000"/>
                </a:solidFill>
                <a:latin typeface="Calibri"/>
                <a:ea typeface="Calibri"/>
                <a:cs typeface="Calibri"/>
              </a:rPr>
              <a:t>databases</a:t>
            </a:r>
            <a:r>
              <a:rPr lang="en-US" sz="1600" dirty="0" smtClean="0">
                <a:solidFill>
                  <a:srgbClr val="000000"/>
                </a:solidFill>
                <a:latin typeface="Calibri"/>
                <a:ea typeface="Calibri"/>
                <a:cs typeface="Calibri"/>
              </a:rPr>
              <a:t> - David </a:t>
            </a:r>
            <a:r>
              <a:rPr lang="en-US" sz="1600" dirty="0">
                <a:solidFill>
                  <a:srgbClr val="000000"/>
                </a:solidFill>
                <a:latin typeface="Calibri"/>
                <a:ea typeface="Calibri"/>
                <a:cs typeface="Calibri"/>
              </a:rPr>
              <a:t>W Gallaher and Glenn Grant</a:t>
            </a:r>
          </a:p>
          <a:p>
            <a:r>
              <a:rPr lang="en-US" sz="1600" b="1" dirty="0">
                <a:solidFill>
                  <a:srgbClr val="000000"/>
                </a:solidFill>
                <a:latin typeface="Calibri"/>
                <a:ea typeface="Calibri"/>
                <a:cs typeface="Calibri"/>
              </a:rPr>
              <a:t>IN039. Partnerships and Big Data Facilities in a Big Data </a:t>
            </a:r>
            <a:r>
              <a:rPr lang="en-US" sz="1600" b="1" dirty="0" smtClean="0">
                <a:solidFill>
                  <a:srgbClr val="000000"/>
                </a:solidFill>
                <a:latin typeface="Calibri"/>
                <a:ea typeface="Calibri"/>
                <a:cs typeface="Calibri"/>
              </a:rPr>
              <a:t>World</a:t>
            </a:r>
            <a:r>
              <a:rPr lang="en-US" sz="1600" dirty="0">
                <a:solidFill>
                  <a:srgbClr val="000000"/>
                </a:solidFill>
                <a:latin typeface="Calibri"/>
                <a:ea typeface="Calibri"/>
                <a:cs typeface="Calibri"/>
              </a:rPr>
              <a:t> </a:t>
            </a:r>
            <a:r>
              <a:rPr lang="en-US" sz="1600" dirty="0" smtClean="0">
                <a:solidFill>
                  <a:srgbClr val="000000"/>
                </a:solidFill>
                <a:latin typeface="Calibri"/>
                <a:ea typeface="Calibri"/>
                <a:cs typeface="Calibri"/>
              </a:rPr>
              <a:t>- Kenneth </a:t>
            </a:r>
            <a:r>
              <a:rPr lang="en-US" sz="1600" dirty="0">
                <a:solidFill>
                  <a:srgbClr val="000000"/>
                </a:solidFill>
                <a:latin typeface="Calibri"/>
                <a:ea typeface="Calibri"/>
                <a:cs typeface="Calibri"/>
              </a:rPr>
              <a:t>S Casey and </a:t>
            </a:r>
            <a:r>
              <a:rPr lang="en-US" sz="1600" dirty="0" err="1">
                <a:solidFill>
                  <a:srgbClr val="000000"/>
                </a:solidFill>
                <a:latin typeface="Calibri"/>
                <a:ea typeface="Calibri"/>
                <a:cs typeface="Calibri"/>
              </a:rPr>
              <a:t>Danie</a:t>
            </a:r>
            <a:r>
              <a:rPr lang="en-US" sz="1600" dirty="0">
                <a:solidFill>
                  <a:srgbClr val="000000"/>
                </a:solidFill>
                <a:latin typeface="Calibri"/>
                <a:ea typeface="Calibri"/>
                <a:cs typeface="Calibri"/>
              </a:rPr>
              <a:t> </a:t>
            </a:r>
            <a:r>
              <a:rPr lang="en-US" sz="1600" dirty="0" err="1">
                <a:solidFill>
                  <a:srgbClr val="000000"/>
                </a:solidFill>
                <a:latin typeface="Calibri"/>
                <a:ea typeface="Calibri"/>
                <a:cs typeface="Calibri"/>
              </a:rPr>
              <a:t>Kinkade</a:t>
            </a:r>
            <a:endParaRPr lang="en-US" sz="1600" dirty="0">
              <a:solidFill>
                <a:srgbClr val="000000"/>
              </a:solidFill>
              <a:latin typeface="Calibri"/>
              <a:ea typeface="Calibri"/>
              <a:cs typeface="Calibri"/>
            </a:endParaRPr>
          </a:p>
          <a:p>
            <a:r>
              <a:rPr lang="en-US" sz="1600" b="1" dirty="0">
                <a:solidFill>
                  <a:srgbClr val="000000"/>
                </a:solidFill>
                <a:latin typeface="Calibri"/>
                <a:ea typeface="Calibri"/>
                <a:cs typeface="Calibri"/>
              </a:rPr>
              <a:t>IN049. Towards a Career in Data Science: Pathways and </a:t>
            </a:r>
            <a:r>
              <a:rPr lang="en-US" sz="1600" b="1" dirty="0" smtClean="0">
                <a:solidFill>
                  <a:srgbClr val="000000"/>
                </a:solidFill>
                <a:latin typeface="Calibri"/>
                <a:ea typeface="Calibri"/>
                <a:cs typeface="Calibri"/>
              </a:rPr>
              <a:t>Perspectives</a:t>
            </a:r>
            <a:r>
              <a:rPr lang="en-US" sz="1600" dirty="0" smtClean="0">
                <a:solidFill>
                  <a:srgbClr val="000000"/>
                </a:solidFill>
                <a:latin typeface="Calibri"/>
                <a:ea typeface="Calibri"/>
                <a:cs typeface="Calibri"/>
              </a:rPr>
              <a:t> - Karen </a:t>
            </a:r>
            <a:r>
              <a:rPr lang="en-US" sz="1600" dirty="0">
                <a:solidFill>
                  <a:srgbClr val="000000"/>
                </a:solidFill>
                <a:latin typeface="Calibri"/>
                <a:ea typeface="Calibri"/>
                <a:cs typeface="Calibri"/>
              </a:rPr>
              <a:t>I Stocks, Lesley A </a:t>
            </a:r>
            <a:r>
              <a:rPr lang="en-US" sz="1600" dirty="0" err="1">
                <a:solidFill>
                  <a:srgbClr val="000000"/>
                </a:solidFill>
                <a:latin typeface="Calibri"/>
                <a:ea typeface="Calibri"/>
                <a:cs typeface="Calibri"/>
              </a:rPr>
              <a:t>Wyborn</a:t>
            </a:r>
            <a:r>
              <a:rPr lang="en-US" sz="1600" dirty="0">
                <a:solidFill>
                  <a:srgbClr val="000000"/>
                </a:solidFill>
                <a:latin typeface="Calibri"/>
                <a:ea typeface="Calibri"/>
                <a:cs typeface="Calibri"/>
              </a:rPr>
              <a:t>, Ruth </a:t>
            </a:r>
            <a:r>
              <a:rPr lang="en-US" sz="1600" dirty="0" err="1">
                <a:solidFill>
                  <a:srgbClr val="000000"/>
                </a:solidFill>
                <a:latin typeface="Calibri"/>
                <a:ea typeface="Calibri"/>
                <a:cs typeface="Calibri"/>
              </a:rPr>
              <a:t>Duerr</a:t>
            </a:r>
            <a:r>
              <a:rPr lang="en-US" sz="1600" dirty="0">
                <a:solidFill>
                  <a:srgbClr val="000000"/>
                </a:solidFill>
                <a:latin typeface="Calibri"/>
                <a:ea typeface="Calibri"/>
                <a:cs typeface="Calibri"/>
              </a:rPr>
              <a:t>, and Lynn </a:t>
            </a:r>
            <a:r>
              <a:rPr lang="en-US" sz="1600" dirty="0" err="1">
                <a:solidFill>
                  <a:srgbClr val="000000"/>
                </a:solidFill>
                <a:latin typeface="Calibri"/>
                <a:ea typeface="Calibri"/>
                <a:cs typeface="Calibri"/>
              </a:rPr>
              <a:t>Yarmey</a:t>
            </a:r>
            <a:endParaRPr lang="en-US" sz="1600" dirty="0" smtClean="0"/>
          </a:p>
        </p:txBody>
      </p:sp>
      <p:sp>
        <p:nvSpPr>
          <p:cNvPr id="5" name="Title 1"/>
          <p:cNvSpPr txBox="1">
            <a:spLocks/>
          </p:cNvSpPr>
          <p:nvPr/>
        </p:nvSpPr>
        <p:spPr>
          <a:xfrm>
            <a:off x="756920" y="136092"/>
            <a:ext cx="7302625" cy="454925"/>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L="0" marR="0" indent="228600" algn="l" rtl="0">
              <a:lnSpc>
                <a:spcPct val="100000"/>
              </a:lnSpc>
              <a:spcBef>
                <a:spcPts val="0"/>
              </a:spcBef>
              <a:spcAft>
                <a:spcPts val="0"/>
              </a:spcAft>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pPr algn="ctr"/>
            <a:r>
              <a:rPr lang="en-US" sz="2400" dirty="0" smtClean="0"/>
              <a:t>Commercial Break </a:t>
            </a:r>
            <a:r>
              <a:rPr lang="en-US" sz="1600" dirty="0" smtClean="0"/>
              <a:t>(already?)</a:t>
            </a:r>
            <a:r>
              <a:rPr lang="en-US" sz="2400" dirty="0" smtClean="0"/>
              <a:t>:  Going to AGU?</a:t>
            </a:r>
            <a:endParaRPr lang="en-US" sz="2400" dirty="0"/>
          </a:p>
        </p:txBody>
      </p:sp>
    </p:spTree>
    <p:extLst>
      <p:ext uri="{BB962C8B-B14F-4D97-AF65-F5344CB8AC3E}">
        <p14:creationId xmlns:p14="http://schemas.microsoft.com/office/powerpoint/2010/main" val="230950546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457200" y="846137"/>
            <a:ext cx="8229600" cy="1143000"/>
          </a:xfrm>
        </p:spPr>
        <p:txBody>
          <a:bodyPr/>
          <a:lstStyle/>
          <a:p>
            <a:pPr algn="ctr"/>
            <a:r>
              <a:rPr lang="en-US" dirty="0" smtClean="0"/>
              <a:t>BACKUP</a:t>
            </a:r>
            <a:endParaRPr lang="en-US" dirty="0"/>
          </a:p>
        </p:txBody>
      </p:sp>
      <p:sp>
        <p:nvSpPr>
          <p:cNvPr id="4" name="Slide Number Placeholder 3"/>
          <p:cNvSpPr>
            <a:spLocks noGrp="1"/>
          </p:cNvSpPr>
          <p:nvPr>
            <p:ph type="sldNum" sz="quarter" idx="12"/>
          </p:nvPr>
        </p:nvSpPr>
        <p:spPr/>
        <p:txBody>
          <a:bodyPr/>
          <a:lstStyle/>
          <a:p>
            <a:fld id="{14FC39C5-6225-944C-9E50-8C6EAC1BD4E8}" type="slidenum">
              <a:rPr lang="en-US" smtClean="0"/>
              <a:pPr/>
              <a:t>30</a:t>
            </a:fld>
            <a:endParaRPr lang="en-US"/>
          </a:p>
        </p:txBody>
      </p:sp>
    </p:spTree>
    <p:extLst>
      <p:ext uri="{BB962C8B-B14F-4D97-AF65-F5344CB8AC3E}">
        <p14:creationId xmlns:p14="http://schemas.microsoft.com/office/powerpoint/2010/main" val="2945573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5" name="Content Placeholder 4"/>
          <p:cNvSpPr>
            <a:spLocks noGrp="1"/>
          </p:cNvSpPr>
          <p:nvPr>
            <p:ph idx="1"/>
          </p:nvPr>
        </p:nvSpPr>
        <p:spPr>
          <a:xfrm>
            <a:off x="385548" y="869288"/>
            <a:ext cx="8572765" cy="5651340"/>
          </a:xfrm>
        </p:spPr>
        <p:txBody>
          <a:bodyPr>
            <a:normAutofit/>
          </a:bodyPr>
          <a:lstStyle/>
          <a:p>
            <a:pPr marL="0" indent="0">
              <a:spcBef>
                <a:spcPts val="0"/>
              </a:spcBef>
              <a:buNone/>
            </a:pPr>
            <a:r>
              <a:rPr lang="en-US" sz="1700" dirty="0" smtClean="0">
                <a:solidFill>
                  <a:srgbClr val="000000"/>
                </a:solidFill>
                <a:latin typeface="Cambria"/>
                <a:cs typeface="Cambria"/>
              </a:rPr>
              <a:t>National Institute of Standards and Technology (NIST) </a:t>
            </a:r>
            <a:r>
              <a:rPr lang="en-US" sz="1700" dirty="0">
                <a:solidFill>
                  <a:srgbClr val="000000"/>
                </a:solidFill>
                <a:latin typeface="Cambria"/>
                <a:cs typeface="Cambria"/>
              </a:rPr>
              <a:t>Big Data Working Group (NBD-WG)</a:t>
            </a:r>
          </a:p>
          <a:p>
            <a:pPr marL="0" indent="0">
              <a:spcBef>
                <a:spcPts val="0"/>
              </a:spcBef>
              <a:buNone/>
            </a:pPr>
            <a:r>
              <a:rPr lang="en-US" sz="1700" dirty="0">
                <a:solidFill>
                  <a:srgbClr val="000000"/>
                </a:solidFill>
                <a:latin typeface="Cambria"/>
                <a:cs typeface="Cambria"/>
              </a:rPr>
              <a:t>February, </a:t>
            </a:r>
            <a:r>
              <a:rPr lang="en-US" sz="1700" dirty="0" smtClean="0">
                <a:solidFill>
                  <a:srgbClr val="000000"/>
                </a:solidFill>
                <a:latin typeface="Cambria"/>
                <a:cs typeface="Cambria"/>
              </a:rPr>
              <a:t>2014, </a:t>
            </a:r>
            <a:r>
              <a:rPr lang="en-US" sz="1700" dirty="0" smtClean="0">
                <a:solidFill>
                  <a:srgbClr val="000000"/>
                </a:solidFill>
                <a:latin typeface="Cambria"/>
                <a:cs typeface="Cambria"/>
                <a:hlinkClick r:id="rId3"/>
              </a:rPr>
              <a:t>http</a:t>
            </a:r>
            <a:r>
              <a:rPr lang="en-US" sz="1700" dirty="0">
                <a:solidFill>
                  <a:srgbClr val="000000"/>
                </a:solidFill>
                <a:latin typeface="Cambria"/>
                <a:cs typeface="Cambria"/>
                <a:hlinkClick r:id="rId3"/>
              </a:rPr>
              <a:t>://bigdatawg.nist.gov/</a:t>
            </a:r>
            <a:r>
              <a:rPr lang="en-US" sz="1700" dirty="0" smtClean="0">
                <a:solidFill>
                  <a:srgbClr val="000000"/>
                </a:solidFill>
                <a:latin typeface="Cambria"/>
                <a:cs typeface="Cambria"/>
                <a:hlinkClick r:id="rId3"/>
              </a:rPr>
              <a:t>show_InputDoc.php</a:t>
            </a:r>
            <a:r>
              <a:rPr lang="en-US" sz="1700" dirty="0" smtClean="0">
                <a:solidFill>
                  <a:srgbClr val="000000"/>
                </a:solidFill>
                <a:latin typeface="Cambria"/>
                <a:cs typeface="Cambria"/>
              </a:rPr>
              <a:t>, M0142</a:t>
            </a:r>
          </a:p>
          <a:p>
            <a:pPr marL="0" indent="0">
              <a:buNone/>
            </a:pPr>
            <a:endParaRPr lang="en-US" dirty="0">
              <a:solidFill>
                <a:srgbClr val="000000"/>
              </a:solidFill>
              <a:latin typeface="Cambria"/>
              <a:cs typeface="Cambria"/>
            </a:endParaRPr>
          </a:p>
          <a:p>
            <a:pPr marL="0" indent="0">
              <a:buNone/>
            </a:pPr>
            <a:r>
              <a:rPr lang="en-US" b="1" i="1" dirty="0" smtClean="0">
                <a:solidFill>
                  <a:srgbClr val="000000"/>
                </a:solidFill>
                <a:latin typeface="Cambria"/>
                <a:cs typeface="Cambria"/>
              </a:rPr>
              <a:t>Big </a:t>
            </a:r>
            <a:r>
              <a:rPr lang="en-US" b="1" i="1" dirty="0">
                <a:solidFill>
                  <a:srgbClr val="000000"/>
                </a:solidFill>
                <a:latin typeface="Cambria"/>
                <a:cs typeface="Cambria"/>
              </a:rPr>
              <a:t>Data </a:t>
            </a:r>
            <a:r>
              <a:rPr lang="en-US" i="1" dirty="0">
                <a:solidFill>
                  <a:srgbClr val="000000"/>
                </a:solidFill>
                <a:latin typeface="Cambria"/>
                <a:cs typeface="Cambria"/>
              </a:rPr>
              <a:t>consists of extensive datasets, primarily in the characteristics of </a:t>
            </a:r>
            <a:r>
              <a:rPr lang="en-US" b="1" i="1" dirty="0">
                <a:solidFill>
                  <a:srgbClr val="000000"/>
                </a:solidFill>
                <a:latin typeface="Cambria"/>
                <a:cs typeface="Cambria"/>
              </a:rPr>
              <a:t>volume</a:t>
            </a:r>
            <a:r>
              <a:rPr lang="en-US" i="1" dirty="0">
                <a:solidFill>
                  <a:srgbClr val="000000"/>
                </a:solidFill>
                <a:latin typeface="Cambria"/>
                <a:cs typeface="Cambria"/>
              </a:rPr>
              <a:t>, </a:t>
            </a:r>
            <a:r>
              <a:rPr lang="en-US" b="1" i="1" dirty="0">
                <a:solidFill>
                  <a:srgbClr val="000000"/>
                </a:solidFill>
                <a:latin typeface="Cambria"/>
                <a:cs typeface="Cambria"/>
              </a:rPr>
              <a:t>velocity</a:t>
            </a:r>
            <a:r>
              <a:rPr lang="en-US" i="1" dirty="0">
                <a:solidFill>
                  <a:srgbClr val="000000"/>
                </a:solidFill>
                <a:latin typeface="Cambria"/>
                <a:cs typeface="Cambria"/>
              </a:rPr>
              <a:t> and/or </a:t>
            </a:r>
            <a:r>
              <a:rPr lang="en-US" b="1" i="1" dirty="0">
                <a:solidFill>
                  <a:srgbClr val="000000"/>
                </a:solidFill>
                <a:latin typeface="Cambria"/>
                <a:cs typeface="Cambria"/>
              </a:rPr>
              <a:t>variety</a:t>
            </a:r>
            <a:r>
              <a:rPr lang="en-US" i="1" dirty="0">
                <a:solidFill>
                  <a:srgbClr val="000000"/>
                </a:solidFill>
                <a:latin typeface="Cambria"/>
                <a:cs typeface="Cambria"/>
              </a:rPr>
              <a:t>, that require a scalable architecture for efficient storage, manipulation, and analysis</a:t>
            </a:r>
            <a:r>
              <a:rPr lang="en-US" i="1" dirty="0" smtClean="0">
                <a:solidFill>
                  <a:srgbClr val="000000"/>
                </a:solidFill>
                <a:latin typeface="Cambria"/>
                <a:cs typeface="Cambria"/>
              </a:rPr>
              <a:t>.</a:t>
            </a:r>
          </a:p>
          <a:p>
            <a:pPr marL="0" indent="0">
              <a:buNone/>
            </a:pPr>
            <a:endParaRPr lang="en-US" i="1" dirty="0">
              <a:solidFill>
                <a:srgbClr val="000000"/>
              </a:solidFill>
              <a:latin typeface="Cambria"/>
              <a:cs typeface="Cambria"/>
            </a:endParaRPr>
          </a:p>
        </p:txBody>
      </p:sp>
      <p:sp>
        <p:nvSpPr>
          <p:cNvPr id="2" name="Rectangle 1"/>
          <p:cNvSpPr/>
          <p:nvPr/>
        </p:nvSpPr>
        <p:spPr>
          <a:xfrm>
            <a:off x="1095550" y="91727"/>
            <a:ext cx="8123363" cy="523220"/>
          </a:xfrm>
          <a:prstGeom prst="rect">
            <a:avLst/>
          </a:prstGeom>
        </p:spPr>
        <p:txBody>
          <a:bodyPr wrap="none">
            <a:spAutoFit/>
          </a:bodyPr>
          <a:lstStyle/>
          <a:p>
            <a:r>
              <a:rPr lang="en-US" sz="2800" b="1" dirty="0" smtClean="0">
                <a:latin typeface="Cambria"/>
                <a:cs typeface="Cambria"/>
              </a:rPr>
              <a:t>NIST Big Data Definitions and Taxonomies, V 0.9</a:t>
            </a:r>
            <a:endParaRPr lang="en-US" sz="2800" b="1" dirty="0">
              <a:latin typeface="Cambria"/>
              <a:cs typeface="Cambria"/>
            </a:endParaRPr>
          </a:p>
        </p:txBody>
      </p:sp>
    </p:spTree>
    <p:extLst>
      <p:ext uri="{BB962C8B-B14F-4D97-AF65-F5344CB8AC3E}">
        <p14:creationId xmlns:p14="http://schemas.microsoft.com/office/powerpoint/2010/main" val="2334284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5" name="Content Placeholder 4"/>
          <p:cNvSpPr>
            <a:spLocks noGrp="1"/>
          </p:cNvSpPr>
          <p:nvPr>
            <p:ph idx="1"/>
          </p:nvPr>
        </p:nvSpPr>
        <p:spPr>
          <a:xfrm>
            <a:off x="442249" y="812587"/>
            <a:ext cx="8289040" cy="5220412"/>
          </a:xfrm>
        </p:spPr>
        <p:txBody>
          <a:bodyPr>
            <a:noAutofit/>
          </a:bodyPr>
          <a:lstStyle/>
          <a:p>
            <a:pPr marL="0" indent="0">
              <a:spcBef>
                <a:spcPts val="0"/>
              </a:spcBef>
              <a:buNone/>
            </a:pPr>
            <a:r>
              <a:rPr lang="en-US" sz="1700" dirty="0" smtClean="0">
                <a:solidFill>
                  <a:srgbClr val="000000"/>
                </a:solidFill>
                <a:latin typeface="Cambria"/>
                <a:cs typeface="Cambria"/>
                <a:hlinkClick r:id="rId3"/>
              </a:rPr>
              <a:t>http://external.opengeospatial.org/twiki_public/BigDataDwg/WebHome</a:t>
            </a:r>
            <a:endParaRPr lang="en-US" sz="1700" dirty="0" smtClean="0">
              <a:solidFill>
                <a:srgbClr val="000000"/>
              </a:solidFill>
              <a:latin typeface="Cambria"/>
              <a:cs typeface="Cambria"/>
            </a:endParaRPr>
          </a:p>
          <a:p>
            <a:pPr marL="0" indent="0">
              <a:spcBef>
                <a:spcPts val="0"/>
              </a:spcBef>
              <a:buNone/>
            </a:pPr>
            <a:endParaRPr lang="en-US" dirty="0">
              <a:solidFill>
                <a:srgbClr val="000000"/>
              </a:solidFill>
              <a:latin typeface="Cambria"/>
              <a:cs typeface="Cambria"/>
            </a:endParaRPr>
          </a:p>
          <a:p>
            <a:pPr marL="0" indent="0">
              <a:buNone/>
            </a:pPr>
            <a:r>
              <a:rPr lang="en-US" sz="2800" i="1" dirty="0">
                <a:solidFill>
                  <a:srgbClr val="000000"/>
                </a:solidFill>
                <a:latin typeface="Cambria"/>
                <a:cs typeface="Cambria"/>
              </a:rPr>
              <a:t>“</a:t>
            </a:r>
            <a:r>
              <a:rPr lang="en-US" sz="2800" b="1" i="1" dirty="0">
                <a:solidFill>
                  <a:srgbClr val="000000"/>
                </a:solidFill>
                <a:latin typeface="Cambria"/>
                <a:cs typeface="Cambria"/>
              </a:rPr>
              <a:t>Big Data</a:t>
            </a:r>
            <a:r>
              <a:rPr lang="en-US" sz="2800" i="1" dirty="0">
                <a:solidFill>
                  <a:srgbClr val="000000"/>
                </a:solidFill>
                <a:latin typeface="Cambria"/>
                <a:cs typeface="Cambria"/>
              </a:rPr>
              <a:t>” is an umbrella term coined by Doug </a:t>
            </a:r>
            <a:r>
              <a:rPr lang="en-US" sz="2800" i="1" dirty="0" err="1">
                <a:solidFill>
                  <a:srgbClr val="000000"/>
                </a:solidFill>
                <a:latin typeface="Cambria"/>
                <a:cs typeface="Cambria"/>
              </a:rPr>
              <a:t>McLaney</a:t>
            </a:r>
            <a:r>
              <a:rPr lang="en-US" sz="2800" i="1" dirty="0">
                <a:solidFill>
                  <a:srgbClr val="000000"/>
                </a:solidFill>
                <a:latin typeface="Cambria"/>
                <a:cs typeface="Cambria"/>
              </a:rPr>
              <a:t> and IBM several years ago to denote data posing problems, summarized as the </a:t>
            </a:r>
            <a:r>
              <a:rPr lang="en-US" sz="2800" b="1" i="1" dirty="0">
                <a:solidFill>
                  <a:srgbClr val="000000"/>
                </a:solidFill>
                <a:latin typeface="Cambria"/>
                <a:cs typeface="Cambria"/>
              </a:rPr>
              <a:t>four </a:t>
            </a:r>
            <a:r>
              <a:rPr lang="en-US" sz="2800" b="1" i="1" dirty="0" err="1">
                <a:solidFill>
                  <a:srgbClr val="000000"/>
                </a:solidFill>
                <a:latin typeface="Cambria"/>
                <a:cs typeface="Cambria"/>
              </a:rPr>
              <a:t>Vs</a:t>
            </a:r>
            <a:r>
              <a:rPr lang="en-US" sz="2800" i="1" dirty="0">
                <a:solidFill>
                  <a:srgbClr val="000000"/>
                </a:solidFill>
                <a:latin typeface="Cambria"/>
                <a:cs typeface="Cambria"/>
              </a:rPr>
              <a:t>:</a:t>
            </a:r>
          </a:p>
          <a:p>
            <a:r>
              <a:rPr lang="en-US" sz="2800" b="1" i="1" dirty="0">
                <a:solidFill>
                  <a:srgbClr val="000000"/>
                </a:solidFill>
                <a:latin typeface="Cambria"/>
                <a:cs typeface="Cambria"/>
              </a:rPr>
              <a:t>Volume</a:t>
            </a:r>
            <a:r>
              <a:rPr lang="en-US" sz="2800" i="1" dirty="0">
                <a:solidFill>
                  <a:srgbClr val="000000"/>
                </a:solidFill>
                <a:latin typeface="Cambria"/>
                <a:cs typeface="Cambria"/>
              </a:rPr>
              <a:t> – the sheer size of “data at rest”</a:t>
            </a:r>
          </a:p>
          <a:p>
            <a:r>
              <a:rPr lang="en-US" sz="2800" b="1" i="1" dirty="0">
                <a:solidFill>
                  <a:srgbClr val="000000"/>
                </a:solidFill>
                <a:latin typeface="Cambria"/>
                <a:cs typeface="Cambria"/>
              </a:rPr>
              <a:t>Velocity</a:t>
            </a:r>
            <a:r>
              <a:rPr lang="en-US" sz="2800" i="1" dirty="0">
                <a:solidFill>
                  <a:srgbClr val="000000"/>
                </a:solidFill>
                <a:latin typeface="Cambria"/>
                <a:cs typeface="Cambria"/>
              </a:rPr>
              <a:t> – the speed of new data arriving (“data at move”)</a:t>
            </a:r>
          </a:p>
          <a:p>
            <a:r>
              <a:rPr lang="en-US" sz="2800" b="1" i="1" dirty="0">
                <a:solidFill>
                  <a:srgbClr val="000000"/>
                </a:solidFill>
                <a:latin typeface="Cambria"/>
                <a:cs typeface="Cambria"/>
              </a:rPr>
              <a:t>Variety</a:t>
            </a:r>
            <a:r>
              <a:rPr lang="en-US" sz="2800" i="1" dirty="0">
                <a:solidFill>
                  <a:srgbClr val="000000"/>
                </a:solidFill>
                <a:latin typeface="Cambria"/>
                <a:cs typeface="Cambria"/>
              </a:rPr>
              <a:t> – the manifold different</a:t>
            </a:r>
          </a:p>
          <a:p>
            <a:r>
              <a:rPr lang="en-US" sz="2800" b="1" i="1" dirty="0">
                <a:solidFill>
                  <a:srgbClr val="000000"/>
                </a:solidFill>
                <a:latin typeface="Cambria"/>
                <a:cs typeface="Cambria"/>
              </a:rPr>
              <a:t>Veracity</a:t>
            </a:r>
            <a:r>
              <a:rPr lang="en-US" sz="2800" i="1" dirty="0">
                <a:solidFill>
                  <a:srgbClr val="000000"/>
                </a:solidFill>
                <a:latin typeface="Cambria"/>
                <a:cs typeface="Cambria"/>
              </a:rPr>
              <a:t> – trustworthiness and issues of provenance</a:t>
            </a:r>
          </a:p>
        </p:txBody>
      </p:sp>
      <p:sp>
        <p:nvSpPr>
          <p:cNvPr id="2" name="Rectangle 1"/>
          <p:cNvSpPr/>
          <p:nvPr/>
        </p:nvSpPr>
        <p:spPr>
          <a:xfrm>
            <a:off x="1730966" y="-145428"/>
            <a:ext cx="5959459" cy="954107"/>
          </a:xfrm>
          <a:prstGeom prst="rect">
            <a:avLst/>
          </a:prstGeom>
        </p:spPr>
        <p:txBody>
          <a:bodyPr wrap="none">
            <a:spAutoFit/>
          </a:bodyPr>
          <a:lstStyle/>
          <a:p>
            <a:pPr algn="ctr"/>
            <a:r>
              <a:rPr lang="en-US" sz="2800" b="1" dirty="0" smtClean="0">
                <a:latin typeface="Cambria"/>
                <a:cs typeface="Cambria"/>
              </a:rPr>
              <a:t>Open Geospatial Consortium (OGC) </a:t>
            </a:r>
          </a:p>
          <a:p>
            <a:pPr algn="ctr"/>
            <a:r>
              <a:rPr lang="en-US" sz="2800" b="1" dirty="0" smtClean="0">
                <a:latin typeface="Cambria"/>
                <a:cs typeface="Cambria"/>
              </a:rPr>
              <a:t>Big </a:t>
            </a:r>
            <a:r>
              <a:rPr lang="en-US" sz="2800" b="1" dirty="0">
                <a:latin typeface="Cambria"/>
                <a:cs typeface="Cambria"/>
              </a:rPr>
              <a:t>Data </a:t>
            </a:r>
            <a:r>
              <a:rPr lang="en-US" sz="2800" b="1" dirty="0" smtClean="0">
                <a:latin typeface="Cambria"/>
                <a:cs typeface="Cambria"/>
              </a:rPr>
              <a:t>Working Group</a:t>
            </a:r>
            <a:endParaRPr lang="en-US" sz="2800" b="1" dirty="0">
              <a:latin typeface="Cambria"/>
              <a:cs typeface="Cambria"/>
            </a:endParaRPr>
          </a:p>
        </p:txBody>
      </p:sp>
    </p:spTree>
    <p:extLst>
      <p:ext uri="{BB962C8B-B14F-4D97-AF65-F5344CB8AC3E}">
        <p14:creationId xmlns:p14="http://schemas.microsoft.com/office/powerpoint/2010/main" val="40980862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5" name="Content Placeholder 4"/>
          <p:cNvSpPr>
            <a:spLocks noGrp="1"/>
          </p:cNvSpPr>
          <p:nvPr>
            <p:ph idx="1"/>
          </p:nvPr>
        </p:nvSpPr>
        <p:spPr>
          <a:xfrm>
            <a:off x="442249" y="812587"/>
            <a:ext cx="8289040" cy="3700822"/>
          </a:xfrm>
        </p:spPr>
        <p:txBody>
          <a:bodyPr>
            <a:noAutofit/>
          </a:bodyPr>
          <a:lstStyle/>
          <a:p>
            <a:pPr marL="0" indent="0">
              <a:spcBef>
                <a:spcPts val="0"/>
              </a:spcBef>
              <a:buNone/>
            </a:pPr>
            <a:r>
              <a:rPr lang="en-US" sz="1400" dirty="0">
                <a:solidFill>
                  <a:srgbClr val="000000"/>
                </a:solidFill>
                <a:latin typeface="Cambria"/>
                <a:cs typeface="Cambria"/>
                <a:hlinkClick r:id="rId3"/>
              </a:rPr>
              <a:t>http://cci.drexel.edu/bigdata/bigdata2014/</a:t>
            </a:r>
            <a:r>
              <a:rPr lang="en-US" sz="1400" dirty="0" smtClean="0">
                <a:solidFill>
                  <a:srgbClr val="000000"/>
                </a:solidFill>
                <a:latin typeface="Cambria"/>
                <a:cs typeface="Cambria"/>
                <a:hlinkClick r:id="rId3"/>
              </a:rPr>
              <a:t>callforpaper.htm</a:t>
            </a:r>
            <a:endParaRPr lang="en-US" sz="1400" dirty="0" smtClean="0">
              <a:solidFill>
                <a:srgbClr val="000000"/>
              </a:solidFill>
              <a:latin typeface="Cambria"/>
              <a:cs typeface="Cambria"/>
            </a:endParaRPr>
          </a:p>
          <a:p>
            <a:pPr marL="0" indent="0">
              <a:spcBef>
                <a:spcPts val="0"/>
              </a:spcBef>
              <a:buNone/>
            </a:pPr>
            <a:endParaRPr lang="en-US" sz="2400" dirty="0">
              <a:solidFill>
                <a:srgbClr val="000000"/>
              </a:solidFill>
              <a:latin typeface="Cambria"/>
              <a:cs typeface="Cambria"/>
            </a:endParaRPr>
          </a:p>
          <a:p>
            <a:pPr marL="0" indent="0">
              <a:buNone/>
            </a:pPr>
            <a:r>
              <a:rPr lang="en-US" sz="2400" i="1" dirty="0" smtClean="0">
                <a:solidFill>
                  <a:srgbClr val="000000"/>
                </a:solidFill>
                <a:latin typeface="Cambria"/>
                <a:cs typeface="Cambria"/>
              </a:rPr>
              <a:t>… </a:t>
            </a:r>
            <a:r>
              <a:rPr lang="en-US" sz="2400" i="1" dirty="0">
                <a:solidFill>
                  <a:srgbClr val="000000"/>
                </a:solidFill>
                <a:latin typeface="Cambria"/>
                <a:cs typeface="Cambria"/>
              </a:rPr>
              <a:t>in any aspect of </a:t>
            </a:r>
            <a:r>
              <a:rPr lang="en-US" sz="2400" b="1" i="1" dirty="0">
                <a:solidFill>
                  <a:srgbClr val="000000"/>
                </a:solidFill>
                <a:latin typeface="Cambria"/>
                <a:cs typeface="Cambria"/>
              </a:rPr>
              <a:t>Big Data </a:t>
            </a:r>
            <a:r>
              <a:rPr lang="en-US" sz="2400" i="1" dirty="0">
                <a:solidFill>
                  <a:srgbClr val="000000"/>
                </a:solidFill>
                <a:latin typeface="Cambria"/>
                <a:cs typeface="Cambria"/>
              </a:rPr>
              <a:t>with emphasis on </a:t>
            </a:r>
            <a:r>
              <a:rPr lang="en-US" sz="2400" b="1" i="1" dirty="0">
                <a:solidFill>
                  <a:srgbClr val="000000"/>
                </a:solidFill>
                <a:latin typeface="Cambria"/>
                <a:cs typeface="Cambria"/>
              </a:rPr>
              <a:t>5V</a:t>
            </a:r>
            <a:r>
              <a:rPr lang="en-US" sz="2400" i="1" dirty="0">
                <a:solidFill>
                  <a:srgbClr val="000000"/>
                </a:solidFill>
                <a:latin typeface="Cambria"/>
                <a:cs typeface="Cambria"/>
              </a:rPr>
              <a:t>s (</a:t>
            </a:r>
            <a:r>
              <a:rPr lang="en-US" sz="2400" b="1" i="1" dirty="0">
                <a:solidFill>
                  <a:srgbClr val="000000"/>
                </a:solidFill>
                <a:latin typeface="Cambria"/>
                <a:cs typeface="Cambria"/>
              </a:rPr>
              <a:t>Volume, Velocity, Variety, Value and Veracity</a:t>
            </a:r>
            <a:r>
              <a:rPr lang="en-US" sz="2400" i="1" dirty="0">
                <a:solidFill>
                  <a:srgbClr val="000000"/>
                </a:solidFill>
                <a:latin typeface="Cambria"/>
                <a:cs typeface="Cambria"/>
              </a:rPr>
              <a:t>) relevant to variety of data (scientific and engineering, social, </a:t>
            </a:r>
            <a:r>
              <a:rPr lang="en-US" sz="2400" i="1" dirty="0" smtClean="0">
                <a:solidFill>
                  <a:srgbClr val="000000"/>
                </a:solidFill>
                <a:latin typeface="Cambria"/>
                <a:cs typeface="Cambria"/>
              </a:rPr>
              <a:t>…) </a:t>
            </a:r>
            <a:r>
              <a:rPr lang="en-US" sz="2400" i="1" dirty="0">
                <a:solidFill>
                  <a:srgbClr val="000000"/>
                </a:solidFill>
                <a:latin typeface="Cambria"/>
                <a:cs typeface="Cambria"/>
              </a:rPr>
              <a:t>that contribute to the Big Data </a:t>
            </a:r>
            <a:r>
              <a:rPr lang="en-US" sz="2400" i="1" dirty="0" smtClean="0">
                <a:solidFill>
                  <a:srgbClr val="000000"/>
                </a:solidFill>
                <a:latin typeface="Cambria"/>
                <a:cs typeface="Cambria"/>
              </a:rPr>
              <a:t>challenges</a:t>
            </a:r>
          </a:p>
          <a:p>
            <a:pPr marL="0" indent="0">
              <a:buNone/>
            </a:pPr>
            <a:endParaRPr lang="en-US" sz="2400" dirty="0" smtClean="0">
              <a:solidFill>
                <a:srgbClr val="000000"/>
              </a:solidFill>
              <a:latin typeface="Cambria"/>
              <a:cs typeface="Cambria"/>
            </a:endParaRPr>
          </a:p>
          <a:p>
            <a:pPr marL="0" indent="0">
              <a:buNone/>
            </a:pPr>
            <a:endParaRPr lang="en-US" sz="2400" dirty="0">
              <a:solidFill>
                <a:srgbClr val="000000"/>
              </a:solidFill>
              <a:latin typeface="Cambria"/>
              <a:cs typeface="Cambria"/>
            </a:endParaRPr>
          </a:p>
          <a:p>
            <a:pPr marL="0" indent="0">
              <a:buNone/>
            </a:pPr>
            <a:r>
              <a:rPr lang="en-US" sz="2400" dirty="0" smtClean="0">
                <a:solidFill>
                  <a:srgbClr val="000000"/>
                </a:solidFill>
                <a:latin typeface="Cambria"/>
                <a:cs typeface="Cambria"/>
              </a:rPr>
              <a:t>Ruth adds:</a:t>
            </a:r>
            <a:endParaRPr lang="en-US" sz="2400" i="1" dirty="0" smtClean="0">
              <a:solidFill>
                <a:srgbClr val="000000"/>
              </a:solidFill>
              <a:latin typeface="Cambria"/>
              <a:cs typeface="Cambria"/>
            </a:endParaRPr>
          </a:p>
          <a:p>
            <a:pPr marL="0" indent="0">
              <a:spcBef>
                <a:spcPts val="1800"/>
              </a:spcBef>
              <a:buNone/>
            </a:pPr>
            <a:r>
              <a:rPr lang="en-US" sz="2400" b="1" i="1" dirty="0" smtClean="0">
                <a:solidFill>
                  <a:srgbClr val="000000"/>
                </a:solidFill>
                <a:latin typeface="Cambria"/>
                <a:cs typeface="Cambria"/>
              </a:rPr>
              <a:t>Visibility</a:t>
            </a:r>
            <a:endParaRPr lang="en-US" sz="2400" b="1" i="1" dirty="0">
              <a:solidFill>
                <a:srgbClr val="000000"/>
              </a:solidFill>
              <a:latin typeface="Cambria"/>
              <a:cs typeface="Cambria"/>
            </a:endParaRPr>
          </a:p>
        </p:txBody>
      </p:sp>
      <p:sp>
        <p:nvSpPr>
          <p:cNvPr id="2" name="Rectangle 1"/>
          <p:cNvSpPr/>
          <p:nvPr/>
        </p:nvSpPr>
        <p:spPr>
          <a:xfrm>
            <a:off x="2921232" y="71999"/>
            <a:ext cx="3243271" cy="523220"/>
          </a:xfrm>
          <a:prstGeom prst="rect">
            <a:avLst/>
          </a:prstGeom>
        </p:spPr>
        <p:txBody>
          <a:bodyPr wrap="none">
            <a:spAutoFit/>
          </a:bodyPr>
          <a:lstStyle/>
          <a:p>
            <a:r>
              <a:rPr lang="en-US" sz="2800" b="1" dirty="0" smtClean="0">
                <a:latin typeface="Cambria"/>
                <a:cs typeface="Cambria"/>
              </a:rPr>
              <a:t>IEEE </a:t>
            </a:r>
            <a:r>
              <a:rPr lang="en-US" sz="2800" b="1" dirty="0" err="1" smtClean="0">
                <a:latin typeface="Cambria"/>
                <a:cs typeface="Cambria"/>
              </a:rPr>
              <a:t>BigData</a:t>
            </a:r>
            <a:r>
              <a:rPr lang="en-US" sz="2800" b="1" dirty="0" smtClean="0">
                <a:latin typeface="Cambria"/>
                <a:cs typeface="Cambria"/>
              </a:rPr>
              <a:t> 2014</a:t>
            </a:r>
            <a:endParaRPr lang="en-US" sz="2800" b="1" dirty="0">
              <a:latin typeface="Cambria"/>
              <a:cs typeface="Cambria"/>
            </a:endParaRPr>
          </a:p>
        </p:txBody>
      </p:sp>
    </p:spTree>
    <p:extLst>
      <p:ext uri="{BB962C8B-B14F-4D97-AF65-F5344CB8AC3E}">
        <p14:creationId xmlns:p14="http://schemas.microsoft.com/office/powerpoint/2010/main" val="2935956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8" name="Rectangle 7"/>
          <p:cNvSpPr/>
          <p:nvPr/>
        </p:nvSpPr>
        <p:spPr>
          <a:xfrm>
            <a:off x="850473" y="-43520"/>
            <a:ext cx="7983105" cy="769441"/>
          </a:xfrm>
          <a:prstGeom prst="rect">
            <a:avLst/>
          </a:prstGeom>
        </p:spPr>
        <p:txBody>
          <a:bodyPr wrap="square">
            <a:spAutoFit/>
          </a:bodyPr>
          <a:lstStyle/>
          <a:p>
            <a:pPr algn="ctr"/>
            <a:r>
              <a:rPr lang="en-US" sz="2800" b="1" dirty="0" smtClean="0">
                <a:latin typeface="Cambria"/>
                <a:cs typeface="Cambria"/>
              </a:rPr>
              <a:t>From: Demystifying </a:t>
            </a:r>
            <a:r>
              <a:rPr lang="en-US" sz="2800" b="1" dirty="0">
                <a:latin typeface="Cambria"/>
                <a:cs typeface="Cambria"/>
              </a:rPr>
              <a:t>Data </a:t>
            </a:r>
            <a:r>
              <a:rPr lang="en-US" sz="2800" b="1" dirty="0" smtClean="0">
                <a:latin typeface="Cambria"/>
                <a:cs typeface="Cambria"/>
              </a:rPr>
              <a:t>Science</a:t>
            </a:r>
          </a:p>
          <a:p>
            <a:pPr algn="ctr"/>
            <a:r>
              <a:rPr lang="en-US" sz="1600" dirty="0" smtClean="0">
                <a:latin typeface="Cambria"/>
                <a:cs typeface="Cambria"/>
              </a:rPr>
              <a:t>(Natasha </a:t>
            </a:r>
            <a:r>
              <a:rPr lang="en-US" sz="1600" dirty="0" err="1">
                <a:latin typeface="Cambria"/>
                <a:cs typeface="Cambria"/>
              </a:rPr>
              <a:t>Balac</a:t>
            </a:r>
            <a:r>
              <a:rPr lang="en-US" sz="1600" dirty="0">
                <a:latin typeface="Cambria"/>
                <a:cs typeface="Cambria"/>
              </a:rPr>
              <a:t> </a:t>
            </a:r>
            <a:r>
              <a:rPr lang="en-US" sz="1600" dirty="0" smtClean="0">
                <a:latin typeface="Cambria"/>
                <a:cs typeface="Cambria"/>
              </a:rPr>
              <a:t>, accessible via: </a:t>
            </a:r>
            <a:r>
              <a:rPr lang="en-US" sz="1600" u="sng" dirty="0">
                <a:latin typeface="Cambria"/>
                <a:cs typeface="Cambria"/>
                <a:hlinkClick r:id="rId3"/>
              </a:rPr>
              <a:t>http://bigdatawg.nist.gov/show_InputDoc.php</a:t>
            </a:r>
            <a:r>
              <a:rPr lang="en-US" sz="1600" dirty="0">
                <a:latin typeface="Cambria"/>
                <a:cs typeface="Cambria"/>
              </a:rPr>
              <a:t>, </a:t>
            </a:r>
            <a:r>
              <a:rPr lang="en-US" sz="1600" dirty="0" smtClean="0">
                <a:latin typeface="Cambria"/>
                <a:cs typeface="Cambria"/>
              </a:rPr>
              <a:t>M0169)</a:t>
            </a:r>
            <a:endParaRPr lang="en-US" sz="1600" dirty="0">
              <a:latin typeface="Cambria"/>
              <a:cs typeface="Cambria"/>
            </a:endParaRPr>
          </a:p>
        </p:txBody>
      </p:sp>
      <p:pic>
        <p:nvPicPr>
          <p:cNvPr id="13" name="Picture 12"/>
          <p:cNvPicPr>
            <a:picLocks noChangeAspect="1"/>
          </p:cNvPicPr>
          <p:nvPr/>
        </p:nvPicPr>
        <p:blipFill>
          <a:blip r:embed="rId4"/>
          <a:stretch>
            <a:fillRect/>
          </a:stretch>
        </p:blipFill>
        <p:spPr>
          <a:xfrm>
            <a:off x="0" y="907218"/>
            <a:ext cx="9144000" cy="5814257"/>
          </a:xfrm>
          <a:prstGeom prst="rect">
            <a:avLst/>
          </a:prstGeom>
        </p:spPr>
      </p:pic>
    </p:spTree>
    <p:extLst>
      <p:ext uri="{BB962C8B-B14F-4D97-AF65-F5344CB8AC3E}">
        <p14:creationId xmlns:p14="http://schemas.microsoft.com/office/powerpoint/2010/main" val="158620111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821"/>
          <p:cNvSpPr/>
          <p:nvPr/>
        </p:nvSpPr>
        <p:spPr>
          <a:xfrm>
            <a:off x="29262" y="-19050"/>
            <a:ext cx="9172575" cy="6877050"/>
          </a:xfrm>
          <a:prstGeom prst="rect">
            <a:avLst/>
          </a:prstGeom>
          <a:blipFill>
            <a:blip r:embed="rId2"/>
            <a:stretch>
              <a:fillRect/>
            </a:stretch>
          </a:blipFill>
        </p:spPr>
      </p:sp>
      <p:pic>
        <p:nvPicPr>
          <p:cNvPr id="7" name="Picture 6"/>
          <p:cNvPicPr>
            <a:picLocks noChangeAspect="1"/>
          </p:cNvPicPr>
          <p:nvPr/>
        </p:nvPicPr>
        <p:blipFill>
          <a:blip r:embed="rId3"/>
          <a:stretch>
            <a:fillRect/>
          </a:stretch>
        </p:blipFill>
        <p:spPr>
          <a:xfrm>
            <a:off x="11345" y="1459965"/>
            <a:ext cx="9144000" cy="5190545"/>
          </a:xfrm>
          <a:prstGeom prst="rect">
            <a:avLst/>
          </a:prstGeom>
        </p:spPr>
      </p:pic>
      <p:sp>
        <p:nvSpPr>
          <p:cNvPr id="8" name="Rectangle 7"/>
          <p:cNvSpPr/>
          <p:nvPr/>
        </p:nvSpPr>
        <p:spPr>
          <a:xfrm>
            <a:off x="3831500" y="867865"/>
            <a:ext cx="5269670" cy="615553"/>
          </a:xfrm>
          <a:prstGeom prst="rect">
            <a:avLst/>
          </a:prstGeom>
        </p:spPr>
        <p:txBody>
          <a:bodyPr wrap="square">
            <a:spAutoFit/>
          </a:bodyPr>
          <a:lstStyle/>
          <a:p>
            <a:r>
              <a:rPr lang="en-US" dirty="0">
                <a:latin typeface="Cambria"/>
                <a:cs typeface="Cambria"/>
                <a:hlinkClick r:id="rId4"/>
              </a:rPr>
              <a:t>(http://www.whitehouse.gov/sites/default/files/microsites/ostp/big_data_press_release_final_2.pdf</a:t>
            </a:r>
            <a:r>
              <a:rPr lang="en-US" sz="2000" dirty="0"/>
              <a:t>)</a:t>
            </a:r>
            <a:endParaRPr lang="en-US" dirty="0">
              <a:latin typeface="Cambria"/>
              <a:cs typeface="Cambria"/>
            </a:endParaRPr>
          </a:p>
        </p:txBody>
      </p:sp>
      <p:sp>
        <p:nvSpPr>
          <p:cNvPr id="6" name="Title 1"/>
          <p:cNvSpPr txBox="1">
            <a:spLocks/>
          </p:cNvSpPr>
          <p:nvPr/>
        </p:nvSpPr>
        <p:spPr>
          <a:xfrm>
            <a:off x="822150" y="4674"/>
            <a:ext cx="8229600" cy="60689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000000"/>
                </a:solidFill>
                <a:latin typeface="Cambria"/>
                <a:cs typeface="Cambria"/>
              </a:rPr>
              <a:t>So, Why does Big Data  Have Everybody’s Attention? </a:t>
            </a:r>
            <a:endParaRPr lang="en-US" sz="2800" b="1" dirty="0">
              <a:solidFill>
                <a:srgbClr val="000000"/>
              </a:solidFill>
              <a:latin typeface="Cambria"/>
              <a:cs typeface="Cambria"/>
            </a:endParaRPr>
          </a:p>
        </p:txBody>
      </p:sp>
      <p:sp>
        <p:nvSpPr>
          <p:cNvPr id="13" name="Content Placeholder 2"/>
          <p:cNvSpPr>
            <a:spLocks noGrp="1"/>
          </p:cNvSpPr>
          <p:nvPr>
            <p:ph idx="1"/>
          </p:nvPr>
        </p:nvSpPr>
        <p:spPr>
          <a:xfrm>
            <a:off x="29262" y="780082"/>
            <a:ext cx="7763239" cy="1118173"/>
          </a:xfrm>
        </p:spPr>
        <p:txBody>
          <a:bodyPr>
            <a:noAutofit/>
          </a:bodyPr>
          <a:lstStyle/>
          <a:p>
            <a:pPr marL="0" indent="0">
              <a:buNone/>
            </a:pPr>
            <a:r>
              <a:rPr lang="en-US" sz="2800" b="1" dirty="0" smtClean="0">
                <a:solidFill>
                  <a:srgbClr val="000000"/>
                </a:solidFill>
                <a:latin typeface="Cambria"/>
                <a:cs typeface="Cambria"/>
              </a:rPr>
              <a:t>This is an encourager:</a:t>
            </a:r>
            <a:endParaRPr lang="en-US" sz="1600" b="1" dirty="0" smtClean="0">
              <a:solidFill>
                <a:srgbClr val="000000"/>
              </a:solidFill>
              <a:latin typeface="Cambria"/>
              <a:cs typeface="Cambria"/>
            </a:endParaRPr>
          </a:p>
        </p:txBody>
      </p:sp>
    </p:spTree>
    <p:extLst>
      <p:ext uri="{BB962C8B-B14F-4D97-AF65-F5344CB8AC3E}">
        <p14:creationId xmlns:p14="http://schemas.microsoft.com/office/powerpoint/2010/main" val="52327078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1236305" y="52509"/>
            <a:ext cx="7298587" cy="563563"/>
          </a:xfrm>
        </p:spPr>
        <p:txBody>
          <a:bodyPr/>
          <a:lstStyle/>
          <a:p>
            <a:pPr lvl="1" algn="ctr"/>
            <a:r>
              <a:rPr lang="en-US" sz="2800" dirty="0">
                <a:latin typeface="Cambria"/>
                <a:cs typeface="Cambria"/>
              </a:rPr>
              <a:t>Data Scientist in the context of analytics</a:t>
            </a:r>
          </a:p>
        </p:txBody>
      </p:sp>
      <p:sp>
        <p:nvSpPr>
          <p:cNvPr id="6" name="Content Placeholder 2"/>
          <p:cNvSpPr txBox="1">
            <a:spLocks/>
          </p:cNvSpPr>
          <p:nvPr/>
        </p:nvSpPr>
        <p:spPr>
          <a:xfrm>
            <a:off x="508000" y="1039196"/>
            <a:ext cx="8229600" cy="366086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pPr>
              <a:buFont typeface="Arial"/>
              <a:buNone/>
            </a:pPr>
            <a:r>
              <a:rPr lang="en-US" sz="2400" dirty="0" smtClean="0">
                <a:latin typeface="Cambria"/>
                <a:cs typeface="Cambria"/>
              </a:rPr>
              <a:t>Data Scientist</a:t>
            </a:r>
          </a:p>
          <a:p>
            <a:pPr>
              <a:buFont typeface="Arial"/>
              <a:buNone/>
            </a:pPr>
            <a:r>
              <a:rPr lang="en-US" sz="1800" dirty="0" smtClean="0">
                <a:solidFill>
                  <a:srgbClr val="000000"/>
                </a:solidFill>
                <a:latin typeface="Cambria"/>
                <a:cs typeface="Cambria"/>
              </a:rPr>
              <a:t>	</a:t>
            </a:r>
            <a:r>
              <a:rPr lang="en-US" sz="2000" dirty="0" smtClean="0">
                <a:solidFill>
                  <a:srgbClr val="000000"/>
                </a:solidFill>
                <a:latin typeface="Cambria"/>
                <a:cs typeface="Cambria"/>
              </a:rPr>
              <a:t>A data scientist possesses a combination of analytic, machine learning, data mining and statistical skills as well as experience with algorithms </a:t>
            </a:r>
            <a:r>
              <a:rPr lang="en-US" sz="2000" dirty="0" smtClean="0">
                <a:latin typeface="Cambria"/>
                <a:cs typeface="Cambria"/>
              </a:rPr>
              <a:t>and statistical skills as well as experience with algorithms and coding. Perhaps the most important skill a data scientist possesses, however, is the ability to explain the significance of data in a way that can be easily understood by others. </a:t>
            </a:r>
            <a:r>
              <a:rPr lang="en-US" sz="2000" dirty="0" smtClean="0">
                <a:solidFill>
                  <a:srgbClr val="000000"/>
                </a:solidFill>
                <a:latin typeface="Cambria"/>
                <a:cs typeface="Cambria"/>
                <a:hlinkClick r:id="rId3"/>
              </a:rPr>
              <a:t> </a:t>
            </a:r>
            <a:r>
              <a:rPr lang="en-US" sz="2000" dirty="0" smtClean="0">
                <a:solidFill>
                  <a:srgbClr val="000000"/>
                </a:solidFill>
                <a:latin typeface="Cambria"/>
                <a:cs typeface="Cambria"/>
              </a:rPr>
              <a:t> (Source: </a:t>
            </a:r>
            <a:r>
              <a:rPr lang="en-US" sz="2000" dirty="0" smtClean="0">
                <a:solidFill>
                  <a:srgbClr val="000000"/>
                </a:solidFill>
                <a:latin typeface="Cambria"/>
                <a:cs typeface="Cambria"/>
                <a:hlinkClick r:id="rId4"/>
              </a:rPr>
              <a:t>http://searchbusinessanalytics.techtarget.com/definition/Data-scientist</a:t>
            </a:r>
            <a:r>
              <a:rPr lang="en-US" sz="2000" dirty="0" smtClean="0">
                <a:solidFill>
                  <a:srgbClr val="000000"/>
                </a:solidFill>
                <a:latin typeface="Cambria"/>
                <a:cs typeface="Cambria"/>
              </a:rPr>
              <a:t>)</a:t>
            </a:r>
          </a:p>
          <a:p>
            <a:pPr>
              <a:buFont typeface="Arial"/>
              <a:buNone/>
            </a:pPr>
            <a:endParaRPr lang="en-US" sz="2000" dirty="0">
              <a:solidFill>
                <a:srgbClr val="000000"/>
              </a:solidFill>
              <a:latin typeface="Cambria"/>
              <a:cs typeface="Cambria"/>
            </a:endParaRPr>
          </a:p>
          <a:p>
            <a:pPr indent="0">
              <a:buNone/>
            </a:pPr>
            <a:r>
              <a:rPr lang="en-US" sz="2000" dirty="0">
                <a:latin typeface="Cambria"/>
                <a:cs typeface="Cambria"/>
              </a:rPr>
              <a:t>Rising alongside the relatively new </a:t>
            </a:r>
            <a:r>
              <a:rPr lang="en-US" sz="2000" dirty="0">
                <a:solidFill>
                  <a:srgbClr val="000000"/>
                </a:solidFill>
                <a:latin typeface="Cambria"/>
                <a:cs typeface="Cambria"/>
              </a:rPr>
              <a:t>technology of </a:t>
            </a:r>
            <a:r>
              <a:rPr lang="en-US" sz="2000" dirty="0">
                <a:solidFill>
                  <a:srgbClr val="000000"/>
                </a:solidFill>
                <a:latin typeface="Cambria"/>
                <a:cs typeface="Cambria"/>
                <a:hlinkClick r:id="rId5"/>
              </a:rPr>
              <a:t>big data</a:t>
            </a:r>
            <a:r>
              <a:rPr lang="en-US" sz="2000" dirty="0">
                <a:solidFill>
                  <a:srgbClr val="000000"/>
                </a:solidFill>
                <a:latin typeface="Cambria"/>
                <a:cs typeface="Cambria"/>
              </a:rPr>
              <a:t> is the new job title data scientist. </a:t>
            </a:r>
            <a:r>
              <a:rPr lang="en-US" sz="2000" b="1" dirty="0">
                <a:solidFill>
                  <a:srgbClr val="000000"/>
                </a:solidFill>
                <a:latin typeface="Cambria"/>
                <a:cs typeface="Cambria"/>
              </a:rPr>
              <a:t>While not tied exclusively to </a:t>
            </a:r>
            <a:r>
              <a:rPr lang="en-US" sz="2000" b="1" dirty="0">
                <a:solidFill>
                  <a:srgbClr val="000000"/>
                </a:solidFill>
                <a:latin typeface="Cambria"/>
                <a:cs typeface="Cambria"/>
                <a:hlinkClick r:id="rId5"/>
              </a:rPr>
              <a:t>big data</a:t>
            </a:r>
            <a:r>
              <a:rPr lang="en-US" sz="2000" b="1" dirty="0">
                <a:solidFill>
                  <a:srgbClr val="000000"/>
                </a:solidFill>
                <a:latin typeface="Cambria"/>
                <a:cs typeface="Cambria"/>
              </a:rPr>
              <a:t> </a:t>
            </a:r>
            <a:r>
              <a:rPr lang="en-US" sz="2000" dirty="0">
                <a:solidFill>
                  <a:srgbClr val="000000"/>
                </a:solidFill>
                <a:latin typeface="Cambria"/>
                <a:cs typeface="Cambria"/>
              </a:rPr>
              <a:t>projects</a:t>
            </a:r>
            <a:r>
              <a:rPr lang="en-US" sz="2000" dirty="0">
                <a:latin typeface="Cambria"/>
                <a:cs typeface="Cambria"/>
              </a:rPr>
              <a:t>, the data scientist role does complement them because of the increased breadth and depth of data being examined, as compared to traditional roles</a:t>
            </a:r>
            <a:r>
              <a:rPr lang="en-US" sz="2000" dirty="0" smtClean="0">
                <a:latin typeface="Cambria"/>
                <a:cs typeface="Cambria"/>
              </a:rPr>
              <a:t>.  (Source: </a:t>
            </a:r>
            <a:r>
              <a:rPr lang="en-US" sz="2000" u="sng" dirty="0">
                <a:latin typeface="Cambria"/>
                <a:cs typeface="Cambria"/>
                <a:hlinkClick r:id="rId6"/>
              </a:rPr>
              <a:t>http://www-01.ibm.com/software/data/infosphere/data-scientist</a:t>
            </a:r>
            <a:r>
              <a:rPr lang="en-US" sz="2000" u="sng" dirty="0" smtClean="0">
                <a:latin typeface="Cambria"/>
                <a:cs typeface="Cambria"/>
                <a:hlinkClick r:id="rId6"/>
              </a:rPr>
              <a:t>/</a:t>
            </a:r>
            <a:r>
              <a:rPr lang="en-US" sz="2000" dirty="0">
                <a:latin typeface="Cambria"/>
                <a:cs typeface="Cambria"/>
              </a:rPr>
              <a:t>)</a:t>
            </a:r>
          </a:p>
          <a:p>
            <a:pPr>
              <a:buFont typeface="Arial"/>
              <a:buNone/>
            </a:pPr>
            <a:endParaRPr lang="en-US" sz="1800" dirty="0">
              <a:solidFill>
                <a:srgbClr val="000000"/>
              </a:solidFill>
              <a:latin typeface="Cambria"/>
              <a:cs typeface="Cambria"/>
            </a:endParaRPr>
          </a:p>
        </p:txBody>
      </p:sp>
    </p:spTree>
    <p:extLst>
      <p:ext uri="{BB962C8B-B14F-4D97-AF65-F5344CB8AC3E}">
        <p14:creationId xmlns:p14="http://schemas.microsoft.com/office/powerpoint/2010/main" val="60025765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821"/>
          <p:cNvSpPr/>
          <p:nvPr/>
        </p:nvSpPr>
        <p:spPr>
          <a:xfrm>
            <a:off x="29262" y="-19050"/>
            <a:ext cx="9172575" cy="6877050"/>
          </a:xfrm>
          <a:prstGeom prst="rect">
            <a:avLst/>
          </a:prstGeom>
          <a:blipFill>
            <a:blip r:embed="rId2"/>
            <a:stretch>
              <a:fillRect/>
            </a:stretch>
          </a:blipFill>
        </p:spPr>
      </p:sp>
      <p:sp>
        <p:nvSpPr>
          <p:cNvPr id="6" name="Rectangle 5"/>
          <p:cNvSpPr/>
          <p:nvPr/>
        </p:nvSpPr>
        <p:spPr>
          <a:xfrm>
            <a:off x="1266314" y="-77562"/>
            <a:ext cx="7390045" cy="830997"/>
          </a:xfrm>
          <a:prstGeom prst="rect">
            <a:avLst/>
          </a:prstGeom>
        </p:spPr>
        <p:txBody>
          <a:bodyPr wrap="square">
            <a:spAutoFit/>
          </a:bodyPr>
          <a:lstStyle/>
          <a:p>
            <a:pPr algn="ctr"/>
            <a:r>
              <a:rPr lang="en-US" sz="3200" b="1" dirty="0" smtClean="0"/>
              <a:t>Analytics</a:t>
            </a:r>
            <a:endParaRPr lang="en-US" sz="2800" b="1" dirty="0" smtClean="0"/>
          </a:p>
          <a:p>
            <a:pPr algn="ctr"/>
            <a:r>
              <a:rPr lang="en-US" sz="1600" dirty="0" smtClean="0"/>
              <a:t>(http</a:t>
            </a:r>
            <a:r>
              <a:rPr lang="en-US" sz="1600" dirty="0"/>
              <a:t>://</a:t>
            </a:r>
            <a:r>
              <a:rPr lang="en-US" sz="1600" dirty="0" err="1"/>
              <a:t>steinvox.com</a:t>
            </a:r>
            <a:r>
              <a:rPr lang="en-US" sz="1600" dirty="0"/>
              <a:t>/blog/big-data-and-analytics-the-analytics-value-chain</a:t>
            </a:r>
            <a:r>
              <a:rPr lang="en-US" sz="1600" dirty="0" smtClean="0"/>
              <a:t>/)</a:t>
            </a:r>
            <a:endParaRPr lang="en-US" sz="1600" dirty="0"/>
          </a:p>
        </p:txBody>
      </p:sp>
      <p:pic>
        <p:nvPicPr>
          <p:cNvPr id="7" name="Picture 6"/>
          <p:cNvPicPr>
            <a:picLocks noChangeAspect="1"/>
          </p:cNvPicPr>
          <p:nvPr/>
        </p:nvPicPr>
        <p:blipFill>
          <a:blip r:embed="rId3"/>
          <a:stretch>
            <a:fillRect/>
          </a:stretch>
        </p:blipFill>
        <p:spPr>
          <a:xfrm>
            <a:off x="226778" y="1262338"/>
            <a:ext cx="8708123" cy="4772721"/>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821"/>
          <p:cNvSpPr/>
          <p:nvPr/>
        </p:nvSpPr>
        <p:spPr>
          <a:xfrm>
            <a:off x="29262" y="-19050"/>
            <a:ext cx="9172575" cy="6877050"/>
          </a:xfrm>
          <a:prstGeom prst="rect">
            <a:avLst/>
          </a:prstGeom>
          <a:blipFill>
            <a:blip r:embed="rId2"/>
            <a:stretch>
              <a:fillRect/>
            </a:stretch>
          </a:blipFill>
        </p:spPr>
      </p:sp>
      <p:sp>
        <p:nvSpPr>
          <p:cNvPr id="6" name="Rectangle 5"/>
          <p:cNvSpPr/>
          <p:nvPr/>
        </p:nvSpPr>
        <p:spPr>
          <a:xfrm>
            <a:off x="1363369" y="-96999"/>
            <a:ext cx="7323431" cy="830997"/>
          </a:xfrm>
          <a:prstGeom prst="rect">
            <a:avLst/>
          </a:prstGeom>
        </p:spPr>
        <p:txBody>
          <a:bodyPr wrap="square">
            <a:spAutoFit/>
          </a:bodyPr>
          <a:lstStyle/>
          <a:p>
            <a:pPr algn="ctr"/>
            <a:r>
              <a:rPr lang="en-US" sz="3200" b="1" dirty="0" smtClean="0"/>
              <a:t>Another look at Analytics</a:t>
            </a:r>
          </a:p>
          <a:p>
            <a:pPr algn="ctr"/>
            <a:r>
              <a:rPr lang="en-US" sz="1600" dirty="0" smtClean="0"/>
              <a:t>(http</a:t>
            </a:r>
            <a:r>
              <a:rPr lang="en-US" sz="1600" dirty="0"/>
              <a:t>://</a:t>
            </a:r>
            <a:r>
              <a:rPr lang="en-US" sz="1600" dirty="0" err="1"/>
              <a:t>steinvox.com</a:t>
            </a:r>
            <a:r>
              <a:rPr lang="en-US" sz="1600" dirty="0"/>
              <a:t>/blog/big-data-and-analytics-the-analytics-value-chain</a:t>
            </a:r>
            <a:r>
              <a:rPr lang="en-US" sz="1600" dirty="0" smtClean="0"/>
              <a:t>/)</a:t>
            </a:r>
            <a:endParaRPr lang="en-US" sz="1600" dirty="0"/>
          </a:p>
        </p:txBody>
      </p:sp>
      <p:pic>
        <p:nvPicPr>
          <p:cNvPr id="7" name="Picture 6"/>
          <p:cNvPicPr>
            <a:picLocks noChangeAspect="1"/>
          </p:cNvPicPr>
          <p:nvPr/>
        </p:nvPicPr>
        <p:blipFill>
          <a:blip r:embed="rId3"/>
          <a:stretch>
            <a:fillRect/>
          </a:stretch>
        </p:blipFill>
        <p:spPr>
          <a:xfrm>
            <a:off x="224125" y="1245211"/>
            <a:ext cx="8658024" cy="5104628"/>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3"/>
            <a:stretch>
              <a:fillRect/>
            </a:stretch>
          </a:blipFill>
        </p:spPr>
      </p:sp>
      <p:graphicFrame>
        <p:nvGraphicFramePr>
          <p:cNvPr id="3" name="Table 2"/>
          <p:cNvGraphicFramePr>
            <a:graphicFrameLocks noGrp="1"/>
          </p:cNvGraphicFramePr>
          <p:nvPr>
            <p:extLst>
              <p:ext uri="{D42A27DB-BD31-4B8C-83A1-F6EECF244321}">
                <p14:modId xmlns:p14="http://schemas.microsoft.com/office/powerpoint/2010/main" val="2043432705"/>
              </p:ext>
            </p:extLst>
          </p:nvPr>
        </p:nvGraphicFramePr>
        <p:xfrm>
          <a:off x="285797" y="687579"/>
          <a:ext cx="8604559" cy="5809085"/>
        </p:xfrm>
        <a:graphic>
          <a:graphicData uri="http://schemas.openxmlformats.org/drawingml/2006/table">
            <a:tbl>
              <a:tblPr/>
              <a:tblGrid>
                <a:gridCol w="5637471"/>
                <a:gridCol w="824191"/>
                <a:gridCol w="714299"/>
                <a:gridCol w="714299"/>
                <a:gridCol w="714299"/>
              </a:tblGrid>
              <a:tr h="517025">
                <a:tc>
                  <a:txBody>
                    <a:bodyPr/>
                    <a:lstStyle/>
                    <a:p>
                      <a:pPr algn="l" fontAlgn="b"/>
                      <a:r>
                        <a:rPr lang="en-US" sz="1600" b="1" i="0" u="none" strike="noStrike" dirty="0">
                          <a:solidFill>
                            <a:srgbClr val="000000"/>
                          </a:solidFill>
                          <a:effectLst/>
                          <a:latin typeface="Calibri"/>
                        </a:rPr>
                        <a:t>2014 IEEE International Conference on Big Data (IEEE </a:t>
                      </a:r>
                      <a:r>
                        <a:rPr lang="en-US" sz="1600" b="1" i="0" u="none" strike="noStrike" dirty="0" err="1">
                          <a:solidFill>
                            <a:srgbClr val="000000"/>
                          </a:solidFill>
                          <a:effectLst/>
                          <a:latin typeface="Calibri"/>
                        </a:rPr>
                        <a:t>BigData</a:t>
                      </a:r>
                      <a:r>
                        <a:rPr lang="en-US" sz="1600" b="1" i="0" u="none" strike="noStrike" dirty="0">
                          <a:solidFill>
                            <a:srgbClr val="000000"/>
                          </a:solidFill>
                          <a:effectLst/>
                          <a:latin typeface="Calibri"/>
                        </a:rPr>
                        <a:t> 2014)</a:t>
                      </a:r>
                    </a:p>
                  </a:txBody>
                  <a:tcPr marL="10319" marR="10319" marT="103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4">
                  <a:txBody>
                    <a:bodyPr/>
                    <a:lstStyle/>
                    <a:p>
                      <a:pPr algn="l" fontAlgn="b"/>
                      <a:r>
                        <a:rPr lang="en-US" sz="1600" b="0" i="0" u="none" strike="noStrike">
                          <a:solidFill>
                            <a:srgbClr val="000000"/>
                          </a:solidFill>
                          <a:effectLst/>
                          <a:latin typeface="Calibri"/>
                        </a:rPr>
                        <a:t>What V's do the call for papers</a:t>
                      </a:r>
                    </a:p>
                  </a:txBody>
                  <a:tcPr marL="10319" marR="10319" marT="103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263869">
                <a:tc>
                  <a:txBody>
                    <a:bodyPr/>
                    <a:lstStyle/>
                    <a:p>
                      <a:pPr algn="l" fontAlgn="b"/>
                      <a:r>
                        <a:rPr lang="en-US" sz="1600" b="0" i="0" u="none" strike="noStrike">
                          <a:solidFill>
                            <a:srgbClr val="000000"/>
                          </a:solidFill>
                          <a:effectLst/>
                          <a:latin typeface="Calibri"/>
                        </a:rPr>
                        <a:t>Call for papers in the following (consolidated) areas:</a:t>
                      </a:r>
                    </a:p>
                  </a:txBody>
                  <a:tcPr marL="10319" marR="10319" marT="103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address:</a:t>
                      </a:r>
                    </a:p>
                  </a:txBody>
                  <a:tcPr marL="10319" marR="10319" marT="10319"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17025">
                <a:tc>
                  <a:txBody>
                    <a:bodyPr/>
                    <a:lstStyle/>
                    <a:p>
                      <a:pPr algn="l" fontAlgn="b"/>
                      <a:r>
                        <a:rPr lang="en-US" sz="1600" b="0" i="0" u="none" strike="noStrike">
                          <a:solidFill>
                            <a:srgbClr val="000000"/>
                          </a:solidFill>
                          <a:effectLst/>
                          <a:latin typeface="Calibri"/>
                        </a:rPr>
                        <a:t> </a:t>
                      </a:r>
                    </a:p>
                  </a:txBody>
                  <a:tcPr marL="10319" marR="10319" marT="103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Volume</a:t>
                      </a:r>
                    </a:p>
                  </a:txBody>
                  <a:tcPr marL="10319" marR="10319" marT="103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Velocity</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Variety</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Veracity</a:t>
                      </a:r>
                    </a:p>
                  </a:txBody>
                  <a:tcPr marL="10319" marR="10319" marT="103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869">
                <a:tc>
                  <a:txBody>
                    <a:bodyPr/>
                    <a:lstStyle/>
                    <a:p>
                      <a:pPr algn="l" fontAlgn="b"/>
                      <a:r>
                        <a:rPr lang="en-US" sz="1600" b="1" i="0" u="none" strike="noStrike">
                          <a:solidFill>
                            <a:srgbClr val="000000"/>
                          </a:solidFill>
                          <a:effectLst/>
                          <a:latin typeface="Calibri"/>
                        </a:rPr>
                        <a:t>1. Big Data Science and Foundations </a:t>
                      </a:r>
                    </a:p>
                  </a:txBody>
                  <a:tcPr marL="10319" marR="10319" marT="103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869">
                <a:tc>
                  <a:txBody>
                    <a:bodyPr/>
                    <a:lstStyle/>
                    <a:p>
                      <a:pPr algn="l" fontAlgn="b"/>
                      <a:r>
                        <a:rPr lang="en-US" sz="1600" b="0" i="0" u="none" strike="noStrike">
                          <a:solidFill>
                            <a:srgbClr val="000000"/>
                          </a:solidFill>
                          <a:effectLst/>
                          <a:latin typeface="Calibri"/>
                        </a:rPr>
                        <a:t>a. Novel Theoretical Models for Big Data</a:t>
                      </a:r>
                    </a:p>
                  </a:txBody>
                  <a:tcPr marL="10319" marR="10319" marT="103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319" marR="10319" marT="103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319" marR="10319" marT="103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869">
                <a:tc>
                  <a:txBody>
                    <a:bodyPr/>
                    <a:lstStyle/>
                    <a:p>
                      <a:pPr algn="l" fontAlgn="b"/>
                      <a:r>
                        <a:rPr lang="en-US" sz="1600" b="0" i="0" u="none" strike="noStrike">
                          <a:solidFill>
                            <a:srgbClr val="000000"/>
                          </a:solidFill>
                          <a:effectLst/>
                          <a:latin typeface="Calibri"/>
                        </a:rPr>
                        <a:t>b. New Computational Models for Big Data </a:t>
                      </a:r>
                    </a:p>
                  </a:txBody>
                  <a:tcPr marL="10319" marR="10319" marT="103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319" marR="10319" marT="103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869">
                <a:tc>
                  <a:txBody>
                    <a:bodyPr/>
                    <a:lstStyle/>
                    <a:p>
                      <a:pPr algn="l" fontAlgn="b"/>
                      <a:r>
                        <a:rPr lang="en-US" sz="1600" b="0" i="0" u="none" strike="noStrike" dirty="0">
                          <a:solidFill>
                            <a:srgbClr val="000000"/>
                          </a:solidFill>
                          <a:effectLst/>
                          <a:latin typeface="Calibri"/>
                        </a:rPr>
                        <a:t>c. Data and Information Quality for Big Data</a:t>
                      </a:r>
                    </a:p>
                  </a:txBody>
                  <a:tcPr marL="10319" marR="10319" marT="103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319" marR="10319" marT="103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319" marR="10319" marT="103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869">
                <a:tc>
                  <a:txBody>
                    <a:bodyPr/>
                    <a:lstStyle/>
                    <a:p>
                      <a:pPr algn="l" fontAlgn="b"/>
                      <a:r>
                        <a:rPr lang="en-US" sz="1600" b="0" i="0" u="none" strike="noStrike">
                          <a:solidFill>
                            <a:srgbClr val="000000"/>
                          </a:solidFill>
                          <a:effectLst/>
                          <a:latin typeface="Calibri"/>
                        </a:rPr>
                        <a:t>d. New Data Standards</a:t>
                      </a:r>
                    </a:p>
                  </a:txBody>
                  <a:tcPr marL="10319" marR="10319" marT="103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319" marR="10319" marT="103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869">
                <a:tc>
                  <a:txBody>
                    <a:bodyPr/>
                    <a:lstStyle/>
                    <a:p>
                      <a:pPr algn="l" fontAlgn="b"/>
                      <a:r>
                        <a:rPr lang="en-US" sz="1600" b="0" i="0" u="none" strike="noStrike" dirty="0">
                          <a:solidFill>
                            <a:srgbClr val="000000"/>
                          </a:solidFill>
                          <a:effectLst/>
                          <a:latin typeface="Calibri"/>
                        </a:rPr>
                        <a:t> </a:t>
                      </a:r>
                    </a:p>
                  </a:txBody>
                  <a:tcPr marL="10319" marR="10319" marT="103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869">
                <a:tc>
                  <a:txBody>
                    <a:bodyPr/>
                    <a:lstStyle/>
                    <a:p>
                      <a:pPr algn="l" fontAlgn="b"/>
                      <a:r>
                        <a:rPr lang="en-US" sz="1600" b="1" i="0" u="none" strike="noStrike" dirty="0">
                          <a:solidFill>
                            <a:srgbClr val="000000"/>
                          </a:solidFill>
                          <a:effectLst/>
                          <a:latin typeface="Calibri"/>
                        </a:rPr>
                        <a:t>2. Big Data Infrastructure </a:t>
                      </a:r>
                    </a:p>
                  </a:txBody>
                  <a:tcPr marL="10319" marR="10319" marT="103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0319" marR="10319" marT="103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7025">
                <a:tc>
                  <a:txBody>
                    <a:bodyPr/>
                    <a:lstStyle/>
                    <a:p>
                      <a:pPr algn="l" fontAlgn="b"/>
                      <a:r>
                        <a:rPr lang="en-US" sz="1600" b="0" i="0" u="none" strike="noStrike">
                          <a:solidFill>
                            <a:srgbClr val="000000"/>
                          </a:solidFill>
                          <a:effectLst/>
                          <a:latin typeface="Calibri"/>
                        </a:rPr>
                        <a:t>a. High Performance/Parallel/Cloud/Grid/Stream Computing for Big Data </a:t>
                      </a:r>
                    </a:p>
                  </a:txBody>
                  <a:tcPr marL="10319" marR="10319" marT="103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319" marR="10319" marT="103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7025">
                <a:tc>
                  <a:txBody>
                    <a:bodyPr/>
                    <a:lstStyle/>
                    <a:p>
                      <a:pPr algn="l" fontAlgn="b"/>
                      <a:r>
                        <a:rPr lang="en-US" sz="1600" b="0" i="0" u="none" strike="noStrike">
                          <a:solidFill>
                            <a:srgbClr val="000000"/>
                          </a:solidFill>
                          <a:effectLst/>
                          <a:latin typeface="Calibri"/>
                        </a:rPr>
                        <a:t>b. Autonomic Computing and Cyber-infrastructure, System Architectures, Design and Deployment</a:t>
                      </a:r>
                    </a:p>
                  </a:txBody>
                  <a:tcPr marL="10319" marR="10319" marT="103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319" marR="10319" marT="103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7025">
                <a:tc>
                  <a:txBody>
                    <a:bodyPr/>
                    <a:lstStyle/>
                    <a:p>
                      <a:pPr algn="l" fontAlgn="b"/>
                      <a:r>
                        <a:rPr lang="en-US" sz="1600" b="0" i="0" u="none" strike="noStrike">
                          <a:solidFill>
                            <a:srgbClr val="000000"/>
                          </a:solidFill>
                          <a:effectLst/>
                          <a:latin typeface="Calibri"/>
                        </a:rPr>
                        <a:t>c. Programming Models, Techniques, and Environments for Cluster, Cloud, and Grid Computing to Support Big Data </a:t>
                      </a:r>
                    </a:p>
                  </a:txBody>
                  <a:tcPr marL="10319" marR="10319" marT="103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319" marR="10319" marT="103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869">
                <a:tc>
                  <a:txBody>
                    <a:bodyPr/>
                    <a:lstStyle/>
                    <a:p>
                      <a:pPr algn="l" fontAlgn="b"/>
                      <a:r>
                        <a:rPr lang="en-US" sz="1600" b="0" i="0" u="none" strike="noStrike">
                          <a:solidFill>
                            <a:srgbClr val="000000"/>
                          </a:solidFill>
                          <a:effectLst/>
                          <a:latin typeface="Calibri"/>
                        </a:rPr>
                        <a:t>d. Big Data Open Platforms</a:t>
                      </a:r>
                    </a:p>
                  </a:txBody>
                  <a:tcPr marL="10319" marR="10319" marT="103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319" marR="10319" marT="103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7025">
                <a:tc>
                  <a:txBody>
                    <a:bodyPr/>
                    <a:lstStyle/>
                    <a:p>
                      <a:pPr algn="l" fontAlgn="b"/>
                      <a:r>
                        <a:rPr lang="en-US" sz="1600" b="0" i="0" u="none" strike="noStrike">
                          <a:solidFill>
                            <a:srgbClr val="000000"/>
                          </a:solidFill>
                          <a:effectLst/>
                          <a:latin typeface="Calibri"/>
                        </a:rPr>
                        <a:t>e. New Programming Models and Software Systems for Big Data beyond Hadoop/MapReduce, STORM </a:t>
                      </a:r>
                    </a:p>
                  </a:txBody>
                  <a:tcPr marL="10319" marR="10319" marT="103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319" marR="10319" marT="103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2114">
                <a:tc>
                  <a:txBody>
                    <a:bodyPr/>
                    <a:lstStyle/>
                    <a:p>
                      <a:pPr algn="l" fontAlgn="b"/>
                      <a:r>
                        <a:rPr lang="en-US" sz="1600" b="0" i="0" u="none" strike="noStrike">
                          <a:solidFill>
                            <a:srgbClr val="000000"/>
                          </a:solidFill>
                          <a:effectLst/>
                          <a:latin typeface="Calibri"/>
                        </a:rPr>
                        <a:t> </a:t>
                      </a:r>
                    </a:p>
                  </a:txBody>
                  <a:tcPr marL="10319" marR="10319" marT="103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 </a:t>
                      </a:r>
                    </a:p>
                  </a:txBody>
                  <a:tcPr marL="10319" marR="10319" marT="103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43892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txBody>
          <a:bodyPr/>
          <a:lstStyle/>
          <a:p>
            <a:endParaRPr lang="en-US" dirty="0"/>
          </a:p>
        </p:txBody>
      </p:sp>
      <p:sp>
        <p:nvSpPr>
          <p:cNvPr id="2" name="Title 1"/>
          <p:cNvSpPr>
            <a:spLocks noGrp="1"/>
          </p:cNvSpPr>
          <p:nvPr>
            <p:ph type="title"/>
          </p:nvPr>
        </p:nvSpPr>
        <p:spPr>
          <a:xfrm>
            <a:off x="756920" y="136092"/>
            <a:ext cx="8387080" cy="626862"/>
          </a:xfrm>
        </p:spPr>
        <p:txBody>
          <a:bodyPr/>
          <a:lstStyle/>
          <a:p>
            <a:pPr algn="ctr"/>
            <a:r>
              <a:rPr lang="en-US" sz="2400" dirty="0"/>
              <a:t>The Need for Earth Science Data Analytics </a:t>
            </a:r>
            <a:r>
              <a:rPr lang="en-US" sz="2400" dirty="0" smtClean="0"/>
              <a:t>to Facilitate </a:t>
            </a:r>
            <a:r>
              <a:rPr lang="en-US" sz="2400" dirty="0"/>
              <a:t>Community Resilience </a:t>
            </a:r>
            <a:r>
              <a:rPr lang="en-US" sz="2400" dirty="0" smtClean="0"/>
              <a:t>(</a:t>
            </a:r>
            <a:r>
              <a:rPr lang="en-US" sz="2400" dirty="0"/>
              <a:t>and other applications)</a:t>
            </a:r>
          </a:p>
        </p:txBody>
      </p:sp>
      <p:sp>
        <p:nvSpPr>
          <p:cNvPr id="3" name="Text Placeholder 2"/>
          <p:cNvSpPr>
            <a:spLocks noGrp="1"/>
          </p:cNvSpPr>
          <p:nvPr>
            <p:ph type="body" idx="1"/>
          </p:nvPr>
        </p:nvSpPr>
        <p:spPr>
          <a:xfrm>
            <a:off x="756920" y="1258742"/>
            <a:ext cx="7535548" cy="3661607"/>
          </a:xfrm>
        </p:spPr>
        <p:txBody>
          <a:bodyPr/>
          <a:lstStyle/>
          <a:p>
            <a:pPr marL="0" indent="0">
              <a:spcBef>
                <a:spcPts val="1800"/>
              </a:spcBef>
              <a:buNone/>
            </a:pPr>
            <a:r>
              <a:rPr lang="en-US" sz="2400" dirty="0" smtClean="0"/>
              <a:t>Earth Science Data Analytics (ESDA) Cluster </a:t>
            </a:r>
            <a:r>
              <a:rPr lang="en-US" sz="2400" dirty="0"/>
              <a:t>Goal: </a:t>
            </a:r>
            <a:endParaRPr lang="en-US" sz="2400" dirty="0" smtClean="0"/>
          </a:p>
          <a:p>
            <a:pPr marL="117475" indent="0">
              <a:spcBef>
                <a:spcPts val="1200"/>
              </a:spcBef>
              <a:buNone/>
            </a:pPr>
            <a:r>
              <a:rPr lang="en-US" sz="2200" dirty="0" smtClean="0"/>
              <a:t>To understand where, when, and how ESDA is used in science and applications research through speakers and use cases, and determine what Federation Partners can do to further advance technical solutions that address ESDA needs.  Then do it.</a:t>
            </a:r>
            <a:endParaRPr lang="en-US" sz="2200" dirty="0"/>
          </a:p>
          <a:p>
            <a:pPr marL="0" indent="0">
              <a:spcBef>
                <a:spcPts val="1800"/>
              </a:spcBef>
              <a:buNone/>
            </a:pPr>
            <a:endParaRPr lang="en-US" sz="2400" b="1" i="1" dirty="0" smtClean="0"/>
          </a:p>
          <a:p>
            <a:pPr marL="0" indent="0">
              <a:spcBef>
                <a:spcPts val="1800"/>
              </a:spcBef>
              <a:buNone/>
            </a:pPr>
            <a:r>
              <a:rPr lang="en-US" sz="2400" b="1" i="1" dirty="0" smtClean="0"/>
              <a:t>Ultimate Goal:  </a:t>
            </a:r>
          </a:p>
          <a:p>
            <a:pPr marL="117475" indent="0" algn="ctr">
              <a:buNone/>
            </a:pPr>
            <a:r>
              <a:rPr lang="en-US" sz="2400" b="1" i="1" dirty="0" smtClean="0"/>
              <a:t>To Glean Knowledge about Earth from All Available Data and Information</a:t>
            </a:r>
          </a:p>
        </p:txBody>
      </p:sp>
    </p:spTree>
    <p:extLst>
      <p:ext uri="{BB962C8B-B14F-4D97-AF65-F5344CB8AC3E}">
        <p14:creationId xmlns:p14="http://schemas.microsoft.com/office/powerpoint/2010/main" val="205513164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821"/>
          <p:cNvSpPr/>
          <p:nvPr/>
        </p:nvSpPr>
        <p:spPr>
          <a:xfrm>
            <a:off x="29262" y="-19050"/>
            <a:ext cx="9172575" cy="6877050"/>
          </a:xfrm>
          <a:prstGeom prst="rect">
            <a:avLst/>
          </a:prstGeom>
          <a:blipFill>
            <a:blip r:embed="rId2"/>
            <a:stretch>
              <a:fillRect/>
            </a:stretch>
          </a:blipFill>
        </p:spPr>
      </p:sp>
      <p:graphicFrame>
        <p:nvGraphicFramePr>
          <p:cNvPr id="2" name="Table 1"/>
          <p:cNvGraphicFramePr>
            <a:graphicFrameLocks noGrp="1"/>
          </p:cNvGraphicFramePr>
          <p:nvPr>
            <p:extLst>
              <p:ext uri="{D42A27DB-BD31-4B8C-83A1-F6EECF244321}">
                <p14:modId xmlns:p14="http://schemas.microsoft.com/office/powerpoint/2010/main" val="3798494720"/>
              </p:ext>
            </p:extLst>
          </p:nvPr>
        </p:nvGraphicFramePr>
        <p:xfrm>
          <a:off x="277369" y="1368057"/>
          <a:ext cx="8630303" cy="4099031"/>
        </p:xfrm>
        <a:graphic>
          <a:graphicData uri="http://schemas.openxmlformats.org/drawingml/2006/table">
            <a:tbl>
              <a:tblPr/>
              <a:tblGrid>
                <a:gridCol w="5654337"/>
                <a:gridCol w="826658"/>
                <a:gridCol w="716436"/>
                <a:gridCol w="716436"/>
                <a:gridCol w="716436"/>
              </a:tblGrid>
              <a:tr h="241738">
                <a:tc>
                  <a:txBody>
                    <a:bodyPr/>
                    <a:lstStyle/>
                    <a:p>
                      <a:pPr algn="l" fontAlgn="b"/>
                      <a:r>
                        <a:rPr lang="en-US" sz="1600" b="1" i="0" u="none" strike="noStrike" dirty="0">
                          <a:solidFill>
                            <a:srgbClr val="000000"/>
                          </a:solidFill>
                          <a:effectLst/>
                          <a:latin typeface="Calibri"/>
                        </a:rPr>
                        <a:t>2014 IEEE International Conference on Big Data (IEEE </a:t>
                      </a:r>
                      <a:r>
                        <a:rPr lang="en-US" sz="1600" b="1" i="0" u="none" strike="noStrike" dirty="0" err="1">
                          <a:solidFill>
                            <a:srgbClr val="000000"/>
                          </a:solidFill>
                          <a:effectLst/>
                          <a:latin typeface="Calibri"/>
                        </a:rPr>
                        <a:t>BigData</a:t>
                      </a:r>
                      <a:r>
                        <a:rPr lang="en-US" sz="1600" b="1" i="0" u="none" strike="noStrike" dirty="0">
                          <a:solidFill>
                            <a:srgbClr val="000000"/>
                          </a:solidFill>
                          <a:effectLst/>
                          <a:latin typeface="Calibri"/>
                        </a:rPr>
                        <a:t> 2014)</a:t>
                      </a:r>
                    </a:p>
                  </a:txBody>
                  <a:tcPr marL="10510" marR="10510" marT="105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4">
                  <a:txBody>
                    <a:bodyPr/>
                    <a:lstStyle/>
                    <a:p>
                      <a:pPr algn="l" fontAlgn="b"/>
                      <a:r>
                        <a:rPr lang="en-US" sz="1600" b="0" i="0" u="none" strike="noStrike">
                          <a:solidFill>
                            <a:srgbClr val="000000"/>
                          </a:solidFill>
                          <a:effectLst/>
                          <a:latin typeface="Calibri"/>
                        </a:rPr>
                        <a:t>What V's do the call for papers</a:t>
                      </a:r>
                    </a:p>
                  </a:txBody>
                  <a:tcPr marL="10510" marR="10510" marT="105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252248">
                <a:tc>
                  <a:txBody>
                    <a:bodyPr/>
                    <a:lstStyle/>
                    <a:p>
                      <a:pPr algn="l" fontAlgn="b"/>
                      <a:r>
                        <a:rPr lang="en-US" sz="1600" b="0" i="0" u="none" strike="noStrike" dirty="0">
                          <a:solidFill>
                            <a:srgbClr val="000000"/>
                          </a:solidFill>
                          <a:effectLst/>
                          <a:latin typeface="Calibri"/>
                        </a:rPr>
                        <a:t>Call for papers in the following (consolidated) areas:</a:t>
                      </a:r>
                    </a:p>
                  </a:txBody>
                  <a:tcPr marL="10510" marR="10510" marT="105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address:</a:t>
                      </a:r>
                    </a:p>
                  </a:txBody>
                  <a:tcPr marL="10510" marR="10510" marT="1051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510" marR="10510" marT="105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510" marR="10510" marT="105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510" marR="10510" marT="1051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25821">
                <a:tc>
                  <a:txBody>
                    <a:bodyPr/>
                    <a:lstStyle/>
                    <a:p>
                      <a:pPr algn="l" fontAlgn="b"/>
                      <a:r>
                        <a:rPr lang="en-US" sz="1600" b="0" i="0" u="none" strike="noStrike">
                          <a:solidFill>
                            <a:srgbClr val="000000"/>
                          </a:solidFill>
                          <a:effectLst/>
                          <a:latin typeface="Calibri"/>
                        </a:rPr>
                        <a:t> </a:t>
                      </a:r>
                    </a:p>
                  </a:txBody>
                  <a:tcPr marL="10510" marR="10510" marT="105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Volume</a:t>
                      </a:r>
                    </a:p>
                  </a:txBody>
                  <a:tcPr marL="10510" marR="10510" marT="105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Velocity</a:t>
                      </a:r>
                    </a:p>
                  </a:txBody>
                  <a:tcPr marL="10510" marR="10510" marT="10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Variety</a:t>
                      </a:r>
                    </a:p>
                  </a:txBody>
                  <a:tcPr marL="10510" marR="10510" marT="10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Veracity</a:t>
                      </a:r>
                    </a:p>
                  </a:txBody>
                  <a:tcPr marL="10510" marR="10510" marT="105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738">
                <a:tc>
                  <a:txBody>
                    <a:bodyPr/>
                    <a:lstStyle/>
                    <a:p>
                      <a:pPr algn="l" fontAlgn="b"/>
                      <a:r>
                        <a:rPr lang="en-US" sz="1600" b="1" i="0" u="none" strike="noStrike">
                          <a:solidFill>
                            <a:srgbClr val="000000"/>
                          </a:solidFill>
                          <a:effectLst/>
                          <a:latin typeface="Calibri"/>
                        </a:rPr>
                        <a:t>3. Big Data Management </a:t>
                      </a:r>
                    </a:p>
                  </a:txBody>
                  <a:tcPr marL="10510" marR="10510" marT="105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510" marR="10510" marT="105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510" marR="10510" marT="10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510" marR="10510" marT="10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510" marR="10510" marT="105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0924">
                <a:tc>
                  <a:txBody>
                    <a:bodyPr/>
                    <a:lstStyle/>
                    <a:p>
                      <a:pPr algn="l" fontAlgn="b"/>
                      <a:r>
                        <a:rPr lang="en-US" sz="1600" b="0" i="0" u="none" strike="noStrike" dirty="0">
                          <a:solidFill>
                            <a:srgbClr val="000000"/>
                          </a:solidFill>
                          <a:effectLst/>
                          <a:latin typeface="Calibri"/>
                        </a:rPr>
                        <a:t>a. Algorithms, Architectures, and Systems for Big Data Web Search and Mining of variety of data.</a:t>
                      </a:r>
                    </a:p>
                  </a:txBody>
                  <a:tcPr marL="10510" marR="10510" marT="105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510" marR="10510" marT="105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510" marR="10510" marT="10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510" marR="10510" marT="10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510" marR="10510" marT="105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738">
                <a:tc>
                  <a:txBody>
                    <a:bodyPr/>
                    <a:lstStyle/>
                    <a:p>
                      <a:pPr algn="l" fontAlgn="b"/>
                      <a:r>
                        <a:rPr lang="en-US" sz="1600" b="0" i="0" u="none" strike="noStrike" dirty="0">
                          <a:solidFill>
                            <a:srgbClr val="000000"/>
                          </a:solidFill>
                          <a:effectLst/>
                          <a:latin typeface="Calibri"/>
                        </a:rPr>
                        <a:t>b. Algorithms, Architectures, and Systems for Big Data Distributed Search</a:t>
                      </a:r>
                    </a:p>
                  </a:txBody>
                  <a:tcPr marL="10510" marR="10510" marT="105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510" marR="10510" marT="105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510" marR="10510" marT="10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510" marR="10510" marT="10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510" marR="10510" marT="105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738">
                <a:tc>
                  <a:txBody>
                    <a:bodyPr/>
                    <a:lstStyle/>
                    <a:p>
                      <a:pPr algn="l" fontAlgn="b"/>
                      <a:r>
                        <a:rPr lang="en-US" sz="1600" b="0" i="0" u="none" strike="noStrike">
                          <a:solidFill>
                            <a:srgbClr val="000000"/>
                          </a:solidFill>
                          <a:effectLst/>
                          <a:latin typeface="Calibri"/>
                        </a:rPr>
                        <a:t>c. Data Acquisition, Integration, Cleaning, and Best Practices</a:t>
                      </a:r>
                    </a:p>
                  </a:txBody>
                  <a:tcPr marL="10510" marR="10510" marT="105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510" marR="10510" marT="105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510" marR="10510" marT="10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510" marR="10510" marT="10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510" marR="10510" marT="105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738">
                <a:tc>
                  <a:txBody>
                    <a:bodyPr/>
                    <a:lstStyle/>
                    <a:p>
                      <a:pPr algn="l" fontAlgn="b"/>
                      <a:r>
                        <a:rPr lang="en-US" sz="1600" b="0" i="0" u="none" strike="noStrike" dirty="0">
                          <a:solidFill>
                            <a:srgbClr val="000000"/>
                          </a:solidFill>
                          <a:effectLst/>
                          <a:latin typeface="Calibri"/>
                        </a:rPr>
                        <a:t>d. Visualization Analytics for Big Data </a:t>
                      </a:r>
                    </a:p>
                  </a:txBody>
                  <a:tcPr marL="10510" marR="10510" marT="105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510" marR="10510" marT="105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510" marR="10510" marT="10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510" marR="10510" marT="10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510" marR="10510" marT="105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738">
                <a:tc>
                  <a:txBody>
                    <a:bodyPr/>
                    <a:lstStyle/>
                    <a:p>
                      <a:pPr algn="l" fontAlgn="b"/>
                      <a:r>
                        <a:rPr lang="en-US" sz="1600" b="0" i="0" u="none" strike="noStrike">
                          <a:solidFill>
                            <a:srgbClr val="000000"/>
                          </a:solidFill>
                          <a:effectLst/>
                          <a:latin typeface="Calibri"/>
                        </a:rPr>
                        <a:t>e. Computational Modeling and Data Integration </a:t>
                      </a:r>
                    </a:p>
                  </a:txBody>
                  <a:tcPr marL="10510" marR="10510" marT="105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510" marR="10510" marT="105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510" marR="10510" marT="10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510" marR="10510" marT="10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510" marR="10510" marT="105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738">
                <a:tc>
                  <a:txBody>
                    <a:bodyPr/>
                    <a:lstStyle/>
                    <a:p>
                      <a:pPr algn="l" fontAlgn="b"/>
                      <a:r>
                        <a:rPr lang="en-US" sz="1600" b="0" i="0" u="none" strike="noStrike" dirty="0">
                          <a:solidFill>
                            <a:srgbClr val="000000"/>
                          </a:solidFill>
                          <a:effectLst/>
                          <a:latin typeface="Calibri"/>
                        </a:rPr>
                        <a:t>f. Large-scale Recommendation Systems and Social Media Systems</a:t>
                      </a:r>
                    </a:p>
                  </a:txBody>
                  <a:tcPr marL="10510" marR="10510" marT="105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510" marR="10510" marT="105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510" marR="10510" marT="10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510" marR="10510" marT="10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510" marR="10510" marT="105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0924">
                <a:tc>
                  <a:txBody>
                    <a:bodyPr/>
                    <a:lstStyle/>
                    <a:p>
                      <a:pPr algn="l" fontAlgn="b"/>
                      <a:r>
                        <a:rPr lang="en-US" sz="1600" b="0" i="0" u="none" strike="noStrike">
                          <a:solidFill>
                            <a:srgbClr val="000000"/>
                          </a:solidFill>
                          <a:effectLst/>
                          <a:latin typeface="Calibri"/>
                        </a:rPr>
                        <a:t>g. Cloud/Grid/Stream (Semantic-based) Data Mining and Pre-processing- Big Velocity Data </a:t>
                      </a:r>
                    </a:p>
                  </a:txBody>
                  <a:tcPr marL="10510" marR="10510" marT="105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510" marR="10510" marT="105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a:t>
                      </a:r>
                    </a:p>
                  </a:txBody>
                  <a:tcPr marL="10510" marR="10510" marT="10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a:t>
                      </a:r>
                    </a:p>
                  </a:txBody>
                  <a:tcPr marL="10510" marR="10510" marT="10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a:t>
                      </a:r>
                    </a:p>
                  </a:txBody>
                  <a:tcPr marL="10510" marR="10510" marT="105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248">
                <a:tc>
                  <a:txBody>
                    <a:bodyPr/>
                    <a:lstStyle/>
                    <a:p>
                      <a:pPr algn="l" fontAlgn="b"/>
                      <a:r>
                        <a:rPr lang="en-US" sz="1600" b="0" i="0" u="none" strike="noStrike">
                          <a:solidFill>
                            <a:srgbClr val="000000"/>
                          </a:solidFill>
                          <a:effectLst/>
                          <a:latin typeface="Calibri"/>
                        </a:rPr>
                        <a:t>h. Multimedia and Multi-structured Data- Big Variety Data</a:t>
                      </a:r>
                    </a:p>
                  </a:txBody>
                  <a:tcPr marL="10510" marR="10510" marT="105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510" marR="10510" marT="105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510" marR="10510" marT="10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510" marR="10510" marT="10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0510" marR="10510" marT="105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4808214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821"/>
          <p:cNvSpPr/>
          <p:nvPr/>
        </p:nvSpPr>
        <p:spPr>
          <a:xfrm>
            <a:off x="29262" y="-19050"/>
            <a:ext cx="9172575" cy="6877050"/>
          </a:xfrm>
          <a:prstGeom prst="rect">
            <a:avLst/>
          </a:prstGeom>
          <a:blipFill>
            <a:blip r:embed="rId2"/>
            <a:stretch>
              <a:fillRect/>
            </a:stretch>
          </a:blipFill>
        </p:spPr>
      </p:sp>
      <p:sp>
        <p:nvSpPr>
          <p:cNvPr id="8" name="Content Placeholder 2"/>
          <p:cNvSpPr txBox="1">
            <a:spLocks/>
          </p:cNvSpPr>
          <p:nvPr/>
        </p:nvSpPr>
        <p:spPr>
          <a:xfrm>
            <a:off x="546100" y="1575128"/>
            <a:ext cx="8229600" cy="3270240"/>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pPr marL="0" indent="0">
              <a:buFont typeface="Arial"/>
              <a:buNone/>
            </a:pPr>
            <a:r>
              <a:rPr lang="en-US" sz="2800" dirty="0" smtClean="0">
                <a:hlinkClick r:id="rId3"/>
              </a:rPr>
              <a:t>…A/B testing</a:t>
            </a:r>
            <a:r>
              <a:rPr lang="en-US" sz="2800" dirty="0" smtClean="0"/>
              <a:t>, </a:t>
            </a:r>
            <a:r>
              <a:rPr lang="en-US" sz="2800" dirty="0" smtClean="0">
                <a:hlinkClick r:id="rId4"/>
              </a:rPr>
              <a:t>association rule learning</a:t>
            </a:r>
            <a:r>
              <a:rPr lang="en-US" sz="2800" dirty="0" smtClean="0"/>
              <a:t>, </a:t>
            </a:r>
            <a:r>
              <a:rPr lang="en-US" sz="2800" dirty="0" smtClean="0">
                <a:hlinkClick r:id="rId5"/>
              </a:rPr>
              <a:t>classification</a:t>
            </a:r>
            <a:r>
              <a:rPr lang="en-US" sz="2800" dirty="0" smtClean="0"/>
              <a:t>, </a:t>
            </a:r>
            <a:r>
              <a:rPr lang="en-US" sz="2800" dirty="0" smtClean="0">
                <a:hlinkClick r:id="rId6"/>
              </a:rPr>
              <a:t>cluster analysis</a:t>
            </a:r>
            <a:r>
              <a:rPr lang="en-US" sz="2800" dirty="0" smtClean="0"/>
              <a:t>, </a:t>
            </a:r>
            <a:r>
              <a:rPr lang="en-US" sz="2800" dirty="0" smtClean="0">
                <a:hlinkClick r:id="rId7"/>
              </a:rPr>
              <a:t>crowdsourcing</a:t>
            </a:r>
            <a:r>
              <a:rPr lang="en-US" sz="2800" dirty="0" smtClean="0"/>
              <a:t>, </a:t>
            </a:r>
            <a:r>
              <a:rPr lang="en-US" sz="2800" dirty="0" smtClean="0">
                <a:hlinkClick r:id="rId8"/>
              </a:rPr>
              <a:t>data fusion</a:t>
            </a:r>
            <a:r>
              <a:rPr lang="en-US" sz="2800" dirty="0" smtClean="0"/>
              <a:t> and </a:t>
            </a:r>
            <a:r>
              <a:rPr lang="en-US" sz="2800" dirty="0" smtClean="0">
                <a:hlinkClick r:id="rId9"/>
              </a:rPr>
              <a:t>integration</a:t>
            </a:r>
            <a:r>
              <a:rPr lang="en-US" sz="2800" dirty="0" smtClean="0"/>
              <a:t>, </a:t>
            </a:r>
            <a:r>
              <a:rPr lang="en-US" sz="2800" dirty="0" smtClean="0">
                <a:hlinkClick r:id="rId10"/>
              </a:rPr>
              <a:t>ensemble learning</a:t>
            </a:r>
            <a:r>
              <a:rPr lang="en-US" sz="2800" dirty="0" smtClean="0"/>
              <a:t>, </a:t>
            </a:r>
            <a:r>
              <a:rPr lang="en-US" sz="2800" dirty="0" smtClean="0">
                <a:hlinkClick r:id="rId11"/>
              </a:rPr>
              <a:t>genetic algorithms</a:t>
            </a:r>
            <a:r>
              <a:rPr lang="en-US" sz="2800" dirty="0" smtClean="0"/>
              <a:t>, </a:t>
            </a:r>
            <a:r>
              <a:rPr lang="en-US" sz="2800" dirty="0" smtClean="0">
                <a:hlinkClick r:id="rId12"/>
              </a:rPr>
              <a:t>machine learning</a:t>
            </a:r>
            <a:r>
              <a:rPr lang="en-US" sz="2800" dirty="0" smtClean="0"/>
              <a:t>, </a:t>
            </a:r>
            <a:r>
              <a:rPr lang="en-US" sz="2800" dirty="0" smtClean="0">
                <a:hlinkClick r:id="rId13"/>
              </a:rPr>
              <a:t>natural language processing</a:t>
            </a:r>
            <a:r>
              <a:rPr lang="en-US" sz="2800" dirty="0" smtClean="0"/>
              <a:t>, </a:t>
            </a:r>
            <a:r>
              <a:rPr lang="en-US" sz="2800" dirty="0" smtClean="0">
                <a:hlinkClick r:id="rId14"/>
              </a:rPr>
              <a:t>neural networks</a:t>
            </a:r>
            <a:r>
              <a:rPr lang="en-US" sz="2800" dirty="0" smtClean="0"/>
              <a:t>, </a:t>
            </a:r>
            <a:r>
              <a:rPr lang="en-US" sz="2800" dirty="0" smtClean="0">
                <a:hlinkClick r:id="rId15"/>
              </a:rPr>
              <a:t>pattern recognition</a:t>
            </a:r>
            <a:r>
              <a:rPr lang="en-US" sz="2800" dirty="0" smtClean="0"/>
              <a:t>, </a:t>
            </a:r>
            <a:r>
              <a:rPr lang="en-US" sz="2800" dirty="0" smtClean="0">
                <a:hlinkClick r:id="rId16"/>
              </a:rPr>
              <a:t>anomaly detection</a:t>
            </a:r>
            <a:r>
              <a:rPr lang="en-US" sz="2800" dirty="0" smtClean="0"/>
              <a:t>, </a:t>
            </a:r>
            <a:r>
              <a:rPr lang="en-US" sz="2800" dirty="0" smtClean="0">
                <a:hlinkClick r:id="rId17"/>
              </a:rPr>
              <a:t>predictive modelling</a:t>
            </a:r>
            <a:r>
              <a:rPr lang="en-US" sz="2800" dirty="0" smtClean="0"/>
              <a:t>, </a:t>
            </a:r>
            <a:r>
              <a:rPr lang="en-US" sz="2800" dirty="0" smtClean="0">
                <a:hlinkClick r:id="rId18"/>
              </a:rPr>
              <a:t>regression</a:t>
            </a:r>
            <a:r>
              <a:rPr lang="en-US" sz="2800" dirty="0" smtClean="0"/>
              <a:t>, </a:t>
            </a:r>
            <a:r>
              <a:rPr lang="en-US" sz="2800" dirty="0" smtClean="0">
                <a:hlinkClick r:id="rId19"/>
              </a:rPr>
              <a:t>sentiment analysis</a:t>
            </a:r>
            <a:r>
              <a:rPr lang="en-US" sz="2800" dirty="0" smtClean="0"/>
              <a:t>, </a:t>
            </a:r>
            <a:r>
              <a:rPr lang="en-US" sz="2800" dirty="0" smtClean="0">
                <a:hlinkClick r:id="rId20"/>
              </a:rPr>
              <a:t>signal processing</a:t>
            </a:r>
            <a:r>
              <a:rPr lang="en-US" sz="2800" dirty="0" smtClean="0"/>
              <a:t>, </a:t>
            </a:r>
            <a:r>
              <a:rPr lang="en-US" sz="2800" dirty="0" smtClean="0">
                <a:hlinkClick r:id="rId21"/>
              </a:rPr>
              <a:t>supervised</a:t>
            </a:r>
            <a:r>
              <a:rPr lang="en-US" sz="2800" dirty="0" smtClean="0"/>
              <a:t> and </a:t>
            </a:r>
            <a:r>
              <a:rPr lang="en-US" sz="2800" dirty="0" smtClean="0">
                <a:hlinkClick r:id="rId22"/>
              </a:rPr>
              <a:t>unsupervised learning</a:t>
            </a:r>
            <a:r>
              <a:rPr lang="en-US" sz="2800" dirty="0" smtClean="0"/>
              <a:t>, </a:t>
            </a:r>
            <a:r>
              <a:rPr lang="en-US" sz="2800" dirty="0" smtClean="0">
                <a:hlinkClick r:id="rId23"/>
              </a:rPr>
              <a:t>simulation</a:t>
            </a:r>
            <a:r>
              <a:rPr lang="en-US" sz="2800" dirty="0" smtClean="0"/>
              <a:t>, </a:t>
            </a:r>
            <a:r>
              <a:rPr lang="en-US" sz="2800" dirty="0" smtClean="0">
                <a:hlinkClick r:id="rId24"/>
              </a:rPr>
              <a:t>time series analysis</a:t>
            </a:r>
            <a:r>
              <a:rPr lang="en-US" sz="2800" dirty="0" smtClean="0"/>
              <a:t> and </a:t>
            </a:r>
            <a:r>
              <a:rPr lang="en-US" sz="2800" dirty="0" smtClean="0">
                <a:hlinkClick r:id="rId25"/>
              </a:rPr>
              <a:t>visualisation</a:t>
            </a:r>
            <a:r>
              <a:rPr lang="en-US" sz="2800" dirty="0" smtClean="0"/>
              <a:t>. </a:t>
            </a:r>
            <a:endParaRPr lang="en-US" sz="2800" dirty="0"/>
          </a:p>
        </p:txBody>
      </p:sp>
      <p:sp>
        <p:nvSpPr>
          <p:cNvPr id="9" name="Rectangle 8"/>
          <p:cNvSpPr/>
          <p:nvPr/>
        </p:nvSpPr>
        <p:spPr>
          <a:xfrm>
            <a:off x="1168400" y="-55412"/>
            <a:ext cx="7570318" cy="1323439"/>
          </a:xfrm>
          <a:prstGeom prst="rect">
            <a:avLst/>
          </a:prstGeom>
        </p:spPr>
        <p:txBody>
          <a:bodyPr wrap="square">
            <a:spAutoFit/>
          </a:bodyPr>
          <a:lstStyle/>
          <a:p>
            <a:pPr algn="ctr"/>
            <a:r>
              <a:rPr lang="en-US" sz="2400" b="1" dirty="0"/>
              <a:t>A 2011 </a:t>
            </a:r>
            <a:r>
              <a:rPr lang="en-US" sz="2400" b="1" dirty="0">
                <a:hlinkClick r:id="rId26"/>
              </a:rPr>
              <a:t>McKinsey</a:t>
            </a:r>
            <a:r>
              <a:rPr lang="en-US" sz="2400" b="1" dirty="0"/>
              <a:t> </a:t>
            </a:r>
            <a:r>
              <a:rPr lang="en-US" sz="2400" b="1" dirty="0" smtClean="0"/>
              <a:t>report </a:t>
            </a:r>
            <a:r>
              <a:rPr lang="en-US" sz="2400" b="1" dirty="0"/>
              <a:t>suggests suitable technologies </a:t>
            </a:r>
            <a:r>
              <a:rPr lang="en-US" sz="2400" b="1" dirty="0" smtClean="0"/>
              <a:t>include...  </a:t>
            </a:r>
          </a:p>
          <a:p>
            <a:r>
              <a:rPr lang="en-US" sz="1600" dirty="0" smtClean="0"/>
              <a:t>(</a:t>
            </a:r>
            <a:r>
              <a:rPr lang="en-US" sz="1600" dirty="0"/>
              <a:t>http://</a:t>
            </a:r>
            <a:r>
              <a:rPr lang="en-US" sz="1600" dirty="0" err="1"/>
              <a:t>www.mckinsey.com</a:t>
            </a:r>
            <a:r>
              <a:rPr lang="en-US" sz="1600" dirty="0"/>
              <a:t>/insights/</a:t>
            </a:r>
            <a:r>
              <a:rPr lang="en-US" sz="1600" dirty="0" err="1"/>
              <a:t>business_technology</a:t>
            </a:r>
            <a:r>
              <a:rPr lang="en-US" sz="1600" dirty="0"/>
              <a:t>/</a:t>
            </a:r>
            <a:r>
              <a:rPr lang="en-US" sz="1600" dirty="0" err="1" smtClean="0"/>
              <a:t>big_data_the_next_frontier_for_innovation</a:t>
            </a:r>
            <a:r>
              <a:rPr lang="en-US" sz="1600" dirty="0" smtClean="0"/>
              <a:t>)</a:t>
            </a:r>
            <a:endParaRPr lang="en-US" sz="1600" dirty="0"/>
          </a:p>
        </p:txBody>
      </p:sp>
    </p:spTree>
    <p:extLst>
      <p:ext uri="{BB962C8B-B14F-4D97-AF65-F5344CB8AC3E}">
        <p14:creationId xmlns:p14="http://schemas.microsoft.com/office/powerpoint/2010/main" val="3110649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1092200" y="160337"/>
            <a:ext cx="7747000" cy="500063"/>
          </a:xfrm>
        </p:spPr>
        <p:txBody>
          <a:bodyPr/>
          <a:lstStyle/>
          <a:p>
            <a:r>
              <a:rPr lang="en-US" sz="3200" dirty="0"/>
              <a:t>Analytics Master's </a:t>
            </a:r>
            <a:r>
              <a:rPr lang="en-US" sz="3200" dirty="0" smtClean="0"/>
              <a:t>Degrees Programs</a:t>
            </a:r>
            <a:endParaRPr lang="en-US" dirty="0"/>
          </a:p>
        </p:txBody>
      </p:sp>
      <p:pic>
        <p:nvPicPr>
          <p:cNvPr id="6" name="Picture 5"/>
          <p:cNvPicPr/>
          <p:nvPr/>
        </p:nvPicPr>
        <p:blipFill>
          <a:blip r:embed="rId3"/>
          <a:srcRect/>
          <a:stretch>
            <a:fillRect/>
          </a:stretch>
        </p:blipFill>
        <p:spPr bwMode="auto">
          <a:xfrm>
            <a:off x="1295400" y="952500"/>
            <a:ext cx="6583826" cy="5464681"/>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5" name="Content Placeholder 4"/>
          <p:cNvSpPr>
            <a:spLocks noGrp="1"/>
          </p:cNvSpPr>
          <p:nvPr>
            <p:ph idx="1"/>
          </p:nvPr>
        </p:nvSpPr>
        <p:spPr>
          <a:xfrm>
            <a:off x="385548" y="869288"/>
            <a:ext cx="8572765" cy="5651340"/>
          </a:xfrm>
        </p:spPr>
        <p:txBody>
          <a:bodyPr>
            <a:normAutofit/>
          </a:bodyPr>
          <a:lstStyle/>
          <a:p>
            <a:pPr marL="0" indent="0" algn="ctr">
              <a:spcBef>
                <a:spcPts val="0"/>
              </a:spcBef>
              <a:buNone/>
            </a:pPr>
            <a:r>
              <a:rPr lang="en-US" sz="2800" dirty="0" smtClean="0">
                <a:solidFill>
                  <a:srgbClr val="000000"/>
                </a:solidFill>
                <a:latin typeface="+mn-lt"/>
                <a:cs typeface="Cambria"/>
              </a:rPr>
              <a:t>Increasing Amounts of Heterogeneous Datasets </a:t>
            </a:r>
          </a:p>
          <a:p>
            <a:pPr marL="0" indent="0" algn="ctr">
              <a:spcBef>
                <a:spcPts val="0"/>
              </a:spcBef>
              <a:buNone/>
            </a:pPr>
            <a:r>
              <a:rPr lang="en-US" sz="2800" dirty="0" smtClean="0">
                <a:solidFill>
                  <a:srgbClr val="000000"/>
                </a:solidFill>
                <a:latin typeface="+mn-lt"/>
                <a:cs typeface="Cambria"/>
              </a:rPr>
              <a:t>aka Big Data</a:t>
            </a:r>
          </a:p>
          <a:p>
            <a:pPr marL="0" indent="0" algn="ctr">
              <a:spcBef>
                <a:spcPts val="0"/>
              </a:spcBef>
              <a:buNone/>
            </a:pPr>
            <a:r>
              <a:rPr lang="en-US" sz="2800" dirty="0" smtClean="0">
                <a:solidFill>
                  <a:srgbClr val="000000"/>
                </a:solidFill>
                <a:latin typeface="+mn-lt"/>
                <a:cs typeface="Cambria"/>
              </a:rPr>
              <a:t>… and a lot of people/directives are addressing it</a:t>
            </a:r>
          </a:p>
          <a:p>
            <a:pPr marL="0" indent="0">
              <a:spcBef>
                <a:spcPts val="0"/>
              </a:spcBef>
              <a:buNone/>
            </a:pPr>
            <a:endParaRPr lang="en-US" sz="2800" dirty="0">
              <a:solidFill>
                <a:srgbClr val="000000"/>
              </a:solidFill>
              <a:latin typeface="+mn-lt"/>
              <a:cs typeface="Cambria"/>
            </a:endParaRPr>
          </a:p>
          <a:p>
            <a:pPr marL="0" indent="0">
              <a:spcBef>
                <a:spcPts val="0"/>
              </a:spcBef>
              <a:buNone/>
            </a:pPr>
            <a:r>
              <a:rPr lang="en-US" sz="2800" dirty="0" smtClean="0">
                <a:solidFill>
                  <a:srgbClr val="000000"/>
                </a:solidFill>
                <a:latin typeface="+mn-lt"/>
                <a:cs typeface="Cambria"/>
              </a:rPr>
              <a:t>But don’t worry… I won’t discuss  any words that begin with ‘v’ *. </a:t>
            </a:r>
          </a:p>
          <a:p>
            <a:pPr marL="0" indent="0">
              <a:spcBef>
                <a:spcPts val="0"/>
              </a:spcBef>
              <a:buNone/>
            </a:pPr>
            <a:endParaRPr lang="en-US" sz="2800" dirty="0" smtClean="0">
              <a:solidFill>
                <a:srgbClr val="000000"/>
              </a:solidFill>
              <a:latin typeface="+mn-lt"/>
              <a:cs typeface="Cambria"/>
            </a:endParaRPr>
          </a:p>
          <a:p>
            <a:pPr marL="0" indent="0">
              <a:spcBef>
                <a:spcPts val="0"/>
              </a:spcBef>
              <a:buNone/>
            </a:pPr>
            <a:r>
              <a:rPr lang="en-US" sz="2400" dirty="0" smtClean="0">
                <a:solidFill>
                  <a:srgbClr val="000000"/>
                </a:solidFill>
                <a:latin typeface="+mn-lt"/>
                <a:cs typeface="Cambria"/>
              </a:rPr>
              <a:t>(If you were at AGU, you’ve seen them enough)</a:t>
            </a:r>
          </a:p>
          <a:p>
            <a:pPr marL="0" indent="0">
              <a:spcBef>
                <a:spcPts val="0"/>
              </a:spcBef>
              <a:buNone/>
            </a:pPr>
            <a:endParaRPr lang="en-US" sz="2800" dirty="0">
              <a:solidFill>
                <a:srgbClr val="000000"/>
              </a:solidFill>
              <a:latin typeface="+mn-lt"/>
              <a:cs typeface="Cambria"/>
            </a:endParaRPr>
          </a:p>
          <a:p>
            <a:pPr marL="0" indent="0">
              <a:spcBef>
                <a:spcPts val="0"/>
              </a:spcBef>
              <a:buNone/>
            </a:pPr>
            <a:endParaRPr lang="en-US" sz="2800" dirty="0" smtClean="0">
              <a:solidFill>
                <a:srgbClr val="000000"/>
              </a:solidFill>
              <a:latin typeface="+mn-lt"/>
              <a:cs typeface="Cambria"/>
            </a:endParaRPr>
          </a:p>
          <a:p>
            <a:pPr marL="0" indent="0">
              <a:spcBef>
                <a:spcPts val="0"/>
              </a:spcBef>
              <a:buNone/>
            </a:pPr>
            <a:r>
              <a:rPr lang="en-US" sz="2000" dirty="0" smtClean="0">
                <a:solidFill>
                  <a:srgbClr val="000000"/>
                </a:solidFill>
                <a:latin typeface="+mn-lt"/>
                <a:cs typeface="Cambria"/>
              </a:rPr>
              <a:t>* I have backup slides for later, if you need a ‘v’ </a:t>
            </a:r>
            <a:r>
              <a:rPr lang="en-US" sz="2000" dirty="0" err="1" smtClean="0">
                <a:solidFill>
                  <a:srgbClr val="000000"/>
                </a:solidFill>
                <a:latin typeface="+mn-lt"/>
                <a:cs typeface="Cambria"/>
              </a:rPr>
              <a:t>refesher</a:t>
            </a:r>
            <a:endParaRPr lang="en-US" sz="2000" dirty="0">
              <a:solidFill>
                <a:srgbClr val="000000"/>
              </a:solidFill>
              <a:latin typeface="+mn-lt"/>
              <a:cs typeface="Cambria"/>
            </a:endParaRPr>
          </a:p>
        </p:txBody>
      </p:sp>
      <p:sp>
        <p:nvSpPr>
          <p:cNvPr id="2" name="Rectangle 1"/>
          <p:cNvSpPr/>
          <p:nvPr/>
        </p:nvSpPr>
        <p:spPr>
          <a:xfrm>
            <a:off x="3472912" y="62191"/>
            <a:ext cx="1727757" cy="461665"/>
          </a:xfrm>
          <a:prstGeom prst="rect">
            <a:avLst/>
          </a:prstGeom>
        </p:spPr>
        <p:txBody>
          <a:bodyPr wrap="none">
            <a:spAutoFit/>
          </a:bodyPr>
          <a:lstStyle/>
          <a:p>
            <a:r>
              <a:rPr lang="en-US" sz="2400" b="1" dirty="0" smtClean="0">
                <a:latin typeface="+mj-lt"/>
                <a:cs typeface="Cambria"/>
              </a:rPr>
              <a:t>Motivation</a:t>
            </a:r>
            <a:endParaRPr lang="en-US" sz="2400" b="1" dirty="0">
              <a:latin typeface="+mj-lt"/>
              <a:cs typeface="Cambria"/>
            </a:endParaRPr>
          </a:p>
        </p:txBody>
      </p:sp>
    </p:spTree>
    <p:extLst>
      <p:ext uri="{BB962C8B-B14F-4D97-AF65-F5344CB8AC3E}">
        <p14:creationId xmlns:p14="http://schemas.microsoft.com/office/powerpoint/2010/main" val="3458849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560562" y="-1675"/>
            <a:ext cx="8229600" cy="606891"/>
          </a:xfrm>
        </p:spPr>
        <p:txBody>
          <a:bodyPr>
            <a:normAutofit/>
          </a:bodyPr>
          <a:lstStyle/>
          <a:p>
            <a:pPr algn="ctr"/>
            <a:r>
              <a:rPr lang="en-US" sz="2400" dirty="0" smtClean="0">
                <a:solidFill>
                  <a:srgbClr val="000000"/>
                </a:solidFill>
                <a:latin typeface="+mj-lt"/>
                <a:cs typeface="Cambria"/>
              </a:rPr>
              <a:t>So… What’s the Big Deal about Big Data</a:t>
            </a:r>
            <a:endParaRPr lang="en-US" sz="2400" dirty="0">
              <a:solidFill>
                <a:srgbClr val="000000"/>
              </a:solidFill>
              <a:latin typeface="+mj-lt"/>
              <a:cs typeface="Cambria"/>
            </a:endParaRPr>
          </a:p>
        </p:txBody>
      </p:sp>
      <p:sp>
        <p:nvSpPr>
          <p:cNvPr id="3" name="Content Placeholder 2"/>
          <p:cNvSpPr>
            <a:spLocks noGrp="1"/>
          </p:cNvSpPr>
          <p:nvPr>
            <p:ph idx="1"/>
          </p:nvPr>
        </p:nvSpPr>
        <p:spPr>
          <a:xfrm>
            <a:off x="287286" y="1012660"/>
            <a:ext cx="8739532" cy="5086619"/>
          </a:xfrm>
        </p:spPr>
        <p:txBody>
          <a:bodyPr>
            <a:noAutofit/>
          </a:bodyPr>
          <a:lstStyle/>
          <a:p>
            <a:pPr marL="0" indent="0">
              <a:buNone/>
            </a:pPr>
            <a:r>
              <a:rPr lang="en-US" sz="2400" dirty="0">
                <a:solidFill>
                  <a:srgbClr val="000000"/>
                </a:solidFill>
                <a:latin typeface="+mn-lt"/>
                <a:cs typeface="Cambria"/>
              </a:rPr>
              <a:t>I</a:t>
            </a:r>
            <a:r>
              <a:rPr lang="en-US" sz="2400" dirty="0" smtClean="0">
                <a:solidFill>
                  <a:srgbClr val="000000"/>
                </a:solidFill>
                <a:latin typeface="+mn-lt"/>
                <a:cs typeface="Cambria"/>
              </a:rPr>
              <a:t>f you just look at the ‘Big Data’ problem, it can indeed be overwhelming.</a:t>
            </a:r>
            <a:endParaRPr lang="en-US" sz="2400" dirty="0">
              <a:solidFill>
                <a:srgbClr val="000000"/>
              </a:solidFill>
              <a:latin typeface="+mn-lt"/>
              <a:cs typeface="Cambria"/>
            </a:endParaRPr>
          </a:p>
          <a:p>
            <a:pPr marL="0" indent="0">
              <a:spcBef>
                <a:spcPts val="1800"/>
              </a:spcBef>
              <a:buNone/>
            </a:pPr>
            <a:r>
              <a:rPr lang="en-US" sz="2400" i="1" dirty="0" smtClean="0">
                <a:solidFill>
                  <a:srgbClr val="000000"/>
                </a:solidFill>
                <a:latin typeface="+mn-lt"/>
                <a:cs typeface="Cambria"/>
              </a:rPr>
              <a:t>But, what’s new?... </a:t>
            </a:r>
            <a:r>
              <a:rPr lang="en-US" sz="2400" i="1" dirty="0">
                <a:solidFill>
                  <a:srgbClr val="000000"/>
                </a:solidFill>
                <a:latin typeface="+mn-lt"/>
                <a:cs typeface="Cambria"/>
              </a:rPr>
              <a:t>w</a:t>
            </a:r>
            <a:r>
              <a:rPr lang="en-US" sz="2400" i="1" dirty="0" smtClean="0">
                <a:solidFill>
                  <a:srgbClr val="000000"/>
                </a:solidFill>
                <a:latin typeface="+mn-lt"/>
                <a:cs typeface="Cambria"/>
              </a:rPr>
              <a:t>hat’s different?... what’s the problem?</a:t>
            </a:r>
            <a:endParaRPr lang="en-US" sz="2400" i="1" dirty="0">
              <a:solidFill>
                <a:srgbClr val="000000"/>
              </a:solidFill>
              <a:latin typeface="+mn-lt"/>
              <a:cs typeface="Cambria"/>
            </a:endParaRPr>
          </a:p>
          <a:p>
            <a:pPr marL="457200" indent="-457200">
              <a:spcBef>
                <a:spcPts val="1800"/>
              </a:spcBef>
              <a:buFontTx/>
              <a:buChar char="-"/>
            </a:pPr>
            <a:r>
              <a:rPr lang="en-US" sz="2400" dirty="0" smtClean="0">
                <a:solidFill>
                  <a:srgbClr val="000000"/>
                </a:solidFill>
                <a:latin typeface="+mn-lt"/>
                <a:cs typeface="Cambria"/>
              </a:rPr>
              <a:t>We have been managing large volumes of heterogeneous datasets for a long time</a:t>
            </a:r>
          </a:p>
          <a:p>
            <a:pPr marL="457200" indent="-457200">
              <a:buFontTx/>
              <a:buChar char="-"/>
            </a:pPr>
            <a:r>
              <a:rPr lang="en-US" sz="2400" dirty="0" smtClean="0">
                <a:solidFill>
                  <a:srgbClr val="000000"/>
                </a:solidFill>
                <a:latin typeface="+mn-lt"/>
                <a:cs typeface="Cambria"/>
              </a:rPr>
              <a:t>Researchers have been analyzing this data for a long time</a:t>
            </a:r>
          </a:p>
          <a:p>
            <a:pPr marL="457200" indent="-457200">
              <a:buFontTx/>
              <a:buChar char="-"/>
            </a:pPr>
            <a:r>
              <a:rPr lang="en-US" sz="2400" dirty="0" smtClean="0">
                <a:solidFill>
                  <a:srgbClr val="000000"/>
                </a:solidFill>
                <a:latin typeface="+mn-lt"/>
                <a:cs typeface="Cambria"/>
              </a:rPr>
              <a:t>Technology is accommodating our needs</a:t>
            </a:r>
            <a:endParaRPr lang="en-US" sz="2400" dirty="0">
              <a:solidFill>
                <a:srgbClr val="000000"/>
              </a:solidFill>
              <a:latin typeface="+mn-lt"/>
              <a:cs typeface="Cambria"/>
            </a:endParaRPr>
          </a:p>
          <a:p>
            <a:pPr marL="0" indent="0" algn="ctr">
              <a:spcBef>
                <a:spcPts val="1800"/>
              </a:spcBef>
              <a:buNone/>
            </a:pPr>
            <a:r>
              <a:rPr lang="en-US" sz="2400" b="1" dirty="0" smtClean="0">
                <a:solidFill>
                  <a:srgbClr val="000000"/>
                </a:solidFill>
                <a:latin typeface="+mn-lt"/>
                <a:cs typeface="Cambria"/>
              </a:rPr>
              <a:t>What is new is the need to grow and implement the ability to </a:t>
            </a:r>
            <a:r>
              <a:rPr lang="en-US" sz="2800" b="1" dirty="0" smtClean="0">
                <a:solidFill>
                  <a:srgbClr val="000000"/>
                </a:solidFill>
                <a:latin typeface="+mn-lt"/>
                <a:cs typeface="Cambria"/>
              </a:rPr>
              <a:t>efficiently analyze </a:t>
            </a:r>
            <a:r>
              <a:rPr lang="en-US" sz="2400" b="1" dirty="0" smtClean="0">
                <a:solidFill>
                  <a:srgbClr val="000000"/>
                </a:solidFill>
                <a:latin typeface="+mn-lt"/>
                <a:cs typeface="Cambria"/>
              </a:rPr>
              <a:t>data and information in order to </a:t>
            </a:r>
            <a:r>
              <a:rPr lang="en-US" sz="2800" b="1" dirty="0" smtClean="0">
                <a:solidFill>
                  <a:srgbClr val="000000"/>
                </a:solidFill>
                <a:latin typeface="+mn-lt"/>
                <a:cs typeface="Cambria"/>
              </a:rPr>
              <a:t>extract knowledge</a:t>
            </a:r>
          </a:p>
        </p:txBody>
      </p:sp>
    </p:spTree>
    <p:extLst>
      <p:ext uri="{BB962C8B-B14F-4D97-AF65-F5344CB8AC3E}">
        <p14:creationId xmlns:p14="http://schemas.microsoft.com/office/powerpoint/2010/main" val="18817077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1268242" y="182118"/>
            <a:ext cx="6338661" cy="440286"/>
          </a:xfrm>
        </p:spPr>
        <p:txBody>
          <a:bodyPr/>
          <a:lstStyle/>
          <a:p>
            <a:pPr algn="ctr"/>
            <a:r>
              <a:rPr lang="en-US" sz="2400" dirty="0" smtClean="0">
                <a:latin typeface="+mj-lt"/>
                <a:cs typeface="Cambria"/>
              </a:rPr>
              <a:t>The </a:t>
            </a:r>
            <a:r>
              <a:rPr lang="en-US" sz="2400" dirty="0" err="1" smtClean="0">
                <a:latin typeface="+mj-lt"/>
                <a:cs typeface="Cambria"/>
              </a:rPr>
              <a:t>Punchline</a:t>
            </a:r>
            <a:endParaRPr lang="en-US" sz="2400" dirty="0">
              <a:latin typeface="+mj-lt"/>
              <a:cs typeface="Cambria"/>
            </a:endParaRPr>
          </a:p>
        </p:txBody>
      </p:sp>
      <p:sp>
        <p:nvSpPr>
          <p:cNvPr id="4" name="Slide Number Placeholder 3"/>
          <p:cNvSpPr>
            <a:spLocks noGrp="1"/>
          </p:cNvSpPr>
          <p:nvPr>
            <p:ph type="sldNum" sz="quarter" idx="12"/>
          </p:nvPr>
        </p:nvSpPr>
        <p:spPr/>
        <p:txBody>
          <a:bodyPr/>
          <a:lstStyle/>
          <a:p>
            <a:fld id="{14FC39C5-6225-944C-9E50-8C6EAC1BD4E8}" type="slidenum">
              <a:rPr lang="en-US" smtClean="0"/>
              <a:pPr/>
              <a:t>7</a:t>
            </a:fld>
            <a:endParaRPr lang="en-US"/>
          </a:p>
        </p:txBody>
      </p:sp>
      <p:sp>
        <p:nvSpPr>
          <p:cNvPr id="6" name="Content Placeholder 2"/>
          <p:cNvSpPr>
            <a:spLocks noGrp="1"/>
          </p:cNvSpPr>
          <p:nvPr>
            <p:ph idx="1"/>
          </p:nvPr>
        </p:nvSpPr>
        <p:spPr>
          <a:xfrm>
            <a:off x="780956" y="1001421"/>
            <a:ext cx="7646580" cy="3724416"/>
          </a:xfrm>
        </p:spPr>
        <p:txBody>
          <a:bodyPr>
            <a:noAutofit/>
          </a:bodyPr>
          <a:lstStyle/>
          <a:p>
            <a:pPr marL="0" indent="0">
              <a:buSzPct val="100000"/>
              <a:buNone/>
            </a:pPr>
            <a:r>
              <a:rPr lang="en-US" sz="2400" dirty="0" smtClean="0">
                <a:solidFill>
                  <a:srgbClr val="000000"/>
                </a:solidFill>
                <a:latin typeface="+mn-lt"/>
                <a:cs typeface="Cambria"/>
              </a:rPr>
              <a:t>Thus, it is not necessarily about Big Data, itself. </a:t>
            </a:r>
          </a:p>
          <a:p>
            <a:pPr marL="0" indent="0">
              <a:spcBef>
                <a:spcPts val="1200"/>
              </a:spcBef>
              <a:buSzPct val="100000"/>
              <a:buNone/>
            </a:pPr>
            <a:r>
              <a:rPr lang="en-US" sz="2400" dirty="0" smtClean="0">
                <a:solidFill>
                  <a:srgbClr val="000000"/>
                </a:solidFill>
                <a:latin typeface="+mn-lt"/>
                <a:cs typeface="Cambria"/>
              </a:rPr>
              <a:t>It is about the </a:t>
            </a:r>
            <a:r>
              <a:rPr lang="en-US" sz="2400" b="1" dirty="0" smtClean="0">
                <a:solidFill>
                  <a:srgbClr val="000000"/>
                </a:solidFill>
                <a:latin typeface="+mn-lt"/>
                <a:cs typeface="Cambria"/>
              </a:rPr>
              <a:t>ability to examine </a:t>
            </a:r>
            <a:r>
              <a:rPr lang="en-US" sz="2400" b="1" dirty="0">
                <a:solidFill>
                  <a:srgbClr val="000000"/>
                </a:solidFill>
                <a:latin typeface="+mn-lt"/>
                <a:cs typeface="Cambria"/>
              </a:rPr>
              <a:t>large amounts of data of a variety of types to uncover hidden patterns, unknown correlations and other useful information. </a:t>
            </a:r>
            <a:endParaRPr lang="en-US" sz="2400" b="1" dirty="0" smtClean="0">
              <a:solidFill>
                <a:srgbClr val="000000"/>
              </a:solidFill>
              <a:latin typeface="+mn-lt"/>
              <a:cs typeface="Cambria"/>
            </a:endParaRPr>
          </a:p>
          <a:p>
            <a:pPr marL="0" indent="0">
              <a:buSzPct val="100000"/>
              <a:buNone/>
            </a:pPr>
            <a:endParaRPr lang="en-US" sz="2400" dirty="0">
              <a:solidFill>
                <a:srgbClr val="000000"/>
              </a:solidFill>
              <a:latin typeface="+mn-lt"/>
              <a:cs typeface="Cambria"/>
            </a:endParaRPr>
          </a:p>
          <a:p>
            <a:pPr marL="0" indent="0">
              <a:buSzPct val="100000"/>
              <a:buNone/>
            </a:pPr>
            <a:r>
              <a:rPr lang="en-US" sz="2400" dirty="0" smtClean="0">
                <a:solidFill>
                  <a:srgbClr val="000000"/>
                </a:solidFill>
                <a:latin typeface="+mn-lt"/>
                <a:cs typeface="Cambria"/>
              </a:rPr>
              <a:t>That is:</a:t>
            </a:r>
          </a:p>
          <a:p>
            <a:pPr marL="0" indent="0" algn="ctr">
              <a:buSzPct val="100000"/>
              <a:buNone/>
            </a:pPr>
            <a:r>
              <a:rPr lang="en-US" sz="2400" dirty="0" smtClean="0">
                <a:solidFill>
                  <a:srgbClr val="000000"/>
                </a:solidFill>
                <a:latin typeface="+mn-lt"/>
                <a:cs typeface="Cambria"/>
              </a:rPr>
              <a:t> </a:t>
            </a:r>
            <a:r>
              <a:rPr lang="en-US" sz="2400" b="1" i="1" dirty="0" smtClean="0">
                <a:solidFill>
                  <a:srgbClr val="000000"/>
                </a:solidFill>
                <a:latin typeface="+mn-lt"/>
                <a:cs typeface="Cambria"/>
              </a:rPr>
              <a:t>To glean knowledge from data and information</a:t>
            </a:r>
          </a:p>
          <a:p>
            <a:pPr marL="0" indent="0">
              <a:buSzPct val="100000"/>
              <a:buNone/>
            </a:pPr>
            <a:endParaRPr lang="en-US" sz="2400" i="1" dirty="0">
              <a:solidFill>
                <a:srgbClr val="000000"/>
              </a:solidFill>
              <a:latin typeface="+mn-lt"/>
              <a:cs typeface="Cambria"/>
            </a:endParaRPr>
          </a:p>
        </p:txBody>
      </p:sp>
    </p:spTree>
    <p:extLst>
      <p:ext uri="{BB962C8B-B14F-4D97-AF65-F5344CB8AC3E}">
        <p14:creationId xmlns:p14="http://schemas.microsoft.com/office/powerpoint/2010/main" val="3709039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275775" y="13182600"/>
            <a:ext cx="9441407" cy="461665"/>
          </a:xfrm>
          <a:prstGeom prst="rect">
            <a:avLst/>
          </a:prstGeom>
        </p:spPr>
        <p:txBody>
          <a:bodyPr wrap="none">
            <a:spAutoFit/>
          </a:bodyPr>
          <a:lstStyle/>
          <a:p>
            <a:pPr>
              <a:tabLst>
                <a:tab pos="339725" algn="l"/>
              </a:tabLst>
            </a:pPr>
            <a:r>
              <a:rPr lang="en-US" u="sng" dirty="0" smtClean="0">
                <a:solidFill>
                  <a:srgbClr val="3CA385"/>
                </a:solidFill>
                <a:latin typeface="Cambria"/>
                <a:cs typeface="Cambria"/>
                <a:hlinkClick r:id="rId2"/>
              </a:rPr>
              <a:t>(</a:t>
            </a:r>
            <a:r>
              <a:rPr lang="en-US" dirty="0" smtClean="0">
                <a:solidFill>
                  <a:srgbClr val="3CA385"/>
                </a:solidFill>
                <a:latin typeface="Cambria"/>
                <a:cs typeface="Cambria"/>
                <a:hlinkClick r:id="rId2"/>
              </a:rPr>
              <a:t>Adapted from</a:t>
            </a:r>
            <a:r>
              <a:rPr lang="en-US" u="sng" dirty="0" smtClean="0">
                <a:solidFill>
                  <a:srgbClr val="3CA385"/>
                </a:solidFill>
                <a:latin typeface="Cambria"/>
                <a:cs typeface="Cambria"/>
                <a:hlinkClick r:id="rId2"/>
              </a:rPr>
              <a:t>:</a:t>
            </a:r>
            <a:r>
              <a:rPr lang="en-US" u="sng" dirty="0" smtClean="0">
                <a:solidFill>
                  <a:srgbClr val="3CA385"/>
                </a:solidFill>
                <a:latin typeface="Cambria"/>
                <a:cs typeface="Cambria"/>
              </a:rPr>
              <a:t> </a:t>
            </a:r>
            <a:r>
              <a:rPr lang="en-US" u="sng" dirty="0">
                <a:solidFill>
                  <a:srgbClr val="3CA385"/>
                </a:solidFill>
                <a:latin typeface="Cambria"/>
                <a:cs typeface="Cambria"/>
              </a:rPr>
              <a:t>https://km4meu.wordpress.com/tag/</a:t>
            </a:r>
            <a:r>
              <a:rPr lang="en-US" u="sng" dirty="0" err="1">
                <a:solidFill>
                  <a:srgbClr val="3CA385"/>
                </a:solidFill>
                <a:latin typeface="Cambria"/>
                <a:cs typeface="Cambria"/>
              </a:rPr>
              <a:t>dikw</a:t>
            </a:r>
            <a:r>
              <a:rPr lang="en-US" u="sng" dirty="0">
                <a:solidFill>
                  <a:srgbClr val="3CA385"/>
                </a:solidFill>
                <a:latin typeface="Cambria"/>
                <a:cs typeface="Cambria"/>
              </a:rPr>
              <a:t>-pyramid</a:t>
            </a:r>
            <a:r>
              <a:rPr lang="en-US" u="sng" dirty="0" smtClean="0">
                <a:solidFill>
                  <a:srgbClr val="3CA385"/>
                </a:solidFill>
                <a:latin typeface="Cambria"/>
                <a:cs typeface="Cambria"/>
              </a:rPr>
              <a:t>/)</a:t>
            </a:r>
            <a:endParaRPr lang="en-US" u="sng" dirty="0">
              <a:solidFill>
                <a:srgbClr val="3CA385"/>
              </a:solidFill>
              <a:latin typeface="Cambria"/>
              <a:cs typeface="Cambria"/>
            </a:endParaRPr>
          </a:p>
        </p:txBody>
      </p:sp>
      <p:pic>
        <p:nvPicPr>
          <p:cNvPr id="5" name="Picture 4"/>
          <p:cNvPicPr>
            <a:picLocks noChangeAspect="1"/>
          </p:cNvPicPr>
          <p:nvPr/>
        </p:nvPicPr>
        <p:blipFill>
          <a:blip r:embed="rId3"/>
          <a:stretch>
            <a:fillRect/>
          </a:stretch>
        </p:blipFill>
        <p:spPr>
          <a:xfrm>
            <a:off x="30394710" y="5194300"/>
            <a:ext cx="12810690" cy="8064500"/>
          </a:xfrm>
          <a:prstGeom prst="rect">
            <a:avLst/>
          </a:prstGeom>
        </p:spPr>
      </p:pic>
      <p:sp>
        <p:nvSpPr>
          <p:cNvPr id="6" name="Oval 5"/>
          <p:cNvSpPr/>
          <p:nvPr/>
        </p:nvSpPr>
        <p:spPr bwMode="auto">
          <a:xfrm>
            <a:off x="30937200" y="7924800"/>
            <a:ext cx="3810000" cy="2508069"/>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cxnSp>
        <p:nvCxnSpPr>
          <p:cNvPr id="7" name="Straight Arrow Connector 6"/>
          <p:cNvCxnSpPr/>
          <p:nvPr/>
        </p:nvCxnSpPr>
        <p:spPr bwMode="auto">
          <a:xfrm>
            <a:off x="31242000" y="10069396"/>
            <a:ext cx="964810" cy="26313"/>
          </a:xfrm>
          <a:prstGeom prst="straightConnector1">
            <a:avLst/>
          </a:prstGeom>
          <a:solidFill>
            <a:schemeClr val="accent1"/>
          </a:solidFill>
          <a:ln w="76200" cap="flat" cmpd="sng" algn="ctr">
            <a:solidFill>
              <a:srgbClr val="FF0000"/>
            </a:solidFill>
            <a:prstDash val="solid"/>
            <a:round/>
            <a:headEnd type="none" w="med" len="med"/>
            <a:tailEnd type="triangle"/>
          </a:ln>
          <a:effectLst/>
        </p:spPr>
      </p:cxnSp>
      <p:sp>
        <p:nvSpPr>
          <p:cNvPr id="8" name="Rectangle 7"/>
          <p:cNvSpPr/>
          <p:nvPr/>
        </p:nvSpPr>
        <p:spPr>
          <a:xfrm>
            <a:off x="32428175" y="13335000"/>
            <a:ext cx="9441407" cy="461665"/>
          </a:xfrm>
          <a:prstGeom prst="rect">
            <a:avLst/>
          </a:prstGeom>
        </p:spPr>
        <p:txBody>
          <a:bodyPr wrap="none">
            <a:spAutoFit/>
          </a:bodyPr>
          <a:lstStyle/>
          <a:p>
            <a:pPr>
              <a:tabLst>
                <a:tab pos="339725" algn="l"/>
              </a:tabLst>
            </a:pPr>
            <a:r>
              <a:rPr lang="en-US" u="sng" dirty="0" smtClean="0">
                <a:solidFill>
                  <a:srgbClr val="3CA385"/>
                </a:solidFill>
                <a:latin typeface="Cambria"/>
                <a:cs typeface="Cambria"/>
                <a:hlinkClick r:id="rId2"/>
              </a:rPr>
              <a:t>(</a:t>
            </a:r>
            <a:r>
              <a:rPr lang="en-US" dirty="0" smtClean="0">
                <a:solidFill>
                  <a:srgbClr val="3CA385"/>
                </a:solidFill>
                <a:latin typeface="Cambria"/>
                <a:cs typeface="Cambria"/>
                <a:hlinkClick r:id="rId2"/>
              </a:rPr>
              <a:t>Adapted from</a:t>
            </a:r>
            <a:r>
              <a:rPr lang="en-US" u="sng" dirty="0" smtClean="0">
                <a:solidFill>
                  <a:srgbClr val="3CA385"/>
                </a:solidFill>
                <a:latin typeface="Cambria"/>
                <a:cs typeface="Cambria"/>
                <a:hlinkClick r:id="rId2"/>
              </a:rPr>
              <a:t>:</a:t>
            </a:r>
            <a:r>
              <a:rPr lang="en-US" u="sng" dirty="0" smtClean="0">
                <a:solidFill>
                  <a:srgbClr val="3CA385"/>
                </a:solidFill>
                <a:latin typeface="Cambria"/>
                <a:cs typeface="Cambria"/>
              </a:rPr>
              <a:t> </a:t>
            </a:r>
            <a:r>
              <a:rPr lang="en-US" u="sng" dirty="0">
                <a:solidFill>
                  <a:srgbClr val="3CA385"/>
                </a:solidFill>
                <a:latin typeface="Cambria"/>
                <a:cs typeface="Cambria"/>
              </a:rPr>
              <a:t>https://km4meu.wordpress.com/tag/</a:t>
            </a:r>
            <a:r>
              <a:rPr lang="en-US" u="sng" dirty="0" err="1">
                <a:solidFill>
                  <a:srgbClr val="3CA385"/>
                </a:solidFill>
                <a:latin typeface="Cambria"/>
                <a:cs typeface="Cambria"/>
              </a:rPr>
              <a:t>dikw</a:t>
            </a:r>
            <a:r>
              <a:rPr lang="en-US" u="sng" dirty="0">
                <a:solidFill>
                  <a:srgbClr val="3CA385"/>
                </a:solidFill>
                <a:latin typeface="Cambria"/>
                <a:cs typeface="Cambria"/>
              </a:rPr>
              <a:t>-pyramid</a:t>
            </a:r>
            <a:r>
              <a:rPr lang="en-US" u="sng" dirty="0" smtClean="0">
                <a:solidFill>
                  <a:srgbClr val="3CA385"/>
                </a:solidFill>
                <a:latin typeface="Cambria"/>
                <a:cs typeface="Cambria"/>
              </a:rPr>
              <a:t>/)</a:t>
            </a:r>
            <a:endParaRPr lang="en-US" u="sng" dirty="0">
              <a:solidFill>
                <a:srgbClr val="3CA385"/>
              </a:solidFill>
              <a:latin typeface="Cambria"/>
              <a:cs typeface="Cambria"/>
            </a:endParaRPr>
          </a:p>
        </p:txBody>
      </p:sp>
      <p:pic>
        <p:nvPicPr>
          <p:cNvPr id="9" name="Picture 8"/>
          <p:cNvPicPr>
            <a:picLocks noChangeAspect="1"/>
          </p:cNvPicPr>
          <p:nvPr/>
        </p:nvPicPr>
        <p:blipFill>
          <a:blip r:embed="rId3"/>
          <a:stretch>
            <a:fillRect/>
          </a:stretch>
        </p:blipFill>
        <p:spPr>
          <a:xfrm>
            <a:off x="30547110" y="5346700"/>
            <a:ext cx="12810690" cy="8064500"/>
          </a:xfrm>
          <a:prstGeom prst="rect">
            <a:avLst/>
          </a:prstGeom>
        </p:spPr>
      </p:pic>
      <p:sp>
        <p:nvSpPr>
          <p:cNvPr id="10" name="Oval 9"/>
          <p:cNvSpPr/>
          <p:nvPr/>
        </p:nvSpPr>
        <p:spPr bwMode="auto">
          <a:xfrm>
            <a:off x="31089600" y="8077200"/>
            <a:ext cx="3810000" cy="2508069"/>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cxnSp>
        <p:nvCxnSpPr>
          <p:cNvPr id="11" name="Straight Arrow Connector 10"/>
          <p:cNvCxnSpPr/>
          <p:nvPr/>
        </p:nvCxnSpPr>
        <p:spPr bwMode="auto">
          <a:xfrm>
            <a:off x="31394400" y="10221796"/>
            <a:ext cx="964810" cy="26313"/>
          </a:xfrm>
          <a:prstGeom prst="straightConnector1">
            <a:avLst/>
          </a:prstGeom>
          <a:solidFill>
            <a:schemeClr val="accent1"/>
          </a:solidFill>
          <a:ln w="76200" cap="flat" cmpd="sng" algn="ctr">
            <a:solidFill>
              <a:srgbClr val="FF0000"/>
            </a:solidFill>
            <a:prstDash val="solid"/>
            <a:round/>
            <a:headEnd type="none" w="med" len="med"/>
            <a:tailEnd type="triangle"/>
          </a:ln>
          <a:effectLst/>
        </p:spPr>
      </p:cxnSp>
      <p:pic>
        <p:nvPicPr>
          <p:cNvPr id="13" name="Picture 12"/>
          <p:cNvPicPr>
            <a:picLocks noChangeAspect="1"/>
          </p:cNvPicPr>
          <p:nvPr/>
        </p:nvPicPr>
        <p:blipFill>
          <a:blip r:embed="rId4"/>
          <a:stretch>
            <a:fillRect/>
          </a:stretch>
        </p:blipFill>
        <p:spPr>
          <a:xfrm>
            <a:off x="252310" y="532565"/>
            <a:ext cx="8715079" cy="5752471"/>
          </a:xfrm>
          <a:prstGeom prst="rect">
            <a:avLst/>
          </a:prstGeom>
        </p:spPr>
      </p:pic>
    </p:spTree>
    <p:extLst>
      <p:ext uri="{BB962C8B-B14F-4D97-AF65-F5344CB8AC3E}">
        <p14:creationId xmlns:p14="http://schemas.microsoft.com/office/powerpoint/2010/main" val="2401513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txBody>
          <a:bodyPr/>
          <a:lstStyle/>
          <a:p>
            <a:endParaRPr lang="en-US" dirty="0"/>
          </a:p>
        </p:txBody>
      </p:sp>
      <p:sp>
        <p:nvSpPr>
          <p:cNvPr id="2" name="Title 1"/>
          <p:cNvSpPr>
            <a:spLocks noGrp="1"/>
          </p:cNvSpPr>
          <p:nvPr>
            <p:ph type="title"/>
          </p:nvPr>
        </p:nvSpPr>
        <p:spPr>
          <a:xfrm>
            <a:off x="631190" y="10342"/>
            <a:ext cx="8170185" cy="626862"/>
          </a:xfrm>
        </p:spPr>
        <p:txBody>
          <a:bodyPr/>
          <a:lstStyle/>
          <a:p>
            <a:pPr algn="ctr"/>
            <a:r>
              <a:rPr lang="en-US" sz="2400" dirty="0" smtClean="0"/>
              <a:t>ESDA Cluster Goal</a:t>
            </a:r>
            <a:endParaRPr lang="en-US" sz="2400" dirty="0"/>
          </a:p>
        </p:txBody>
      </p:sp>
      <p:sp>
        <p:nvSpPr>
          <p:cNvPr id="3" name="Text Placeholder 2"/>
          <p:cNvSpPr>
            <a:spLocks noGrp="1"/>
          </p:cNvSpPr>
          <p:nvPr>
            <p:ph type="body" idx="1"/>
          </p:nvPr>
        </p:nvSpPr>
        <p:spPr>
          <a:xfrm>
            <a:off x="756920" y="1258742"/>
            <a:ext cx="7535548" cy="3661607"/>
          </a:xfrm>
        </p:spPr>
        <p:txBody>
          <a:bodyPr/>
          <a:lstStyle/>
          <a:p>
            <a:pPr marL="117475" indent="0">
              <a:spcBef>
                <a:spcPts val="1200"/>
              </a:spcBef>
              <a:buNone/>
            </a:pPr>
            <a:r>
              <a:rPr lang="en-US" sz="2200" dirty="0" smtClean="0"/>
              <a:t>To understand where, when, and how ESDA is used in science and applications research through speakers and use cases, and determine what Federation Partners can do to further advance technical solutions that address ESDA needs.  Then do it.</a:t>
            </a:r>
            <a:endParaRPr lang="en-US" sz="2200" dirty="0"/>
          </a:p>
          <a:p>
            <a:pPr marL="0" indent="0">
              <a:spcBef>
                <a:spcPts val="1800"/>
              </a:spcBef>
              <a:buNone/>
            </a:pPr>
            <a:endParaRPr lang="en-US" sz="2400" b="1" i="1" dirty="0" smtClean="0"/>
          </a:p>
          <a:p>
            <a:pPr marL="0" indent="0">
              <a:spcBef>
                <a:spcPts val="1800"/>
              </a:spcBef>
              <a:buNone/>
            </a:pPr>
            <a:r>
              <a:rPr lang="en-US" sz="2400" b="1" i="1" dirty="0" smtClean="0"/>
              <a:t>Ultimate Goal:  </a:t>
            </a:r>
          </a:p>
          <a:p>
            <a:pPr marL="117475" indent="0" algn="ctr">
              <a:buNone/>
            </a:pPr>
            <a:r>
              <a:rPr lang="en-US" sz="2400" b="1" i="1" dirty="0" smtClean="0"/>
              <a:t>To Glean Knowledge about Earth from All Available Data and Information</a:t>
            </a:r>
          </a:p>
        </p:txBody>
      </p:sp>
    </p:spTree>
    <p:extLst>
      <p:ext uri="{BB962C8B-B14F-4D97-AF65-F5344CB8AC3E}">
        <p14:creationId xmlns:p14="http://schemas.microsoft.com/office/powerpoint/2010/main" val="187306543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Project Overview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10340</TotalTime>
  <Words>3000</Words>
  <Application>Microsoft Macintosh PowerPoint</Application>
  <PresentationFormat>On-screen Show (4:3)</PresentationFormat>
  <Paragraphs>654</Paragraphs>
  <Slides>42</Slides>
  <Notes>2</Notes>
  <HiddenSlides>0</HiddenSlides>
  <MMClips>0</MMClips>
  <ScaleCrop>false</ScaleCrop>
  <HeadingPairs>
    <vt:vector size="4" baseType="variant">
      <vt:variant>
        <vt:lpstr>Theme</vt:lpstr>
      </vt:variant>
      <vt:variant>
        <vt:i4>3</vt:i4>
      </vt:variant>
      <vt:variant>
        <vt:lpstr>Slide Titles</vt:lpstr>
      </vt:variant>
      <vt:variant>
        <vt:i4>42</vt:i4>
      </vt:variant>
    </vt:vector>
  </HeadingPairs>
  <TitlesOfParts>
    <vt:vector size="45" baseType="lpstr">
      <vt:lpstr/>
      <vt:lpstr/>
      <vt:lpstr/>
      <vt:lpstr>PowerPoint Presentation</vt:lpstr>
      <vt:lpstr>PowerPoint Presentation</vt:lpstr>
      <vt:lpstr>PowerPoint Presentation</vt:lpstr>
      <vt:lpstr>The Need for Earth Science Data Analytics to Facilitate Community Resilience (and other applications)</vt:lpstr>
      <vt:lpstr>PowerPoint Presentation</vt:lpstr>
      <vt:lpstr>So… What’s the Big Deal about Big Data</vt:lpstr>
      <vt:lpstr>The Punchline</vt:lpstr>
      <vt:lpstr>PowerPoint Presentation</vt:lpstr>
      <vt:lpstr>ESDA Cluster Goal</vt:lpstr>
      <vt:lpstr>ESDA Cluster – What we have done</vt:lpstr>
      <vt:lpstr>Data Analytics Definition</vt:lpstr>
      <vt:lpstr>Another Take http://www.gartner.com/it-glossary/analytics</vt:lpstr>
      <vt:lpstr>Definitions</vt:lpstr>
      <vt:lpstr>Earth Science Data Analytics Definition</vt:lpstr>
      <vt:lpstr>Data Analytics Types</vt:lpstr>
      <vt:lpstr>The 5 Types of Data Analytics</vt:lpstr>
      <vt:lpstr>Another Take http://searchdatamanagement.techtarget.com/definition/data-analytics</vt:lpstr>
      <vt:lpstr>ESDA Use Case Template</vt:lpstr>
      <vt:lpstr>Use Cases Gathered (so far)</vt:lpstr>
      <vt:lpstr>ESDA Use Case Template</vt:lpstr>
      <vt:lpstr>ESDA Use Case Template</vt:lpstr>
      <vt:lpstr>Types of Earth Science Data Analytics</vt:lpstr>
      <vt:lpstr>Types of Earth Science Data Analytics</vt:lpstr>
      <vt:lpstr>Use Cases Gathered (so far)</vt:lpstr>
      <vt:lpstr>Use Case Conclusions, so far</vt:lpstr>
      <vt:lpstr>Types of Earth Science Data Analytics</vt:lpstr>
      <vt:lpstr>More Use Cases</vt:lpstr>
      <vt:lpstr>Next …</vt:lpstr>
      <vt:lpstr>Thank you</vt:lpstr>
      <vt:lpstr>BACKUP</vt:lpstr>
      <vt:lpstr>PowerPoint Presentation</vt:lpstr>
      <vt:lpstr>PowerPoint Presentation</vt:lpstr>
      <vt:lpstr>PowerPoint Presentation</vt:lpstr>
      <vt:lpstr>PowerPoint Presentation</vt:lpstr>
      <vt:lpstr>PowerPoint Presentation</vt:lpstr>
      <vt:lpstr>Data Scientist in the context of analytics</vt:lpstr>
      <vt:lpstr>PowerPoint Presentation</vt:lpstr>
      <vt:lpstr>PowerPoint Presentation</vt:lpstr>
      <vt:lpstr>PowerPoint Presentation</vt:lpstr>
      <vt:lpstr>PowerPoint Presentation</vt:lpstr>
      <vt:lpstr>PowerPoint Presentation</vt:lpstr>
      <vt:lpstr>Analytics Master's Degrees Programs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ODIN</cp:lastModifiedBy>
  <cp:revision>141</cp:revision>
  <cp:lastPrinted>2014-01-07T17:49:34Z</cp:lastPrinted>
  <dcterms:created xsi:type="dcterms:W3CDTF">2014-01-13T15:56:56Z</dcterms:created>
  <dcterms:modified xsi:type="dcterms:W3CDTF">2015-07-22T18:25:06Z</dcterms:modified>
</cp:coreProperties>
</file>