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9" r:id="rId3"/>
    <p:sldId id="313" r:id="rId4"/>
    <p:sldId id="292" r:id="rId5"/>
    <p:sldId id="277" r:id="rId6"/>
    <p:sldId id="316" r:id="rId7"/>
    <p:sldId id="287" r:id="rId8"/>
    <p:sldId id="288" r:id="rId9"/>
    <p:sldId id="315" r:id="rId10"/>
    <p:sldId id="317" r:id="rId11"/>
    <p:sldId id="324" r:id="rId12"/>
    <p:sldId id="318" r:id="rId13"/>
    <p:sldId id="319" r:id="rId14"/>
    <p:sldId id="320" r:id="rId15"/>
    <p:sldId id="321" r:id="rId16"/>
    <p:sldId id="322" r:id="rId17"/>
    <p:sldId id="323" r:id="rId18"/>
    <p:sldId id="325" r:id="rId19"/>
    <p:sldId id="297" r:id="rId20"/>
    <p:sldId id="290" r:id="rId21"/>
    <p:sldId id="269" r:id="rId22"/>
    <p:sldId id="298" r:id="rId23"/>
    <p:sldId id="279" r:id="rId24"/>
    <p:sldId id="283" r:id="rId25"/>
    <p:sldId id="272" r:id="rId26"/>
    <p:sldId id="27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FFFD78"/>
    <a:srgbClr val="515989"/>
    <a:srgbClr val="1D4054"/>
    <a:srgbClr val="888B9E"/>
    <a:srgbClr val="05080B"/>
    <a:srgbClr val="BDBD00"/>
    <a:srgbClr val="D4D400"/>
    <a:srgbClr val="122F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72" autoAdjust="0"/>
    <p:restoredTop sz="88636" autoAdjust="0"/>
  </p:normalViewPr>
  <p:slideViewPr>
    <p:cSldViewPr snapToGrid="0" snapToObjects="1">
      <p:cViewPr>
        <p:scale>
          <a:sx n="110" d="100"/>
          <a:sy n="110" d="100"/>
        </p:scale>
        <p:origin x="936" y="-1144"/>
      </p:cViewPr>
      <p:guideLst>
        <p:guide orient="horz" pos="2160"/>
        <p:guide pos="2880"/>
      </p:guideLst>
    </p:cSldViewPr>
  </p:slideViewPr>
  <p:outlineViewPr>
    <p:cViewPr>
      <p:scale>
        <a:sx n="33" d="100"/>
        <a:sy n="33" d="100"/>
      </p:scale>
      <p:origin x="0" y="-3120"/>
    </p:cViewPr>
  </p:outlineViewPr>
  <p:notesTextViewPr>
    <p:cViewPr>
      <p:scale>
        <a:sx n="100" d="100"/>
        <a:sy n="100" d="100"/>
      </p:scale>
      <p:origin x="0" y="0"/>
    </p:cViewPr>
  </p:notesTextViewPr>
  <p:sorterViewPr>
    <p:cViewPr>
      <p:scale>
        <a:sx n="120" d="100"/>
        <a:sy n="120" d="100"/>
      </p:scale>
      <p:origin x="0" y="397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75799-5D83-744F-AF87-E4A1195E4C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921144B-854D-CF4A-8B5F-F8C6C72280B8}">
      <dgm:prSet/>
      <dgm:spPr/>
      <dgm:t>
        <a:bodyPr/>
        <a:lstStyle/>
        <a:p>
          <a:pPr rtl="0"/>
          <a:r>
            <a:rPr lang="en-US" dirty="0" smtClean="0"/>
            <a:t>A Data Management Assessment</a:t>
          </a:r>
          <a:r>
            <a:rPr lang="is-IS" dirty="0" smtClean="0"/>
            <a:t>…</a:t>
          </a:r>
          <a:endParaRPr lang="en-US" dirty="0"/>
        </a:p>
      </dgm:t>
    </dgm:pt>
    <dgm:pt modelId="{DC48EBC8-3241-6146-AC43-8FD349304AB6}" type="parTrans" cxnId="{36C630C6-161F-454C-8737-A0879FBFA74A}">
      <dgm:prSet/>
      <dgm:spPr/>
      <dgm:t>
        <a:bodyPr/>
        <a:lstStyle/>
        <a:p>
          <a:endParaRPr lang="en-US"/>
        </a:p>
      </dgm:t>
    </dgm:pt>
    <dgm:pt modelId="{E2D84F39-B8B9-5349-84D5-75118B2041E2}" type="sibTrans" cxnId="{36C630C6-161F-454C-8737-A0879FBFA74A}">
      <dgm:prSet/>
      <dgm:spPr/>
      <dgm:t>
        <a:bodyPr/>
        <a:lstStyle/>
        <a:p>
          <a:endParaRPr lang="en-US"/>
        </a:p>
      </dgm:t>
    </dgm:pt>
    <dgm:pt modelId="{64646DCC-D129-614F-A5A5-02A236BAE346}">
      <dgm:prSet/>
      <dgm:spPr/>
      <dgm:t>
        <a:bodyPr/>
        <a:lstStyle/>
        <a:p>
          <a:pPr rtl="0"/>
          <a:r>
            <a:rPr lang="en-US" dirty="0" smtClean="0"/>
            <a:t>Establishes a baseline of capability and maturity. </a:t>
          </a:r>
          <a:endParaRPr lang="en-US" dirty="0"/>
        </a:p>
      </dgm:t>
    </dgm:pt>
    <dgm:pt modelId="{56EE15DD-C1A4-9E4C-AF76-E88C42FA7975}" type="parTrans" cxnId="{2BBEF9A5-8EA8-0B41-AE58-904B629071B3}">
      <dgm:prSet/>
      <dgm:spPr/>
      <dgm:t>
        <a:bodyPr/>
        <a:lstStyle/>
        <a:p>
          <a:endParaRPr lang="en-US"/>
        </a:p>
      </dgm:t>
    </dgm:pt>
    <dgm:pt modelId="{70760F57-7F56-BD4C-BFD9-CF19C2804A25}" type="sibTrans" cxnId="{2BBEF9A5-8EA8-0B41-AE58-904B629071B3}">
      <dgm:prSet/>
      <dgm:spPr/>
      <dgm:t>
        <a:bodyPr/>
        <a:lstStyle/>
        <a:p>
          <a:endParaRPr lang="en-US"/>
        </a:p>
      </dgm:t>
    </dgm:pt>
    <dgm:pt modelId="{EDBE004C-95BF-4444-AD37-08A9C4C12796}">
      <dgm:prSet/>
      <dgm:spPr/>
      <dgm:t>
        <a:bodyPr/>
        <a:lstStyle/>
        <a:p>
          <a:pPr rtl="0"/>
          <a:r>
            <a:rPr lang="en-US" dirty="0" smtClean="0"/>
            <a:t>Is conducted by a trained and certified Enterprise Data Management Expert (EDME) to ensure consistency of the method across assessments.</a:t>
          </a:r>
          <a:endParaRPr lang="en-US" dirty="0"/>
        </a:p>
      </dgm:t>
    </dgm:pt>
    <dgm:pt modelId="{244B7BAA-6692-2F4F-A8D5-949DE134323C}" type="parTrans" cxnId="{F0C57B1F-10CB-5840-A253-DBA67C28EBB1}">
      <dgm:prSet/>
      <dgm:spPr/>
      <dgm:t>
        <a:bodyPr/>
        <a:lstStyle/>
        <a:p>
          <a:endParaRPr lang="en-US"/>
        </a:p>
      </dgm:t>
    </dgm:pt>
    <dgm:pt modelId="{2CC05ECF-1AD5-0A4D-A92C-D90DFC472503}" type="sibTrans" cxnId="{F0C57B1F-10CB-5840-A253-DBA67C28EBB1}">
      <dgm:prSet/>
      <dgm:spPr/>
      <dgm:t>
        <a:bodyPr/>
        <a:lstStyle/>
        <a:p>
          <a:endParaRPr lang="en-US"/>
        </a:p>
      </dgm:t>
    </dgm:pt>
    <dgm:pt modelId="{81AE8D4B-6265-974D-A27E-1619F3E23F00}">
      <dgm:prSet/>
      <dgm:spPr/>
      <dgm:t>
        <a:bodyPr/>
        <a:lstStyle/>
        <a:p>
          <a:pPr rtl="0"/>
          <a:r>
            <a:rPr lang="en-US" dirty="0" smtClean="0"/>
            <a:t>Uses an evaluation process for capability and maturity proven over 20 years by over 10,000 organizations.</a:t>
          </a:r>
          <a:endParaRPr lang="en-US" dirty="0"/>
        </a:p>
      </dgm:t>
    </dgm:pt>
    <dgm:pt modelId="{2C89C684-52D6-9D45-8EA5-23E3484B9350}" type="parTrans" cxnId="{947F6FBA-BB46-4847-8F98-4D9EED9DF7D0}">
      <dgm:prSet/>
      <dgm:spPr/>
      <dgm:t>
        <a:bodyPr/>
        <a:lstStyle/>
        <a:p>
          <a:endParaRPr lang="en-US"/>
        </a:p>
      </dgm:t>
    </dgm:pt>
    <dgm:pt modelId="{D6A6501A-F11A-BA4B-84EE-3B5EA48987C6}" type="sibTrans" cxnId="{947F6FBA-BB46-4847-8F98-4D9EED9DF7D0}">
      <dgm:prSet/>
      <dgm:spPr/>
      <dgm:t>
        <a:bodyPr/>
        <a:lstStyle/>
        <a:p>
          <a:endParaRPr lang="en-US"/>
        </a:p>
      </dgm:t>
    </dgm:pt>
    <dgm:pt modelId="{52039B91-CAC8-3649-8DA0-AB23CFCB4097}" type="pres">
      <dgm:prSet presAssocID="{DBD75799-5D83-744F-AF87-E4A1195E4CEE}" presName="vert0" presStyleCnt="0">
        <dgm:presLayoutVars>
          <dgm:dir/>
          <dgm:animOne val="branch"/>
          <dgm:animLvl val="lvl"/>
        </dgm:presLayoutVars>
      </dgm:prSet>
      <dgm:spPr/>
      <dgm:t>
        <a:bodyPr/>
        <a:lstStyle/>
        <a:p>
          <a:endParaRPr lang="en-US"/>
        </a:p>
      </dgm:t>
    </dgm:pt>
    <dgm:pt modelId="{DF90FFE9-21A3-8543-9B50-944DC9A89666}" type="pres">
      <dgm:prSet presAssocID="{A921144B-854D-CF4A-8B5F-F8C6C72280B8}" presName="thickLine" presStyleLbl="alignNode1" presStyleIdx="0" presStyleCnt="1"/>
      <dgm:spPr/>
    </dgm:pt>
    <dgm:pt modelId="{D970989D-B51B-CE4B-828C-D04D3F66C295}" type="pres">
      <dgm:prSet presAssocID="{A921144B-854D-CF4A-8B5F-F8C6C72280B8}" presName="horz1" presStyleCnt="0"/>
      <dgm:spPr/>
    </dgm:pt>
    <dgm:pt modelId="{8FAC2566-BD0F-1041-998C-D2B4132726FD}" type="pres">
      <dgm:prSet presAssocID="{A921144B-854D-CF4A-8B5F-F8C6C72280B8}" presName="tx1" presStyleLbl="revTx" presStyleIdx="0" presStyleCnt="4" custScaleX="134121"/>
      <dgm:spPr/>
      <dgm:t>
        <a:bodyPr/>
        <a:lstStyle/>
        <a:p>
          <a:endParaRPr lang="en-US"/>
        </a:p>
      </dgm:t>
    </dgm:pt>
    <dgm:pt modelId="{32814D56-F3A5-0D41-978A-5EF2BD9DC4DB}" type="pres">
      <dgm:prSet presAssocID="{A921144B-854D-CF4A-8B5F-F8C6C72280B8}" presName="vert1" presStyleCnt="0"/>
      <dgm:spPr/>
    </dgm:pt>
    <dgm:pt modelId="{EAC981F2-9963-364C-92E5-DFB5C058A6D8}" type="pres">
      <dgm:prSet presAssocID="{64646DCC-D129-614F-A5A5-02A236BAE346}" presName="vertSpace2a" presStyleCnt="0"/>
      <dgm:spPr/>
    </dgm:pt>
    <dgm:pt modelId="{C28CD47E-F3AD-304F-8845-ED6C853E8A7E}" type="pres">
      <dgm:prSet presAssocID="{64646DCC-D129-614F-A5A5-02A236BAE346}" presName="horz2" presStyleCnt="0"/>
      <dgm:spPr/>
    </dgm:pt>
    <dgm:pt modelId="{92BBFEC5-5F5C-8341-8E71-BEBC76F628A3}" type="pres">
      <dgm:prSet presAssocID="{64646DCC-D129-614F-A5A5-02A236BAE346}" presName="horzSpace2" presStyleCnt="0"/>
      <dgm:spPr/>
    </dgm:pt>
    <dgm:pt modelId="{9F980E3F-8330-A340-B678-AC30248D3B74}" type="pres">
      <dgm:prSet presAssocID="{64646DCC-D129-614F-A5A5-02A236BAE346}" presName="tx2" presStyleLbl="revTx" presStyleIdx="1" presStyleCnt="4" custScaleY="55583"/>
      <dgm:spPr/>
      <dgm:t>
        <a:bodyPr/>
        <a:lstStyle/>
        <a:p>
          <a:endParaRPr lang="en-US"/>
        </a:p>
      </dgm:t>
    </dgm:pt>
    <dgm:pt modelId="{A4D2653E-66B1-4B44-BF20-5A52F995921C}" type="pres">
      <dgm:prSet presAssocID="{64646DCC-D129-614F-A5A5-02A236BAE346}" presName="vert2" presStyleCnt="0"/>
      <dgm:spPr/>
    </dgm:pt>
    <dgm:pt modelId="{7BD79250-A679-8941-9692-15F1D4DF4886}" type="pres">
      <dgm:prSet presAssocID="{64646DCC-D129-614F-A5A5-02A236BAE346}" presName="thinLine2b" presStyleLbl="callout" presStyleIdx="0" presStyleCnt="3"/>
      <dgm:spPr/>
    </dgm:pt>
    <dgm:pt modelId="{2F7F5C64-84EA-6C42-9985-7FA199DCF9D9}" type="pres">
      <dgm:prSet presAssocID="{64646DCC-D129-614F-A5A5-02A236BAE346}" presName="vertSpace2b" presStyleCnt="0"/>
      <dgm:spPr/>
    </dgm:pt>
    <dgm:pt modelId="{62D2AD0E-07DE-8E4A-8497-DCB6055FA472}" type="pres">
      <dgm:prSet presAssocID="{EDBE004C-95BF-4444-AD37-08A9C4C12796}" presName="horz2" presStyleCnt="0"/>
      <dgm:spPr/>
    </dgm:pt>
    <dgm:pt modelId="{37D13002-ECD6-6147-9217-F855BBF9AABF}" type="pres">
      <dgm:prSet presAssocID="{EDBE004C-95BF-4444-AD37-08A9C4C12796}" presName="horzSpace2" presStyleCnt="0"/>
      <dgm:spPr/>
    </dgm:pt>
    <dgm:pt modelId="{57683CE3-C071-0142-9846-B8EA1C7F52D2}" type="pres">
      <dgm:prSet presAssocID="{EDBE004C-95BF-4444-AD37-08A9C4C12796}" presName="tx2" presStyleLbl="revTx" presStyleIdx="2" presStyleCnt="4"/>
      <dgm:spPr/>
      <dgm:t>
        <a:bodyPr/>
        <a:lstStyle/>
        <a:p>
          <a:endParaRPr lang="en-US"/>
        </a:p>
      </dgm:t>
    </dgm:pt>
    <dgm:pt modelId="{E556A323-2BDF-C046-946C-797584D12E02}" type="pres">
      <dgm:prSet presAssocID="{EDBE004C-95BF-4444-AD37-08A9C4C12796}" presName="vert2" presStyleCnt="0"/>
      <dgm:spPr/>
    </dgm:pt>
    <dgm:pt modelId="{8D8877C4-13FE-DE44-8E96-00D970084E42}" type="pres">
      <dgm:prSet presAssocID="{EDBE004C-95BF-4444-AD37-08A9C4C12796}" presName="thinLine2b" presStyleLbl="callout" presStyleIdx="1" presStyleCnt="3"/>
      <dgm:spPr/>
    </dgm:pt>
    <dgm:pt modelId="{1618EE9A-0491-8D4E-B707-E8E80749584A}" type="pres">
      <dgm:prSet presAssocID="{EDBE004C-95BF-4444-AD37-08A9C4C12796}" presName="vertSpace2b" presStyleCnt="0"/>
      <dgm:spPr/>
    </dgm:pt>
    <dgm:pt modelId="{F73E5B36-45CB-8E4E-9D53-96D95CBCB7BB}" type="pres">
      <dgm:prSet presAssocID="{81AE8D4B-6265-974D-A27E-1619F3E23F00}" presName="horz2" presStyleCnt="0"/>
      <dgm:spPr/>
    </dgm:pt>
    <dgm:pt modelId="{7FFC5D34-F865-204E-9C0E-1DE23910990F}" type="pres">
      <dgm:prSet presAssocID="{81AE8D4B-6265-974D-A27E-1619F3E23F00}" presName="horzSpace2" presStyleCnt="0"/>
      <dgm:spPr/>
    </dgm:pt>
    <dgm:pt modelId="{CA4ADA42-DE7F-D04E-95CB-BF448A56791D}" type="pres">
      <dgm:prSet presAssocID="{81AE8D4B-6265-974D-A27E-1619F3E23F00}" presName="tx2" presStyleLbl="revTx" presStyleIdx="3" presStyleCnt="4"/>
      <dgm:spPr/>
      <dgm:t>
        <a:bodyPr/>
        <a:lstStyle/>
        <a:p>
          <a:endParaRPr lang="en-US"/>
        </a:p>
      </dgm:t>
    </dgm:pt>
    <dgm:pt modelId="{08015287-46E9-7242-8B80-12C3C6F7B07A}" type="pres">
      <dgm:prSet presAssocID="{81AE8D4B-6265-974D-A27E-1619F3E23F00}" presName="vert2" presStyleCnt="0"/>
      <dgm:spPr/>
    </dgm:pt>
    <dgm:pt modelId="{B6AF5C64-F407-7744-B0A5-5D4A83B9CF7F}" type="pres">
      <dgm:prSet presAssocID="{81AE8D4B-6265-974D-A27E-1619F3E23F00}" presName="thinLine2b" presStyleLbl="callout" presStyleIdx="2" presStyleCnt="3"/>
      <dgm:spPr/>
    </dgm:pt>
    <dgm:pt modelId="{8BF9C1DF-EDC4-104B-BBEB-508B97C822A7}" type="pres">
      <dgm:prSet presAssocID="{81AE8D4B-6265-974D-A27E-1619F3E23F00}" presName="vertSpace2b" presStyleCnt="0"/>
      <dgm:spPr/>
    </dgm:pt>
  </dgm:ptLst>
  <dgm:cxnLst>
    <dgm:cxn modelId="{D9266FB1-BE75-A14C-8E2C-676122FD2859}" type="presOf" srcId="{64646DCC-D129-614F-A5A5-02A236BAE346}" destId="{9F980E3F-8330-A340-B678-AC30248D3B74}" srcOrd="0" destOrd="0" presId="urn:microsoft.com/office/officeart/2008/layout/LinedList"/>
    <dgm:cxn modelId="{61735A29-E1A5-2C43-92DD-3475AA619070}" type="presOf" srcId="{A921144B-854D-CF4A-8B5F-F8C6C72280B8}" destId="{8FAC2566-BD0F-1041-998C-D2B4132726FD}" srcOrd="0" destOrd="0" presId="urn:microsoft.com/office/officeart/2008/layout/LinedList"/>
    <dgm:cxn modelId="{947F6FBA-BB46-4847-8F98-4D9EED9DF7D0}" srcId="{A921144B-854D-CF4A-8B5F-F8C6C72280B8}" destId="{81AE8D4B-6265-974D-A27E-1619F3E23F00}" srcOrd="2" destOrd="0" parTransId="{2C89C684-52D6-9D45-8EA5-23E3484B9350}" sibTransId="{D6A6501A-F11A-BA4B-84EE-3B5EA48987C6}"/>
    <dgm:cxn modelId="{1AA3A146-EB2E-C84F-B1DD-04B80F4862B6}" type="presOf" srcId="{EDBE004C-95BF-4444-AD37-08A9C4C12796}" destId="{57683CE3-C071-0142-9846-B8EA1C7F52D2}" srcOrd="0" destOrd="0" presId="urn:microsoft.com/office/officeart/2008/layout/LinedList"/>
    <dgm:cxn modelId="{46AC3D3A-49EE-8B41-8DD4-E286A5E5A9FB}" type="presOf" srcId="{81AE8D4B-6265-974D-A27E-1619F3E23F00}" destId="{CA4ADA42-DE7F-D04E-95CB-BF448A56791D}" srcOrd="0" destOrd="0" presId="urn:microsoft.com/office/officeart/2008/layout/LinedList"/>
    <dgm:cxn modelId="{AF6C26FB-6BD7-1442-8D34-4F6067BDA16F}" type="presOf" srcId="{DBD75799-5D83-744F-AF87-E4A1195E4CEE}" destId="{52039B91-CAC8-3649-8DA0-AB23CFCB4097}" srcOrd="0" destOrd="0" presId="urn:microsoft.com/office/officeart/2008/layout/LinedList"/>
    <dgm:cxn modelId="{F0C57B1F-10CB-5840-A253-DBA67C28EBB1}" srcId="{A921144B-854D-CF4A-8B5F-F8C6C72280B8}" destId="{EDBE004C-95BF-4444-AD37-08A9C4C12796}" srcOrd="1" destOrd="0" parTransId="{244B7BAA-6692-2F4F-A8D5-949DE134323C}" sibTransId="{2CC05ECF-1AD5-0A4D-A92C-D90DFC472503}"/>
    <dgm:cxn modelId="{36C630C6-161F-454C-8737-A0879FBFA74A}" srcId="{DBD75799-5D83-744F-AF87-E4A1195E4CEE}" destId="{A921144B-854D-CF4A-8B5F-F8C6C72280B8}" srcOrd="0" destOrd="0" parTransId="{DC48EBC8-3241-6146-AC43-8FD349304AB6}" sibTransId="{E2D84F39-B8B9-5349-84D5-75118B2041E2}"/>
    <dgm:cxn modelId="{2BBEF9A5-8EA8-0B41-AE58-904B629071B3}" srcId="{A921144B-854D-CF4A-8B5F-F8C6C72280B8}" destId="{64646DCC-D129-614F-A5A5-02A236BAE346}" srcOrd="0" destOrd="0" parTransId="{56EE15DD-C1A4-9E4C-AF76-E88C42FA7975}" sibTransId="{70760F57-7F56-BD4C-BFD9-CF19C2804A25}"/>
    <dgm:cxn modelId="{5BC1E4F6-DD4A-3F48-B7BC-EBB5DC0B1347}" type="presParOf" srcId="{52039B91-CAC8-3649-8DA0-AB23CFCB4097}" destId="{DF90FFE9-21A3-8543-9B50-944DC9A89666}" srcOrd="0" destOrd="0" presId="urn:microsoft.com/office/officeart/2008/layout/LinedList"/>
    <dgm:cxn modelId="{2025CB3E-1CD7-9C48-900D-739E14C9B095}" type="presParOf" srcId="{52039B91-CAC8-3649-8DA0-AB23CFCB4097}" destId="{D970989D-B51B-CE4B-828C-D04D3F66C295}" srcOrd="1" destOrd="0" presId="urn:microsoft.com/office/officeart/2008/layout/LinedList"/>
    <dgm:cxn modelId="{5E1698B3-675B-D046-971B-689C908DE984}" type="presParOf" srcId="{D970989D-B51B-CE4B-828C-D04D3F66C295}" destId="{8FAC2566-BD0F-1041-998C-D2B4132726FD}" srcOrd="0" destOrd="0" presId="urn:microsoft.com/office/officeart/2008/layout/LinedList"/>
    <dgm:cxn modelId="{7F754D4C-014B-B841-89A2-19CA7890F691}" type="presParOf" srcId="{D970989D-B51B-CE4B-828C-D04D3F66C295}" destId="{32814D56-F3A5-0D41-978A-5EF2BD9DC4DB}" srcOrd="1" destOrd="0" presId="urn:microsoft.com/office/officeart/2008/layout/LinedList"/>
    <dgm:cxn modelId="{D369149C-C41D-8D4C-A87C-37A76E4A8FBD}" type="presParOf" srcId="{32814D56-F3A5-0D41-978A-5EF2BD9DC4DB}" destId="{EAC981F2-9963-364C-92E5-DFB5C058A6D8}" srcOrd="0" destOrd="0" presId="urn:microsoft.com/office/officeart/2008/layout/LinedList"/>
    <dgm:cxn modelId="{04FAA48C-812A-ED4E-BA4F-E619E634145B}" type="presParOf" srcId="{32814D56-F3A5-0D41-978A-5EF2BD9DC4DB}" destId="{C28CD47E-F3AD-304F-8845-ED6C853E8A7E}" srcOrd="1" destOrd="0" presId="urn:microsoft.com/office/officeart/2008/layout/LinedList"/>
    <dgm:cxn modelId="{8ABA8D29-563F-5242-933C-05423EFEE9B6}" type="presParOf" srcId="{C28CD47E-F3AD-304F-8845-ED6C853E8A7E}" destId="{92BBFEC5-5F5C-8341-8E71-BEBC76F628A3}" srcOrd="0" destOrd="0" presId="urn:microsoft.com/office/officeart/2008/layout/LinedList"/>
    <dgm:cxn modelId="{7514A240-05A3-5D4A-94F3-BE01D66A1B60}" type="presParOf" srcId="{C28CD47E-F3AD-304F-8845-ED6C853E8A7E}" destId="{9F980E3F-8330-A340-B678-AC30248D3B74}" srcOrd="1" destOrd="0" presId="urn:microsoft.com/office/officeart/2008/layout/LinedList"/>
    <dgm:cxn modelId="{57EBD147-9A4D-E142-B61F-529F4915FA45}" type="presParOf" srcId="{C28CD47E-F3AD-304F-8845-ED6C853E8A7E}" destId="{A4D2653E-66B1-4B44-BF20-5A52F995921C}" srcOrd="2" destOrd="0" presId="urn:microsoft.com/office/officeart/2008/layout/LinedList"/>
    <dgm:cxn modelId="{3A1EF60C-3F10-A74B-A2CB-82E4676464CF}" type="presParOf" srcId="{32814D56-F3A5-0D41-978A-5EF2BD9DC4DB}" destId="{7BD79250-A679-8941-9692-15F1D4DF4886}" srcOrd="2" destOrd="0" presId="urn:microsoft.com/office/officeart/2008/layout/LinedList"/>
    <dgm:cxn modelId="{9204B852-8475-E546-B20E-7DBE87EA9B1A}" type="presParOf" srcId="{32814D56-F3A5-0D41-978A-5EF2BD9DC4DB}" destId="{2F7F5C64-84EA-6C42-9985-7FA199DCF9D9}" srcOrd="3" destOrd="0" presId="urn:microsoft.com/office/officeart/2008/layout/LinedList"/>
    <dgm:cxn modelId="{52788E91-33E9-E149-A311-4E7BC9F8B549}" type="presParOf" srcId="{32814D56-F3A5-0D41-978A-5EF2BD9DC4DB}" destId="{62D2AD0E-07DE-8E4A-8497-DCB6055FA472}" srcOrd="4" destOrd="0" presId="urn:microsoft.com/office/officeart/2008/layout/LinedList"/>
    <dgm:cxn modelId="{F8CF2E54-7E09-3A43-BEC0-D5B11C2A0B42}" type="presParOf" srcId="{62D2AD0E-07DE-8E4A-8497-DCB6055FA472}" destId="{37D13002-ECD6-6147-9217-F855BBF9AABF}" srcOrd="0" destOrd="0" presId="urn:microsoft.com/office/officeart/2008/layout/LinedList"/>
    <dgm:cxn modelId="{A6296353-CEDA-B742-A70A-8CDCFE69BEF4}" type="presParOf" srcId="{62D2AD0E-07DE-8E4A-8497-DCB6055FA472}" destId="{57683CE3-C071-0142-9846-B8EA1C7F52D2}" srcOrd="1" destOrd="0" presId="urn:microsoft.com/office/officeart/2008/layout/LinedList"/>
    <dgm:cxn modelId="{657359AE-F283-D24F-8B90-0C856CCC50F1}" type="presParOf" srcId="{62D2AD0E-07DE-8E4A-8497-DCB6055FA472}" destId="{E556A323-2BDF-C046-946C-797584D12E02}" srcOrd="2" destOrd="0" presId="urn:microsoft.com/office/officeart/2008/layout/LinedList"/>
    <dgm:cxn modelId="{1121B7C2-98AE-4B40-BB5D-6F33CA4B8FA3}" type="presParOf" srcId="{32814D56-F3A5-0D41-978A-5EF2BD9DC4DB}" destId="{8D8877C4-13FE-DE44-8E96-00D970084E42}" srcOrd="5" destOrd="0" presId="urn:microsoft.com/office/officeart/2008/layout/LinedList"/>
    <dgm:cxn modelId="{0AFB55A1-C773-7248-867B-121B51E1A44F}" type="presParOf" srcId="{32814D56-F3A5-0D41-978A-5EF2BD9DC4DB}" destId="{1618EE9A-0491-8D4E-B707-E8E80749584A}" srcOrd="6" destOrd="0" presId="urn:microsoft.com/office/officeart/2008/layout/LinedList"/>
    <dgm:cxn modelId="{86EA86CB-C612-BB46-97A9-17B25F3CD3CD}" type="presParOf" srcId="{32814D56-F3A5-0D41-978A-5EF2BD9DC4DB}" destId="{F73E5B36-45CB-8E4E-9D53-96D95CBCB7BB}" srcOrd="7" destOrd="0" presId="urn:microsoft.com/office/officeart/2008/layout/LinedList"/>
    <dgm:cxn modelId="{554A9461-2E2F-A54C-B499-35698615426C}" type="presParOf" srcId="{F73E5B36-45CB-8E4E-9D53-96D95CBCB7BB}" destId="{7FFC5D34-F865-204E-9C0E-1DE23910990F}" srcOrd="0" destOrd="0" presId="urn:microsoft.com/office/officeart/2008/layout/LinedList"/>
    <dgm:cxn modelId="{C2A3DC4F-9D85-0545-BDA4-70817BC3BBEE}" type="presParOf" srcId="{F73E5B36-45CB-8E4E-9D53-96D95CBCB7BB}" destId="{CA4ADA42-DE7F-D04E-95CB-BF448A56791D}" srcOrd="1" destOrd="0" presId="urn:microsoft.com/office/officeart/2008/layout/LinedList"/>
    <dgm:cxn modelId="{E8D60D3F-38F0-834D-AAB7-A94B2F9F5D5C}" type="presParOf" srcId="{F73E5B36-45CB-8E4E-9D53-96D95CBCB7BB}" destId="{08015287-46E9-7242-8B80-12C3C6F7B07A}" srcOrd="2" destOrd="0" presId="urn:microsoft.com/office/officeart/2008/layout/LinedList"/>
    <dgm:cxn modelId="{808EEF07-E9A6-8246-93ED-1289AEA1C04D}" type="presParOf" srcId="{32814D56-F3A5-0D41-978A-5EF2BD9DC4DB}" destId="{B6AF5C64-F407-7744-B0A5-5D4A83B9CF7F}" srcOrd="8" destOrd="0" presId="urn:microsoft.com/office/officeart/2008/layout/LinedList"/>
    <dgm:cxn modelId="{0A2DC505-6E36-3E4F-9A9B-A7FD48A60D8F}" type="presParOf" srcId="{32814D56-F3A5-0D41-978A-5EF2BD9DC4DB}" destId="{8BF9C1DF-EDC4-104B-BBEB-508B97C822A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45DCC-B235-394E-9C90-D6227EB82E9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3AA9560C-5595-8648-B6ED-0F166E3896DE}">
      <dgm:prSet/>
      <dgm:spPr/>
      <dgm:t>
        <a:bodyPr/>
        <a:lstStyle/>
        <a:p>
          <a:pPr rtl="0"/>
          <a:r>
            <a:rPr lang="en-US" smtClean="0"/>
            <a:t>Tools</a:t>
          </a:r>
          <a:endParaRPr lang="en-US"/>
        </a:p>
      </dgm:t>
    </dgm:pt>
    <dgm:pt modelId="{7D6286D0-B3C1-8846-AD46-CA86E5659D92}" type="parTrans" cxnId="{DA55304A-6E74-9C4E-AFA6-206D7F26F146}">
      <dgm:prSet/>
      <dgm:spPr/>
      <dgm:t>
        <a:bodyPr/>
        <a:lstStyle/>
        <a:p>
          <a:endParaRPr lang="en-US"/>
        </a:p>
      </dgm:t>
    </dgm:pt>
    <dgm:pt modelId="{F0C74E1D-22E0-6148-BF16-3D5648836DF0}" type="sibTrans" cxnId="{DA55304A-6E74-9C4E-AFA6-206D7F26F146}">
      <dgm:prSet/>
      <dgm:spPr/>
      <dgm:t>
        <a:bodyPr/>
        <a:lstStyle/>
        <a:p>
          <a:endParaRPr lang="en-US"/>
        </a:p>
      </dgm:t>
    </dgm:pt>
    <dgm:pt modelId="{53830B13-1E08-C943-8531-C81E10219131}">
      <dgm:prSet/>
      <dgm:spPr/>
      <dgm:t>
        <a:bodyPr/>
        <a:lstStyle/>
        <a:p>
          <a:pPr rtl="0"/>
          <a:r>
            <a:rPr lang="en-US" smtClean="0"/>
            <a:t>Data Management Maturity (DMM) process model</a:t>
          </a:r>
          <a:endParaRPr lang="en-US"/>
        </a:p>
      </dgm:t>
    </dgm:pt>
    <dgm:pt modelId="{FDF0894C-5DC7-664B-9F27-F75F0FF94A52}" type="parTrans" cxnId="{C4A08EE5-DECA-0341-A351-380CD89AD9AA}">
      <dgm:prSet/>
      <dgm:spPr/>
      <dgm:t>
        <a:bodyPr/>
        <a:lstStyle/>
        <a:p>
          <a:endParaRPr lang="en-US"/>
        </a:p>
      </dgm:t>
    </dgm:pt>
    <dgm:pt modelId="{D7CDB101-0863-D043-B022-5FDA94379C93}" type="sibTrans" cxnId="{C4A08EE5-DECA-0341-A351-380CD89AD9AA}">
      <dgm:prSet/>
      <dgm:spPr/>
      <dgm:t>
        <a:bodyPr/>
        <a:lstStyle/>
        <a:p>
          <a:endParaRPr lang="en-US"/>
        </a:p>
      </dgm:t>
    </dgm:pt>
    <dgm:pt modelId="{C05C0998-7458-B04B-8F38-81F60192624B}">
      <dgm:prSet/>
      <dgm:spPr/>
      <dgm:t>
        <a:bodyPr/>
        <a:lstStyle/>
        <a:p>
          <a:pPr rtl="0"/>
          <a:r>
            <a:rPr lang="en-US" dirty="0" smtClean="0"/>
            <a:t>Assessment and Scoring Methodology</a:t>
          </a:r>
          <a:endParaRPr lang="en-US" dirty="0"/>
        </a:p>
      </dgm:t>
    </dgm:pt>
    <dgm:pt modelId="{5447E6EE-4000-594A-9726-3645E81F1F12}" type="parTrans" cxnId="{C2017D9B-A765-224C-8A3C-967B1A320990}">
      <dgm:prSet/>
      <dgm:spPr/>
      <dgm:t>
        <a:bodyPr/>
        <a:lstStyle/>
        <a:p>
          <a:endParaRPr lang="en-US"/>
        </a:p>
      </dgm:t>
    </dgm:pt>
    <dgm:pt modelId="{9CD36DF4-5917-924A-ACFD-BE535419670E}" type="sibTrans" cxnId="{C2017D9B-A765-224C-8A3C-967B1A320990}">
      <dgm:prSet/>
      <dgm:spPr/>
      <dgm:t>
        <a:bodyPr/>
        <a:lstStyle/>
        <a:p>
          <a:endParaRPr lang="en-US"/>
        </a:p>
      </dgm:t>
    </dgm:pt>
    <dgm:pt modelId="{0111D819-E72C-C740-933E-86EC7660C3E0}">
      <dgm:prSet/>
      <dgm:spPr/>
      <dgm:t>
        <a:bodyPr/>
        <a:lstStyle/>
        <a:p>
          <a:pPr rtl="0"/>
          <a:r>
            <a:rPr lang="en-US" dirty="0" smtClean="0"/>
            <a:t>Scope</a:t>
          </a:r>
          <a:endParaRPr lang="en-US" dirty="0"/>
        </a:p>
      </dgm:t>
    </dgm:pt>
    <dgm:pt modelId="{30BA82C3-D253-A248-8633-FC97EB064270}" type="parTrans" cxnId="{2B90DCDA-EB32-DE41-B182-4B0B7736C3F6}">
      <dgm:prSet/>
      <dgm:spPr/>
      <dgm:t>
        <a:bodyPr/>
        <a:lstStyle/>
        <a:p>
          <a:endParaRPr lang="en-US"/>
        </a:p>
      </dgm:t>
    </dgm:pt>
    <dgm:pt modelId="{6056C8AC-73FF-A54C-87AC-5BEFA046DF48}" type="sibTrans" cxnId="{2B90DCDA-EB32-DE41-B182-4B0B7736C3F6}">
      <dgm:prSet/>
      <dgm:spPr/>
      <dgm:t>
        <a:bodyPr/>
        <a:lstStyle/>
        <a:p>
          <a:endParaRPr lang="en-US"/>
        </a:p>
      </dgm:t>
    </dgm:pt>
    <dgm:pt modelId="{A043FF8A-5BB6-C741-8BD8-4A357191ED7A}">
      <dgm:prSet/>
      <dgm:spPr/>
      <dgm:t>
        <a:bodyPr/>
        <a:lstStyle/>
        <a:p>
          <a:pPr rtl="0"/>
          <a:r>
            <a:rPr lang="en-US" dirty="0" smtClean="0"/>
            <a:t>Organizational processes in place that manage data assets. </a:t>
          </a:r>
          <a:endParaRPr lang="en-US" dirty="0"/>
        </a:p>
      </dgm:t>
    </dgm:pt>
    <dgm:pt modelId="{07A8BE57-7CA4-B64F-8983-8467AF8D20A9}" type="parTrans" cxnId="{0E456C76-D211-1242-ADE8-31AB4801E0B4}">
      <dgm:prSet/>
      <dgm:spPr/>
      <dgm:t>
        <a:bodyPr/>
        <a:lstStyle/>
        <a:p>
          <a:endParaRPr lang="en-US"/>
        </a:p>
      </dgm:t>
    </dgm:pt>
    <dgm:pt modelId="{AC4B25FE-50A8-664A-B897-22A5E396E578}" type="sibTrans" cxnId="{0E456C76-D211-1242-ADE8-31AB4801E0B4}">
      <dgm:prSet/>
      <dgm:spPr/>
      <dgm:t>
        <a:bodyPr/>
        <a:lstStyle/>
        <a:p>
          <a:endParaRPr lang="en-US"/>
        </a:p>
      </dgm:t>
    </dgm:pt>
    <dgm:pt modelId="{D262F108-8F7E-F047-BF09-780CA4CDD673}">
      <dgm:prSet/>
      <dgm:spPr/>
      <dgm:t>
        <a:bodyPr/>
        <a:lstStyle/>
        <a:p>
          <a:pPr rtl="0"/>
          <a:r>
            <a:rPr lang="en-US" dirty="0" smtClean="0"/>
            <a:t>Determine level of awareness of best practices and to what extent they are performed. </a:t>
          </a:r>
          <a:endParaRPr lang="en-US" dirty="0"/>
        </a:p>
      </dgm:t>
    </dgm:pt>
    <dgm:pt modelId="{FD5094C9-1C7E-9846-A2F7-799D6FEB1E18}" type="parTrans" cxnId="{49A0C588-8BC9-AC4F-B4C9-6A5FC5B5A4AF}">
      <dgm:prSet/>
      <dgm:spPr/>
      <dgm:t>
        <a:bodyPr/>
        <a:lstStyle/>
        <a:p>
          <a:endParaRPr lang="en-US"/>
        </a:p>
      </dgm:t>
    </dgm:pt>
    <dgm:pt modelId="{6A4EE335-1955-8341-8B19-8190084B89FA}" type="sibTrans" cxnId="{49A0C588-8BC9-AC4F-B4C9-6A5FC5B5A4AF}">
      <dgm:prSet/>
      <dgm:spPr/>
      <dgm:t>
        <a:bodyPr/>
        <a:lstStyle/>
        <a:p>
          <a:endParaRPr lang="en-US"/>
        </a:p>
      </dgm:t>
    </dgm:pt>
    <dgm:pt modelId="{6ED91ABE-1C39-F240-AA4B-4C7E0178523E}">
      <dgm:prSet/>
      <dgm:spPr/>
      <dgm:t>
        <a:bodyPr/>
        <a:lstStyle/>
        <a:p>
          <a:pPr rtl="0"/>
          <a:r>
            <a:rPr lang="en-US" dirty="0" smtClean="0"/>
            <a:t>Objective</a:t>
          </a:r>
          <a:endParaRPr lang="en-US" dirty="0"/>
        </a:p>
      </dgm:t>
    </dgm:pt>
    <dgm:pt modelId="{3B8BEB90-4FA5-BF4B-BC4E-4F83028BC1F0}" type="parTrans" cxnId="{5CA152C0-74C9-1840-AC34-6F45F01C3328}">
      <dgm:prSet/>
      <dgm:spPr/>
      <dgm:t>
        <a:bodyPr/>
        <a:lstStyle/>
        <a:p>
          <a:endParaRPr lang="en-US"/>
        </a:p>
      </dgm:t>
    </dgm:pt>
    <dgm:pt modelId="{B80C93AF-7F96-A844-9CAF-B25CE6866D93}" type="sibTrans" cxnId="{5CA152C0-74C9-1840-AC34-6F45F01C3328}">
      <dgm:prSet/>
      <dgm:spPr/>
      <dgm:t>
        <a:bodyPr/>
        <a:lstStyle/>
        <a:p>
          <a:endParaRPr lang="en-US"/>
        </a:p>
      </dgm:t>
    </dgm:pt>
    <dgm:pt modelId="{326908ED-CFF6-8747-9070-667AE730D443}">
      <dgm:prSet/>
      <dgm:spPr/>
      <dgm:t>
        <a:bodyPr/>
        <a:lstStyle/>
        <a:p>
          <a:pPr rtl="0"/>
          <a:r>
            <a:rPr lang="en-US" dirty="0" smtClean="0"/>
            <a:t>Characterize the level into capability</a:t>
          </a:r>
          <a:r>
            <a:rPr lang="en-US" baseline="0" dirty="0" smtClean="0"/>
            <a:t> and maturity.</a:t>
          </a:r>
          <a:endParaRPr lang="en-US" dirty="0"/>
        </a:p>
      </dgm:t>
    </dgm:pt>
    <dgm:pt modelId="{F9B195C4-E9A5-AE4D-BE7E-209A4D8EB884}" type="parTrans" cxnId="{76CFBAD6-13E6-9E45-885E-3BA6360FC150}">
      <dgm:prSet/>
      <dgm:spPr/>
      <dgm:t>
        <a:bodyPr/>
        <a:lstStyle/>
        <a:p>
          <a:endParaRPr lang="en-US"/>
        </a:p>
      </dgm:t>
    </dgm:pt>
    <dgm:pt modelId="{8AEB7D5B-0C5D-D64F-B60F-2AD8F19585E8}" type="sibTrans" cxnId="{76CFBAD6-13E6-9E45-885E-3BA6360FC150}">
      <dgm:prSet/>
      <dgm:spPr/>
      <dgm:t>
        <a:bodyPr/>
        <a:lstStyle/>
        <a:p>
          <a:endParaRPr lang="en-US"/>
        </a:p>
      </dgm:t>
    </dgm:pt>
    <dgm:pt modelId="{306FBAD2-5CD7-E246-998F-BA10A0202F73}" type="pres">
      <dgm:prSet presAssocID="{E8945DCC-B235-394E-9C90-D6227EB82E9E}" presName="linear" presStyleCnt="0">
        <dgm:presLayoutVars>
          <dgm:dir/>
          <dgm:animLvl val="lvl"/>
          <dgm:resizeHandles val="exact"/>
        </dgm:presLayoutVars>
      </dgm:prSet>
      <dgm:spPr/>
      <dgm:t>
        <a:bodyPr/>
        <a:lstStyle/>
        <a:p>
          <a:endParaRPr lang="en-US"/>
        </a:p>
      </dgm:t>
    </dgm:pt>
    <dgm:pt modelId="{2604DA2F-E94F-D14C-A592-34A7657B5AB9}" type="pres">
      <dgm:prSet presAssocID="{3AA9560C-5595-8648-B6ED-0F166E3896DE}" presName="parentLin" presStyleCnt="0"/>
      <dgm:spPr/>
    </dgm:pt>
    <dgm:pt modelId="{D9184B18-5DE1-734E-8A92-B2D16EA99C0F}" type="pres">
      <dgm:prSet presAssocID="{3AA9560C-5595-8648-B6ED-0F166E3896DE}" presName="parentLeftMargin" presStyleLbl="node1" presStyleIdx="0" presStyleCnt="3"/>
      <dgm:spPr/>
      <dgm:t>
        <a:bodyPr/>
        <a:lstStyle/>
        <a:p>
          <a:endParaRPr lang="en-US"/>
        </a:p>
      </dgm:t>
    </dgm:pt>
    <dgm:pt modelId="{44217F5C-0E2D-C948-AF4C-E3134A6B4A74}" type="pres">
      <dgm:prSet presAssocID="{3AA9560C-5595-8648-B6ED-0F166E3896DE}" presName="parentText" presStyleLbl="node1" presStyleIdx="0" presStyleCnt="3">
        <dgm:presLayoutVars>
          <dgm:chMax val="0"/>
          <dgm:bulletEnabled val="1"/>
        </dgm:presLayoutVars>
      </dgm:prSet>
      <dgm:spPr/>
      <dgm:t>
        <a:bodyPr/>
        <a:lstStyle/>
        <a:p>
          <a:endParaRPr lang="en-US"/>
        </a:p>
      </dgm:t>
    </dgm:pt>
    <dgm:pt modelId="{44D0CE01-1CC2-A346-86C5-422027FB6136}" type="pres">
      <dgm:prSet presAssocID="{3AA9560C-5595-8648-B6ED-0F166E3896DE}" presName="negativeSpace" presStyleCnt="0"/>
      <dgm:spPr/>
    </dgm:pt>
    <dgm:pt modelId="{BF8DE26C-1819-8347-8B6C-D47F87825E14}" type="pres">
      <dgm:prSet presAssocID="{3AA9560C-5595-8648-B6ED-0F166E3896DE}" presName="childText" presStyleLbl="conFgAcc1" presStyleIdx="0" presStyleCnt="3">
        <dgm:presLayoutVars>
          <dgm:bulletEnabled val="1"/>
        </dgm:presLayoutVars>
      </dgm:prSet>
      <dgm:spPr/>
      <dgm:t>
        <a:bodyPr/>
        <a:lstStyle/>
        <a:p>
          <a:endParaRPr lang="en-US"/>
        </a:p>
      </dgm:t>
    </dgm:pt>
    <dgm:pt modelId="{6C1D1CDD-CB6B-784F-8B23-DAA1CE9AFA9D}" type="pres">
      <dgm:prSet presAssocID="{F0C74E1D-22E0-6148-BF16-3D5648836DF0}" presName="spaceBetweenRectangles" presStyleCnt="0"/>
      <dgm:spPr/>
    </dgm:pt>
    <dgm:pt modelId="{CCC1CCE2-4F00-A748-940D-071226C2F3E5}" type="pres">
      <dgm:prSet presAssocID="{0111D819-E72C-C740-933E-86EC7660C3E0}" presName="parentLin" presStyleCnt="0"/>
      <dgm:spPr/>
    </dgm:pt>
    <dgm:pt modelId="{E9DBA421-7A77-3E4F-9E88-CF1955F51C69}" type="pres">
      <dgm:prSet presAssocID="{0111D819-E72C-C740-933E-86EC7660C3E0}" presName="parentLeftMargin" presStyleLbl="node1" presStyleIdx="0" presStyleCnt="3"/>
      <dgm:spPr/>
      <dgm:t>
        <a:bodyPr/>
        <a:lstStyle/>
        <a:p>
          <a:endParaRPr lang="en-US"/>
        </a:p>
      </dgm:t>
    </dgm:pt>
    <dgm:pt modelId="{1018D175-1510-6C46-A8A5-4F93BE12A6D0}" type="pres">
      <dgm:prSet presAssocID="{0111D819-E72C-C740-933E-86EC7660C3E0}" presName="parentText" presStyleLbl="node1" presStyleIdx="1" presStyleCnt="3">
        <dgm:presLayoutVars>
          <dgm:chMax val="0"/>
          <dgm:bulletEnabled val="1"/>
        </dgm:presLayoutVars>
      </dgm:prSet>
      <dgm:spPr/>
      <dgm:t>
        <a:bodyPr/>
        <a:lstStyle/>
        <a:p>
          <a:endParaRPr lang="en-US"/>
        </a:p>
      </dgm:t>
    </dgm:pt>
    <dgm:pt modelId="{AE1B5090-543A-A34A-BFC4-EB98C97739E2}" type="pres">
      <dgm:prSet presAssocID="{0111D819-E72C-C740-933E-86EC7660C3E0}" presName="negativeSpace" presStyleCnt="0"/>
      <dgm:spPr/>
    </dgm:pt>
    <dgm:pt modelId="{CC734DD2-8513-8A40-BCAE-952C7551BFF0}" type="pres">
      <dgm:prSet presAssocID="{0111D819-E72C-C740-933E-86EC7660C3E0}" presName="childText" presStyleLbl="conFgAcc1" presStyleIdx="1" presStyleCnt="3">
        <dgm:presLayoutVars>
          <dgm:bulletEnabled val="1"/>
        </dgm:presLayoutVars>
      </dgm:prSet>
      <dgm:spPr/>
      <dgm:t>
        <a:bodyPr/>
        <a:lstStyle/>
        <a:p>
          <a:endParaRPr lang="en-US"/>
        </a:p>
      </dgm:t>
    </dgm:pt>
    <dgm:pt modelId="{B257D2DB-EBA5-E942-9B70-CF017714A61F}" type="pres">
      <dgm:prSet presAssocID="{6056C8AC-73FF-A54C-87AC-5BEFA046DF48}" presName="spaceBetweenRectangles" presStyleCnt="0"/>
      <dgm:spPr/>
    </dgm:pt>
    <dgm:pt modelId="{05CC35C3-0719-AA4F-9E0A-CFE2540E4E9A}" type="pres">
      <dgm:prSet presAssocID="{6ED91ABE-1C39-F240-AA4B-4C7E0178523E}" presName="parentLin" presStyleCnt="0"/>
      <dgm:spPr/>
    </dgm:pt>
    <dgm:pt modelId="{7489CE97-B41F-474F-BE91-70BEA6A79DFB}" type="pres">
      <dgm:prSet presAssocID="{6ED91ABE-1C39-F240-AA4B-4C7E0178523E}" presName="parentLeftMargin" presStyleLbl="node1" presStyleIdx="1" presStyleCnt="3"/>
      <dgm:spPr/>
      <dgm:t>
        <a:bodyPr/>
        <a:lstStyle/>
        <a:p>
          <a:endParaRPr lang="en-US"/>
        </a:p>
      </dgm:t>
    </dgm:pt>
    <dgm:pt modelId="{EA39CD0F-D483-3549-AC85-579B7B9E4754}" type="pres">
      <dgm:prSet presAssocID="{6ED91ABE-1C39-F240-AA4B-4C7E0178523E}" presName="parentText" presStyleLbl="node1" presStyleIdx="2" presStyleCnt="3">
        <dgm:presLayoutVars>
          <dgm:chMax val="0"/>
          <dgm:bulletEnabled val="1"/>
        </dgm:presLayoutVars>
      </dgm:prSet>
      <dgm:spPr/>
      <dgm:t>
        <a:bodyPr/>
        <a:lstStyle/>
        <a:p>
          <a:endParaRPr lang="en-US"/>
        </a:p>
      </dgm:t>
    </dgm:pt>
    <dgm:pt modelId="{115A0C31-9DCA-2849-A67A-D0B49E78516C}" type="pres">
      <dgm:prSet presAssocID="{6ED91ABE-1C39-F240-AA4B-4C7E0178523E}" presName="negativeSpace" presStyleCnt="0"/>
      <dgm:spPr/>
    </dgm:pt>
    <dgm:pt modelId="{A9D2915D-7D10-8040-B7C2-621F73DBA6B3}" type="pres">
      <dgm:prSet presAssocID="{6ED91ABE-1C39-F240-AA4B-4C7E0178523E}" presName="childText" presStyleLbl="conFgAcc1" presStyleIdx="2" presStyleCnt="3">
        <dgm:presLayoutVars>
          <dgm:bulletEnabled val="1"/>
        </dgm:presLayoutVars>
      </dgm:prSet>
      <dgm:spPr/>
      <dgm:t>
        <a:bodyPr/>
        <a:lstStyle/>
        <a:p>
          <a:endParaRPr lang="en-US"/>
        </a:p>
      </dgm:t>
    </dgm:pt>
  </dgm:ptLst>
  <dgm:cxnLst>
    <dgm:cxn modelId="{424459DB-46FA-D741-8AF7-27C7D72A99F7}" type="presOf" srcId="{6ED91ABE-1C39-F240-AA4B-4C7E0178523E}" destId="{EA39CD0F-D483-3549-AC85-579B7B9E4754}" srcOrd="1" destOrd="0" presId="urn:microsoft.com/office/officeart/2005/8/layout/list1"/>
    <dgm:cxn modelId="{63F6877B-F8FE-7149-A2CB-A58592BDAC62}" type="presOf" srcId="{0111D819-E72C-C740-933E-86EC7660C3E0}" destId="{1018D175-1510-6C46-A8A5-4F93BE12A6D0}" srcOrd="1" destOrd="0" presId="urn:microsoft.com/office/officeart/2005/8/layout/list1"/>
    <dgm:cxn modelId="{0C394CED-6C34-DF40-9954-050C056BA358}" type="presOf" srcId="{3AA9560C-5595-8648-B6ED-0F166E3896DE}" destId="{44217F5C-0E2D-C948-AF4C-E3134A6B4A74}" srcOrd="1" destOrd="0" presId="urn:microsoft.com/office/officeart/2005/8/layout/list1"/>
    <dgm:cxn modelId="{C4A08EE5-DECA-0341-A351-380CD89AD9AA}" srcId="{3AA9560C-5595-8648-B6ED-0F166E3896DE}" destId="{53830B13-1E08-C943-8531-C81E10219131}" srcOrd="0" destOrd="0" parTransId="{FDF0894C-5DC7-664B-9F27-F75F0FF94A52}" sibTransId="{D7CDB101-0863-D043-B022-5FDA94379C93}"/>
    <dgm:cxn modelId="{2B90DCDA-EB32-DE41-B182-4B0B7736C3F6}" srcId="{E8945DCC-B235-394E-9C90-D6227EB82E9E}" destId="{0111D819-E72C-C740-933E-86EC7660C3E0}" srcOrd="1" destOrd="0" parTransId="{30BA82C3-D253-A248-8633-FC97EB064270}" sibTransId="{6056C8AC-73FF-A54C-87AC-5BEFA046DF48}"/>
    <dgm:cxn modelId="{49A0C588-8BC9-AC4F-B4C9-6A5FC5B5A4AF}" srcId="{6ED91ABE-1C39-F240-AA4B-4C7E0178523E}" destId="{D262F108-8F7E-F047-BF09-780CA4CDD673}" srcOrd="0" destOrd="0" parTransId="{FD5094C9-1C7E-9846-A2F7-799D6FEB1E18}" sibTransId="{6A4EE335-1955-8341-8B19-8190084B89FA}"/>
    <dgm:cxn modelId="{051531F1-6049-6549-BE10-AAE066D837C5}" type="presOf" srcId="{E8945DCC-B235-394E-9C90-D6227EB82E9E}" destId="{306FBAD2-5CD7-E246-998F-BA10A0202F73}" srcOrd="0" destOrd="0" presId="urn:microsoft.com/office/officeart/2005/8/layout/list1"/>
    <dgm:cxn modelId="{5CA152C0-74C9-1840-AC34-6F45F01C3328}" srcId="{E8945DCC-B235-394E-9C90-D6227EB82E9E}" destId="{6ED91ABE-1C39-F240-AA4B-4C7E0178523E}" srcOrd="2" destOrd="0" parTransId="{3B8BEB90-4FA5-BF4B-BC4E-4F83028BC1F0}" sibTransId="{B80C93AF-7F96-A844-9CAF-B25CE6866D93}"/>
    <dgm:cxn modelId="{0E456C76-D211-1242-ADE8-31AB4801E0B4}" srcId="{0111D819-E72C-C740-933E-86EC7660C3E0}" destId="{A043FF8A-5BB6-C741-8BD8-4A357191ED7A}" srcOrd="0" destOrd="0" parTransId="{07A8BE57-7CA4-B64F-8983-8467AF8D20A9}" sibTransId="{AC4B25FE-50A8-664A-B897-22A5E396E578}"/>
    <dgm:cxn modelId="{A2F5B793-C274-FC47-9589-3156BCE9B95D}" type="presOf" srcId="{A043FF8A-5BB6-C741-8BD8-4A357191ED7A}" destId="{CC734DD2-8513-8A40-BCAE-952C7551BFF0}" srcOrd="0" destOrd="0" presId="urn:microsoft.com/office/officeart/2005/8/layout/list1"/>
    <dgm:cxn modelId="{662B62B2-C9A6-5C43-85D8-67103C9492F4}" type="presOf" srcId="{326908ED-CFF6-8747-9070-667AE730D443}" destId="{A9D2915D-7D10-8040-B7C2-621F73DBA6B3}" srcOrd="0" destOrd="1" presId="urn:microsoft.com/office/officeart/2005/8/layout/list1"/>
    <dgm:cxn modelId="{76CFBAD6-13E6-9E45-885E-3BA6360FC150}" srcId="{6ED91ABE-1C39-F240-AA4B-4C7E0178523E}" destId="{326908ED-CFF6-8747-9070-667AE730D443}" srcOrd="1" destOrd="0" parTransId="{F9B195C4-E9A5-AE4D-BE7E-209A4D8EB884}" sibTransId="{8AEB7D5B-0C5D-D64F-B60F-2AD8F19585E8}"/>
    <dgm:cxn modelId="{60812E46-3560-804F-A1B8-147EE5482498}" type="presOf" srcId="{D262F108-8F7E-F047-BF09-780CA4CDD673}" destId="{A9D2915D-7D10-8040-B7C2-621F73DBA6B3}" srcOrd="0" destOrd="0" presId="urn:microsoft.com/office/officeart/2005/8/layout/list1"/>
    <dgm:cxn modelId="{B20CC071-4CB3-8440-A0EB-012AEF84AEDB}" type="presOf" srcId="{C05C0998-7458-B04B-8F38-81F60192624B}" destId="{BF8DE26C-1819-8347-8B6C-D47F87825E14}" srcOrd="0" destOrd="1" presId="urn:microsoft.com/office/officeart/2005/8/layout/list1"/>
    <dgm:cxn modelId="{C2017D9B-A765-224C-8A3C-967B1A320990}" srcId="{3AA9560C-5595-8648-B6ED-0F166E3896DE}" destId="{C05C0998-7458-B04B-8F38-81F60192624B}" srcOrd="1" destOrd="0" parTransId="{5447E6EE-4000-594A-9726-3645E81F1F12}" sibTransId="{9CD36DF4-5917-924A-ACFD-BE535419670E}"/>
    <dgm:cxn modelId="{D21677BB-8A00-0347-88CB-2F4488E1A63B}" type="presOf" srcId="{3AA9560C-5595-8648-B6ED-0F166E3896DE}" destId="{D9184B18-5DE1-734E-8A92-B2D16EA99C0F}" srcOrd="0" destOrd="0" presId="urn:microsoft.com/office/officeart/2005/8/layout/list1"/>
    <dgm:cxn modelId="{DA55304A-6E74-9C4E-AFA6-206D7F26F146}" srcId="{E8945DCC-B235-394E-9C90-D6227EB82E9E}" destId="{3AA9560C-5595-8648-B6ED-0F166E3896DE}" srcOrd="0" destOrd="0" parTransId="{7D6286D0-B3C1-8846-AD46-CA86E5659D92}" sibTransId="{F0C74E1D-22E0-6148-BF16-3D5648836DF0}"/>
    <dgm:cxn modelId="{F47E795E-2E9F-594D-8767-9C075EA6D5EF}" type="presOf" srcId="{6ED91ABE-1C39-F240-AA4B-4C7E0178523E}" destId="{7489CE97-B41F-474F-BE91-70BEA6A79DFB}" srcOrd="0" destOrd="0" presId="urn:microsoft.com/office/officeart/2005/8/layout/list1"/>
    <dgm:cxn modelId="{5532A54A-9F24-7246-966C-C0D56A534B4C}" type="presOf" srcId="{0111D819-E72C-C740-933E-86EC7660C3E0}" destId="{E9DBA421-7A77-3E4F-9E88-CF1955F51C69}" srcOrd="0" destOrd="0" presId="urn:microsoft.com/office/officeart/2005/8/layout/list1"/>
    <dgm:cxn modelId="{813C9C47-36B6-9947-B17D-49B955DA698D}" type="presOf" srcId="{53830B13-1E08-C943-8531-C81E10219131}" destId="{BF8DE26C-1819-8347-8B6C-D47F87825E14}" srcOrd="0" destOrd="0" presId="urn:microsoft.com/office/officeart/2005/8/layout/list1"/>
    <dgm:cxn modelId="{6CA5AF83-2F1C-7149-B54A-F28FDAC00DCD}" type="presParOf" srcId="{306FBAD2-5CD7-E246-998F-BA10A0202F73}" destId="{2604DA2F-E94F-D14C-A592-34A7657B5AB9}" srcOrd="0" destOrd="0" presId="urn:microsoft.com/office/officeart/2005/8/layout/list1"/>
    <dgm:cxn modelId="{2AFA3C26-5E87-1146-A3F5-4D6EAFB8BFE4}" type="presParOf" srcId="{2604DA2F-E94F-D14C-A592-34A7657B5AB9}" destId="{D9184B18-5DE1-734E-8A92-B2D16EA99C0F}" srcOrd="0" destOrd="0" presId="urn:microsoft.com/office/officeart/2005/8/layout/list1"/>
    <dgm:cxn modelId="{45C2E3F7-7E4D-134C-85EC-0B894D71A9A3}" type="presParOf" srcId="{2604DA2F-E94F-D14C-A592-34A7657B5AB9}" destId="{44217F5C-0E2D-C948-AF4C-E3134A6B4A74}" srcOrd="1" destOrd="0" presId="urn:microsoft.com/office/officeart/2005/8/layout/list1"/>
    <dgm:cxn modelId="{F8AB2E5D-42DC-0E45-9233-C1194AC10DB7}" type="presParOf" srcId="{306FBAD2-5CD7-E246-998F-BA10A0202F73}" destId="{44D0CE01-1CC2-A346-86C5-422027FB6136}" srcOrd="1" destOrd="0" presId="urn:microsoft.com/office/officeart/2005/8/layout/list1"/>
    <dgm:cxn modelId="{DA7752A7-C784-B741-9980-7AE39276CFB9}" type="presParOf" srcId="{306FBAD2-5CD7-E246-998F-BA10A0202F73}" destId="{BF8DE26C-1819-8347-8B6C-D47F87825E14}" srcOrd="2" destOrd="0" presId="urn:microsoft.com/office/officeart/2005/8/layout/list1"/>
    <dgm:cxn modelId="{19EB0BD6-1EDA-2846-8BFD-415823FFF509}" type="presParOf" srcId="{306FBAD2-5CD7-E246-998F-BA10A0202F73}" destId="{6C1D1CDD-CB6B-784F-8B23-DAA1CE9AFA9D}" srcOrd="3" destOrd="0" presId="urn:microsoft.com/office/officeart/2005/8/layout/list1"/>
    <dgm:cxn modelId="{86E00219-E795-DF43-B3F9-853652859B6C}" type="presParOf" srcId="{306FBAD2-5CD7-E246-998F-BA10A0202F73}" destId="{CCC1CCE2-4F00-A748-940D-071226C2F3E5}" srcOrd="4" destOrd="0" presId="urn:microsoft.com/office/officeart/2005/8/layout/list1"/>
    <dgm:cxn modelId="{E771310E-6C07-1C4B-8A8F-227C1218F0E9}" type="presParOf" srcId="{CCC1CCE2-4F00-A748-940D-071226C2F3E5}" destId="{E9DBA421-7A77-3E4F-9E88-CF1955F51C69}" srcOrd="0" destOrd="0" presId="urn:microsoft.com/office/officeart/2005/8/layout/list1"/>
    <dgm:cxn modelId="{6F6AA20A-8350-4948-949D-06BBC1984F88}" type="presParOf" srcId="{CCC1CCE2-4F00-A748-940D-071226C2F3E5}" destId="{1018D175-1510-6C46-A8A5-4F93BE12A6D0}" srcOrd="1" destOrd="0" presId="urn:microsoft.com/office/officeart/2005/8/layout/list1"/>
    <dgm:cxn modelId="{A8D5BA9E-09FA-934E-B14C-AA6C696B2BBF}" type="presParOf" srcId="{306FBAD2-5CD7-E246-998F-BA10A0202F73}" destId="{AE1B5090-543A-A34A-BFC4-EB98C97739E2}" srcOrd="5" destOrd="0" presId="urn:microsoft.com/office/officeart/2005/8/layout/list1"/>
    <dgm:cxn modelId="{B7075C23-6C06-1446-BD88-77FFFC9E3BF6}" type="presParOf" srcId="{306FBAD2-5CD7-E246-998F-BA10A0202F73}" destId="{CC734DD2-8513-8A40-BCAE-952C7551BFF0}" srcOrd="6" destOrd="0" presId="urn:microsoft.com/office/officeart/2005/8/layout/list1"/>
    <dgm:cxn modelId="{36BF537C-F844-C340-A410-A3C717E0051D}" type="presParOf" srcId="{306FBAD2-5CD7-E246-998F-BA10A0202F73}" destId="{B257D2DB-EBA5-E942-9B70-CF017714A61F}" srcOrd="7" destOrd="0" presId="urn:microsoft.com/office/officeart/2005/8/layout/list1"/>
    <dgm:cxn modelId="{7E0DBC80-78AA-9A4C-B899-502E6C78ACBA}" type="presParOf" srcId="{306FBAD2-5CD7-E246-998F-BA10A0202F73}" destId="{05CC35C3-0719-AA4F-9E0A-CFE2540E4E9A}" srcOrd="8" destOrd="0" presId="urn:microsoft.com/office/officeart/2005/8/layout/list1"/>
    <dgm:cxn modelId="{D1F33D5E-F567-8446-B563-3F95C731C26A}" type="presParOf" srcId="{05CC35C3-0719-AA4F-9E0A-CFE2540E4E9A}" destId="{7489CE97-B41F-474F-BE91-70BEA6A79DFB}" srcOrd="0" destOrd="0" presId="urn:microsoft.com/office/officeart/2005/8/layout/list1"/>
    <dgm:cxn modelId="{58EE2880-A0B3-0A4E-A2DB-5EE8C4557337}" type="presParOf" srcId="{05CC35C3-0719-AA4F-9E0A-CFE2540E4E9A}" destId="{EA39CD0F-D483-3549-AC85-579B7B9E4754}" srcOrd="1" destOrd="0" presId="urn:microsoft.com/office/officeart/2005/8/layout/list1"/>
    <dgm:cxn modelId="{A795AD8C-68AB-CA4A-912A-1FBDBE7DEEA2}" type="presParOf" srcId="{306FBAD2-5CD7-E246-998F-BA10A0202F73}" destId="{115A0C31-9DCA-2849-A67A-D0B49E78516C}" srcOrd="9" destOrd="0" presId="urn:microsoft.com/office/officeart/2005/8/layout/list1"/>
    <dgm:cxn modelId="{367A7806-0244-4544-A8DC-F8905652F88C}" type="presParOf" srcId="{306FBAD2-5CD7-E246-998F-BA10A0202F73}" destId="{A9D2915D-7D10-8040-B7C2-621F73DBA6B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14F4F1-A2D8-4D88-8464-2AEB9F7039A5}" type="doc">
      <dgm:prSet loTypeId="urn:microsoft.com/office/officeart/2009/3/layout/IncreasingArrowsProcess" loCatId="process" qsTypeId="urn:microsoft.com/office/officeart/2005/8/quickstyle/simple3" qsCatId="simple" csTypeId="urn:microsoft.com/office/officeart/2005/8/colors/colorful4" csCatId="colorful" phldr="1"/>
      <dgm:spPr/>
      <dgm:t>
        <a:bodyPr/>
        <a:lstStyle/>
        <a:p>
          <a:endParaRPr lang="en-US"/>
        </a:p>
      </dgm:t>
    </dgm:pt>
    <dgm:pt modelId="{39C2F766-EEB7-4E99-9309-541831055672}">
      <dgm:prSet phldrT="[Text]" custT="1"/>
      <dgm:spPr/>
      <dgm:t>
        <a:bodyPr/>
        <a:lstStyle/>
        <a:p>
          <a:r>
            <a:rPr lang="en-US" sz="1800" b="1" dirty="0"/>
            <a:t>Preparation,  2+ weeks</a:t>
          </a:r>
        </a:p>
      </dgm:t>
    </dgm:pt>
    <dgm:pt modelId="{262FBF1C-A27B-4A47-A7B1-DFC127C21C2C}" type="parTrans" cxnId="{A55B3C38-A4A0-4564-993A-50F4A7FD7EA6}">
      <dgm:prSet/>
      <dgm:spPr/>
      <dgm:t>
        <a:bodyPr/>
        <a:lstStyle/>
        <a:p>
          <a:endParaRPr lang="en-US" sz="2400"/>
        </a:p>
      </dgm:t>
    </dgm:pt>
    <dgm:pt modelId="{E8D28A6F-AB2E-4689-A0EE-C3553173047D}" type="sibTrans" cxnId="{A55B3C38-A4A0-4564-993A-50F4A7FD7EA6}">
      <dgm:prSet/>
      <dgm:spPr/>
      <dgm:t>
        <a:bodyPr/>
        <a:lstStyle/>
        <a:p>
          <a:endParaRPr lang="en-US" sz="2400"/>
        </a:p>
      </dgm:t>
    </dgm:pt>
    <dgm:pt modelId="{6807B925-F5A4-474C-9BD7-0DCEA4985D58}">
      <dgm:prSet phldrT="[Text]" custT="1"/>
      <dgm:spPr/>
      <dgm:t>
        <a:bodyPr/>
        <a:lstStyle/>
        <a:p>
          <a:r>
            <a:rPr lang="en-US" sz="1600"/>
            <a:t>Scope Determination</a:t>
          </a:r>
          <a:endParaRPr lang="en-US" sz="1600" b="1"/>
        </a:p>
      </dgm:t>
    </dgm:pt>
    <dgm:pt modelId="{2E61A77F-A00A-4B72-AB89-D187CCABF22C}" type="parTrans" cxnId="{B75FADEA-5CEE-49D3-884F-980B52D61D7E}">
      <dgm:prSet/>
      <dgm:spPr/>
      <dgm:t>
        <a:bodyPr/>
        <a:lstStyle/>
        <a:p>
          <a:endParaRPr lang="en-US" sz="2400"/>
        </a:p>
      </dgm:t>
    </dgm:pt>
    <dgm:pt modelId="{1A7467B6-862B-4C30-BD01-4A0A13B0204C}" type="sibTrans" cxnId="{B75FADEA-5CEE-49D3-884F-980B52D61D7E}">
      <dgm:prSet/>
      <dgm:spPr/>
      <dgm:t>
        <a:bodyPr/>
        <a:lstStyle/>
        <a:p>
          <a:endParaRPr lang="en-US" sz="2400"/>
        </a:p>
      </dgm:t>
    </dgm:pt>
    <dgm:pt modelId="{B20DB1C7-2CB8-4846-89B2-B367FA3D30CF}">
      <dgm:prSet phldrT="[Text]" custT="1"/>
      <dgm:spPr/>
      <dgm:t>
        <a:bodyPr/>
        <a:lstStyle/>
        <a:p>
          <a:r>
            <a:rPr lang="en-US" sz="1600" b="1" dirty="0"/>
            <a:t>Assessment, </a:t>
          </a:r>
          <a:r>
            <a:rPr lang="en-US" sz="1600" b="1" dirty="0" smtClean="0"/>
            <a:t>3-5</a:t>
          </a:r>
          <a:r>
            <a:rPr lang="en-US" sz="1600" b="1" baseline="0" dirty="0" smtClean="0"/>
            <a:t> days</a:t>
          </a:r>
          <a:endParaRPr lang="en-US" sz="1600" b="1" dirty="0"/>
        </a:p>
      </dgm:t>
    </dgm:pt>
    <dgm:pt modelId="{2389BFA1-A7D7-49FD-8659-046C2E22E72A}" type="parTrans" cxnId="{28C7F050-4061-454E-B45A-3C219712BF2C}">
      <dgm:prSet/>
      <dgm:spPr/>
      <dgm:t>
        <a:bodyPr/>
        <a:lstStyle/>
        <a:p>
          <a:endParaRPr lang="en-US" sz="2400"/>
        </a:p>
      </dgm:t>
    </dgm:pt>
    <dgm:pt modelId="{00B7E7F6-5DFF-48FD-A6A2-1E6AA6C01EAA}" type="sibTrans" cxnId="{28C7F050-4061-454E-B45A-3C219712BF2C}">
      <dgm:prSet/>
      <dgm:spPr/>
      <dgm:t>
        <a:bodyPr/>
        <a:lstStyle/>
        <a:p>
          <a:endParaRPr lang="en-US" sz="2400"/>
        </a:p>
      </dgm:t>
    </dgm:pt>
    <dgm:pt modelId="{436EB987-4A80-4D72-8763-100620F03072}">
      <dgm:prSet phldrT="[Text]" custT="1"/>
      <dgm:spPr/>
      <dgm:t>
        <a:bodyPr/>
        <a:lstStyle/>
        <a:p>
          <a:r>
            <a:rPr lang="en-US" sz="1600" b="1" dirty="0"/>
            <a:t>Onsite</a:t>
          </a:r>
        </a:p>
      </dgm:t>
    </dgm:pt>
    <dgm:pt modelId="{22962667-627D-49F4-8DBA-338D7DA4549D}" type="parTrans" cxnId="{A7715F2C-D58E-4081-AB02-1E7477B62F92}">
      <dgm:prSet/>
      <dgm:spPr/>
      <dgm:t>
        <a:bodyPr/>
        <a:lstStyle/>
        <a:p>
          <a:endParaRPr lang="en-US" sz="2400"/>
        </a:p>
      </dgm:t>
    </dgm:pt>
    <dgm:pt modelId="{6325E6EC-2F14-4057-A846-B13BE788C109}" type="sibTrans" cxnId="{A7715F2C-D58E-4081-AB02-1E7477B62F92}">
      <dgm:prSet/>
      <dgm:spPr/>
      <dgm:t>
        <a:bodyPr/>
        <a:lstStyle/>
        <a:p>
          <a:endParaRPr lang="en-US" sz="2400"/>
        </a:p>
      </dgm:t>
    </dgm:pt>
    <dgm:pt modelId="{862D3E3B-E271-4344-940D-885DD04C3FD8}">
      <dgm:prSet phldrT="[Text]" custT="1"/>
      <dgm:spPr/>
      <dgm:t>
        <a:bodyPr/>
        <a:lstStyle/>
        <a:p>
          <a:r>
            <a:rPr lang="en-US" sz="1800" b="1" dirty="0"/>
            <a:t>Conclusions, </a:t>
          </a:r>
          <a:r>
            <a:rPr lang="en-US" sz="1800" b="1" dirty="0" smtClean="0"/>
            <a:t>2+ </a:t>
          </a:r>
          <a:r>
            <a:rPr lang="en-US" sz="1800" b="1" dirty="0"/>
            <a:t>weeks</a:t>
          </a:r>
        </a:p>
      </dgm:t>
    </dgm:pt>
    <dgm:pt modelId="{C70652E3-508A-4759-9880-385017FB95A9}" type="parTrans" cxnId="{635FD3FD-F917-4ACD-A28A-DE824A80EA92}">
      <dgm:prSet/>
      <dgm:spPr/>
      <dgm:t>
        <a:bodyPr/>
        <a:lstStyle/>
        <a:p>
          <a:endParaRPr lang="en-US" sz="2400"/>
        </a:p>
      </dgm:t>
    </dgm:pt>
    <dgm:pt modelId="{2611A26F-77BB-4BD2-8977-840CE5624AA5}" type="sibTrans" cxnId="{635FD3FD-F917-4ACD-A28A-DE824A80EA92}">
      <dgm:prSet/>
      <dgm:spPr/>
      <dgm:t>
        <a:bodyPr/>
        <a:lstStyle/>
        <a:p>
          <a:endParaRPr lang="en-US" sz="2400"/>
        </a:p>
      </dgm:t>
    </dgm:pt>
    <dgm:pt modelId="{624B9F26-E4A1-4323-9EFC-13BC04989772}">
      <dgm:prSet phldrT="[Text]" custT="1"/>
      <dgm:spPr/>
      <dgm:t>
        <a:bodyPr/>
        <a:lstStyle/>
        <a:p>
          <a:r>
            <a:rPr lang="en-US" sz="1600" dirty="0"/>
            <a:t>Review Findings and </a:t>
          </a:r>
          <a:r>
            <a:rPr lang="en-US" sz="1600" b="0" dirty="0" smtClean="0"/>
            <a:t>Observations</a:t>
          </a:r>
        </a:p>
        <a:p>
          <a:r>
            <a:rPr lang="en-US" sz="1600" b="0" dirty="0" smtClean="0"/>
            <a:t>Interviews (5-10)</a:t>
          </a:r>
          <a:endParaRPr lang="en-US" sz="1600" b="0" dirty="0"/>
        </a:p>
      </dgm:t>
    </dgm:pt>
    <dgm:pt modelId="{75FFBBBC-9066-4251-BBCA-F0A27FDD386D}" type="parTrans" cxnId="{0E87ED51-75C7-49C7-B2B0-E4BF2F0229E6}">
      <dgm:prSet/>
      <dgm:spPr/>
      <dgm:t>
        <a:bodyPr/>
        <a:lstStyle/>
        <a:p>
          <a:endParaRPr lang="en-US" sz="2400"/>
        </a:p>
      </dgm:t>
    </dgm:pt>
    <dgm:pt modelId="{AEA9E04D-6083-4286-9A2A-98045466769B}" type="sibTrans" cxnId="{0E87ED51-75C7-49C7-B2B0-E4BF2F0229E6}">
      <dgm:prSet/>
      <dgm:spPr/>
      <dgm:t>
        <a:bodyPr/>
        <a:lstStyle/>
        <a:p>
          <a:endParaRPr lang="en-US" sz="2400"/>
        </a:p>
      </dgm:t>
    </dgm:pt>
    <dgm:pt modelId="{502BA525-D1ED-4885-B769-5C66958B5ED3}">
      <dgm:prSet phldrT="[Text]" custT="1"/>
      <dgm:spPr/>
      <dgm:t>
        <a:bodyPr/>
        <a:lstStyle/>
        <a:p>
          <a:r>
            <a:rPr lang="en-US" sz="1600" dirty="0" smtClean="0"/>
            <a:t>Review of DMM Process Areas</a:t>
          </a:r>
          <a:endParaRPr lang="en-US" sz="1600" dirty="0"/>
        </a:p>
      </dgm:t>
    </dgm:pt>
    <dgm:pt modelId="{63DF9E55-3B0E-4B88-9858-6994DBAFAAF4}" type="parTrans" cxnId="{380CB90C-63F9-492C-9AB0-3C52B6677C54}">
      <dgm:prSet/>
      <dgm:spPr/>
      <dgm:t>
        <a:bodyPr/>
        <a:lstStyle/>
        <a:p>
          <a:endParaRPr lang="en-US" sz="2400"/>
        </a:p>
      </dgm:t>
    </dgm:pt>
    <dgm:pt modelId="{CC8200DC-A16B-411B-B263-B6652BA33DFC}" type="sibTrans" cxnId="{380CB90C-63F9-492C-9AB0-3C52B6677C54}">
      <dgm:prSet/>
      <dgm:spPr/>
      <dgm:t>
        <a:bodyPr/>
        <a:lstStyle/>
        <a:p>
          <a:endParaRPr lang="en-US" sz="2400"/>
        </a:p>
      </dgm:t>
    </dgm:pt>
    <dgm:pt modelId="{772D9CFC-FA98-4AD2-BBD2-9DD42A621524}">
      <dgm:prSet phldrT="[Text]" custT="1"/>
      <dgm:spPr/>
      <dgm:t>
        <a:bodyPr/>
        <a:lstStyle/>
        <a:p>
          <a:r>
            <a:rPr lang="en-US" sz="1600" dirty="0"/>
            <a:t>Recruit </a:t>
          </a:r>
          <a:r>
            <a:rPr lang="en-US" sz="1600" dirty="0" smtClean="0"/>
            <a:t>Participants</a:t>
          </a:r>
          <a:endParaRPr lang="en-US" sz="1600" dirty="0"/>
        </a:p>
      </dgm:t>
    </dgm:pt>
    <dgm:pt modelId="{C1C9E28B-C978-4AC7-93BE-18382B865978}" type="parTrans" cxnId="{D402BB95-8C8F-413B-8DDF-64D6772E03ED}">
      <dgm:prSet/>
      <dgm:spPr/>
      <dgm:t>
        <a:bodyPr/>
        <a:lstStyle/>
        <a:p>
          <a:endParaRPr lang="en-US" sz="2400"/>
        </a:p>
      </dgm:t>
    </dgm:pt>
    <dgm:pt modelId="{2CFBF6C9-8C98-4158-B7A6-42D095CE3EF6}" type="sibTrans" cxnId="{D402BB95-8C8F-413B-8DDF-64D6772E03ED}">
      <dgm:prSet/>
      <dgm:spPr/>
      <dgm:t>
        <a:bodyPr/>
        <a:lstStyle/>
        <a:p>
          <a:endParaRPr lang="en-US" sz="2400"/>
        </a:p>
      </dgm:t>
    </dgm:pt>
    <dgm:pt modelId="{219A2F57-E292-4C41-8912-0A136A750D33}">
      <dgm:prSet phldrT="[Text]" custT="1"/>
      <dgm:spPr/>
      <dgm:t>
        <a:bodyPr/>
        <a:lstStyle/>
        <a:p>
          <a:r>
            <a:rPr lang="en-US" sz="1600"/>
            <a:t>Logistics</a:t>
          </a:r>
        </a:p>
      </dgm:t>
    </dgm:pt>
    <dgm:pt modelId="{8A7F5E52-D2BE-4F69-A25B-D3AC6F2F7EF9}" type="parTrans" cxnId="{E98F7D77-1458-4DAC-A82B-55E5EDC04DA0}">
      <dgm:prSet/>
      <dgm:spPr/>
      <dgm:t>
        <a:bodyPr/>
        <a:lstStyle/>
        <a:p>
          <a:endParaRPr lang="en-US" sz="2400"/>
        </a:p>
      </dgm:t>
    </dgm:pt>
    <dgm:pt modelId="{7436627C-20A4-4B2D-A1ED-64C973284C7B}" type="sibTrans" cxnId="{E98F7D77-1458-4DAC-A82B-55E5EDC04DA0}">
      <dgm:prSet/>
      <dgm:spPr/>
      <dgm:t>
        <a:bodyPr/>
        <a:lstStyle/>
        <a:p>
          <a:endParaRPr lang="en-US" sz="2400"/>
        </a:p>
      </dgm:t>
    </dgm:pt>
    <dgm:pt modelId="{3F23031B-3096-40D1-A3E7-7B329D42BF9D}">
      <dgm:prSet phldrT="[Text]" custT="1"/>
      <dgm:spPr/>
      <dgm:t>
        <a:bodyPr/>
        <a:lstStyle/>
        <a:p>
          <a:r>
            <a:rPr lang="en-US" sz="1600" dirty="0" smtClean="0"/>
            <a:t>Workshops</a:t>
          </a:r>
          <a:endParaRPr lang="en-US" sz="1600" dirty="0"/>
        </a:p>
      </dgm:t>
    </dgm:pt>
    <dgm:pt modelId="{1728B339-D68E-479B-B5C5-6212D44028C5}" type="parTrans" cxnId="{05B3A0C3-AE62-44FF-BD68-4F3FE95189E3}">
      <dgm:prSet/>
      <dgm:spPr/>
      <dgm:t>
        <a:bodyPr/>
        <a:lstStyle/>
        <a:p>
          <a:endParaRPr lang="en-US" sz="2400"/>
        </a:p>
      </dgm:t>
    </dgm:pt>
    <dgm:pt modelId="{13E9E499-68F8-4D3B-AEF1-21F93C3BB676}" type="sibTrans" cxnId="{05B3A0C3-AE62-44FF-BD68-4F3FE95189E3}">
      <dgm:prSet/>
      <dgm:spPr/>
      <dgm:t>
        <a:bodyPr/>
        <a:lstStyle/>
        <a:p>
          <a:endParaRPr lang="en-US" sz="2400"/>
        </a:p>
      </dgm:t>
    </dgm:pt>
    <dgm:pt modelId="{E487506D-7BDF-42B2-BFE8-6BA5BB96E18C}">
      <dgm:prSet phldrT="[Text]" custT="1"/>
      <dgm:spPr/>
      <dgm:t>
        <a:bodyPr/>
        <a:lstStyle/>
        <a:p>
          <a:r>
            <a:rPr lang="en-US" sz="1600" dirty="0" smtClean="0"/>
            <a:t>Wrap-Up Briefing</a:t>
          </a:r>
          <a:endParaRPr lang="en-US" sz="1600" dirty="0"/>
        </a:p>
      </dgm:t>
    </dgm:pt>
    <dgm:pt modelId="{A4112C7C-8A68-4DA1-BCAB-8CD09D2432AC}" type="parTrans" cxnId="{42A5D49E-5E83-4D19-8757-4E4BFE0E6BAB}">
      <dgm:prSet/>
      <dgm:spPr/>
      <dgm:t>
        <a:bodyPr/>
        <a:lstStyle/>
        <a:p>
          <a:endParaRPr lang="en-US" sz="2400"/>
        </a:p>
      </dgm:t>
    </dgm:pt>
    <dgm:pt modelId="{3301D287-EBF4-48BB-A59C-0BC132EE394D}" type="sibTrans" cxnId="{42A5D49E-5E83-4D19-8757-4E4BFE0E6BAB}">
      <dgm:prSet/>
      <dgm:spPr/>
      <dgm:t>
        <a:bodyPr/>
        <a:lstStyle/>
        <a:p>
          <a:endParaRPr lang="en-US" sz="2400"/>
        </a:p>
      </dgm:t>
    </dgm:pt>
    <dgm:pt modelId="{159DC83F-AF23-4530-87E7-129AB1DBB79E}">
      <dgm:prSet phldrT="[Text]" custT="1"/>
      <dgm:spPr/>
      <dgm:t>
        <a:bodyPr/>
        <a:lstStyle/>
        <a:p>
          <a:r>
            <a:rPr lang="en-US" sz="1600" b="0" dirty="0"/>
            <a:t>Formulate </a:t>
          </a:r>
          <a:r>
            <a:rPr lang="en-US" sz="1600" dirty="0"/>
            <a:t>Recommendations</a:t>
          </a:r>
        </a:p>
      </dgm:t>
    </dgm:pt>
    <dgm:pt modelId="{99FB1211-6571-4D19-B505-FF102150BF53}" type="parTrans" cxnId="{A733C63F-1480-4C60-951E-0BCBABE7DAE7}">
      <dgm:prSet/>
      <dgm:spPr/>
      <dgm:t>
        <a:bodyPr/>
        <a:lstStyle/>
        <a:p>
          <a:endParaRPr lang="en-US" sz="2400"/>
        </a:p>
      </dgm:t>
    </dgm:pt>
    <dgm:pt modelId="{84281EC6-9B45-46D1-A96F-4D9F435DDA35}" type="sibTrans" cxnId="{A733C63F-1480-4C60-951E-0BCBABE7DAE7}">
      <dgm:prSet/>
      <dgm:spPr/>
      <dgm:t>
        <a:bodyPr/>
        <a:lstStyle/>
        <a:p>
          <a:endParaRPr lang="en-US" sz="2400"/>
        </a:p>
      </dgm:t>
    </dgm:pt>
    <dgm:pt modelId="{802CF81A-1E45-4F58-93E0-9CFBD456A75D}">
      <dgm:prSet phldrT="[Text]" custT="1"/>
      <dgm:spPr/>
      <dgm:t>
        <a:bodyPr/>
        <a:lstStyle/>
        <a:p>
          <a:r>
            <a:rPr lang="en-US" sz="1600" dirty="0"/>
            <a:t>Develop Final </a:t>
          </a:r>
          <a:r>
            <a:rPr lang="en-US" sz="1600" dirty="0" smtClean="0"/>
            <a:t>Report (Confidential)</a:t>
          </a:r>
          <a:endParaRPr lang="en-US" sz="1600" dirty="0"/>
        </a:p>
      </dgm:t>
    </dgm:pt>
    <dgm:pt modelId="{CD8DE81D-4306-44E4-BCE9-FE42D2E7B321}" type="parTrans" cxnId="{EFD16F7E-6115-4758-837F-5016915C0945}">
      <dgm:prSet/>
      <dgm:spPr/>
      <dgm:t>
        <a:bodyPr/>
        <a:lstStyle/>
        <a:p>
          <a:endParaRPr lang="en-US" sz="2400"/>
        </a:p>
      </dgm:t>
    </dgm:pt>
    <dgm:pt modelId="{62B8CEDD-3791-4897-BBBD-0869C78034FE}" type="sibTrans" cxnId="{EFD16F7E-6115-4758-837F-5016915C0945}">
      <dgm:prSet/>
      <dgm:spPr/>
      <dgm:t>
        <a:bodyPr/>
        <a:lstStyle/>
        <a:p>
          <a:endParaRPr lang="en-US" sz="2400"/>
        </a:p>
      </dgm:t>
    </dgm:pt>
    <dgm:pt modelId="{B1111859-89E6-49C7-8C82-9974D349632D}">
      <dgm:prSet phldrT="[Text]" custT="1"/>
      <dgm:spPr/>
      <dgm:t>
        <a:bodyPr/>
        <a:lstStyle/>
        <a:p>
          <a:r>
            <a:rPr lang="en-US" sz="1600"/>
            <a:t>Executive Briefing</a:t>
          </a:r>
        </a:p>
      </dgm:t>
    </dgm:pt>
    <dgm:pt modelId="{5312DDCE-AEDD-4889-A2ED-403850C4E957}" type="parTrans" cxnId="{05B15E48-FD5B-4335-AC14-D96E325A654C}">
      <dgm:prSet/>
      <dgm:spPr/>
      <dgm:t>
        <a:bodyPr/>
        <a:lstStyle/>
        <a:p>
          <a:endParaRPr lang="en-US" sz="2400"/>
        </a:p>
      </dgm:t>
    </dgm:pt>
    <dgm:pt modelId="{15065789-3455-4364-A7D1-E7075A50AC7F}" type="sibTrans" cxnId="{05B15E48-FD5B-4335-AC14-D96E325A654C}">
      <dgm:prSet/>
      <dgm:spPr/>
      <dgm:t>
        <a:bodyPr/>
        <a:lstStyle/>
        <a:p>
          <a:endParaRPr lang="en-US" sz="2400"/>
        </a:p>
      </dgm:t>
    </dgm:pt>
    <dgm:pt modelId="{FA0A94E8-CEBB-4FB9-8DF4-7B2E2B0C297A}">
      <dgm:prSet phldrT="[Text]" custT="1"/>
      <dgm:spPr/>
      <dgm:t>
        <a:bodyPr/>
        <a:lstStyle/>
        <a:p>
          <a:r>
            <a:rPr lang="en-US" sz="1600" dirty="0"/>
            <a:t>Kickoff</a:t>
          </a:r>
        </a:p>
      </dgm:t>
    </dgm:pt>
    <dgm:pt modelId="{49CD2D43-56FC-45A5-A169-0C2228A579D2}" type="sibTrans" cxnId="{DEADA43F-0326-4143-8963-DE5E828007F4}">
      <dgm:prSet/>
      <dgm:spPr/>
      <dgm:t>
        <a:bodyPr/>
        <a:lstStyle/>
        <a:p>
          <a:endParaRPr lang="en-US" sz="2400"/>
        </a:p>
      </dgm:t>
    </dgm:pt>
    <dgm:pt modelId="{33C7E3A3-DFC9-4F6D-97D8-BD1C03F23492}" type="parTrans" cxnId="{DEADA43F-0326-4143-8963-DE5E828007F4}">
      <dgm:prSet/>
      <dgm:spPr/>
      <dgm:t>
        <a:bodyPr/>
        <a:lstStyle/>
        <a:p>
          <a:endParaRPr lang="en-US" sz="2400"/>
        </a:p>
      </dgm:t>
    </dgm:pt>
    <dgm:pt modelId="{33D8DAB2-4971-4BA9-94A3-D22040186FE2}">
      <dgm:prSet phldrT="[Text]" custT="1"/>
      <dgm:spPr/>
      <dgm:t>
        <a:bodyPr/>
        <a:lstStyle/>
        <a:p>
          <a:r>
            <a:rPr lang="en-US" sz="1600" dirty="0" smtClean="0"/>
            <a:t>Document Review</a:t>
          </a:r>
          <a:endParaRPr lang="en-US" sz="1600" dirty="0"/>
        </a:p>
      </dgm:t>
    </dgm:pt>
    <dgm:pt modelId="{2338CA99-F82B-4F39-9E1C-2BBD2E089C11}" type="sibTrans" cxnId="{D49BA0FD-D0C1-4BFA-AB9D-421E9271323C}">
      <dgm:prSet/>
      <dgm:spPr/>
      <dgm:t>
        <a:bodyPr/>
        <a:lstStyle/>
        <a:p>
          <a:endParaRPr lang="en-US" sz="2400"/>
        </a:p>
      </dgm:t>
    </dgm:pt>
    <dgm:pt modelId="{0A4CC441-486C-4F04-A37A-B15F1F8B1CBD}" type="parTrans" cxnId="{D49BA0FD-D0C1-4BFA-AB9D-421E9271323C}">
      <dgm:prSet/>
      <dgm:spPr/>
      <dgm:t>
        <a:bodyPr/>
        <a:lstStyle/>
        <a:p>
          <a:endParaRPr lang="en-US" sz="2400"/>
        </a:p>
      </dgm:t>
    </dgm:pt>
    <dgm:pt modelId="{A2EEB8BB-D283-4885-98D1-6EDB8E15BC45}" type="pres">
      <dgm:prSet presAssocID="{8E14F4F1-A2D8-4D88-8464-2AEB9F7039A5}" presName="Name0" presStyleCnt="0">
        <dgm:presLayoutVars>
          <dgm:chMax val="5"/>
          <dgm:chPref val="5"/>
          <dgm:dir/>
          <dgm:animLvl val="lvl"/>
        </dgm:presLayoutVars>
      </dgm:prSet>
      <dgm:spPr/>
      <dgm:t>
        <a:bodyPr/>
        <a:lstStyle/>
        <a:p>
          <a:endParaRPr lang="en-US"/>
        </a:p>
      </dgm:t>
    </dgm:pt>
    <dgm:pt modelId="{7A7E06C1-B93B-4DEB-AF18-23247E05B013}" type="pres">
      <dgm:prSet presAssocID="{39C2F766-EEB7-4E99-9309-541831055672}" presName="parentText1" presStyleLbl="node1" presStyleIdx="0" presStyleCnt="3" custScaleX="35427" custLinFactNeighborX="-31790" custLinFactNeighborY="-11905">
        <dgm:presLayoutVars>
          <dgm:chMax/>
          <dgm:chPref val="3"/>
          <dgm:bulletEnabled val="1"/>
        </dgm:presLayoutVars>
      </dgm:prSet>
      <dgm:spPr/>
      <dgm:t>
        <a:bodyPr/>
        <a:lstStyle/>
        <a:p>
          <a:endParaRPr lang="en-US"/>
        </a:p>
      </dgm:t>
    </dgm:pt>
    <dgm:pt modelId="{B9A90F32-7301-4051-A997-D5352BA38561}" type="pres">
      <dgm:prSet presAssocID="{39C2F766-EEB7-4E99-9309-541831055672}" presName="childText1" presStyleLbl="solidAlignAcc1" presStyleIdx="0" presStyleCnt="3" custScaleX="98675" custLinFactNeighborX="951" custLinFactNeighborY="4054">
        <dgm:presLayoutVars>
          <dgm:chMax val="0"/>
          <dgm:chPref val="0"/>
          <dgm:bulletEnabled val="1"/>
        </dgm:presLayoutVars>
      </dgm:prSet>
      <dgm:spPr/>
      <dgm:t>
        <a:bodyPr/>
        <a:lstStyle/>
        <a:p>
          <a:endParaRPr lang="en-US"/>
        </a:p>
      </dgm:t>
    </dgm:pt>
    <dgm:pt modelId="{090BB0D5-B196-4096-A182-B1768600FF08}" type="pres">
      <dgm:prSet presAssocID="{B20DB1C7-2CB8-4846-89B2-B367FA3D30CF}" presName="parentText2" presStyleLbl="node1" presStyleIdx="1" presStyleCnt="3" custScaleX="47434" custLinFactNeighborX="-24027" custLinFactNeighborY="-17724">
        <dgm:presLayoutVars>
          <dgm:chMax/>
          <dgm:chPref val="3"/>
          <dgm:bulletEnabled val="1"/>
        </dgm:presLayoutVars>
      </dgm:prSet>
      <dgm:spPr/>
      <dgm:t>
        <a:bodyPr/>
        <a:lstStyle/>
        <a:p>
          <a:endParaRPr lang="en-US"/>
        </a:p>
      </dgm:t>
    </dgm:pt>
    <dgm:pt modelId="{5D6B76B4-7AD3-4144-BDE4-72342C79E532}" type="pres">
      <dgm:prSet presAssocID="{B20DB1C7-2CB8-4846-89B2-B367FA3D30CF}" presName="childText2" presStyleLbl="solidAlignAcc1" presStyleIdx="1" presStyleCnt="3" custScaleX="77233" custScaleY="96480" custLinFactNeighborX="893" custLinFactNeighborY="2912">
        <dgm:presLayoutVars>
          <dgm:chMax val="0"/>
          <dgm:chPref val="0"/>
          <dgm:bulletEnabled val="1"/>
        </dgm:presLayoutVars>
      </dgm:prSet>
      <dgm:spPr/>
      <dgm:t>
        <a:bodyPr/>
        <a:lstStyle/>
        <a:p>
          <a:endParaRPr lang="en-US"/>
        </a:p>
      </dgm:t>
    </dgm:pt>
    <dgm:pt modelId="{E6B1300A-6B32-4CCC-8A81-A7E542880FCC}" type="pres">
      <dgm:prSet presAssocID="{862D3E3B-E271-4344-940D-885DD04C3FD8}" presName="parentText3" presStyleLbl="node1" presStyleIdx="2" presStyleCnt="3" custScaleX="104114" custLinFactNeighborX="-477" custLinFactNeighborY="-12082">
        <dgm:presLayoutVars>
          <dgm:chMax/>
          <dgm:chPref val="3"/>
          <dgm:bulletEnabled val="1"/>
        </dgm:presLayoutVars>
      </dgm:prSet>
      <dgm:spPr/>
      <dgm:t>
        <a:bodyPr/>
        <a:lstStyle/>
        <a:p>
          <a:endParaRPr lang="en-US"/>
        </a:p>
      </dgm:t>
    </dgm:pt>
    <dgm:pt modelId="{8860C5EA-38B4-4BC1-9A2B-B61D517C0ED3}" type="pres">
      <dgm:prSet presAssocID="{862D3E3B-E271-4344-940D-885DD04C3FD8}" presName="childText3" presStyleLbl="solidAlignAcc1" presStyleIdx="2" presStyleCnt="3" custScaleX="90111" custScaleY="118181" custLinFactNeighborX="-870" custLinFactNeighborY="4332">
        <dgm:presLayoutVars>
          <dgm:chMax val="0"/>
          <dgm:chPref val="0"/>
          <dgm:bulletEnabled val="1"/>
        </dgm:presLayoutVars>
      </dgm:prSet>
      <dgm:spPr/>
      <dgm:t>
        <a:bodyPr/>
        <a:lstStyle/>
        <a:p>
          <a:endParaRPr lang="en-US"/>
        </a:p>
      </dgm:t>
    </dgm:pt>
  </dgm:ptLst>
  <dgm:cxnLst>
    <dgm:cxn modelId="{B9AA07D4-5C50-C54E-9F02-F2600AE95026}" type="presOf" srcId="{436EB987-4A80-4D72-8763-100620F03072}" destId="{5D6B76B4-7AD3-4144-BDE4-72342C79E532}" srcOrd="0" destOrd="0" presId="urn:microsoft.com/office/officeart/2009/3/layout/IncreasingArrowsProcess"/>
    <dgm:cxn modelId="{7BF69279-5CEF-4F4A-B64E-7EF82DEC8084}" type="presOf" srcId="{219A2F57-E292-4C41-8912-0A136A750D33}" destId="{B9A90F32-7301-4051-A997-D5352BA38561}" srcOrd="0" destOrd="3" presId="urn:microsoft.com/office/officeart/2009/3/layout/IncreasingArrowsProcess"/>
    <dgm:cxn modelId="{DAA33B33-9F55-C34A-B248-D670AFCFE58C}" type="presOf" srcId="{B20DB1C7-2CB8-4846-89B2-B367FA3D30CF}" destId="{090BB0D5-B196-4096-A182-B1768600FF08}" srcOrd="0" destOrd="0" presId="urn:microsoft.com/office/officeart/2009/3/layout/IncreasingArrowsProcess"/>
    <dgm:cxn modelId="{A7715F2C-D58E-4081-AB02-1E7477B62F92}" srcId="{B20DB1C7-2CB8-4846-89B2-B367FA3D30CF}" destId="{436EB987-4A80-4D72-8763-100620F03072}" srcOrd="0" destOrd="0" parTransId="{22962667-627D-49F4-8DBA-338D7DA4549D}" sibTransId="{6325E6EC-2F14-4057-A846-B13BE788C109}"/>
    <dgm:cxn modelId="{7D94AAEB-1FEE-6946-B04E-42C38C4029A7}" type="presOf" srcId="{624B9F26-E4A1-4323-9EFC-13BC04989772}" destId="{8860C5EA-38B4-4BC1-9A2B-B61D517C0ED3}" srcOrd="0" destOrd="0" presId="urn:microsoft.com/office/officeart/2009/3/layout/IncreasingArrowsProcess"/>
    <dgm:cxn modelId="{B75FADEA-5CEE-49D3-884F-980B52D61D7E}" srcId="{39C2F766-EEB7-4E99-9309-541831055672}" destId="{6807B925-F5A4-474C-9BD7-0DCEA4985D58}" srcOrd="0" destOrd="0" parTransId="{2E61A77F-A00A-4B72-AB89-D187CCABF22C}" sibTransId="{1A7467B6-862B-4C30-BD01-4A0A13B0204C}"/>
    <dgm:cxn modelId="{B20B6807-084F-1F4C-B73D-215C65BFF810}" type="presOf" srcId="{33D8DAB2-4971-4BA9-94A3-D22040186FE2}" destId="{5D6B76B4-7AD3-4144-BDE4-72342C79E532}" srcOrd="0" destOrd="3" presId="urn:microsoft.com/office/officeart/2009/3/layout/IncreasingArrowsProcess"/>
    <dgm:cxn modelId="{A55B3C38-A4A0-4564-993A-50F4A7FD7EA6}" srcId="{8E14F4F1-A2D8-4D88-8464-2AEB9F7039A5}" destId="{39C2F766-EEB7-4E99-9309-541831055672}" srcOrd="0" destOrd="0" parTransId="{262FBF1C-A27B-4A47-A7B1-DFC127C21C2C}" sibTransId="{E8D28A6F-AB2E-4689-A0EE-C3553173047D}"/>
    <dgm:cxn modelId="{380CB90C-63F9-492C-9AB0-3C52B6677C54}" srcId="{39C2F766-EEB7-4E99-9309-541831055672}" destId="{502BA525-D1ED-4885-B769-5C66958B5ED3}" srcOrd="1" destOrd="0" parTransId="{63DF9E55-3B0E-4B88-9858-6994DBAFAAF4}" sibTransId="{CC8200DC-A16B-411B-B263-B6652BA33DFC}"/>
    <dgm:cxn modelId="{AD3C5F92-DE33-2C4F-A6E0-21E4504A18C0}" type="presOf" srcId="{862D3E3B-E271-4344-940D-885DD04C3FD8}" destId="{E6B1300A-6B32-4CCC-8A81-A7E542880FCC}" srcOrd="0" destOrd="0" presId="urn:microsoft.com/office/officeart/2009/3/layout/IncreasingArrowsProcess"/>
    <dgm:cxn modelId="{D49BA0FD-D0C1-4BFA-AB9D-421E9271323C}" srcId="{B20DB1C7-2CB8-4846-89B2-B367FA3D30CF}" destId="{33D8DAB2-4971-4BA9-94A3-D22040186FE2}" srcOrd="3" destOrd="0" parTransId="{0A4CC441-486C-4F04-A37A-B15F1F8B1CBD}" sibTransId="{2338CA99-F82B-4F39-9E1C-2BBD2E089C11}"/>
    <dgm:cxn modelId="{44DB3258-42B3-5847-A430-1E35589211B8}" type="presOf" srcId="{502BA525-D1ED-4885-B769-5C66958B5ED3}" destId="{B9A90F32-7301-4051-A997-D5352BA38561}" srcOrd="0" destOrd="1" presId="urn:microsoft.com/office/officeart/2009/3/layout/IncreasingArrowsProcess"/>
    <dgm:cxn modelId="{635FD3FD-F917-4ACD-A28A-DE824A80EA92}" srcId="{8E14F4F1-A2D8-4D88-8464-2AEB9F7039A5}" destId="{862D3E3B-E271-4344-940D-885DD04C3FD8}" srcOrd="2" destOrd="0" parTransId="{C70652E3-508A-4759-9880-385017FB95A9}" sibTransId="{2611A26F-77BB-4BD2-8977-840CE5624AA5}"/>
    <dgm:cxn modelId="{3EA703F2-E67D-9F49-A9E3-4FCC6614929C}" type="presOf" srcId="{802CF81A-1E45-4F58-93E0-9CFBD456A75D}" destId="{8860C5EA-38B4-4BC1-9A2B-B61D517C0ED3}" srcOrd="0" destOrd="2" presId="urn:microsoft.com/office/officeart/2009/3/layout/IncreasingArrowsProcess"/>
    <dgm:cxn modelId="{A3649D24-4D8E-374A-BFE4-85C0E0F93D76}" type="presOf" srcId="{6807B925-F5A4-474C-9BD7-0DCEA4985D58}" destId="{B9A90F32-7301-4051-A997-D5352BA38561}" srcOrd="0" destOrd="0" presId="urn:microsoft.com/office/officeart/2009/3/layout/IncreasingArrowsProcess"/>
    <dgm:cxn modelId="{D402BB95-8C8F-413B-8DDF-64D6772E03ED}" srcId="{39C2F766-EEB7-4E99-9309-541831055672}" destId="{772D9CFC-FA98-4AD2-BBD2-9DD42A621524}" srcOrd="2" destOrd="0" parTransId="{C1C9E28B-C978-4AC7-93BE-18382B865978}" sibTransId="{2CFBF6C9-8C98-4158-B7A6-42D095CE3EF6}"/>
    <dgm:cxn modelId="{49DA6C50-9DC3-A647-A52E-6F63236E175C}" type="presOf" srcId="{FA0A94E8-CEBB-4FB9-8DF4-7B2E2B0C297A}" destId="{5D6B76B4-7AD3-4144-BDE4-72342C79E532}" srcOrd="0" destOrd="1" presId="urn:microsoft.com/office/officeart/2009/3/layout/IncreasingArrowsProcess"/>
    <dgm:cxn modelId="{DEADA43F-0326-4143-8963-DE5E828007F4}" srcId="{B20DB1C7-2CB8-4846-89B2-B367FA3D30CF}" destId="{FA0A94E8-CEBB-4FB9-8DF4-7B2E2B0C297A}" srcOrd="1" destOrd="0" parTransId="{33C7E3A3-DFC9-4F6D-97D8-BD1C03F23492}" sibTransId="{49CD2D43-56FC-45A5-A169-0C2228A579D2}"/>
    <dgm:cxn modelId="{AA344B55-FEDE-F64A-9DDB-BE95D2518CA5}" type="presOf" srcId="{E487506D-7BDF-42B2-BFE8-6BA5BB96E18C}" destId="{5D6B76B4-7AD3-4144-BDE4-72342C79E532}" srcOrd="0" destOrd="4" presId="urn:microsoft.com/office/officeart/2009/3/layout/IncreasingArrowsProcess"/>
    <dgm:cxn modelId="{EFD16F7E-6115-4758-837F-5016915C0945}" srcId="{862D3E3B-E271-4344-940D-885DD04C3FD8}" destId="{802CF81A-1E45-4F58-93E0-9CFBD456A75D}" srcOrd="2" destOrd="0" parTransId="{CD8DE81D-4306-44E4-BCE9-FE42D2E7B321}" sibTransId="{62B8CEDD-3791-4897-BBBD-0869C78034FE}"/>
    <dgm:cxn modelId="{28C7F050-4061-454E-B45A-3C219712BF2C}" srcId="{8E14F4F1-A2D8-4D88-8464-2AEB9F7039A5}" destId="{B20DB1C7-2CB8-4846-89B2-B367FA3D30CF}" srcOrd="1" destOrd="0" parTransId="{2389BFA1-A7D7-49FD-8659-046C2E22E72A}" sibTransId="{00B7E7F6-5DFF-48FD-A6A2-1E6AA6C01EAA}"/>
    <dgm:cxn modelId="{05B3A0C3-AE62-44FF-BD68-4F3FE95189E3}" srcId="{B20DB1C7-2CB8-4846-89B2-B367FA3D30CF}" destId="{3F23031B-3096-40D1-A3E7-7B329D42BF9D}" srcOrd="2" destOrd="0" parTransId="{1728B339-D68E-479B-B5C5-6212D44028C5}" sibTransId="{13E9E499-68F8-4D3B-AEF1-21F93C3BB676}"/>
    <dgm:cxn modelId="{86E19F09-BA6F-1047-B496-A6CC177B4F48}" type="presOf" srcId="{39C2F766-EEB7-4E99-9309-541831055672}" destId="{7A7E06C1-B93B-4DEB-AF18-23247E05B013}" srcOrd="0" destOrd="0" presId="urn:microsoft.com/office/officeart/2009/3/layout/IncreasingArrowsProcess"/>
    <dgm:cxn modelId="{0E87ED51-75C7-49C7-B2B0-E4BF2F0229E6}" srcId="{862D3E3B-E271-4344-940D-885DD04C3FD8}" destId="{624B9F26-E4A1-4323-9EFC-13BC04989772}" srcOrd="0" destOrd="0" parTransId="{75FFBBBC-9066-4251-BBCA-F0A27FDD386D}" sibTransId="{AEA9E04D-6083-4286-9A2A-98045466769B}"/>
    <dgm:cxn modelId="{05B15E48-FD5B-4335-AC14-D96E325A654C}" srcId="{862D3E3B-E271-4344-940D-885DD04C3FD8}" destId="{B1111859-89E6-49C7-8C82-9974D349632D}" srcOrd="3" destOrd="0" parTransId="{5312DDCE-AEDD-4889-A2ED-403850C4E957}" sibTransId="{15065789-3455-4364-A7D1-E7075A50AC7F}"/>
    <dgm:cxn modelId="{DC290258-BFC4-014A-90E7-3156576A6F17}" type="presOf" srcId="{8E14F4F1-A2D8-4D88-8464-2AEB9F7039A5}" destId="{A2EEB8BB-D283-4885-98D1-6EDB8E15BC45}" srcOrd="0" destOrd="0" presId="urn:microsoft.com/office/officeart/2009/3/layout/IncreasingArrowsProcess"/>
    <dgm:cxn modelId="{72D3D667-528B-8342-B979-3A92F3923618}" type="presOf" srcId="{3F23031B-3096-40D1-A3E7-7B329D42BF9D}" destId="{5D6B76B4-7AD3-4144-BDE4-72342C79E532}" srcOrd="0" destOrd="2" presId="urn:microsoft.com/office/officeart/2009/3/layout/IncreasingArrowsProcess"/>
    <dgm:cxn modelId="{42A5D49E-5E83-4D19-8757-4E4BFE0E6BAB}" srcId="{B20DB1C7-2CB8-4846-89B2-B367FA3D30CF}" destId="{E487506D-7BDF-42B2-BFE8-6BA5BB96E18C}" srcOrd="4" destOrd="0" parTransId="{A4112C7C-8A68-4DA1-BCAB-8CD09D2432AC}" sibTransId="{3301D287-EBF4-48BB-A59C-0BC132EE394D}"/>
    <dgm:cxn modelId="{38D15FB8-2A84-1945-8A90-18278F0F93F2}" type="presOf" srcId="{772D9CFC-FA98-4AD2-BBD2-9DD42A621524}" destId="{B9A90F32-7301-4051-A997-D5352BA38561}" srcOrd="0" destOrd="2" presId="urn:microsoft.com/office/officeart/2009/3/layout/IncreasingArrowsProcess"/>
    <dgm:cxn modelId="{E98F7D77-1458-4DAC-A82B-55E5EDC04DA0}" srcId="{39C2F766-EEB7-4E99-9309-541831055672}" destId="{219A2F57-E292-4C41-8912-0A136A750D33}" srcOrd="3" destOrd="0" parTransId="{8A7F5E52-D2BE-4F69-A25B-D3AC6F2F7EF9}" sibTransId="{7436627C-20A4-4B2D-A1ED-64C973284C7B}"/>
    <dgm:cxn modelId="{A733C63F-1480-4C60-951E-0BCBABE7DAE7}" srcId="{862D3E3B-E271-4344-940D-885DD04C3FD8}" destId="{159DC83F-AF23-4530-87E7-129AB1DBB79E}" srcOrd="1" destOrd="0" parTransId="{99FB1211-6571-4D19-B505-FF102150BF53}" sibTransId="{84281EC6-9B45-46D1-A96F-4D9F435DDA35}"/>
    <dgm:cxn modelId="{E17E16DC-1E23-5449-B137-75310D375D8A}" type="presOf" srcId="{159DC83F-AF23-4530-87E7-129AB1DBB79E}" destId="{8860C5EA-38B4-4BC1-9A2B-B61D517C0ED3}" srcOrd="0" destOrd="1" presId="urn:microsoft.com/office/officeart/2009/3/layout/IncreasingArrowsProcess"/>
    <dgm:cxn modelId="{BC828E14-DCBE-1C49-AF5B-23ABA3C072ED}" type="presOf" srcId="{B1111859-89E6-49C7-8C82-9974D349632D}" destId="{8860C5EA-38B4-4BC1-9A2B-B61D517C0ED3}" srcOrd="0" destOrd="3" presId="urn:microsoft.com/office/officeart/2009/3/layout/IncreasingArrowsProcess"/>
    <dgm:cxn modelId="{5248A9E5-AD8B-C947-ADB8-CBE6E19C3E0B}" type="presParOf" srcId="{A2EEB8BB-D283-4885-98D1-6EDB8E15BC45}" destId="{7A7E06C1-B93B-4DEB-AF18-23247E05B013}" srcOrd="0" destOrd="0" presId="urn:microsoft.com/office/officeart/2009/3/layout/IncreasingArrowsProcess"/>
    <dgm:cxn modelId="{89F7B131-93C8-334E-BAAE-2CDF7559EE50}" type="presParOf" srcId="{A2EEB8BB-D283-4885-98D1-6EDB8E15BC45}" destId="{B9A90F32-7301-4051-A997-D5352BA38561}" srcOrd="1" destOrd="0" presId="urn:microsoft.com/office/officeart/2009/3/layout/IncreasingArrowsProcess"/>
    <dgm:cxn modelId="{3FD8AC2C-08A0-0443-A56A-0FC823A5417F}" type="presParOf" srcId="{A2EEB8BB-D283-4885-98D1-6EDB8E15BC45}" destId="{090BB0D5-B196-4096-A182-B1768600FF08}" srcOrd="2" destOrd="0" presId="urn:microsoft.com/office/officeart/2009/3/layout/IncreasingArrowsProcess"/>
    <dgm:cxn modelId="{DF4E0376-043D-DB45-BB9B-90C0A624D904}" type="presParOf" srcId="{A2EEB8BB-D283-4885-98D1-6EDB8E15BC45}" destId="{5D6B76B4-7AD3-4144-BDE4-72342C79E532}" srcOrd="3" destOrd="0" presId="urn:microsoft.com/office/officeart/2009/3/layout/IncreasingArrowsProcess"/>
    <dgm:cxn modelId="{EAC4636B-33C2-174D-8327-AA6241D8133E}" type="presParOf" srcId="{A2EEB8BB-D283-4885-98D1-6EDB8E15BC45}" destId="{E6B1300A-6B32-4CCC-8A81-A7E542880FCC}" srcOrd="4" destOrd="0" presId="urn:microsoft.com/office/officeart/2009/3/layout/IncreasingArrowsProcess"/>
    <dgm:cxn modelId="{2BB498ED-634A-8F42-81A4-5745CECFA172}" type="presParOf" srcId="{A2EEB8BB-D283-4885-98D1-6EDB8E15BC45}" destId="{8860C5EA-38B4-4BC1-9A2B-B61D517C0ED3}"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0FFE9-21A3-8543-9B50-944DC9A89666}">
      <dsp:nvSpPr>
        <dsp:cNvPr id="0" name=""/>
        <dsp:cNvSpPr/>
      </dsp:nvSpPr>
      <dsp:spPr>
        <a:xfrm>
          <a:off x="0" y="0"/>
          <a:ext cx="8713533"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AC2566-BD0F-1041-998C-D2B4132726FD}">
      <dsp:nvSpPr>
        <dsp:cNvPr id="0" name=""/>
        <dsp:cNvSpPr/>
      </dsp:nvSpPr>
      <dsp:spPr>
        <a:xfrm>
          <a:off x="0" y="0"/>
          <a:ext cx="2186686" cy="5064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A Data Management Assessment</a:t>
          </a:r>
          <a:r>
            <a:rPr lang="is-IS" sz="2800" kern="1200" dirty="0" smtClean="0"/>
            <a:t>…</a:t>
          </a:r>
          <a:endParaRPr lang="en-US" sz="2800" kern="1200" dirty="0"/>
        </a:p>
      </dsp:txBody>
      <dsp:txXfrm>
        <a:off x="0" y="0"/>
        <a:ext cx="2186686" cy="5064037"/>
      </dsp:txXfrm>
    </dsp:sp>
    <dsp:sp modelId="{9F980E3F-8330-A340-B678-AC30248D3B74}">
      <dsp:nvSpPr>
        <dsp:cNvPr id="0" name=""/>
        <dsp:cNvSpPr/>
      </dsp:nvSpPr>
      <dsp:spPr>
        <a:xfrm>
          <a:off x="2308965" y="91859"/>
          <a:ext cx="6399256" cy="1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Establishes a baseline of capability and maturity. </a:t>
          </a:r>
          <a:endParaRPr lang="en-US" sz="2800" kern="1200" dirty="0"/>
        </a:p>
      </dsp:txBody>
      <dsp:txXfrm>
        <a:off x="2308965" y="91859"/>
        <a:ext cx="6399256" cy="1021169"/>
      </dsp:txXfrm>
    </dsp:sp>
    <dsp:sp modelId="{7BD79250-A679-8941-9692-15F1D4DF4886}">
      <dsp:nvSpPr>
        <dsp:cNvPr id="0" name=""/>
        <dsp:cNvSpPr/>
      </dsp:nvSpPr>
      <dsp:spPr>
        <a:xfrm>
          <a:off x="2186686" y="1113029"/>
          <a:ext cx="65215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7683CE3-C071-0142-9846-B8EA1C7F52D2}">
      <dsp:nvSpPr>
        <dsp:cNvPr id="0" name=""/>
        <dsp:cNvSpPr/>
      </dsp:nvSpPr>
      <dsp:spPr>
        <a:xfrm>
          <a:off x="2308965" y="1204889"/>
          <a:ext cx="6399256" cy="183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Is conducted by a trained and certified Enterprise Data Management Expert (EDME) to ensure consistency of the method across assessments.</a:t>
          </a:r>
          <a:endParaRPr lang="en-US" sz="2800" kern="1200" dirty="0"/>
        </a:p>
      </dsp:txBody>
      <dsp:txXfrm>
        <a:off x="2308965" y="1204889"/>
        <a:ext cx="6399256" cy="1837197"/>
      </dsp:txXfrm>
    </dsp:sp>
    <dsp:sp modelId="{8D8877C4-13FE-DE44-8E96-00D970084E42}">
      <dsp:nvSpPr>
        <dsp:cNvPr id="0" name=""/>
        <dsp:cNvSpPr/>
      </dsp:nvSpPr>
      <dsp:spPr>
        <a:xfrm>
          <a:off x="2186686" y="3042086"/>
          <a:ext cx="65215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A4ADA42-DE7F-D04E-95CB-BF448A56791D}">
      <dsp:nvSpPr>
        <dsp:cNvPr id="0" name=""/>
        <dsp:cNvSpPr/>
      </dsp:nvSpPr>
      <dsp:spPr>
        <a:xfrm>
          <a:off x="2308965" y="3133946"/>
          <a:ext cx="6399256" cy="183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Uses an evaluation process for capability and maturity proven over 20 years by over 10,000 organizations.</a:t>
          </a:r>
          <a:endParaRPr lang="en-US" sz="2800" kern="1200" dirty="0"/>
        </a:p>
      </dsp:txBody>
      <dsp:txXfrm>
        <a:off x="2308965" y="3133946"/>
        <a:ext cx="6399256" cy="1837197"/>
      </dsp:txXfrm>
    </dsp:sp>
    <dsp:sp modelId="{B6AF5C64-F407-7744-B0A5-5D4A83B9CF7F}">
      <dsp:nvSpPr>
        <dsp:cNvPr id="0" name=""/>
        <dsp:cNvSpPr/>
      </dsp:nvSpPr>
      <dsp:spPr>
        <a:xfrm>
          <a:off x="2186686" y="4971143"/>
          <a:ext cx="65215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E26C-1819-8347-8B6C-D47F87825E14}">
      <dsp:nvSpPr>
        <dsp:cNvPr id="0" name=""/>
        <dsp:cNvSpPr/>
      </dsp:nvSpPr>
      <dsp:spPr>
        <a:xfrm>
          <a:off x="0" y="433007"/>
          <a:ext cx="8245642" cy="128204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953" tIns="458216" rIns="639953"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smtClean="0"/>
            <a:t>Data Management Maturity (DMM) process model</a:t>
          </a:r>
          <a:endParaRPr lang="en-US" sz="2200" kern="1200"/>
        </a:p>
        <a:p>
          <a:pPr marL="228600" lvl="1" indent="-228600" algn="l" defTabSz="977900" rtl="0">
            <a:lnSpc>
              <a:spcPct val="90000"/>
            </a:lnSpc>
            <a:spcBef>
              <a:spcPct val="0"/>
            </a:spcBef>
            <a:spcAft>
              <a:spcPct val="15000"/>
            </a:spcAft>
            <a:buChar char="••"/>
          </a:pPr>
          <a:r>
            <a:rPr lang="en-US" sz="2200" kern="1200" dirty="0" smtClean="0"/>
            <a:t>Assessment and Scoring Methodology</a:t>
          </a:r>
          <a:endParaRPr lang="en-US" sz="2200" kern="1200" dirty="0"/>
        </a:p>
      </dsp:txBody>
      <dsp:txXfrm>
        <a:off x="0" y="433007"/>
        <a:ext cx="8245642" cy="1282049"/>
      </dsp:txXfrm>
    </dsp:sp>
    <dsp:sp modelId="{44217F5C-0E2D-C948-AF4C-E3134A6B4A74}">
      <dsp:nvSpPr>
        <dsp:cNvPr id="0" name=""/>
        <dsp:cNvSpPr/>
      </dsp:nvSpPr>
      <dsp:spPr>
        <a:xfrm>
          <a:off x="412282" y="108287"/>
          <a:ext cx="5771949"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66" tIns="0" rIns="218166" bIns="0" numCol="1" spcCol="1270" anchor="ctr" anchorCtr="0">
          <a:noAutofit/>
        </a:bodyPr>
        <a:lstStyle/>
        <a:p>
          <a:pPr lvl="0" algn="l" defTabSz="977900" rtl="0">
            <a:lnSpc>
              <a:spcPct val="90000"/>
            </a:lnSpc>
            <a:spcBef>
              <a:spcPct val="0"/>
            </a:spcBef>
            <a:spcAft>
              <a:spcPct val="35000"/>
            </a:spcAft>
          </a:pPr>
          <a:r>
            <a:rPr lang="en-US" sz="2200" kern="1200" smtClean="0"/>
            <a:t>Tools</a:t>
          </a:r>
          <a:endParaRPr lang="en-US" sz="2200" kern="1200"/>
        </a:p>
      </dsp:txBody>
      <dsp:txXfrm>
        <a:off x="443985" y="139990"/>
        <a:ext cx="5708543" cy="586034"/>
      </dsp:txXfrm>
    </dsp:sp>
    <dsp:sp modelId="{CC734DD2-8513-8A40-BCAE-952C7551BFF0}">
      <dsp:nvSpPr>
        <dsp:cNvPr id="0" name=""/>
        <dsp:cNvSpPr/>
      </dsp:nvSpPr>
      <dsp:spPr>
        <a:xfrm>
          <a:off x="0" y="2158577"/>
          <a:ext cx="8245642" cy="935550"/>
        </a:xfrm>
        <a:prstGeom prst="rect">
          <a:avLst/>
        </a:prstGeom>
        <a:solidFill>
          <a:schemeClr val="lt1">
            <a:alpha val="90000"/>
            <a:hueOff val="0"/>
            <a:satOff val="0"/>
            <a:lumOff val="0"/>
            <a:alphaOff val="0"/>
          </a:schemeClr>
        </a:solidFill>
        <a:ln w="25400" cap="flat" cmpd="sng" algn="ctr">
          <a:solidFill>
            <a:schemeClr val="accent3">
              <a:hueOff val="5625133"/>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953" tIns="458216" rIns="639953"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Organizational processes in place that manage data assets. </a:t>
          </a:r>
          <a:endParaRPr lang="en-US" sz="2200" kern="1200" dirty="0"/>
        </a:p>
      </dsp:txBody>
      <dsp:txXfrm>
        <a:off x="0" y="2158577"/>
        <a:ext cx="8245642" cy="935550"/>
      </dsp:txXfrm>
    </dsp:sp>
    <dsp:sp modelId="{1018D175-1510-6C46-A8A5-4F93BE12A6D0}">
      <dsp:nvSpPr>
        <dsp:cNvPr id="0" name=""/>
        <dsp:cNvSpPr/>
      </dsp:nvSpPr>
      <dsp:spPr>
        <a:xfrm>
          <a:off x="412282" y="1833857"/>
          <a:ext cx="5771949" cy="649440"/>
        </a:xfrm>
        <a:prstGeom prst="roundRect">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66" tIns="0" rIns="218166" bIns="0" numCol="1" spcCol="1270" anchor="ctr" anchorCtr="0">
          <a:noAutofit/>
        </a:bodyPr>
        <a:lstStyle/>
        <a:p>
          <a:pPr lvl="0" algn="l" defTabSz="977900" rtl="0">
            <a:lnSpc>
              <a:spcPct val="90000"/>
            </a:lnSpc>
            <a:spcBef>
              <a:spcPct val="0"/>
            </a:spcBef>
            <a:spcAft>
              <a:spcPct val="35000"/>
            </a:spcAft>
          </a:pPr>
          <a:r>
            <a:rPr lang="en-US" sz="2200" kern="1200" dirty="0" smtClean="0"/>
            <a:t>Scope</a:t>
          </a:r>
          <a:endParaRPr lang="en-US" sz="2200" kern="1200" dirty="0"/>
        </a:p>
      </dsp:txBody>
      <dsp:txXfrm>
        <a:off x="443985" y="1865560"/>
        <a:ext cx="5708543" cy="586034"/>
      </dsp:txXfrm>
    </dsp:sp>
    <dsp:sp modelId="{A9D2915D-7D10-8040-B7C2-621F73DBA6B3}">
      <dsp:nvSpPr>
        <dsp:cNvPr id="0" name=""/>
        <dsp:cNvSpPr/>
      </dsp:nvSpPr>
      <dsp:spPr>
        <a:xfrm>
          <a:off x="0" y="3537648"/>
          <a:ext cx="8245642" cy="1593900"/>
        </a:xfrm>
        <a:prstGeom prst="rect">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953" tIns="458216" rIns="639953"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Determine level of awareness of best practices and to what extent they are performed.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Characterize the level into capability</a:t>
          </a:r>
          <a:r>
            <a:rPr lang="en-US" sz="2200" kern="1200" baseline="0" dirty="0" smtClean="0"/>
            <a:t> and maturity.</a:t>
          </a:r>
          <a:endParaRPr lang="en-US" sz="2200" kern="1200" dirty="0"/>
        </a:p>
      </dsp:txBody>
      <dsp:txXfrm>
        <a:off x="0" y="3537648"/>
        <a:ext cx="8245642" cy="1593900"/>
      </dsp:txXfrm>
    </dsp:sp>
    <dsp:sp modelId="{EA39CD0F-D483-3549-AC85-579B7B9E4754}">
      <dsp:nvSpPr>
        <dsp:cNvPr id="0" name=""/>
        <dsp:cNvSpPr/>
      </dsp:nvSpPr>
      <dsp:spPr>
        <a:xfrm>
          <a:off x="412282" y="3212927"/>
          <a:ext cx="5771949" cy="649440"/>
        </a:xfrm>
        <a:prstGeom prst="round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66" tIns="0" rIns="218166" bIns="0" numCol="1" spcCol="1270" anchor="ctr" anchorCtr="0">
          <a:noAutofit/>
        </a:bodyPr>
        <a:lstStyle/>
        <a:p>
          <a:pPr lvl="0" algn="l" defTabSz="977900" rtl="0">
            <a:lnSpc>
              <a:spcPct val="90000"/>
            </a:lnSpc>
            <a:spcBef>
              <a:spcPct val="0"/>
            </a:spcBef>
            <a:spcAft>
              <a:spcPct val="35000"/>
            </a:spcAft>
          </a:pPr>
          <a:r>
            <a:rPr lang="en-US" sz="2200" kern="1200" dirty="0" smtClean="0"/>
            <a:t>Objective</a:t>
          </a:r>
          <a:endParaRPr lang="en-US" sz="2200" kern="1200" dirty="0"/>
        </a:p>
      </dsp:txBody>
      <dsp:txXfrm>
        <a:off x="443985" y="3244630"/>
        <a:ext cx="5708543"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E06C1-B93B-4DEB-AF18-23247E05B013}">
      <dsp:nvSpPr>
        <dsp:cNvPr id="0" name=""/>
        <dsp:cNvSpPr/>
      </dsp:nvSpPr>
      <dsp:spPr>
        <a:xfrm>
          <a:off x="22545" y="164009"/>
          <a:ext cx="2758639" cy="1134058"/>
        </a:xfrm>
        <a:prstGeom prst="rightArrow">
          <a:avLst>
            <a:gd name="adj1" fmla="val 5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254000" bIns="180032" numCol="1" spcCol="1270" anchor="ctr" anchorCtr="0">
          <a:noAutofit/>
        </a:bodyPr>
        <a:lstStyle/>
        <a:p>
          <a:pPr lvl="0" algn="l" defTabSz="800100">
            <a:lnSpc>
              <a:spcPct val="90000"/>
            </a:lnSpc>
            <a:spcBef>
              <a:spcPct val="0"/>
            </a:spcBef>
            <a:spcAft>
              <a:spcPct val="35000"/>
            </a:spcAft>
          </a:pPr>
          <a:r>
            <a:rPr lang="en-US" sz="1800" b="1" kern="1200" dirty="0"/>
            <a:t>Preparation,  2+ weeks</a:t>
          </a:r>
        </a:p>
      </dsp:txBody>
      <dsp:txXfrm>
        <a:off x="22545" y="447524"/>
        <a:ext cx="2475125" cy="567029"/>
      </dsp:txXfrm>
    </dsp:sp>
    <dsp:sp modelId="{B9A90F32-7301-4051-A997-D5352BA38561}">
      <dsp:nvSpPr>
        <dsp:cNvPr id="0" name=""/>
        <dsp:cNvSpPr/>
      </dsp:nvSpPr>
      <dsp:spPr>
        <a:xfrm>
          <a:off x="22580" y="1262106"/>
          <a:ext cx="2366565" cy="2184614"/>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a:t>Scope Determination</a:t>
          </a:r>
          <a:endParaRPr lang="en-US" sz="1600" b="1" kern="1200"/>
        </a:p>
        <a:p>
          <a:pPr lvl="0" algn="l" defTabSz="711200">
            <a:lnSpc>
              <a:spcPct val="90000"/>
            </a:lnSpc>
            <a:spcBef>
              <a:spcPct val="0"/>
            </a:spcBef>
            <a:spcAft>
              <a:spcPct val="35000"/>
            </a:spcAft>
          </a:pPr>
          <a:r>
            <a:rPr lang="en-US" sz="1600" kern="1200" dirty="0" smtClean="0"/>
            <a:t>Review of DMM Process Areas</a:t>
          </a:r>
          <a:endParaRPr lang="en-US" sz="1600" kern="1200" dirty="0"/>
        </a:p>
        <a:p>
          <a:pPr lvl="0" algn="l" defTabSz="711200">
            <a:lnSpc>
              <a:spcPct val="90000"/>
            </a:lnSpc>
            <a:spcBef>
              <a:spcPct val="0"/>
            </a:spcBef>
            <a:spcAft>
              <a:spcPct val="35000"/>
            </a:spcAft>
          </a:pPr>
          <a:r>
            <a:rPr lang="en-US" sz="1600" kern="1200" dirty="0"/>
            <a:t>Recruit </a:t>
          </a:r>
          <a:r>
            <a:rPr lang="en-US" sz="1600" kern="1200" dirty="0" smtClean="0"/>
            <a:t>Participants</a:t>
          </a:r>
          <a:endParaRPr lang="en-US" sz="1600" kern="1200" dirty="0"/>
        </a:p>
        <a:p>
          <a:pPr lvl="0" algn="l" defTabSz="711200">
            <a:lnSpc>
              <a:spcPct val="90000"/>
            </a:lnSpc>
            <a:spcBef>
              <a:spcPct val="0"/>
            </a:spcBef>
            <a:spcAft>
              <a:spcPct val="35000"/>
            </a:spcAft>
          </a:pPr>
          <a:r>
            <a:rPr lang="en-US" sz="1600" kern="1200"/>
            <a:t>Logistics</a:t>
          </a:r>
        </a:p>
      </dsp:txBody>
      <dsp:txXfrm>
        <a:off x="22580" y="1262106"/>
        <a:ext cx="2366565" cy="2184614"/>
      </dsp:txXfrm>
    </dsp:sp>
    <dsp:sp modelId="{090BB0D5-B196-4096-A182-B1768600FF08}">
      <dsp:nvSpPr>
        <dsp:cNvPr id="0" name=""/>
        <dsp:cNvSpPr/>
      </dsp:nvSpPr>
      <dsp:spPr>
        <a:xfrm>
          <a:off x="2503791" y="476037"/>
          <a:ext cx="2555974" cy="1134058"/>
        </a:xfrm>
        <a:prstGeom prst="rightArrow">
          <a:avLst>
            <a:gd name="adj1" fmla="val 50000"/>
            <a:gd name="adj2" fmla="val 50000"/>
          </a:avLst>
        </a:prstGeom>
        <a:gradFill rotWithShape="0">
          <a:gsLst>
            <a:gs pos="0">
              <a:schemeClr val="accent4">
                <a:hueOff val="-2232386"/>
                <a:satOff val="13449"/>
                <a:lumOff val="1078"/>
                <a:alphaOff val="0"/>
                <a:tint val="50000"/>
                <a:satMod val="300000"/>
              </a:schemeClr>
            </a:gs>
            <a:gs pos="35000">
              <a:schemeClr val="accent4">
                <a:hueOff val="-2232386"/>
                <a:satOff val="13449"/>
                <a:lumOff val="1078"/>
                <a:alphaOff val="0"/>
                <a:tint val="37000"/>
                <a:satMod val="300000"/>
              </a:schemeClr>
            </a:gs>
            <a:gs pos="100000">
              <a:schemeClr val="accent4">
                <a:hueOff val="-2232386"/>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80032" numCol="1" spcCol="1270" anchor="ctr" anchorCtr="0">
          <a:noAutofit/>
        </a:bodyPr>
        <a:lstStyle/>
        <a:p>
          <a:pPr lvl="0" algn="l" defTabSz="711200">
            <a:lnSpc>
              <a:spcPct val="90000"/>
            </a:lnSpc>
            <a:spcBef>
              <a:spcPct val="0"/>
            </a:spcBef>
            <a:spcAft>
              <a:spcPct val="35000"/>
            </a:spcAft>
          </a:pPr>
          <a:r>
            <a:rPr lang="en-US" sz="1600" b="1" kern="1200" dirty="0"/>
            <a:t>Assessment, </a:t>
          </a:r>
          <a:r>
            <a:rPr lang="en-US" sz="1600" b="1" kern="1200" dirty="0" smtClean="0"/>
            <a:t>3-5</a:t>
          </a:r>
          <a:r>
            <a:rPr lang="en-US" sz="1600" b="1" kern="1200" baseline="0" dirty="0" smtClean="0"/>
            <a:t> days</a:t>
          </a:r>
          <a:endParaRPr lang="en-US" sz="1600" b="1" kern="1200" dirty="0"/>
        </a:p>
      </dsp:txBody>
      <dsp:txXfrm>
        <a:off x="2503791" y="759552"/>
        <a:ext cx="2272460" cy="567029"/>
      </dsp:txXfrm>
    </dsp:sp>
    <dsp:sp modelId="{5D6B76B4-7AD3-4144-BDE4-72342C79E532}">
      <dsp:nvSpPr>
        <dsp:cNvPr id="0" name=""/>
        <dsp:cNvSpPr/>
      </dsp:nvSpPr>
      <dsp:spPr>
        <a:xfrm>
          <a:off x="2676659" y="1653626"/>
          <a:ext cx="1852312" cy="2107716"/>
        </a:xfrm>
        <a:prstGeom prst="rect">
          <a:avLst/>
        </a:prstGeom>
        <a:solidFill>
          <a:schemeClr val="lt1">
            <a:hueOff val="0"/>
            <a:satOff val="0"/>
            <a:lumOff val="0"/>
            <a:alphaOff val="0"/>
          </a:schemeClr>
        </a:solidFill>
        <a:ln w="9525" cap="flat" cmpd="sng" algn="ctr">
          <a:solidFill>
            <a:schemeClr val="accent4">
              <a:hueOff val="-2232386"/>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t>Onsite</a:t>
          </a:r>
        </a:p>
        <a:p>
          <a:pPr lvl="0" algn="l" defTabSz="711200">
            <a:lnSpc>
              <a:spcPct val="90000"/>
            </a:lnSpc>
            <a:spcBef>
              <a:spcPct val="0"/>
            </a:spcBef>
            <a:spcAft>
              <a:spcPct val="35000"/>
            </a:spcAft>
          </a:pPr>
          <a:r>
            <a:rPr lang="en-US" sz="1600" kern="1200" dirty="0"/>
            <a:t>Kickoff</a:t>
          </a:r>
        </a:p>
        <a:p>
          <a:pPr lvl="0" algn="l" defTabSz="711200">
            <a:lnSpc>
              <a:spcPct val="90000"/>
            </a:lnSpc>
            <a:spcBef>
              <a:spcPct val="0"/>
            </a:spcBef>
            <a:spcAft>
              <a:spcPct val="35000"/>
            </a:spcAft>
          </a:pPr>
          <a:r>
            <a:rPr lang="en-US" sz="1600" kern="1200" dirty="0" smtClean="0"/>
            <a:t>Workshops</a:t>
          </a:r>
          <a:endParaRPr lang="en-US" sz="1600" kern="1200" dirty="0"/>
        </a:p>
        <a:p>
          <a:pPr lvl="0" algn="l" defTabSz="711200">
            <a:lnSpc>
              <a:spcPct val="90000"/>
            </a:lnSpc>
            <a:spcBef>
              <a:spcPct val="0"/>
            </a:spcBef>
            <a:spcAft>
              <a:spcPct val="35000"/>
            </a:spcAft>
          </a:pPr>
          <a:r>
            <a:rPr lang="en-US" sz="1600" kern="1200" dirty="0" smtClean="0"/>
            <a:t>Document Review</a:t>
          </a:r>
          <a:endParaRPr lang="en-US" sz="1600" kern="1200" dirty="0"/>
        </a:p>
        <a:p>
          <a:pPr lvl="0" algn="l" defTabSz="711200">
            <a:lnSpc>
              <a:spcPct val="90000"/>
            </a:lnSpc>
            <a:spcBef>
              <a:spcPct val="0"/>
            </a:spcBef>
            <a:spcAft>
              <a:spcPct val="35000"/>
            </a:spcAft>
          </a:pPr>
          <a:r>
            <a:rPr lang="en-US" sz="1600" kern="1200" dirty="0" smtClean="0"/>
            <a:t>Wrap-Up Briefing</a:t>
          </a:r>
          <a:endParaRPr lang="en-US" sz="1600" kern="1200" dirty="0"/>
        </a:p>
      </dsp:txBody>
      <dsp:txXfrm>
        <a:off x="2676659" y="1653626"/>
        <a:ext cx="1852312" cy="2107716"/>
      </dsp:txXfrm>
    </dsp:sp>
    <dsp:sp modelId="{E6B1300A-6B32-4CCC-8A81-A7E542880FCC}">
      <dsp:nvSpPr>
        <dsp:cNvPr id="0" name=""/>
        <dsp:cNvSpPr/>
      </dsp:nvSpPr>
      <dsp:spPr>
        <a:xfrm>
          <a:off x="4704799" y="918041"/>
          <a:ext cx="3113156" cy="1134058"/>
        </a:xfrm>
        <a:prstGeom prst="rightArrow">
          <a:avLst>
            <a:gd name="adj1" fmla="val 50000"/>
            <a:gd name="adj2" fmla="val 50000"/>
          </a:avLst>
        </a:prstGeom>
        <a:gradFill rotWithShape="0">
          <a:gsLst>
            <a:gs pos="0">
              <a:schemeClr val="accent4">
                <a:hueOff val="-4464771"/>
                <a:satOff val="26899"/>
                <a:lumOff val="2156"/>
                <a:alphaOff val="0"/>
                <a:tint val="50000"/>
                <a:satMod val="300000"/>
              </a:schemeClr>
            </a:gs>
            <a:gs pos="35000">
              <a:schemeClr val="accent4">
                <a:hueOff val="-4464771"/>
                <a:satOff val="26899"/>
                <a:lumOff val="2156"/>
                <a:alphaOff val="0"/>
                <a:tint val="37000"/>
                <a:satMod val="300000"/>
              </a:schemeClr>
            </a:gs>
            <a:gs pos="100000">
              <a:schemeClr val="accent4">
                <a:hueOff val="-4464771"/>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254000" bIns="180032" numCol="1" spcCol="1270" anchor="ctr" anchorCtr="0">
          <a:noAutofit/>
        </a:bodyPr>
        <a:lstStyle/>
        <a:p>
          <a:pPr lvl="0" algn="l" defTabSz="800100">
            <a:lnSpc>
              <a:spcPct val="90000"/>
            </a:lnSpc>
            <a:spcBef>
              <a:spcPct val="0"/>
            </a:spcBef>
            <a:spcAft>
              <a:spcPct val="35000"/>
            </a:spcAft>
          </a:pPr>
          <a:r>
            <a:rPr lang="en-US" sz="1800" b="1" kern="1200" dirty="0"/>
            <a:t>Conclusions, </a:t>
          </a:r>
          <a:r>
            <a:rPr lang="en-US" sz="1800" b="1" kern="1200" dirty="0" smtClean="0"/>
            <a:t>2+ </a:t>
          </a:r>
          <a:r>
            <a:rPr lang="en-US" sz="1800" b="1" kern="1200" dirty="0"/>
            <a:t>weeks</a:t>
          </a:r>
        </a:p>
      </dsp:txBody>
      <dsp:txXfrm>
        <a:off x="4704799" y="1201556"/>
        <a:ext cx="2829642" cy="567029"/>
      </dsp:txXfrm>
    </dsp:sp>
    <dsp:sp modelId="{8860C5EA-38B4-4BC1-9A2B-B61D517C0ED3}">
      <dsp:nvSpPr>
        <dsp:cNvPr id="0" name=""/>
        <dsp:cNvSpPr/>
      </dsp:nvSpPr>
      <dsp:spPr>
        <a:xfrm>
          <a:off x="4878290" y="1827147"/>
          <a:ext cx="2161170" cy="2544015"/>
        </a:xfrm>
        <a:prstGeom prst="rect">
          <a:avLst/>
        </a:prstGeom>
        <a:solidFill>
          <a:schemeClr val="lt1">
            <a:hueOff val="0"/>
            <a:satOff val="0"/>
            <a:lumOff val="0"/>
            <a:alphaOff val="0"/>
          </a:schemeClr>
        </a:solidFill>
        <a:ln w="9525" cap="flat" cmpd="sng" algn="ctr">
          <a:solidFill>
            <a:schemeClr val="accent4">
              <a:hueOff val="-4464771"/>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Review Findings and </a:t>
          </a:r>
          <a:r>
            <a:rPr lang="en-US" sz="1600" b="0" kern="1200" dirty="0" smtClean="0"/>
            <a:t>Observations</a:t>
          </a:r>
        </a:p>
        <a:p>
          <a:pPr lvl="0" algn="l" defTabSz="711200">
            <a:lnSpc>
              <a:spcPct val="90000"/>
            </a:lnSpc>
            <a:spcBef>
              <a:spcPct val="0"/>
            </a:spcBef>
            <a:spcAft>
              <a:spcPct val="35000"/>
            </a:spcAft>
          </a:pPr>
          <a:r>
            <a:rPr lang="en-US" sz="1600" b="0" kern="1200" dirty="0" smtClean="0"/>
            <a:t>Interviews (5-10)</a:t>
          </a:r>
          <a:endParaRPr lang="en-US" sz="1600" b="0" kern="1200" dirty="0"/>
        </a:p>
        <a:p>
          <a:pPr lvl="0" algn="l" defTabSz="711200">
            <a:lnSpc>
              <a:spcPct val="90000"/>
            </a:lnSpc>
            <a:spcBef>
              <a:spcPct val="0"/>
            </a:spcBef>
            <a:spcAft>
              <a:spcPct val="35000"/>
            </a:spcAft>
          </a:pPr>
          <a:r>
            <a:rPr lang="en-US" sz="1600" b="0" kern="1200" dirty="0"/>
            <a:t>Formulate </a:t>
          </a:r>
          <a:r>
            <a:rPr lang="en-US" sz="1600" kern="1200" dirty="0"/>
            <a:t>Recommendations</a:t>
          </a:r>
        </a:p>
        <a:p>
          <a:pPr lvl="0" algn="l" defTabSz="711200">
            <a:lnSpc>
              <a:spcPct val="90000"/>
            </a:lnSpc>
            <a:spcBef>
              <a:spcPct val="0"/>
            </a:spcBef>
            <a:spcAft>
              <a:spcPct val="35000"/>
            </a:spcAft>
          </a:pPr>
          <a:r>
            <a:rPr lang="en-US" sz="1600" kern="1200" dirty="0"/>
            <a:t>Develop Final </a:t>
          </a:r>
          <a:r>
            <a:rPr lang="en-US" sz="1600" kern="1200" dirty="0" smtClean="0"/>
            <a:t>Report (Confidential)</a:t>
          </a:r>
          <a:endParaRPr lang="en-US" sz="1600" kern="1200" dirty="0"/>
        </a:p>
        <a:p>
          <a:pPr lvl="0" algn="l" defTabSz="711200">
            <a:lnSpc>
              <a:spcPct val="90000"/>
            </a:lnSpc>
            <a:spcBef>
              <a:spcPct val="0"/>
            </a:spcBef>
            <a:spcAft>
              <a:spcPct val="35000"/>
            </a:spcAft>
          </a:pPr>
          <a:r>
            <a:rPr lang="en-US" sz="1600" kern="1200"/>
            <a:t>Executive Briefing</a:t>
          </a:r>
        </a:p>
      </dsp:txBody>
      <dsp:txXfrm>
        <a:off x="4878290" y="1827147"/>
        <a:ext cx="2161170" cy="25440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46CDE-B3E7-6147-95FB-2503060EAEE5}" type="datetimeFigureOut">
              <a:rPr lang="en-US" smtClean="0"/>
              <a:t>7/18/16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DE09E-C93F-484C-9EFF-88B5718CED3F}" type="slidenum">
              <a:rPr lang="en-US" smtClean="0"/>
              <a:t>‹#›</a:t>
            </a:fld>
            <a:endParaRPr lang="en-US" dirty="0"/>
          </a:p>
        </p:txBody>
      </p:sp>
    </p:spTree>
    <p:extLst>
      <p:ext uri="{BB962C8B-B14F-4D97-AF65-F5344CB8AC3E}">
        <p14:creationId xmlns:p14="http://schemas.microsoft.com/office/powerpoint/2010/main" val="4058712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path</a:t>
            </a:r>
            <a:r>
              <a:rPr lang="en-US" baseline="0" dirty="0" smtClean="0"/>
              <a:t> to identifying data management best practices and implementing them within your organization. </a:t>
            </a:r>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1</a:t>
            </a:fld>
            <a:endParaRPr lang="en-US" dirty="0"/>
          </a:p>
        </p:txBody>
      </p:sp>
    </p:spTree>
    <p:extLst>
      <p:ext uri="{BB962C8B-B14F-4D97-AF65-F5344CB8AC3E}">
        <p14:creationId xmlns:p14="http://schemas.microsoft.com/office/powerpoint/2010/main" val="135805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basic format of each</a:t>
            </a:r>
            <a:r>
              <a:rPr lang="en-US" baseline="0" dirty="0" smtClean="0"/>
              <a:t> Process Area, showing how the content is organized and presenting an explanation of each piece of the Process Area component. There are typically several practice statements for each capability level 1-5, with levels 2 and 3 containing a majority of the practice statements.  </a:t>
            </a:r>
            <a:endParaRPr lang="en-US" dirty="0"/>
          </a:p>
        </p:txBody>
      </p:sp>
      <p:sp>
        <p:nvSpPr>
          <p:cNvPr id="4" name="Slide Number Placeholder 3"/>
          <p:cNvSpPr>
            <a:spLocks noGrp="1"/>
          </p:cNvSpPr>
          <p:nvPr>
            <p:ph type="sldNum" sz="quarter" idx="10"/>
          </p:nvPr>
        </p:nvSpPr>
        <p:spPr/>
        <p:txBody>
          <a:bodyPr/>
          <a:lstStyle/>
          <a:p>
            <a:fld id="{FE42B71F-3B8F-43E5-B7EC-398B6AE2ABDA}" type="slidenum">
              <a:rPr lang="en-US" smtClean="0"/>
              <a:t>10</a:t>
            </a:fld>
            <a:endParaRPr lang="en-US"/>
          </a:p>
        </p:txBody>
      </p:sp>
    </p:spTree>
    <p:extLst>
      <p:ext uri="{BB962C8B-B14F-4D97-AF65-F5344CB8AC3E}">
        <p14:creationId xmlns:p14="http://schemas.microsoft.com/office/powerpoint/2010/main" val="153256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11</a:t>
            </a:fld>
            <a:endParaRPr lang="en-US" dirty="0"/>
          </a:p>
        </p:txBody>
      </p:sp>
    </p:spTree>
    <p:extLst>
      <p:ext uri="{BB962C8B-B14F-4D97-AF65-F5344CB8AC3E}">
        <p14:creationId xmlns:p14="http://schemas.microsoft.com/office/powerpoint/2010/main" val="12746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and practices</a:t>
            </a:r>
            <a:r>
              <a:rPr lang="en-US" baseline="0" dirty="0" smtClean="0"/>
              <a:t> for infrastructure support – model components that constitute a support framework to aid process execution in an organization adopting the DMM.</a:t>
            </a:r>
          </a:p>
          <a:p>
            <a:endParaRPr lang="en-US" baseline="0" dirty="0" smtClean="0"/>
          </a:p>
          <a:p>
            <a:r>
              <a:rPr lang="en-US" baseline="0" dirty="0" smtClean="0"/>
              <a:t>Level 1 – Perform the Functional Practices</a:t>
            </a:r>
          </a:p>
          <a:p>
            <a:r>
              <a:rPr lang="en-US" baseline="0" dirty="0" smtClean="0"/>
              <a:t>Level 2 – Implement a Managed Process </a:t>
            </a:r>
          </a:p>
          <a:p>
            <a:r>
              <a:rPr lang="en-US" baseline="0" dirty="0" smtClean="0"/>
              <a:t>Level 3 – Institutionalize Organizational Standards</a:t>
            </a:r>
          </a:p>
          <a:p>
            <a:endParaRPr lang="en-US" baseline="0" dirty="0" smtClean="0"/>
          </a:p>
          <a:p>
            <a:r>
              <a:rPr lang="en-US" sz="1200" kern="1200" dirty="0" smtClean="0">
                <a:solidFill>
                  <a:schemeClr val="tx1"/>
                </a:solidFill>
                <a:effectLst/>
                <a:latin typeface="+mn-lt"/>
                <a:ea typeface="+mn-ea"/>
                <a:cs typeface="+mn-cs"/>
              </a:rPr>
              <a:t>For Level 1, they ensure that adopting organizational components (i.e., project, business unit, etc.) perform the Level 1 practices. </a:t>
            </a:r>
            <a:endParaRPr lang="en-US" dirty="0" smtClean="0"/>
          </a:p>
          <a:p>
            <a:r>
              <a:rPr lang="en-US" sz="1200" kern="1200" dirty="0" smtClean="0">
                <a:solidFill>
                  <a:schemeClr val="tx1"/>
                </a:solidFill>
                <a:effectLst/>
                <a:latin typeface="+mn-lt"/>
                <a:ea typeface="+mn-ea"/>
                <a:cs typeface="+mn-cs"/>
              </a:rPr>
              <a:t>For Level 2, the ISPs will help to ensure that adopting organizational components will do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following: operate under an organizational policy, plan the process, provide resources, assign responsibility, train people in the process, manage configurations, identify and involve relevant stakeholders, monitor and control the process, objectively evaluate adherence, and review status with higher level management. </a:t>
            </a:r>
            <a:endParaRPr lang="en-US" dirty="0" smtClean="0"/>
          </a:p>
          <a:p>
            <a:r>
              <a:rPr lang="en-US" sz="1200" kern="1200" dirty="0" smtClean="0">
                <a:solidFill>
                  <a:schemeClr val="tx1"/>
                </a:solidFill>
                <a:effectLst/>
                <a:latin typeface="+mn-lt"/>
                <a:ea typeface="+mn-ea"/>
                <a:cs typeface="+mn-cs"/>
              </a:rPr>
              <a:t>For Level 3, they ensure the following: a set of standard processes is in place; organizational assets support the use of the standard process; elements can be tailored from the standard process to fit unique circumstances; process-related experiences are collected to support future use and improvements.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20</a:t>
            </a:fld>
            <a:endParaRPr lang="en-US"/>
          </a:p>
        </p:txBody>
      </p:sp>
    </p:spTree>
    <p:extLst>
      <p:ext uri="{BB962C8B-B14F-4D97-AF65-F5344CB8AC3E}">
        <p14:creationId xmlns:p14="http://schemas.microsoft.com/office/powerpoint/2010/main" val="61001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We focus on processes not a direct look at the data</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23</a:t>
            </a:fld>
            <a:endParaRPr lang="en-US"/>
          </a:p>
        </p:txBody>
      </p:sp>
    </p:spTree>
    <p:extLst>
      <p:ext uri="{BB962C8B-B14F-4D97-AF65-F5344CB8AC3E}">
        <p14:creationId xmlns:p14="http://schemas.microsoft.com/office/powerpoint/2010/main" val="89408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26</a:t>
            </a:fld>
            <a:endParaRPr lang="en-US" dirty="0"/>
          </a:p>
        </p:txBody>
      </p:sp>
    </p:spTree>
    <p:extLst>
      <p:ext uri="{BB962C8B-B14F-4D97-AF65-F5344CB8AC3E}">
        <p14:creationId xmlns:p14="http://schemas.microsoft.com/office/powerpoint/2010/main" val="53487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 Dept of Interior ‏‪@Interior‬ 5 Dec 2015</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‪#Sunsets‪ @OlympicNP are incredible. Photo by John Donofrio #Washington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https://twitter.com/Interior/status/673178801598255104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Statement adopted by the American Geophysical Union 29 May 1997; Reaffirmed May 2001, May 2005, May 2006; Revised and Reaffirmed May 2009, February 2012 and September</a:t>
            </a:r>
            <a:r>
              <a:rPr lang="en-US" sz="1200" i="1" kern="1200" baseline="0" dirty="0" smtClean="0">
                <a:solidFill>
                  <a:schemeClr val="tx1"/>
                </a:solidFill>
                <a:effectLst/>
                <a:latin typeface="+mn-lt"/>
                <a:ea typeface="+mn-ea"/>
                <a:cs typeface="+mn-cs"/>
              </a:rPr>
              <a:t> 2015</a:t>
            </a:r>
            <a:r>
              <a:rPr lang="en-US" sz="1200" i="1"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2</a:t>
            </a:fld>
            <a:endParaRPr lang="en-US" dirty="0"/>
          </a:p>
        </p:txBody>
      </p:sp>
    </p:spTree>
    <p:extLst>
      <p:ext uri="{BB962C8B-B14F-4D97-AF65-F5344CB8AC3E}">
        <p14:creationId xmlns:p14="http://schemas.microsoft.com/office/powerpoint/2010/main" val="203296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3</a:t>
            </a:fld>
            <a:endParaRPr lang="en-US" dirty="0"/>
          </a:p>
        </p:txBody>
      </p:sp>
    </p:spTree>
    <p:extLst>
      <p:ext uri="{BB962C8B-B14F-4D97-AF65-F5344CB8AC3E}">
        <p14:creationId xmlns:p14="http://schemas.microsoft.com/office/powerpoint/2010/main" val="212384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AGU has partnered with the CMMI® Institute to adapt their Data Management Maturity (DMM)</a:t>
            </a:r>
            <a:r>
              <a:rPr lang="en-US" b="1" baseline="30000" dirty="0" smtClean="0"/>
              <a:t>SM</a:t>
            </a:r>
            <a:r>
              <a:rPr lang="en-US" b="1" dirty="0" smtClean="0"/>
              <a:t> framework to the specific needs of the Earth and space sciences to improve data management practices in repositories and institutions.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developed for more than 3.5 years by 4 sponsoring organizations, 50+ contributing authors, 70 peer reviewers, 80+ organizations.  It contains 25 process areas that span all key aspects of data management.</a:t>
            </a:r>
            <a:r>
              <a:rPr lang="en-US" dirty="0" smtClean="0">
                <a:effectLst/>
              </a:rPr>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4</a:t>
            </a:fld>
            <a:endParaRPr lang="en-US" dirty="0"/>
          </a:p>
        </p:txBody>
      </p:sp>
    </p:spTree>
    <p:extLst>
      <p:ext uri="{BB962C8B-B14F-4D97-AF65-F5344CB8AC3E}">
        <p14:creationId xmlns:p14="http://schemas.microsoft.com/office/powerpoint/2010/main" val="82744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Improvement Model</a:t>
            </a:r>
          </a:p>
          <a:p>
            <a:r>
              <a:rPr lang="en-US" dirty="0" smtClean="0"/>
              <a:t>Management of data assets</a:t>
            </a:r>
          </a:p>
          <a:p>
            <a:r>
              <a:rPr lang="en-US" dirty="0" smtClean="0"/>
              <a:t>Best practices (recommended) </a:t>
            </a:r>
          </a:p>
          <a:p>
            <a:r>
              <a:rPr lang="en-US" dirty="0" smtClean="0"/>
              <a:t>Optimizing Effective data management across the</a:t>
            </a:r>
            <a:r>
              <a:rPr lang="en-US" baseline="0" dirty="0" smtClean="0"/>
              <a:t> data lifecycle</a:t>
            </a:r>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5</a:t>
            </a:fld>
            <a:endParaRPr lang="en-US"/>
          </a:p>
        </p:txBody>
      </p:sp>
    </p:spTree>
    <p:extLst>
      <p:ext uri="{BB962C8B-B14F-4D97-AF65-F5344CB8AC3E}">
        <p14:creationId xmlns:p14="http://schemas.microsoft.com/office/powerpoint/2010/main" val="92744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DMM</a:t>
            </a:r>
            <a:r>
              <a:rPr lang="en-US" sz="1200" kern="1200" baseline="30000" dirty="0" smtClean="0">
                <a:solidFill>
                  <a:schemeClr val="tx1"/>
                </a:solidFill>
                <a:effectLst/>
                <a:latin typeface="+mn-lt"/>
                <a:ea typeface="+mn-ea"/>
                <a:cs typeface="+mn-cs"/>
              </a:rPr>
              <a:t> SM</a:t>
            </a:r>
            <a:r>
              <a:rPr lang="en-US" sz="1200" kern="1200" dirty="0" smtClean="0">
                <a:solidFill>
                  <a:schemeClr val="tx1"/>
                </a:solidFill>
                <a:effectLst/>
                <a:latin typeface="+mn-lt"/>
                <a:ea typeface="+mn-ea"/>
                <a:cs typeface="+mn-cs"/>
              </a:rPr>
              <a:t> model is a framework that fosters organizational alignment around data and process improvement for data management.  The framework defines “what” processes need to be in place, not “how” they are to be accomplished.  The model includes best practices for establishing, building, sustaining, and optimizing effective data management across the data lifecycle, from creation through delivery, curation, maintenance, and archiving.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 use of standards.</a:t>
            </a:r>
            <a:r>
              <a:rPr lang="en-US" sz="1200" kern="1200" baseline="0" dirty="0" smtClean="0">
                <a:solidFill>
                  <a:schemeClr val="tx1"/>
                </a:solidFill>
                <a:effectLst/>
                <a:latin typeface="+mn-lt"/>
                <a:ea typeface="+mn-ea"/>
                <a:cs typeface="+mn-cs"/>
              </a:rPr>
              <a:t>  We don’t tell you the correct standard to use, </a:t>
            </a:r>
            <a:r>
              <a:rPr lang="en-US" sz="1200" kern="1200" baseline="0" smtClean="0">
                <a:solidFill>
                  <a:schemeClr val="tx1"/>
                </a:solidFill>
                <a:effectLst/>
                <a:latin typeface="+mn-lt"/>
                <a:ea typeface="+mn-ea"/>
                <a:cs typeface="+mn-cs"/>
              </a:rPr>
              <a:t>but instead how </a:t>
            </a:r>
            <a:r>
              <a:rPr lang="en-US" sz="1200" kern="1200" baseline="0" dirty="0" smtClean="0">
                <a:solidFill>
                  <a:schemeClr val="tx1"/>
                </a:solidFill>
                <a:effectLst/>
                <a:latin typeface="+mn-lt"/>
                <a:ea typeface="+mn-ea"/>
                <a:cs typeface="+mn-cs"/>
              </a:rPr>
              <a:t>well you’re using it.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20E71A-57C3-DD49-88EB-D7CC119C2EC0}" type="slidenum">
              <a:rPr lang="en-US" smtClean="0"/>
              <a:t>6</a:t>
            </a:fld>
            <a:endParaRPr lang="en-US"/>
          </a:p>
        </p:txBody>
      </p:sp>
    </p:spTree>
    <p:extLst>
      <p:ext uri="{BB962C8B-B14F-4D97-AF65-F5344CB8AC3E}">
        <p14:creationId xmlns:p14="http://schemas.microsoft.com/office/powerpoint/2010/main" val="85110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measures</a:t>
            </a:r>
            <a:r>
              <a:rPr lang="en-US" baseline="0" dirty="0" smtClean="0"/>
              <a:t> to aspects: Capability and Maturity.</a:t>
            </a:r>
          </a:p>
          <a:p>
            <a:pPr marL="228600" indent="-228600">
              <a:buAutoNum type="arabicPeriod"/>
            </a:pPr>
            <a:r>
              <a:rPr lang="en-US" baseline="0" dirty="0" smtClean="0"/>
              <a:t>Capability – What data management processes you are actually performing and to what level.</a:t>
            </a:r>
          </a:p>
          <a:p>
            <a:pPr marL="228600" indent="-228600">
              <a:buAutoNum type="arabicPeriod"/>
            </a:pPr>
            <a:r>
              <a:rPr lang="en-US" baseline="0" dirty="0" smtClean="0"/>
              <a:t>Maturity – The mechanisms in place to perform data processes consistently and with high quality.</a:t>
            </a:r>
            <a:endParaRPr lang="en-US" dirty="0"/>
          </a:p>
        </p:txBody>
      </p:sp>
      <p:sp>
        <p:nvSpPr>
          <p:cNvPr id="4" name="Slide Number Placeholder 3"/>
          <p:cNvSpPr>
            <a:spLocks noGrp="1"/>
          </p:cNvSpPr>
          <p:nvPr>
            <p:ph type="sldNum" sz="quarter" idx="10"/>
          </p:nvPr>
        </p:nvSpPr>
        <p:spPr/>
        <p:txBody>
          <a:bodyPr/>
          <a:lstStyle/>
          <a:p>
            <a:fld id="{5420E71A-57C3-DD49-88EB-D7CC119C2EC0}" type="slidenum">
              <a:rPr lang="en-US" smtClean="0"/>
              <a:t>7</a:t>
            </a:fld>
            <a:endParaRPr lang="en-US"/>
          </a:p>
        </p:txBody>
      </p:sp>
    </p:spTree>
    <p:extLst>
      <p:ext uri="{BB962C8B-B14F-4D97-AF65-F5344CB8AC3E}">
        <p14:creationId xmlns:p14="http://schemas.microsoft.com/office/powerpoint/2010/main" val="25998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defRPr/>
            </a:pPr>
            <a:r>
              <a:rPr lang="en-US" dirty="0" smtClean="0">
                <a:solidFill>
                  <a:schemeClr val="tx1"/>
                </a:solidFill>
              </a:rPr>
              <a:t>Performed: Processes are performed </a:t>
            </a:r>
            <a:r>
              <a:rPr lang="en-US" b="1" dirty="0" smtClean="0">
                <a:solidFill>
                  <a:schemeClr val="tx1"/>
                </a:solidFill>
              </a:rPr>
              <a:t>ad hoc</a:t>
            </a:r>
            <a:r>
              <a:rPr lang="en-US" dirty="0" smtClean="0">
                <a:solidFill>
                  <a:schemeClr val="tx1"/>
                </a:solidFill>
              </a:rPr>
              <a:t>, primarily at the project level. </a:t>
            </a:r>
          </a:p>
          <a:p>
            <a:pPr marL="0" indent="0">
              <a:spcBef>
                <a:spcPts val="0"/>
              </a:spcBef>
              <a:buNone/>
              <a:defRPr/>
            </a:pPr>
            <a:endParaRPr lang="en-US" dirty="0" smtClean="0">
              <a:solidFill>
                <a:schemeClr val="tx1"/>
              </a:solidFill>
            </a:endParaRPr>
          </a:p>
          <a:p>
            <a:pPr marL="0" indent="0">
              <a:spcBef>
                <a:spcPts val="0"/>
              </a:spcBef>
              <a:buNone/>
              <a:defRPr/>
            </a:pPr>
            <a:r>
              <a:rPr lang="en-US" dirty="0" smtClean="0">
                <a:solidFill>
                  <a:schemeClr val="tx1"/>
                </a:solidFill>
              </a:rPr>
              <a:t>Managed: Processes are planned and executed in accordance with policy </a:t>
            </a:r>
            <a:r>
              <a:rPr lang="en-US" b="1" dirty="0" smtClean="0">
                <a:solidFill>
                  <a:schemeClr val="tx1"/>
                </a:solidFill>
              </a:rPr>
              <a:t>for at least one line of business, program, or cross-cutting project</a:t>
            </a:r>
            <a:r>
              <a:rPr lang="en-US" dirty="0" smtClean="0">
                <a:solidFill>
                  <a:schemeClr val="tx1"/>
                </a:solidFill>
              </a:rPr>
              <a:t>.</a:t>
            </a:r>
            <a:endParaRPr lang="en-US" dirty="0" smtClean="0"/>
          </a:p>
          <a:p>
            <a:pPr marL="0" indent="0">
              <a:spcBef>
                <a:spcPts val="0"/>
              </a:spcBef>
              <a:buNone/>
              <a:defRPr/>
            </a:pPr>
            <a:endParaRPr lang="en-US" dirty="0" smtClean="0"/>
          </a:p>
          <a:p>
            <a:pPr marL="0" indent="0">
              <a:spcBef>
                <a:spcPts val="0"/>
              </a:spcBef>
              <a:buNone/>
              <a:defRPr/>
            </a:pPr>
            <a:r>
              <a:rPr lang="en-US" dirty="0" smtClean="0">
                <a:solidFill>
                  <a:schemeClr val="tx1"/>
                </a:solidFill>
              </a:rPr>
              <a:t>Defined: Set of standard processes is employed and consistently followed </a:t>
            </a:r>
            <a:r>
              <a:rPr lang="en-US" b="1" dirty="0" smtClean="0">
                <a:solidFill>
                  <a:schemeClr val="tx1"/>
                </a:solidFill>
              </a:rPr>
              <a:t>across the organization</a:t>
            </a:r>
            <a:r>
              <a:rPr lang="en-US" dirty="0" smtClean="0">
                <a:solidFill>
                  <a:schemeClr val="tx1"/>
                </a:solidFill>
              </a:rPr>
              <a:t>. </a:t>
            </a:r>
          </a:p>
          <a:p>
            <a:pPr marL="0" indent="0">
              <a:spcBef>
                <a:spcPts val="0"/>
              </a:spcBef>
              <a:buNone/>
              <a:defRPr/>
            </a:pPr>
            <a:endParaRPr lang="en-US" dirty="0" smtClean="0"/>
          </a:p>
          <a:p>
            <a:pPr marL="0" indent="0">
              <a:spcBef>
                <a:spcPts val="0"/>
              </a:spcBef>
              <a:buNone/>
              <a:defRPr/>
            </a:pPr>
            <a:r>
              <a:rPr lang="en-US" dirty="0" smtClean="0">
                <a:solidFill>
                  <a:schemeClr val="tx1"/>
                </a:solidFill>
              </a:rPr>
              <a:t>Measured: Process metrics have been defined and are used for data management. </a:t>
            </a:r>
          </a:p>
          <a:p>
            <a:pPr marL="0" indent="0">
              <a:spcBef>
                <a:spcPts val="0"/>
              </a:spcBef>
              <a:buNone/>
              <a:defRPr/>
            </a:pPr>
            <a:endParaRPr lang="en-US" dirty="0" smtClean="0"/>
          </a:p>
          <a:p>
            <a:pPr marL="0" indent="0">
              <a:spcBef>
                <a:spcPts val="0"/>
              </a:spcBef>
              <a:buNone/>
              <a:defRPr/>
            </a:pPr>
            <a:r>
              <a:rPr lang="en-US" dirty="0" smtClean="0">
                <a:solidFill>
                  <a:schemeClr val="tx1"/>
                </a:solidFill>
              </a:rPr>
              <a:t>Optimized: Process performance is optimized through applying Level 4 analysis for target identification of improvement opportunities. Best practices are shared with peers and industry. </a:t>
            </a:r>
            <a:endParaRPr lang="en-US" dirty="0" smtClean="0"/>
          </a:p>
          <a:p>
            <a:endParaRPr lang="en-US" dirty="0"/>
          </a:p>
        </p:txBody>
      </p:sp>
      <p:sp>
        <p:nvSpPr>
          <p:cNvPr id="4" name="Slide Number Placeholder 3"/>
          <p:cNvSpPr>
            <a:spLocks noGrp="1"/>
          </p:cNvSpPr>
          <p:nvPr>
            <p:ph type="sldNum" sz="quarter" idx="10"/>
          </p:nvPr>
        </p:nvSpPr>
        <p:spPr/>
        <p:txBody>
          <a:bodyPr/>
          <a:lstStyle/>
          <a:p>
            <a:fld id="{BDFDE09E-C93F-484C-9EFF-88B5718CED3F}" type="slidenum">
              <a:rPr lang="en-US" smtClean="0"/>
              <a:t>8</a:t>
            </a:fld>
            <a:endParaRPr lang="en-US"/>
          </a:p>
        </p:txBody>
      </p:sp>
    </p:spTree>
    <p:extLst>
      <p:ext uri="{BB962C8B-B14F-4D97-AF65-F5344CB8AC3E}">
        <p14:creationId xmlns:p14="http://schemas.microsoft.com/office/powerpoint/2010/main" val="57238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note that the capabilities within</a:t>
            </a:r>
            <a:r>
              <a:rPr lang="en-US" baseline="0" dirty="0" smtClean="0"/>
              <a:t> the model are organized along increasing levels of capability and organizational maturity.  The practices espoused in each level build one atop the other.  For example, you cannot perform at level 4, managing your processes quantifiably, unless you are performing all the correct practices expected of level 2 and 3, and doing so consistently across the organization.  </a:t>
            </a:r>
            <a:endParaRPr lang="en-US" dirty="0"/>
          </a:p>
        </p:txBody>
      </p:sp>
      <p:sp>
        <p:nvSpPr>
          <p:cNvPr id="4" name="Slide Number Placeholder 3"/>
          <p:cNvSpPr>
            <a:spLocks noGrp="1"/>
          </p:cNvSpPr>
          <p:nvPr>
            <p:ph type="sldNum" sz="quarter" idx="10"/>
          </p:nvPr>
        </p:nvSpPr>
        <p:spPr/>
        <p:txBody>
          <a:bodyPr/>
          <a:lstStyle/>
          <a:p>
            <a:fld id="{FE42B71F-3B8F-43E5-B7EC-398B6AE2ABDA}" type="slidenum">
              <a:rPr lang="en-US" smtClean="0"/>
              <a:t>9</a:t>
            </a:fld>
            <a:endParaRPr lang="en-US"/>
          </a:p>
        </p:txBody>
      </p:sp>
    </p:spTree>
    <p:extLst>
      <p:ext uri="{BB962C8B-B14F-4D97-AF65-F5344CB8AC3E}">
        <p14:creationId xmlns:p14="http://schemas.microsoft.com/office/powerpoint/2010/main" val="2624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01466_AGU_PPT_10x75_r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55BAF9B-B60E-6541-9020-6C6A5757D0B1}"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3645643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D4F57-021A-044D-8B27-DAADD50CD7D5}" type="datetime1">
              <a:rPr lang="x-none" smtClean="0"/>
              <a:t>7/18/16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64273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45DFE-7F47-F242-BA11-496F0E34DC02}" type="datetime1">
              <a:rPr lang="x-none" smtClean="0"/>
              <a:t>7/18/16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293746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543" y="174504"/>
            <a:ext cx="8857813" cy="753519"/>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452606"/>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14701851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93337-844C-9F49-929F-C2B4EC362898}" type="datetime1">
              <a:rPr lang="x-none" smtClean="0"/>
              <a:t>7/18/16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452606"/>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17085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E3110-0412-B340-89EF-7B8C35C38894}" type="datetime1">
              <a:rPr lang="x-none" smtClean="0"/>
              <a:t>7/18/16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464638"/>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116594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2621E-7BC5-1B45-BFA3-DA6D2BE94728}" type="datetime1">
              <a:rPr lang="x-none" smtClean="0"/>
              <a:t>7/18/16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440574"/>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96217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C5BB0-11F2-9447-B08E-7A22ED16F9BC}"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26211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C1314-021C-DA4F-A3A0-9D3AD903A449}"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382640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3F2365-2649-9441-9FEF-52173536B08E}"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25502575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5734024-F0C9-1D46-9C3E-9B024002F4A9}"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7649799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430EB00-FECA-A043-9588-02E7EF373E20}"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998607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98094" y="2130425"/>
            <a:ext cx="6845906" cy="1470025"/>
          </a:xfrm>
        </p:spPr>
        <p:txBody>
          <a:bodyPr>
            <a:normAutofit/>
          </a:bodyPr>
          <a:lstStyle>
            <a:lvl1pPr>
              <a:defRPr sz="3200">
                <a:solidFill>
                  <a:schemeClr val="bg1">
                    <a:lumMod val="95000"/>
                  </a:schemeClr>
                </a:solidFill>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298094" y="3704772"/>
            <a:ext cx="6845906" cy="1752600"/>
          </a:xfrm>
        </p:spPr>
        <p:txBody>
          <a:bodyPr>
            <a:normAutofit/>
          </a:bodyPr>
          <a:lstStyle>
            <a:lvl1pPr marL="0" indent="0" algn="ctr">
              <a:buNone/>
              <a:defRPr sz="2000">
                <a:solidFill>
                  <a:schemeClr val="bg1">
                    <a:lumMod val="9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DA301DA-0F36-914B-B233-E2C9A73F57E7}"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46724" y="6356350"/>
            <a:ext cx="2133600" cy="365125"/>
          </a:xfrm>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11521655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8564" y="447524"/>
            <a:ext cx="7936895" cy="970114"/>
          </a:xfrm>
        </p:spPr>
        <p:txBody>
          <a:bodyPr>
            <a:normAutofit/>
          </a:bodyPr>
          <a:lstStyle>
            <a:lvl1pPr algn="l">
              <a:defRPr sz="4000">
                <a:solidFill>
                  <a:srgbClr val="122F5E"/>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88564" y="1417638"/>
            <a:ext cx="7936896" cy="4708525"/>
          </a:xfrm>
        </p:spPr>
        <p:txBody>
          <a:bodyPr>
            <a:normAutofit/>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44986" y="6464638"/>
            <a:ext cx="2133600" cy="365125"/>
          </a:xfrm>
        </p:spPr>
        <p:txBody>
          <a:bodyPr/>
          <a:lstStyle>
            <a:lvl1pPr algn="r">
              <a:defRPr/>
            </a:lvl1pPr>
          </a:lstStyle>
          <a:p>
            <a:fld id="{F44F923B-FC71-9144-8FBA-BE66D401AE12}" type="slidenum">
              <a:rPr lang="en-US" smtClean="0"/>
              <a:pPr/>
              <a:t>‹#›</a:t>
            </a:fld>
            <a:endParaRPr lang="en-US" dirty="0"/>
          </a:p>
        </p:txBody>
      </p:sp>
    </p:spTree>
    <p:extLst>
      <p:ext uri="{BB962C8B-B14F-4D97-AF65-F5344CB8AC3E}">
        <p14:creationId xmlns:p14="http://schemas.microsoft.com/office/powerpoint/2010/main" val="33995527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709" y="146583"/>
            <a:ext cx="8841747" cy="781440"/>
          </a:xfrm>
        </p:spPr>
        <p:txBody>
          <a:bodyPr>
            <a:normAutofit/>
          </a:bodyPr>
          <a:lstStyle>
            <a:lvl1pPr algn="l">
              <a:defRPr sz="4000">
                <a:solidFill>
                  <a:srgbClr val="122F5E"/>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1709" y="1112174"/>
            <a:ext cx="8841747" cy="4918678"/>
          </a:xfrm>
        </p:spPr>
        <p:txBody>
          <a:bodyPr>
            <a:normAutofit/>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73130" y="6492875"/>
            <a:ext cx="2133600" cy="365125"/>
          </a:xfrm>
        </p:spPr>
        <p:txBody>
          <a:bodyPr/>
          <a:lstStyle>
            <a:lvl1pPr algn="r">
              <a:defRPr/>
            </a:lvl1pPr>
          </a:lstStyle>
          <a:p>
            <a:fld id="{F44F923B-FC71-9144-8FBA-BE66D401AE12}" type="slidenum">
              <a:rPr lang="en-US" smtClean="0"/>
              <a:pPr/>
              <a:t>‹#›</a:t>
            </a:fld>
            <a:endParaRPr lang="en-US" dirty="0"/>
          </a:p>
        </p:txBody>
      </p:sp>
    </p:spTree>
    <p:extLst>
      <p:ext uri="{BB962C8B-B14F-4D97-AF65-F5344CB8AC3E}">
        <p14:creationId xmlns:p14="http://schemas.microsoft.com/office/powerpoint/2010/main" val="42589455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44241" y="447524"/>
            <a:ext cx="7936895" cy="970114"/>
          </a:xfrm>
        </p:spPr>
        <p:txBody>
          <a:bodyPr>
            <a:normAutofit/>
          </a:bodyPr>
          <a:lstStyle>
            <a:lvl1pPr algn="l">
              <a:defRPr sz="4000">
                <a:solidFill>
                  <a:srgbClr val="122F5E"/>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844241" y="1417638"/>
            <a:ext cx="7936896" cy="4708525"/>
          </a:xfrm>
        </p:spPr>
        <p:txBody>
          <a:bodyPr>
            <a:normAutofit/>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1196" y="6485815"/>
            <a:ext cx="2133600" cy="365125"/>
          </a:xfrm>
        </p:spPr>
        <p:txBody>
          <a:bodyPr/>
          <a:lstStyle>
            <a:lvl1pPr algn="r">
              <a:defRPr/>
            </a:lvl1pPr>
          </a:lstStyle>
          <a:p>
            <a:fld id="{F44F923B-FC71-9144-8FBA-BE66D401AE12}" type="slidenum">
              <a:rPr lang="en-US" smtClean="0"/>
              <a:pPr/>
              <a:t>‹#›</a:t>
            </a:fld>
            <a:endParaRPr lang="en-US" dirty="0"/>
          </a:p>
        </p:txBody>
      </p:sp>
    </p:spTree>
    <p:extLst>
      <p:ext uri="{BB962C8B-B14F-4D97-AF65-F5344CB8AC3E}">
        <p14:creationId xmlns:p14="http://schemas.microsoft.com/office/powerpoint/2010/main" val="49777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3710B-76A2-4C49-A91E-6C2A5F494183}" type="datetime1">
              <a:rPr lang="x-none" smtClean="0"/>
              <a:t>7/18/16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F923B-FC71-9144-8FBA-BE66D401AE12}" type="slidenum">
              <a:rPr lang="en-US" smtClean="0"/>
              <a:t>‹#›</a:t>
            </a:fld>
            <a:endParaRPr lang="en-US" dirty="0"/>
          </a:p>
        </p:txBody>
      </p:sp>
    </p:spTree>
    <p:extLst>
      <p:ext uri="{BB962C8B-B14F-4D97-AF65-F5344CB8AC3E}">
        <p14:creationId xmlns:p14="http://schemas.microsoft.com/office/powerpoint/2010/main" val="1796417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543" y="139603"/>
            <a:ext cx="8857813" cy="78842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0543" y="1112173"/>
            <a:ext cx="8857813" cy="4953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61B85-93D3-564F-87C3-3392DEB2E498}" type="datetime1">
              <a:rPr lang="x-none" smtClean="0"/>
              <a:t>7/18/16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F923B-FC71-9144-8FBA-BE66D401AE12}" type="slidenum">
              <a:rPr lang="en-US" smtClean="0"/>
              <a:t>‹#›</a:t>
            </a:fld>
            <a:endParaRPr lang="en-US" dirty="0"/>
          </a:p>
        </p:txBody>
      </p:sp>
      <p:pic>
        <p:nvPicPr>
          <p:cNvPr id="49" name="Picture 48"/>
          <p:cNvPicPr>
            <a:picLocks noChangeAspect="1"/>
          </p:cNvPicPr>
          <p:nvPr userDrawn="1"/>
        </p:nvPicPr>
        <p:blipFill>
          <a:blip r:embed="rId19"/>
          <a:stretch>
            <a:fillRect/>
          </a:stretch>
        </p:blipFill>
        <p:spPr>
          <a:xfrm>
            <a:off x="1" y="6153150"/>
            <a:ext cx="9144000" cy="704850"/>
          </a:xfrm>
          <a:prstGeom prst="rect">
            <a:avLst/>
          </a:prstGeom>
        </p:spPr>
      </p:pic>
    </p:spTree>
    <p:extLst>
      <p:ext uri="{BB962C8B-B14F-4D97-AF65-F5344CB8AC3E}">
        <p14:creationId xmlns:p14="http://schemas.microsoft.com/office/powerpoint/2010/main" val="1007589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hyperlink" Target="http://dataservices.agu.org/dm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dataservices.agu.org/dm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9872" y="1642143"/>
            <a:ext cx="5678907" cy="1470025"/>
          </a:xfrm>
        </p:spPr>
        <p:txBody>
          <a:bodyPr>
            <a:normAutofit fontScale="90000"/>
          </a:bodyPr>
          <a:lstStyle/>
          <a:p>
            <a:r>
              <a:rPr lang="en-US" dirty="0" smtClean="0"/>
              <a:t>AGU’s Data Management Maturity (DMM) Workshop</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2298094" y="3112168"/>
            <a:ext cx="6845906" cy="2967790"/>
          </a:xfrm>
        </p:spPr>
        <p:txBody>
          <a:bodyPr>
            <a:normAutofit/>
          </a:bodyPr>
          <a:lstStyle/>
          <a:p>
            <a:r>
              <a:rPr lang="en-US" dirty="0" smtClean="0"/>
              <a:t>ESIP Summer Meeting, Durham</a:t>
            </a:r>
          </a:p>
          <a:p>
            <a:r>
              <a:rPr lang="en-US" dirty="0" smtClean="0"/>
              <a:t>July 19, 2016</a:t>
            </a:r>
          </a:p>
          <a:p>
            <a:endParaRPr lang="en-US" dirty="0"/>
          </a:p>
          <a:p>
            <a:r>
              <a:rPr lang="en-US" dirty="0" smtClean="0"/>
              <a:t>Shelley Stall</a:t>
            </a:r>
          </a:p>
          <a:p>
            <a:r>
              <a:rPr lang="en-US" dirty="0" smtClean="0"/>
              <a:t>AGU Assistant Director, </a:t>
            </a:r>
          </a:p>
          <a:p>
            <a:r>
              <a:rPr lang="en-US" dirty="0" smtClean="0"/>
              <a:t>Enterprise Data Management</a:t>
            </a:r>
          </a:p>
          <a:p>
            <a:r>
              <a:rPr lang="en-US" dirty="0"/>
              <a:t>sstall@agu.org</a:t>
            </a:r>
          </a:p>
          <a:p>
            <a:endParaRPr lang="en-US" dirty="0" smtClean="0"/>
          </a:p>
          <a:p>
            <a:endParaRPr lang="en-US" dirty="0"/>
          </a:p>
        </p:txBody>
      </p:sp>
    </p:spTree>
    <p:extLst>
      <p:ext uri="{BB962C8B-B14F-4D97-AF65-F5344CB8AC3E}">
        <p14:creationId xmlns:p14="http://schemas.microsoft.com/office/powerpoint/2010/main" val="2663250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
            <a:ext cx="7886700" cy="1073878"/>
          </a:xfrm>
        </p:spPr>
        <p:txBody>
          <a:bodyPr>
            <a:noAutofit/>
          </a:bodyPr>
          <a:lstStyle/>
          <a:p>
            <a:r>
              <a:rPr lang="en-US" b="0" dirty="0" smtClean="0">
                <a:latin typeface="Franklin Gothic Book" charset="0"/>
                <a:ea typeface="Franklin Gothic Book" charset="0"/>
                <a:cs typeface="Franklin Gothic Book" charset="0"/>
              </a:rPr>
              <a:t>DMM Process Area Construct</a:t>
            </a:r>
            <a:endParaRPr lang="en-US" b="0" dirty="0">
              <a:latin typeface="Franklin Gothic Book" charset="0"/>
              <a:ea typeface="Franklin Gothic Book" charset="0"/>
              <a:cs typeface="Franklin Gothic Book" charset="0"/>
            </a:endParaRPr>
          </a:p>
        </p:txBody>
      </p:sp>
      <p:sp>
        <p:nvSpPr>
          <p:cNvPr id="4" name="Slide Number Placeholder 3"/>
          <p:cNvSpPr>
            <a:spLocks noGrp="1"/>
          </p:cNvSpPr>
          <p:nvPr>
            <p:ph type="sldNum" sz="quarter" idx="12"/>
          </p:nvPr>
        </p:nvSpPr>
        <p:spPr/>
        <p:txBody>
          <a:bodyPr/>
          <a:lstStyle/>
          <a:p>
            <a:fld id="{3BCA7B76-C41C-4B05-A6F7-D3325DCA5B4D}" type="slidenum">
              <a:rPr lang="en-US" smtClean="0">
                <a:solidFill>
                  <a:srgbClr val="3F3F3F">
                    <a:tint val="75000"/>
                  </a:srgbClr>
                </a:solidFill>
              </a:rPr>
              <a:pPr/>
              <a:t>10</a:t>
            </a:fld>
            <a:endParaRPr lang="en-US">
              <a:solidFill>
                <a:srgbClr val="3F3F3F">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780" y="1098387"/>
            <a:ext cx="6308054" cy="5329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43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7077641"/>
            <a:ext cx="2133600" cy="365125"/>
          </a:xfrm>
        </p:spPr>
        <p:txBody>
          <a:bodyPr/>
          <a:lstStyle/>
          <a:p>
            <a:fld id="{F44F923B-FC71-9144-8FBA-BE66D401AE12}" type="slidenum">
              <a:rPr lang="en-US" smtClean="0"/>
              <a:pPr/>
              <a:t>11</a:t>
            </a:fld>
            <a:endParaRPr lang="en-US" dirty="0"/>
          </a:p>
        </p:txBody>
      </p:sp>
      <p:sp>
        <p:nvSpPr>
          <p:cNvPr id="3" name="Rounded Rectangle 2"/>
          <p:cNvSpPr/>
          <p:nvPr/>
        </p:nvSpPr>
        <p:spPr>
          <a:xfrm>
            <a:off x="647896" y="887534"/>
            <a:ext cx="2872267" cy="17634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Data Management Strategy</a:t>
            </a:r>
          </a:p>
          <a:p>
            <a:pPr algn="ctr"/>
            <a:r>
              <a:rPr lang="en-US" sz="1600" dirty="0" smtClean="0"/>
              <a:t>Grant Strategy/Business Case</a:t>
            </a:r>
          </a:p>
          <a:p>
            <a:pPr algn="ctr"/>
            <a:r>
              <a:rPr lang="en-US" sz="1600" dirty="0" smtClean="0"/>
              <a:t>Funding</a:t>
            </a:r>
          </a:p>
          <a:p>
            <a:pPr algn="ctr"/>
            <a:r>
              <a:rPr lang="en-US" sz="1600" dirty="0" smtClean="0"/>
              <a:t>Data Lifecycle Management</a:t>
            </a:r>
          </a:p>
          <a:p>
            <a:pPr algn="ctr"/>
            <a:r>
              <a:rPr lang="en-US" sz="1600" dirty="0" smtClean="0"/>
              <a:t>Communications</a:t>
            </a:r>
          </a:p>
          <a:p>
            <a:pPr algn="ctr"/>
            <a:r>
              <a:rPr lang="en-US" sz="1600" dirty="0" smtClean="0"/>
              <a:t>Data Management Function</a:t>
            </a:r>
          </a:p>
        </p:txBody>
      </p:sp>
      <p:sp>
        <p:nvSpPr>
          <p:cNvPr id="38" name="Rounded Rectangle 37"/>
          <p:cNvSpPr/>
          <p:nvPr/>
        </p:nvSpPr>
        <p:spPr>
          <a:xfrm>
            <a:off x="3778964" y="2149005"/>
            <a:ext cx="2977116" cy="751519"/>
          </a:xfrm>
          <a:prstGeom prst="roundRect">
            <a:avLst/>
          </a:prstGeom>
          <a:solidFill>
            <a:srgbClr val="FFFD7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solidFill>
                  <a:schemeClr val="tx1"/>
                </a:solidFill>
              </a:rPr>
              <a:t>Data Profiling &amp; Assessment</a:t>
            </a:r>
            <a:endParaRPr lang="en-US" sz="1600" dirty="0">
              <a:solidFill>
                <a:schemeClr val="tx1"/>
              </a:solidFill>
            </a:endParaRPr>
          </a:p>
          <a:p>
            <a:pPr algn="ctr"/>
            <a:r>
              <a:rPr lang="en-US" sz="1600" dirty="0" smtClean="0">
                <a:solidFill>
                  <a:schemeClr val="tx1"/>
                </a:solidFill>
              </a:rPr>
              <a:t>Data Cleansing</a:t>
            </a:r>
            <a:endParaRPr lang="en-US" sz="1600" dirty="0">
              <a:solidFill>
                <a:schemeClr val="tx1"/>
              </a:solidFill>
            </a:endParaRPr>
          </a:p>
          <a:p>
            <a:pPr algn="ctr"/>
            <a:r>
              <a:rPr lang="en-US" sz="1600" dirty="0" smtClean="0">
                <a:solidFill>
                  <a:schemeClr val="tx1"/>
                </a:solidFill>
              </a:rPr>
              <a:t>Curation</a:t>
            </a:r>
          </a:p>
        </p:txBody>
      </p:sp>
      <p:sp>
        <p:nvSpPr>
          <p:cNvPr id="40" name="Rounded Rectangle 39"/>
          <p:cNvSpPr/>
          <p:nvPr/>
        </p:nvSpPr>
        <p:spPr>
          <a:xfrm>
            <a:off x="1255873" y="3149769"/>
            <a:ext cx="2523091" cy="6786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Contribution Management</a:t>
            </a:r>
          </a:p>
          <a:p>
            <a:pPr algn="ctr"/>
            <a:r>
              <a:rPr lang="en-US" sz="1600" dirty="0" smtClean="0"/>
              <a:t>Governance Management</a:t>
            </a:r>
          </a:p>
        </p:txBody>
      </p:sp>
      <p:sp>
        <p:nvSpPr>
          <p:cNvPr id="41" name="Rounded Rectangle 40"/>
          <p:cNvSpPr/>
          <p:nvPr/>
        </p:nvSpPr>
        <p:spPr>
          <a:xfrm>
            <a:off x="5499963" y="3154185"/>
            <a:ext cx="2425856" cy="932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Architectural Approach</a:t>
            </a:r>
          </a:p>
          <a:p>
            <a:pPr algn="ctr"/>
            <a:r>
              <a:rPr lang="en-US" sz="1600" dirty="0" smtClean="0"/>
              <a:t>Metadata Standards</a:t>
            </a:r>
          </a:p>
          <a:p>
            <a:pPr algn="ctr"/>
            <a:r>
              <a:rPr lang="en-US" sz="1600" dirty="0"/>
              <a:t>Open Linked </a:t>
            </a:r>
            <a:r>
              <a:rPr lang="en-US" sz="1600" dirty="0" smtClean="0"/>
              <a:t>Data</a:t>
            </a:r>
          </a:p>
        </p:txBody>
      </p:sp>
      <p:sp>
        <p:nvSpPr>
          <p:cNvPr id="42" name="Rounded Rectangle 41"/>
          <p:cNvSpPr/>
          <p:nvPr/>
        </p:nvSpPr>
        <p:spPr>
          <a:xfrm>
            <a:off x="1503656" y="5065386"/>
            <a:ext cx="2604501" cy="9323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Data Management Platform</a:t>
            </a:r>
          </a:p>
          <a:p>
            <a:pPr algn="ctr"/>
            <a:r>
              <a:rPr lang="en-US" sz="1600" dirty="0" smtClean="0"/>
              <a:t>Data Archive &amp; Preservation</a:t>
            </a:r>
          </a:p>
          <a:p>
            <a:pPr algn="ctr"/>
            <a:r>
              <a:rPr lang="en-US" sz="1600" dirty="0" smtClean="0"/>
              <a:t>Disaster Recovery</a:t>
            </a:r>
          </a:p>
        </p:txBody>
      </p:sp>
      <p:sp>
        <p:nvSpPr>
          <p:cNvPr id="43" name="Rounded Rectangle 42"/>
          <p:cNvSpPr/>
          <p:nvPr/>
        </p:nvSpPr>
        <p:spPr>
          <a:xfrm>
            <a:off x="554876" y="4193492"/>
            <a:ext cx="1987579" cy="568599"/>
          </a:xfrm>
          <a:prstGeom prst="roundRect">
            <a:avLst/>
          </a:prstGeom>
          <a:solidFill>
            <a:schemeClr val="accent4">
              <a:lumMod val="20000"/>
              <a:lumOff val="80000"/>
            </a:schemeClr>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Data Integration</a:t>
            </a:r>
          </a:p>
          <a:p>
            <a:pPr algn="ctr"/>
            <a:r>
              <a:rPr lang="en-US" sz="1600" dirty="0" smtClean="0">
                <a:solidFill>
                  <a:schemeClr val="tx1"/>
                </a:solidFill>
              </a:rPr>
              <a:t>Interoperability</a:t>
            </a:r>
          </a:p>
        </p:txBody>
      </p:sp>
      <p:sp>
        <p:nvSpPr>
          <p:cNvPr id="45" name="Rounded Rectangle 44"/>
          <p:cNvSpPr/>
          <p:nvPr/>
        </p:nvSpPr>
        <p:spPr>
          <a:xfrm>
            <a:off x="3266325" y="4250674"/>
            <a:ext cx="1683665" cy="57434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Data Citation</a:t>
            </a:r>
          </a:p>
        </p:txBody>
      </p:sp>
      <p:sp>
        <p:nvSpPr>
          <p:cNvPr id="47" name="Title 5"/>
          <p:cNvSpPr txBox="1">
            <a:spLocks/>
          </p:cNvSpPr>
          <p:nvPr/>
        </p:nvSpPr>
        <p:spPr>
          <a:xfrm>
            <a:off x="141709" y="146583"/>
            <a:ext cx="8841747" cy="78144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122F5E"/>
                </a:solidFill>
                <a:latin typeface="Franklin Gothic Medium"/>
                <a:cs typeface="Franklin Gothic Medium"/>
              </a:rPr>
              <a:t>DMM Best </a:t>
            </a:r>
            <a:r>
              <a:rPr lang="en-US" sz="3600" dirty="0" smtClean="0">
                <a:solidFill>
                  <a:srgbClr val="122F5E"/>
                </a:solidFill>
                <a:latin typeface="Franklin Gothic Medium"/>
                <a:cs typeface="Franklin Gothic Medium"/>
              </a:rPr>
              <a:t>Practices</a:t>
            </a:r>
            <a:endParaRPr lang="en-US" sz="3600" dirty="0">
              <a:solidFill>
                <a:srgbClr val="122F5E"/>
              </a:solidFill>
              <a:latin typeface="Franklin Gothic Medium"/>
              <a:cs typeface="Franklin Gothic Medium"/>
            </a:endParaRPr>
          </a:p>
        </p:txBody>
      </p:sp>
      <p:sp>
        <p:nvSpPr>
          <p:cNvPr id="28" name="Rounded Rectangle 27"/>
          <p:cNvSpPr/>
          <p:nvPr/>
        </p:nvSpPr>
        <p:spPr>
          <a:xfrm>
            <a:off x="5509381" y="821421"/>
            <a:ext cx="3177419" cy="11565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solidFill>
                  <a:schemeClr val="tx1"/>
                </a:solidFill>
              </a:rPr>
              <a:t>Data Requirements</a:t>
            </a:r>
          </a:p>
          <a:p>
            <a:pPr algn="ctr"/>
            <a:r>
              <a:rPr lang="en-US" sz="1600" dirty="0" smtClean="0">
                <a:solidFill>
                  <a:schemeClr val="tx1"/>
                </a:solidFill>
              </a:rPr>
              <a:t>Data Quality Strategy</a:t>
            </a:r>
            <a:endParaRPr lang="en-US" sz="1600" dirty="0">
              <a:solidFill>
                <a:schemeClr val="tx1"/>
              </a:solidFill>
            </a:endParaRPr>
          </a:p>
          <a:p>
            <a:pPr algn="ctr"/>
            <a:r>
              <a:rPr lang="en-US" sz="1600" dirty="0">
                <a:solidFill>
                  <a:schemeClr val="tx1"/>
                </a:solidFill>
              </a:rPr>
              <a:t>Metadata </a:t>
            </a:r>
            <a:r>
              <a:rPr lang="en-US" sz="1600" dirty="0" smtClean="0">
                <a:solidFill>
                  <a:schemeClr val="tx1"/>
                </a:solidFill>
              </a:rPr>
              <a:t>Management</a:t>
            </a:r>
          </a:p>
          <a:p>
            <a:pPr algn="ctr"/>
            <a:r>
              <a:rPr lang="en-US" sz="1600" dirty="0" smtClean="0">
                <a:solidFill>
                  <a:schemeClr val="tx1"/>
                </a:solidFill>
              </a:rPr>
              <a:t>Vocabulary/Glossary</a:t>
            </a:r>
            <a:endParaRPr lang="en-US" sz="1600" dirty="0" smtClean="0">
              <a:solidFill>
                <a:schemeClr val="tx1"/>
              </a:solidFill>
            </a:endParaRPr>
          </a:p>
        </p:txBody>
      </p:sp>
      <p:sp>
        <p:nvSpPr>
          <p:cNvPr id="29" name="Rounded Rectangle 28"/>
          <p:cNvSpPr/>
          <p:nvPr/>
        </p:nvSpPr>
        <p:spPr>
          <a:xfrm>
            <a:off x="5371257" y="4477791"/>
            <a:ext cx="2769646" cy="15986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smtClean="0">
                <a:solidFill>
                  <a:schemeClr val="tx1"/>
                </a:solidFill>
              </a:rPr>
              <a:t>Measurement &amp; Analysis</a:t>
            </a:r>
          </a:p>
          <a:p>
            <a:r>
              <a:rPr lang="en-US" sz="1600" dirty="0" smtClean="0">
                <a:solidFill>
                  <a:schemeClr val="tx1"/>
                </a:solidFill>
              </a:rPr>
              <a:t>Process Management</a:t>
            </a:r>
          </a:p>
          <a:p>
            <a:r>
              <a:rPr lang="en-US" sz="1600" dirty="0" smtClean="0">
                <a:solidFill>
                  <a:schemeClr val="tx1"/>
                </a:solidFill>
              </a:rPr>
              <a:t>Process Quality Assurance</a:t>
            </a:r>
          </a:p>
          <a:p>
            <a:r>
              <a:rPr lang="en-US" sz="1600" dirty="0" smtClean="0">
                <a:solidFill>
                  <a:schemeClr val="tx1"/>
                </a:solidFill>
              </a:rPr>
              <a:t>Risk Management</a:t>
            </a:r>
          </a:p>
          <a:p>
            <a:r>
              <a:rPr lang="en-US" sz="1600" dirty="0" smtClean="0">
                <a:solidFill>
                  <a:schemeClr val="tx1"/>
                </a:solidFill>
              </a:rPr>
              <a:t>Configuration Management</a:t>
            </a:r>
          </a:p>
        </p:txBody>
      </p:sp>
    </p:spTree>
    <p:extLst>
      <p:ext uri="{BB962C8B-B14F-4D97-AF65-F5344CB8AC3E}">
        <p14:creationId xmlns:p14="http://schemas.microsoft.com/office/powerpoint/2010/main" val="194842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218923"/>
            <a:ext cx="8055436" cy="1308589"/>
          </a:xfrm>
        </p:spPr>
        <p:txBody>
          <a:bodyPr>
            <a:noAutofit/>
          </a:bodyPr>
          <a:lstStyle/>
          <a:p>
            <a:r>
              <a:rPr lang="en-US" sz="2800" b="1" dirty="0"/>
              <a:t>Data Management Strategy Process Areas:</a:t>
            </a:r>
            <a:r>
              <a:rPr lang="en-US" sz="2800" dirty="0"/>
              <a:t/>
            </a:r>
            <a:br>
              <a:rPr lang="en-US" sz="2800" dirty="0"/>
            </a:br>
            <a:r>
              <a:rPr lang="en-US" sz="2000" dirty="0"/>
              <a:t>Encompasses process areas designed to focus on development, strengthening, and enhancement of the overall data management program. </a:t>
            </a:r>
            <a:br>
              <a:rPr lang="en-US" sz="2000" dirty="0"/>
            </a:br>
            <a:endParaRPr lang="en-US" sz="2800" dirty="0"/>
          </a:p>
        </p:txBody>
      </p:sp>
      <p:sp>
        <p:nvSpPr>
          <p:cNvPr id="3" name="Content Placeholder 2"/>
          <p:cNvSpPr>
            <a:spLocks noGrp="1"/>
          </p:cNvSpPr>
          <p:nvPr>
            <p:ph idx="1"/>
          </p:nvPr>
        </p:nvSpPr>
        <p:spPr>
          <a:xfrm>
            <a:off x="1088563" y="1333500"/>
            <a:ext cx="7936896" cy="5550239"/>
          </a:xfrm>
        </p:spPr>
        <p:txBody>
          <a:bodyPr>
            <a:normAutofit fontScale="77500" lnSpcReduction="20000"/>
          </a:bodyPr>
          <a:lstStyle/>
          <a:p>
            <a:r>
              <a:rPr lang="en-US" b="1" dirty="0" smtClean="0"/>
              <a:t>Data </a:t>
            </a:r>
            <a:r>
              <a:rPr lang="en-US" b="1" dirty="0"/>
              <a:t>Management Strategy</a:t>
            </a:r>
            <a:endParaRPr lang="en-US" dirty="0"/>
          </a:p>
          <a:p>
            <a:pPr lvl="1"/>
            <a:r>
              <a:rPr lang="en-US" dirty="0"/>
              <a:t>Defines the vision, goals, and objectives for the data management program and ensures that relevant stakeholders are aligned on program priorities, implementation and management. </a:t>
            </a:r>
          </a:p>
          <a:p>
            <a:r>
              <a:rPr lang="en-US" b="1" dirty="0"/>
              <a:t>Communications</a:t>
            </a:r>
            <a:endParaRPr lang="en-US" dirty="0"/>
          </a:p>
          <a:p>
            <a:pPr lvl="1"/>
            <a:r>
              <a:rPr lang="en-US" dirty="0"/>
              <a:t>Ensures that policies, progress announcements, and other data management communications are published, enacted, understood, and adjusted based on feedback. </a:t>
            </a:r>
          </a:p>
          <a:p>
            <a:r>
              <a:rPr lang="en-US" b="1" dirty="0"/>
              <a:t>Data Management Function</a:t>
            </a:r>
            <a:endParaRPr lang="en-US" dirty="0"/>
          </a:p>
          <a:p>
            <a:pPr lvl="1"/>
            <a:r>
              <a:rPr lang="en-US" dirty="0"/>
              <a:t>Provides guidance for data management leadership and staff to ensure that data is managed as an asset. </a:t>
            </a:r>
          </a:p>
          <a:p>
            <a:r>
              <a:rPr lang="en-US" b="1" dirty="0"/>
              <a:t>Grant Strategy/Business Case</a:t>
            </a:r>
            <a:endParaRPr lang="en-US" dirty="0"/>
          </a:p>
          <a:p>
            <a:pPr lvl="1"/>
            <a:r>
              <a:rPr lang="en-US" dirty="0"/>
              <a:t>Provides a rational for determining which data management initiatives should be funded, and ensures that sustainability of data management by making decisions based on resource considerations and benefits to the organization.</a:t>
            </a:r>
          </a:p>
          <a:p>
            <a:r>
              <a:rPr lang="en-US" b="1" dirty="0"/>
              <a:t>Funding</a:t>
            </a:r>
            <a:endParaRPr lang="en-US" dirty="0"/>
          </a:p>
          <a:p>
            <a:pPr lvl="1"/>
            <a:r>
              <a:rPr lang="en-US" dirty="0"/>
              <a:t>Ensures the availability of adequate and sustainable financing to support the data management program. </a:t>
            </a:r>
          </a:p>
          <a:p>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12</a:t>
            </a:fld>
            <a:endParaRPr lang="en-US" dirty="0"/>
          </a:p>
        </p:txBody>
      </p:sp>
    </p:spTree>
    <p:extLst>
      <p:ext uri="{BB962C8B-B14F-4D97-AF65-F5344CB8AC3E}">
        <p14:creationId xmlns:p14="http://schemas.microsoft.com/office/powerpoint/2010/main" val="1149441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371323"/>
            <a:ext cx="7936895" cy="1308589"/>
          </a:xfrm>
        </p:spPr>
        <p:txBody>
          <a:bodyPr>
            <a:noAutofit/>
          </a:bodyPr>
          <a:lstStyle/>
          <a:p>
            <a:r>
              <a:rPr lang="en-US" sz="2800" b="1" dirty="0"/>
              <a:t>Data Governance Process Areas:</a:t>
            </a:r>
            <a:r>
              <a:rPr lang="en-US" sz="2800" dirty="0"/>
              <a:t/>
            </a:r>
            <a:br>
              <a:rPr lang="en-US" sz="2800" dirty="0"/>
            </a:br>
            <a:r>
              <a:rPr lang="en-US" sz="2000" dirty="0"/>
              <a:t>Identifies important data assets, defines and implements processes to manage the assets, and formally manages them throughout the organization</a:t>
            </a:r>
            <a:r>
              <a:rPr lang="en-US" sz="2000" dirty="0" smtClean="0"/>
              <a:t>.</a:t>
            </a:r>
            <a:r>
              <a:rPr lang="en-US" sz="2000" dirty="0"/>
              <a:t/>
            </a:r>
            <a:br>
              <a:rPr lang="en-US" sz="2000" dirty="0"/>
            </a:br>
            <a:endParaRPr lang="en-US" sz="2800" dirty="0"/>
          </a:p>
        </p:txBody>
      </p:sp>
      <p:sp>
        <p:nvSpPr>
          <p:cNvPr id="3" name="Content Placeholder 2"/>
          <p:cNvSpPr>
            <a:spLocks noGrp="1"/>
          </p:cNvSpPr>
          <p:nvPr>
            <p:ph idx="1"/>
          </p:nvPr>
        </p:nvSpPr>
        <p:spPr>
          <a:xfrm>
            <a:off x="1088563" y="1756113"/>
            <a:ext cx="7936896" cy="4708525"/>
          </a:xfrm>
        </p:spPr>
        <p:txBody>
          <a:bodyPr>
            <a:normAutofit fontScale="85000" lnSpcReduction="20000"/>
          </a:bodyPr>
          <a:lstStyle/>
          <a:p>
            <a:r>
              <a:rPr lang="en-US" b="1" dirty="0"/>
              <a:t>Governance Management</a:t>
            </a:r>
            <a:endParaRPr lang="en-US" dirty="0"/>
          </a:p>
          <a:p>
            <a:pPr lvl="1"/>
            <a:r>
              <a:rPr lang="en-US" dirty="0"/>
              <a:t>Develops the ownership, stewardship, and operational structure needed to ensure that data is managed as a critical asset and implemented to an effective and sustainable manner. </a:t>
            </a:r>
          </a:p>
          <a:p>
            <a:r>
              <a:rPr lang="en-US" b="1" dirty="0" smtClean="0"/>
              <a:t>Vocabulary/Glossary</a:t>
            </a:r>
            <a:endParaRPr lang="en-US" dirty="0"/>
          </a:p>
          <a:p>
            <a:pPr lvl="1"/>
            <a:r>
              <a:rPr lang="en-US" dirty="0"/>
              <a:t>Supports a common understanding of terms and definitions about structured and unstructured data supporting the community for all stakeholders. </a:t>
            </a:r>
          </a:p>
          <a:p>
            <a:r>
              <a:rPr lang="en-US" b="1" dirty="0"/>
              <a:t>Metadata Management</a:t>
            </a:r>
            <a:endParaRPr lang="en-US" dirty="0"/>
          </a:p>
          <a:p>
            <a:pPr lvl="1"/>
            <a:r>
              <a:rPr lang="en-US" dirty="0"/>
              <a:t>Establishes the processes and infrastructure for specifying and extending clear and organized information about the structured and unstructured data assets under management, fostering and supporting data sharing [to include data discoverability, data understandability, data interoperability], ensuring compliant use of data, improving responsiveness to community changes, and reducing data-related risks.</a:t>
            </a:r>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13</a:t>
            </a:fld>
            <a:endParaRPr lang="en-US" dirty="0"/>
          </a:p>
        </p:txBody>
      </p:sp>
    </p:spTree>
    <p:extLst>
      <p:ext uri="{BB962C8B-B14F-4D97-AF65-F5344CB8AC3E}">
        <p14:creationId xmlns:p14="http://schemas.microsoft.com/office/powerpoint/2010/main" val="2045684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574523"/>
            <a:ext cx="7936895" cy="1308589"/>
          </a:xfrm>
        </p:spPr>
        <p:txBody>
          <a:bodyPr>
            <a:noAutofit/>
          </a:bodyPr>
          <a:lstStyle/>
          <a:p>
            <a:r>
              <a:rPr lang="en-US" sz="2800" b="1" dirty="0"/>
              <a:t>Data Quality Process Areas:</a:t>
            </a:r>
            <a:r>
              <a:rPr lang="en-US" sz="2800" dirty="0"/>
              <a:t/>
            </a:r>
            <a:br>
              <a:rPr lang="en-US" sz="2800" dirty="0"/>
            </a:br>
            <a:r>
              <a:rPr lang="en-US" sz="2000" dirty="0"/>
              <a:t>Defines a collaborative approach for receiving, assessing, cleansing, and curating data to ensure fitness for intended use in the scientific community. This includes ensuring metadata content and standards are met, data submissions are complete, and data is accessible at the right time</a:t>
            </a:r>
            <a:r>
              <a:rPr lang="en-US" sz="2000" dirty="0" smtClean="0"/>
              <a:t>.</a:t>
            </a:r>
            <a:r>
              <a:rPr lang="en-US" sz="2000" dirty="0"/>
              <a:t/>
            </a:r>
            <a:br>
              <a:rPr lang="en-US" sz="2000" dirty="0"/>
            </a:br>
            <a:endParaRPr lang="en-US" sz="2800" dirty="0"/>
          </a:p>
        </p:txBody>
      </p:sp>
      <p:sp>
        <p:nvSpPr>
          <p:cNvPr id="3" name="Content Placeholder 2"/>
          <p:cNvSpPr>
            <a:spLocks noGrp="1"/>
          </p:cNvSpPr>
          <p:nvPr>
            <p:ph idx="1"/>
          </p:nvPr>
        </p:nvSpPr>
        <p:spPr>
          <a:xfrm>
            <a:off x="1088563" y="2073612"/>
            <a:ext cx="7936896" cy="4781551"/>
          </a:xfrm>
        </p:spPr>
        <p:txBody>
          <a:bodyPr>
            <a:normAutofit fontScale="70000" lnSpcReduction="20000"/>
          </a:bodyPr>
          <a:lstStyle/>
          <a:p>
            <a:r>
              <a:rPr lang="en-US" b="1" dirty="0"/>
              <a:t>Data Quality Strategy</a:t>
            </a:r>
            <a:endParaRPr lang="en-US" dirty="0"/>
          </a:p>
          <a:p>
            <a:pPr lvl="1"/>
            <a:r>
              <a:rPr lang="en-US" dirty="0"/>
              <a:t>Defines an integrated, organization-wide strategy to achieve and maintain the level of data quality required to support the organization’s goals and objectives.  Where data quality guidelines are defined at a domain or community level, the strategy incorporates that compliance.</a:t>
            </a:r>
          </a:p>
          <a:p>
            <a:r>
              <a:rPr lang="en-US" b="1" dirty="0"/>
              <a:t>Data Profiling</a:t>
            </a:r>
            <a:endParaRPr lang="en-US" dirty="0"/>
          </a:p>
          <a:p>
            <a:pPr lvl="1"/>
            <a:r>
              <a:rPr lang="en-US" dirty="0"/>
              <a:t>Develops an understanding of the content, quality, and rules of a specified set of data under management.  </a:t>
            </a:r>
          </a:p>
          <a:p>
            <a:pPr lvl="1"/>
            <a:r>
              <a:rPr lang="en-US" dirty="0"/>
              <a:t>This is the first step taken when a new data set is being reviewed.  It provides a basic quantitative understanding.  For example, profiling can provide the following information: establishing types or number of distinct values in a column, number or percent of zero, blank or null values, string length, date ranges, and data patterns</a:t>
            </a:r>
            <a:r>
              <a:rPr lang="en-US" dirty="0" smtClean="0"/>
              <a:t>.</a:t>
            </a:r>
            <a:endParaRPr lang="en-US" dirty="0"/>
          </a:p>
          <a:p>
            <a:r>
              <a:rPr lang="en-US" b="1" dirty="0"/>
              <a:t>Data Quality Assessment</a:t>
            </a:r>
            <a:endParaRPr lang="en-US" dirty="0"/>
          </a:p>
          <a:p>
            <a:pPr lvl="1"/>
            <a:r>
              <a:rPr lang="en-US" dirty="0"/>
              <a:t>Provides a systematic approach to measure and evaluate data quality according to processes, techniques, and against data quality rules. </a:t>
            </a:r>
          </a:p>
          <a:p>
            <a:r>
              <a:rPr lang="en-US" b="1" dirty="0"/>
              <a:t>Data Cleansing and Curation</a:t>
            </a:r>
            <a:endParaRPr lang="en-US" dirty="0"/>
          </a:p>
          <a:p>
            <a:pPr lvl="1"/>
            <a:r>
              <a:rPr lang="en-US" dirty="0"/>
              <a:t>Defines the mechanisms, rules, processes, and methods to validate and correct data (and metadata) as appropriate.</a:t>
            </a:r>
            <a:r>
              <a:rPr lang="en-US" dirty="0"/>
              <a:t> </a:t>
            </a:r>
          </a:p>
        </p:txBody>
      </p:sp>
      <p:sp>
        <p:nvSpPr>
          <p:cNvPr id="4" name="Slide Number Placeholder 3"/>
          <p:cNvSpPr>
            <a:spLocks noGrp="1"/>
          </p:cNvSpPr>
          <p:nvPr>
            <p:ph type="sldNum" sz="quarter" idx="12"/>
          </p:nvPr>
        </p:nvSpPr>
        <p:spPr/>
        <p:txBody>
          <a:bodyPr/>
          <a:lstStyle/>
          <a:p>
            <a:fld id="{F44F923B-FC71-9144-8FBA-BE66D401AE12}" type="slidenum">
              <a:rPr lang="en-US" smtClean="0"/>
              <a:pPr/>
              <a:t>14</a:t>
            </a:fld>
            <a:endParaRPr lang="en-US" dirty="0"/>
          </a:p>
        </p:txBody>
      </p:sp>
    </p:spTree>
    <p:extLst>
      <p:ext uri="{BB962C8B-B14F-4D97-AF65-F5344CB8AC3E}">
        <p14:creationId xmlns:p14="http://schemas.microsoft.com/office/powerpoint/2010/main" val="598102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257023"/>
            <a:ext cx="7936895" cy="1308589"/>
          </a:xfrm>
        </p:spPr>
        <p:txBody>
          <a:bodyPr>
            <a:noAutofit/>
          </a:bodyPr>
          <a:lstStyle/>
          <a:p>
            <a:r>
              <a:rPr lang="en-US" sz="2800" b="1" dirty="0"/>
              <a:t>Data Operations Process Areas:</a:t>
            </a:r>
            <a:r>
              <a:rPr lang="en-US" sz="2800" dirty="0"/>
              <a:t/>
            </a:r>
            <a:br>
              <a:rPr lang="en-US" sz="2800" dirty="0"/>
            </a:br>
            <a:r>
              <a:rPr lang="en-US" sz="2000" dirty="0"/>
              <a:t>Ensures data requirements are fully specified and data is traceable with documented provenance, manages data changes, and manages data contributions.</a:t>
            </a:r>
            <a:r>
              <a:rPr lang="en-US" sz="2000" dirty="0"/>
              <a:t> </a:t>
            </a:r>
          </a:p>
        </p:txBody>
      </p:sp>
      <p:sp>
        <p:nvSpPr>
          <p:cNvPr id="3" name="Content Placeholder 2"/>
          <p:cNvSpPr>
            <a:spLocks noGrp="1"/>
          </p:cNvSpPr>
          <p:nvPr>
            <p:ph idx="1"/>
          </p:nvPr>
        </p:nvSpPr>
        <p:spPr>
          <a:xfrm>
            <a:off x="1088563" y="1790700"/>
            <a:ext cx="7936896" cy="4432638"/>
          </a:xfrm>
        </p:spPr>
        <p:txBody>
          <a:bodyPr>
            <a:normAutofit fontScale="85000" lnSpcReduction="10000"/>
          </a:bodyPr>
          <a:lstStyle/>
          <a:p>
            <a:r>
              <a:rPr lang="en-US" b="1" dirty="0"/>
              <a:t>Data Requirements Definition</a:t>
            </a:r>
            <a:endParaRPr lang="en-US" dirty="0"/>
          </a:p>
          <a:p>
            <a:pPr lvl="1"/>
            <a:r>
              <a:rPr lang="en-US" dirty="0"/>
              <a:t>Ensures the data submitted and accessed by the scientific community will satisfy organizational objectives, is understood by all relevant stakeholders, and is consistent with the processes that receive, curate and make data discoverable and accessible.   </a:t>
            </a:r>
          </a:p>
          <a:p>
            <a:r>
              <a:rPr lang="en-US" b="1" dirty="0"/>
              <a:t>Data Lifecycle Management</a:t>
            </a:r>
            <a:endParaRPr lang="en-US" dirty="0"/>
          </a:p>
          <a:p>
            <a:pPr lvl="1"/>
            <a:r>
              <a:rPr lang="en-US" dirty="0"/>
              <a:t>Ensures that the organization understands, maps, inventories, and controls its data flows through processes throughout the data lifecycle from creation or acquisition to curation, archive, preservation and access. </a:t>
            </a:r>
          </a:p>
          <a:p>
            <a:r>
              <a:rPr lang="en-US" b="1" dirty="0"/>
              <a:t>Contribution / Provider Management</a:t>
            </a:r>
            <a:endParaRPr lang="en-US" dirty="0"/>
          </a:p>
          <a:p>
            <a:pPr lvl="1"/>
            <a:r>
              <a:rPr lang="en-US" dirty="0"/>
              <a:t>Optimizes internal and external contribution of data to satisfy organizational requirements and to manage data access agreements consistently.</a:t>
            </a:r>
            <a:r>
              <a:rPr lang="en-US" dirty="0"/>
              <a:t> </a:t>
            </a:r>
          </a:p>
        </p:txBody>
      </p:sp>
      <p:sp>
        <p:nvSpPr>
          <p:cNvPr id="4" name="Slide Number Placeholder 3"/>
          <p:cNvSpPr>
            <a:spLocks noGrp="1"/>
          </p:cNvSpPr>
          <p:nvPr>
            <p:ph type="sldNum" sz="quarter" idx="12"/>
          </p:nvPr>
        </p:nvSpPr>
        <p:spPr/>
        <p:txBody>
          <a:bodyPr/>
          <a:lstStyle/>
          <a:p>
            <a:fld id="{F44F923B-FC71-9144-8FBA-BE66D401AE12}" type="slidenum">
              <a:rPr lang="en-US" smtClean="0"/>
              <a:pPr/>
              <a:t>15</a:t>
            </a:fld>
            <a:endParaRPr lang="en-US" dirty="0"/>
          </a:p>
        </p:txBody>
      </p:sp>
    </p:spTree>
    <p:extLst>
      <p:ext uri="{BB962C8B-B14F-4D97-AF65-F5344CB8AC3E}">
        <p14:creationId xmlns:p14="http://schemas.microsoft.com/office/powerpoint/2010/main" val="2077787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53823"/>
            <a:ext cx="7936895" cy="1308589"/>
          </a:xfrm>
        </p:spPr>
        <p:txBody>
          <a:bodyPr>
            <a:noAutofit/>
          </a:bodyPr>
          <a:lstStyle/>
          <a:p>
            <a:r>
              <a:rPr lang="en-US" sz="2800" b="1" dirty="0"/>
              <a:t>Platform &amp; Architecture</a:t>
            </a:r>
            <a:r>
              <a:rPr lang="en-US" sz="2800" dirty="0"/>
              <a:t/>
            </a:r>
            <a:br>
              <a:rPr lang="en-US" sz="2800" dirty="0"/>
            </a:br>
            <a:r>
              <a:rPr lang="en-US" sz="2000" dirty="0"/>
              <a:t>Ensures the implemented data management platform successfully integrates, archives, preserves data assets to support the organization and/or scientific community objectives.</a:t>
            </a:r>
            <a:r>
              <a:rPr lang="en-US" sz="2000" dirty="0"/>
              <a:t> </a:t>
            </a:r>
          </a:p>
        </p:txBody>
      </p:sp>
      <p:sp>
        <p:nvSpPr>
          <p:cNvPr id="3" name="Content Placeholder 2"/>
          <p:cNvSpPr>
            <a:spLocks noGrp="1"/>
          </p:cNvSpPr>
          <p:nvPr>
            <p:ph idx="1"/>
          </p:nvPr>
        </p:nvSpPr>
        <p:spPr>
          <a:xfrm>
            <a:off x="1088563" y="1447800"/>
            <a:ext cx="7936896" cy="5232400"/>
          </a:xfrm>
        </p:spPr>
        <p:txBody>
          <a:bodyPr>
            <a:normAutofit fontScale="70000" lnSpcReduction="20000"/>
          </a:bodyPr>
          <a:lstStyle/>
          <a:p>
            <a:r>
              <a:rPr lang="en-US" b="1" dirty="0"/>
              <a:t>Architectural Approach</a:t>
            </a:r>
            <a:endParaRPr lang="en-US" dirty="0"/>
          </a:p>
          <a:p>
            <a:pPr lvl="1"/>
            <a:r>
              <a:rPr lang="en-US" dirty="0"/>
              <a:t>Designs and implements an optimal data layer that enables the acquisition, curation, storage, archive, preservation, and access of data to meet organizational and technical objectives. </a:t>
            </a:r>
          </a:p>
          <a:p>
            <a:r>
              <a:rPr lang="en-US" b="1" dirty="0"/>
              <a:t>Architectural Standards</a:t>
            </a:r>
            <a:endParaRPr lang="en-US" dirty="0"/>
          </a:p>
          <a:p>
            <a:pPr lvl="1"/>
            <a:r>
              <a:rPr lang="en-US" dirty="0"/>
              <a:t>Provides an approved set of expectations for governing architectural elements supporting approved data representations, data access, and data distribution, fundamental to data asset control and the efficient use and exchange of information. </a:t>
            </a:r>
          </a:p>
          <a:p>
            <a:r>
              <a:rPr lang="en-US" b="1" dirty="0"/>
              <a:t>Data Management Platform</a:t>
            </a:r>
            <a:endParaRPr lang="en-US" dirty="0"/>
          </a:p>
          <a:p>
            <a:pPr lvl="1"/>
            <a:r>
              <a:rPr lang="en-US" dirty="0"/>
              <a:t>Ensures that an effective platform is implemented and managed to meet organizational needs. </a:t>
            </a:r>
          </a:p>
          <a:p>
            <a:r>
              <a:rPr lang="en-US" b="1" dirty="0"/>
              <a:t>Data Integration</a:t>
            </a:r>
            <a:endParaRPr lang="en-US" dirty="0"/>
          </a:p>
          <a:p>
            <a:pPr lvl="1"/>
            <a:r>
              <a:rPr lang="en-US" dirty="0"/>
              <a:t>Reduce the need for the organization to obtain data from multiple sources, and to improve data availability for organizational processes that require date consideration and aggregation, such as analytics. </a:t>
            </a:r>
          </a:p>
          <a:p>
            <a:r>
              <a:rPr lang="en-US" b="1" dirty="0"/>
              <a:t>Data Archiving and Preservation</a:t>
            </a:r>
            <a:endParaRPr lang="en-US" dirty="0"/>
          </a:p>
          <a:p>
            <a:pPr lvl="1"/>
            <a:r>
              <a:rPr lang="en-US" dirty="0"/>
              <a:t>Ensures that data maintenance will satisfy organizational and federal requirements for scientific research data availability, and that legal and regulatory requirements for data archiving, preservation and disaster recovery of data are met.</a:t>
            </a:r>
            <a:r>
              <a:rPr lang="en-US" dirty="0"/>
              <a:t> </a:t>
            </a:r>
          </a:p>
        </p:txBody>
      </p:sp>
      <p:sp>
        <p:nvSpPr>
          <p:cNvPr id="4" name="Slide Number Placeholder 3"/>
          <p:cNvSpPr>
            <a:spLocks noGrp="1"/>
          </p:cNvSpPr>
          <p:nvPr>
            <p:ph type="sldNum" sz="quarter" idx="12"/>
          </p:nvPr>
        </p:nvSpPr>
        <p:spPr/>
        <p:txBody>
          <a:bodyPr/>
          <a:lstStyle/>
          <a:p>
            <a:fld id="{F44F923B-FC71-9144-8FBA-BE66D401AE12}" type="slidenum">
              <a:rPr lang="en-US" smtClean="0"/>
              <a:pPr/>
              <a:t>16</a:t>
            </a:fld>
            <a:endParaRPr lang="en-US" dirty="0"/>
          </a:p>
        </p:txBody>
      </p:sp>
    </p:spTree>
    <p:extLst>
      <p:ext uri="{BB962C8B-B14F-4D97-AF65-F5344CB8AC3E}">
        <p14:creationId xmlns:p14="http://schemas.microsoft.com/office/powerpoint/2010/main" val="1138424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15723"/>
            <a:ext cx="7936895" cy="1308589"/>
          </a:xfrm>
        </p:spPr>
        <p:txBody>
          <a:bodyPr>
            <a:noAutofit/>
          </a:bodyPr>
          <a:lstStyle/>
          <a:p>
            <a:r>
              <a:rPr lang="en-US" sz="2800" b="1" dirty="0"/>
              <a:t>Supporting Processes</a:t>
            </a:r>
            <a:r>
              <a:rPr lang="en-US" sz="2800" dirty="0"/>
              <a:t/>
            </a:r>
            <a:br>
              <a:rPr lang="en-US" sz="2800" dirty="0"/>
            </a:br>
            <a:r>
              <a:rPr lang="en-US" sz="2000" dirty="0"/>
              <a:t>Foundational processes that support adoption, execution, sustainment, and improvement of data management processes. </a:t>
            </a:r>
            <a:endParaRPr lang="en-US" sz="2000" dirty="0"/>
          </a:p>
        </p:txBody>
      </p:sp>
      <p:sp>
        <p:nvSpPr>
          <p:cNvPr id="3" name="Content Placeholder 2"/>
          <p:cNvSpPr>
            <a:spLocks noGrp="1"/>
          </p:cNvSpPr>
          <p:nvPr>
            <p:ph idx="1"/>
          </p:nvPr>
        </p:nvSpPr>
        <p:spPr>
          <a:xfrm>
            <a:off x="1088563" y="1375112"/>
            <a:ext cx="7936896" cy="5254288"/>
          </a:xfrm>
        </p:spPr>
        <p:txBody>
          <a:bodyPr>
            <a:normAutofit fontScale="77500" lnSpcReduction="20000"/>
          </a:bodyPr>
          <a:lstStyle/>
          <a:p>
            <a:r>
              <a:rPr lang="en-US" b="1" dirty="0"/>
              <a:t>Measurement and Analysis</a:t>
            </a:r>
            <a:endParaRPr lang="en-US" dirty="0"/>
          </a:p>
          <a:p>
            <a:pPr lvl="1"/>
            <a:r>
              <a:rPr lang="en-US" dirty="0"/>
              <a:t>Develop and sustain a measurement capability and analytical techniques to support managing and improving data management activities. </a:t>
            </a:r>
          </a:p>
          <a:p>
            <a:r>
              <a:rPr lang="en-US" b="1" dirty="0"/>
              <a:t>Process Management</a:t>
            </a:r>
            <a:endParaRPr lang="en-US" dirty="0"/>
          </a:p>
          <a:p>
            <a:pPr lvl="1"/>
            <a:r>
              <a:rPr lang="en-US" dirty="0"/>
              <a:t>Establish and maintain a usable set of organizational process assets, and plan, implement, and deploy organizational process improvements informed by the business goals and objectives and the current gaps in the organization’s processes. </a:t>
            </a:r>
          </a:p>
          <a:p>
            <a:r>
              <a:rPr lang="en-US" b="1" dirty="0"/>
              <a:t>Process Quality Assurance</a:t>
            </a:r>
            <a:endParaRPr lang="en-US" dirty="0"/>
          </a:p>
          <a:p>
            <a:pPr lvl="1"/>
            <a:r>
              <a:rPr lang="en-US" dirty="0"/>
              <a:t>Provide staff and management with objective insight into process execution and the associated work products. </a:t>
            </a:r>
          </a:p>
          <a:p>
            <a:r>
              <a:rPr lang="en-US" b="1" dirty="0"/>
              <a:t>Risk Management</a:t>
            </a:r>
            <a:endParaRPr lang="en-US" dirty="0"/>
          </a:p>
          <a:p>
            <a:pPr lvl="1"/>
            <a:r>
              <a:rPr lang="en-US" dirty="0"/>
              <a:t>Identify and analyze potential problems in order to to take appropriate action to ensure objectives can be achieved. </a:t>
            </a:r>
          </a:p>
          <a:p>
            <a:r>
              <a:rPr lang="en-US" b="1" dirty="0"/>
              <a:t>Configuration Management</a:t>
            </a:r>
            <a:endParaRPr lang="en-US" dirty="0"/>
          </a:p>
          <a:p>
            <a:pPr lvl="1"/>
            <a:r>
              <a:rPr lang="en-US" dirty="0"/>
              <a:t>Establish and maintain the integrity of the operational environment using configuration identification, control, status accounting, and </a:t>
            </a:r>
            <a:r>
              <a:rPr lang="en-US" dirty="0" smtClean="0"/>
              <a:t>audits</a:t>
            </a:r>
            <a:r>
              <a:rPr lang="en-US" dirty="0"/>
              <a:t>.</a:t>
            </a:r>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17</a:t>
            </a:fld>
            <a:endParaRPr lang="en-US" dirty="0"/>
          </a:p>
        </p:txBody>
      </p:sp>
    </p:spTree>
    <p:extLst>
      <p:ext uri="{BB962C8B-B14F-4D97-AF65-F5344CB8AC3E}">
        <p14:creationId xmlns:p14="http://schemas.microsoft.com/office/powerpoint/2010/main" val="1566356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043" y="230304"/>
            <a:ext cx="7419372" cy="994172"/>
          </a:xfrm>
        </p:spPr>
        <p:txBody>
          <a:bodyPr>
            <a:normAutofit fontScale="90000"/>
          </a:bodyPr>
          <a:lstStyle/>
          <a:p>
            <a:r>
              <a:rPr lang="en-US" dirty="0" smtClean="0">
                <a:latin typeface="Franklin Gothic Medium" charset="0"/>
                <a:ea typeface="Franklin Gothic Medium" charset="0"/>
                <a:cs typeface="Franklin Gothic Medium" charset="0"/>
              </a:rPr>
              <a:t>Key Notes on DMM Model Construct</a:t>
            </a:r>
            <a:endParaRPr lang="en-US" dirty="0">
              <a:latin typeface="Franklin Gothic Medium" charset="0"/>
              <a:ea typeface="Franklin Gothic Medium" charset="0"/>
              <a:cs typeface="Franklin Gothic Medium" charset="0"/>
            </a:endParaRPr>
          </a:p>
        </p:txBody>
      </p:sp>
      <p:sp>
        <p:nvSpPr>
          <p:cNvPr id="3" name="Content Placeholder 2"/>
          <p:cNvSpPr>
            <a:spLocks noGrp="1"/>
          </p:cNvSpPr>
          <p:nvPr>
            <p:ph idx="1"/>
          </p:nvPr>
        </p:nvSpPr>
        <p:spPr>
          <a:xfrm>
            <a:off x="699037" y="1224475"/>
            <a:ext cx="7886700" cy="4852233"/>
          </a:xfrm>
        </p:spPr>
        <p:txBody>
          <a:bodyPr>
            <a:noAutofit/>
          </a:bodyPr>
          <a:lstStyle/>
          <a:p>
            <a:r>
              <a:rPr lang="en-US" sz="2000" dirty="0" smtClean="0">
                <a:latin typeface="Franklin Gothic Book" charset="0"/>
                <a:ea typeface="Franklin Gothic Book" charset="0"/>
                <a:cs typeface="Franklin Gothic Book" charset="0"/>
              </a:rPr>
              <a:t>The categories presented are not intended to be sequential.  They were developed for to organize the Process Area’s into related groups</a:t>
            </a:r>
            <a:r>
              <a:rPr lang="en-US" sz="2000" dirty="0" smtClean="0">
                <a:latin typeface="Franklin Gothic Book" charset="0"/>
                <a:ea typeface="Franklin Gothic Book" charset="0"/>
                <a:cs typeface="Franklin Gothic Book" charset="0"/>
              </a:rPr>
              <a:t>.</a:t>
            </a:r>
            <a:endParaRPr lang="en-US" sz="2000" dirty="0" smtClean="0">
              <a:latin typeface="Franklin Gothic Book" charset="0"/>
              <a:ea typeface="Franklin Gothic Book" charset="0"/>
              <a:cs typeface="Franklin Gothic Book" charset="0"/>
            </a:endParaRPr>
          </a:p>
          <a:p>
            <a:r>
              <a:rPr lang="en-US" sz="2000" dirty="0" smtClean="0">
                <a:latin typeface="Franklin Gothic Book" charset="0"/>
                <a:ea typeface="Franklin Gothic Book" charset="0"/>
                <a:cs typeface="Franklin Gothic Book" charset="0"/>
              </a:rPr>
              <a:t>The sequence of Process </a:t>
            </a:r>
            <a:r>
              <a:rPr lang="en-US" sz="2000" dirty="0" smtClean="0">
                <a:latin typeface="Franklin Gothic Book" charset="0"/>
                <a:ea typeface="Franklin Gothic Book" charset="0"/>
                <a:cs typeface="Franklin Gothic Book" charset="0"/>
              </a:rPr>
              <a:t>Area’s </a:t>
            </a:r>
            <a:r>
              <a:rPr lang="en-US" sz="2000" dirty="0" smtClean="0">
                <a:latin typeface="Franklin Gothic Book" charset="0"/>
                <a:ea typeface="Franklin Gothic Book" charset="0"/>
                <a:cs typeface="Franklin Gothic Book" charset="0"/>
              </a:rPr>
              <a:t>(PAs) within a Category is not intended to be sequential.  The collection of PAs within a Category are for Maturity rating of the </a:t>
            </a:r>
            <a:r>
              <a:rPr lang="en-US" sz="2000" dirty="0" smtClean="0">
                <a:latin typeface="Franklin Gothic Book" charset="0"/>
                <a:ea typeface="Franklin Gothic Book" charset="0"/>
                <a:cs typeface="Franklin Gothic Book" charset="0"/>
              </a:rPr>
              <a:t>Category</a:t>
            </a:r>
            <a:endParaRPr lang="en-US" sz="2000" dirty="0" smtClean="0">
              <a:latin typeface="Franklin Gothic Book" charset="0"/>
              <a:ea typeface="Franklin Gothic Book" charset="0"/>
              <a:cs typeface="Franklin Gothic Book" charset="0"/>
            </a:endParaRPr>
          </a:p>
          <a:p>
            <a:r>
              <a:rPr lang="en-US" sz="2000" dirty="0" smtClean="0">
                <a:latin typeface="Franklin Gothic Book" charset="0"/>
                <a:ea typeface="Franklin Gothic Book" charset="0"/>
                <a:cs typeface="Franklin Gothic Book" charset="0"/>
              </a:rPr>
              <a:t>Capabilities are guided/assessed based on the collection of Practice Statements listed for each level within the PA (i.e. all Statements listed for levels 1,2, and 3 to achieve a Level 3 capability within anyone PA</a:t>
            </a:r>
            <a:r>
              <a:rPr lang="en-US" sz="2000" dirty="0" smtClean="0">
                <a:latin typeface="Franklin Gothic Book" charset="0"/>
                <a:ea typeface="Franklin Gothic Book" charset="0"/>
                <a:cs typeface="Franklin Gothic Book" charset="0"/>
              </a:rPr>
              <a:t>).</a:t>
            </a:r>
            <a:endParaRPr lang="en-US" sz="2000" dirty="0" smtClean="0">
              <a:latin typeface="Franklin Gothic Book" charset="0"/>
              <a:ea typeface="Franklin Gothic Book" charset="0"/>
              <a:cs typeface="Franklin Gothic Book" charset="0"/>
            </a:endParaRPr>
          </a:p>
          <a:p>
            <a:r>
              <a:rPr lang="en-US" sz="2000" dirty="0" smtClean="0">
                <a:latin typeface="Franklin Gothic Book" charset="0"/>
                <a:ea typeface="Franklin Gothic Book" charset="0"/>
                <a:cs typeface="Franklin Gothic Book" charset="0"/>
              </a:rPr>
              <a:t>Statements within any one level of a PA are not intended to be sequential.  For example statements 3.1 and 3.2 are numbered for reference only (identifies 1</a:t>
            </a:r>
            <a:r>
              <a:rPr lang="en-US" sz="2000" baseline="30000" dirty="0" smtClean="0">
                <a:latin typeface="Franklin Gothic Book" charset="0"/>
                <a:ea typeface="Franklin Gothic Book" charset="0"/>
                <a:cs typeface="Franklin Gothic Book" charset="0"/>
              </a:rPr>
              <a:t>st</a:t>
            </a:r>
            <a:r>
              <a:rPr lang="en-US" sz="2000" dirty="0" smtClean="0">
                <a:latin typeface="Franklin Gothic Book" charset="0"/>
                <a:ea typeface="Franklin Gothic Book" charset="0"/>
                <a:cs typeface="Franklin Gothic Book" charset="0"/>
              </a:rPr>
              <a:t> and 2 statements of level 3</a:t>
            </a:r>
            <a:r>
              <a:rPr lang="en-US" sz="2000" dirty="0" smtClean="0">
                <a:latin typeface="Franklin Gothic Book" charset="0"/>
                <a:ea typeface="Franklin Gothic Book" charset="0"/>
                <a:cs typeface="Franklin Gothic Book" charset="0"/>
              </a:rPr>
              <a:t>)</a:t>
            </a:r>
            <a:endParaRPr lang="en-US" sz="2000" dirty="0" smtClean="0">
              <a:latin typeface="Franklin Gothic Book" charset="0"/>
              <a:ea typeface="Franklin Gothic Book" charset="0"/>
              <a:cs typeface="Franklin Gothic Book" charset="0"/>
            </a:endParaRPr>
          </a:p>
          <a:p>
            <a:r>
              <a:rPr lang="en-US" sz="2000" dirty="0" smtClean="0">
                <a:latin typeface="Franklin Gothic Book" charset="0"/>
                <a:ea typeface="Franklin Gothic Book" charset="0"/>
                <a:cs typeface="Franklin Gothic Book" charset="0"/>
              </a:rPr>
              <a:t>The specific PAs of focus and sequence of implementation are unique for each </a:t>
            </a:r>
            <a:r>
              <a:rPr lang="en-US" sz="2000" dirty="0" smtClean="0">
                <a:latin typeface="Franklin Gothic Book" charset="0"/>
                <a:ea typeface="Franklin Gothic Book" charset="0"/>
                <a:cs typeface="Franklin Gothic Book" charset="0"/>
              </a:rPr>
              <a:t>organization based </a:t>
            </a:r>
            <a:r>
              <a:rPr lang="en-US" sz="2000" dirty="0" smtClean="0">
                <a:latin typeface="Franklin Gothic Book" charset="0"/>
                <a:ea typeface="Franklin Gothic Book" charset="0"/>
                <a:cs typeface="Franklin Gothic Book" charset="0"/>
              </a:rPr>
              <a:t>on their individual state of activities and organizational objectives.  </a:t>
            </a:r>
            <a:endParaRPr lang="en-US" sz="2000" dirty="0">
              <a:latin typeface="Franklin Gothic Book" charset="0"/>
              <a:ea typeface="Franklin Gothic Book" charset="0"/>
              <a:cs typeface="Franklin Gothic Book" charset="0"/>
            </a:endParaRPr>
          </a:p>
        </p:txBody>
      </p:sp>
      <p:sp>
        <p:nvSpPr>
          <p:cNvPr id="4" name="Slide Number Placeholder 3"/>
          <p:cNvSpPr>
            <a:spLocks noGrp="1"/>
          </p:cNvSpPr>
          <p:nvPr>
            <p:ph type="sldNum" sz="quarter" idx="12"/>
          </p:nvPr>
        </p:nvSpPr>
        <p:spPr/>
        <p:txBody>
          <a:bodyPr/>
          <a:lstStyle/>
          <a:p>
            <a:fld id="{3BCA7B76-C41C-4B05-A6F7-D3325DCA5B4D}" type="slidenum">
              <a:rPr lang="en-US" smtClean="0">
                <a:solidFill>
                  <a:srgbClr val="3F3F3F">
                    <a:tint val="75000"/>
                  </a:srgbClr>
                </a:solidFill>
              </a:rPr>
              <a:pPr/>
              <a:t>18</a:t>
            </a:fld>
            <a:endParaRPr lang="en-US">
              <a:solidFill>
                <a:srgbClr val="3F3F3F">
                  <a:tint val="75000"/>
                </a:srgbClr>
              </a:solidFill>
            </a:endParaRPr>
          </a:p>
        </p:txBody>
      </p:sp>
    </p:spTree>
    <p:extLst>
      <p:ext uri="{BB962C8B-B14F-4D97-AF65-F5344CB8AC3E}">
        <p14:creationId xmlns:p14="http://schemas.microsoft.com/office/powerpoint/2010/main" val="58953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of Practices</a:t>
            </a:r>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19</a:t>
            </a:fld>
            <a:endParaRPr lang="en-US" dirty="0"/>
          </a:p>
        </p:txBody>
      </p:sp>
      <p:sp>
        <p:nvSpPr>
          <p:cNvPr id="11" name="Rectangle 10"/>
          <p:cNvSpPr/>
          <p:nvPr/>
        </p:nvSpPr>
        <p:spPr>
          <a:xfrm>
            <a:off x="7421248" y="1417638"/>
            <a:ext cx="1604211" cy="855281"/>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t>Fully Implemented</a:t>
            </a:r>
            <a:endParaRPr lang="en-US" sz="2000" b="1" dirty="0"/>
          </a:p>
        </p:txBody>
      </p:sp>
      <p:sp>
        <p:nvSpPr>
          <p:cNvPr id="12" name="Rectangle 11"/>
          <p:cNvSpPr/>
          <p:nvPr/>
        </p:nvSpPr>
        <p:spPr>
          <a:xfrm>
            <a:off x="5575519" y="1417638"/>
            <a:ext cx="1604211" cy="855281"/>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t>Largely Implemented</a:t>
            </a:r>
            <a:endParaRPr lang="en-US" sz="2000" b="1" dirty="0"/>
          </a:p>
        </p:txBody>
      </p:sp>
      <p:sp>
        <p:nvSpPr>
          <p:cNvPr id="13" name="Rectangle 12"/>
          <p:cNvSpPr/>
          <p:nvPr/>
        </p:nvSpPr>
        <p:spPr>
          <a:xfrm>
            <a:off x="3729790" y="1451779"/>
            <a:ext cx="1604211" cy="855281"/>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solidFill>
                  <a:schemeClr val="tx1"/>
                </a:solidFill>
              </a:rPr>
              <a:t>Partially </a:t>
            </a:r>
          </a:p>
          <a:p>
            <a:pPr algn="ctr"/>
            <a:r>
              <a:rPr lang="en-US" sz="2000" b="1" dirty="0" smtClean="0">
                <a:solidFill>
                  <a:schemeClr val="tx1"/>
                </a:solidFill>
              </a:rPr>
              <a:t>Implemented</a:t>
            </a:r>
            <a:endParaRPr lang="en-US" sz="2000" b="1" dirty="0">
              <a:solidFill>
                <a:schemeClr val="tx1"/>
              </a:solidFill>
            </a:endParaRPr>
          </a:p>
        </p:txBody>
      </p:sp>
      <p:sp>
        <p:nvSpPr>
          <p:cNvPr id="14" name="Rectangle 13"/>
          <p:cNvSpPr/>
          <p:nvPr/>
        </p:nvSpPr>
        <p:spPr>
          <a:xfrm>
            <a:off x="1796717" y="1451779"/>
            <a:ext cx="1814532" cy="855281"/>
          </a:xfrm>
          <a:prstGeom prst="rect">
            <a:avLst/>
          </a:prstGeom>
          <a:solidFill>
            <a:srgbClr val="FF40F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chemeClr val="tx1"/>
                </a:solidFill>
              </a:rPr>
              <a:t>Improvements </a:t>
            </a:r>
          </a:p>
          <a:p>
            <a:pPr algn="ctr"/>
            <a:r>
              <a:rPr lang="en-US" sz="2000" b="1" dirty="0" smtClean="0">
                <a:solidFill>
                  <a:schemeClr val="tx1"/>
                </a:solidFill>
              </a:rPr>
              <a:t>in Progress</a:t>
            </a:r>
            <a:endParaRPr lang="en-US" sz="2000" b="1" dirty="0">
              <a:solidFill>
                <a:schemeClr val="tx1"/>
              </a:solidFill>
            </a:endParaRPr>
          </a:p>
        </p:txBody>
      </p:sp>
      <p:sp>
        <p:nvSpPr>
          <p:cNvPr id="16" name="Rectangle 15"/>
          <p:cNvSpPr/>
          <p:nvPr/>
        </p:nvSpPr>
        <p:spPr>
          <a:xfrm>
            <a:off x="69512" y="1451779"/>
            <a:ext cx="1604211" cy="855281"/>
          </a:xfrm>
          <a:prstGeom prst="rect">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solidFill>
                  <a:schemeClr val="tx1"/>
                </a:solidFill>
              </a:rPr>
              <a:t>Not Yet</a:t>
            </a:r>
          </a:p>
          <a:p>
            <a:pPr algn="ctr"/>
            <a:r>
              <a:rPr lang="en-US" sz="2000" b="1" dirty="0" smtClean="0">
                <a:solidFill>
                  <a:schemeClr val="tx1"/>
                </a:solidFill>
              </a:rPr>
              <a:t>Implemented</a:t>
            </a:r>
            <a:endParaRPr lang="en-US" sz="2000" b="1" dirty="0">
              <a:solidFill>
                <a:schemeClr val="tx1"/>
              </a:solidFil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5614" t="18249" r="17369" b="20112"/>
          <a:stretch/>
        </p:blipFill>
        <p:spPr>
          <a:xfrm>
            <a:off x="171288" y="2354340"/>
            <a:ext cx="8972712" cy="3722370"/>
          </a:xfrm>
          <a:prstGeom prst="rect">
            <a:avLst/>
          </a:prstGeom>
        </p:spPr>
      </p:pic>
    </p:spTree>
    <p:extLst>
      <p:ext uri="{BB962C8B-B14F-4D97-AF65-F5344CB8AC3E}">
        <p14:creationId xmlns:p14="http://schemas.microsoft.com/office/powerpoint/2010/main" val="43923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6553200" y="6462451"/>
            <a:ext cx="2133600" cy="365125"/>
          </a:xfrm>
        </p:spPr>
        <p:txBody>
          <a:bodyPr/>
          <a:lstStyle/>
          <a:p>
            <a:fld id="{3BCA7B76-C41C-4B05-A6F7-D3325DCA5B4D}" type="slidenum">
              <a:rPr lang="en-US" smtClean="0">
                <a:solidFill>
                  <a:srgbClr val="3F3F3F">
                    <a:tint val="75000"/>
                  </a:srgbClr>
                </a:solidFill>
              </a:rPr>
              <a:pPr/>
              <a:t>2</a:t>
            </a:fld>
            <a:endParaRPr lang="en-US" dirty="0">
              <a:solidFill>
                <a:srgbClr val="3F3F3F">
                  <a:tint val="75000"/>
                </a:srgbClr>
              </a:solidFill>
            </a:endParaRPr>
          </a:p>
        </p:txBody>
      </p:sp>
      <p:pic>
        <p:nvPicPr>
          <p:cNvPr id="13" name="Picture 12"/>
          <p:cNvPicPr>
            <a:picLocks noChangeAspect="1"/>
          </p:cNvPicPr>
          <p:nvPr/>
        </p:nvPicPr>
        <p:blipFill rotWithShape="1">
          <a:blip r:embed="rId3"/>
          <a:srcRect l="9571" r="2778" b="-531"/>
          <a:stretch/>
        </p:blipFill>
        <p:spPr>
          <a:xfrm>
            <a:off x="1" y="1"/>
            <a:ext cx="9143999" cy="6932427"/>
          </a:xfrm>
          <a:prstGeom prst="rect">
            <a:avLst/>
          </a:prstGeom>
          <a:ln w="19050">
            <a:noFill/>
          </a:ln>
        </p:spPr>
      </p:pic>
      <p:sp>
        <p:nvSpPr>
          <p:cNvPr id="3" name="Content Placeholder 2"/>
          <p:cNvSpPr>
            <a:spLocks noGrp="1"/>
          </p:cNvSpPr>
          <p:nvPr>
            <p:ph idx="1"/>
          </p:nvPr>
        </p:nvSpPr>
        <p:spPr>
          <a:xfrm>
            <a:off x="1" y="2550017"/>
            <a:ext cx="9143999" cy="3373923"/>
          </a:xfrm>
          <a:ln>
            <a:noFill/>
          </a:ln>
        </p:spPr>
        <p:txBody>
          <a:bodyPr>
            <a:noAutofit/>
          </a:bodyPr>
          <a:lstStyle/>
          <a:p>
            <a:pPr marL="0" indent="0" algn="ctr">
              <a:spcAft>
                <a:spcPts val="600"/>
              </a:spcAft>
              <a:buNone/>
            </a:pPr>
            <a:r>
              <a:rPr lang="en-US" sz="3200" b="1" dirty="0" smtClean="0">
                <a:ln w="10541" cmpd="sng">
                  <a:solidFill>
                    <a:schemeClr val="bg1"/>
                  </a:solidFill>
                  <a:prstDash val="solid"/>
                </a:ln>
                <a:solidFill>
                  <a:schemeClr val="bg1"/>
                </a:solidFill>
              </a:rPr>
              <a:t>AGU’s position statement on data affirms that </a:t>
            </a:r>
          </a:p>
          <a:p>
            <a:pPr marL="0" indent="0" algn="ctr">
              <a:spcAft>
                <a:spcPts val="600"/>
              </a:spcAft>
              <a:buNone/>
            </a:pPr>
            <a:endParaRPr lang="en-US" sz="1600" b="1" dirty="0" smtClean="0">
              <a:ln w="10541" cmpd="sng">
                <a:solidFill>
                  <a:schemeClr val="bg1"/>
                </a:solidFill>
                <a:prstDash val="solid"/>
              </a:ln>
              <a:solidFill>
                <a:schemeClr val="bg1"/>
              </a:solidFill>
            </a:endParaRPr>
          </a:p>
          <a:p>
            <a:pPr marL="0" indent="0" algn="ctr">
              <a:spcAft>
                <a:spcPts val="600"/>
              </a:spcAft>
              <a:buNone/>
            </a:pPr>
            <a:r>
              <a:rPr lang="en-US" sz="3000" b="1" dirty="0" smtClean="0">
                <a:ln w="10541" cmpd="sng">
                  <a:solidFill>
                    <a:schemeClr val="bg1"/>
                  </a:solidFill>
                  <a:prstDash val="solid"/>
                </a:ln>
                <a:solidFill>
                  <a:schemeClr val="bg1"/>
                </a:solidFill>
              </a:rPr>
              <a:t>“Earth and space sciences data are a world heritage</a:t>
            </a:r>
            <a:r>
              <a:rPr lang="en-US" sz="3000" b="1" dirty="0">
                <a:ln w="10541" cmpd="sng">
                  <a:solidFill>
                    <a:schemeClr val="bg1"/>
                  </a:solidFill>
                  <a:prstDash val="solid"/>
                </a:ln>
                <a:solidFill>
                  <a:schemeClr val="bg1"/>
                </a:solidFill>
              </a:rPr>
              <a:t>. </a:t>
            </a:r>
            <a:r>
              <a:rPr lang="en-US" sz="3000" b="1" dirty="0" smtClean="0">
                <a:ln w="10541" cmpd="sng">
                  <a:solidFill>
                    <a:schemeClr val="bg1"/>
                  </a:solidFill>
                  <a:prstDash val="solid"/>
                </a:ln>
                <a:solidFill>
                  <a:schemeClr val="bg1"/>
                </a:solidFill>
              </a:rPr>
              <a:t>Properly </a:t>
            </a:r>
            <a:r>
              <a:rPr lang="en-US" sz="3000" b="1" dirty="0">
                <a:ln w="10541" cmpd="sng">
                  <a:solidFill>
                    <a:schemeClr val="bg1"/>
                  </a:solidFill>
                  <a:prstDash val="solid"/>
                </a:ln>
                <a:solidFill>
                  <a:schemeClr val="bg1"/>
                </a:solidFill>
              </a:rPr>
              <a:t>documented, credited, and preserved, they will help future scientists understand the Earth, planetary, and heliophysics systems</a:t>
            </a:r>
            <a:r>
              <a:rPr lang="en-US" sz="3000" b="1" dirty="0" smtClean="0">
                <a:ln w="10541" cmpd="sng">
                  <a:solidFill>
                    <a:schemeClr val="bg1"/>
                  </a:solidFill>
                  <a:prstDash val="solid"/>
                </a:ln>
                <a:solidFill>
                  <a:schemeClr val="bg1"/>
                </a:solidFill>
              </a:rPr>
              <a:t>.”</a:t>
            </a:r>
            <a:endParaRPr lang="en-US" sz="3000" b="1" dirty="0">
              <a:ln w="10541" cmpd="sng">
                <a:solidFill>
                  <a:schemeClr val="bg1"/>
                </a:solidFill>
                <a:prstDash val="solid"/>
              </a:ln>
              <a:solidFill>
                <a:schemeClr val="bg1"/>
              </a:solidFill>
            </a:endParaRPr>
          </a:p>
        </p:txBody>
      </p:sp>
      <p:sp>
        <p:nvSpPr>
          <p:cNvPr id="2" name="TextBox 1"/>
          <p:cNvSpPr txBox="1"/>
          <p:nvPr/>
        </p:nvSpPr>
        <p:spPr>
          <a:xfrm>
            <a:off x="101600" y="6462451"/>
            <a:ext cx="8305800" cy="338554"/>
          </a:xfrm>
          <a:prstGeom prst="rect">
            <a:avLst/>
          </a:prstGeom>
          <a:noFill/>
        </p:spPr>
        <p:txBody>
          <a:bodyPr wrap="square" rtlCol="0">
            <a:spAutoFit/>
          </a:bodyPr>
          <a:lstStyle/>
          <a:p>
            <a:r>
              <a:rPr lang="en-US" sz="1600" dirty="0">
                <a:solidFill>
                  <a:schemeClr val="bg1"/>
                </a:solidFill>
              </a:rPr>
              <a:t>https://</a:t>
            </a:r>
            <a:r>
              <a:rPr lang="en-US" sz="1600" dirty="0" err="1">
                <a:solidFill>
                  <a:schemeClr val="bg1"/>
                </a:solidFill>
              </a:rPr>
              <a:t>sciencepolicy.agu.org</a:t>
            </a:r>
            <a:r>
              <a:rPr lang="en-US" sz="1600" dirty="0">
                <a:solidFill>
                  <a:schemeClr val="bg1"/>
                </a:solidFill>
              </a:rPr>
              <a:t>/files/2013/07/AGU-Data-Position-Statement-Final-2015.pdf</a:t>
            </a:r>
          </a:p>
        </p:txBody>
      </p:sp>
    </p:spTree>
    <p:extLst>
      <p:ext uri="{BB962C8B-B14F-4D97-AF65-F5344CB8AC3E}">
        <p14:creationId xmlns:p14="http://schemas.microsoft.com/office/powerpoint/2010/main" val="639625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122F5E"/>
                </a:solidFill>
                <a:latin typeface="Franklin Gothic Medium"/>
                <a:cs typeface="Franklin Gothic Medium"/>
              </a:rPr>
              <a:t>DMM Maturity </a:t>
            </a:r>
            <a:r>
              <a:rPr lang="en-US" sz="4000" dirty="0">
                <a:solidFill>
                  <a:srgbClr val="122F5E"/>
                </a:solidFill>
                <a:latin typeface="Franklin Gothic Medium"/>
                <a:cs typeface="Franklin Gothic Medium"/>
              </a:rPr>
              <a:t>– Consistent and Sustainable </a:t>
            </a:r>
          </a:p>
        </p:txBody>
      </p:sp>
      <p:sp>
        <p:nvSpPr>
          <p:cNvPr id="7" name="Content Placeholder 6"/>
          <p:cNvSpPr>
            <a:spLocks noGrp="1"/>
          </p:cNvSpPr>
          <p:nvPr>
            <p:ph sz="half" idx="2"/>
          </p:nvPr>
        </p:nvSpPr>
        <p:spPr>
          <a:xfrm>
            <a:off x="4283243" y="935107"/>
            <a:ext cx="4735113" cy="4971131"/>
          </a:xfrm>
        </p:spPr>
        <p:txBody>
          <a:bodyPr>
            <a:normAutofit fontScale="92500" lnSpcReduction="20000"/>
          </a:bodyPr>
          <a:lstStyle/>
          <a:p>
            <a:pPr lvl="0"/>
            <a:r>
              <a:rPr lang="en-US" dirty="0"/>
              <a:t>Objectively Evaluate Adherence</a:t>
            </a:r>
          </a:p>
          <a:p>
            <a:pPr lvl="0"/>
            <a:r>
              <a:rPr lang="en-US" dirty="0"/>
              <a:t>Review Status with Senior Management</a:t>
            </a:r>
          </a:p>
          <a:p>
            <a:pPr lvl="0"/>
            <a:r>
              <a:rPr lang="en-US" dirty="0"/>
              <a:t>Establish Standards</a:t>
            </a:r>
          </a:p>
          <a:p>
            <a:pPr lvl="0"/>
            <a:r>
              <a:rPr lang="en-US" dirty="0"/>
              <a:t>Provide Assets that Support the Use of the Standard Process</a:t>
            </a:r>
          </a:p>
          <a:p>
            <a:pPr lvl="0"/>
            <a:r>
              <a:rPr lang="en-US" dirty="0"/>
              <a:t>Plan and Monitor the Process Using a Defined Process</a:t>
            </a:r>
          </a:p>
          <a:p>
            <a:pPr lvl="0"/>
            <a:r>
              <a:rPr lang="en-US" dirty="0"/>
              <a:t>Collect Process-Related Experiences to Support Future </a:t>
            </a:r>
            <a:r>
              <a:rPr lang="en-US" dirty="0" smtClean="0"/>
              <a:t>Use (re: Use Cases)</a:t>
            </a:r>
            <a:endParaRPr lang="en-US" dirty="0"/>
          </a:p>
          <a:p>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20</a:t>
            </a:fld>
            <a:endParaRPr lang="en-US" dirty="0"/>
          </a:p>
        </p:txBody>
      </p:sp>
      <p:sp>
        <p:nvSpPr>
          <p:cNvPr id="9" name="Content Placeholder 6"/>
          <p:cNvSpPr txBox="1">
            <a:spLocks/>
          </p:cNvSpPr>
          <p:nvPr/>
        </p:nvSpPr>
        <p:spPr>
          <a:xfrm>
            <a:off x="160543" y="935107"/>
            <a:ext cx="4038600" cy="497113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Establish an Organizational Policy</a:t>
            </a:r>
          </a:p>
          <a:p>
            <a:r>
              <a:rPr lang="en-US" dirty="0"/>
              <a:t>Plan the Process</a:t>
            </a:r>
          </a:p>
          <a:p>
            <a:r>
              <a:rPr lang="en-US" dirty="0"/>
              <a:t>Provide Resources</a:t>
            </a:r>
          </a:p>
          <a:p>
            <a:r>
              <a:rPr lang="en-US" dirty="0"/>
              <a:t>Assign Responsibility</a:t>
            </a:r>
          </a:p>
          <a:p>
            <a:r>
              <a:rPr lang="en-US" dirty="0"/>
              <a:t>Train People</a:t>
            </a:r>
          </a:p>
          <a:p>
            <a:r>
              <a:rPr lang="en-US" dirty="0"/>
              <a:t>Manage Configuration</a:t>
            </a:r>
          </a:p>
          <a:p>
            <a:r>
              <a:rPr lang="en-US" dirty="0"/>
              <a:t>Identify and Involve Relevant Stakeholders</a:t>
            </a:r>
          </a:p>
          <a:p>
            <a:r>
              <a:rPr lang="en-US" dirty="0"/>
              <a:t>Monitor and Control the </a:t>
            </a:r>
            <a:r>
              <a:rPr lang="en-US" dirty="0" smtClean="0"/>
              <a:t>Process</a:t>
            </a:r>
            <a:endParaRPr lang="en-US" dirty="0"/>
          </a:p>
        </p:txBody>
      </p:sp>
      <p:sp>
        <p:nvSpPr>
          <p:cNvPr id="3" name="TextBox 2"/>
          <p:cNvSpPr txBox="1"/>
          <p:nvPr/>
        </p:nvSpPr>
        <p:spPr>
          <a:xfrm>
            <a:off x="393539" y="5723691"/>
            <a:ext cx="8293261" cy="9541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dirty="0" smtClean="0"/>
              <a:t>Applies Across the Organization and </a:t>
            </a:r>
          </a:p>
          <a:p>
            <a:pPr algn="ctr"/>
            <a:r>
              <a:rPr lang="en-US" sz="2800" dirty="0" smtClean="0"/>
              <a:t>to all the Process Areas</a:t>
            </a:r>
            <a:endParaRPr lang="en-US" sz="2800" dirty="0"/>
          </a:p>
        </p:txBody>
      </p:sp>
    </p:spTree>
    <p:extLst>
      <p:ext uri="{BB962C8B-B14F-4D97-AF65-F5344CB8AC3E}">
        <p14:creationId xmlns:p14="http://schemas.microsoft.com/office/powerpoint/2010/main" val="97654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Objective Measurement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2050436"/>
              </p:ext>
            </p:extLst>
          </p:nvPr>
        </p:nvGraphicFramePr>
        <p:xfrm>
          <a:off x="141709" y="1112174"/>
          <a:ext cx="8713533" cy="5064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44F923B-FC71-9144-8FBA-BE66D401AE12}" type="slidenum">
              <a:rPr lang="en-US" smtClean="0"/>
              <a:pPr/>
              <a:t>21</a:t>
            </a:fld>
            <a:endParaRPr lang="en-US" dirty="0"/>
          </a:p>
        </p:txBody>
      </p:sp>
    </p:spTree>
    <p:extLst>
      <p:ext uri="{BB962C8B-B14F-4D97-AF65-F5344CB8AC3E}">
        <p14:creationId xmlns:p14="http://schemas.microsoft.com/office/powerpoint/2010/main" val="1206642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AGU Data Management Assessment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0686905"/>
              </p:ext>
            </p:extLst>
          </p:nvPr>
        </p:nvGraphicFramePr>
        <p:xfrm>
          <a:off x="625642" y="1241176"/>
          <a:ext cx="8245642" cy="5239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44F923B-FC71-9144-8FBA-BE66D401AE12}" type="slidenum">
              <a:rPr lang="en-US" smtClean="0"/>
              <a:pPr/>
              <a:t>22</a:t>
            </a:fld>
            <a:endParaRPr lang="en-US" dirty="0"/>
          </a:p>
        </p:txBody>
      </p:sp>
    </p:spTree>
    <p:extLst>
      <p:ext uri="{BB962C8B-B14F-4D97-AF65-F5344CB8AC3E}">
        <p14:creationId xmlns:p14="http://schemas.microsoft.com/office/powerpoint/2010/main" val="924944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447524"/>
            <a:ext cx="7643897" cy="970114"/>
          </a:xfrm>
        </p:spPr>
        <p:txBody>
          <a:bodyPr/>
          <a:lstStyle/>
          <a:p>
            <a:pPr algn="ctr"/>
            <a:r>
              <a:rPr lang="en-US" dirty="0" smtClean="0"/>
              <a:t>DMM Assessments</a:t>
            </a:r>
            <a:endParaRPr lang="en-US" dirty="0"/>
          </a:p>
        </p:txBody>
      </p:sp>
      <p:sp>
        <p:nvSpPr>
          <p:cNvPr id="7" name="Content Placeholder 6"/>
          <p:cNvSpPr>
            <a:spLocks noGrp="1"/>
          </p:cNvSpPr>
          <p:nvPr>
            <p:ph idx="1"/>
          </p:nvPr>
        </p:nvSpPr>
        <p:spPr>
          <a:xfrm>
            <a:off x="1088564" y="1714500"/>
            <a:ext cx="7936896" cy="4411663"/>
          </a:xfrm>
        </p:spPr>
        <p:txBody>
          <a:bodyPr>
            <a:normAutofit fontScale="92500" lnSpcReduction="10000"/>
          </a:bodyPr>
          <a:lstStyle/>
          <a:p>
            <a:r>
              <a:rPr lang="en-US" dirty="0" smtClean="0"/>
              <a:t>The DMM is applied through an assessment.  </a:t>
            </a:r>
          </a:p>
          <a:p>
            <a:r>
              <a:rPr lang="en-US" dirty="0" smtClean="0"/>
              <a:t>Assessments include facilitated workshops at the customer facility. </a:t>
            </a:r>
          </a:p>
          <a:p>
            <a:r>
              <a:rPr lang="en-US" dirty="0"/>
              <a:t>D</a:t>
            </a:r>
            <a:r>
              <a:rPr lang="en-US" dirty="0" smtClean="0"/>
              <a:t>ata management process areas are assessed using granular practice statements as criteria. </a:t>
            </a:r>
            <a:endParaRPr lang="en-US" dirty="0"/>
          </a:p>
          <a:p>
            <a:r>
              <a:rPr lang="en-US" dirty="0"/>
              <a:t>O</a:t>
            </a:r>
            <a:r>
              <a:rPr lang="en-US" dirty="0" smtClean="0"/>
              <a:t>bjectives of the organization are used to customize the assessment focus.   </a:t>
            </a:r>
            <a:endParaRPr lang="en-US" dirty="0"/>
          </a:p>
          <a:p>
            <a:r>
              <a:rPr lang="en-US" dirty="0" smtClean="0"/>
              <a:t>Workshops provide education to the organization.</a:t>
            </a:r>
          </a:p>
          <a:p>
            <a:r>
              <a:rPr lang="en-US" dirty="0" smtClean="0"/>
              <a:t>Interviews with key decision makers and influencers are conducted. </a:t>
            </a:r>
            <a:endParaRPr lang="en-US" dirty="0"/>
          </a:p>
        </p:txBody>
      </p:sp>
    </p:spTree>
    <p:extLst>
      <p:ext uri="{BB962C8B-B14F-4D97-AF65-F5344CB8AC3E}">
        <p14:creationId xmlns:p14="http://schemas.microsoft.com/office/powerpoint/2010/main" val="1363776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DMM Assessment Method</a:t>
            </a:r>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24</a:t>
            </a:fld>
            <a:endParaRPr lang="en-US" dirty="0"/>
          </a:p>
        </p:txBody>
      </p:sp>
      <p:graphicFrame>
        <p:nvGraphicFramePr>
          <p:cNvPr id="5" name="Diagram 4"/>
          <p:cNvGraphicFramePr/>
          <p:nvPr>
            <p:extLst/>
          </p:nvPr>
        </p:nvGraphicFramePr>
        <p:xfrm>
          <a:off x="846594" y="1754598"/>
          <a:ext cx="7831992" cy="4576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050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2133600" cy="365125"/>
          </a:xfrm>
        </p:spPr>
        <p:txBody>
          <a:bodyPr/>
          <a:lstStyle/>
          <a:p>
            <a:fld id="{F44F923B-FC71-9144-8FBA-BE66D401AE12}" type="slidenum">
              <a:rPr lang="en-US" smtClean="0"/>
              <a:pPr/>
              <a:t>25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673"/>
            <a:ext cx="9144000" cy="6296766"/>
          </a:xfrm>
          <a:prstGeom prst="rect">
            <a:avLst/>
          </a:prstGeom>
        </p:spPr>
      </p:pic>
      <p:sp>
        <p:nvSpPr>
          <p:cNvPr id="6" name="Oval 5"/>
          <p:cNvSpPr/>
          <p:nvPr/>
        </p:nvSpPr>
        <p:spPr>
          <a:xfrm>
            <a:off x="3847932" y="1468355"/>
            <a:ext cx="1259173" cy="5846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537858" y="110836"/>
            <a:ext cx="4946073" cy="861774"/>
          </a:xfrm>
          <a:prstGeom prst="rect">
            <a:avLst/>
          </a:prstGeom>
          <a:noFill/>
        </p:spPr>
        <p:txBody>
          <a:bodyPr wrap="square" rtlCol="0">
            <a:spAutoFit/>
          </a:bodyPr>
          <a:lstStyle/>
          <a:p>
            <a:pPr algn="ctr"/>
            <a:r>
              <a:rPr lang="en-US" sz="1600" dirty="0">
                <a:latin typeface="Franklin Gothic Book" charset="0"/>
                <a:ea typeface="Franklin Gothic Book" charset="0"/>
                <a:cs typeface="Franklin Gothic Book" charset="0"/>
              </a:rPr>
              <a:t>AGU Data Management </a:t>
            </a:r>
            <a:r>
              <a:rPr lang="en-US" sz="1600" dirty="0" smtClean="0">
                <a:latin typeface="Franklin Gothic Book" charset="0"/>
                <a:ea typeface="Franklin Gothic Book" charset="0"/>
                <a:cs typeface="Franklin Gothic Book" charset="0"/>
              </a:rPr>
              <a:t>Program:</a:t>
            </a:r>
            <a:endParaRPr lang="en-US" sz="1600" dirty="0">
              <a:latin typeface="Franklin Gothic Book" charset="0"/>
              <a:ea typeface="Franklin Gothic Book" charset="0"/>
              <a:cs typeface="Franklin Gothic Book" charset="0"/>
            </a:endParaRPr>
          </a:p>
          <a:p>
            <a:pPr algn="ctr"/>
            <a:r>
              <a:rPr lang="en-US" sz="1600" dirty="0">
                <a:latin typeface="Franklin Gothic Book" charset="0"/>
                <a:ea typeface="Franklin Gothic Book" charset="0"/>
                <a:cs typeface="Franklin Gothic Book" charset="0"/>
                <a:hlinkClick r:id="rId3"/>
              </a:rPr>
              <a:t>http://dataservices.agu.org/dmm/</a:t>
            </a:r>
            <a:r>
              <a:rPr lang="en-US" sz="1600" dirty="0">
                <a:latin typeface="Franklin Gothic Book" charset="0"/>
                <a:ea typeface="Franklin Gothic Book" charset="0"/>
                <a:cs typeface="Franklin Gothic Book" charset="0"/>
              </a:rPr>
              <a:t> </a:t>
            </a:r>
          </a:p>
          <a:p>
            <a:pPr algn="ctr"/>
            <a:endParaRPr lang="en-US" sz="1600" dirty="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939952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8094" y="1385895"/>
            <a:ext cx="6845906" cy="3071812"/>
          </a:xfrm>
        </p:spPr>
        <p:txBody>
          <a:bodyPr>
            <a:normAutofit/>
          </a:bodyPr>
          <a:lstStyle/>
          <a:p>
            <a:r>
              <a:rPr lang="en-US" dirty="0"/>
              <a:t/>
            </a:r>
            <a:br>
              <a:rPr lang="en-US" dirty="0"/>
            </a:br>
            <a:r>
              <a:rPr lang="en-US" dirty="0" smtClean="0">
                <a:solidFill>
                  <a:srgbClr val="FFFFFF"/>
                </a:solidFill>
              </a:rPr>
              <a:t>Contact Information:</a:t>
            </a:r>
            <a:br>
              <a:rPr lang="en-US" dirty="0" smtClean="0">
                <a:solidFill>
                  <a:srgbClr val="FFFFFF"/>
                </a:solidFill>
              </a:rPr>
            </a:br>
            <a:r>
              <a:rPr lang="en-US" dirty="0" smtClean="0">
                <a:solidFill>
                  <a:srgbClr val="FFFFFF"/>
                </a:solidFill>
              </a:rPr>
              <a:t>Shelley Stall</a:t>
            </a:r>
            <a:br>
              <a:rPr lang="en-US" dirty="0" smtClean="0">
                <a:solidFill>
                  <a:srgbClr val="FFFFFF"/>
                </a:solidFill>
              </a:rPr>
            </a:br>
            <a:r>
              <a:rPr lang="en-US" dirty="0" smtClean="0">
                <a:solidFill>
                  <a:srgbClr val="FFFFFF"/>
                </a:solidFill>
              </a:rPr>
              <a:t>sstall@agu.org</a:t>
            </a:r>
            <a:endParaRPr lang="en-US" dirty="0">
              <a:solidFill>
                <a:srgbClr val="FFFFFF"/>
              </a:solidFill>
            </a:endParaRPr>
          </a:p>
        </p:txBody>
      </p:sp>
      <p:sp>
        <p:nvSpPr>
          <p:cNvPr id="6" name="Subtitle 5"/>
          <p:cNvSpPr>
            <a:spLocks noGrp="1"/>
          </p:cNvSpPr>
          <p:nvPr>
            <p:ph type="subTitle" idx="1"/>
          </p:nvPr>
        </p:nvSpPr>
        <p:spPr>
          <a:xfrm>
            <a:off x="2298094" y="4662044"/>
            <a:ext cx="6845906" cy="1752600"/>
          </a:xfrm>
        </p:spPr>
        <p:txBody>
          <a:bodyPr>
            <a:normAutofit/>
          </a:bodyPr>
          <a:lstStyle/>
          <a:p>
            <a:r>
              <a:rPr lang="en-US" sz="2400" dirty="0" smtClean="0">
                <a:solidFill>
                  <a:schemeClr val="bg1"/>
                </a:solidFill>
              </a:rPr>
              <a:t>AGU Data Management Program:</a:t>
            </a:r>
          </a:p>
          <a:p>
            <a:r>
              <a:rPr lang="en-US" sz="2400" dirty="0">
                <a:solidFill>
                  <a:schemeClr val="bg1"/>
                </a:solidFill>
                <a:hlinkClick r:id="rId3"/>
              </a:rPr>
              <a:t>http://dataservices.agu.org/dmm</a:t>
            </a:r>
            <a:r>
              <a:rPr lang="en-US" sz="2400" dirty="0" smtClean="0">
                <a:solidFill>
                  <a:schemeClr val="bg1"/>
                </a:solidFill>
                <a:hlinkClick r:id="rId3"/>
              </a:rPr>
              <a:t>/</a:t>
            </a:r>
            <a:r>
              <a:rPr lang="en-US" sz="2400" dirty="0" smtClean="0">
                <a:solidFill>
                  <a:schemeClr val="bg1"/>
                </a:solidFill>
              </a:rPr>
              <a:t> </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F44F923B-FC71-9144-8FBA-BE66D401AE12}" type="slidenum">
              <a:rPr lang="en-US" smtClean="0"/>
              <a:pPr/>
              <a:t>26</a:t>
            </a:fld>
            <a:endParaRPr lang="en-US" dirty="0"/>
          </a:p>
        </p:txBody>
      </p:sp>
    </p:spTree>
    <p:extLst>
      <p:ext uri="{BB962C8B-B14F-4D97-AF65-F5344CB8AC3E}">
        <p14:creationId xmlns:p14="http://schemas.microsoft.com/office/powerpoint/2010/main" val="168216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Data Management Challenges</a:t>
            </a:r>
            <a:endParaRPr lang="en-US" dirty="0"/>
          </a:p>
        </p:txBody>
      </p:sp>
      <p:sp>
        <p:nvSpPr>
          <p:cNvPr id="4" name="Slide Number Placeholder 3"/>
          <p:cNvSpPr>
            <a:spLocks noGrp="1"/>
          </p:cNvSpPr>
          <p:nvPr>
            <p:ph type="sldNum" sz="quarter" idx="12"/>
          </p:nvPr>
        </p:nvSpPr>
        <p:spPr/>
        <p:txBody>
          <a:bodyPr/>
          <a:lstStyle/>
          <a:p>
            <a:fld id="{F44F923B-FC71-9144-8FBA-BE66D401AE12}" type="slidenum">
              <a:rPr lang="en-US" smtClean="0"/>
              <a:pPr/>
              <a:t>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74" y="2175042"/>
            <a:ext cx="8128000" cy="2527300"/>
          </a:xfrm>
          <a:prstGeom prst="rect">
            <a:avLst/>
          </a:prstGeom>
        </p:spPr>
      </p:pic>
    </p:spTree>
    <p:extLst>
      <p:ext uri="{BB962C8B-B14F-4D97-AF65-F5344CB8AC3E}">
        <p14:creationId xmlns:p14="http://schemas.microsoft.com/office/powerpoint/2010/main" val="1791017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for Data Management</a:t>
            </a:r>
            <a:endParaRPr lang="en-US" dirty="0"/>
          </a:p>
        </p:txBody>
      </p:sp>
      <p:sp>
        <p:nvSpPr>
          <p:cNvPr id="4" name="Slide Number Placeholder 2"/>
          <p:cNvSpPr>
            <a:spLocks noGrp="1"/>
          </p:cNvSpPr>
          <p:nvPr>
            <p:ph type="sldNum" sz="quarter" idx="12"/>
          </p:nvPr>
        </p:nvSpPr>
        <p:spPr/>
        <p:txBody>
          <a:bodyPr/>
          <a:lstStyle/>
          <a:p>
            <a:fld id="{3BCA7B76-C41C-4B05-A6F7-D3325DCA5B4D}" type="slidenum">
              <a:rPr lang="en-US" smtClean="0">
                <a:solidFill>
                  <a:srgbClr val="3F3F3F">
                    <a:tint val="75000"/>
                  </a:srgbClr>
                </a:solidFill>
              </a:rPr>
              <a:pPr/>
              <a:t>4</a:t>
            </a:fld>
            <a:endParaRPr lang="en-US" dirty="0">
              <a:solidFill>
                <a:srgbClr val="3F3F3F">
                  <a:tint val="75000"/>
                </a:srgbClr>
              </a:solidFill>
            </a:endParaRPr>
          </a:p>
        </p:txBody>
      </p:sp>
      <p:pic>
        <p:nvPicPr>
          <p:cNvPr id="7" name="Picture 6"/>
          <p:cNvPicPr>
            <a:picLocks noChangeAspect="1"/>
          </p:cNvPicPr>
          <p:nvPr/>
        </p:nvPicPr>
        <p:blipFill>
          <a:blip r:embed="rId3"/>
          <a:stretch>
            <a:fillRect/>
          </a:stretch>
        </p:blipFill>
        <p:spPr>
          <a:xfrm>
            <a:off x="1237399" y="1569223"/>
            <a:ext cx="3924910" cy="5097343"/>
          </a:xfrm>
          <a:prstGeom prst="rect">
            <a:avLst/>
          </a:prstGeom>
        </p:spPr>
      </p:pic>
      <p:sp>
        <p:nvSpPr>
          <p:cNvPr id="6" name="Rounded Rectangle 5"/>
          <p:cNvSpPr/>
          <p:nvPr/>
        </p:nvSpPr>
        <p:spPr>
          <a:xfrm>
            <a:off x="5482800" y="2210765"/>
            <a:ext cx="3195786" cy="3657600"/>
          </a:xfrm>
          <a:prstGeom prst="roundRect">
            <a:avLst/>
          </a:prstGeom>
          <a:solidFill>
            <a:srgbClr val="1D40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Book" charset="0"/>
                <a:ea typeface="Franklin Gothic Book" charset="0"/>
                <a:cs typeface="Franklin Gothic Book" charset="0"/>
              </a:rPr>
              <a:t>3.5 Years of Development</a:t>
            </a:r>
          </a:p>
          <a:p>
            <a:pPr algn="ctr"/>
            <a:endParaRPr lang="en-US" sz="2400" b="1" dirty="0" smtClean="0">
              <a:latin typeface="Franklin Gothic Book" charset="0"/>
              <a:ea typeface="Franklin Gothic Book" charset="0"/>
              <a:cs typeface="Franklin Gothic Book" charset="0"/>
            </a:endParaRPr>
          </a:p>
          <a:p>
            <a:pPr algn="ctr"/>
            <a:r>
              <a:rPr lang="en-US" sz="2400" b="1" dirty="0">
                <a:latin typeface="Franklin Gothic Book" charset="0"/>
                <a:ea typeface="Franklin Gothic Book" charset="0"/>
                <a:cs typeface="Franklin Gothic Book" charset="0"/>
              </a:rPr>
              <a:t>70 Peer </a:t>
            </a:r>
            <a:r>
              <a:rPr lang="en-US" sz="2400" b="1" dirty="0" smtClean="0">
                <a:latin typeface="Franklin Gothic Book" charset="0"/>
                <a:ea typeface="Franklin Gothic Book" charset="0"/>
                <a:cs typeface="Franklin Gothic Book" charset="0"/>
              </a:rPr>
              <a:t>Reviewers</a:t>
            </a:r>
          </a:p>
          <a:p>
            <a:pPr algn="ctr"/>
            <a:r>
              <a:rPr lang="en-US" sz="2400" b="1" dirty="0" smtClean="0">
                <a:latin typeface="Franklin Gothic Book" charset="0"/>
                <a:ea typeface="Franklin Gothic Book" charset="0"/>
                <a:cs typeface="Franklin Gothic Book" charset="0"/>
              </a:rPr>
              <a:t>-------</a:t>
            </a:r>
            <a:endParaRPr lang="en-US" sz="2400" b="1" dirty="0">
              <a:latin typeface="Franklin Gothic Book" charset="0"/>
              <a:ea typeface="Franklin Gothic Book" charset="0"/>
              <a:cs typeface="Franklin Gothic Book" charset="0"/>
            </a:endParaRPr>
          </a:p>
          <a:p>
            <a:pPr algn="ctr"/>
            <a:r>
              <a:rPr lang="en-US" sz="2400" b="1" dirty="0" smtClean="0">
                <a:latin typeface="Franklin Gothic Book" charset="0"/>
                <a:ea typeface="Franklin Gothic Book" charset="0"/>
                <a:cs typeface="Franklin Gothic Book" charset="0"/>
              </a:rPr>
              <a:t>25 </a:t>
            </a:r>
            <a:r>
              <a:rPr lang="en-US" sz="2400" b="1" dirty="0">
                <a:latin typeface="Franklin Gothic Book" charset="0"/>
                <a:ea typeface="Franklin Gothic Book" charset="0"/>
                <a:cs typeface="Franklin Gothic Book" charset="0"/>
              </a:rPr>
              <a:t>Process </a:t>
            </a:r>
            <a:r>
              <a:rPr lang="en-US" sz="2400" b="1" dirty="0" smtClean="0">
                <a:latin typeface="Franklin Gothic Book" charset="0"/>
                <a:ea typeface="Franklin Gothic Book" charset="0"/>
                <a:cs typeface="Franklin Gothic Book" charset="0"/>
              </a:rPr>
              <a:t>Areas  </a:t>
            </a:r>
          </a:p>
          <a:p>
            <a:pPr algn="ctr"/>
            <a:r>
              <a:rPr lang="en-US" sz="2400" b="1" dirty="0" smtClean="0">
                <a:latin typeface="Franklin Gothic Book" charset="0"/>
                <a:ea typeface="Franklin Gothic Book" charset="0"/>
                <a:cs typeface="Franklin Gothic Book" charset="0"/>
              </a:rPr>
              <a:t>   </a:t>
            </a:r>
          </a:p>
          <a:p>
            <a:pPr algn="ctr"/>
            <a:r>
              <a:rPr lang="en-US" sz="2400" b="1" dirty="0" smtClean="0">
                <a:latin typeface="Franklin Gothic Book" charset="0"/>
                <a:ea typeface="Franklin Gothic Book" charset="0"/>
                <a:cs typeface="Franklin Gothic Book" charset="0"/>
              </a:rPr>
              <a:t>350</a:t>
            </a:r>
            <a:r>
              <a:rPr lang="en-US" sz="2400" b="1" dirty="0">
                <a:latin typeface="Franklin Gothic Book" charset="0"/>
                <a:ea typeface="Franklin Gothic Book" charset="0"/>
                <a:cs typeface="Franklin Gothic Book" charset="0"/>
              </a:rPr>
              <a:t>+ Practice </a:t>
            </a:r>
            <a:r>
              <a:rPr lang="en-US" sz="2400" b="1" dirty="0" smtClean="0">
                <a:latin typeface="Franklin Gothic Book" charset="0"/>
                <a:ea typeface="Franklin Gothic Book" charset="0"/>
                <a:cs typeface="Franklin Gothic Book" charset="0"/>
              </a:rPr>
              <a:t>Statements</a:t>
            </a:r>
          </a:p>
        </p:txBody>
      </p:sp>
    </p:spTree>
    <p:extLst>
      <p:ext uri="{BB962C8B-B14F-4D97-AF65-F5344CB8AC3E}">
        <p14:creationId xmlns:p14="http://schemas.microsoft.com/office/powerpoint/2010/main" val="103028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4" y="447524"/>
            <a:ext cx="7643897" cy="970114"/>
          </a:xfrm>
        </p:spPr>
        <p:txBody>
          <a:bodyPr>
            <a:normAutofit fontScale="90000"/>
          </a:bodyPr>
          <a:lstStyle/>
          <a:p>
            <a:pPr algn="ctr"/>
            <a:r>
              <a:rPr lang="en-US" dirty="0" smtClean="0"/>
              <a:t>Data Management Maturity (DMM)</a:t>
            </a:r>
            <a:endParaRPr lang="en-US" dirty="0"/>
          </a:p>
        </p:txBody>
      </p:sp>
      <p:sp>
        <p:nvSpPr>
          <p:cNvPr id="7" name="Content Placeholder 6"/>
          <p:cNvSpPr>
            <a:spLocks noGrp="1"/>
          </p:cNvSpPr>
          <p:nvPr>
            <p:ph idx="1"/>
          </p:nvPr>
        </p:nvSpPr>
        <p:spPr>
          <a:xfrm>
            <a:off x="1088564" y="1614484"/>
            <a:ext cx="7883986" cy="4411663"/>
          </a:xfrm>
        </p:spPr>
        <p:txBody>
          <a:bodyPr>
            <a:noAutofit/>
          </a:bodyPr>
          <a:lstStyle/>
          <a:p>
            <a:pPr marL="0" indent="0">
              <a:buNone/>
            </a:pPr>
            <a:r>
              <a:rPr lang="en-US" sz="3200" dirty="0">
                <a:solidFill>
                  <a:srgbClr val="122F5E"/>
                </a:solidFill>
              </a:rPr>
              <a:t>The DMM is a </a:t>
            </a:r>
            <a:r>
              <a:rPr lang="en-US" sz="3200" u="sng" dirty="0">
                <a:solidFill>
                  <a:srgbClr val="122F5E"/>
                </a:solidFill>
              </a:rPr>
              <a:t>process improvement </a:t>
            </a:r>
            <a:r>
              <a:rPr lang="en-US" sz="3200" dirty="0">
                <a:solidFill>
                  <a:srgbClr val="122F5E"/>
                </a:solidFill>
              </a:rPr>
              <a:t>and capability maturity model for the management of an organization’s </a:t>
            </a:r>
            <a:r>
              <a:rPr lang="en-US" sz="3200" u="sng" dirty="0">
                <a:solidFill>
                  <a:srgbClr val="122F5E"/>
                </a:solidFill>
              </a:rPr>
              <a:t>data assets</a:t>
            </a:r>
            <a:r>
              <a:rPr lang="en-US" sz="3200" dirty="0">
                <a:solidFill>
                  <a:srgbClr val="122F5E"/>
                </a:solidFill>
              </a:rPr>
              <a:t> and corresponding activities. It contains </a:t>
            </a:r>
            <a:r>
              <a:rPr lang="en-US" sz="3200" dirty="0" smtClean="0">
                <a:solidFill>
                  <a:srgbClr val="122F5E"/>
                </a:solidFill>
              </a:rPr>
              <a:t>best </a:t>
            </a:r>
            <a:r>
              <a:rPr lang="en-US" sz="3200" dirty="0">
                <a:solidFill>
                  <a:srgbClr val="122F5E"/>
                </a:solidFill>
              </a:rPr>
              <a:t>practices for establishing, building, sustaining, and </a:t>
            </a:r>
            <a:r>
              <a:rPr lang="en-US" sz="3200" u="sng" dirty="0">
                <a:solidFill>
                  <a:srgbClr val="122F5E"/>
                </a:solidFill>
              </a:rPr>
              <a:t>optimizing effective data management across the data lifecycle</a:t>
            </a:r>
            <a:r>
              <a:rPr lang="en-US" sz="3200" dirty="0">
                <a:solidFill>
                  <a:srgbClr val="122F5E"/>
                </a:solidFill>
              </a:rPr>
              <a:t>, from creation through </a:t>
            </a:r>
            <a:r>
              <a:rPr lang="en-US" sz="3200" dirty="0" smtClean="0">
                <a:solidFill>
                  <a:srgbClr val="122F5E"/>
                </a:solidFill>
              </a:rPr>
              <a:t>curation, delivery</a:t>
            </a:r>
            <a:r>
              <a:rPr lang="en-US" sz="3200" dirty="0">
                <a:solidFill>
                  <a:srgbClr val="122F5E"/>
                </a:solidFill>
              </a:rPr>
              <a:t>, maintenance, and </a:t>
            </a:r>
            <a:r>
              <a:rPr lang="en-US" sz="3200" dirty="0" smtClean="0">
                <a:solidFill>
                  <a:srgbClr val="122F5E"/>
                </a:solidFill>
              </a:rPr>
              <a:t>preservation. </a:t>
            </a:r>
            <a:endParaRPr lang="en-US" sz="3200" dirty="0">
              <a:solidFill>
                <a:srgbClr val="122F5E"/>
              </a:solidFill>
            </a:endParaRPr>
          </a:p>
          <a:p>
            <a:endParaRPr lang="en-US" sz="3200" dirty="0">
              <a:solidFill>
                <a:srgbClr val="122F5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587" y="6265903"/>
            <a:ext cx="2049874" cy="325568"/>
          </a:xfrm>
          <a:prstGeom prst="rect">
            <a:avLst/>
          </a:prstGeom>
        </p:spPr>
      </p:pic>
    </p:spTree>
    <p:extLst>
      <p:ext uri="{BB962C8B-B14F-4D97-AF65-F5344CB8AC3E}">
        <p14:creationId xmlns:p14="http://schemas.microsoft.com/office/powerpoint/2010/main" val="1308452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p:cNvPicPr>
            <a:picLocks noChangeAspect="1"/>
          </p:cNvPicPr>
          <p:nvPr/>
        </p:nvPicPr>
        <p:blipFill>
          <a:blip r:embed="rId3"/>
          <a:stretch>
            <a:fillRect/>
          </a:stretch>
        </p:blipFill>
        <p:spPr>
          <a:xfrm>
            <a:off x="1556083" y="174504"/>
            <a:ext cx="7295522" cy="6639767"/>
          </a:xfrm>
          <a:prstGeom prst="rect">
            <a:avLst/>
          </a:prstGeom>
        </p:spPr>
      </p:pic>
      <p:sp>
        <p:nvSpPr>
          <p:cNvPr id="2" name="Title 1"/>
          <p:cNvSpPr>
            <a:spLocks noGrp="1"/>
          </p:cNvSpPr>
          <p:nvPr>
            <p:ph type="title"/>
          </p:nvPr>
        </p:nvSpPr>
        <p:spPr>
          <a:xfrm>
            <a:off x="176463" y="201169"/>
            <a:ext cx="2991189" cy="753519"/>
          </a:xfrm>
        </p:spPr>
        <p:txBody>
          <a:bodyPr>
            <a:noAutofit/>
          </a:bodyPr>
          <a:lstStyle/>
          <a:p>
            <a:pPr algn="l"/>
            <a:r>
              <a:rPr lang="en-US" sz="4000" dirty="0">
                <a:solidFill>
                  <a:srgbClr val="122F5E"/>
                </a:solidFill>
                <a:latin typeface="Franklin Gothic Medium"/>
                <a:cs typeface="Franklin Gothic Medium"/>
              </a:rPr>
              <a:t>DMM</a:t>
            </a:r>
            <a:r>
              <a:rPr lang="en-US" sz="4000" baseline="30000" dirty="0">
                <a:solidFill>
                  <a:srgbClr val="122F5E"/>
                </a:solidFill>
                <a:latin typeface="Franklin Gothic Medium"/>
                <a:cs typeface="Franklin Gothic Medium"/>
              </a:rPr>
              <a:t>SM</a:t>
            </a:r>
            <a:r>
              <a:rPr lang="en-US" sz="4000" dirty="0">
                <a:solidFill>
                  <a:srgbClr val="122F5E"/>
                </a:solidFill>
                <a:latin typeface="Franklin Gothic Medium"/>
                <a:cs typeface="Franklin Gothic Medium"/>
              </a:rPr>
              <a:t> </a:t>
            </a:r>
            <a:r>
              <a:rPr lang="en-US" sz="4000" dirty="0" smtClean="0">
                <a:solidFill>
                  <a:srgbClr val="122F5E"/>
                </a:solidFill>
                <a:latin typeface="Franklin Gothic Medium"/>
                <a:cs typeface="Franklin Gothic Medium"/>
              </a:rPr>
              <a:t>Structure</a:t>
            </a:r>
            <a:endParaRPr lang="en-US" b="0" dirty="0">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3BCA7B76-C41C-4B05-A6F7-D3325DCA5B4D}" type="slidenum">
              <a:rPr lang="en-US" smtClean="0">
                <a:solidFill>
                  <a:srgbClr val="3F3F3F">
                    <a:tint val="75000"/>
                  </a:srgbClr>
                </a:solidFill>
              </a:rPr>
              <a:pPr/>
              <a:t>6</a:t>
            </a:fld>
            <a:endParaRPr lang="en-US" dirty="0">
              <a:solidFill>
                <a:srgbClr val="3F3F3F">
                  <a:tint val="75000"/>
                </a:srgbClr>
              </a:solidFill>
            </a:endParaRPr>
          </a:p>
        </p:txBody>
      </p:sp>
      <p:pic>
        <p:nvPicPr>
          <p:cNvPr id="122" name="Picture 1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778" y="6289822"/>
            <a:ext cx="2049874" cy="325568"/>
          </a:xfrm>
          <a:prstGeom prst="rect">
            <a:avLst/>
          </a:prstGeom>
        </p:spPr>
      </p:pic>
    </p:spTree>
    <p:extLst>
      <p:ext uri="{BB962C8B-B14F-4D97-AF65-F5344CB8AC3E}">
        <p14:creationId xmlns:p14="http://schemas.microsoft.com/office/powerpoint/2010/main" val="54768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DMM – Capability and Maturity</a:t>
            </a:r>
            <a:endParaRPr lang="en-US" dirty="0"/>
          </a:p>
        </p:txBody>
      </p:sp>
      <p:sp>
        <p:nvSpPr>
          <p:cNvPr id="7" name="Content Placeholder 6"/>
          <p:cNvSpPr>
            <a:spLocks noGrp="1"/>
          </p:cNvSpPr>
          <p:nvPr>
            <p:ph idx="1"/>
          </p:nvPr>
        </p:nvSpPr>
        <p:spPr/>
        <p:txBody>
          <a:bodyPr>
            <a:normAutofit lnSpcReduction="10000"/>
          </a:bodyPr>
          <a:lstStyle/>
          <a:p>
            <a:r>
              <a:rPr lang="en-US" b="1" dirty="0"/>
              <a:t>Capability – “We can do this”</a:t>
            </a:r>
          </a:p>
          <a:p>
            <a:pPr marL="858837" lvl="1" indent="-342900">
              <a:buFont typeface="Arial" panose="020B0604020202020204" pitchFamily="34" charset="0"/>
              <a:buChar char="•"/>
            </a:pPr>
            <a:r>
              <a:rPr lang="en-US" dirty="0"/>
              <a:t>Specific Practices – “</a:t>
            </a:r>
            <a:r>
              <a:rPr lang="en-US" i="1" dirty="0"/>
              <a:t>We’re doing it well</a:t>
            </a:r>
            <a:r>
              <a:rPr lang="en-US" dirty="0"/>
              <a:t>”</a:t>
            </a:r>
          </a:p>
          <a:p>
            <a:pPr marL="858837" lvl="1" indent="-342900">
              <a:buFont typeface="Arial" panose="020B0604020202020204" pitchFamily="34" charset="0"/>
              <a:buChar char="•"/>
            </a:pPr>
            <a:r>
              <a:rPr lang="en-US" dirty="0"/>
              <a:t>Work Products – “</a:t>
            </a:r>
            <a:r>
              <a:rPr lang="en-US" i="1" dirty="0"/>
              <a:t>We’ve documented the processes we are following</a:t>
            </a:r>
            <a:r>
              <a:rPr lang="en-US" dirty="0"/>
              <a:t>” (</a:t>
            </a:r>
            <a:r>
              <a:rPr lang="en-US" sz="1800" dirty="0"/>
              <a:t>work products, templates, guidelines, standards, etc.</a:t>
            </a:r>
            <a:r>
              <a:rPr lang="en-US" dirty="0"/>
              <a:t>)</a:t>
            </a:r>
          </a:p>
          <a:p>
            <a:endParaRPr lang="en-US" dirty="0"/>
          </a:p>
          <a:p>
            <a:r>
              <a:rPr lang="en-US" b="1" dirty="0"/>
              <a:t>Maturity – “….and we can prove it”</a:t>
            </a:r>
          </a:p>
          <a:p>
            <a:pPr marL="858837" lvl="1" indent="-342900">
              <a:buFont typeface="Arial" panose="020B0604020202020204" pitchFamily="34" charset="0"/>
              <a:buChar char="•"/>
            </a:pPr>
            <a:r>
              <a:rPr lang="en-US" dirty="0"/>
              <a:t>Process Stability – </a:t>
            </a:r>
            <a:r>
              <a:rPr lang="en-US" dirty="0" smtClean="0"/>
              <a:t>“</a:t>
            </a:r>
            <a:r>
              <a:rPr lang="en-US" i="1" dirty="0" smtClean="0"/>
              <a:t>Solid as a rock</a:t>
            </a:r>
            <a:r>
              <a:rPr lang="en-US" dirty="0" smtClean="0"/>
              <a:t>”</a:t>
            </a:r>
            <a:endParaRPr lang="en-US" dirty="0"/>
          </a:p>
          <a:p>
            <a:pPr marL="858837" lvl="1" indent="-342900">
              <a:buFont typeface="Arial" panose="020B0604020202020204" pitchFamily="34" charset="0"/>
              <a:buChar char="•"/>
            </a:pPr>
            <a:r>
              <a:rPr lang="en-US" dirty="0"/>
              <a:t>Ensures </a:t>
            </a:r>
            <a:r>
              <a:rPr lang="en-US" dirty="0" smtClean="0"/>
              <a:t>Repeatability – </a:t>
            </a:r>
            <a:r>
              <a:rPr lang="en-US" i="1" dirty="0" smtClean="0"/>
              <a:t>“Sustainable Process”</a:t>
            </a:r>
            <a:endParaRPr lang="en-US" i="1" dirty="0"/>
          </a:p>
          <a:p>
            <a:pPr marL="1258887" lvl="2" indent="-342900">
              <a:buFont typeface="Arial" panose="020B0604020202020204" pitchFamily="34" charset="0"/>
              <a:buChar char="•"/>
            </a:pPr>
            <a:r>
              <a:rPr lang="en-US" dirty="0"/>
              <a:t>Policy</a:t>
            </a:r>
          </a:p>
          <a:p>
            <a:pPr marL="1258887" lvl="2" indent="-342900">
              <a:buFont typeface="Arial" panose="020B0604020202020204" pitchFamily="34" charset="0"/>
              <a:buChar char="•"/>
            </a:pPr>
            <a:r>
              <a:rPr lang="en-US" dirty="0"/>
              <a:t>Training</a:t>
            </a:r>
          </a:p>
          <a:p>
            <a:pPr marL="1258887" lvl="2" indent="-342900">
              <a:buFont typeface="Arial" panose="020B0604020202020204" pitchFamily="34" charset="0"/>
              <a:buChar char="•"/>
            </a:pPr>
            <a:r>
              <a:rPr lang="en-US" dirty="0" smtClean="0"/>
              <a:t>Resources and Responsibility, </a:t>
            </a:r>
            <a:r>
              <a:rPr lang="en-US" dirty="0"/>
              <a:t>etc.</a:t>
            </a:r>
          </a:p>
        </p:txBody>
      </p:sp>
      <p:sp>
        <p:nvSpPr>
          <p:cNvPr id="4" name="Slide Number Placeholder 3"/>
          <p:cNvSpPr>
            <a:spLocks noGrp="1"/>
          </p:cNvSpPr>
          <p:nvPr>
            <p:ph type="sldNum" sz="quarter" idx="12"/>
          </p:nvPr>
        </p:nvSpPr>
        <p:spPr/>
        <p:txBody>
          <a:bodyPr/>
          <a:lstStyle/>
          <a:p>
            <a:fld id="{F44F923B-FC71-9144-8FBA-BE66D401AE12}" type="slidenum">
              <a:rPr lang="en-US" smtClean="0"/>
              <a:t>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90" y="6030782"/>
            <a:ext cx="2049874" cy="325568"/>
          </a:xfrm>
          <a:prstGeom prst="rect">
            <a:avLst/>
          </a:prstGeom>
        </p:spPr>
      </p:pic>
    </p:spTree>
    <p:extLst>
      <p:ext uri="{BB962C8B-B14F-4D97-AF65-F5344CB8AC3E}">
        <p14:creationId xmlns:p14="http://schemas.microsoft.com/office/powerpoint/2010/main" val="89647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86715" y="1600285"/>
            <a:ext cx="4037529" cy="4309061"/>
            <a:chOff x="2823821" y="1171953"/>
            <a:chExt cx="5161529" cy="4536909"/>
          </a:xfrm>
        </p:grpSpPr>
        <p:grpSp>
          <p:nvGrpSpPr>
            <p:cNvPr id="6" name="Group 5"/>
            <p:cNvGrpSpPr/>
            <p:nvPr/>
          </p:nvGrpSpPr>
          <p:grpSpPr>
            <a:xfrm>
              <a:off x="2907908" y="1171953"/>
              <a:ext cx="5077442" cy="4536909"/>
              <a:chOff x="2907908" y="1171953"/>
              <a:chExt cx="5077442" cy="4536909"/>
            </a:xfrm>
          </p:grpSpPr>
          <p:sp>
            <p:nvSpPr>
              <p:cNvPr id="22" name="Oval 21"/>
              <p:cNvSpPr/>
              <p:nvPr/>
            </p:nvSpPr>
            <p:spPr>
              <a:xfrm>
                <a:off x="4282381" y="4964563"/>
                <a:ext cx="75047" cy="75047"/>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Oval 22"/>
              <p:cNvSpPr/>
              <p:nvPr/>
            </p:nvSpPr>
            <p:spPr>
              <a:xfrm>
                <a:off x="4116017" y="5032176"/>
                <a:ext cx="75047" cy="75047"/>
              </a:xfrm>
              <a:prstGeom prst="ellipse">
                <a:avLst/>
              </a:prstGeom>
            </p:spPr>
            <p:style>
              <a:lnRef idx="2">
                <a:schemeClr val="accent2">
                  <a:hueOff val="152428"/>
                  <a:satOff val="0"/>
                  <a:lumOff val="280"/>
                  <a:alphaOff val="0"/>
                </a:schemeClr>
              </a:lnRef>
              <a:fillRef idx="1">
                <a:schemeClr val="accent2">
                  <a:hueOff val="152428"/>
                  <a:satOff val="0"/>
                  <a:lumOff val="280"/>
                  <a:alphaOff val="0"/>
                </a:schemeClr>
              </a:fillRef>
              <a:effectRef idx="0">
                <a:schemeClr val="accent2">
                  <a:hueOff val="152428"/>
                  <a:satOff val="0"/>
                  <a:lumOff val="280"/>
                  <a:alphaOff val="0"/>
                </a:schemeClr>
              </a:effectRef>
              <a:fontRef idx="minor">
                <a:schemeClr val="lt1"/>
              </a:fontRef>
            </p:style>
          </p:sp>
          <p:sp>
            <p:nvSpPr>
              <p:cNvPr id="24" name="Oval 23"/>
              <p:cNvSpPr/>
              <p:nvPr/>
            </p:nvSpPr>
            <p:spPr>
              <a:xfrm>
                <a:off x="3945979" y="5088069"/>
                <a:ext cx="75047" cy="75047"/>
              </a:xfrm>
              <a:prstGeom prst="ellipse">
                <a:avLst/>
              </a:prstGeom>
            </p:spPr>
            <p:style>
              <a:lnRef idx="2">
                <a:schemeClr val="accent2">
                  <a:hueOff val="304857"/>
                  <a:satOff val="0"/>
                  <a:lumOff val="560"/>
                  <a:alphaOff val="0"/>
                </a:schemeClr>
              </a:lnRef>
              <a:fillRef idx="1">
                <a:schemeClr val="accent2">
                  <a:hueOff val="304857"/>
                  <a:satOff val="0"/>
                  <a:lumOff val="560"/>
                  <a:alphaOff val="0"/>
                </a:schemeClr>
              </a:fillRef>
              <a:effectRef idx="0">
                <a:schemeClr val="accent2">
                  <a:hueOff val="304857"/>
                  <a:satOff val="0"/>
                  <a:lumOff val="560"/>
                  <a:alphaOff val="0"/>
                </a:schemeClr>
              </a:effectRef>
              <a:fontRef idx="minor">
                <a:schemeClr val="lt1"/>
              </a:fontRef>
            </p:style>
          </p:sp>
          <p:sp>
            <p:nvSpPr>
              <p:cNvPr id="25" name="Oval 24"/>
              <p:cNvSpPr/>
              <p:nvPr/>
            </p:nvSpPr>
            <p:spPr>
              <a:xfrm>
                <a:off x="3773317" y="5131341"/>
                <a:ext cx="75047" cy="75047"/>
              </a:xfrm>
              <a:prstGeom prst="ellipse">
                <a:avLst/>
              </a:prstGeom>
            </p:spPr>
            <p:style>
              <a:lnRef idx="2">
                <a:schemeClr val="accent2">
                  <a:hueOff val="457285"/>
                  <a:satOff val="0"/>
                  <a:lumOff val="840"/>
                  <a:alphaOff val="0"/>
                </a:schemeClr>
              </a:lnRef>
              <a:fillRef idx="1">
                <a:schemeClr val="accent2">
                  <a:hueOff val="457285"/>
                  <a:satOff val="0"/>
                  <a:lumOff val="840"/>
                  <a:alphaOff val="0"/>
                </a:schemeClr>
              </a:fillRef>
              <a:effectRef idx="0">
                <a:schemeClr val="accent2">
                  <a:hueOff val="457285"/>
                  <a:satOff val="0"/>
                  <a:lumOff val="840"/>
                  <a:alphaOff val="0"/>
                </a:schemeClr>
              </a:effectRef>
              <a:fontRef idx="minor">
                <a:schemeClr val="lt1"/>
              </a:fontRef>
            </p:style>
          </p:sp>
          <p:sp>
            <p:nvSpPr>
              <p:cNvPr id="26" name="Oval 25"/>
              <p:cNvSpPr/>
              <p:nvPr/>
            </p:nvSpPr>
            <p:spPr>
              <a:xfrm>
                <a:off x="5190299" y="4310074"/>
                <a:ext cx="75047" cy="75047"/>
              </a:xfrm>
              <a:prstGeom prst="ellipse">
                <a:avLst/>
              </a:prstGeom>
            </p:spPr>
            <p:style>
              <a:lnRef idx="2">
                <a:schemeClr val="accent2">
                  <a:hueOff val="609713"/>
                  <a:satOff val="0"/>
                  <a:lumOff val="1120"/>
                  <a:alphaOff val="0"/>
                </a:schemeClr>
              </a:lnRef>
              <a:fillRef idx="1">
                <a:schemeClr val="accent2">
                  <a:hueOff val="609713"/>
                  <a:satOff val="0"/>
                  <a:lumOff val="1120"/>
                  <a:alphaOff val="0"/>
                </a:schemeClr>
              </a:fillRef>
              <a:effectRef idx="0">
                <a:schemeClr val="accent2">
                  <a:hueOff val="609713"/>
                  <a:satOff val="0"/>
                  <a:lumOff val="1120"/>
                  <a:alphaOff val="0"/>
                </a:schemeClr>
              </a:effectRef>
              <a:fontRef idx="minor">
                <a:schemeClr val="lt1"/>
              </a:fontRef>
            </p:style>
          </p:sp>
          <p:sp>
            <p:nvSpPr>
              <p:cNvPr id="27" name="Oval 26"/>
              <p:cNvSpPr/>
              <p:nvPr/>
            </p:nvSpPr>
            <p:spPr>
              <a:xfrm>
                <a:off x="5058572" y="4443496"/>
                <a:ext cx="75047" cy="75047"/>
              </a:xfrm>
              <a:prstGeom prst="ellipse">
                <a:avLst/>
              </a:prstGeom>
            </p:spPr>
            <p:style>
              <a:lnRef idx="2">
                <a:schemeClr val="accent2">
                  <a:hueOff val="762142"/>
                  <a:satOff val="0"/>
                  <a:lumOff val="1400"/>
                  <a:alphaOff val="0"/>
                </a:schemeClr>
              </a:lnRef>
              <a:fillRef idx="1">
                <a:schemeClr val="accent2">
                  <a:hueOff val="762142"/>
                  <a:satOff val="0"/>
                  <a:lumOff val="1400"/>
                  <a:alphaOff val="0"/>
                </a:schemeClr>
              </a:fillRef>
              <a:effectRef idx="0">
                <a:schemeClr val="accent2">
                  <a:hueOff val="762142"/>
                  <a:satOff val="0"/>
                  <a:lumOff val="1400"/>
                  <a:alphaOff val="0"/>
                </a:schemeClr>
              </a:effectRef>
              <a:fontRef idx="minor">
                <a:schemeClr val="lt1"/>
              </a:fontRef>
            </p:style>
          </p:sp>
          <p:sp>
            <p:nvSpPr>
              <p:cNvPr id="28" name="Oval 27"/>
              <p:cNvSpPr/>
              <p:nvPr/>
            </p:nvSpPr>
            <p:spPr>
              <a:xfrm>
                <a:off x="5735575" y="3498724"/>
                <a:ext cx="75047" cy="75047"/>
              </a:xfrm>
              <a:prstGeom prst="ellipse">
                <a:avLst/>
              </a:prstGeom>
            </p:spPr>
            <p:style>
              <a:lnRef idx="2">
                <a:schemeClr val="accent2">
                  <a:hueOff val="914570"/>
                  <a:satOff val="0"/>
                  <a:lumOff val="1680"/>
                  <a:alphaOff val="0"/>
                </a:schemeClr>
              </a:lnRef>
              <a:fillRef idx="1">
                <a:schemeClr val="accent2">
                  <a:hueOff val="914570"/>
                  <a:satOff val="0"/>
                  <a:lumOff val="1680"/>
                  <a:alphaOff val="0"/>
                </a:schemeClr>
              </a:fillRef>
              <a:effectRef idx="0">
                <a:schemeClr val="accent2">
                  <a:hueOff val="914570"/>
                  <a:satOff val="0"/>
                  <a:lumOff val="1680"/>
                  <a:alphaOff val="0"/>
                </a:schemeClr>
              </a:effectRef>
              <a:fontRef idx="minor">
                <a:schemeClr val="lt1"/>
              </a:fontRef>
            </p:style>
          </p:sp>
          <p:sp>
            <p:nvSpPr>
              <p:cNvPr id="29" name="Oval 28"/>
              <p:cNvSpPr/>
              <p:nvPr/>
            </p:nvSpPr>
            <p:spPr>
              <a:xfrm>
                <a:off x="6028417" y="2510230"/>
                <a:ext cx="75047" cy="75047"/>
              </a:xfrm>
              <a:prstGeom prst="ellipse">
                <a:avLst/>
              </a:prstGeom>
            </p:spPr>
            <p:style>
              <a:lnRef idx="2">
                <a:schemeClr val="accent2">
                  <a:hueOff val="1066998"/>
                  <a:satOff val="0"/>
                  <a:lumOff val="1960"/>
                  <a:alphaOff val="0"/>
                </a:schemeClr>
              </a:lnRef>
              <a:fillRef idx="1">
                <a:schemeClr val="accent2">
                  <a:hueOff val="1066998"/>
                  <a:satOff val="0"/>
                  <a:lumOff val="1960"/>
                  <a:alphaOff val="0"/>
                </a:schemeClr>
              </a:fillRef>
              <a:effectRef idx="0">
                <a:schemeClr val="accent2">
                  <a:hueOff val="1066998"/>
                  <a:satOff val="0"/>
                  <a:lumOff val="1960"/>
                  <a:alphaOff val="0"/>
                </a:schemeClr>
              </a:effectRef>
              <a:fontRef idx="minor">
                <a:schemeClr val="lt1"/>
              </a:fontRef>
            </p:style>
          </p:sp>
          <p:sp>
            <p:nvSpPr>
              <p:cNvPr id="30" name="Oval 29"/>
              <p:cNvSpPr/>
              <p:nvPr/>
            </p:nvSpPr>
            <p:spPr>
              <a:xfrm>
                <a:off x="5881996" y="1340985"/>
                <a:ext cx="75047" cy="75047"/>
              </a:xfrm>
              <a:prstGeom prst="ellipse">
                <a:avLst/>
              </a:prstGeom>
            </p:spPr>
            <p:style>
              <a:lnRef idx="2">
                <a:schemeClr val="accent2">
                  <a:hueOff val="1219426"/>
                  <a:satOff val="0"/>
                  <a:lumOff val="2241"/>
                  <a:alphaOff val="0"/>
                </a:schemeClr>
              </a:lnRef>
              <a:fillRef idx="1">
                <a:schemeClr val="accent2">
                  <a:hueOff val="1219426"/>
                  <a:satOff val="0"/>
                  <a:lumOff val="2241"/>
                  <a:alphaOff val="0"/>
                </a:schemeClr>
              </a:fillRef>
              <a:effectRef idx="0">
                <a:schemeClr val="accent2">
                  <a:hueOff val="1219426"/>
                  <a:satOff val="0"/>
                  <a:lumOff val="2241"/>
                  <a:alphaOff val="0"/>
                </a:schemeClr>
              </a:effectRef>
              <a:fontRef idx="minor">
                <a:schemeClr val="lt1"/>
              </a:fontRef>
            </p:style>
          </p:sp>
          <p:sp>
            <p:nvSpPr>
              <p:cNvPr id="31" name="Oval 30"/>
              <p:cNvSpPr/>
              <p:nvPr/>
            </p:nvSpPr>
            <p:spPr>
              <a:xfrm>
                <a:off x="5991156" y="1256694"/>
                <a:ext cx="75047" cy="75047"/>
              </a:xfrm>
              <a:prstGeom prst="ellipse">
                <a:avLst/>
              </a:prstGeom>
            </p:spPr>
            <p:style>
              <a:lnRef idx="2">
                <a:schemeClr val="accent2">
                  <a:hueOff val="1371855"/>
                  <a:satOff val="0"/>
                  <a:lumOff val="2521"/>
                  <a:alphaOff val="0"/>
                </a:schemeClr>
              </a:lnRef>
              <a:fillRef idx="1">
                <a:schemeClr val="accent2">
                  <a:hueOff val="1371855"/>
                  <a:satOff val="0"/>
                  <a:lumOff val="2521"/>
                  <a:alphaOff val="0"/>
                </a:schemeClr>
              </a:fillRef>
              <a:effectRef idx="0">
                <a:schemeClr val="accent2">
                  <a:hueOff val="1371855"/>
                  <a:satOff val="0"/>
                  <a:lumOff val="2521"/>
                  <a:alphaOff val="0"/>
                </a:schemeClr>
              </a:effectRef>
              <a:fontRef idx="minor">
                <a:schemeClr val="lt1"/>
              </a:fontRef>
            </p:style>
          </p:sp>
          <p:sp>
            <p:nvSpPr>
              <p:cNvPr id="32" name="Oval 31"/>
              <p:cNvSpPr/>
              <p:nvPr/>
            </p:nvSpPr>
            <p:spPr>
              <a:xfrm>
                <a:off x="6100316" y="1171953"/>
                <a:ext cx="75047" cy="75047"/>
              </a:xfrm>
              <a:prstGeom prst="ellipse">
                <a:avLst/>
              </a:prstGeom>
            </p:spPr>
            <p:style>
              <a:lnRef idx="2">
                <a:schemeClr val="accent2">
                  <a:hueOff val="1524283"/>
                  <a:satOff val="0"/>
                  <a:lumOff val="2801"/>
                  <a:alphaOff val="0"/>
                </a:schemeClr>
              </a:lnRef>
              <a:fillRef idx="1">
                <a:schemeClr val="accent2">
                  <a:hueOff val="1524283"/>
                  <a:satOff val="0"/>
                  <a:lumOff val="2801"/>
                  <a:alphaOff val="0"/>
                </a:schemeClr>
              </a:fillRef>
              <a:effectRef idx="0">
                <a:schemeClr val="accent2">
                  <a:hueOff val="1524283"/>
                  <a:satOff val="0"/>
                  <a:lumOff val="2801"/>
                  <a:alphaOff val="0"/>
                </a:schemeClr>
              </a:effectRef>
              <a:fontRef idx="minor">
                <a:schemeClr val="lt1"/>
              </a:fontRef>
            </p:style>
          </p:sp>
          <p:sp>
            <p:nvSpPr>
              <p:cNvPr id="33" name="Oval 32"/>
              <p:cNvSpPr/>
              <p:nvPr/>
            </p:nvSpPr>
            <p:spPr>
              <a:xfrm>
                <a:off x="6210001" y="1256694"/>
                <a:ext cx="75047" cy="75047"/>
              </a:xfrm>
              <a:prstGeom prst="ellipse">
                <a:avLst/>
              </a:prstGeom>
            </p:spPr>
            <p:style>
              <a:lnRef idx="2">
                <a:schemeClr val="accent2">
                  <a:hueOff val="1676711"/>
                  <a:satOff val="0"/>
                  <a:lumOff val="3081"/>
                  <a:alphaOff val="0"/>
                </a:schemeClr>
              </a:lnRef>
              <a:fillRef idx="1">
                <a:schemeClr val="accent2">
                  <a:hueOff val="1676711"/>
                  <a:satOff val="0"/>
                  <a:lumOff val="3081"/>
                  <a:alphaOff val="0"/>
                </a:schemeClr>
              </a:fillRef>
              <a:effectRef idx="0">
                <a:schemeClr val="accent2">
                  <a:hueOff val="1676711"/>
                  <a:satOff val="0"/>
                  <a:lumOff val="3081"/>
                  <a:alphaOff val="0"/>
                </a:schemeClr>
              </a:effectRef>
              <a:fontRef idx="minor">
                <a:schemeClr val="lt1"/>
              </a:fontRef>
            </p:style>
          </p:sp>
          <p:sp>
            <p:nvSpPr>
              <p:cNvPr id="34" name="Oval 33"/>
              <p:cNvSpPr/>
              <p:nvPr/>
            </p:nvSpPr>
            <p:spPr>
              <a:xfrm>
                <a:off x="6319161" y="1340985"/>
                <a:ext cx="75047" cy="75047"/>
              </a:xfrm>
              <a:prstGeom prst="ellipse">
                <a:avLst/>
              </a:prstGeom>
            </p:spPr>
            <p:style>
              <a:lnRef idx="2">
                <a:schemeClr val="accent2">
                  <a:hueOff val="1829140"/>
                  <a:satOff val="0"/>
                  <a:lumOff val="3361"/>
                  <a:alphaOff val="0"/>
                </a:schemeClr>
              </a:lnRef>
              <a:fillRef idx="1">
                <a:schemeClr val="accent2">
                  <a:hueOff val="1829140"/>
                  <a:satOff val="0"/>
                  <a:lumOff val="3361"/>
                  <a:alphaOff val="0"/>
                </a:schemeClr>
              </a:fillRef>
              <a:effectRef idx="0">
                <a:schemeClr val="accent2">
                  <a:hueOff val="1829140"/>
                  <a:satOff val="0"/>
                  <a:lumOff val="3361"/>
                  <a:alphaOff val="0"/>
                </a:schemeClr>
              </a:effectRef>
              <a:fontRef idx="minor">
                <a:schemeClr val="lt1"/>
              </a:fontRef>
            </p:style>
          </p:sp>
          <p:sp>
            <p:nvSpPr>
              <p:cNvPr id="35" name="Oval 34"/>
              <p:cNvSpPr/>
              <p:nvPr/>
            </p:nvSpPr>
            <p:spPr>
              <a:xfrm>
                <a:off x="6100316" y="1350450"/>
                <a:ext cx="75047" cy="75047"/>
              </a:xfrm>
              <a:prstGeom prst="ellipse">
                <a:avLst/>
              </a:prstGeom>
            </p:spPr>
            <p:style>
              <a:lnRef idx="2">
                <a:schemeClr val="accent2">
                  <a:hueOff val="1981568"/>
                  <a:satOff val="0"/>
                  <a:lumOff val="3641"/>
                  <a:alphaOff val="0"/>
                </a:schemeClr>
              </a:lnRef>
              <a:fillRef idx="1">
                <a:schemeClr val="accent2">
                  <a:hueOff val="1981568"/>
                  <a:satOff val="0"/>
                  <a:lumOff val="3641"/>
                  <a:alphaOff val="0"/>
                </a:schemeClr>
              </a:fillRef>
              <a:effectRef idx="0">
                <a:schemeClr val="accent2">
                  <a:hueOff val="1981568"/>
                  <a:satOff val="0"/>
                  <a:lumOff val="3641"/>
                  <a:alphaOff val="0"/>
                </a:schemeClr>
              </a:effectRef>
              <a:fontRef idx="minor">
                <a:schemeClr val="lt1"/>
              </a:fontRef>
            </p:style>
          </p:sp>
          <p:sp>
            <p:nvSpPr>
              <p:cNvPr id="36" name="Oval 35"/>
              <p:cNvSpPr/>
              <p:nvPr/>
            </p:nvSpPr>
            <p:spPr>
              <a:xfrm>
                <a:off x="6100316" y="1528947"/>
                <a:ext cx="75047" cy="75047"/>
              </a:xfrm>
              <a:prstGeom prst="ellipse">
                <a:avLst/>
              </a:prstGeom>
            </p:spPr>
            <p:style>
              <a:lnRef idx="2">
                <a:schemeClr val="accent2">
                  <a:hueOff val="2133996"/>
                  <a:satOff val="0"/>
                  <a:lumOff val="3921"/>
                  <a:alphaOff val="0"/>
                </a:schemeClr>
              </a:lnRef>
              <a:fillRef idx="1">
                <a:schemeClr val="accent2">
                  <a:hueOff val="2133996"/>
                  <a:satOff val="0"/>
                  <a:lumOff val="3921"/>
                  <a:alphaOff val="0"/>
                </a:schemeClr>
              </a:fillRef>
              <a:effectRef idx="0">
                <a:schemeClr val="accent2">
                  <a:hueOff val="2133996"/>
                  <a:satOff val="0"/>
                  <a:lumOff val="3921"/>
                  <a:alphaOff val="0"/>
                </a:schemeClr>
              </a:effectRef>
              <a:fontRef idx="minor">
                <a:schemeClr val="lt1"/>
              </a:fontRef>
            </p:style>
          </p:sp>
          <p:sp>
            <p:nvSpPr>
              <p:cNvPr id="37" name="Freeform 36"/>
              <p:cNvSpPr/>
              <p:nvPr/>
            </p:nvSpPr>
            <p:spPr>
              <a:xfrm>
                <a:off x="3356358" y="5275241"/>
                <a:ext cx="2117599" cy="433621"/>
              </a:xfrm>
              <a:custGeom>
                <a:avLst/>
                <a:gdLst>
                  <a:gd name="connsiteX0" fmla="*/ 0 w 1616933"/>
                  <a:gd name="connsiteY0" fmla="*/ 72272 h 433621"/>
                  <a:gd name="connsiteX1" fmla="*/ 72272 w 1616933"/>
                  <a:gd name="connsiteY1" fmla="*/ 0 h 433621"/>
                  <a:gd name="connsiteX2" fmla="*/ 1544661 w 1616933"/>
                  <a:gd name="connsiteY2" fmla="*/ 0 h 433621"/>
                  <a:gd name="connsiteX3" fmla="*/ 1616933 w 1616933"/>
                  <a:gd name="connsiteY3" fmla="*/ 72272 h 433621"/>
                  <a:gd name="connsiteX4" fmla="*/ 1616933 w 1616933"/>
                  <a:gd name="connsiteY4" fmla="*/ 361349 h 433621"/>
                  <a:gd name="connsiteX5" fmla="*/ 1544661 w 1616933"/>
                  <a:gd name="connsiteY5" fmla="*/ 433621 h 433621"/>
                  <a:gd name="connsiteX6" fmla="*/ 72272 w 1616933"/>
                  <a:gd name="connsiteY6" fmla="*/ 433621 h 433621"/>
                  <a:gd name="connsiteX7" fmla="*/ 0 w 1616933"/>
                  <a:gd name="connsiteY7" fmla="*/ 361349 h 433621"/>
                  <a:gd name="connsiteX8" fmla="*/ 0 w 1616933"/>
                  <a:gd name="connsiteY8" fmla="*/ 72272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33" h="433621">
                    <a:moveTo>
                      <a:pt x="0" y="72272"/>
                    </a:moveTo>
                    <a:cubicBezTo>
                      <a:pt x="0" y="32357"/>
                      <a:pt x="32357" y="0"/>
                      <a:pt x="72272" y="0"/>
                    </a:cubicBezTo>
                    <a:lnTo>
                      <a:pt x="1544661" y="0"/>
                    </a:lnTo>
                    <a:cubicBezTo>
                      <a:pt x="1584576" y="0"/>
                      <a:pt x="1616933" y="32357"/>
                      <a:pt x="1616933" y="72272"/>
                    </a:cubicBezTo>
                    <a:lnTo>
                      <a:pt x="1616933" y="361349"/>
                    </a:lnTo>
                    <a:cubicBezTo>
                      <a:pt x="1616933" y="401264"/>
                      <a:pt x="1584576" y="433621"/>
                      <a:pt x="1544661" y="433621"/>
                    </a:cubicBezTo>
                    <a:lnTo>
                      <a:pt x="72272" y="433621"/>
                    </a:lnTo>
                    <a:cubicBezTo>
                      <a:pt x="32357" y="433621"/>
                      <a:pt x="0" y="401264"/>
                      <a:pt x="0" y="361349"/>
                    </a:cubicBezTo>
                    <a:lnTo>
                      <a:pt x="0" y="72272"/>
                    </a:lnTo>
                    <a:close/>
                  </a:path>
                </a:pathLst>
              </a:custGeom>
              <a:solidFill>
                <a:schemeClr val="accent6">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3419" tIns="89748" rIns="89748" bIns="89748"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Performed</a:t>
                </a:r>
                <a:endParaRPr lang="en-US" sz="1800" kern="1200" dirty="0">
                  <a:latin typeface="Calibri" panose="020F0502020204030204" pitchFamily="34" charset="0"/>
                </a:endParaRPr>
              </a:p>
            </p:txBody>
          </p:sp>
          <p:sp>
            <p:nvSpPr>
              <p:cNvPr id="38" name="Oval 37"/>
              <p:cNvSpPr/>
              <p:nvPr/>
            </p:nvSpPr>
            <p:spPr>
              <a:xfrm>
                <a:off x="2907908" y="4850409"/>
                <a:ext cx="749950" cy="749597"/>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9" name="Freeform 38"/>
              <p:cNvSpPr/>
              <p:nvPr/>
            </p:nvSpPr>
            <p:spPr>
              <a:xfrm>
                <a:off x="4777014" y="4762739"/>
                <a:ext cx="1934863" cy="433621"/>
              </a:xfrm>
              <a:custGeom>
                <a:avLst/>
                <a:gdLst>
                  <a:gd name="connsiteX0" fmla="*/ 0 w 1616933"/>
                  <a:gd name="connsiteY0" fmla="*/ 72272 h 433621"/>
                  <a:gd name="connsiteX1" fmla="*/ 72272 w 1616933"/>
                  <a:gd name="connsiteY1" fmla="*/ 0 h 433621"/>
                  <a:gd name="connsiteX2" fmla="*/ 1544661 w 1616933"/>
                  <a:gd name="connsiteY2" fmla="*/ 0 h 433621"/>
                  <a:gd name="connsiteX3" fmla="*/ 1616933 w 1616933"/>
                  <a:gd name="connsiteY3" fmla="*/ 72272 h 433621"/>
                  <a:gd name="connsiteX4" fmla="*/ 1616933 w 1616933"/>
                  <a:gd name="connsiteY4" fmla="*/ 361349 h 433621"/>
                  <a:gd name="connsiteX5" fmla="*/ 1544661 w 1616933"/>
                  <a:gd name="connsiteY5" fmla="*/ 433621 h 433621"/>
                  <a:gd name="connsiteX6" fmla="*/ 72272 w 1616933"/>
                  <a:gd name="connsiteY6" fmla="*/ 433621 h 433621"/>
                  <a:gd name="connsiteX7" fmla="*/ 0 w 1616933"/>
                  <a:gd name="connsiteY7" fmla="*/ 361349 h 433621"/>
                  <a:gd name="connsiteX8" fmla="*/ 0 w 1616933"/>
                  <a:gd name="connsiteY8" fmla="*/ 72272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33" h="433621">
                    <a:moveTo>
                      <a:pt x="0" y="72272"/>
                    </a:moveTo>
                    <a:cubicBezTo>
                      <a:pt x="0" y="32357"/>
                      <a:pt x="32357" y="0"/>
                      <a:pt x="72272" y="0"/>
                    </a:cubicBezTo>
                    <a:lnTo>
                      <a:pt x="1544661" y="0"/>
                    </a:lnTo>
                    <a:cubicBezTo>
                      <a:pt x="1584576" y="0"/>
                      <a:pt x="1616933" y="32357"/>
                      <a:pt x="1616933" y="72272"/>
                    </a:cubicBezTo>
                    <a:lnTo>
                      <a:pt x="1616933" y="361349"/>
                    </a:lnTo>
                    <a:cubicBezTo>
                      <a:pt x="1616933" y="401264"/>
                      <a:pt x="1584576" y="433621"/>
                      <a:pt x="1544661" y="433621"/>
                    </a:cubicBezTo>
                    <a:lnTo>
                      <a:pt x="72272" y="433621"/>
                    </a:lnTo>
                    <a:cubicBezTo>
                      <a:pt x="32357" y="433621"/>
                      <a:pt x="0" y="401264"/>
                      <a:pt x="0" y="361349"/>
                    </a:cubicBezTo>
                    <a:lnTo>
                      <a:pt x="0" y="72272"/>
                    </a:lnTo>
                    <a:close/>
                  </a:path>
                </a:pathLst>
              </a:custGeom>
            </p:spPr>
            <p:style>
              <a:lnRef idx="2">
                <a:schemeClr val="lt1">
                  <a:hueOff val="0"/>
                  <a:satOff val="0"/>
                  <a:lumOff val="0"/>
                  <a:alphaOff val="0"/>
                </a:schemeClr>
              </a:lnRef>
              <a:fillRef idx="1">
                <a:schemeClr val="accent2">
                  <a:hueOff val="533499"/>
                  <a:satOff val="0"/>
                  <a:lumOff val="980"/>
                  <a:alphaOff val="0"/>
                </a:schemeClr>
              </a:fillRef>
              <a:effectRef idx="0">
                <a:schemeClr val="accent2">
                  <a:hueOff val="533499"/>
                  <a:satOff val="0"/>
                  <a:lumOff val="980"/>
                  <a:alphaOff val="0"/>
                </a:schemeClr>
              </a:effectRef>
              <a:fontRef idx="minor">
                <a:schemeClr val="lt1"/>
              </a:fontRef>
            </p:style>
            <p:txBody>
              <a:bodyPr spcFirstLastPara="0" vert="horz" wrap="square" lIns="363419" tIns="89748" rIns="89748" bIns="89748"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Managed</a:t>
                </a:r>
                <a:endParaRPr lang="en-US" sz="1800" kern="1200" dirty="0">
                  <a:latin typeface="Calibri" panose="020F0502020204030204" pitchFamily="34" charset="0"/>
                </a:endParaRPr>
              </a:p>
            </p:txBody>
          </p:sp>
          <p:sp>
            <p:nvSpPr>
              <p:cNvPr id="40" name="Oval 39"/>
              <p:cNvSpPr/>
              <p:nvPr/>
            </p:nvSpPr>
            <p:spPr>
              <a:xfrm>
                <a:off x="4328564" y="4337907"/>
                <a:ext cx="749950" cy="749597"/>
              </a:xfrm>
              <a:prstGeom prst="ellipse">
                <a:avLst/>
              </a:prstGeom>
              <a:solidFill>
                <a:schemeClr val="tx2">
                  <a:lumMod val="75000"/>
                </a:schemeClr>
              </a:solidFill>
            </p:spPr>
            <p:style>
              <a:lnRef idx="2">
                <a:schemeClr val="lt1">
                  <a:hueOff val="0"/>
                  <a:satOff val="0"/>
                  <a:lumOff val="0"/>
                  <a:alphaOff val="0"/>
                </a:schemeClr>
              </a:lnRef>
              <a:fillRef idx="1">
                <a:schemeClr val="accent2">
                  <a:tint val="50000"/>
                  <a:hueOff val="886783"/>
                  <a:satOff val="2807"/>
                  <a:lumOff val="388"/>
                  <a:alphaOff val="0"/>
                </a:schemeClr>
              </a:fillRef>
              <a:effectRef idx="0">
                <a:schemeClr val="accent2">
                  <a:tint val="50000"/>
                  <a:hueOff val="886783"/>
                  <a:satOff val="2807"/>
                  <a:lumOff val="388"/>
                  <a:alphaOff val="0"/>
                </a:schemeClr>
              </a:effectRef>
              <a:fontRef idx="minor">
                <a:schemeClr val="lt1">
                  <a:hueOff val="0"/>
                  <a:satOff val="0"/>
                  <a:lumOff val="0"/>
                  <a:alphaOff val="0"/>
                </a:schemeClr>
              </a:fontRef>
            </p:style>
          </p:sp>
          <p:sp>
            <p:nvSpPr>
              <p:cNvPr id="41" name="Freeform 40"/>
              <p:cNvSpPr/>
              <p:nvPr/>
            </p:nvSpPr>
            <p:spPr>
              <a:xfrm>
                <a:off x="5547431" y="4022157"/>
                <a:ext cx="1616933" cy="433621"/>
              </a:xfrm>
              <a:custGeom>
                <a:avLst/>
                <a:gdLst>
                  <a:gd name="connsiteX0" fmla="*/ 0 w 1616933"/>
                  <a:gd name="connsiteY0" fmla="*/ 72272 h 433621"/>
                  <a:gd name="connsiteX1" fmla="*/ 72272 w 1616933"/>
                  <a:gd name="connsiteY1" fmla="*/ 0 h 433621"/>
                  <a:gd name="connsiteX2" fmla="*/ 1544661 w 1616933"/>
                  <a:gd name="connsiteY2" fmla="*/ 0 h 433621"/>
                  <a:gd name="connsiteX3" fmla="*/ 1616933 w 1616933"/>
                  <a:gd name="connsiteY3" fmla="*/ 72272 h 433621"/>
                  <a:gd name="connsiteX4" fmla="*/ 1616933 w 1616933"/>
                  <a:gd name="connsiteY4" fmla="*/ 361349 h 433621"/>
                  <a:gd name="connsiteX5" fmla="*/ 1544661 w 1616933"/>
                  <a:gd name="connsiteY5" fmla="*/ 433621 h 433621"/>
                  <a:gd name="connsiteX6" fmla="*/ 72272 w 1616933"/>
                  <a:gd name="connsiteY6" fmla="*/ 433621 h 433621"/>
                  <a:gd name="connsiteX7" fmla="*/ 0 w 1616933"/>
                  <a:gd name="connsiteY7" fmla="*/ 361349 h 433621"/>
                  <a:gd name="connsiteX8" fmla="*/ 0 w 1616933"/>
                  <a:gd name="connsiteY8" fmla="*/ 72272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33" h="433621">
                    <a:moveTo>
                      <a:pt x="0" y="72272"/>
                    </a:moveTo>
                    <a:cubicBezTo>
                      <a:pt x="0" y="32357"/>
                      <a:pt x="32357" y="0"/>
                      <a:pt x="72272" y="0"/>
                    </a:cubicBezTo>
                    <a:lnTo>
                      <a:pt x="1544661" y="0"/>
                    </a:lnTo>
                    <a:cubicBezTo>
                      <a:pt x="1584576" y="0"/>
                      <a:pt x="1616933" y="32357"/>
                      <a:pt x="1616933" y="72272"/>
                    </a:cubicBezTo>
                    <a:lnTo>
                      <a:pt x="1616933" y="361349"/>
                    </a:lnTo>
                    <a:cubicBezTo>
                      <a:pt x="1616933" y="401264"/>
                      <a:pt x="1584576" y="433621"/>
                      <a:pt x="1544661" y="433621"/>
                    </a:cubicBezTo>
                    <a:lnTo>
                      <a:pt x="72272" y="433621"/>
                    </a:lnTo>
                    <a:cubicBezTo>
                      <a:pt x="32357" y="433621"/>
                      <a:pt x="0" y="401264"/>
                      <a:pt x="0" y="361349"/>
                    </a:cubicBezTo>
                    <a:lnTo>
                      <a:pt x="0" y="72272"/>
                    </a:lnTo>
                    <a:close/>
                  </a:path>
                </a:pathLst>
              </a:custGeom>
              <a:solidFill>
                <a:srgbClr val="DFC715"/>
              </a:solidFill>
            </p:spPr>
            <p:style>
              <a:lnRef idx="2">
                <a:schemeClr val="lt1">
                  <a:hueOff val="0"/>
                  <a:satOff val="0"/>
                  <a:lumOff val="0"/>
                  <a:alphaOff val="0"/>
                </a:schemeClr>
              </a:lnRef>
              <a:fillRef idx="1">
                <a:schemeClr val="accent2">
                  <a:hueOff val="1066998"/>
                  <a:satOff val="0"/>
                  <a:lumOff val="1960"/>
                  <a:alphaOff val="0"/>
                </a:schemeClr>
              </a:fillRef>
              <a:effectRef idx="0">
                <a:schemeClr val="accent2">
                  <a:hueOff val="1066998"/>
                  <a:satOff val="0"/>
                  <a:lumOff val="1960"/>
                  <a:alphaOff val="0"/>
                </a:schemeClr>
              </a:effectRef>
              <a:fontRef idx="minor">
                <a:schemeClr val="lt1"/>
              </a:fontRef>
            </p:style>
            <p:txBody>
              <a:bodyPr spcFirstLastPara="0" vert="horz" wrap="square" lIns="363419" tIns="89748" rIns="89748" bIns="89748"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Defined</a:t>
                </a:r>
                <a:endParaRPr lang="en-US" sz="1800" kern="1200" dirty="0">
                  <a:latin typeface="Calibri" panose="020F0502020204030204" pitchFamily="34" charset="0"/>
                </a:endParaRPr>
              </a:p>
            </p:txBody>
          </p:sp>
          <p:sp>
            <p:nvSpPr>
              <p:cNvPr id="42" name="Oval 41"/>
              <p:cNvSpPr/>
              <p:nvPr/>
            </p:nvSpPr>
            <p:spPr>
              <a:xfrm>
                <a:off x="5098982" y="3597325"/>
                <a:ext cx="749950" cy="749597"/>
              </a:xfrm>
              <a:prstGeom prst="ellipse">
                <a:avLst/>
              </a:prstGeom>
            </p:spPr>
            <p:style>
              <a:lnRef idx="2">
                <a:schemeClr val="lt1">
                  <a:hueOff val="0"/>
                  <a:satOff val="0"/>
                  <a:lumOff val="0"/>
                  <a:alphaOff val="0"/>
                </a:schemeClr>
              </a:lnRef>
              <a:fillRef idx="1">
                <a:schemeClr val="accent2">
                  <a:tint val="50000"/>
                  <a:hueOff val="1773566"/>
                  <a:satOff val="5613"/>
                  <a:lumOff val="775"/>
                  <a:alphaOff val="0"/>
                </a:schemeClr>
              </a:fillRef>
              <a:effectRef idx="0">
                <a:schemeClr val="accent2">
                  <a:tint val="50000"/>
                  <a:hueOff val="1773566"/>
                  <a:satOff val="5613"/>
                  <a:lumOff val="775"/>
                  <a:alphaOff val="0"/>
                </a:schemeClr>
              </a:effectRef>
              <a:fontRef idx="minor">
                <a:schemeClr val="lt1">
                  <a:hueOff val="0"/>
                  <a:satOff val="0"/>
                  <a:lumOff val="0"/>
                  <a:alphaOff val="0"/>
                </a:schemeClr>
              </a:fontRef>
            </p:style>
          </p:sp>
          <p:sp>
            <p:nvSpPr>
              <p:cNvPr id="43" name="Freeform 42"/>
              <p:cNvSpPr/>
              <p:nvPr/>
            </p:nvSpPr>
            <p:spPr>
              <a:xfrm>
                <a:off x="5949959" y="3070173"/>
                <a:ext cx="1795387" cy="433621"/>
              </a:xfrm>
              <a:custGeom>
                <a:avLst/>
                <a:gdLst>
                  <a:gd name="connsiteX0" fmla="*/ 0 w 1616933"/>
                  <a:gd name="connsiteY0" fmla="*/ 72272 h 433621"/>
                  <a:gd name="connsiteX1" fmla="*/ 72272 w 1616933"/>
                  <a:gd name="connsiteY1" fmla="*/ 0 h 433621"/>
                  <a:gd name="connsiteX2" fmla="*/ 1544661 w 1616933"/>
                  <a:gd name="connsiteY2" fmla="*/ 0 h 433621"/>
                  <a:gd name="connsiteX3" fmla="*/ 1616933 w 1616933"/>
                  <a:gd name="connsiteY3" fmla="*/ 72272 h 433621"/>
                  <a:gd name="connsiteX4" fmla="*/ 1616933 w 1616933"/>
                  <a:gd name="connsiteY4" fmla="*/ 361349 h 433621"/>
                  <a:gd name="connsiteX5" fmla="*/ 1544661 w 1616933"/>
                  <a:gd name="connsiteY5" fmla="*/ 433621 h 433621"/>
                  <a:gd name="connsiteX6" fmla="*/ 72272 w 1616933"/>
                  <a:gd name="connsiteY6" fmla="*/ 433621 h 433621"/>
                  <a:gd name="connsiteX7" fmla="*/ 0 w 1616933"/>
                  <a:gd name="connsiteY7" fmla="*/ 361349 h 433621"/>
                  <a:gd name="connsiteX8" fmla="*/ 0 w 1616933"/>
                  <a:gd name="connsiteY8" fmla="*/ 72272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33" h="433621">
                    <a:moveTo>
                      <a:pt x="0" y="72272"/>
                    </a:moveTo>
                    <a:cubicBezTo>
                      <a:pt x="0" y="32357"/>
                      <a:pt x="32357" y="0"/>
                      <a:pt x="72272" y="0"/>
                    </a:cubicBezTo>
                    <a:lnTo>
                      <a:pt x="1544661" y="0"/>
                    </a:lnTo>
                    <a:cubicBezTo>
                      <a:pt x="1584576" y="0"/>
                      <a:pt x="1616933" y="32357"/>
                      <a:pt x="1616933" y="72272"/>
                    </a:cubicBezTo>
                    <a:lnTo>
                      <a:pt x="1616933" y="361349"/>
                    </a:lnTo>
                    <a:cubicBezTo>
                      <a:pt x="1616933" y="401264"/>
                      <a:pt x="1584576" y="433621"/>
                      <a:pt x="1544661" y="433621"/>
                    </a:cubicBezTo>
                    <a:lnTo>
                      <a:pt x="72272" y="433621"/>
                    </a:lnTo>
                    <a:cubicBezTo>
                      <a:pt x="32357" y="433621"/>
                      <a:pt x="0" y="401264"/>
                      <a:pt x="0" y="361349"/>
                    </a:cubicBezTo>
                    <a:lnTo>
                      <a:pt x="0" y="72272"/>
                    </a:lnTo>
                    <a:close/>
                  </a:path>
                </a:pathLst>
              </a:custGeom>
              <a:solidFill>
                <a:srgbClr val="60D29C"/>
              </a:solidFill>
            </p:spPr>
            <p:style>
              <a:lnRef idx="2">
                <a:schemeClr val="lt1">
                  <a:hueOff val="0"/>
                  <a:satOff val="0"/>
                  <a:lumOff val="0"/>
                  <a:alphaOff val="0"/>
                </a:schemeClr>
              </a:lnRef>
              <a:fillRef idx="1">
                <a:schemeClr val="accent2">
                  <a:hueOff val="1600497"/>
                  <a:satOff val="0"/>
                  <a:lumOff val="2941"/>
                  <a:alphaOff val="0"/>
                </a:schemeClr>
              </a:fillRef>
              <a:effectRef idx="0">
                <a:schemeClr val="accent2">
                  <a:hueOff val="1600497"/>
                  <a:satOff val="0"/>
                  <a:lumOff val="2941"/>
                  <a:alphaOff val="0"/>
                </a:schemeClr>
              </a:effectRef>
              <a:fontRef idx="minor">
                <a:schemeClr val="lt1"/>
              </a:fontRef>
            </p:style>
            <p:txBody>
              <a:bodyPr spcFirstLastPara="0" vert="horz" wrap="square" lIns="363419" tIns="89748" rIns="89748" bIns="89748" numCol="1" spcCol="1270" anchor="ctr" anchorCtr="0">
                <a:noAutofit/>
              </a:bodyPr>
              <a:lstStyle/>
              <a:p>
                <a:pPr lvl="0" algn="l" defTabSz="800100">
                  <a:lnSpc>
                    <a:spcPct val="90000"/>
                  </a:lnSpc>
                  <a:spcBef>
                    <a:spcPct val="0"/>
                  </a:spcBef>
                  <a:spcAft>
                    <a:spcPct val="35000"/>
                  </a:spcAft>
                </a:pPr>
                <a:r>
                  <a:rPr lang="en-US" kern="1200" dirty="0" smtClean="0">
                    <a:latin typeface="Calibri" panose="020F0502020204030204" pitchFamily="34" charset="0"/>
                  </a:rPr>
                  <a:t>Measured</a:t>
                </a:r>
                <a:endParaRPr lang="en-US" kern="1200" dirty="0">
                  <a:latin typeface="Calibri" panose="020F0502020204030204" pitchFamily="34" charset="0"/>
                </a:endParaRPr>
              </a:p>
            </p:txBody>
          </p:sp>
          <p:sp>
            <p:nvSpPr>
              <p:cNvPr id="44" name="Oval 43"/>
              <p:cNvSpPr/>
              <p:nvPr/>
            </p:nvSpPr>
            <p:spPr>
              <a:xfrm>
                <a:off x="5501510" y="2645341"/>
                <a:ext cx="749950" cy="749597"/>
              </a:xfrm>
              <a:prstGeom prst="ellipse">
                <a:avLst/>
              </a:prstGeom>
            </p:spPr>
            <p:style>
              <a:lnRef idx="2">
                <a:schemeClr val="lt1">
                  <a:hueOff val="0"/>
                  <a:satOff val="0"/>
                  <a:lumOff val="0"/>
                  <a:alphaOff val="0"/>
                </a:schemeClr>
              </a:lnRef>
              <a:fillRef idx="1">
                <a:schemeClr val="accent2">
                  <a:tint val="50000"/>
                  <a:hueOff val="2660349"/>
                  <a:satOff val="8420"/>
                  <a:lumOff val="1163"/>
                  <a:alphaOff val="0"/>
                </a:schemeClr>
              </a:fillRef>
              <a:effectRef idx="0">
                <a:schemeClr val="accent2">
                  <a:tint val="50000"/>
                  <a:hueOff val="2660349"/>
                  <a:satOff val="8420"/>
                  <a:lumOff val="1163"/>
                  <a:alphaOff val="0"/>
                </a:schemeClr>
              </a:effectRef>
              <a:fontRef idx="minor">
                <a:schemeClr val="lt1">
                  <a:hueOff val="0"/>
                  <a:satOff val="0"/>
                  <a:lumOff val="0"/>
                  <a:alphaOff val="0"/>
                </a:schemeClr>
              </a:fontRef>
            </p:style>
          </p:sp>
          <p:sp>
            <p:nvSpPr>
              <p:cNvPr id="45" name="Freeform 44"/>
              <p:cNvSpPr/>
              <p:nvPr/>
            </p:nvSpPr>
            <p:spPr>
              <a:xfrm>
                <a:off x="6174053" y="2101060"/>
                <a:ext cx="1811297" cy="433621"/>
              </a:xfrm>
              <a:custGeom>
                <a:avLst/>
                <a:gdLst>
                  <a:gd name="connsiteX0" fmla="*/ 0 w 1616933"/>
                  <a:gd name="connsiteY0" fmla="*/ 72272 h 433621"/>
                  <a:gd name="connsiteX1" fmla="*/ 72272 w 1616933"/>
                  <a:gd name="connsiteY1" fmla="*/ 0 h 433621"/>
                  <a:gd name="connsiteX2" fmla="*/ 1544661 w 1616933"/>
                  <a:gd name="connsiteY2" fmla="*/ 0 h 433621"/>
                  <a:gd name="connsiteX3" fmla="*/ 1616933 w 1616933"/>
                  <a:gd name="connsiteY3" fmla="*/ 72272 h 433621"/>
                  <a:gd name="connsiteX4" fmla="*/ 1616933 w 1616933"/>
                  <a:gd name="connsiteY4" fmla="*/ 361349 h 433621"/>
                  <a:gd name="connsiteX5" fmla="*/ 1544661 w 1616933"/>
                  <a:gd name="connsiteY5" fmla="*/ 433621 h 433621"/>
                  <a:gd name="connsiteX6" fmla="*/ 72272 w 1616933"/>
                  <a:gd name="connsiteY6" fmla="*/ 433621 h 433621"/>
                  <a:gd name="connsiteX7" fmla="*/ 0 w 1616933"/>
                  <a:gd name="connsiteY7" fmla="*/ 361349 h 433621"/>
                  <a:gd name="connsiteX8" fmla="*/ 0 w 1616933"/>
                  <a:gd name="connsiteY8" fmla="*/ 72272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33" h="433621">
                    <a:moveTo>
                      <a:pt x="0" y="72272"/>
                    </a:moveTo>
                    <a:cubicBezTo>
                      <a:pt x="0" y="32357"/>
                      <a:pt x="32357" y="0"/>
                      <a:pt x="72272" y="0"/>
                    </a:cubicBezTo>
                    <a:lnTo>
                      <a:pt x="1544661" y="0"/>
                    </a:lnTo>
                    <a:cubicBezTo>
                      <a:pt x="1584576" y="0"/>
                      <a:pt x="1616933" y="32357"/>
                      <a:pt x="1616933" y="72272"/>
                    </a:cubicBezTo>
                    <a:lnTo>
                      <a:pt x="1616933" y="361349"/>
                    </a:lnTo>
                    <a:cubicBezTo>
                      <a:pt x="1616933" y="401264"/>
                      <a:pt x="1584576" y="433621"/>
                      <a:pt x="1544661" y="433621"/>
                    </a:cubicBezTo>
                    <a:lnTo>
                      <a:pt x="72272" y="433621"/>
                    </a:lnTo>
                    <a:cubicBezTo>
                      <a:pt x="32357" y="433621"/>
                      <a:pt x="0" y="401264"/>
                      <a:pt x="0" y="361349"/>
                    </a:cubicBezTo>
                    <a:lnTo>
                      <a:pt x="0" y="72272"/>
                    </a:lnTo>
                    <a:close/>
                  </a:path>
                </a:pathLst>
              </a:custGeom>
              <a:solidFill>
                <a:schemeClr val="accent1">
                  <a:lumMod val="75000"/>
                </a:schemeClr>
              </a:solidFill>
            </p:spPr>
            <p:style>
              <a:lnRef idx="2">
                <a:schemeClr val="lt1">
                  <a:hueOff val="0"/>
                  <a:satOff val="0"/>
                  <a:lumOff val="0"/>
                  <a:alphaOff val="0"/>
                </a:schemeClr>
              </a:lnRef>
              <a:fillRef idx="1">
                <a:schemeClr val="accent2">
                  <a:hueOff val="2133996"/>
                  <a:satOff val="0"/>
                  <a:lumOff val="3921"/>
                  <a:alphaOff val="0"/>
                </a:schemeClr>
              </a:fillRef>
              <a:effectRef idx="0">
                <a:schemeClr val="accent2">
                  <a:hueOff val="2133996"/>
                  <a:satOff val="0"/>
                  <a:lumOff val="3921"/>
                  <a:alphaOff val="0"/>
                </a:schemeClr>
              </a:effectRef>
              <a:fontRef idx="minor">
                <a:schemeClr val="lt1"/>
              </a:fontRef>
            </p:style>
            <p:txBody>
              <a:bodyPr spcFirstLastPara="0" vert="horz" wrap="square" lIns="363419" tIns="89748" rIns="89748" bIns="89748" numCol="1" spcCol="1270" anchor="ctr" anchorCtr="0">
                <a:noAutofit/>
              </a:bodyPr>
              <a:lstStyle/>
              <a:p>
                <a:pPr lvl="0" algn="l" defTabSz="800100">
                  <a:lnSpc>
                    <a:spcPct val="90000"/>
                  </a:lnSpc>
                  <a:spcBef>
                    <a:spcPct val="0"/>
                  </a:spcBef>
                  <a:spcAft>
                    <a:spcPct val="35000"/>
                  </a:spcAft>
                </a:pPr>
                <a:r>
                  <a:rPr lang="en-US" sz="1800" kern="1200" dirty="0" smtClean="0">
                    <a:latin typeface="Calibri" panose="020F0502020204030204" pitchFamily="34" charset="0"/>
                  </a:rPr>
                  <a:t>Optimized</a:t>
                </a:r>
                <a:endParaRPr lang="en-US" sz="1200" kern="1200" dirty="0">
                  <a:latin typeface="Calibri" panose="020F0502020204030204" pitchFamily="34" charset="0"/>
                </a:endParaRPr>
              </a:p>
            </p:txBody>
          </p:sp>
          <p:sp>
            <p:nvSpPr>
              <p:cNvPr id="46" name="Oval 45"/>
              <p:cNvSpPr/>
              <p:nvPr/>
            </p:nvSpPr>
            <p:spPr>
              <a:xfrm>
                <a:off x="5725603" y="1676229"/>
                <a:ext cx="749950" cy="749597"/>
              </a:xfrm>
              <a:prstGeom prst="ellipse">
                <a:avLst/>
              </a:prstGeom>
            </p:spPr>
            <p:style>
              <a:lnRef idx="2">
                <a:schemeClr val="lt1">
                  <a:hueOff val="0"/>
                  <a:satOff val="0"/>
                  <a:lumOff val="0"/>
                  <a:alphaOff val="0"/>
                </a:schemeClr>
              </a:lnRef>
              <a:fillRef idx="1">
                <a:schemeClr val="accent2">
                  <a:tint val="50000"/>
                  <a:hueOff val="3547132"/>
                  <a:satOff val="11227"/>
                  <a:lumOff val="1551"/>
                  <a:alphaOff val="0"/>
                </a:schemeClr>
              </a:fillRef>
              <a:effectRef idx="0">
                <a:schemeClr val="accent2">
                  <a:tint val="50000"/>
                  <a:hueOff val="3547132"/>
                  <a:satOff val="11227"/>
                  <a:lumOff val="1551"/>
                  <a:alphaOff val="0"/>
                </a:schemeClr>
              </a:effectRef>
              <a:fontRef idx="minor">
                <a:schemeClr val="lt1">
                  <a:hueOff val="0"/>
                  <a:satOff val="0"/>
                  <a:lumOff val="0"/>
                  <a:alphaOff val="0"/>
                </a:schemeClr>
              </a:fontRef>
            </p:style>
          </p:sp>
        </p:grpSp>
        <p:grpSp>
          <p:nvGrpSpPr>
            <p:cNvPr id="7" name="Group 6"/>
            <p:cNvGrpSpPr/>
            <p:nvPr/>
          </p:nvGrpSpPr>
          <p:grpSpPr>
            <a:xfrm>
              <a:off x="2823821" y="4825820"/>
              <a:ext cx="800704" cy="796875"/>
              <a:chOff x="7356297" y="380686"/>
              <a:chExt cx="667253" cy="664062"/>
            </a:xfrm>
          </p:grpSpPr>
          <p:sp>
            <p:nvSpPr>
              <p:cNvPr id="20" name="Oval 19"/>
              <p:cNvSpPr/>
              <p:nvPr/>
            </p:nvSpPr>
            <p:spPr>
              <a:xfrm>
                <a:off x="7356297" y="380686"/>
                <a:ext cx="667253" cy="64220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140"/>
                <a:endParaRPr lang="en-US" sz="1680" dirty="0">
                  <a:solidFill>
                    <a:prstClr val="white"/>
                  </a:solidFill>
                </a:endParaRPr>
              </a:p>
            </p:txBody>
          </p:sp>
          <p:sp>
            <p:nvSpPr>
              <p:cNvPr id="21" name="TextBox 20"/>
              <p:cNvSpPr txBox="1"/>
              <p:nvPr/>
            </p:nvSpPr>
            <p:spPr>
              <a:xfrm>
                <a:off x="7360744" y="422133"/>
                <a:ext cx="658360" cy="622615"/>
              </a:xfrm>
              <a:prstGeom prst="rect">
                <a:avLst/>
              </a:prstGeom>
              <a:noFill/>
            </p:spPr>
            <p:txBody>
              <a:bodyPr wrap="none" rtlCol="0">
                <a:spAutoFit/>
              </a:bodyPr>
              <a:lstStyle/>
              <a:p>
                <a:pPr algn="ctr" defTabSz="857140"/>
                <a:r>
                  <a:rPr lang="en-US" sz="1440" dirty="0">
                    <a:solidFill>
                      <a:prstClr val="white"/>
                    </a:solidFill>
                    <a:latin typeface="Calibri" panose="020F0502020204030204" pitchFamily="34" charset="0"/>
                    <a:cs typeface="Segoe UI" pitchFamily="34" charset="0"/>
                  </a:rPr>
                  <a:t>Level</a:t>
                </a:r>
                <a:r>
                  <a:rPr lang="en-US" sz="1440" dirty="0">
                    <a:solidFill>
                      <a:prstClr val="white"/>
                    </a:solidFill>
                    <a:latin typeface="Segoe UI" pitchFamily="34" charset="0"/>
                    <a:cs typeface="Segoe UI" pitchFamily="34" charset="0"/>
                  </a:rPr>
                  <a:t> </a:t>
                </a:r>
              </a:p>
              <a:p>
                <a:pPr algn="ctr" defTabSz="857140"/>
                <a:r>
                  <a:rPr lang="en-US" sz="2400" dirty="0">
                    <a:solidFill>
                      <a:prstClr val="white"/>
                    </a:solidFill>
                    <a:latin typeface="Segoe UI" pitchFamily="34" charset="0"/>
                    <a:cs typeface="Segoe UI" pitchFamily="34" charset="0"/>
                  </a:rPr>
                  <a:t>1</a:t>
                </a:r>
              </a:p>
            </p:txBody>
          </p:sp>
        </p:grpSp>
        <p:grpSp>
          <p:nvGrpSpPr>
            <p:cNvPr id="8" name="Group 7"/>
            <p:cNvGrpSpPr/>
            <p:nvPr/>
          </p:nvGrpSpPr>
          <p:grpSpPr>
            <a:xfrm>
              <a:off x="4239858" y="4291962"/>
              <a:ext cx="800704" cy="796875"/>
              <a:chOff x="7356297" y="380686"/>
              <a:chExt cx="667253" cy="664062"/>
            </a:xfrm>
          </p:grpSpPr>
          <p:sp>
            <p:nvSpPr>
              <p:cNvPr id="18" name="Oval 17"/>
              <p:cNvSpPr/>
              <p:nvPr/>
            </p:nvSpPr>
            <p:spPr>
              <a:xfrm>
                <a:off x="7356297" y="380686"/>
                <a:ext cx="667253" cy="64220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140"/>
                <a:endParaRPr lang="en-US" sz="1680" dirty="0">
                  <a:solidFill>
                    <a:prstClr val="white"/>
                  </a:solidFill>
                </a:endParaRPr>
              </a:p>
            </p:txBody>
          </p:sp>
          <p:sp>
            <p:nvSpPr>
              <p:cNvPr id="19" name="TextBox 18"/>
              <p:cNvSpPr txBox="1"/>
              <p:nvPr/>
            </p:nvSpPr>
            <p:spPr>
              <a:xfrm>
                <a:off x="7359036" y="422133"/>
                <a:ext cx="661774" cy="622615"/>
              </a:xfrm>
              <a:prstGeom prst="rect">
                <a:avLst/>
              </a:prstGeom>
              <a:noFill/>
            </p:spPr>
            <p:txBody>
              <a:bodyPr wrap="none" rtlCol="0">
                <a:spAutoFit/>
              </a:bodyPr>
              <a:lstStyle/>
              <a:p>
                <a:pPr algn="ctr" defTabSz="857140"/>
                <a:r>
                  <a:rPr lang="en-US" sz="1440" dirty="0">
                    <a:solidFill>
                      <a:prstClr val="white"/>
                    </a:solidFill>
                    <a:latin typeface="Calibri" panose="020F0502020204030204" pitchFamily="34" charset="0"/>
                    <a:cs typeface="Segoe UI" pitchFamily="34" charset="0"/>
                  </a:rPr>
                  <a:t>Leve</a:t>
                </a:r>
                <a:r>
                  <a:rPr lang="en-US" sz="1440" dirty="0">
                    <a:solidFill>
                      <a:prstClr val="white"/>
                    </a:solidFill>
                    <a:latin typeface="Segoe UI" pitchFamily="34" charset="0"/>
                    <a:cs typeface="Segoe UI" pitchFamily="34" charset="0"/>
                  </a:rPr>
                  <a:t>l </a:t>
                </a:r>
              </a:p>
              <a:p>
                <a:pPr algn="ctr" defTabSz="857140"/>
                <a:r>
                  <a:rPr lang="en-US" sz="2400" dirty="0">
                    <a:solidFill>
                      <a:prstClr val="white"/>
                    </a:solidFill>
                    <a:latin typeface="Segoe UI" pitchFamily="34" charset="0"/>
                    <a:cs typeface="Segoe UI" pitchFamily="34" charset="0"/>
                  </a:rPr>
                  <a:t>2</a:t>
                </a:r>
              </a:p>
            </p:txBody>
          </p:sp>
        </p:grpSp>
        <p:grpSp>
          <p:nvGrpSpPr>
            <p:cNvPr id="9" name="Group 8"/>
            <p:cNvGrpSpPr/>
            <p:nvPr/>
          </p:nvGrpSpPr>
          <p:grpSpPr>
            <a:xfrm>
              <a:off x="5023802" y="3556021"/>
              <a:ext cx="800704" cy="796875"/>
              <a:chOff x="7356297" y="380686"/>
              <a:chExt cx="667253" cy="664062"/>
            </a:xfrm>
          </p:grpSpPr>
          <p:sp>
            <p:nvSpPr>
              <p:cNvPr id="16" name="Oval 15"/>
              <p:cNvSpPr/>
              <p:nvPr/>
            </p:nvSpPr>
            <p:spPr>
              <a:xfrm>
                <a:off x="7356297" y="380686"/>
                <a:ext cx="667253" cy="64220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140"/>
                <a:endParaRPr lang="en-US" sz="1680" dirty="0">
                  <a:solidFill>
                    <a:prstClr val="white"/>
                  </a:solidFill>
                </a:endParaRPr>
              </a:p>
            </p:txBody>
          </p:sp>
          <p:sp>
            <p:nvSpPr>
              <p:cNvPr id="17" name="TextBox 16"/>
              <p:cNvSpPr txBox="1"/>
              <p:nvPr/>
            </p:nvSpPr>
            <p:spPr>
              <a:xfrm>
                <a:off x="7360744" y="422133"/>
                <a:ext cx="658360" cy="622615"/>
              </a:xfrm>
              <a:prstGeom prst="rect">
                <a:avLst/>
              </a:prstGeom>
              <a:noFill/>
            </p:spPr>
            <p:txBody>
              <a:bodyPr wrap="none" rtlCol="0">
                <a:spAutoFit/>
              </a:bodyPr>
              <a:lstStyle/>
              <a:p>
                <a:pPr algn="ctr" defTabSz="857140"/>
                <a:r>
                  <a:rPr lang="en-US" sz="1440" dirty="0">
                    <a:solidFill>
                      <a:prstClr val="white"/>
                    </a:solidFill>
                    <a:latin typeface="Calibri" panose="020F0502020204030204" pitchFamily="34" charset="0"/>
                    <a:cs typeface="Segoe UI" pitchFamily="34" charset="0"/>
                  </a:rPr>
                  <a:t>Level</a:t>
                </a:r>
                <a:r>
                  <a:rPr lang="en-US" sz="1440" dirty="0">
                    <a:solidFill>
                      <a:prstClr val="white"/>
                    </a:solidFill>
                    <a:latin typeface="Segoe UI" pitchFamily="34" charset="0"/>
                    <a:cs typeface="Segoe UI" pitchFamily="34" charset="0"/>
                  </a:rPr>
                  <a:t> </a:t>
                </a:r>
              </a:p>
              <a:p>
                <a:pPr algn="ctr" defTabSz="857140"/>
                <a:r>
                  <a:rPr lang="en-US" sz="2400" dirty="0">
                    <a:solidFill>
                      <a:prstClr val="white"/>
                    </a:solidFill>
                    <a:latin typeface="Segoe UI" pitchFamily="34" charset="0"/>
                    <a:cs typeface="Segoe UI" pitchFamily="34" charset="0"/>
                  </a:rPr>
                  <a:t>3</a:t>
                </a:r>
              </a:p>
            </p:txBody>
          </p:sp>
        </p:grpSp>
        <p:grpSp>
          <p:nvGrpSpPr>
            <p:cNvPr id="10" name="Group 9"/>
            <p:cNvGrpSpPr/>
            <p:nvPr/>
          </p:nvGrpSpPr>
          <p:grpSpPr>
            <a:xfrm>
              <a:off x="5410267" y="2576348"/>
              <a:ext cx="809207" cy="796875"/>
              <a:chOff x="7344765" y="380686"/>
              <a:chExt cx="674339" cy="664062"/>
            </a:xfrm>
          </p:grpSpPr>
          <p:sp>
            <p:nvSpPr>
              <p:cNvPr id="14" name="Oval 13"/>
              <p:cNvSpPr/>
              <p:nvPr/>
            </p:nvSpPr>
            <p:spPr>
              <a:xfrm>
                <a:off x="7344765" y="380686"/>
                <a:ext cx="667253" cy="64220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140"/>
                <a:endParaRPr lang="en-US" sz="1680" dirty="0">
                  <a:solidFill>
                    <a:prstClr val="white"/>
                  </a:solidFill>
                </a:endParaRPr>
              </a:p>
            </p:txBody>
          </p:sp>
          <p:sp>
            <p:nvSpPr>
              <p:cNvPr id="15" name="TextBox 14"/>
              <p:cNvSpPr txBox="1"/>
              <p:nvPr/>
            </p:nvSpPr>
            <p:spPr>
              <a:xfrm>
                <a:off x="7360744" y="422133"/>
                <a:ext cx="658360" cy="622615"/>
              </a:xfrm>
              <a:prstGeom prst="rect">
                <a:avLst/>
              </a:prstGeom>
              <a:noFill/>
            </p:spPr>
            <p:txBody>
              <a:bodyPr wrap="none" rtlCol="0">
                <a:spAutoFit/>
              </a:bodyPr>
              <a:lstStyle/>
              <a:p>
                <a:pPr algn="ctr" defTabSz="857140"/>
                <a:r>
                  <a:rPr lang="en-US" sz="1440" dirty="0">
                    <a:solidFill>
                      <a:prstClr val="white"/>
                    </a:solidFill>
                    <a:latin typeface="Calibri" panose="020F0502020204030204" pitchFamily="34" charset="0"/>
                    <a:cs typeface="Segoe UI" pitchFamily="34" charset="0"/>
                  </a:rPr>
                  <a:t>Level</a:t>
                </a:r>
                <a:r>
                  <a:rPr lang="en-US" sz="1440" dirty="0">
                    <a:solidFill>
                      <a:prstClr val="white"/>
                    </a:solidFill>
                    <a:latin typeface="Segoe UI" pitchFamily="34" charset="0"/>
                    <a:cs typeface="Segoe UI" pitchFamily="34" charset="0"/>
                  </a:rPr>
                  <a:t> </a:t>
                </a:r>
              </a:p>
              <a:p>
                <a:pPr algn="ctr" defTabSz="857140"/>
                <a:r>
                  <a:rPr lang="en-US" sz="2400" dirty="0">
                    <a:solidFill>
                      <a:prstClr val="white"/>
                    </a:solidFill>
                    <a:latin typeface="Segoe UI" pitchFamily="34" charset="0"/>
                    <a:cs typeface="Segoe UI" pitchFamily="34" charset="0"/>
                  </a:rPr>
                  <a:t>4</a:t>
                </a:r>
              </a:p>
            </p:txBody>
          </p:sp>
        </p:grpSp>
        <p:grpSp>
          <p:nvGrpSpPr>
            <p:cNvPr id="11" name="Group 10"/>
            <p:cNvGrpSpPr/>
            <p:nvPr/>
          </p:nvGrpSpPr>
          <p:grpSpPr>
            <a:xfrm>
              <a:off x="5642688" y="1651073"/>
              <a:ext cx="800704" cy="796875"/>
              <a:chOff x="7356297" y="380686"/>
              <a:chExt cx="667253" cy="664062"/>
            </a:xfrm>
          </p:grpSpPr>
          <p:sp>
            <p:nvSpPr>
              <p:cNvPr id="12" name="Oval 11"/>
              <p:cNvSpPr/>
              <p:nvPr/>
            </p:nvSpPr>
            <p:spPr>
              <a:xfrm>
                <a:off x="7356297" y="380686"/>
                <a:ext cx="667253" cy="64220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140"/>
                <a:endParaRPr lang="en-US" sz="1680" dirty="0">
                  <a:solidFill>
                    <a:prstClr val="white"/>
                  </a:solidFill>
                </a:endParaRPr>
              </a:p>
            </p:txBody>
          </p:sp>
          <p:sp>
            <p:nvSpPr>
              <p:cNvPr id="13" name="TextBox 12"/>
              <p:cNvSpPr txBox="1"/>
              <p:nvPr/>
            </p:nvSpPr>
            <p:spPr>
              <a:xfrm>
                <a:off x="7360744" y="422133"/>
                <a:ext cx="658360" cy="622615"/>
              </a:xfrm>
              <a:prstGeom prst="rect">
                <a:avLst/>
              </a:prstGeom>
              <a:noFill/>
            </p:spPr>
            <p:txBody>
              <a:bodyPr wrap="none" rtlCol="0">
                <a:spAutoFit/>
              </a:bodyPr>
              <a:lstStyle/>
              <a:p>
                <a:pPr algn="ctr" defTabSz="857140"/>
                <a:r>
                  <a:rPr lang="en-US" sz="1440" dirty="0">
                    <a:solidFill>
                      <a:prstClr val="white"/>
                    </a:solidFill>
                    <a:latin typeface="Calibri" panose="020F0502020204030204" pitchFamily="34" charset="0"/>
                    <a:cs typeface="Segoe UI" pitchFamily="34" charset="0"/>
                  </a:rPr>
                  <a:t>Level</a:t>
                </a:r>
                <a:r>
                  <a:rPr lang="en-US" sz="1440" dirty="0">
                    <a:solidFill>
                      <a:prstClr val="white"/>
                    </a:solidFill>
                    <a:latin typeface="Segoe UI" pitchFamily="34" charset="0"/>
                    <a:cs typeface="Segoe UI" pitchFamily="34" charset="0"/>
                  </a:rPr>
                  <a:t> </a:t>
                </a:r>
              </a:p>
              <a:p>
                <a:pPr algn="ctr" defTabSz="857140"/>
                <a:r>
                  <a:rPr lang="en-US" sz="2400" dirty="0">
                    <a:solidFill>
                      <a:prstClr val="white"/>
                    </a:solidFill>
                    <a:latin typeface="Segoe UI" pitchFamily="34" charset="0"/>
                    <a:cs typeface="Segoe UI" pitchFamily="34" charset="0"/>
                  </a:rPr>
                  <a:t>5</a:t>
                </a:r>
              </a:p>
            </p:txBody>
          </p:sp>
        </p:grpSp>
      </p:gr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927" y="5892539"/>
            <a:ext cx="2049874" cy="325568"/>
          </a:xfrm>
          <a:prstGeom prst="rect">
            <a:avLst/>
          </a:prstGeom>
        </p:spPr>
      </p:pic>
      <p:sp>
        <p:nvSpPr>
          <p:cNvPr id="60" name="Title 1"/>
          <p:cNvSpPr txBox="1">
            <a:spLocks/>
          </p:cNvSpPr>
          <p:nvPr/>
        </p:nvSpPr>
        <p:spPr>
          <a:xfrm>
            <a:off x="1088564" y="447524"/>
            <a:ext cx="7936895" cy="97011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rgbClr val="122F5E"/>
                </a:solidFill>
                <a:latin typeface="Franklin Gothic Medium"/>
                <a:ea typeface="+mj-ea"/>
                <a:cs typeface="Franklin Gothic Medium"/>
              </a:defRPr>
            </a:lvl1pPr>
          </a:lstStyle>
          <a:p>
            <a:r>
              <a:rPr lang="en-US" dirty="0" smtClean="0"/>
              <a:t>DMM Capability Levels</a:t>
            </a:r>
            <a:endParaRPr lang="en-US" dirty="0"/>
          </a:p>
        </p:txBody>
      </p:sp>
      <p:sp>
        <p:nvSpPr>
          <p:cNvPr id="59" name="Slide Number Placeholder 2"/>
          <p:cNvSpPr>
            <a:spLocks noGrp="1"/>
          </p:cNvSpPr>
          <p:nvPr>
            <p:ph type="sldNum" sz="quarter" idx="12"/>
          </p:nvPr>
        </p:nvSpPr>
        <p:spPr>
          <a:xfrm>
            <a:off x="6553200" y="6462451"/>
            <a:ext cx="2133600" cy="365125"/>
          </a:xfrm>
        </p:spPr>
        <p:txBody>
          <a:bodyPr/>
          <a:lstStyle/>
          <a:p>
            <a:fld id="{3BCA7B76-C41C-4B05-A6F7-D3325DCA5B4D}" type="slidenum">
              <a:rPr lang="en-US" smtClean="0">
                <a:solidFill>
                  <a:srgbClr val="3F3F3F">
                    <a:tint val="75000"/>
                  </a:srgbClr>
                </a:solidFill>
              </a:rPr>
              <a:pPr/>
              <a:t>8</a:t>
            </a:fld>
            <a:endParaRPr lang="en-US" dirty="0">
              <a:solidFill>
                <a:srgbClr val="3F3F3F">
                  <a:tint val="75000"/>
                </a:srgbClr>
              </a:solidFill>
            </a:endParaRPr>
          </a:p>
        </p:txBody>
      </p:sp>
      <p:pic>
        <p:nvPicPr>
          <p:cNvPr id="62" name="Picture 61"/>
          <p:cNvPicPr>
            <a:picLocks noChangeAspect="1"/>
          </p:cNvPicPr>
          <p:nvPr/>
        </p:nvPicPr>
        <p:blipFill>
          <a:blip r:embed="rId4"/>
          <a:stretch>
            <a:fillRect/>
          </a:stretch>
        </p:blipFill>
        <p:spPr>
          <a:xfrm>
            <a:off x="5210622" y="1417638"/>
            <a:ext cx="3853006" cy="4432176"/>
          </a:xfrm>
          <a:prstGeom prst="rect">
            <a:avLst/>
          </a:prstGeom>
        </p:spPr>
      </p:pic>
    </p:spTree>
    <p:extLst>
      <p:ext uri="{BB962C8B-B14F-4D97-AF65-F5344CB8AC3E}">
        <p14:creationId xmlns:p14="http://schemas.microsoft.com/office/powerpoint/2010/main" val="166338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txBox="1">
            <a:spLocks/>
          </p:cNvSpPr>
          <p:nvPr/>
        </p:nvSpPr>
        <p:spPr>
          <a:xfrm>
            <a:off x="195318" y="384670"/>
            <a:ext cx="6172200" cy="42267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300" b="0" kern="1200" baseline="0">
                <a:solidFill>
                  <a:schemeClr val="tx1"/>
                </a:solidFill>
                <a:latin typeface="Franklin Gothic Demi Cond" panose="020B0706030402020204" pitchFamily="34" charset="0"/>
                <a:ea typeface="+mj-ea"/>
                <a:cs typeface="+mj-cs"/>
              </a:defRPr>
            </a:lvl1pPr>
          </a:lstStyle>
          <a:p>
            <a:pPr>
              <a:defRPr/>
            </a:pPr>
            <a:r>
              <a:rPr lang="en-US" sz="4400" dirty="0">
                <a:solidFill>
                  <a:srgbClr val="3F3F3F"/>
                </a:solidFill>
                <a:latin typeface="Franklin Gothic Medium" charset="0"/>
                <a:ea typeface="Franklin Gothic Medium" charset="0"/>
                <a:cs typeface="Franklin Gothic Medium" charset="0"/>
              </a:rPr>
              <a:t>DMM </a:t>
            </a:r>
            <a:r>
              <a:rPr lang="en-US" sz="4400" dirty="0" smtClean="0">
                <a:solidFill>
                  <a:srgbClr val="3F3F3F"/>
                </a:solidFill>
                <a:latin typeface="Franklin Gothic Medium" charset="0"/>
                <a:ea typeface="Franklin Gothic Medium" charset="0"/>
                <a:cs typeface="Franklin Gothic Medium" charset="0"/>
              </a:rPr>
              <a:t>Capability </a:t>
            </a:r>
            <a:r>
              <a:rPr lang="en-US" sz="4400" dirty="0">
                <a:solidFill>
                  <a:srgbClr val="3F3F3F"/>
                </a:solidFill>
                <a:latin typeface="Franklin Gothic Medium" charset="0"/>
                <a:ea typeface="Franklin Gothic Medium" charset="0"/>
                <a:cs typeface="Franklin Gothic Medium" charset="0"/>
              </a:rPr>
              <a:t>Levels</a:t>
            </a:r>
          </a:p>
        </p:txBody>
      </p:sp>
      <p:sp>
        <p:nvSpPr>
          <p:cNvPr id="108" name="TextBox 107"/>
          <p:cNvSpPr txBox="1"/>
          <p:nvPr/>
        </p:nvSpPr>
        <p:spPr>
          <a:xfrm>
            <a:off x="3707911" y="5528449"/>
            <a:ext cx="5319213" cy="707886"/>
          </a:xfrm>
          <a:prstGeom prst="rect">
            <a:avLst/>
          </a:prstGeom>
          <a:noFill/>
        </p:spPr>
        <p:txBody>
          <a:bodyPr wrap="none" rtlCol="0">
            <a:spAutoFit/>
          </a:bodyPr>
          <a:lstStyle/>
          <a:p>
            <a:r>
              <a:rPr lang="en-US" sz="2000" dirty="0"/>
              <a:t>Data management practices </a:t>
            </a:r>
            <a:r>
              <a:rPr lang="en-US" sz="2000" b="1" dirty="0">
                <a:solidFill>
                  <a:srgbClr val="0070C0"/>
                </a:solidFill>
              </a:rPr>
              <a:t>informal</a:t>
            </a:r>
            <a:r>
              <a:rPr lang="en-US" sz="2000" dirty="0">
                <a:solidFill>
                  <a:srgbClr val="0070C0"/>
                </a:solidFill>
              </a:rPr>
              <a:t> </a:t>
            </a:r>
            <a:r>
              <a:rPr lang="en-US" sz="2000" dirty="0"/>
              <a:t>and </a:t>
            </a:r>
            <a:r>
              <a:rPr lang="en-US" sz="2000" b="1" dirty="0">
                <a:solidFill>
                  <a:srgbClr val="0070C0"/>
                </a:solidFill>
              </a:rPr>
              <a:t>ad hoc</a:t>
            </a:r>
          </a:p>
          <a:p>
            <a:r>
              <a:rPr lang="en-US" sz="2000" dirty="0"/>
              <a:t>Dependent on heroic </a:t>
            </a:r>
            <a:r>
              <a:rPr lang="en-US" sz="2000" dirty="0" smtClean="0"/>
              <a:t>efforts</a:t>
            </a:r>
            <a:endParaRPr lang="en-US" sz="2000" dirty="0"/>
          </a:p>
        </p:txBody>
      </p:sp>
      <p:sp>
        <p:nvSpPr>
          <p:cNvPr id="111" name="TextBox 110"/>
          <p:cNvSpPr txBox="1"/>
          <p:nvPr/>
        </p:nvSpPr>
        <p:spPr>
          <a:xfrm>
            <a:off x="4972040" y="4399036"/>
            <a:ext cx="4151335" cy="1015663"/>
          </a:xfrm>
          <a:prstGeom prst="rect">
            <a:avLst/>
          </a:prstGeom>
          <a:noFill/>
        </p:spPr>
        <p:txBody>
          <a:bodyPr wrap="square" rtlCol="0">
            <a:spAutoFit/>
          </a:bodyPr>
          <a:lstStyle/>
          <a:p>
            <a:r>
              <a:rPr lang="en-US" sz="2000" dirty="0"/>
              <a:t>DM practices are </a:t>
            </a:r>
            <a:r>
              <a:rPr lang="en-US" sz="2000" b="1" dirty="0">
                <a:solidFill>
                  <a:srgbClr val="0070C0"/>
                </a:solidFill>
              </a:rPr>
              <a:t>deliberate, </a:t>
            </a:r>
            <a:r>
              <a:rPr lang="en-US" sz="2000" b="1" dirty="0" smtClean="0">
                <a:solidFill>
                  <a:srgbClr val="0070C0"/>
                </a:solidFill>
              </a:rPr>
              <a:t>documented </a:t>
            </a:r>
            <a:r>
              <a:rPr lang="en-US" sz="2000" dirty="0" smtClean="0"/>
              <a:t>and </a:t>
            </a:r>
            <a:r>
              <a:rPr lang="en-US" sz="2000" b="1" dirty="0" smtClean="0">
                <a:solidFill>
                  <a:srgbClr val="0070C0"/>
                </a:solidFill>
              </a:rPr>
              <a:t>performed consistently </a:t>
            </a:r>
            <a:r>
              <a:rPr lang="en-US" sz="2000" dirty="0"/>
              <a:t>at the </a:t>
            </a:r>
            <a:r>
              <a:rPr lang="en-US" sz="2000" dirty="0" smtClean="0"/>
              <a:t>program level</a:t>
            </a:r>
            <a:endParaRPr lang="en-US" sz="2000" dirty="0"/>
          </a:p>
        </p:txBody>
      </p:sp>
      <p:sp>
        <p:nvSpPr>
          <p:cNvPr id="113" name="TextBox 112"/>
          <p:cNvSpPr txBox="1"/>
          <p:nvPr/>
        </p:nvSpPr>
        <p:spPr>
          <a:xfrm>
            <a:off x="253988" y="3177291"/>
            <a:ext cx="3746500" cy="1015663"/>
          </a:xfrm>
          <a:prstGeom prst="rect">
            <a:avLst/>
          </a:prstGeom>
          <a:noFill/>
        </p:spPr>
        <p:txBody>
          <a:bodyPr wrap="square" rtlCol="0">
            <a:spAutoFit/>
          </a:bodyPr>
          <a:lstStyle/>
          <a:p>
            <a:r>
              <a:rPr lang="en-US" sz="2000" dirty="0"/>
              <a:t>DM practices are </a:t>
            </a:r>
            <a:r>
              <a:rPr lang="en-US" sz="2000" b="1" dirty="0">
                <a:solidFill>
                  <a:srgbClr val="0070C0"/>
                </a:solidFill>
              </a:rPr>
              <a:t>aligned</a:t>
            </a:r>
            <a:r>
              <a:rPr lang="en-US" sz="2000" dirty="0"/>
              <a:t> with strategic organizational goals and </a:t>
            </a:r>
            <a:r>
              <a:rPr lang="en-US" sz="2000" b="1" dirty="0">
                <a:solidFill>
                  <a:srgbClr val="0070C0"/>
                </a:solidFill>
              </a:rPr>
              <a:t>standardized across all areas</a:t>
            </a:r>
          </a:p>
        </p:txBody>
      </p:sp>
      <p:sp>
        <p:nvSpPr>
          <p:cNvPr id="114" name="TextBox 113"/>
          <p:cNvSpPr txBox="1"/>
          <p:nvPr/>
        </p:nvSpPr>
        <p:spPr>
          <a:xfrm>
            <a:off x="488411" y="2161627"/>
            <a:ext cx="4277688" cy="1015663"/>
          </a:xfrm>
          <a:prstGeom prst="rect">
            <a:avLst/>
          </a:prstGeom>
          <a:noFill/>
        </p:spPr>
        <p:txBody>
          <a:bodyPr wrap="square" rtlCol="0">
            <a:spAutoFit/>
          </a:bodyPr>
          <a:lstStyle/>
          <a:p>
            <a:r>
              <a:rPr lang="en-US" sz="2000" dirty="0"/>
              <a:t>DM practices are managed and </a:t>
            </a:r>
            <a:r>
              <a:rPr lang="en-US" sz="2000" b="1" dirty="0">
                <a:solidFill>
                  <a:srgbClr val="0070C0"/>
                </a:solidFill>
              </a:rPr>
              <a:t>governed through quantitative measures </a:t>
            </a:r>
            <a:r>
              <a:rPr lang="en-US" sz="2000" dirty="0"/>
              <a:t>of process performance</a:t>
            </a:r>
          </a:p>
        </p:txBody>
      </p:sp>
      <p:sp>
        <p:nvSpPr>
          <p:cNvPr id="115" name="TextBox 114"/>
          <p:cNvSpPr txBox="1"/>
          <p:nvPr/>
        </p:nvSpPr>
        <p:spPr>
          <a:xfrm>
            <a:off x="654957" y="1065765"/>
            <a:ext cx="5299951" cy="1015663"/>
          </a:xfrm>
          <a:prstGeom prst="rect">
            <a:avLst/>
          </a:prstGeom>
          <a:noFill/>
        </p:spPr>
        <p:txBody>
          <a:bodyPr wrap="square" rtlCol="0">
            <a:spAutoFit/>
          </a:bodyPr>
          <a:lstStyle/>
          <a:p>
            <a:r>
              <a:rPr lang="en-US" sz="2000" dirty="0"/>
              <a:t>DM processes are </a:t>
            </a:r>
            <a:r>
              <a:rPr lang="en-US" sz="2000" b="1" dirty="0">
                <a:solidFill>
                  <a:srgbClr val="0070C0"/>
                </a:solidFill>
              </a:rPr>
              <a:t>regularly improved and optimized</a:t>
            </a:r>
            <a:r>
              <a:rPr lang="en-US" sz="2000" dirty="0"/>
              <a:t> based on changing organizational goals – we are seen as </a:t>
            </a:r>
            <a:r>
              <a:rPr lang="en-US" sz="2000" b="1" dirty="0">
                <a:solidFill>
                  <a:srgbClr val="0070C0"/>
                </a:solidFill>
              </a:rPr>
              <a:t>leaders in the DM space </a:t>
            </a:r>
          </a:p>
        </p:txBody>
      </p:sp>
      <p:grpSp>
        <p:nvGrpSpPr>
          <p:cNvPr id="118" name="Group 117"/>
          <p:cNvGrpSpPr/>
          <p:nvPr/>
        </p:nvGrpSpPr>
        <p:grpSpPr>
          <a:xfrm>
            <a:off x="1832950" y="1255124"/>
            <a:ext cx="5573954" cy="4941087"/>
            <a:chOff x="1436897" y="741773"/>
            <a:chExt cx="6474706" cy="5779797"/>
          </a:xfrm>
        </p:grpSpPr>
        <p:sp>
          <p:nvSpPr>
            <p:cNvPr id="38" name="Rectangle 37"/>
            <p:cNvSpPr/>
            <p:nvPr/>
          </p:nvSpPr>
          <p:spPr>
            <a:xfrm>
              <a:off x="1436897" y="5236025"/>
              <a:ext cx="1270660" cy="1583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p:cNvSpPr/>
            <p:nvPr/>
          </p:nvSpPr>
          <p:spPr>
            <a:xfrm rot="5400000">
              <a:off x="1043029" y="5869378"/>
              <a:ext cx="1122221" cy="1642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4" name="Group 83"/>
            <p:cNvGrpSpPr/>
            <p:nvPr/>
          </p:nvGrpSpPr>
          <p:grpSpPr>
            <a:xfrm>
              <a:off x="2628386" y="4117764"/>
              <a:ext cx="1270660" cy="1276601"/>
              <a:chOff x="1888177" y="4756065"/>
              <a:chExt cx="1270660" cy="1276601"/>
            </a:xfrm>
            <a:solidFill>
              <a:srgbClr val="FFFF00"/>
            </a:solidFill>
          </p:grpSpPr>
          <p:sp>
            <p:nvSpPr>
              <p:cNvPr id="85" name="Rectangle 84"/>
              <p:cNvSpPr/>
              <p:nvPr/>
            </p:nvSpPr>
            <p:spPr>
              <a:xfrm>
                <a:off x="1888177" y="4756065"/>
                <a:ext cx="1270660" cy="1583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6" name="Rectangle 85"/>
              <p:cNvSpPr/>
              <p:nvPr/>
            </p:nvSpPr>
            <p:spPr>
              <a:xfrm rot="5400000">
                <a:off x="1494309" y="5389418"/>
                <a:ext cx="1122221" cy="1642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87" name="Group 86"/>
            <p:cNvGrpSpPr/>
            <p:nvPr/>
          </p:nvGrpSpPr>
          <p:grpSpPr>
            <a:xfrm>
              <a:off x="3809982" y="2999503"/>
              <a:ext cx="1270660" cy="1276601"/>
              <a:chOff x="1888177" y="4756065"/>
              <a:chExt cx="1270660" cy="1276601"/>
            </a:xfrm>
            <a:solidFill>
              <a:srgbClr val="FFFF00"/>
            </a:solidFill>
          </p:grpSpPr>
          <p:sp>
            <p:nvSpPr>
              <p:cNvPr id="88" name="Rectangle 87"/>
              <p:cNvSpPr/>
              <p:nvPr/>
            </p:nvSpPr>
            <p:spPr>
              <a:xfrm>
                <a:off x="1888177" y="4756065"/>
                <a:ext cx="1270660" cy="1583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9" name="Rectangle 88"/>
              <p:cNvSpPr/>
              <p:nvPr/>
            </p:nvSpPr>
            <p:spPr>
              <a:xfrm rot="5400000">
                <a:off x="1494309" y="5389418"/>
                <a:ext cx="1122221" cy="1642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58" name="Freeform 57"/>
            <p:cNvSpPr/>
            <p:nvPr/>
          </p:nvSpPr>
          <p:spPr>
            <a:xfrm>
              <a:off x="1674180" y="918621"/>
              <a:ext cx="5952543" cy="5602949"/>
            </a:xfrm>
            <a:custGeom>
              <a:avLst/>
              <a:gdLst>
                <a:gd name="connsiteX0" fmla="*/ 17253 w 5805577"/>
                <a:gd name="connsiteY0" fmla="*/ 5607170 h 5641675"/>
                <a:gd name="connsiteX1" fmla="*/ 0 w 5805577"/>
                <a:gd name="connsiteY1" fmla="*/ 4485736 h 5641675"/>
                <a:gd name="connsiteX2" fmla="*/ 1207698 w 5805577"/>
                <a:gd name="connsiteY2" fmla="*/ 4485736 h 5641675"/>
                <a:gd name="connsiteX3" fmla="*/ 1207698 w 5805577"/>
                <a:gd name="connsiteY3" fmla="*/ 3372928 h 5641675"/>
                <a:gd name="connsiteX4" fmla="*/ 2398144 w 5805577"/>
                <a:gd name="connsiteY4" fmla="*/ 3364302 h 5641675"/>
                <a:gd name="connsiteX5" fmla="*/ 2389517 w 5805577"/>
                <a:gd name="connsiteY5" fmla="*/ 2251494 h 5641675"/>
                <a:gd name="connsiteX6" fmla="*/ 3579962 w 5805577"/>
                <a:gd name="connsiteY6" fmla="*/ 2234242 h 5641675"/>
                <a:gd name="connsiteX7" fmla="*/ 3562710 w 5805577"/>
                <a:gd name="connsiteY7" fmla="*/ 1112808 h 5641675"/>
                <a:gd name="connsiteX8" fmla="*/ 4787661 w 5805577"/>
                <a:gd name="connsiteY8" fmla="*/ 1130060 h 5641675"/>
                <a:gd name="connsiteX9" fmla="*/ 4779034 w 5805577"/>
                <a:gd name="connsiteY9" fmla="*/ 0 h 5641675"/>
                <a:gd name="connsiteX10" fmla="*/ 5796951 w 5805577"/>
                <a:gd name="connsiteY10" fmla="*/ 8626 h 5641675"/>
                <a:gd name="connsiteX11" fmla="*/ 5805577 w 5805577"/>
                <a:gd name="connsiteY11" fmla="*/ 1130060 h 5641675"/>
                <a:gd name="connsiteX12" fmla="*/ 1259457 w 5805577"/>
                <a:gd name="connsiteY12" fmla="*/ 5641675 h 5641675"/>
                <a:gd name="connsiteX13" fmla="*/ 17253 w 5805577"/>
                <a:gd name="connsiteY13" fmla="*/ 5607170 h 5641675"/>
                <a:gd name="connsiteX0" fmla="*/ 17253 w 5805577"/>
                <a:gd name="connsiteY0" fmla="*/ 5607170 h 5607170"/>
                <a:gd name="connsiteX1" fmla="*/ 0 w 5805577"/>
                <a:gd name="connsiteY1" fmla="*/ 4485736 h 5607170"/>
                <a:gd name="connsiteX2" fmla="*/ 1207698 w 5805577"/>
                <a:gd name="connsiteY2" fmla="*/ 4485736 h 5607170"/>
                <a:gd name="connsiteX3" fmla="*/ 1207698 w 5805577"/>
                <a:gd name="connsiteY3" fmla="*/ 3372928 h 5607170"/>
                <a:gd name="connsiteX4" fmla="*/ 2398144 w 5805577"/>
                <a:gd name="connsiteY4" fmla="*/ 3364302 h 5607170"/>
                <a:gd name="connsiteX5" fmla="*/ 2389517 w 5805577"/>
                <a:gd name="connsiteY5" fmla="*/ 2251494 h 5607170"/>
                <a:gd name="connsiteX6" fmla="*/ 3579962 w 5805577"/>
                <a:gd name="connsiteY6" fmla="*/ 2234242 h 5607170"/>
                <a:gd name="connsiteX7" fmla="*/ 3562710 w 5805577"/>
                <a:gd name="connsiteY7" fmla="*/ 1112808 h 5607170"/>
                <a:gd name="connsiteX8" fmla="*/ 4787661 w 5805577"/>
                <a:gd name="connsiteY8" fmla="*/ 1130060 h 5607170"/>
                <a:gd name="connsiteX9" fmla="*/ 4779034 w 5805577"/>
                <a:gd name="connsiteY9" fmla="*/ 0 h 5607170"/>
                <a:gd name="connsiteX10" fmla="*/ 5796951 w 5805577"/>
                <a:gd name="connsiteY10" fmla="*/ 8626 h 5607170"/>
                <a:gd name="connsiteX11" fmla="*/ 5805577 w 5805577"/>
                <a:gd name="connsiteY11" fmla="*/ 1130060 h 5607170"/>
                <a:gd name="connsiteX12" fmla="*/ 1199072 w 5805577"/>
                <a:gd name="connsiteY12" fmla="*/ 5598543 h 5607170"/>
                <a:gd name="connsiteX13" fmla="*/ 17253 w 5805577"/>
                <a:gd name="connsiteY13" fmla="*/ 5607170 h 5607170"/>
                <a:gd name="connsiteX0" fmla="*/ 17253 w 5805577"/>
                <a:gd name="connsiteY0" fmla="*/ 5607170 h 5607170"/>
                <a:gd name="connsiteX1" fmla="*/ 0 w 5805577"/>
                <a:gd name="connsiteY1" fmla="*/ 4485736 h 5607170"/>
                <a:gd name="connsiteX2" fmla="*/ 1207698 w 5805577"/>
                <a:gd name="connsiteY2" fmla="*/ 4485736 h 5607170"/>
                <a:gd name="connsiteX3" fmla="*/ 1207698 w 5805577"/>
                <a:gd name="connsiteY3" fmla="*/ 3372928 h 5607170"/>
                <a:gd name="connsiteX4" fmla="*/ 2398144 w 5805577"/>
                <a:gd name="connsiteY4" fmla="*/ 3364302 h 5607170"/>
                <a:gd name="connsiteX5" fmla="*/ 2389517 w 5805577"/>
                <a:gd name="connsiteY5" fmla="*/ 2251494 h 5607170"/>
                <a:gd name="connsiteX6" fmla="*/ 3579962 w 5805577"/>
                <a:gd name="connsiteY6" fmla="*/ 2234242 h 5607170"/>
                <a:gd name="connsiteX7" fmla="*/ 3562710 w 5805577"/>
                <a:gd name="connsiteY7" fmla="*/ 1112808 h 5607170"/>
                <a:gd name="connsiteX8" fmla="*/ 4787661 w 5805577"/>
                <a:gd name="connsiteY8" fmla="*/ 1130060 h 5607170"/>
                <a:gd name="connsiteX9" fmla="*/ 4779034 w 5805577"/>
                <a:gd name="connsiteY9" fmla="*/ 0 h 5607170"/>
                <a:gd name="connsiteX10" fmla="*/ 5788324 w 5805577"/>
                <a:gd name="connsiteY10" fmla="*/ 25879 h 5607170"/>
                <a:gd name="connsiteX11" fmla="*/ 5805577 w 5805577"/>
                <a:gd name="connsiteY11" fmla="*/ 1130060 h 5607170"/>
                <a:gd name="connsiteX12" fmla="*/ 1199072 w 5805577"/>
                <a:gd name="connsiteY12" fmla="*/ 5598543 h 5607170"/>
                <a:gd name="connsiteX13" fmla="*/ 17253 w 5805577"/>
                <a:gd name="connsiteY13" fmla="*/ 5607170 h 5607170"/>
                <a:gd name="connsiteX0" fmla="*/ 17253 w 5796950"/>
                <a:gd name="connsiteY0" fmla="*/ 5607170 h 5607170"/>
                <a:gd name="connsiteX1" fmla="*/ 0 w 5796950"/>
                <a:gd name="connsiteY1" fmla="*/ 4485736 h 5607170"/>
                <a:gd name="connsiteX2" fmla="*/ 1207698 w 5796950"/>
                <a:gd name="connsiteY2" fmla="*/ 4485736 h 5607170"/>
                <a:gd name="connsiteX3" fmla="*/ 1207698 w 5796950"/>
                <a:gd name="connsiteY3" fmla="*/ 3372928 h 5607170"/>
                <a:gd name="connsiteX4" fmla="*/ 2398144 w 5796950"/>
                <a:gd name="connsiteY4" fmla="*/ 3364302 h 5607170"/>
                <a:gd name="connsiteX5" fmla="*/ 2389517 w 5796950"/>
                <a:gd name="connsiteY5" fmla="*/ 2251494 h 5607170"/>
                <a:gd name="connsiteX6" fmla="*/ 3579962 w 5796950"/>
                <a:gd name="connsiteY6" fmla="*/ 2234242 h 5607170"/>
                <a:gd name="connsiteX7" fmla="*/ 3562710 w 5796950"/>
                <a:gd name="connsiteY7" fmla="*/ 1112808 h 5607170"/>
                <a:gd name="connsiteX8" fmla="*/ 4787661 w 5796950"/>
                <a:gd name="connsiteY8" fmla="*/ 1130060 h 5607170"/>
                <a:gd name="connsiteX9" fmla="*/ 4779034 w 5796950"/>
                <a:gd name="connsiteY9" fmla="*/ 0 h 5607170"/>
                <a:gd name="connsiteX10" fmla="*/ 5788324 w 5796950"/>
                <a:gd name="connsiteY10" fmla="*/ 25879 h 5607170"/>
                <a:gd name="connsiteX11" fmla="*/ 5796950 w 5796950"/>
                <a:gd name="connsiteY11" fmla="*/ 1121434 h 5607170"/>
                <a:gd name="connsiteX12" fmla="*/ 1199072 w 5796950"/>
                <a:gd name="connsiteY12" fmla="*/ 5598543 h 5607170"/>
                <a:gd name="connsiteX13" fmla="*/ 17253 w 5796950"/>
                <a:gd name="connsiteY13" fmla="*/ 5607170 h 5607170"/>
                <a:gd name="connsiteX0" fmla="*/ 17253 w 5797780"/>
                <a:gd name="connsiteY0" fmla="*/ 5607170 h 5607170"/>
                <a:gd name="connsiteX1" fmla="*/ 0 w 5797780"/>
                <a:gd name="connsiteY1" fmla="*/ 4485736 h 5607170"/>
                <a:gd name="connsiteX2" fmla="*/ 1207698 w 5797780"/>
                <a:gd name="connsiteY2" fmla="*/ 4485736 h 5607170"/>
                <a:gd name="connsiteX3" fmla="*/ 1207698 w 5797780"/>
                <a:gd name="connsiteY3" fmla="*/ 3372928 h 5607170"/>
                <a:gd name="connsiteX4" fmla="*/ 2398144 w 5797780"/>
                <a:gd name="connsiteY4" fmla="*/ 3364302 h 5607170"/>
                <a:gd name="connsiteX5" fmla="*/ 2389517 w 5797780"/>
                <a:gd name="connsiteY5" fmla="*/ 2251494 h 5607170"/>
                <a:gd name="connsiteX6" fmla="*/ 3579962 w 5797780"/>
                <a:gd name="connsiteY6" fmla="*/ 2234242 h 5607170"/>
                <a:gd name="connsiteX7" fmla="*/ 3562710 w 5797780"/>
                <a:gd name="connsiteY7" fmla="*/ 1112808 h 5607170"/>
                <a:gd name="connsiteX8" fmla="*/ 4787661 w 5797780"/>
                <a:gd name="connsiteY8" fmla="*/ 1130060 h 5607170"/>
                <a:gd name="connsiteX9" fmla="*/ 4779034 w 5797780"/>
                <a:gd name="connsiteY9" fmla="*/ 0 h 5607170"/>
                <a:gd name="connsiteX10" fmla="*/ 5796951 w 5797780"/>
                <a:gd name="connsiteY10" fmla="*/ 0 h 5607170"/>
                <a:gd name="connsiteX11" fmla="*/ 5796950 w 5797780"/>
                <a:gd name="connsiteY11" fmla="*/ 1121434 h 5607170"/>
                <a:gd name="connsiteX12" fmla="*/ 1199072 w 5797780"/>
                <a:gd name="connsiteY12" fmla="*/ 5598543 h 5607170"/>
                <a:gd name="connsiteX13" fmla="*/ 17253 w 5797780"/>
                <a:gd name="connsiteY13" fmla="*/ 5607170 h 5607170"/>
                <a:gd name="connsiteX0" fmla="*/ 17253 w 5797780"/>
                <a:gd name="connsiteY0" fmla="*/ 5607170 h 5607170"/>
                <a:gd name="connsiteX1" fmla="*/ 0 w 5797780"/>
                <a:gd name="connsiteY1" fmla="*/ 4485736 h 5607170"/>
                <a:gd name="connsiteX2" fmla="*/ 1207698 w 5797780"/>
                <a:gd name="connsiteY2" fmla="*/ 4485736 h 5607170"/>
                <a:gd name="connsiteX3" fmla="*/ 1207698 w 5797780"/>
                <a:gd name="connsiteY3" fmla="*/ 3372928 h 5607170"/>
                <a:gd name="connsiteX4" fmla="*/ 2398144 w 5797780"/>
                <a:gd name="connsiteY4" fmla="*/ 3364302 h 5607170"/>
                <a:gd name="connsiteX5" fmla="*/ 2389517 w 5797780"/>
                <a:gd name="connsiteY5" fmla="*/ 2251494 h 5607170"/>
                <a:gd name="connsiteX6" fmla="*/ 3579962 w 5797780"/>
                <a:gd name="connsiteY6" fmla="*/ 2234242 h 5607170"/>
                <a:gd name="connsiteX7" fmla="*/ 3562710 w 5797780"/>
                <a:gd name="connsiteY7" fmla="*/ 1112808 h 5607170"/>
                <a:gd name="connsiteX8" fmla="*/ 4782376 w 5797780"/>
                <a:gd name="connsiteY8" fmla="*/ 1124774 h 5607170"/>
                <a:gd name="connsiteX9" fmla="*/ 4779034 w 5797780"/>
                <a:gd name="connsiteY9" fmla="*/ 0 h 5607170"/>
                <a:gd name="connsiteX10" fmla="*/ 5796951 w 5797780"/>
                <a:gd name="connsiteY10" fmla="*/ 0 h 5607170"/>
                <a:gd name="connsiteX11" fmla="*/ 5796950 w 5797780"/>
                <a:gd name="connsiteY11" fmla="*/ 1121434 h 5607170"/>
                <a:gd name="connsiteX12" fmla="*/ 1199072 w 5797780"/>
                <a:gd name="connsiteY12" fmla="*/ 5598543 h 5607170"/>
                <a:gd name="connsiteX13" fmla="*/ 17253 w 5797780"/>
                <a:gd name="connsiteY13" fmla="*/ 5607170 h 5607170"/>
                <a:gd name="connsiteX0" fmla="*/ 17253 w 5797780"/>
                <a:gd name="connsiteY0" fmla="*/ 5607170 h 5607170"/>
                <a:gd name="connsiteX1" fmla="*/ 0 w 5797780"/>
                <a:gd name="connsiteY1" fmla="*/ 4485736 h 5607170"/>
                <a:gd name="connsiteX2" fmla="*/ 1207698 w 5797780"/>
                <a:gd name="connsiteY2" fmla="*/ 4485736 h 5607170"/>
                <a:gd name="connsiteX3" fmla="*/ 1207698 w 5797780"/>
                <a:gd name="connsiteY3" fmla="*/ 3372928 h 5607170"/>
                <a:gd name="connsiteX4" fmla="*/ 2398144 w 5797780"/>
                <a:gd name="connsiteY4" fmla="*/ 3364302 h 5607170"/>
                <a:gd name="connsiteX5" fmla="*/ 2389517 w 5797780"/>
                <a:gd name="connsiteY5" fmla="*/ 2251494 h 5607170"/>
                <a:gd name="connsiteX6" fmla="*/ 3579962 w 5797780"/>
                <a:gd name="connsiteY6" fmla="*/ 2234242 h 5607170"/>
                <a:gd name="connsiteX7" fmla="*/ 3562710 w 5797780"/>
                <a:gd name="connsiteY7" fmla="*/ 1112808 h 5607170"/>
                <a:gd name="connsiteX8" fmla="*/ 4782376 w 5797780"/>
                <a:gd name="connsiteY8" fmla="*/ 1124774 h 5607170"/>
                <a:gd name="connsiteX9" fmla="*/ 4779034 w 5797780"/>
                <a:gd name="connsiteY9" fmla="*/ 10572 h 5607170"/>
                <a:gd name="connsiteX10" fmla="*/ 5796951 w 5797780"/>
                <a:gd name="connsiteY10" fmla="*/ 0 h 5607170"/>
                <a:gd name="connsiteX11" fmla="*/ 5796950 w 5797780"/>
                <a:gd name="connsiteY11" fmla="*/ 1121434 h 5607170"/>
                <a:gd name="connsiteX12" fmla="*/ 1199072 w 5797780"/>
                <a:gd name="connsiteY12" fmla="*/ 5598543 h 5607170"/>
                <a:gd name="connsiteX13" fmla="*/ 17253 w 5797780"/>
                <a:gd name="connsiteY13" fmla="*/ 5607170 h 5607170"/>
                <a:gd name="connsiteX0" fmla="*/ 17253 w 5796950"/>
                <a:gd name="connsiteY0" fmla="*/ 5596599 h 5596599"/>
                <a:gd name="connsiteX1" fmla="*/ 0 w 5796950"/>
                <a:gd name="connsiteY1" fmla="*/ 4475165 h 5596599"/>
                <a:gd name="connsiteX2" fmla="*/ 1207698 w 5796950"/>
                <a:gd name="connsiteY2" fmla="*/ 4475165 h 5596599"/>
                <a:gd name="connsiteX3" fmla="*/ 1207698 w 5796950"/>
                <a:gd name="connsiteY3" fmla="*/ 3362357 h 5596599"/>
                <a:gd name="connsiteX4" fmla="*/ 2398144 w 5796950"/>
                <a:gd name="connsiteY4" fmla="*/ 3353731 h 5596599"/>
                <a:gd name="connsiteX5" fmla="*/ 2389517 w 5796950"/>
                <a:gd name="connsiteY5" fmla="*/ 2240923 h 5596599"/>
                <a:gd name="connsiteX6" fmla="*/ 3579962 w 5796950"/>
                <a:gd name="connsiteY6" fmla="*/ 2223671 h 5596599"/>
                <a:gd name="connsiteX7" fmla="*/ 3562710 w 5796950"/>
                <a:gd name="connsiteY7" fmla="*/ 1102237 h 5596599"/>
                <a:gd name="connsiteX8" fmla="*/ 4782376 w 5796950"/>
                <a:gd name="connsiteY8" fmla="*/ 1114203 h 5596599"/>
                <a:gd name="connsiteX9" fmla="*/ 4779034 w 5796950"/>
                <a:gd name="connsiteY9" fmla="*/ 1 h 5596599"/>
                <a:gd name="connsiteX10" fmla="*/ 5781094 w 5796950"/>
                <a:gd name="connsiteY10" fmla="*/ 0 h 5596599"/>
                <a:gd name="connsiteX11" fmla="*/ 5796950 w 5796950"/>
                <a:gd name="connsiteY11" fmla="*/ 1110863 h 5596599"/>
                <a:gd name="connsiteX12" fmla="*/ 1199072 w 5796950"/>
                <a:gd name="connsiteY12" fmla="*/ 5587972 h 5596599"/>
                <a:gd name="connsiteX13" fmla="*/ 17253 w 5796950"/>
                <a:gd name="connsiteY13" fmla="*/ 5596599 h 5596599"/>
                <a:gd name="connsiteX0" fmla="*/ 17253 w 5781923"/>
                <a:gd name="connsiteY0" fmla="*/ 5596599 h 5596599"/>
                <a:gd name="connsiteX1" fmla="*/ 0 w 5781923"/>
                <a:gd name="connsiteY1" fmla="*/ 4475165 h 5596599"/>
                <a:gd name="connsiteX2" fmla="*/ 1207698 w 5781923"/>
                <a:gd name="connsiteY2" fmla="*/ 4475165 h 5596599"/>
                <a:gd name="connsiteX3" fmla="*/ 1207698 w 5781923"/>
                <a:gd name="connsiteY3" fmla="*/ 3362357 h 5596599"/>
                <a:gd name="connsiteX4" fmla="*/ 2398144 w 5781923"/>
                <a:gd name="connsiteY4" fmla="*/ 3353731 h 5596599"/>
                <a:gd name="connsiteX5" fmla="*/ 2389517 w 5781923"/>
                <a:gd name="connsiteY5" fmla="*/ 2240923 h 5596599"/>
                <a:gd name="connsiteX6" fmla="*/ 3579962 w 5781923"/>
                <a:gd name="connsiteY6" fmla="*/ 2223671 h 5596599"/>
                <a:gd name="connsiteX7" fmla="*/ 3562710 w 5781923"/>
                <a:gd name="connsiteY7" fmla="*/ 1102237 h 5596599"/>
                <a:gd name="connsiteX8" fmla="*/ 4782376 w 5781923"/>
                <a:gd name="connsiteY8" fmla="*/ 1114203 h 5596599"/>
                <a:gd name="connsiteX9" fmla="*/ 4779034 w 5781923"/>
                <a:gd name="connsiteY9" fmla="*/ 1 h 5596599"/>
                <a:gd name="connsiteX10" fmla="*/ 5781094 w 5781923"/>
                <a:gd name="connsiteY10" fmla="*/ 0 h 5596599"/>
                <a:gd name="connsiteX11" fmla="*/ 5781093 w 5781923"/>
                <a:gd name="connsiteY11" fmla="*/ 1121434 h 5596599"/>
                <a:gd name="connsiteX12" fmla="*/ 1199072 w 5781923"/>
                <a:gd name="connsiteY12" fmla="*/ 5587972 h 5596599"/>
                <a:gd name="connsiteX13" fmla="*/ 17253 w 5781923"/>
                <a:gd name="connsiteY13" fmla="*/ 5596599 h 5596599"/>
                <a:gd name="connsiteX0" fmla="*/ 17253 w 5781923"/>
                <a:gd name="connsiteY0" fmla="*/ 5596599 h 5596599"/>
                <a:gd name="connsiteX1" fmla="*/ 0 w 5781923"/>
                <a:gd name="connsiteY1" fmla="*/ 4475165 h 5596599"/>
                <a:gd name="connsiteX2" fmla="*/ 1207698 w 5781923"/>
                <a:gd name="connsiteY2" fmla="*/ 4475165 h 5596599"/>
                <a:gd name="connsiteX3" fmla="*/ 1207698 w 5781923"/>
                <a:gd name="connsiteY3" fmla="*/ 3362357 h 5596599"/>
                <a:gd name="connsiteX4" fmla="*/ 2398144 w 5781923"/>
                <a:gd name="connsiteY4" fmla="*/ 3353731 h 5596599"/>
                <a:gd name="connsiteX5" fmla="*/ 2389517 w 5781923"/>
                <a:gd name="connsiteY5" fmla="*/ 2240923 h 5596599"/>
                <a:gd name="connsiteX6" fmla="*/ 3579962 w 5781923"/>
                <a:gd name="connsiteY6" fmla="*/ 2223671 h 5596599"/>
                <a:gd name="connsiteX7" fmla="*/ 3562710 w 5781923"/>
                <a:gd name="connsiteY7" fmla="*/ 1102237 h 5596599"/>
                <a:gd name="connsiteX8" fmla="*/ 4771156 w 5781923"/>
                <a:gd name="connsiteY8" fmla="*/ 1097373 h 5596599"/>
                <a:gd name="connsiteX9" fmla="*/ 4779034 w 5781923"/>
                <a:gd name="connsiteY9" fmla="*/ 1 h 5596599"/>
                <a:gd name="connsiteX10" fmla="*/ 5781094 w 5781923"/>
                <a:gd name="connsiteY10" fmla="*/ 0 h 5596599"/>
                <a:gd name="connsiteX11" fmla="*/ 5781093 w 5781923"/>
                <a:gd name="connsiteY11" fmla="*/ 1121434 h 5596599"/>
                <a:gd name="connsiteX12" fmla="*/ 1199072 w 5781923"/>
                <a:gd name="connsiteY12" fmla="*/ 5587972 h 5596599"/>
                <a:gd name="connsiteX13" fmla="*/ 17253 w 5781923"/>
                <a:gd name="connsiteY13" fmla="*/ 5596599 h 5596599"/>
                <a:gd name="connsiteX0" fmla="*/ 17253 w 5781923"/>
                <a:gd name="connsiteY0" fmla="*/ 5596599 h 5596599"/>
                <a:gd name="connsiteX1" fmla="*/ 0 w 5781923"/>
                <a:gd name="connsiteY1" fmla="*/ 4475165 h 5596599"/>
                <a:gd name="connsiteX2" fmla="*/ 1207698 w 5781923"/>
                <a:gd name="connsiteY2" fmla="*/ 4475165 h 5596599"/>
                <a:gd name="connsiteX3" fmla="*/ 1207698 w 5781923"/>
                <a:gd name="connsiteY3" fmla="*/ 3362357 h 5596599"/>
                <a:gd name="connsiteX4" fmla="*/ 2398144 w 5781923"/>
                <a:gd name="connsiteY4" fmla="*/ 3353731 h 5596599"/>
                <a:gd name="connsiteX5" fmla="*/ 2389517 w 5781923"/>
                <a:gd name="connsiteY5" fmla="*/ 2240923 h 5596599"/>
                <a:gd name="connsiteX6" fmla="*/ 3579962 w 5781923"/>
                <a:gd name="connsiteY6" fmla="*/ 2223671 h 5596599"/>
                <a:gd name="connsiteX7" fmla="*/ 3562710 w 5781923"/>
                <a:gd name="connsiteY7" fmla="*/ 1102237 h 5596599"/>
                <a:gd name="connsiteX8" fmla="*/ 4771156 w 5781923"/>
                <a:gd name="connsiteY8" fmla="*/ 1097373 h 5596599"/>
                <a:gd name="connsiteX9" fmla="*/ 4767814 w 5781923"/>
                <a:gd name="connsiteY9" fmla="*/ 1 h 5596599"/>
                <a:gd name="connsiteX10" fmla="*/ 5781094 w 5781923"/>
                <a:gd name="connsiteY10" fmla="*/ 0 h 5596599"/>
                <a:gd name="connsiteX11" fmla="*/ 5781093 w 5781923"/>
                <a:gd name="connsiteY11" fmla="*/ 1121434 h 5596599"/>
                <a:gd name="connsiteX12" fmla="*/ 1199072 w 5781923"/>
                <a:gd name="connsiteY12" fmla="*/ 5587972 h 5596599"/>
                <a:gd name="connsiteX13" fmla="*/ 17253 w 5781923"/>
                <a:gd name="connsiteY13" fmla="*/ 5596599 h 5596599"/>
                <a:gd name="connsiteX0" fmla="*/ 17253 w 5946229"/>
                <a:gd name="connsiteY0" fmla="*/ 5602949 h 5602949"/>
                <a:gd name="connsiteX1" fmla="*/ 0 w 5946229"/>
                <a:gd name="connsiteY1" fmla="*/ 4481515 h 5602949"/>
                <a:gd name="connsiteX2" fmla="*/ 1207698 w 5946229"/>
                <a:gd name="connsiteY2" fmla="*/ 4481515 h 5602949"/>
                <a:gd name="connsiteX3" fmla="*/ 1207698 w 5946229"/>
                <a:gd name="connsiteY3" fmla="*/ 3368707 h 5602949"/>
                <a:gd name="connsiteX4" fmla="*/ 2398144 w 5946229"/>
                <a:gd name="connsiteY4" fmla="*/ 3360081 h 5602949"/>
                <a:gd name="connsiteX5" fmla="*/ 2389517 w 5946229"/>
                <a:gd name="connsiteY5" fmla="*/ 2247273 h 5602949"/>
                <a:gd name="connsiteX6" fmla="*/ 3579962 w 5946229"/>
                <a:gd name="connsiteY6" fmla="*/ 2230021 h 5602949"/>
                <a:gd name="connsiteX7" fmla="*/ 3562710 w 5946229"/>
                <a:gd name="connsiteY7" fmla="*/ 1108587 h 5602949"/>
                <a:gd name="connsiteX8" fmla="*/ 4771156 w 5946229"/>
                <a:gd name="connsiteY8" fmla="*/ 1103723 h 5602949"/>
                <a:gd name="connsiteX9" fmla="*/ 4767814 w 5946229"/>
                <a:gd name="connsiteY9" fmla="*/ 6351 h 5602949"/>
                <a:gd name="connsiteX10" fmla="*/ 5946194 w 5946229"/>
                <a:gd name="connsiteY10" fmla="*/ 0 h 5602949"/>
                <a:gd name="connsiteX11" fmla="*/ 5781093 w 5946229"/>
                <a:gd name="connsiteY11" fmla="*/ 1127784 h 5602949"/>
                <a:gd name="connsiteX12" fmla="*/ 1199072 w 5946229"/>
                <a:gd name="connsiteY12" fmla="*/ 5594322 h 5602949"/>
                <a:gd name="connsiteX13" fmla="*/ 17253 w 5946229"/>
                <a:gd name="connsiteY13" fmla="*/ 5602949 h 5602949"/>
                <a:gd name="connsiteX0" fmla="*/ 17253 w 5952543"/>
                <a:gd name="connsiteY0" fmla="*/ 5602949 h 5602949"/>
                <a:gd name="connsiteX1" fmla="*/ 0 w 5952543"/>
                <a:gd name="connsiteY1" fmla="*/ 4481515 h 5602949"/>
                <a:gd name="connsiteX2" fmla="*/ 1207698 w 5952543"/>
                <a:gd name="connsiteY2" fmla="*/ 4481515 h 5602949"/>
                <a:gd name="connsiteX3" fmla="*/ 1207698 w 5952543"/>
                <a:gd name="connsiteY3" fmla="*/ 3368707 h 5602949"/>
                <a:gd name="connsiteX4" fmla="*/ 2398144 w 5952543"/>
                <a:gd name="connsiteY4" fmla="*/ 3360081 h 5602949"/>
                <a:gd name="connsiteX5" fmla="*/ 2389517 w 5952543"/>
                <a:gd name="connsiteY5" fmla="*/ 2247273 h 5602949"/>
                <a:gd name="connsiteX6" fmla="*/ 3579962 w 5952543"/>
                <a:gd name="connsiteY6" fmla="*/ 2230021 h 5602949"/>
                <a:gd name="connsiteX7" fmla="*/ 3562710 w 5952543"/>
                <a:gd name="connsiteY7" fmla="*/ 1108587 h 5602949"/>
                <a:gd name="connsiteX8" fmla="*/ 4771156 w 5952543"/>
                <a:gd name="connsiteY8" fmla="*/ 1103723 h 5602949"/>
                <a:gd name="connsiteX9" fmla="*/ 4767814 w 5952543"/>
                <a:gd name="connsiteY9" fmla="*/ 6351 h 5602949"/>
                <a:gd name="connsiteX10" fmla="*/ 5946194 w 5952543"/>
                <a:gd name="connsiteY10" fmla="*/ 0 h 5602949"/>
                <a:gd name="connsiteX11" fmla="*/ 5952543 w 5952543"/>
                <a:gd name="connsiteY11" fmla="*/ 1108734 h 5602949"/>
                <a:gd name="connsiteX12" fmla="*/ 1199072 w 5952543"/>
                <a:gd name="connsiteY12" fmla="*/ 5594322 h 5602949"/>
                <a:gd name="connsiteX13" fmla="*/ 17253 w 5952543"/>
                <a:gd name="connsiteY13" fmla="*/ 5602949 h 560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2543" h="5602949">
                  <a:moveTo>
                    <a:pt x="17253" y="5602949"/>
                  </a:moveTo>
                  <a:lnTo>
                    <a:pt x="0" y="4481515"/>
                  </a:lnTo>
                  <a:lnTo>
                    <a:pt x="1207698" y="4481515"/>
                  </a:lnTo>
                  <a:lnTo>
                    <a:pt x="1207698" y="3368707"/>
                  </a:lnTo>
                  <a:lnTo>
                    <a:pt x="2398144" y="3360081"/>
                  </a:lnTo>
                  <a:cubicBezTo>
                    <a:pt x="2395268" y="2989145"/>
                    <a:pt x="2392393" y="2618209"/>
                    <a:pt x="2389517" y="2247273"/>
                  </a:cubicBezTo>
                  <a:lnTo>
                    <a:pt x="3579962" y="2230021"/>
                  </a:lnTo>
                  <a:lnTo>
                    <a:pt x="3562710" y="1108587"/>
                  </a:lnTo>
                  <a:lnTo>
                    <a:pt x="4771156" y="1103723"/>
                  </a:lnTo>
                  <a:cubicBezTo>
                    <a:pt x="4768280" y="727036"/>
                    <a:pt x="4770690" y="383038"/>
                    <a:pt x="4767814" y="6351"/>
                  </a:cubicBezTo>
                  <a:lnTo>
                    <a:pt x="5946194" y="0"/>
                  </a:lnTo>
                  <a:cubicBezTo>
                    <a:pt x="5949069" y="373811"/>
                    <a:pt x="5949668" y="734923"/>
                    <a:pt x="5952543" y="1108734"/>
                  </a:cubicBezTo>
                  <a:lnTo>
                    <a:pt x="1199072" y="5594322"/>
                  </a:lnTo>
                  <a:lnTo>
                    <a:pt x="17253" y="5602949"/>
                  </a:lnTo>
                  <a:close/>
                </a:path>
              </a:pathLst>
            </a:custGeom>
            <a:solidFill>
              <a:srgbClr val="996600">
                <a:alpha val="65000"/>
              </a:srgbClr>
            </a:solidFill>
            <a:ln>
              <a:solidFill>
                <a:srgbClr val="99660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TextBox 59"/>
            <p:cNvSpPr txBox="1"/>
            <p:nvPr/>
          </p:nvSpPr>
          <p:spPr>
            <a:xfrm>
              <a:off x="1604139" y="5477953"/>
              <a:ext cx="1761679" cy="943848"/>
            </a:xfrm>
            <a:prstGeom prst="rect">
              <a:avLst/>
            </a:prstGeom>
            <a:noFill/>
          </p:spPr>
          <p:txBody>
            <a:bodyPr wrap="none" rtlCol="0">
              <a:spAutoFit/>
            </a:bodyPr>
            <a:lstStyle/>
            <a:p>
              <a:pPr algn="ctr"/>
              <a:r>
                <a:rPr lang="en-US" sz="2000" b="1" dirty="0"/>
                <a:t>(1)</a:t>
              </a:r>
            </a:p>
            <a:p>
              <a:r>
                <a:rPr lang="en-US" sz="2000" b="1" dirty="0"/>
                <a:t>Performed</a:t>
              </a:r>
            </a:p>
          </p:txBody>
        </p:sp>
        <p:sp>
          <p:nvSpPr>
            <p:cNvPr id="97" name="TextBox 96"/>
            <p:cNvSpPr txBox="1"/>
            <p:nvPr/>
          </p:nvSpPr>
          <p:spPr>
            <a:xfrm>
              <a:off x="2862400" y="4351524"/>
              <a:ext cx="1582912" cy="943848"/>
            </a:xfrm>
            <a:prstGeom prst="rect">
              <a:avLst/>
            </a:prstGeom>
            <a:noFill/>
          </p:spPr>
          <p:txBody>
            <a:bodyPr wrap="none" rtlCol="0">
              <a:spAutoFit/>
            </a:bodyPr>
            <a:lstStyle/>
            <a:p>
              <a:pPr algn="ctr"/>
              <a:r>
                <a:rPr lang="en-US" sz="2000" b="1" dirty="0"/>
                <a:t>(2)</a:t>
              </a:r>
            </a:p>
            <a:p>
              <a:r>
                <a:rPr lang="en-US" sz="2000" b="1" dirty="0"/>
                <a:t>Managed</a:t>
              </a:r>
            </a:p>
          </p:txBody>
        </p:sp>
        <p:sp>
          <p:nvSpPr>
            <p:cNvPr id="98" name="TextBox 97"/>
            <p:cNvSpPr txBox="1"/>
            <p:nvPr/>
          </p:nvSpPr>
          <p:spPr>
            <a:xfrm>
              <a:off x="4022283" y="3279136"/>
              <a:ext cx="1365932" cy="943848"/>
            </a:xfrm>
            <a:prstGeom prst="rect">
              <a:avLst/>
            </a:prstGeom>
            <a:noFill/>
          </p:spPr>
          <p:txBody>
            <a:bodyPr wrap="none" rtlCol="0">
              <a:spAutoFit/>
            </a:bodyPr>
            <a:lstStyle/>
            <a:p>
              <a:pPr algn="ctr"/>
              <a:r>
                <a:rPr lang="en-US" sz="2000" b="1" dirty="0"/>
                <a:t>(3)</a:t>
              </a:r>
            </a:p>
            <a:p>
              <a:r>
                <a:rPr lang="en-US" sz="2000" b="1" dirty="0"/>
                <a:t>Defined</a:t>
              </a:r>
            </a:p>
          </p:txBody>
        </p:sp>
        <p:sp>
          <p:nvSpPr>
            <p:cNvPr id="99" name="TextBox 98"/>
            <p:cNvSpPr txBox="1"/>
            <p:nvPr/>
          </p:nvSpPr>
          <p:spPr>
            <a:xfrm>
              <a:off x="5175103" y="2090666"/>
              <a:ext cx="1683025" cy="943848"/>
            </a:xfrm>
            <a:prstGeom prst="rect">
              <a:avLst/>
            </a:prstGeom>
            <a:noFill/>
          </p:spPr>
          <p:txBody>
            <a:bodyPr wrap="none" rtlCol="0">
              <a:spAutoFit/>
            </a:bodyPr>
            <a:lstStyle/>
            <a:p>
              <a:pPr algn="ctr"/>
              <a:r>
                <a:rPr lang="en-US" sz="2000" b="1" dirty="0"/>
                <a:t>(4)</a:t>
              </a:r>
            </a:p>
            <a:p>
              <a:r>
                <a:rPr lang="en-US" sz="2000" b="1" dirty="0"/>
                <a:t>Measured</a:t>
              </a:r>
            </a:p>
          </p:txBody>
        </p:sp>
        <p:sp>
          <p:nvSpPr>
            <p:cNvPr id="100" name="TextBox 99"/>
            <p:cNvSpPr txBox="1"/>
            <p:nvPr/>
          </p:nvSpPr>
          <p:spPr>
            <a:xfrm>
              <a:off x="6422262" y="962427"/>
              <a:ext cx="1489341" cy="828044"/>
            </a:xfrm>
            <a:prstGeom prst="rect">
              <a:avLst/>
            </a:prstGeom>
            <a:noFill/>
          </p:spPr>
          <p:txBody>
            <a:bodyPr wrap="none" rtlCol="0">
              <a:spAutoFit/>
            </a:bodyPr>
            <a:lstStyle/>
            <a:p>
              <a:pPr algn="ctr"/>
              <a:r>
                <a:rPr lang="en-US" sz="2000" b="1" dirty="0"/>
                <a:t>(5)</a:t>
              </a:r>
            </a:p>
            <a:p>
              <a:r>
                <a:rPr lang="en-US" sz="2000" b="1" dirty="0"/>
                <a:t>Optimized</a:t>
              </a:r>
            </a:p>
          </p:txBody>
        </p:sp>
        <p:grpSp>
          <p:nvGrpSpPr>
            <p:cNvPr id="102" name="Group 101"/>
            <p:cNvGrpSpPr/>
            <p:nvPr/>
          </p:nvGrpSpPr>
          <p:grpSpPr>
            <a:xfrm>
              <a:off x="4989169" y="1865426"/>
              <a:ext cx="1270660" cy="1276601"/>
              <a:chOff x="1888177" y="4756065"/>
              <a:chExt cx="1270660" cy="1276601"/>
            </a:xfrm>
            <a:solidFill>
              <a:srgbClr val="FFFF00"/>
            </a:solidFill>
          </p:grpSpPr>
          <p:sp>
            <p:nvSpPr>
              <p:cNvPr id="103" name="Rectangle 102"/>
              <p:cNvSpPr/>
              <p:nvPr/>
            </p:nvSpPr>
            <p:spPr>
              <a:xfrm>
                <a:off x="1888177" y="4756065"/>
                <a:ext cx="1270660" cy="1583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4" name="Rectangle 103"/>
              <p:cNvSpPr/>
              <p:nvPr/>
            </p:nvSpPr>
            <p:spPr>
              <a:xfrm rot="5400000">
                <a:off x="1494309" y="5389418"/>
                <a:ext cx="1122221" cy="16427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06" name="Rectangle 105"/>
            <p:cNvSpPr/>
            <p:nvPr/>
          </p:nvSpPr>
          <p:spPr>
            <a:xfrm>
              <a:off x="6196075" y="741773"/>
              <a:ext cx="1430647" cy="1583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7" name="Rectangle 106"/>
            <p:cNvSpPr/>
            <p:nvPr/>
          </p:nvSpPr>
          <p:spPr>
            <a:xfrm rot="5400000">
              <a:off x="5793554" y="1377106"/>
              <a:ext cx="1118261" cy="1642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16" name="Straight Arrow Connector 115"/>
            <p:cNvCxnSpPr/>
            <p:nvPr/>
          </p:nvCxnSpPr>
          <p:spPr>
            <a:xfrm flipV="1">
              <a:off x="2814459" y="2279650"/>
              <a:ext cx="4481691" cy="4194420"/>
            </a:xfrm>
            <a:prstGeom prst="straightConnector1">
              <a:avLst/>
            </a:prstGeom>
            <a:ln w="165100">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996222" y="3324068"/>
            <a:ext cx="3714247" cy="707886"/>
            <a:chOff x="5137628" y="2989639"/>
            <a:chExt cx="3898371" cy="943848"/>
          </a:xfrm>
        </p:grpSpPr>
        <p:sp>
          <p:nvSpPr>
            <p:cNvPr id="3" name="Left Arrow 2"/>
            <p:cNvSpPr/>
            <p:nvPr/>
          </p:nvSpPr>
          <p:spPr>
            <a:xfrm>
              <a:off x="5137628" y="3349926"/>
              <a:ext cx="1819275" cy="3577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p:cNvSpPr txBox="1"/>
            <p:nvPr/>
          </p:nvSpPr>
          <p:spPr>
            <a:xfrm>
              <a:off x="7069821" y="2989639"/>
              <a:ext cx="1966178" cy="943848"/>
            </a:xfrm>
            <a:prstGeom prst="rect">
              <a:avLst/>
            </a:prstGeom>
            <a:noFill/>
          </p:spPr>
          <p:txBody>
            <a:bodyPr wrap="none" rtlCol="0">
              <a:spAutoFit/>
            </a:bodyPr>
            <a:lstStyle/>
            <a:p>
              <a:r>
                <a:rPr lang="en-US" sz="4000" dirty="0"/>
                <a:t>Target</a:t>
              </a:r>
            </a:p>
          </p:txBody>
        </p:sp>
      </p:grpSp>
    </p:spTree>
    <p:extLst>
      <p:ext uri="{BB962C8B-B14F-4D97-AF65-F5344CB8AC3E}">
        <p14:creationId xmlns:p14="http://schemas.microsoft.com/office/powerpoint/2010/main" val="83922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15341</TotalTime>
  <Words>2428</Words>
  <Application>Microsoft Macintosh PowerPoint</Application>
  <PresentationFormat>On-screen Show (4:3)</PresentationFormat>
  <Paragraphs>311</Paragraphs>
  <Slides>26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Franklin Gothic Book</vt:lpstr>
      <vt:lpstr>Franklin Gothic Medium</vt:lpstr>
      <vt:lpstr>Segoe UI</vt:lpstr>
      <vt:lpstr>Arial</vt:lpstr>
      <vt:lpstr>1_Office Theme</vt:lpstr>
      <vt:lpstr>AGU’s Data Management Maturity (DMM) Workshop  </vt:lpstr>
      <vt:lpstr>PowerPoint Presentation</vt:lpstr>
      <vt:lpstr>Data Management Challenges</vt:lpstr>
      <vt:lpstr>Best Practices for Data Management</vt:lpstr>
      <vt:lpstr>Data Management Maturity (DMM)</vt:lpstr>
      <vt:lpstr>DMMSM Structure</vt:lpstr>
      <vt:lpstr>DMM – Capability and Maturity</vt:lpstr>
      <vt:lpstr>PowerPoint Presentation</vt:lpstr>
      <vt:lpstr>PowerPoint Presentation</vt:lpstr>
      <vt:lpstr>DMM Process Area Construct</vt:lpstr>
      <vt:lpstr>PowerPoint Presentation</vt:lpstr>
      <vt:lpstr>Data Management Strategy Process Areas: Encompasses process areas designed to focus on development, strengthening, and enhancement of the overall data management program.  </vt:lpstr>
      <vt:lpstr>Data Governance Process Areas: Identifies important data assets, defines and implements processes to manage the assets, and formally manages them throughout the organization. </vt:lpstr>
      <vt:lpstr>Data Quality Process Areas: Defines a collaborative approach for receiving, assessing, cleansing, and curating data to ensure fitness for intended use in the scientific community. This includes ensuring metadata content and standards are met, data submissions are complete, and data is accessible at the right time. </vt:lpstr>
      <vt:lpstr>Data Operations Process Areas: Ensures data requirements are fully specified and data is traceable with documented provenance, manages data changes, and manages data contributions. </vt:lpstr>
      <vt:lpstr>Platform &amp; Architecture Ensures the implemented data management platform successfully integrates, archives, preserves data assets to support the organization and/or scientific community objectives. </vt:lpstr>
      <vt:lpstr>Supporting Processes Foundational processes that support adoption, execution, sustainment, and improvement of data management processes. </vt:lpstr>
      <vt:lpstr>Key Notes on DMM Model Construct</vt:lpstr>
      <vt:lpstr>Characterization of Practices</vt:lpstr>
      <vt:lpstr>DMM Maturity – Consistent and Sustainable </vt:lpstr>
      <vt:lpstr>Assessment - Objective Measurement</vt:lpstr>
      <vt:lpstr>AGU Data Management Assessment</vt:lpstr>
      <vt:lpstr>DMM Assessments</vt:lpstr>
      <vt:lpstr>DMM Assessment Method</vt:lpstr>
      <vt:lpstr>PowerPoint Presentation</vt:lpstr>
      <vt:lpstr> Contact Information: Shelley Stall sstall@agu.org</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Stall</dc:creator>
  <cp:lastModifiedBy>Shelley Stall</cp:lastModifiedBy>
  <cp:revision>234</cp:revision>
  <dcterms:created xsi:type="dcterms:W3CDTF">2015-09-22T13:35:37Z</dcterms:created>
  <dcterms:modified xsi:type="dcterms:W3CDTF">2016-07-19T02:23:05Z</dcterms:modified>
</cp:coreProperties>
</file>