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2" r:id="rId3"/>
    <p:sldId id="256" r:id="rId4"/>
    <p:sldId id="283" r:id="rId5"/>
    <p:sldId id="280" r:id="rId6"/>
    <p:sldId id="277" r:id="rId7"/>
    <p:sldId id="278" r:id="rId8"/>
    <p:sldId id="281" r:id="rId9"/>
    <p:sldId id="284" r:id="rId10"/>
    <p:sldId id="285" r:id="rId11"/>
    <p:sldId id="261" r:id="rId12"/>
    <p:sldId id="272" r:id="rId13"/>
    <p:sldId id="273" r:id="rId14"/>
    <p:sldId id="259" r:id="rId15"/>
    <p:sldId id="260" r:id="rId16"/>
    <p:sldId id="286" r:id="rId17"/>
    <p:sldId id="275" r:id="rId18"/>
    <p:sldId id="276"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56" autoAdjust="0"/>
  </p:normalViewPr>
  <p:slideViewPr>
    <p:cSldViewPr>
      <p:cViewPr>
        <p:scale>
          <a:sx n="80" d="100"/>
          <a:sy n="80" d="100"/>
        </p:scale>
        <p:origin x="-1450" y="-1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vicente\GILBERTO\Data%20Quality\QualityPo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vicente\GILBERTO\Data%20Quality\QualityPo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vicente\GILBERTO\Data%20Quality\QualityPo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vicente\GILBERTO\Data%20Quality\QualityPo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vicente\GILBERTO\Data%20Quality\QualityPo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col"/>
        <c:grouping val="clustered"/>
        <c:ser>
          <c:idx val="0"/>
          <c:order val="0"/>
          <c:tx>
            <c:strRef>
              <c:f>'L1401100841.csv'!$B$1</c:f>
              <c:strCache>
                <c:ptCount val="1"/>
                <c:pt idx="0">
                  <c:v>Most Important for Museum Curator</c:v>
                </c:pt>
              </c:strCache>
            </c:strRef>
          </c:tx>
          <c:cat>
            <c:strRef>
              <c:f>'L1401100841.csv'!$A$2:$A$6</c:f>
              <c:strCache>
                <c:ptCount val="5"/>
                <c:pt idx="0">
                  <c:v>Accuracy</c:v>
                </c:pt>
                <c:pt idx="1">
                  <c:v>Resolution</c:v>
                </c:pt>
                <c:pt idx="2">
                  <c:v>Completeness</c:v>
                </c:pt>
                <c:pt idx="3">
                  <c:v>Latency</c:v>
                </c:pt>
                <c:pt idx="4">
                  <c:v>Ease of Use</c:v>
                </c:pt>
              </c:strCache>
            </c:strRef>
          </c:cat>
          <c:val>
            <c:numRef>
              <c:f>'L1401100841.csv'!$B$2:$B$6</c:f>
              <c:numCache>
                <c:formatCode>General</c:formatCode>
                <c:ptCount val="5"/>
                <c:pt idx="0">
                  <c:v>5</c:v>
                </c:pt>
                <c:pt idx="1">
                  <c:v>2</c:v>
                </c:pt>
                <c:pt idx="2">
                  <c:v>1</c:v>
                </c:pt>
                <c:pt idx="3">
                  <c:v>0</c:v>
                </c:pt>
                <c:pt idx="4">
                  <c:v>7</c:v>
                </c:pt>
              </c:numCache>
            </c:numRef>
          </c:val>
        </c:ser>
        <c:axId val="43511168"/>
        <c:axId val="81701120"/>
      </c:barChart>
      <c:catAx>
        <c:axId val="43511168"/>
        <c:scaling>
          <c:orientation val="minMax"/>
        </c:scaling>
        <c:axPos val="b"/>
        <c:tickLblPos val="nextTo"/>
        <c:crossAx val="81701120"/>
        <c:crosses val="autoZero"/>
        <c:auto val="1"/>
        <c:lblAlgn val="ctr"/>
        <c:lblOffset val="100"/>
      </c:catAx>
      <c:valAx>
        <c:axId val="81701120"/>
        <c:scaling>
          <c:orientation val="minMax"/>
        </c:scaling>
        <c:axPos val="l"/>
        <c:majorGridlines/>
        <c:numFmt formatCode="General" sourceLinked="1"/>
        <c:tickLblPos val="nextTo"/>
        <c:crossAx val="4351116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col"/>
        <c:grouping val="clustered"/>
        <c:ser>
          <c:idx val="0"/>
          <c:order val="0"/>
          <c:tx>
            <c:strRef>
              <c:f>'L1401100841.csv'!$C$1</c:f>
              <c:strCache>
                <c:ptCount val="1"/>
                <c:pt idx="0">
                  <c:v>Most important for Operational (HotShot Deployment)</c:v>
                </c:pt>
              </c:strCache>
            </c:strRef>
          </c:tx>
          <c:cat>
            <c:strRef>
              <c:f>'L1401100841.csv'!$A$2:$A$6</c:f>
              <c:strCache>
                <c:ptCount val="5"/>
                <c:pt idx="0">
                  <c:v>Accuracy</c:v>
                </c:pt>
                <c:pt idx="1">
                  <c:v>Resolution</c:v>
                </c:pt>
                <c:pt idx="2">
                  <c:v>Completeness</c:v>
                </c:pt>
                <c:pt idx="3">
                  <c:v>Latency</c:v>
                </c:pt>
                <c:pt idx="4">
                  <c:v>Ease of Use</c:v>
                </c:pt>
              </c:strCache>
            </c:strRef>
          </c:cat>
          <c:val>
            <c:numRef>
              <c:f>'L1401100841.csv'!$C$2:$C$6</c:f>
              <c:numCache>
                <c:formatCode>General</c:formatCode>
                <c:ptCount val="5"/>
                <c:pt idx="0">
                  <c:v>6</c:v>
                </c:pt>
                <c:pt idx="1">
                  <c:v>1</c:v>
                </c:pt>
                <c:pt idx="2">
                  <c:v>2</c:v>
                </c:pt>
                <c:pt idx="3">
                  <c:v>6</c:v>
                </c:pt>
                <c:pt idx="4">
                  <c:v>1</c:v>
                </c:pt>
              </c:numCache>
            </c:numRef>
          </c:val>
        </c:ser>
        <c:axId val="44201472"/>
        <c:axId val="44203008"/>
      </c:barChart>
      <c:catAx>
        <c:axId val="44201472"/>
        <c:scaling>
          <c:orientation val="minMax"/>
        </c:scaling>
        <c:axPos val="b"/>
        <c:tickLblPos val="nextTo"/>
        <c:crossAx val="44203008"/>
        <c:crosses val="autoZero"/>
        <c:auto val="1"/>
        <c:lblAlgn val="ctr"/>
        <c:lblOffset val="100"/>
      </c:catAx>
      <c:valAx>
        <c:axId val="44203008"/>
        <c:scaling>
          <c:orientation val="minMax"/>
        </c:scaling>
        <c:axPos val="l"/>
        <c:majorGridlines/>
        <c:numFmt formatCode="General" sourceLinked="1"/>
        <c:tickLblPos val="nextTo"/>
        <c:crossAx val="4420147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Most important for Operational </a:t>
            </a:r>
            <a:br>
              <a:rPr lang="en-US" dirty="0"/>
            </a:br>
            <a:r>
              <a:rPr lang="en-US" dirty="0"/>
              <a:t>(Burn scar/Landslide)</a:t>
            </a:r>
          </a:p>
        </c:rich>
      </c:tx>
      <c:layout/>
    </c:title>
    <c:plotArea>
      <c:layout/>
      <c:barChart>
        <c:barDir val="col"/>
        <c:grouping val="clustered"/>
        <c:ser>
          <c:idx val="0"/>
          <c:order val="0"/>
          <c:tx>
            <c:strRef>
              <c:f>'L1401100841.csv'!$D$1</c:f>
              <c:strCache>
                <c:ptCount val="1"/>
                <c:pt idx="0">
                  <c:v>Most important for Operational (Burn scar/Landslide)</c:v>
                </c:pt>
              </c:strCache>
            </c:strRef>
          </c:tx>
          <c:cat>
            <c:strRef>
              <c:f>'L1401100841.csv'!$A$2:$A$6</c:f>
              <c:strCache>
                <c:ptCount val="5"/>
                <c:pt idx="0">
                  <c:v>Accuracy</c:v>
                </c:pt>
                <c:pt idx="1">
                  <c:v>Resolution</c:v>
                </c:pt>
                <c:pt idx="2">
                  <c:v>Completeness</c:v>
                </c:pt>
                <c:pt idx="3">
                  <c:v>Latency</c:v>
                </c:pt>
                <c:pt idx="4">
                  <c:v>Ease of Use</c:v>
                </c:pt>
              </c:strCache>
            </c:strRef>
          </c:cat>
          <c:val>
            <c:numRef>
              <c:f>'L1401100841.csv'!$D$2:$D$6</c:f>
              <c:numCache>
                <c:formatCode>General</c:formatCode>
                <c:ptCount val="5"/>
                <c:pt idx="0">
                  <c:v>1</c:v>
                </c:pt>
                <c:pt idx="1">
                  <c:v>11</c:v>
                </c:pt>
                <c:pt idx="2">
                  <c:v>4</c:v>
                </c:pt>
                <c:pt idx="3">
                  <c:v>0</c:v>
                </c:pt>
                <c:pt idx="4">
                  <c:v>0</c:v>
                </c:pt>
              </c:numCache>
            </c:numRef>
          </c:val>
        </c:ser>
        <c:axId val="44235008"/>
        <c:axId val="85532672"/>
      </c:barChart>
      <c:catAx>
        <c:axId val="44235008"/>
        <c:scaling>
          <c:orientation val="minMax"/>
        </c:scaling>
        <c:axPos val="b"/>
        <c:tickLblPos val="nextTo"/>
        <c:crossAx val="85532672"/>
        <c:crosses val="autoZero"/>
        <c:auto val="1"/>
        <c:lblAlgn val="ctr"/>
        <c:lblOffset val="100"/>
      </c:catAx>
      <c:valAx>
        <c:axId val="85532672"/>
        <c:scaling>
          <c:orientation val="minMax"/>
        </c:scaling>
        <c:axPos val="l"/>
        <c:majorGridlines/>
        <c:numFmt formatCode="General" sourceLinked="1"/>
        <c:tickLblPos val="nextTo"/>
        <c:crossAx val="4423500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Least important for </a:t>
            </a:r>
            <a:endParaRPr lang="en-US" dirty="0" smtClean="0"/>
          </a:p>
          <a:p>
            <a:pPr>
              <a:defRPr/>
            </a:pPr>
            <a:r>
              <a:rPr lang="en-US" dirty="0" smtClean="0"/>
              <a:t>Ecologist</a:t>
            </a:r>
            <a:endParaRPr lang="en-US" dirty="0"/>
          </a:p>
        </c:rich>
      </c:tx>
      <c:layout/>
    </c:title>
    <c:plotArea>
      <c:layout>
        <c:manualLayout>
          <c:layoutTarget val="inner"/>
          <c:xMode val="edge"/>
          <c:yMode val="edge"/>
          <c:x val="0.11535104986876638"/>
          <c:y val="0.26338824423262946"/>
          <c:w val="0.82909339457567865"/>
          <c:h val="0.44655960768061886"/>
        </c:manualLayout>
      </c:layout>
      <c:barChart>
        <c:barDir val="col"/>
        <c:grouping val="clustered"/>
        <c:ser>
          <c:idx val="0"/>
          <c:order val="0"/>
          <c:tx>
            <c:strRef>
              <c:f>'L1401100841.csv'!$E$1</c:f>
              <c:strCache>
                <c:ptCount val="1"/>
                <c:pt idx="0">
                  <c:v>Least important for Ecologist</c:v>
                </c:pt>
              </c:strCache>
            </c:strRef>
          </c:tx>
          <c:cat>
            <c:strRef>
              <c:f>'L1401100841.csv'!$A$2:$A$6</c:f>
              <c:strCache>
                <c:ptCount val="5"/>
                <c:pt idx="0">
                  <c:v>Accuracy</c:v>
                </c:pt>
                <c:pt idx="1">
                  <c:v>Resolution</c:v>
                </c:pt>
                <c:pt idx="2">
                  <c:v>Completeness</c:v>
                </c:pt>
                <c:pt idx="3">
                  <c:v>Latency</c:v>
                </c:pt>
                <c:pt idx="4">
                  <c:v>Ease of Use</c:v>
                </c:pt>
              </c:strCache>
            </c:strRef>
          </c:cat>
          <c:val>
            <c:numRef>
              <c:f>'L1401100841.csv'!$E$2:$E$6</c:f>
              <c:numCache>
                <c:formatCode>General</c:formatCode>
                <c:ptCount val="5"/>
                <c:pt idx="0">
                  <c:v>0</c:v>
                </c:pt>
                <c:pt idx="1">
                  <c:v>0</c:v>
                </c:pt>
                <c:pt idx="2">
                  <c:v>1</c:v>
                </c:pt>
                <c:pt idx="3">
                  <c:v>11</c:v>
                </c:pt>
                <c:pt idx="4">
                  <c:v>4</c:v>
                </c:pt>
              </c:numCache>
            </c:numRef>
          </c:val>
        </c:ser>
        <c:axId val="85536128"/>
        <c:axId val="85553920"/>
      </c:barChart>
      <c:catAx>
        <c:axId val="85536128"/>
        <c:scaling>
          <c:orientation val="minMax"/>
        </c:scaling>
        <c:axPos val="b"/>
        <c:tickLblPos val="nextTo"/>
        <c:crossAx val="85553920"/>
        <c:crosses val="autoZero"/>
        <c:auto val="1"/>
        <c:lblAlgn val="ctr"/>
        <c:lblOffset val="100"/>
      </c:catAx>
      <c:valAx>
        <c:axId val="85553920"/>
        <c:scaling>
          <c:orientation val="minMax"/>
        </c:scaling>
        <c:axPos val="l"/>
        <c:majorGridlines/>
        <c:numFmt formatCode="General" sourceLinked="1"/>
        <c:tickLblPos val="nextTo"/>
        <c:crossAx val="8553612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Least Important for </a:t>
            </a:r>
          </a:p>
          <a:p>
            <a:pPr>
              <a:defRPr/>
            </a:pPr>
            <a:r>
              <a:rPr lang="en-US" dirty="0"/>
              <a:t>Remote Science Researcher</a:t>
            </a:r>
          </a:p>
        </c:rich>
      </c:tx>
      <c:layout/>
    </c:title>
    <c:plotArea>
      <c:layout/>
      <c:barChart>
        <c:barDir val="col"/>
        <c:grouping val="clustered"/>
        <c:ser>
          <c:idx val="0"/>
          <c:order val="0"/>
          <c:tx>
            <c:strRef>
              <c:f>'L1401100841.csv'!$F$1</c:f>
              <c:strCache>
                <c:ptCount val="1"/>
                <c:pt idx="0">
                  <c:v>Least Important for Remote Science Researcher</c:v>
                </c:pt>
              </c:strCache>
            </c:strRef>
          </c:tx>
          <c:cat>
            <c:strRef>
              <c:f>'L1401100841.csv'!$A$2:$A$6</c:f>
              <c:strCache>
                <c:ptCount val="5"/>
                <c:pt idx="0">
                  <c:v>Accuracy</c:v>
                </c:pt>
                <c:pt idx="1">
                  <c:v>Resolution</c:v>
                </c:pt>
                <c:pt idx="2">
                  <c:v>Completeness</c:v>
                </c:pt>
                <c:pt idx="3">
                  <c:v>Latency</c:v>
                </c:pt>
                <c:pt idx="4">
                  <c:v>Ease of Use</c:v>
                </c:pt>
              </c:strCache>
            </c:strRef>
          </c:cat>
          <c:val>
            <c:numRef>
              <c:f>'L1401100841.csv'!$F$2:$F$6</c:f>
              <c:numCache>
                <c:formatCode>General</c:formatCode>
                <c:ptCount val="5"/>
                <c:pt idx="0">
                  <c:v>1</c:v>
                </c:pt>
                <c:pt idx="1">
                  <c:v>1</c:v>
                </c:pt>
                <c:pt idx="2">
                  <c:v>0</c:v>
                </c:pt>
                <c:pt idx="3">
                  <c:v>8</c:v>
                </c:pt>
                <c:pt idx="4">
                  <c:v>5</c:v>
                </c:pt>
              </c:numCache>
            </c:numRef>
          </c:val>
        </c:ser>
        <c:axId val="85573632"/>
        <c:axId val="85575168"/>
      </c:barChart>
      <c:catAx>
        <c:axId val="85573632"/>
        <c:scaling>
          <c:orientation val="minMax"/>
        </c:scaling>
        <c:axPos val="b"/>
        <c:tickLblPos val="nextTo"/>
        <c:crossAx val="85575168"/>
        <c:crosses val="autoZero"/>
        <c:auto val="1"/>
        <c:lblAlgn val="ctr"/>
        <c:lblOffset val="100"/>
      </c:catAx>
      <c:valAx>
        <c:axId val="85575168"/>
        <c:scaling>
          <c:orientation val="minMax"/>
        </c:scaling>
        <c:axPos val="l"/>
        <c:majorGridlines/>
        <c:numFmt formatCode="General" sourceLinked="1"/>
        <c:tickLblPos val="nextTo"/>
        <c:crossAx val="8557363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47C4B4-C6E9-4270-B2B6-1F19B387B05B}" type="datetimeFigureOut">
              <a:rPr lang="en-US" smtClean="0"/>
              <a:pPr/>
              <a:t>7/3/2014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EBED71D-E4F5-409B-A45C-C9B5AF21B0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6" name="Shape 6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8" name="Shape 6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5" name="Shape 69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6" name="Shape 6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5453618"/>
            <a:ext cx="2133600" cy="365125"/>
          </a:xfrm>
          <a:prstGeom prst="rect">
            <a:avLst/>
          </a:prstGeom>
        </p:spPr>
        <p:txBody>
          <a:bodyPr/>
          <a:lstStyle/>
          <a:p>
            <a:fld id="{13E75823-2D6D-481E-B877-57010DC8936B}" type="datetimeFigureOut">
              <a:rPr lang="en-US" smtClean="0"/>
              <a:pPr/>
              <a:t>7/3/2014</a:t>
            </a:fld>
            <a:endParaRPr lang="en-US"/>
          </a:p>
        </p:txBody>
      </p:sp>
      <p:sp>
        <p:nvSpPr>
          <p:cNvPr id="5" name="Footer Placeholder 4"/>
          <p:cNvSpPr>
            <a:spLocks noGrp="1"/>
          </p:cNvSpPr>
          <p:nvPr>
            <p:ph type="ftr" sz="quarter" idx="11"/>
          </p:nvPr>
        </p:nvSpPr>
        <p:spPr>
          <a:xfrm>
            <a:off x="3124200" y="545361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291818"/>
            <a:ext cx="2133600" cy="365125"/>
          </a:xfrm>
          <a:prstGeom prst="rect">
            <a:avLst/>
          </a:prstGeom>
        </p:spPr>
        <p:txBody>
          <a:bodyPr/>
          <a:lstStyle/>
          <a:p>
            <a:fld id="{33F59B0E-7A89-4465-9572-EBE67CD216B3}" type="slidenum">
              <a:rPr lang="en-US" smtClean="0"/>
              <a:pPr/>
              <a:t>‹#›</a:t>
            </a:fld>
            <a:endParaRPr lang="en-US"/>
          </a:p>
        </p:txBody>
      </p:sp>
      <p:sp>
        <p:nvSpPr>
          <p:cNvPr id="8" name="TextBox 7"/>
          <p:cNvSpPr txBox="1"/>
          <p:nvPr userDrawn="1"/>
        </p:nvSpPr>
        <p:spPr>
          <a:xfrm>
            <a:off x="0" y="4211122"/>
            <a:ext cx="9144000" cy="2646878"/>
          </a:xfrm>
          <a:prstGeom prst="rect">
            <a:avLst/>
          </a:prstGeom>
          <a:gradFill flip="none" rotWithShape="1">
            <a:gsLst>
              <a:gs pos="45000">
                <a:srgbClr val="03D4A8"/>
              </a:gs>
              <a:gs pos="70000">
                <a:srgbClr val="0087E6"/>
              </a:gs>
              <a:gs pos="100000">
                <a:srgbClr val="005CBF"/>
              </a:gs>
              <a:gs pos="20000">
                <a:srgbClr val="7BFFB6"/>
              </a:gs>
            </a:gsLst>
            <a:path path="circle">
              <a:fillToRect l="100000" t="100000"/>
            </a:path>
            <a:tileRect r="-100000" b="-100000"/>
          </a:gradFill>
        </p:spPr>
        <p:txBody>
          <a:bodyPr wrap="square" rtlCol="0">
            <a:spAutoFit/>
          </a:bodyPr>
          <a:lstStyle/>
          <a:p>
            <a:pPr algn="r"/>
            <a:endParaRPr lang="en-US" sz="16600" b="1" dirty="0"/>
          </a:p>
        </p:txBody>
      </p:sp>
      <p:sp>
        <p:nvSpPr>
          <p:cNvPr id="21" name="TextBox 20"/>
          <p:cNvSpPr txBox="1"/>
          <p:nvPr userDrawn="1"/>
        </p:nvSpPr>
        <p:spPr>
          <a:xfrm>
            <a:off x="7350469" y="6553200"/>
            <a:ext cx="1838965" cy="338554"/>
          </a:xfrm>
          <a:prstGeom prst="rect">
            <a:avLst/>
          </a:prstGeom>
          <a:noFill/>
        </p:spPr>
        <p:txBody>
          <a:bodyPr wrap="none" rtlCol="0">
            <a:spAutoFit/>
          </a:bodyPr>
          <a:lstStyle/>
          <a:p>
            <a:pPr algn="r"/>
            <a:r>
              <a:rPr lang="en-US" sz="800" b="1" dirty="0" smtClean="0">
                <a:latin typeface="Arial" pitchFamily="34" charset="0"/>
                <a:cs typeface="Arial" pitchFamily="34" charset="0"/>
              </a:rPr>
              <a:t>Goddard Earth Sciences</a:t>
            </a:r>
          </a:p>
          <a:p>
            <a:pPr algn="r"/>
            <a:r>
              <a:rPr lang="en-US" sz="800" b="1" dirty="0" smtClean="0">
                <a:latin typeface="Arial" pitchFamily="34" charset="0"/>
                <a:cs typeface="Arial" pitchFamily="34" charset="0"/>
              </a:rPr>
              <a:t>Data  Information Services Center</a:t>
            </a:r>
            <a:endParaRPr lang="en-US" sz="800" b="1" dirty="0">
              <a:latin typeface="Arial" pitchFamily="34" charset="0"/>
              <a:cs typeface="Arial" pitchFamily="34" charset="0"/>
            </a:endParaRPr>
          </a:p>
        </p:txBody>
      </p:sp>
      <p:sp>
        <p:nvSpPr>
          <p:cNvPr id="25" name="Rectangle 24"/>
          <p:cNvSpPr/>
          <p:nvPr userDrawn="1"/>
        </p:nvSpPr>
        <p:spPr>
          <a:xfrm>
            <a:off x="0" y="6183868"/>
            <a:ext cx="9144000" cy="381000"/>
          </a:xfrm>
          <a:prstGeom prst="rect">
            <a:avLst/>
          </a:prstGeom>
          <a:gradFill>
            <a:gsLst>
              <a:gs pos="45000">
                <a:srgbClr val="03D4A8"/>
              </a:gs>
              <a:gs pos="70000">
                <a:srgbClr val="0087E6"/>
              </a:gs>
              <a:gs pos="100000">
                <a:srgbClr val="005CBF"/>
              </a:gs>
              <a:gs pos="20000">
                <a:srgbClr val="7BFFB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505200"/>
            <a:ext cx="73152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077200" y="6352401"/>
            <a:ext cx="1104790"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2"/>
                </a:solidFill>
                <a:latin typeface="Bodoni MT Black" pitchFamily="18" charset="0"/>
              </a:rPr>
              <a:t>GES – DISC</a:t>
            </a:r>
          </a:p>
        </p:txBody>
      </p:sp>
      <p:sp>
        <p:nvSpPr>
          <p:cNvPr id="16" name="Flowchart: Document 15"/>
          <p:cNvSpPr/>
          <p:nvPr userDrawn="1"/>
        </p:nvSpPr>
        <p:spPr>
          <a:xfrm>
            <a:off x="6324600" y="4191000"/>
            <a:ext cx="2819400" cy="2590800"/>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80BC5-B75F-4945-A405-95A49E3FF0CA}"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80BC5-B75F-4945-A405-95A49E3FF0CA}"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80BC5-B75F-4945-A405-95A49E3FF0CA}"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80BC5-B75F-4945-A405-95A49E3FF0CA}" type="datetimeFigureOut">
              <a:rPr lang="en-US" smtClean="0"/>
              <a:pPr/>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80BC5-B75F-4945-A405-95A49E3FF0CA}" type="datetimeFigureOut">
              <a:rPr lang="en-US" smtClean="0"/>
              <a:pPr/>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80BC5-B75F-4945-A405-95A49E3FF0CA}" type="datetimeFigureOut">
              <a:rPr lang="en-US" smtClean="0"/>
              <a:pPr/>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80BC5-B75F-4945-A405-95A49E3FF0CA}" type="datetimeFigureOut">
              <a:rPr lang="en-US" smtClean="0"/>
              <a:pPr/>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80BC5-B75F-4945-A405-95A49E3FF0CA}" type="datetimeFigureOut">
              <a:rPr lang="en-US" smtClean="0"/>
              <a:pPr/>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80BC5-B75F-4945-A405-95A49E3FF0CA}" type="datetimeFigureOut">
              <a:rPr lang="en-US" smtClean="0"/>
              <a:pPr/>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80BC5-B75F-4945-A405-95A49E3FF0CA}"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80BC5-B75F-4945-A405-95A49E3FF0CA}" type="datetimeFigureOut">
              <a:rPr lang="en-US" smtClean="0"/>
              <a:pPr/>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294D1-FEE4-4738-81B5-667784F6E2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3E75823-2D6D-481E-B877-57010DC8936B}" type="datetimeFigureOut">
              <a:rPr lang="en-US" smtClean="0"/>
              <a:pPr/>
              <a:t>7/3/2014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F59B0E-7A89-4465-9572-EBE67CD216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Date Placeholder 3"/>
          <p:cNvSpPr>
            <a:spLocks noGrp="1"/>
          </p:cNvSpPr>
          <p:nvPr userDrawn="1"/>
        </p:nvSpPr>
        <p:spPr>
          <a:xfrm>
            <a:off x="434484" y="547484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E75823-2D6D-481E-B877-57010DC8936B}" type="datetimeFigureOut">
              <a:rPr lang="en-US" smtClean="0"/>
              <a:pPr/>
              <a:t>7/3/2014</a:t>
            </a:fld>
            <a:endParaRPr lang="en-US"/>
          </a:p>
        </p:txBody>
      </p:sp>
      <p:sp>
        <p:nvSpPr>
          <p:cNvPr id="30" name="Footer Placeholder 4"/>
          <p:cNvSpPr>
            <a:spLocks noGrp="1"/>
          </p:cNvSpPr>
          <p:nvPr userDrawn="1"/>
        </p:nvSpPr>
        <p:spPr>
          <a:xfrm>
            <a:off x="3101484" y="547484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Slide Number Placeholder 5"/>
          <p:cNvSpPr>
            <a:spLocks noGrp="1"/>
          </p:cNvSpPr>
          <p:nvPr userDrawn="1"/>
        </p:nvSpPr>
        <p:spPr>
          <a:xfrm>
            <a:off x="6530484" y="633426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59B0E-7A89-4465-9572-EBE67CD216B3}" type="slidenum">
              <a:rPr lang="en-US" smtClean="0"/>
              <a:pPr/>
              <a:t>‹#›</a:t>
            </a:fld>
            <a:endParaRPr lang="en-US"/>
          </a:p>
        </p:txBody>
      </p:sp>
      <p:pic>
        <p:nvPicPr>
          <p:cNvPr id="32" name="Picture 31" descr="Nasa-logo.gif"/>
          <p:cNvPicPr>
            <a:picLocks noChangeAspect="1"/>
          </p:cNvPicPr>
          <p:nvPr userDrawn="1"/>
        </p:nvPicPr>
        <p:blipFill>
          <a:blip r:embed="rId13" cstate="print"/>
          <a:stretch>
            <a:fillRect/>
          </a:stretch>
        </p:blipFill>
        <p:spPr>
          <a:xfrm>
            <a:off x="205884" y="22452"/>
            <a:ext cx="774803" cy="663348"/>
          </a:xfrm>
          <a:prstGeom prst="rect">
            <a:avLst/>
          </a:prstGeom>
        </p:spPr>
      </p:pic>
      <p:sp>
        <p:nvSpPr>
          <p:cNvPr id="33" name="TextBox 7"/>
          <p:cNvSpPr txBox="1"/>
          <p:nvPr userDrawn="1"/>
        </p:nvSpPr>
        <p:spPr>
          <a:xfrm>
            <a:off x="2" y="4232344"/>
            <a:ext cx="9144000" cy="2646878"/>
          </a:xfrm>
          <a:prstGeom prst="rect">
            <a:avLst/>
          </a:prstGeom>
          <a:gradFill flip="none" rotWithShape="1">
            <a:gsLst>
              <a:gs pos="45000">
                <a:srgbClr val="03D4A8"/>
              </a:gs>
              <a:gs pos="70000">
                <a:srgbClr val="0087E6"/>
              </a:gs>
              <a:gs pos="100000">
                <a:srgbClr val="005CBF"/>
              </a:gs>
              <a:gs pos="20000">
                <a:srgbClr val="7BFFB6"/>
              </a:gs>
            </a:gsLst>
            <a:path path="circle">
              <a:fillToRect l="100000" t="100000"/>
            </a:path>
            <a:tileRect r="-100000" b="-10000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6600" b="1" dirty="0"/>
          </a:p>
        </p:txBody>
      </p:sp>
      <p:sp>
        <p:nvSpPr>
          <p:cNvPr id="34" name="TextBox 20"/>
          <p:cNvSpPr txBox="1"/>
          <p:nvPr userDrawn="1"/>
        </p:nvSpPr>
        <p:spPr>
          <a:xfrm>
            <a:off x="7381235" y="6553200"/>
            <a:ext cx="1838965"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1" dirty="0" smtClean="0">
                <a:latin typeface="Arial" pitchFamily="34" charset="0"/>
                <a:cs typeface="Arial" pitchFamily="34" charset="0"/>
              </a:rPr>
              <a:t>Goddard Earth Sciences</a:t>
            </a:r>
          </a:p>
          <a:p>
            <a:pPr algn="r"/>
            <a:r>
              <a:rPr lang="en-US" sz="800" b="1" dirty="0" smtClean="0">
                <a:latin typeface="Arial" pitchFamily="34" charset="0"/>
                <a:cs typeface="Arial" pitchFamily="34" charset="0"/>
              </a:rPr>
              <a:t>Data  Information Services Center</a:t>
            </a:r>
            <a:endParaRPr lang="en-US" sz="800" b="1" dirty="0">
              <a:latin typeface="Arial" pitchFamily="34" charset="0"/>
              <a:cs typeface="Arial" pitchFamily="34" charset="0"/>
            </a:endParaRPr>
          </a:p>
        </p:txBody>
      </p:sp>
      <p:sp>
        <p:nvSpPr>
          <p:cNvPr id="35" name="Rectangle 34"/>
          <p:cNvSpPr/>
          <p:nvPr userDrawn="1"/>
        </p:nvSpPr>
        <p:spPr>
          <a:xfrm>
            <a:off x="0" y="6226314"/>
            <a:ext cx="9144001" cy="381000"/>
          </a:xfrm>
          <a:prstGeom prst="rect">
            <a:avLst/>
          </a:prstGeom>
          <a:gradFill>
            <a:gsLst>
              <a:gs pos="45000">
                <a:srgbClr val="03D4A8"/>
              </a:gs>
              <a:gs pos="70000">
                <a:srgbClr val="0087E6"/>
              </a:gs>
              <a:gs pos="100000">
                <a:srgbClr val="005CBF"/>
              </a:gs>
              <a:gs pos="20000">
                <a:srgbClr val="7BFFB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p:cNvSpPr/>
          <p:nvPr userDrawn="1"/>
        </p:nvSpPr>
        <p:spPr>
          <a:xfrm>
            <a:off x="1" y="3526422"/>
            <a:ext cx="73152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TextBox 19"/>
          <p:cNvSpPr txBox="1"/>
          <p:nvPr userDrawn="1"/>
        </p:nvSpPr>
        <p:spPr>
          <a:xfrm>
            <a:off x="8115410" y="6394847"/>
            <a:ext cx="1104790"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2"/>
                </a:solidFill>
                <a:latin typeface="Bodoni MT Black" pitchFamily="18" charset="0"/>
              </a:rPr>
              <a:t>GES – DISC</a:t>
            </a:r>
          </a:p>
        </p:txBody>
      </p:sp>
      <p:sp>
        <p:nvSpPr>
          <p:cNvPr id="38" name="Flowchart: Document 37"/>
          <p:cNvSpPr/>
          <p:nvPr userDrawn="1"/>
        </p:nvSpPr>
        <p:spPr>
          <a:xfrm>
            <a:off x="6324601" y="4212222"/>
            <a:ext cx="2819400" cy="2590800"/>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p:cNvSpPr/>
          <p:nvPr userDrawn="1"/>
        </p:nvSpPr>
        <p:spPr>
          <a:xfrm>
            <a:off x="1" y="716281"/>
            <a:ext cx="9144001" cy="45719"/>
          </a:xfrm>
          <a:prstGeom prst="rect">
            <a:avLst/>
          </a:prstGeom>
          <a:gradFill flip="none" rotWithShape="1">
            <a:gsLst>
              <a:gs pos="45000">
                <a:srgbClr val="03D4A8"/>
              </a:gs>
              <a:gs pos="70000">
                <a:srgbClr val="0087E6"/>
              </a:gs>
              <a:gs pos="100000">
                <a:srgbClr val="005CBF"/>
              </a:gs>
              <a:gs pos="20000">
                <a:srgbClr val="7BFF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80BC5-B75F-4945-A405-95A49E3FF0CA}" type="datetimeFigureOut">
              <a:rPr lang="en-US" smtClean="0"/>
              <a:pPr/>
              <a:t>7/3/2014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294D1-FEE4-4738-81B5-667784F6E2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Data%20Quality%20Matrix.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5510213"/>
            <a:ext cx="8189913" cy="1271587"/>
          </a:xfrm>
        </p:spPr>
        <p:txBody>
          <a:bodyPr/>
          <a:lstStyle/>
          <a:p>
            <a:r>
              <a:rPr lang="en-US" sz="2800" b="1" dirty="0" smtClean="0">
                <a:solidFill>
                  <a:schemeClr val="accent4">
                    <a:lumMod val="50000"/>
                  </a:schemeClr>
                </a:solidFill>
              </a:rPr>
              <a:t>Gilberto A. Vicente</a:t>
            </a:r>
          </a:p>
          <a:p>
            <a:r>
              <a:rPr lang="en-US" sz="1600" b="1" dirty="0" smtClean="0">
                <a:solidFill>
                  <a:schemeClr val="accent4">
                    <a:lumMod val="50000"/>
                  </a:schemeClr>
                </a:solidFill>
              </a:rPr>
              <a:t>NASA GES-DISC Science Data Manager – Code 610.2</a:t>
            </a:r>
          </a:p>
          <a:p>
            <a:r>
              <a:rPr lang="en-US" sz="1600" b="1" dirty="0" smtClean="0">
                <a:solidFill>
                  <a:schemeClr val="accent4">
                    <a:lumMod val="50000"/>
                  </a:schemeClr>
                </a:solidFill>
              </a:rPr>
              <a:t>Gilberto.A.Vicente@nasa.gov</a:t>
            </a:r>
            <a:endParaRPr lang="en-US" sz="1600" b="1" dirty="0">
              <a:solidFill>
                <a:schemeClr val="accent4">
                  <a:lumMod val="50000"/>
                </a:schemeClr>
              </a:solidFill>
            </a:endParaRPr>
          </a:p>
        </p:txBody>
      </p:sp>
      <p:sp>
        <p:nvSpPr>
          <p:cNvPr id="4" name="TextBox 3"/>
          <p:cNvSpPr txBox="1"/>
          <p:nvPr/>
        </p:nvSpPr>
        <p:spPr>
          <a:xfrm>
            <a:off x="4876800" y="838200"/>
            <a:ext cx="4267200" cy="307777"/>
          </a:xfrm>
          <a:prstGeom prst="rect">
            <a:avLst/>
          </a:prstGeom>
          <a:noFill/>
        </p:spPr>
        <p:txBody>
          <a:bodyPr wrap="square" rtlCol="0">
            <a:spAutoFit/>
          </a:bodyPr>
          <a:lstStyle/>
          <a:p>
            <a:pPr algn="r"/>
            <a:r>
              <a:rPr lang="en-US" sz="1400" b="1" dirty="0" smtClean="0">
                <a:latin typeface="Arial" pitchFamily="34" charset="0"/>
                <a:cs typeface="Arial" pitchFamily="34" charset="0"/>
              </a:rPr>
              <a:t>ESIP Summer Meeting – Frisco, CO – 07/08/14</a:t>
            </a:r>
            <a:endParaRPr lang="en-US" sz="1400" b="1" dirty="0">
              <a:latin typeface="Arial" pitchFamily="34" charset="0"/>
              <a:cs typeface="Arial" pitchFamily="34" charset="0"/>
            </a:endParaRPr>
          </a:p>
        </p:txBody>
      </p:sp>
      <p:sp>
        <p:nvSpPr>
          <p:cNvPr id="6" name="Text Placeholder 2"/>
          <p:cNvSpPr txBox="1">
            <a:spLocks/>
          </p:cNvSpPr>
          <p:nvPr/>
        </p:nvSpPr>
        <p:spPr>
          <a:xfrm>
            <a:off x="0" y="3200401"/>
            <a:ext cx="9144000" cy="1066800"/>
          </a:xfrm>
          <a:prstGeom prst="rect">
            <a:avLst/>
          </a:prstGeom>
        </p:spPr>
        <p:txBody>
          <a:bodyPr anchor="b"/>
          <a:lstStyle/>
          <a:p>
            <a:pPr lvl="0" algn="ctr">
              <a:spcBef>
                <a:spcPct val="20000"/>
              </a:spcBef>
            </a:pPr>
            <a:r>
              <a:rPr lang="en-US" sz="6600" b="1" dirty="0" smtClean="0">
                <a:solidFill>
                  <a:schemeClr val="accent1">
                    <a:lumMod val="75000"/>
                  </a:schemeClr>
                </a:solidFill>
              </a:rPr>
              <a:t>Data Quality Session</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User classification into interest groups</a:t>
            </a:r>
            <a:endParaRPr lang="en-US" sz="3200" dirty="0">
              <a:solidFill>
                <a:schemeClr val="accent1"/>
              </a:solidFill>
            </a:endParaRPr>
          </a:p>
        </p:txBody>
      </p:sp>
      <p:sp>
        <p:nvSpPr>
          <p:cNvPr id="8" name="Content Placeholder 3"/>
          <p:cNvSpPr txBox="1">
            <a:spLocks/>
          </p:cNvSpPr>
          <p:nvPr/>
        </p:nvSpPr>
        <p:spPr>
          <a:xfrm>
            <a:off x="457200" y="1417637"/>
            <a:ext cx="4038600" cy="4525963"/>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General public</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K-12 Teachers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Undergraduates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Graduate students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Professors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Education / Public Outreach specialists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Production Centers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Internal Data Providers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External Data Providers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Science Team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Cal/</a:t>
            </a:r>
            <a:r>
              <a:rPr kumimoji="0" lang="en-US" sz="2800" b="0" i="0" u="none" strike="noStrike" kern="1200" cap="none" spc="0" normalizeH="0" baseline="0" noProof="0" dirty="0" err="1" smtClean="0">
                <a:ln>
                  <a:noFill/>
                </a:ln>
                <a:solidFill>
                  <a:schemeClr val="tx2">
                    <a:lumMod val="75000"/>
                  </a:schemeClr>
                </a:solidFill>
                <a:effectLst/>
                <a:uLnTx/>
                <a:uFillTx/>
                <a:latin typeface="Calibri"/>
                <a:ea typeface="+mn-ea"/>
                <a:cs typeface="+mn-cs"/>
              </a:rPr>
              <a:t>Va</a:t>
            </a:r>
            <a:endPar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a:ea typeface="+mn-ea"/>
                <a:cs typeface="+mn-cs"/>
              </a:rPr>
              <a:t>QA and Testing</a:t>
            </a:r>
            <a:endParaRPr kumimoji="0" lang="en-US" sz="2800" b="0" i="0" u="none" strike="noStrike" kern="1200" cap="none" spc="0" normalizeH="0" baseline="0" noProof="0" dirty="0">
              <a:ln>
                <a:noFill/>
              </a:ln>
              <a:solidFill>
                <a:schemeClr val="tx2">
                  <a:lumMod val="75000"/>
                </a:schemeClr>
              </a:solidFill>
              <a:effectLst/>
              <a:uLnTx/>
              <a:uFillTx/>
              <a:latin typeface="Calibri"/>
              <a:ea typeface="+mn-ea"/>
              <a:cs typeface="+mn-cs"/>
            </a:endParaRPr>
          </a:p>
        </p:txBody>
      </p:sp>
      <p:sp>
        <p:nvSpPr>
          <p:cNvPr id="9" name="Content Placeholder 4"/>
          <p:cNvSpPr txBox="1">
            <a:spLocks/>
          </p:cNvSpPr>
          <p:nvPr/>
        </p:nvSpPr>
        <p:spPr>
          <a:xfrm>
            <a:off x="4648200" y="1417637"/>
            <a:ext cx="4038600" cy="4525963"/>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Data Analyst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Data Tech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Computer Scientist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Domain Scientist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Interdisciplinary Scientist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Operational User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Discipline-specific Modeler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Assimilation modelers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Climate Modelers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Web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Decision Support Systems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rPr>
              <a:t>Data Analysis and Visualization Systems</a:t>
            </a:r>
            <a:endParaRPr kumimoji="0" lang="en-US" sz="32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10" name="TextBox 9"/>
          <p:cNvSpPr txBox="1"/>
          <p:nvPr/>
        </p:nvSpPr>
        <p:spPr>
          <a:xfrm>
            <a:off x="0" y="6519446"/>
            <a:ext cx="5125890" cy="338554"/>
          </a:xfrm>
          <a:prstGeom prst="rect">
            <a:avLst/>
          </a:prstGeom>
          <a:noFill/>
        </p:spPr>
        <p:txBody>
          <a:bodyPr wrap="none" rtlCol="0">
            <a:spAutoFit/>
          </a:bodyPr>
          <a:lstStyle/>
          <a:p>
            <a:r>
              <a:rPr lang="en-US" sz="1600" b="1" dirty="0" smtClean="0">
                <a:solidFill>
                  <a:schemeClr val="accent6">
                    <a:lumMod val="75000"/>
                  </a:schemeClr>
                </a:solidFill>
              </a:rPr>
              <a:t>From Chris Lynnes presentation: 2014 ESIP Winter meeting</a:t>
            </a:r>
            <a:endParaRPr lang="en-US" sz="1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User groups common interest</a:t>
            </a:r>
          </a:p>
        </p:txBody>
      </p:sp>
      <p:graphicFrame>
        <p:nvGraphicFramePr>
          <p:cNvPr id="10" name="Chart 9"/>
          <p:cNvGraphicFramePr/>
          <p:nvPr/>
        </p:nvGraphicFramePr>
        <p:xfrm>
          <a:off x="1" y="838200"/>
          <a:ext cx="3200399"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3200401" y="838200"/>
          <a:ext cx="2819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6172200" y="838200"/>
          <a:ext cx="29718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0" y="3962400"/>
          <a:ext cx="4495800" cy="304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4800600" y="3886200"/>
          <a:ext cx="4191000" cy="25908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0" y="6519446"/>
            <a:ext cx="5125890" cy="338554"/>
          </a:xfrm>
          <a:prstGeom prst="rect">
            <a:avLst/>
          </a:prstGeom>
          <a:noFill/>
        </p:spPr>
        <p:txBody>
          <a:bodyPr wrap="none" rtlCol="0">
            <a:spAutoFit/>
          </a:bodyPr>
          <a:lstStyle/>
          <a:p>
            <a:r>
              <a:rPr lang="en-US" sz="1600" b="1" dirty="0" smtClean="0">
                <a:solidFill>
                  <a:schemeClr val="accent6">
                    <a:lumMod val="75000"/>
                  </a:schemeClr>
                </a:solidFill>
              </a:rPr>
              <a:t>From Chris Lynnes presentation: 2014 ESIP Winter meeting</a:t>
            </a:r>
            <a:endParaRPr lang="en-US" sz="1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nip Same Side Corner Rectangle 24"/>
          <p:cNvSpPr/>
          <p:nvPr/>
        </p:nvSpPr>
        <p:spPr>
          <a:xfrm>
            <a:off x="2087016" y="2895600"/>
            <a:ext cx="762000" cy="53340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762001" y="304800"/>
            <a:ext cx="3276600" cy="457200"/>
          </a:xfrm>
        </p:spPr>
        <p:txBody>
          <a:bodyPr/>
          <a:lstStyle/>
          <a:p>
            <a:pPr algn="ctr"/>
            <a:r>
              <a:rPr lang="en-US" sz="2400" dirty="0" smtClean="0">
                <a:solidFill>
                  <a:schemeClr val="accent1"/>
                </a:solidFill>
              </a:rPr>
              <a:t>Current system</a:t>
            </a:r>
            <a:endParaRPr lang="en-US" sz="2400" dirty="0">
              <a:solidFill>
                <a:schemeClr val="accent1"/>
              </a:solidFill>
            </a:endParaRPr>
          </a:p>
        </p:txBody>
      </p:sp>
      <p:sp>
        <p:nvSpPr>
          <p:cNvPr id="8" name="TextBox 7"/>
          <p:cNvSpPr txBox="1"/>
          <p:nvPr/>
        </p:nvSpPr>
        <p:spPr>
          <a:xfrm>
            <a:off x="105816" y="18404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1</a:t>
            </a:r>
            <a:endParaRPr lang="en-US" b="1" dirty="0"/>
          </a:p>
        </p:txBody>
      </p:sp>
      <p:sp>
        <p:nvSpPr>
          <p:cNvPr id="9" name="TextBox 8"/>
          <p:cNvSpPr txBox="1"/>
          <p:nvPr/>
        </p:nvSpPr>
        <p:spPr>
          <a:xfrm>
            <a:off x="105816" y="23738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2</a:t>
            </a:r>
            <a:endParaRPr lang="en-US" b="1" dirty="0"/>
          </a:p>
        </p:txBody>
      </p:sp>
      <p:sp>
        <p:nvSpPr>
          <p:cNvPr id="10" name="TextBox 9"/>
          <p:cNvSpPr txBox="1"/>
          <p:nvPr/>
        </p:nvSpPr>
        <p:spPr>
          <a:xfrm>
            <a:off x="105816" y="29072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3</a:t>
            </a:r>
            <a:endParaRPr lang="en-US" b="1" dirty="0"/>
          </a:p>
        </p:txBody>
      </p:sp>
      <p:sp>
        <p:nvSpPr>
          <p:cNvPr id="11" name="TextBox 10"/>
          <p:cNvSpPr txBox="1"/>
          <p:nvPr/>
        </p:nvSpPr>
        <p:spPr>
          <a:xfrm>
            <a:off x="105816" y="34406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4</a:t>
            </a:r>
            <a:endParaRPr lang="en-US" b="1" dirty="0"/>
          </a:p>
        </p:txBody>
      </p:sp>
      <p:sp>
        <p:nvSpPr>
          <p:cNvPr id="12" name="TextBox 11"/>
          <p:cNvSpPr txBox="1"/>
          <p:nvPr/>
        </p:nvSpPr>
        <p:spPr>
          <a:xfrm>
            <a:off x="105816" y="39740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5</a:t>
            </a:r>
            <a:endParaRPr lang="en-US" b="1" dirty="0"/>
          </a:p>
        </p:txBody>
      </p:sp>
      <p:sp>
        <p:nvSpPr>
          <p:cNvPr id="13" name="TextBox 12"/>
          <p:cNvSpPr txBox="1"/>
          <p:nvPr/>
        </p:nvSpPr>
        <p:spPr>
          <a:xfrm>
            <a:off x="105816" y="45074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6</a:t>
            </a:r>
            <a:endParaRPr lang="en-US" b="1" dirty="0"/>
          </a:p>
        </p:txBody>
      </p:sp>
      <p:sp>
        <p:nvSpPr>
          <p:cNvPr id="14" name="TextBox 13"/>
          <p:cNvSpPr txBox="1"/>
          <p:nvPr/>
        </p:nvSpPr>
        <p:spPr>
          <a:xfrm>
            <a:off x="105816" y="50408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7</a:t>
            </a:r>
            <a:endParaRPr lang="en-US" b="1" dirty="0"/>
          </a:p>
        </p:txBody>
      </p:sp>
      <p:sp>
        <p:nvSpPr>
          <p:cNvPr id="15" name="TextBox 14"/>
          <p:cNvSpPr txBox="1"/>
          <p:nvPr/>
        </p:nvSpPr>
        <p:spPr>
          <a:xfrm>
            <a:off x="105816" y="55742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8</a:t>
            </a:r>
            <a:endParaRPr lang="en-US" b="1" dirty="0"/>
          </a:p>
        </p:txBody>
      </p:sp>
      <p:sp>
        <p:nvSpPr>
          <p:cNvPr id="16" name="TextBox 15"/>
          <p:cNvSpPr txBox="1"/>
          <p:nvPr/>
        </p:nvSpPr>
        <p:spPr>
          <a:xfrm>
            <a:off x="105816" y="6107668"/>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9</a:t>
            </a:r>
            <a:endParaRPr lang="en-US" b="1" dirty="0"/>
          </a:p>
        </p:txBody>
      </p:sp>
      <p:sp>
        <p:nvSpPr>
          <p:cNvPr id="18" name="Isosceles Triangle 17"/>
          <p:cNvSpPr/>
          <p:nvPr/>
        </p:nvSpPr>
        <p:spPr>
          <a:xfrm>
            <a:off x="2087016" y="1981200"/>
            <a:ext cx="762000" cy="533400"/>
          </a:xfrm>
          <a:prstGeom prst="triangle">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p:cNvSpPr/>
          <p:nvPr/>
        </p:nvSpPr>
        <p:spPr>
          <a:xfrm>
            <a:off x="2087016" y="3733800"/>
            <a:ext cx="762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3200400" y="3505200"/>
            <a:ext cx="1143000" cy="1066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TO ALL USERS</a:t>
            </a:r>
            <a:endParaRPr lang="en-US" b="1" dirty="0"/>
          </a:p>
        </p:txBody>
      </p:sp>
      <p:sp>
        <p:nvSpPr>
          <p:cNvPr id="22" name="TextBox 21"/>
          <p:cNvSpPr txBox="1"/>
          <p:nvPr/>
        </p:nvSpPr>
        <p:spPr>
          <a:xfrm>
            <a:off x="1780363" y="838200"/>
            <a:ext cx="1453731" cy="923330"/>
          </a:xfrm>
          <a:prstGeom prst="rect">
            <a:avLst/>
          </a:prstGeom>
          <a:noFill/>
        </p:spPr>
        <p:txBody>
          <a:bodyPr wrap="none" rtlCol="0">
            <a:spAutoFit/>
          </a:bodyPr>
          <a:lstStyle/>
          <a:p>
            <a:pPr algn="ctr"/>
            <a:r>
              <a:rPr lang="en-US" b="1" dirty="0" smtClean="0"/>
              <a:t>Different</a:t>
            </a:r>
          </a:p>
          <a:p>
            <a:pPr algn="ctr"/>
            <a:r>
              <a:rPr lang="en-US" b="1" dirty="0" smtClean="0"/>
              <a:t>Organization </a:t>
            </a:r>
          </a:p>
          <a:p>
            <a:pPr algn="ctr"/>
            <a:r>
              <a:rPr lang="en-US" b="1" dirty="0" smtClean="0"/>
              <a:t>Formats</a:t>
            </a:r>
            <a:endParaRPr lang="en-US" b="1" dirty="0"/>
          </a:p>
        </p:txBody>
      </p:sp>
      <p:sp>
        <p:nvSpPr>
          <p:cNvPr id="23" name="TextBox 22"/>
          <p:cNvSpPr txBox="1"/>
          <p:nvPr/>
        </p:nvSpPr>
        <p:spPr>
          <a:xfrm>
            <a:off x="-744" y="838200"/>
            <a:ext cx="1174104" cy="646331"/>
          </a:xfrm>
          <a:prstGeom prst="rect">
            <a:avLst/>
          </a:prstGeom>
          <a:noFill/>
        </p:spPr>
        <p:txBody>
          <a:bodyPr wrap="none" rtlCol="0">
            <a:spAutoFit/>
          </a:bodyPr>
          <a:lstStyle/>
          <a:p>
            <a:pPr algn="ctr"/>
            <a:r>
              <a:rPr lang="en-US" b="1" dirty="0" smtClean="0"/>
              <a:t>Quality </a:t>
            </a:r>
          </a:p>
          <a:p>
            <a:pPr algn="ctr"/>
            <a:r>
              <a:rPr lang="en-US" b="1" dirty="0" smtClean="0"/>
              <a:t>Properties</a:t>
            </a:r>
          </a:p>
        </p:txBody>
      </p:sp>
      <p:sp>
        <p:nvSpPr>
          <p:cNvPr id="26" name="Snip Diagonal Corner Rectangle 25"/>
          <p:cNvSpPr/>
          <p:nvPr/>
        </p:nvSpPr>
        <p:spPr>
          <a:xfrm>
            <a:off x="2087016" y="4648200"/>
            <a:ext cx="762000" cy="53340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Trapezoid 27"/>
          <p:cNvSpPr/>
          <p:nvPr/>
        </p:nvSpPr>
        <p:spPr>
          <a:xfrm>
            <a:off x="2087016" y="5562600"/>
            <a:ext cx="838200" cy="533400"/>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30" name="Straight Arrow Connector 29"/>
          <p:cNvCxnSpPr>
            <a:endCxn id="18" idx="1"/>
          </p:cNvCxnSpPr>
          <p:nvPr/>
        </p:nvCxnSpPr>
        <p:spPr>
          <a:xfrm>
            <a:off x="1172616" y="2057400"/>
            <a:ext cx="1104900" cy="190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9" idx="1"/>
          </p:cNvCxnSpPr>
          <p:nvPr/>
        </p:nvCxnSpPr>
        <p:spPr>
          <a:xfrm>
            <a:off x="1172616" y="2057400"/>
            <a:ext cx="914400" cy="1943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2"/>
          </p:cNvCxnSpPr>
          <p:nvPr/>
        </p:nvCxnSpPr>
        <p:spPr>
          <a:xfrm>
            <a:off x="1172616" y="2590800"/>
            <a:ext cx="914400" cy="2324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3"/>
            <a:endCxn id="26" idx="2"/>
          </p:cNvCxnSpPr>
          <p:nvPr/>
        </p:nvCxnSpPr>
        <p:spPr>
          <a:xfrm flipV="1">
            <a:off x="1157707" y="4914900"/>
            <a:ext cx="929309" cy="8440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3"/>
            <a:endCxn id="26" idx="2"/>
          </p:cNvCxnSpPr>
          <p:nvPr/>
        </p:nvCxnSpPr>
        <p:spPr>
          <a:xfrm flipV="1">
            <a:off x="1157707" y="4914900"/>
            <a:ext cx="929309" cy="13774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2"/>
          </p:cNvCxnSpPr>
          <p:nvPr/>
        </p:nvCxnSpPr>
        <p:spPr>
          <a:xfrm>
            <a:off x="1172616" y="2590800"/>
            <a:ext cx="914400" cy="571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5" idx="2"/>
          </p:cNvCxnSpPr>
          <p:nvPr/>
        </p:nvCxnSpPr>
        <p:spPr>
          <a:xfrm>
            <a:off x="1172616" y="3124200"/>
            <a:ext cx="9144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172616" y="3657600"/>
            <a:ext cx="8382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9" idx="1"/>
          </p:cNvCxnSpPr>
          <p:nvPr/>
        </p:nvCxnSpPr>
        <p:spPr>
          <a:xfrm>
            <a:off x="1172616" y="3657600"/>
            <a:ext cx="914400" cy="342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3"/>
            <a:endCxn id="25" idx="2"/>
          </p:cNvCxnSpPr>
          <p:nvPr/>
        </p:nvCxnSpPr>
        <p:spPr>
          <a:xfrm flipV="1">
            <a:off x="1157707" y="3162300"/>
            <a:ext cx="929309" cy="4630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3"/>
            <a:endCxn id="18" idx="1"/>
          </p:cNvCxnSpPr>
          <p:nvPr/>
        </p:nvCxnSpPr>
        <p:spPr>
          <a:xfrm flipV="1">
            <a:off x="1157707" y="2247900"/>
            <a:ext cx="1119809" cy="3106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72616" y="4191000"/>
            <a:ext cx="838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5" idx="2"/>
          </p:cNvCxnSpPr>
          <p:nvPr/>
        </p:nvCxnSpPr>
        <p:spPr>
          <a:xfrm>
            <a:off x="1172616" y="2057400"/>
            <a:ext cx="914400" cy="1104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28" idx="1"/>
          </p:cNvCxnSpPr>
          <p:nvPr/>
        </p:nvCxnSpPr>
        <p:spPr>
          <a:xfrm>
            <a:off x="1172616" y="5715000"/>
            <a:ext cx="981075" cy="114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8" idx="1"/>
          </p:cNvCxnSpPr>
          <p:nvPr/>
        </p:nvCxnSpPr>
        <p:spPr>
          <a:xfrm flipV="1">
            <a:off x="1172616" y="5829300"/>
            <a:ext cx="981075"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26" idx="2"/>
          </p:cNvCxnSpPr>
          <p:nvPr/>
        </p:nvCxnSpPr>
        <p:spPr>
          <a:xfrm>
            <a:off x="1172616" y="4724400"/>
            <a:ext cx="914400" cy="190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28" idx="1"/>
          </p:cNvCxnSpPr>
          <p:nvPr/>
        </p:nvCxnSpPr>
        <p:spPr>
          <a:xfrm>
            <a:off x="1172616" y="5181600"/>
            <a:ext cx="981075" cy="647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8" idx="3"/>
            <a:endCxn id="20" idx="0"/>
          </p:cNvCxnSpPr>
          <p:nvPr/>
        </p:nvCxnSpPr>
        <p:spPr>
          <a:xfrm>
            <a:off x="2468016" y="2514600"/>
            <a:ext cx="1303884" cy="990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a:stCxn id="28" idx="3"/>
            <a:endCxn id="20" idx="4"/>
          </p:cNvCxnSpPr>
          <p:nvPr/>
        </p:nvCxnSpPr>
        <p:spPr>
          <a:xfrm flipV="1">
            <a:off x="2858541" y="4572000"/>
            <a:ext cx="913359" cy="12573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26" idx="0"/>
            <a:endCxn id="20" idx="3"/>
          </p:cNvCxnSpPr>
          <p:nvPr/>
        </p:nvCxnSpPr>
        <p:spPr>
          <a:xfrm flipV="1">
            <a:off x="2849016" y="4415771"/>
            <a:ext cx="518773" cy="4991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a:stCxn id="19" idx="3"/>
            <a:endCxn id="20" idx="2"/>
          </p:cNvCxnSpPr>
          <p:nvPr/>
        </p:nvCxnSpPr>
        <p:spPr>
          <a:xfrm>
            <a:off x="2849016" y="4000500"/>
            <a:ext cx="351384" cy="381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a:stCxn id="25" idx="0"/>
            <a:endCxn id="20" idx="1"/>
          </p:cNvCxnSpPr>
          <p:nvPr/>
        </p:nvCxnSpPr>
        <p:spPr>
          <a:xfrm>
            <a:off x="2849016" y="3162300"/>
            <a:ext cx="518773" cy="4991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1" name="TextBox 90"/>
          <p:cNvSpPr txBox="1"/>
          <p:nvPr/>
        </p:nvSpPr>
        <p:spPr>
          <a:xfrm>
            <a:off x="4754016" y="18771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1</a:t>
            </a:r>
            <a:endParaRPr lang="en-US" b="1" dirty="0"/>
          </a:p>
        </p:txBody>
      </p:sp>
      <p:sp>
        <p:nvSpPr>
          <p:cNvPr id="92" name="TextBox 91"/>
          <p:cNvSpPr txBox="1"/>
          <p:nvPr/>
        </p:nvSpPr>
        <p:spPr>
          <a:xfrm>
            <a:off x="4754016" y="24105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2</a:t>
            </a:r>
            <a:endParaRPr lang="en-US" b="1" dirty="0"/>
          </a:p>
        </p:txBody>
      </p:sp>
      <p:sp>
        <p:nvSpPr>
          <p:cNvPr id="93" name="TextBox 92"/>
          <p:cNvSpPr txBox="1"/>
          <p:nvPr/>
        </p:nvSpPr>
        <p:spPr>
          <a:xfrm>
            <a:off x="4754016" y="29439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3</a:t>
            </a:r>
            <a:endParaRPr lang="en-US" b="1" dirty="0"/>
          </a:p>
        </p:txBody>
      </p:sp>
      <p:sp>
        <p:nvSpPr>
          <p:cNvPr id="94" name="TextBox 93"/>
          <p:cNvSpPr txBox="1"/>
          <p:nvPr/>
        </p:nvSpPr>
        <p:spPr>
          <a:xfrm>
            <a:off x="4754016" y="34773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4</a:t>
            </a:r>
            <a:endParaRPr lang="en-US" b="1" dirty="0"/>
          </a:p>
        </p:txBody>
      </p:sp>
      <p:sp>
        <p:nvSpPr>
          <p:cNvPr id="95" name="TextBox 94"/>
          <p:cNvSpPr txBox="1"/>
          <p:nvPr/>
        </p:nvSpPr>
        <p:spPr>
          <a:xfrm>
            <a:off x="4754016" y="40107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5</a:t>
            </a:r>
            <a:endParaRPr lang="en-US" b="1" dirty="0"/>
          </a:p>
        </p:txBody>
      </p:sp>
      <p:sp>
        <p:nvSpPr>
          <p:cNvPr id="96" name="TextBox 95"/>
          <p:cNvSpPr txBox="1"/>
          <p:nvPr/>
        </p:nvSpPr>
        <p:spPr>
          <a:xfrm>
            <a:off x="4754016" y="45441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6</a:t>
            </a:r>
            <a:endParaRPr lang="en-US" b="1" dirty="0"/>
          </a:p>
        </p:txBody>
      </p:sp>
      <p:sp>
        <p:nvSpPr>
          <p:cNvPr id="97" name="TextBox 96"/>
          <p:cNvSpPr txBox="1"/>
          <p:nvPr/>
        </p:nvSpPr>
        <p:spPr>
          <a:xfrm>
            <a:off x="4754016" y="50775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7</a:t>
            </a:r>
            <a:endParaRPr lang="en-US" b="1" dirty="0"/>
          </a:p>
        </p:txBody>
      </p:sp>
      <p:sp>
        <p:nvSpPr>
          <p:cNvPr id="98" name="TextBox 97"/>
          <p:cNvSpPr txBox="1"/>
          <p:nvPr/>
        </p:nvSpPr>
        <p:spPr>
          <a:xfrm>
            <a:off x="4754016" y="56109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8</a:t>
            </a:r>
            <a:endParaRPr lang="en-US" b="1" dirty="0"/>
          </a:p>
        </p:txBody>
      </p:sp>
      <p:sp>
        <p:nvSpPr>
          <p:cNvPr id="99" name="TextBox 98"/>
          <p:cNvSpPr txBox="1"/>
          <p:nvPr/>
        </p:nvSpPr>
        <p:spPr>
          <a:xfrm>
            <a:off x="4754016" y="6144399"/>
            <a:ext cx="105189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Quality 9</a:t>
            </a:r>
            <a:endParaRPr lang="en-US" b="1" dirty="0"/>
          </a:p>
        </p:txBody>
      </p:sp>
      <p:sp>
        <p:nvSpPr>
          <p:cNvPr id="101" name="Rectangle 100"/>
          <p:cNvSpPr/>
          <p:nvPr/>
        </p:nvSpPr>
        <p:spPr>
          <a:xfrm>
            <a:off x="6735216" y="3770531"/>
            <a:ext cx="762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Oval 101"/>
          <p:cNvSpPr/>
          <p:nvPr/>
        </p:nvSpPr>
        <p:spPr>
          <a:xfrm>
            <a:off x="7848600" y="1981200"/>
            <a:ext cx="1143000" cy="72526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USERS 1</a:t>
            </a:r>
            <a:endParaRPr lang="en-US" sz="1400" b="1" dirty="0"/>
          </a:p>
        </p:txBody>
      </p:sp>
      <p:sp>
        <p:nvSpPr>
          <p:cNvPr id="103" name="TextBox 102"/>
          <p:cNvSpPr txBox="1"/>
          <p:nvPr/>
        </p:nvSpPr>
        <p:spPr>
          <a:xfrm>
            <a:off x="6396054" y="838200"/>
            <a:ext cx="1548565" cy="923330"/>
          </a:xfrm>
          <a:prstGeom prst="rect">
            <a:avLst/>
          </a:prstGeom>
          <a:noFill/>
        </p:spPr>
        <p:txBody>
          <a:bodyPr wrap="none" rtlCol="0">
            <a:spAutoFit/>
          </a:bodyPr>
          <a:lstStyle/>
          <a:p>
            <a:pPr algn="ctr"/>
            <a:r>
              <a:rPr lang="en-US" b="1" dirty="0" smtClean="0"/>
              <a:t>One Standard </a:t>
            </a:r>
          </a:p>
          <a:p>
            <a:pPr algn="ctr"/>
            <a:r>
              <a:rPr lang="en-US" b="1" dirty="0" smtClean="0"/>
              <a:t>Organization </a:t>
            </a:r>
          </a:p>
          <a:p>
            <a:pPr algn="ctr"/>
            <a:r>
              <a:rPr lang="en-US" b="1" dirty="0" smtClean="0"/>
              <a:t>Format</a:t>
            </a:r>
            <a:endParaRPr lang="en-US" b="1" dirty="0"/>
          </a:p>
        </p:txBody>
      </p:sp>
      <p:sp>
        <p:nvSpPr>
          <p:cNvPr id="104" name="TextBox 103"/>
          <p:cNvSpPr txBox="1"/>
          <p:nvPr/>
        </p:nvSpPr>
        <p:spPr>
          <a:xfrm>
            <a:off x="4647456" y="838200"/>
            <a:ext cx="1174104" cy="646331"/>
          </a:xfrm>
          <a:prstGeom prst="rect">
            <a:avLst/>
          </a:prstGeom>
          <a:noFill/>
        </p:spPr>
        <p:txBody>
          <a:bodyPr wrap="none" rtlCol="0">
            <a:spAutoFit/>
          </a:bodyPr>
          <a:lstStyle/>
          <a:p>
            <a:pPr algn="ctr"/>
            <a:r>
              <a:rPr lang="en-US" b="1" dirty="0" smtClean="0"/>
              <a:t>Quality </a:t>
            </a:r>
          </a:p>
          <a:p>
            <a:pPr algn="ctr"/>
            <a:r>
              <a:rPr lang="en-US" b="1" dirty="0" smtClean="0"/>
              <a:t>Properties</a:t>
            </a:r>
          </a:p>
        </p:txBody>
      </p:sp>
      <p:cxnSp>
        <p:nvCxnSpPr>
          <p:cNvPr id="107" name="Straight Arrow Connector 106"/>
          <p:cNvCxnSpPr>
            <a:endCxn id="134" idx="1"/>
          </p:cNvCxnSpPr>
          <p:nvPr/>
        </p:nvCxnSpPr>
        <p:spPr>
          <a:xfrm>
            <a:off x="5820816" y="2094131"/>
            <a:ext cx="884784" cy="1537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101" idx="1"/>
          </p:cNvCxnSpPr>
          <p:nvPr/>
        </p:nvCxnSpPr>
        <p:spPr>
          <a:xfrm>
            <a:off x="5820816" y="2094131"/>
            <a:ext cx="914400" cy="1943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820816" y="2627531"/>
            <a:ext cx="914400" cy="2324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98" idx="3"/>
          </p:cNvCxnSpPr>
          <p:nvPr/>
        </p:nvCxnSpPr>
        <p:spPr>
          <a:xfrm flipV="1">
            <a:off x="5805907" y="4951631"/>
            <a:ext cx="929309" cy="8440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9" idx="3"/>
          </p:cNvCxnSpPr>
          <p:nvPr/>
        </p:nvCxnSpPr>
        <p:spPr>
          <a:xfrm flipV="1">
            <a:off x="5805907" y="4951631"/>
            <a:ext cx="929309" cy="13774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820816" y="2627531"/>
            <a:ext cx="914400" cy="571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5820816" y="3160931"/>
            <a:ext cx="9144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31" idx="1"/>
          </p:cNvCxnSpPr>
          <p:nvPr/>
        </p:nvCxnSpPr>
        <p:spPr>
          <a:xfrm>
            <a:off x="5820816" y="3694331"/>
            <a:ext cx="884784" cy="12205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101" idx="1"/>
          </p:cNvCxnSpPr>
          <p:nvPr/>
        </p:nvCxnSpPr>
        <p:spPr>
          <a:xfrm>
            <a:off x="5820816" y="3694331"/>
            <a:ext cx="914400" cy="342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4" idx="3"/>
          </p:cNvCxnSpPr>
          <p:nvPr/>
        </p:nvCxnSpPr>
        <p:spPr>
          <a:xfrm flipV="1">
            <a:off x="5805907" y="3199031"/>
            <a:ext cx="929309" cy="4630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2" idx="3"/>
          </p:cNvCxnSpPr>
          <p:nvPr/>
        </p:nvCxnSpPr>
        <p:spPr>
          <a:xfrm flipV="1">
            <a:off x="5805907" y="2209801"/>
            <a:ext cx="899693" cy="3854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5820816" y="4227731"/>
            <a:ext cx="838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820816" y="2094131"/>
            <a:ext cx="914400" cy="1104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32" idx="1"/>
          </p:cNvCxnSpPr>
          <p:nvPr/>
        </p:nvCxnSpPr>
        <p:spPr>
          <a:xfrm>
            <a:off x="5820816" y="5751731"/>
            <a:ext cx="884784" cy="1537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132" idx="1"/>
          </p:cNvCxnSpPr>
          <p:nvPr/>
        </p:nvCxnSpPr>
        <p:spPr>
          <a:xfrm flipV="1">
            <a:off x="5820816" y="5905500"/>
            <a:ext cx="884784" cy="4558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5820816" y="4761131"/>
            <a:ext cx="914400" cy="190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endCxn id="132" idx="1"/>
          </p:cNvCxnSpPr>
          <p:nvPr/>
        </p:nvCxnSpPr>
        <p:spPr>
          <a:xfrm>
            <a:off x="5820816" y="5218331"/>
            <a:ext cx="884784" cy="6871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02" idx="2"/>
          </p:cNvCxnSpPr>
          <p:nvPr/>
        </p:nvCxnSpPr>
        <p:spPr>
          <a:xfrm>
            <a:off x="7467600" y="2286000"/>
            <a:ext cx="381000" cy="5783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5" name="Straight Arrow Connector 124"/>
          <p:cNvCxnSpPr>
            <a:endCxn id="160" idx="2"/>
          </p:cNvCxnSpPr>
          <p:nvPr/>
        </p:nvCxnSpPr>
        <p:spPr>
          <a:xfrm flipV="1">
            <a:off x="7467600" y="5733366"/>
            <a:ext cx="381000" cy="2088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6" name="Straight Arrow Connector 125"/>
          <p:cNvCxnSpPr>
            <a:endCxn id="159" idx="2"/>
          </p:cNvCxnSpPr>
          <p:nvPr/>
        </p:nvCxnSpPr>
        <p:spPr>
          <a:xfrm flipV="1">
            <a:off x="7467600" y="4590366"/>
            <a:ext cx="381000" cy="3912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7" name="Straight Arrow Connector 126"/>
          <p:cNvCxnSpPr>
            <a:endCxn id="160" idx="1"/>
          </p:cNvCxnSpPr>
          <p:nvPr/>
        </p:nvCxnSpPr>
        <p:spPr>
          <a:xfrm>
            <a:off x="7467600" y="4969996"/>
            <a:ext cx="548389" cy="50694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8" name="Straight Arrow Connector 127"/>
          <p:cNvCxnSpPr>
            <a:stCxn id="101" idx="3"/>
            <a:endCxn id="158" idx="2"/>
          </p:cNvCxnSpPr>
          <p:nvPr/>
        </p:nvCxnSpPr>
        <p:spPr>
          <a:xfrm flipV="1">
            <a:off x="7497216" y="3447366"/>
            <a:ext cx="351384" cy="58986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1" name="Rectangle 130"/>
          <p:cNvSpPr/>
          <p:nvPr/>
        </p:nvSpPr>
        <p:spPr>
          <a:xfrm>
            <a:off x="6705600" y="4648200"/>
            <a:ext cx="762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2" name="Rectangle 131"/>
          <p:cNvSpPr/>
          <p:nvPr/>
        </p:nvSpPr>
        <p:spPr>
          <a:xfrm>
            <a:off x="6705600" y="5638800"/>
            <a:ext cx="762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Rectangle 132"/>
          <p:cNvSpPr/>
          <p:nvPr/>
        </p:nvSpPr>
        <p:spPr>
          <a:xfrm>
            <a:off x="6705600" y="2895600"/>
            <a:ext cx="762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4" name="Rectangle 133"/>
          <p:cNvSpPr/>
          <p:nvPr/>
        </p:nvSpPr>
        <p:spPr>
          <a:xfrm>
            <a:off x="6705600" y="1981200"/>
            <a:ext cx="7620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50" name="Straight Connector 149"/>
          <p:cNvCxnSpPr/>
          <p:nvPr/>
        </p:nvCxnSpPr>
        <p:spPr>
          <a:xfrm>
            <a:off x="4495800" y="762000"/>
            <a:ext cx="0" cy="6096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7848600" y="3084731"/>
            <a:ext cx="1143000" cy="72526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USERS 2</a:t>
            </a:r>
            <a:endParaRPr lang="en-US" sz="1400" b="1" dirty="0"/>
          </a:p>
        </p:txBody>
      </p:sp>
      <p:sp>
        <p:nvSpPr>
          <p:cNvPr id="159" name="Oval 158"/>
          <p:cNvSpPr/>
          <p:nvPr/>
        </p:nvSpPr>
        <p:spPr>
          <a:xfrm>
            <a:off x="7848600" y="4227731"/>
            <a:ext cx="1143000" cy="72526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USERS 3</a:t>
            </a:r>
            <a:endParaRPr lang="en-US" sz="1400" b="1" dirty="0"/>
          </a:p>
        </p:txBody>
      </p:sp>
      <p:sp>
        <p:nvSpPr>
          <p:cNvPr id="160" name="Oval 159"/>
          <p:cNvSpPr/>
          <p:nvPr/>
        </p:nvSpPr>
        <p:spPr>
          <a:xfrm>
            <a:off x="7848600" y="5370731"/>
            <a:ext cx="1143000" cy="72526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USERS 4</a:t>
            </a:r>
            <a:endParaRPr lang="en-US" sz="1400" b="1" dirty="0"/>
          </a:p>
        </p:txBody>
      </p:sp>
      <p:sp>
        <p:nvSpPr>
          <p:cNvPr id="161" name="TextBox 160"/>
          <p:cNvSpPr txBox="1"/>
          <p:nvPr/>
        </p:nvSpPr>
        <p:spPr>
          <a:xfrm>
            <a:off x="7906541" y="838200"/>
            <a:ext cx="1237459" cy="923330"/>
          </a:xfrm>
          <a:prstGeom prst="rect">
            <a:avLst/>
          </a:prstGeom>
          <a:noFill/>
        </p:spPr>
        <p:txBody>
          <a:bodyPr wrap="square" rtlCol="0">
            <a:spAutoFit/>
          </a:bodyPr>
          <a:lstStyle/>
          <a:p>
            <a:pPr algn="ctr"/>
            <a:r>
              <a:rPr lang="en-US" b="1" dirty="0" smtClean="0"/>
              <a:t>Classified</a:t>
            </a:r>
          </a:p>
          <a:p>
            <a:pPr algn="ctr"/>
            <a:r>
              <a:rPr lang="en-US" b="1" dirty="0" smtClean="0"/>
              <a:t>User</a:t>
            </a:r>
          </a:p>
          <a:p>
            <a:pPr algn="ctr"/>
            <a:r>
              <a:rPr lang="en-US" b="1" dirty="0" smtClean="0"/>
              <a:t>Groups</a:t>
            </a:r>
            <a:endParaRPr lang="en-US" b="1" dirty="0"/>
          </a:p>
        </p:txBody>
      </p:sp>
      <p:cxnSp>
        <p:nvCxnSpPr>
          <p:cNvPr id="168" name="Straight Arrow Connector 167"/>
          <p:cNvCxnSpPr>
            <a:endCxn id="159" idx="1"/>
          </p:cNvCxnSpPr>
          <p:nvPr/>
        </p:nvCxnSpPr>
        <p:spPr>
          <a:xfrm>
            <a:off x="7467600" y="3124200"/>
            <a:ext cx="548389" cy="12097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0" name="Straight Arrow Connector 169"/>
          <p:cNvCxnSpPr>
            <a:endCxn id="102" idx="3"/>
          </p:cNvCxnSpPr>
          <p:nvPr/>
        </p:nvCxnSpPr>
        <p:spPr>
          <a:xfrm flipV="1">
            <a:off x="7467600" y="2600256"/>
            <a:ext cx="548389" cy="5239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72" name="Title 1"/>
          <p:cNvSpPr txBox="1">
            <a:spLocks/>
          </p:cNvSpPr>
          <p:nvPr/>
        </p:nvSpPr>
        <p:spPr>
          <a:xfrm>
            <a:off x="5257800" y="304800"/>
            <a:ext cx="3276600" cy="457200"/>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cap="all" dirty="0" smtClean="0">
                <a:solidFill>
                  <a:schemeClr val="accent1"/>
                </a:solidFill>
                <a:latin typeface="+mj-lt"/>
                <a:ea typeface="+mj-ea"/>
                <a:cs typeface="+mj-cs"/>
              </a:rPr>
              <a:t>proposed</a:t>
            </a:r>
            <a:r>
              <a:rPr kumimoji="0" lang="en-US" sz="2400" b="1" i="0" u="none" strike="noStrike" kern="1200" cap="all" spc="0" normalizeH="0" baseline="0" noProof="0" dirty="0" smtClean="0">
                <a:ln>
                  <a:noFill/>
                </a:ln>
                <a:solidFill>
                  <a:schemeClr val="accent1"/>
                </a:solidFill>
                <a:effectLst/>
                <a:uLnTx/>
                <a:uFillTx/>
                <a:latin typeface="+mj-lt"/>
                <a:ea typeface="+mj-ea"/>
                <a:cs typeface="+mj-cs"/>
              </a:rPr>
              <a:t> system</a:t>
            </a:r>
            <a:endParaRPr kumimoji="0" lang="en-US" sz="2400" b="1" i="0" u="none" strike="noStrike" kern="1200" cap="all"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3" y="76200"/>
            <a:ext cx="8116887" cy="685800"/>
          </a:xfrm>
        </p:spPr>
        <p:txBody>
          <a:bodyPr/>
          <a:lstStyle/>
          <a:p>
            <a:pPr algn="r"/>
            <a:r>
              <a:rPr lang="en-US" sz="3600" dirty="0" smtClean="0">
                <a:solidFill>
                  <a:schemeClr val="accent1"/>
                </a:solidFill>
              </a:rPr>
              <a:t>The containerization concept</a:t>
            </a:r>
          </a:p>
        </p:txBody>
      </p:sp>
      <p:pic>
        <p:nvPicPr>
          <p:cNvPr id="7" name="Picture 6" descr="container.jpg"/>
          <p:cNvPicPr>
            <a:picLocks noChangeAspect="1"/>
          </p:cNvPicPr>
          <p:nvPr/>
        </p:nvPicPr>
        <p:blipFill>
          <a:blip r:embed="rId2" cstate="print"/>
          <a:stretch>
            <a:fillRect/>
          </a:stretch>
        </p:blipFill>
        <p:spPr>
          <a:xfrm>
            <a:off x="0" y="838200"/>
            <a:ext cx="4648200" cy="3016351"/>
          </a:xfrm>
          <a:prstGeom prst="rect">
            <a:avLst/>
          </a:prstGeom>
        </p:spPr>
      </p:pic>
      <p:sp>
        <p:nvSpPr>
          <p:cNvPr id="8" name="TextBox 7"/>
          <p:cNvSpPr txBox="1"/>
          <p:nvPr/>
        </p:nvSpPr>
        <p:spPr>
          <a:xfrm>
            <a:off x="533400" y="5105400"/>
            <a:ext cx="3886200" cy="523220"/>
          </a:xfrm>
          <a:prstGeom prst="rect">
            <a:avLst/>
          </a:prstGeom>
          <a:noFill/>
          <a:ln w="57150">
            <a:solidFill>
              <a:schemeClr val="tx1"/>
            </a:solidFill>
          </a:ln>
        </p:spPr>
        <p:txBody>
          <a:bodyPr wrap="square" rtlCol="0">
            <a:spAutoFit/>
          </a:bodyPr>
          <a:lstStyle/>
          <a:p>
            <a:pPr algn="ctr"/>
            <a:r>
              <a:rPr lang="en-US" sz="2800" b="1" dirty="0" smtClean="0">
                <a:solidFill>
                  <a:schemeClr val="tx2"/>
                </a:solidFill>
              </a:rPr>
              <a:t>The Data Quality Matrix</a:t>
            </a:r>
            <a:endParaRPr lang="en-US" sz="2800" dirty="0"/>
          </a:p>
        </p:txBody>
      </p:sp>
      <p:sp>
        <p:nvSpPr>
          <p:cNvPr id="10" name="Down Arrow 9"/>
          <p:cNvSpPr/>
          <p:nvPr/>
        </p:nvSpPr>
        <p:spPr>
          <a:xfrm>
            <a:off x="2057400" y="3657600"/>
            <a:ext cx="838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nvGraphicFramePr>
        <p:xfrm>
          <a:off x="5105400" y="990600"/>
          <a:ext cx="3962400" cy="2895600"/>
        </p:xfrm>
        <a:graphic>
          <a:graphicData uri="http://schemas.openxmlformats.org/drawingml/2006/table">
            <a:tbl>
              <a:tblPr firstRow="1" bandRow="1">
                <a:tableStyleId>{5C22544A-7EE6-4342-B048-85BDC9FD1C3A}</a:tableStyleId>
              </a:tblPr>
              <a:tblGrid>
                <a:gridCol w="1480382"/>
                <a:gridCol w="1090807"/>
                <a:gridCol w="1391211"/>
              </a:tblGrid>
              <a:tr h="142240">
                <a:tc gridSpan="3">
                  <a:txBody>
                    <a:bodyPr/>
                    <a:lstStyle/>
                    <a:p>
                      <a:pPr algn="ctr"/>
                      <a:r>
                        <a:rPr lang="en-US" sz="1600" b="1" dirty="0" smtClean="0">
                          <a:solidFill>
                            <a:schemeClr val="bg1"/>
                          </a:solidFill>
                        </a:rPr>
                        <a:t>TRANSPORTED</a:t>
                      </a:r>
                      <a:r>
                        <a:rPr lang="en-US" sz="1600" b="1" baseline="0" dirty="0" smtClean="0">
                          <a:solidFill>
                            <a:schemeClr val="bg1"/>
                          </a:solidFill>
                        </a:rPr>
                        <a:t> PRODUCT</a:t>
                      </a:r>
                      <a:endParaRPr lang="en-US" sz="1600" b="1" dirty="0">
                        <a:solidFill>
                          <a:schemeClr val="bg1"/>
                        </a:solidFill>
                      </a:endParaRPr>
                    </a:p>
                  </a:txBody>
                  <a:tcPr/>
                </a:tc>
                <a:tc hMerge="1">
                  <a:txBody>
                    <a:bodyPr/>
                    <a:lstStyle/>
                    <a:p>
                      <a:endParaRPr lang="en-US" sz="1600" b="1" dirty="0">
                        <a:solidFill>
                          <a:srgbClr val="FF0000"/>
                        </a:solidFill>
                      </a:endParaRPr>
                    </a:p>
                  </a:txBody>
                  <a:tcPr/>
                </a:tc>
                <a:tc hMerge="1">
                  <a:txBody>
                    <a:bodyPr/>
                    <a:lstStyle/>
                    <a:p>
                      <a:endParaRPr lang="en-US" sz="1600" b="1" dirty="0">
                        <a:solidFill>
                          <a:srgbClr val="FF0000"/>
                        </a:solidFill>
                      </a:endParaRPr>
                    </a:p>
                  </a:txBody>
                  <a:tcPr/>
                </a:tc>
              </a:tr>
              <a:tr h="142240">
                <a:tc>
                  <a:txBody>
                    <a:bodyPr/>
                    <a:lstStyle/>
                    <a:p>
                      <a:r>
                        <a:rPr lang="en-US" sz="1600" b="1" dirty="0" smtClean="0">
                          <a:solidFill>
                            <a:srgbClr val="FF0000"/>
                          </a:solidFill>
                        </a:rPr>
                        <a:t>DIMENTIONS</a:t>
                      </a:r>
                      <a:endParaRPr lang="en-US" sz="1600" b="1" dirty="0">
                        <a:solidFill>
                          <a:srgbClr val="FF0000"/>
                        </a:solidFill>
                      </a:endParaRPr>
                    </a:p>
                  </a:txBody>
                  <a:tcPr/>
                </a:tc>
                <a:tc>
                  <a:txBody>
                    <a:bodyPr/>
                    <a:lstStyle/>
                    <a:p>
                      <a:r>
                        <a:rPr lang="en-US" sz="1600" b="1" dirty="0" smtClean="0">
                          <a:solidFill>
                            <a:srgbClr val="FF0000"/>
                          </a:solidFill>
                        </a:rPr>
                        <a:t>OUTSIDE</a:t>
                      </a:r>
                      <a:endParaRPr lang="en-US" sz="1600" b="1" dirty="0">
                        <a:solidFill>
                          <a:srgbClr val="FF0000"/>
                        </a:solidFill>
                      </a:endParaRPr>
                    </a:p>
                  </a:txBody>
                  <a:tcPr/>
                </a:tc>
                <a:tc>
                  <a:txBody>
                    <a:bodyPr/>
                    <a:lstStyle/>
                    <a:p>
                      <a:r>
                        <a:rPr lang="en-US" sz="1600" b="1" dirty="0" smtClean="0">
                          <a:solidFill>
                            <a:srgbClr val="FF0000"/>
                          </a:solidFill>
                        </a:rPr>
                        <a:t>INSIDE</a:t>
                      </a:r>
                      <a:endParaRPr lang="en-US" sz="1600" b="1" dirty="0">
                        <a:solidFill>
                          <a:srgbClr val="FF0000"/>
                        </a:solidFill>
                      </a:endParaRPr>
                    </a:p>
                  </a:txBody>
                  <a:tcPr/>
                </a:tc>
              </a:tr>
              <a:tr h="370840">
                <a:tc>
                  <a:txBody>
                    <a:bodyPr/>
                    <a:lstStyle/>
                    <a:p>
                      <a:r>
                        <a:rPr lang="en-US" sz="1600" dirty="0" smtClean="0"/>
                        <a:t>Length</a:t>
                      </a:r>
                      <a:endParaRPr lang="en-US" sz="1600" dirty="0"/>
                    </a:p>
                  </a:txBody>
                  <a:tcPr/>
                </a:tc>
                <a:tc>
                  <a:txBody>
                    <a:bodyPr/>
                    <a:lstStyle/>
                    <a:p>
                      <a:r>
                        <a:rPr lang="en-US" sz="1600" dirty="0" smtClean="0"/>
                        <a:t>20’ 0”</a:t>
                      </a:r>
                      <a:endParaRPr lang="en-US" sz="1600" dirty="0"/>
                    </a:p>
                  </a:txBody>
                  <a:tcPr/>
                </a:tc>
                <a:tc>
                  <a:txBody>
                    <a:bodyPr/>
                    <a:lstStyle/>
                    <a:p>
                      <a:r>
                        <a:rPr lang="en-US" sz="1600" dirty="0" smtClean="0"/>
                        <a:t>19’ 4”</a:t>
                      </a:r>
                      <a:endParaRPr lang="en-US" sz="1600" dirty="0"/>
                    </a:p>
                  </a:txBody>
                  <a:tcPr/>
                </a:tc>
              </a:tr>
              <a:tr h="370840">
                <a:tc>
                  <a:txBody>
                    <a:bodyPr/>
                    <a:lstStyle/>
                    <a:p>
                      <a:r>
                        <a:rPr lang="en-US" sz="1600" dirty="0" smtClean="0"/>
                        <a:t>Width</a:t>
                      </a:r>
                      <a:endParaRPr lang="en-US" sz="1600" dirty="0"/>
                    </a:p>
                  </a:txBody>
                  <a:tcPr/>
                </a:tc>
                <a:tc>
                  <a:txBody>
                    <a:bodyPr/>
                    <a:lstStyle/>
                    <a:p>
                      <a:r>
                        <a:rPr lang="en-US" sz="1600" dirty="0" smtClean="0"/>
                        <a:t>8’ 0”</a:t>
                      </a:r>
                      <a:endParaRPr lang="en-US" sz="1600" dirty="0"/>
                    </a:p>
                  </a:txBody>
                  <a:tcPr/>
                </a:tc>
                <a:tc>
                  <a:txBody>
                    <a:bodyPr/>
                    <a:lstStyle/>
                    <a:p>
                      <a:r>
                        <a:rPr lang="en-US" sz="1600" dirty="0" smtClean="0"/>
                        <a:t>7’ 6”</a:t>
                      </a:r>
                      <a:endParaRPr lang="en-US" sz="1600" dirty="0"/>
                    </a:p>
                  </a:txBody>
                  <a:tcPr/>
                </a:tc>
              </a:tr>
              <a:tr h="370840">
                <a:tc>
                  <a:txBody>
                    <a:bodyPr/>
                    <a:lstStyle/>
                    <a:p>
                      <a:r>
                        <a:rPr lang="en-US" sz="1600" dirty="0" smtClean="0"/>
                        <a:t>Height</a:t>
                      </a:r>
                      <a:endParaRPr lang="en-US" sz="1600" dirty="0"/>
                    </a:p>
                  </a:txBody>
                  <a:tcPr/>
                </a:tc>
                <a:tc>
                  <a:txBody>
                    <a:bodyPr/>
                    <a:lstStyle/>
                    <a:p>
                      <a:r>
                        <a:rPr lang="en-US" sz="1600" dirty="0" smtClean="0"/>
                        <a:t>8’ 0”</a:t>
                      </a:r>
                      <a:endParaRPr lang="en-US" sz="1600" dirty="0"/>
                    </a:p>
                  </a:txBody>
                  <a:tcPr/>
                </a:tc>
                <a:tc>
                  <a:txBody>
                    <a:bodyPr/>
                    <a:lstStyle/>
                    <a:p>
                      <a:r>
                        <a:rPr lang="en-US" sz="1600" dirty="0" smtClean="0"/>
                        <a:t>7’ 1”</a:t>
                      </a:r>
                      <a:endParaRPr lang="en-US" sz="1600" dirty="0"/>
                    </a:p>
                  </a:txBody>
                  <a:tcPr/>
                </a:tc>
              </a:tr>
              <a:tr h="370840">
                <a:tc gridSpan="3">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r h="370840">
                <a:tc gridSpan="2">
                  <a:txBody>
                    <a:bodyPr/>
                    <a:lstStyle/>
                    <a:p>
                      <a:r>
                        <a:rPr lang="en-US" sz="1600" dirty="0" smtClean="0"/>
                        <a:t>CARGO CAPACITY</a:t>
                      </a:r>
                      <a:endParaRPr lang="en-US" sz="1600" dirty="0"/>
                    </a:p>
                  </a:txBody>
                  <a:tcPr/>
                </a:tc>
                <a:tc hMerge="1">
                  <a:txBody>
                    <a:bodyPr/>
                    <a:lstStyle/>
                    <a:p>
                      <a:endParaRPr lang="en-US" dirty="0"/>
                    </a:p>
                  </a:txBody>
                  <a:tcPr/>
                </a:tc>
                <a:tc>
                  <a:txBody>
                    <a:bodyPr/>
                    <a:lstStyle/>
                    <a:p>
                      <a:r>
                        <a:rPr lang="en-US" sz="1600" dirty="0" smtClean="0"/>
                        <a:t>41,300</a:t>
                      </a:r>
                      <a:r>
                        <a:rPr lang="en-US" sz="1600" baseline="0" dirty="0" smtClean="0"/>
                        <a:t> lb</a:t>
                      </a:r>
                      <a:endParaRPr lang="en-US" sz="1600" dirty="0"/>
                    </a:p>
                  </a:txBody>
                  <a:tcPr/>
                </a:tc>
              </a:tr>
              <a:tr h="370840">
                <a:tc gridSpan="2">
                  <a:txBody>
                    <a:bodyPr/>
                    <a:lstStyle/>
                    <a:p>
                      <a:r>
                        <a:rPr lang="en-US" sz="1600" dirty="0" smtClean="0"/>
                        <a:t>EMPTY</a:t>
                      </a:r>
                      <a:r>
                        <a:rPr lang="en-US" sz="1600" baseline="0" dirty="0" smtClean="0"/>
                        <a:t> WEIGHT</a:t>
                      </a:r>
                      <a:endParaRPr lang="en-US" sz="1600" dirty="0"/>
                    </a:p>
                  </a:txBody>
                  <a:tcPr/>
                </a:tc>
                <a:tc hMerge="1">
                  <a:txBody>
                    <a:bodyPr/>
                    <a:lstStyle/>
                    <a:p>
                      <a:endParaRPr lang="en-US" dirty="0"/>
                    </a:p>
                  </a:txBody>
                  <a:tcPr/>
                </a:tc>
                <a:tc>
                  <a:txBody>
                    <a:bodyPr/>
                    <a:lstStyle/>
                    <a:p>
                      <a:r>
                        <a:rPr lang="en-US" sz="1600" dirty="0" smtClean="0"/>
                        <a:t>3,500 lb</a:t>
                      </a:r>
                      <a:endParaRPr lang="en-US" sz="1600" dirty="0"/>
                    </a:p>
                  </a:txBody>
                  <a:tcPr/>
                </a:tc>
              </a:tr>
            </a:tbl>
          </a:graphicData>
        </a:graphic>
      </p:graphicFrame>
      <p:graphicFrame>
        <p:nvGraphicFramePr>
          <p:cNvPr id="12" name="Table 11"/>
          <p:cNvGraphicFramePr>
            <a:graphicFrameLocks noGrp="1"/>
          </p:cNvGraphicFramePr>
          <p:nvPr/>
        </p:nvGraphicFramePr>
        <p:xfrm>
          <a:off x="5105400" y="4114800"/>
          <a:ext cx="3962399" cy="2153920"/>
        </p:xfrm>
        <a:graphic>
          <a:graphicData uri="http://schemas.openxmlformats.org/drawingml/2006/table">
            <a:tbl>
              <a:tblPr firstRow="1" bandRow="1">
                <a:tableStyleId>{5C22544A-7EE6-4342-B048-85BDC9FD1C3A}</a:tableStyleId>
              </a:tblPr>
              <a:tblGrid>
                <a:gridCol w="1600199"/>
                <a:gridCol w="990600"/>
                <a:gridCol w="1371600"/>
              </a:tblGrid>
              <a:tr h="142240">
                <a:tc gridSpan="3">
                  <a:txBody>
                    <a:bodyPr/>
                    <a:lstStyle/>
                    <a:p>
                      <a:pPr algn="ctr"/>
                      <a:r>
                        <a:rPr lang="en-US" sz="1600" dirty="0" smtClean="0"/>
                        <a:t>EARTH</a:t>
                      </a:r>
                      <a:r>
                        <a:rPr lang="en-US" sz="1600" baseline="0" dirty="0" smtClean="0"/>
                        <a:t> SCIENCE </a:t>
                      </a:r>
                      <a:r>
                        <a:rPr lang="en-US" sz="1600" dirty="0" smtClean="0"/>
                        <a:t>DATA</a:t>
                      </a:r>
                      <a:r>
                        <a:rPr lang="en-US" sz="1600" baseline="0" dirty="0" smtClean="0"/>
                        <a:t>/PRODUCT</a:t>
                      </a:r>
                      <a:endParaRPr lang="en-US" sz="1600" dirty="0"/>
                    </a:p>
                  </a:txBody>
                  <a:tcPr/>
                </a:tc>
                <a:tc hMerge="1">
                  <a:txBody>
                    <a:bodyPr/>
                    <a:lstStyle/>
                    <a:p>
                      <a:endParaRPr lang="en-US" sz="1600" dirty="0"/>
                    </a:p>
                  </a:txBody>
                  <a:tcPr/>
                </a:tc>
                <a:tc hMerge="1">
                  <a:txBody>
                    <a:bodyPr/>
                    <a:lstStyle/>
                    <a:p>
                      <a:endParaRPr lang="en-US" sz="1600" dirty="0"/>
                    </a:p>
                  </a:txBody>
                  <a:tcPr/>
                </a:tc>
              </a:tr>
              <a:tr h="142240">
                <a:tc>
                  <a:txBody>
                    <a:bodyPr/>
                    <a:lstStyle/>
                    <a:p>
                      <a:r>
                        <a:rPr lang="en-US" sz="1600" b="1" dirty="0" smtClean="0">
                          <a:solidFill>
                            <a:srgbClr val="FF0000"/>
                          </a:solidFill>
                        </a:rPr>
                        <a:t>REQUIREMENTS</a:t>
                      </a:r>
                      <a:r>
                        <a:rPr lang="en-US" sz="1600" b="1" baseline="0" dirty="0" smtClean="0">
                          <a:solidFill>
                            <a:srgbClr val="FF0000"/>
                          </a:solidFill>
                        </a:rPr>
                        <a:t> </a:t>
                      </a:r>
                      <a:endParaRPr lang="en-US" sz="1600" b="1" dirty="0">
                        <a:solidFill>
                          <a:srgbClr val="FF0000"/>
                        </a:solidFill>
                      </a:endParaRPr>
                    </a:p>
                  </a:txBody>
                  <a:tcPr/>
                </a:tc>
                <a:tc>
                  <a:txBody>
                    <a:bodyPr/>
                    <a:lstStyle/>
                    <a:p>
                      <a:r>
                        <a:rPr lang="en-US" sz="1600" b="1" dirty="0" smtClean="0">
                          <a:solidFill>
                            <a:srgbClr val="FF0000"/>
                          </a:solidFill>
                        </a:rPr>
                        <a:t>USERS</a:t>
                      </a:r>
                      <a:endParaRPr lang="en-US" sz="1600" b="1" dirty="0">
                        <a:solidFill>
                          <a:srgbClr val="FF0000"/>
                        </a:solidFill>
                      </a:endParaRPr>
                    </a:p>
                  </a:txBody>
                  <a:tcPr/>
                </a:tc>
                <a:tc>
                  <a:txBody>
                    <a:bodyPr/>
                    <a:lstStyle/>
                    <a:p>
                      <a:r>
                        <a:rPr lang="en-US" sz="1600" b="1" dirty="0" smtClean="0">
                          <a:solidFill>
                            <a:srgbClr val="FF0000"/>
                          </a:solidFill>
                        </a:rPr>
                        <a:t>PRODUCERS</a:t>
                      </a:r>
                      <a:endParaRPr lang="en-US" sz="1600" b="1" dirty="0">
                        <a:solidFill>
                          <a:srgbClr val="FF0000"/>
                        </a:solidFill>
                      </a:endParaRPr>
                    </a:p>
                  </a:txBody>
                  <a:tcPr/>
                </a:tc>
              </a:tr>
              <a:tr h="370840">
                <a:tc>
                  <a:txBody>
                    <a:bodyPr/>
                    <a:lstStyle/>
                    <a:p>
                      <a:r>
                        <a:rPr lang="en-US" sz="1600" dirty="0" smtClean="0"/>
                        <a:t>Coverage</a:t>
                      </a:r>
                      <a:endParaRPr lang="en-US" sz="1600" dirty="0"/>
                    </a:p>
                  </a:txBody>
                  <a:tcPr/>
                </a:tc>
                <a:tc>
                  <a:txBody>
                    <a:bodyPr/>
                    <a:lstStyle/>
                    <a:p>
                      <a:r>
                        <a:rPr lang="en-US" sz="1600" dirty="0" smtClean="0"/>
                        <a:t>Teacher</a:t>
                      </a:r>
                      <a:endParaRPr lang="en-US" sz="1600" dirty="0"/>
                    </a:p>
                  </a:txBody>
                  <a:tcPr/>
                </a:tc>
                <a:tc>
                  <a:txBody>
                    <a:bodyPr/>
                    <a:lstStyle/>
                    <a:p>
                      <a:r>
                        <a:rPr lang="en-US" sz="1600" dirty="0" smtClean="0"/>
                        <a:t>NASA</a:t>
                      </a:r>
                      <a:endParaRPr lang="en-US" sz="1600" dirty="0"/>
                    </a:p>
                  </a:txBody>
                  <a:tcPr/>
                </a:tc>
              </a:tr>
              <a:tr h="370840">
                <a:tc>
                  <a:txBody>
                    <a:bodyPr/>
                    <a:lstStyle/>
                    <a:p>
                      <a:r>
                        <a:rPr lang="en-US" sz="1600" dirty="0" smtClean="0"/>
                        <a:t>Resolution</a:t>
                      </a:r>
                      <a:endParaRPr lang="en-US" sz="1600" dirty="0"/>
                    </a:p>
                  </a:txBody>
                  <a:tcPr/>
                </a:tc>
                <a:tc>
                  <a:txBody>
                    <a:bodyPr/>
                    <a:lstStyle/>
                    <a:p>
                      <a:r>
                        <a:rPr lang="en-US" sz="1600" dirty="0" smtClean="0"/>
                        <a:t>Student</a:t>
                      </a:r>
                      <a:endParaRPr lang="en-US" sz="1600" dirty="0"/>
                    </a:p>
                  </a:txBody>
                  <a:tcPr/>
                </a:tc>
                <a:tc>
                  <a:txBody>
                    <a:bodyPr/>
                    <a:lstStyle/>
                    <a:p>
                      <a:r>
                        <a:rPr lang="en-US" sz="1600" dirty="0" smtClean="0"/>
                        <a:t>NOAA</a:t>
                      </a:r>
                      <a:endParaRPr lang="en-US" sz="1600" dirty="0"/>
                    </a:p>
                  </a:txBody>
                  <a:tcPr/>
                </a:tc>
              </a:tr>
              <a:tr h="370840">
                <a:tc>
                  <a:txBody>
                    <a:bodyPr/>
                    <a:lstStyle/>
                    <a:p>
                      <a:r>
                        <a:rPr lang="en-US" sz="1600" dirty="0" smtClean="0"/>
                        <a:t>Format</a:t>
                      </a:r>
                      <a:endParaRPr lang="en-US" sz="1600" dirty="0"/>
                    </a:p>
                  </a:txBody>
                  <a:tcPr/>
                </a:tc>
                <a:tc>
                  <a:txBody>
                    <a:bodyPr/>
                    <a:lstStyle/>
                    <a:p>
                      <a:r>
                        <a:rPr lang="en-US" sz="1600" dirty="0" smtClean="0"/>
                        <a:t>Public</a:t>
                      </a:r>
                      <a:endParaRPr lang="en-US" sz="1600" dirty="0"/>
                    </a:p>
                  </a:txBody>
                  <a:tcPr/>
                </a:tc>
                <a:tc>
                  <a:txBody>
                    <a:bodyPr/>
                    <a:lstStyle/>
                    <a:p>
                      <a:r>
                        <a:rPr lang="en-US" sz="1600" dirty="0" smtClean="0"/>
                        <a:t>USGS</a:t>
                      </a:r>
                      <a:endParaRPr lang="en-US" sz="1600" dirty="0"/>
                    </a:p>
                  </a:txBody>
                  <a:tcPr/>
                </a:tc>
              </a:tr>
              <a:tr h="370840">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sp>
        <p:nvSpPr>
          <p:cNvPr id="13" name="Down Arrow 12"/>
          <p:cNvSpPr/>
          <p:nvPr/>
        </p:nvSpPr>
        <p:spPr>
          <a:xfrm rot="5400000">
            <a:off x="4457700" y="2095500"/>
            <a:ext cx="762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5400000">
            <a:off x="4381500" y="5143500"/>
            <a:ext cx="762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general data quality requirements</a:t>
            </a:r>
            <a:endParaRPr lang="en-US" sz="3200" dirty="0">
              <a:solidFill>
                <a:schemeClr val="accent1"/>
              </a:solidFill>
            </a:endParaRPr>
          </a:p>
        </p:txBody>
      </p:sp>
      <p:sp>
        <p:nvSpPr>
          <p:cNvPr id="7" name="Text Placeholder 2"/>
          <p:cNvSpPr>
            <a:spLocks noGrp="1"/>
          </p:cNvSpPr>
          <p:nvPr>
            <p:ph type="body" idx="1"/>
          </p:nvPr>
        </p:nvSpPr>
        <p:spPr>
          <a:xfrm>
            <a:off x="0" y="609600"/>
            <a:ext cx="9144000" cy="1600200"/>
          </a:xfrm>
        </p:spPr>
        <p:txBody>
          <a:bodyPr>
            <a:normAutofit/>
          </a:bodyPr>
          <a:lstStyle/>
          <a:p>
            <a:pPr marL="457200" indent="-457200">
              <a:lnSpc>
                <a:spcPct val="110000"/>
              </a:lnSpc>
              <a:spcBef>
                <a:spcPts val="0"/>
              </a:spcBef>
            </a:pPr>
            <a:r>
              <a:rPr lang="en-US" sz="2800" b="1" dirty="0" smtClean="0">
                <a:solidFill>
                  <a:schemeClr val="tx2"/>
                </a:solidFill>
                <a:hlinkClick r:id="rId2" action="ppaction://hlinkfile"/>
              </a:rPr>
              <a:t>The consumer report approach</a:t>
            </a:r>
            <a:r>
              <a:rPr lang="en-US" sz="2800" b="1" dirty="0" smtClean="0">
                <a:solidFill>
                  <a:schemeClr val="tx2"/>
                </a:solidFill>
              </a:rPr>
              <a:t> </a:t>
            </a:r>
          </a:p>
          <a:p>
            <a:pPr marL="914400" lvl="1" indent="-457200">
              <a:spcBef>
                <a:spcPts val="0"/>
              </a:spcBef>
              <a:buFont typeface="Arial" pitchFamily="34" charset="0"/>
              <a:buChar char="•"/>
            </a:pPr>
            <a:r>
              <a:rPr lang="en-US" sz="2000" b="1" dirty="0" smtClean="0">
                <a:solidFill>
                  <a:schemeClr val="tx2"/>
                </a:solidFill>
              </a:rPr>
              <a:t>List of requirements</a:t>
            </a:r>
          </a:p>
          <a:p>
            <a:pPr marL="914400" lvl="1" indent="-457200">
              <a:spcBef>
                <a:spcPts val="0"/>
              </a:spcBef>
              <a:buFont typeface="Arial" pitchFamily="34" charset="0"/>
              <a:buChar char="•"/>
            </a:pPr>
            <a:r>
              <a:rPr lang="en-US" sz="2000" b="1" dirty="0" smtClean="0">
                <a:solidFill>
                  <a:schemeClr val="tx2"/>
                </a:solidFill>
              </a:rPr>
              <a:t>List of user classes</a:t>
            </a:r>
          </a:p>
          <a:p>
            <a:pPr marL="914400" lvl="1" indent="-457200">
              <a:spcBef>
                <a:spcPts val="0"/>
              </a:spcBef>
              <a:buFont typeface="Arial" pitchFamily="34" charset="0"/>
              <a:buChar char="•"/>
            </a:pPr>
            <a:r>
              <a:rPr lang="en-US" sz="2000" b="1" dirty="0" smtClean="0">
                <a:solidFill>
                  <a:schemeClr val="tx2"/>
                </a:solidFill>
              </a:rPr>
              <a:t>Rate the requirements for each user category </a:t>
            </a:r>
          </a:p>
        </p:txBody>
      </p:sp>
      <p:pic>
        <p:nvPicPr>
          <p:cNvPr id="1028" name="Picture 4"/>
          <p:cNvPicPr>
            <a:picLocks noChangeAspect="1" noChangeArrowheads="1"/>
          </p:cNvPicPr>
          <p:nvPr/>
        </p:nvPicPr>
        <p:blipFill>
          <a:blip r:embed="rId3" cstate="print"/>
          <a:srcRect/>
          <a:stretch>
            <a:fillRect/>
          </a:stretch>
        </p:blipFill>
        <p:spPr bwMode="auto">
          <a:xfrm>
            <a:off x="146195" y="2362200"/>
            <a:ext cx="8693473" cy="4343400"/>
          </a:xfrm>
          <a:prstGeom prst="rect">
            <a:avLst/>
          </a:prstGeom>
          <a:noFill/>
          <a:ln w="9525">
            <a:noFill/>
            <a:miter lim="800000"/>
            <a:headEnd/>
            <a:tailEnd/>
          </a:ln>
        </p:spPr>
      </p:pic>
      <p:cxnSp>
        <p:nvCxnSpPr>
          <p:cNvPr id="10" name="Shape 9"/>
          <p:cNvCxnSpPr>
            <a:endCxn id="1028" idx="3"/>
          </p:cNvCxnSpPr>
          <p:nvPr/>
        </p:nvCxnSpPr>
        <p:spPr>
          <a:xfrm>
            <a:off x="4800600" y="1143002"/>
            <a:ext cx="4039068" cy="3390898"/>
          </a:xfrm>
          <a:prstGeom prst="bentConnector3">
            <a:avLst>
              <a:gd name="adj1" fmla="val 10566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34570"/>
            <a:ext cx="8686800" cy="900000"/>
          </a:xfrm>
          <a:prstGeom prst="rect">
            <a:avLst/>
          </a:prstGeom>
        </p:spPr>
        <p:txBody>
          <a:bodyPr lIns="91425" tIns="91425" rIns="91425" bIns="91425" anchor="t" anchorCtr="0">
            <a:noAutofit/>
          </a:bodyPr>
          <a:lstStyle/>
          <a:p>
            <a:pPr lvl="0" algn="r" rtl="0">
              <a:spcBef>
                <a:spcPts val="0"/>
              </a:spcBef>
              <a:buNone/>
            </a:pPr>
            <a:r>
              <a:rPr lang="en-US" sz="4000" b="1" dirty="0" smtClean="0">
                <a:solidFill>
                  <a:schemeClr val="accent1"/>
                </a:solidFill>
              </a:rPr>
              <a:t>Backup slides</a:t>
            </a:r>
            <a:endParaRPr lang="en-US" sz="4000" b="1" dirty="0">
              <a:solidFill>
                <a:schemeClr val="accent1"/>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2" name="Shape 682"/>
          <p:cNvSpPr txBox="1"/>
          <p:nvPr/>
        </p:nvSpPr>
        <p:spPr>
          <a:xfrm>
            <a:off x="-10175" y="6096000"/>
            <a:ext cx="2691000" cy="457200"/>
          </a:xfrm>
          <a:prstGeom prst="rect">
            <a:avLst/>
          </a:prstGeom>
        </p:spPr>
        <p:txBody>
          <a:bodyPr lIns="91425" tIns="91425" rIns="91425" bIns="91425" anchor="t" anchorCtr="0">
            <a:noAutofit/>
          </a:bodyPr>
          <a:lstStyle/>
          <a:p>
            <a:pPr lvl="0" rtl="0">
              <a:spcBef>
                <a:spcPts val="0"/>
              </a:spcBef>
              <a:buNone/>
            </a:pPr>
            <a:r>
              <a:rPr lang="en-US" b="1" dirty="0"/>
              <a:t>Legacy of the ISO 19115</a:t>
            </a:r>
          </a:p>
        </p:txBody>
      </p:sp>
      <p:pic>
        <p:nvPicPr>
          <p:cNvPr id="683" name="Shape 683"/>
          <p:cNvPicPr preferRelativeResize="0"/>
          <p:nvPr/>
        </p:nvPicPr>
        <p:blipFill>
          <a:blip r:embed="rId3" cstate="print"/>
          <a:stretch>
            <a:fillRect/>
          </a:stretch>
        </p:blipFill>
        <p:spPr>
          <a:xfrm>
            <a:off x="3276600" y="762000"/>
            <a:ext cx="5859550" cy="6050374"/>
          </a:xfrm>
          <a:prstGeom prst="rect">
            <a:avLst/>
          </a:prstGeom>
        </p:spPr>
      </p:pic>
      <p:sp>
        <p:nvSpPr>
          <p:cNvPr id="684" name="Shape 684"/>
          <p:cNvSpPr/>
          <p:nvPr/>
        </p:nvSpPr>
        <p:spPr>
          <a:xfrm>
            <a:off x="5209150" y="2683249"/>
            <a:ext cx="1911060" cy="900018"/>
          </a:xfrm>
          <a:prstGeom prst="flowChartTerminator">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81" name="Shape 681"/>
          <p:cNvSpPr txBox="1"/>
          <p:nvPr/>
        </p:nvSpPr>
        <p:spPr>
          <a:xfrm>
            <a:off x="-10175" y="1061925"/>
            <a:ext cx="3483899" cy="1904100"/>
          </a:xfrm>
          <a:prstGeom prst="rect">
            <a:avLst/>
          </a:prstGeom>
        </p:spPr>
        <p:txBody>
          <a:bodyPr lIns="91425" tIns="91425" rIns="91425" bIns="91425" anchor="t" anchorCtr="0">
            <a:noAutofit/>
          </a:bodyPr>
          <a:lstStyle/>
          <a:p>
            <a:pPr lvl="0" rtl="0">
              <a:spcBef>
                <a:spcPts val="0"/>
              </a:spcBef>
              <a:buNone/>
            </a:pPr>
            <a:r>
              <a:rPr lang="en-US" sz="1800" b="1" dirty="0"/>
              <a:t>International Organization of Standards  - ISO 19157</a:t>
            </a:r>
          </a:p>
          <a:p>
            <a:pPr lvl="0" rtl="0">
              <a:spcBef>
                <a:spcPts val="0"/>
              </a:spcBef>
              <a:buNone/>
            </a:pPr>
            <a:endParaRPr b="1" dirty="0"/>
          </a:p>
          <a:p>
            <a:pPr lvl="0" rtl="0">
              <a:spcBef>
                <a:spcPts val="0"/>
              </a:spcBef>
              <a:buNone/>
            </a:pPr>
            <a:r>
              <a:rPr lang="en-US" b="1" dirty="0">
                <a:solidFill>
                  <a:schemeClr val="dk2"/>
                </a:solidFill>
              </a:rPr>
              <a:t>A unified conceptual model for the description of relevant data quality assessment parameters approved as an international standard.</a:t>
            </a:r>
          </a:p>
          <a:p>
            <a:pPr lvl="0" rtl="0">
              <a:spcBef>
                <a:spcPts val="0"/>
              </a:spcBef>
              <a:buNone/>
            </a:pPr>
            <a:endParaRPr b="1" dirty="0">
              <a:solidFill>
                <a:schemeClr val="dk2"/>
              </a:solidFill>
            </a:endParaRPr>
          </a:p>
          <a:p>
            <a:pPr lvl="0" rtl="0">
              <a:lnSpc>
                <a:spcPct val="115000"/>
              </a:lnSpc>
              <a:spcBef>
                <a:spcPts val="0"/>
              </a:spcBef>
              <a:buClr>
                <a:schemeClr val="dk1"/>
              </a:buClr>
              <a:buFont typeface="Arial"/>
              <a:buNone/>
            </a:pPr>
            <a:endParaRPr sz="1800" dirty="0">
              <a:solidFill>
                <a:schemeClr val="dk1"/>
              </a:solidFill>
            </a:endParaRPr>
          </a:p>
          <a:p>
            <a:pPr lvl="0" rtl="0">
              <a:spcBef>
                <a:spcPts val="0"/>
              </a:spcBef>
              <a:buNone/>
            </a:pPr>
            <a:endParaRPr b="1" dirty="0">
              <a:solidFill>
                <a:schemeClr val="dk2"/>
              </a:solidFill>
            </a:endParaRPr>
          </a:p>
          <a:p>
            <a:pPr lvl="0" rtl="0">
              <a:spcBef>
                <a:spcPts val="0"/>
              </a:spcBef>
              <a:buNone/>
            </a:pPr>
            <a:endParaRPr b="1" dirty="0">
              <a:solidFill>
                <a:schemeClr val="dk2"/>
              </a:solidFill>
            </a:endParaRPr>
          </a:p>
          <a:p>
            <a:pPr lvl="0" rtl="0">
              <a:spcBef>
                <a:spcPts val="0"/>
              </a:spcBef>
              <a:buNone/>
            </a:pPr>
            <a:endParaRPr b="1" dirty="0">
              <a:solidFill>
                <a:schemeClr val="dk2"/>
              </a:solidFill>
            </a:endParaRPr>
          </a:p>
          <a:p>
            <a:pPr lvl="0" rtl="0">
              <a:spcBef>
                <a:spcPts val="0"/>
              </a:spcBef>
              <a:buNone/>
            </a:pPr>
            <a:endParaRPr b="1" dirty="0">
              <a:solidFill>
                <a:schemeClr val="dk2"/>
              </a:solidFill>
            </a:endParaRPr>
          </a:p>
          <a:p>
            <a:pPr lvl="0" rtl="0">
              <a:spcBef>
                <a:spcPts val="0"/>
              </a:spcBef>
              <a:buNone/>
            </a:pPr>
            <a:endParaRPr b="1" dirty="0">
              <a:solidFill>
                <a:schemeClr val="dk2"/>
              </a:solidFill>
            </a:endParaRPr>
          </a:p>
        </p:txBody>
      </p:sp>
      <p:sp>
        <p:nvSpPr>
          <p:cNvPr id="6" name="TextBox 5"/>
          <p:cNvSpPr txBox="1"/>
          <p:nvPr/>
        </p:nvSpPr>
        <p:spPr>
          <a:xfrm>
            <a:off x="0" y="6519446"/>
            <a:ext cx="3463256" cy="307777"/>
          </a:xfrm>
          <a:prstGeom prst="rect">
            <a:avLst/>
          </a:prstGeom>
          <a:noFill/>
        </p:spPr>
        <p:txBody>
          <a:bodyPr wrap="none" rtlCol="0">
            <a:spAutoFit/>
          </a:bodyPr>
          <a:lstStyle/>
          <a:p>
            <a:r>
              <a:rPr lang="en-US" sz="1400" b="1" dirty="0" smtClean="0">
                <a:solidFill>
                  <a:schemeClr val="accent6">
                    <a:lumMod val="75000"/>
                  </a:schemeClr>
                </a:solidFill>
              </a:rPr>
              <a:t>From Ted Habermann ESDSWG presentation</a:t>
            </a:r>
            <a:endParaRPr lang="en-US" sz="1400" b="1" dirty="0">
              <a:solidFill>
                <a:schemeClr val="accent6">
                  <a:lumMod val="75000"/>
                </a:schemeClr>
              </a:solidFil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Shape 690"/>
          <p:cNvPicPr preferRelativeResize="0"/>
          <p:nvPr/>
        </p:nvPicPr>
        <p:blipFill>
          <a:blip r:embed="rId3" cstate="print"/>
          <a:stretch>
            <a:fillRect/>
          </a:stretch>
        </p:blipFill>
        <p:spPr>
          <a:xfrm>
            <a:off x="799725" y="769625"/>
            <a:ext cx="8286551" cy="6044149"/>
          </a:xfrm>
          <a:prstGeom prst="rect">
            <a:avLst/>
          </a:prstGeom>
        </p:spPr>
      </p:pic>
      <p:sp>
        <p:nvSpPr>
          <p:cNvPr id="691" name="Shape 691"/>
          <p:cNvSpPr txBox="1"/>
          <p:nvPr/>
        </p:nvSpPr>
        <p:spPr>
          <a:xfrm>
            <a:off x="-10175" y="1061925"/>
            <a:ext cx="1334100" cy="520800"/>
          </a:xfrm>
          <a:prstGeom prst="rect">
            <a:avLst/>
          </a:prstGeom>
        </p:spPr>
        <p:txBody>
          <a:bodyPr lIns="91425" tIns="91425" rIns="91425" bIns="91425" anchor="t" anchorCtr="0">
            <a:noAutofit/>
          </a:bodyPr>
          <a:lstStyle/>
          <a:p>
            <a:pPr lvl="0" rtl="0">
              <a:spcBef>
                <a:spcPts val="0"/>
              </a:spcBef>
              <a:buNone/>
            </a:pPr>
            <a:r>
              <a:rPr lang="en-US" sz="1800" b="1"/>
              <a:t>ISO 19157</a:t>
            </a: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lnSpc>
                <a:spcPct val="115000"/>
              </a:lnSpc>
              <a:spcBef>
                <a:spcPts val="0"/>
              </a:spcBef>
              <a:buNone/>
            </a:pPr>
            <a:endParaRPr sz="1800">
              <a:solidFill>
                <a:schemeClr val="dk1"/>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34570"/>
            <a:ext cx="8686800" cy="900000"/>
          </a:xfrm>
          <a:prstGeom prst="rect">
            <a:avLst/>
          </a:prstGeom>
        </p:spPr>
        <p:txBody>
          <a:bodyPr lIns="91425" tIns="91425" rIns="91425" bIns="91425" anchor="t" anchorCtr="0">
            <a:noAutofit/>
          </a:bodyPr>
          <a:lstStyle/>
          <a:p>
            <a:pPr lvl="0" algn="r" rtl="0">
              <a:spcBef>
                <a:spcPts val="0"/>
              </a:spcBef>
              <a:buNone/>
            </a:pPr>
            <a:r>
              <a:rPr lang="en-US" sz="4000" b="1" dirty="0" smtClean="0">
                <a:solidFill>
                  <a:schemeClr val="accent1"/>
                </a:solidFill>
              </a:rPr>
              <a:t>Data </a:t>
            </a:r>
            <a:r>
              <a:rPr lang="en-US" sz="4000" b="1" dirty="0">
                <a:solidFill>
                  <a:schemeClr val="accent1"/>
                </a:solidFill>
              </a:rPr>
              <a:t>Quality </a:t>
            </a:r>
            <a:r>
              <a:rPr lang="en-US" sz="4000" b="1" dirty="0" smtClean="0">
                <a:solidFill>
                  <a:schemeClr val="accent1"/>
                </a:solidFill>
              </a:rPr>
              <a:t>Surveillance</a:t>
            </a:r>
            <a:endParaRPr lang="en-US" sz="4000" b="1" dirty="0">
              <a:solidFill>
                <a:schemeClr val="accent1"/>
              </a:solidFill>
            </a:endParaRPr>
          </a:p>
        </p:txBody>
      </p:sp>
      <p:sp>
        <p:nvSpPr>
          <p:cNvPr id="648" name="Shape 648"/>
          <p:cNvSpPr txBox="1"/>
          <p:nvPr/>
        </p:nvSpPr>
        <p:spPr>
          <a:xfrm>
            <a:off x="6249301" y="990600"/>
            <a:ext cx="2742299" cy="705900"/>
          </a:xfrm>
          <a:prstGeom prst="rect">
            <a:avLst/>
          </a:prstGeom>
        </p:spPr>
        <p:txBody>
          <a:bodyPr lIns="91425" tIns="91425" rIns="91425" bIns="91425" anchor="ctr" anchorCtr="0">
            <a:noAutofit/>
          </a:bodyPr>
          <a:lstStyle/>
          <a:p>
            <a:pPr lvl="0" algn="r" rtl="0">
              <a:spcBef>
                <a:spcPts val="0"/>
              </a:spcBef>
              <a:buNone/>
            </a:pPr>
            <a:r>
              <a:rPr lang="en-US" b="1" dirty="0">
                <a:solidFill>
                  <a:schemeClr val="accent6">
                    <a:lumMod val="75000"/>
                  </a:schemeClr>
                </a:solidFill>
                <a:latin typeface="Times New Roman"/>
                <a:ea typeface="Times New Roman"/>
                <a:cs typeface="Times New Roman"/>
                <a:sym typeface="Times New Roman"/>
              </a:rPr>
              <a:t>CEOSS WGISS Metadata Quality Survey</a:t>
            </a:r>
          </a:p>
        </p:txBody>
      </p:sp>
      <p:sp>
        <p:nvSpPr>
          <p:cNvPr id="649" name="Shape 649"/>
          <p:cNvSpPr txBox="1"/>
          <p:nvPr/>
        </p:nvSpPr>
        <p:spPr>
          <a:xfrm>
            <a:off x="49775" y="6172200"/>
            <a:ext cx="3657600" cy="457200"/>
          </a:xfrm>
          <a:prstGeom prst="rect">
            <a:avLst/>
          </a:prstGeom>
        </p:spPr>
        <p:txBody>
          <a:bodyPr lIns="91425" tIns="91425" rIns="91425" bIns="91425" anchor="t" anchorCtr="0">
            <a:noAutofit/>
          </a:bodyPr>
          <a:lstStyle/>
          <a:p>
            <a:pPr lvl="0" rtl="0">
              <a:spcBef>
                <a:spcPts val="0"/>
              </a:spcBef>
              <a:buNone/>
            </a:pPr>
            <a:r>
              <a:rPr lang="en-US" b="1" dirty="0" err="1">
                <a:solidFill>
                  <a:schemeClr val="accent6">
                    <a:lumMod val="75000"/>
                  </a:schemeClr>
                </a:solidFill>
                <a:latin typeface="Times New Roman"/>
                <a:ea typeface="Times New Roman"/>
                <a:cs typeface="Times New Roman"/>
                <a:sym typeface="Times New Roman"/>
              </a:rPr>
              <a:t>MEaSUREs</a:t>
            </a:r>
            <a:r>
              <a:rPr lang="en-US" b="1" dirty="0">
                <a:solidFill>
                  <a:schemeClr val="accent6">
                    <a:lumMod val="75000"/>
                  </a:schemeClr>
                </a:solidFill>
                <a:latin typeface="Times New Roman"/>
                <a:ea typeface="Times New Roman"/>
                <a:cs typeface="Times New Roman"/>
                <a:sym typeface="Times New Roman"/>
              </a:rPr>
              <a:t> Product Quality Checklists</a:t>
            </a:r>
          </a:p>
        </p:txBody>
      </p:sp>
      <p:sp>
        <p:nvSpPr>
          <p:cNvPr id="650" name="Shape 650"/>
          <p:cNvSpPr/>
          <p:nvPr/>
        </p:nvSpPr>
        <p:spPr>
          <a:xfrm>
            <a:off x="3278150" y="6327375"/>
            <a:ext cx="293700" cy="2496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652" name="Shape 652"/>
          <p:cNvPicPr preferRelativeResize="0"/>
          <p:nvPr/>
        </p:nvPicPr>
        <p:blipFill>
          <a:blip r:embed="rId3" cstate="print"/>
          <a:stretch>
            <a:fillRect/>
          </a:stretch>
        </p:blipFill>
        <p:spPr>
          <a:xfrm>
            <a:off x="0" y="776375"/>
            <a:ext cx="6001999" cy="5414624"/>
          </a:xfrm>
          <a:prstGeom prst="rect">
            <a:avLst/>
          </a:prstGeom>
          <a:ln w="9525" cap="flat">
            <a:solidFill>
              <a:srgbClr val="FF0000"/>
            </a:solidFill>
            <a:prstDash val="solid"/>
            <a:round/>
            <a:headEnd type="none" w="med" len="med"/>
            <a:tailEnd type="none" w="med" len="med"/>
          </a:ln>
        </p:spPr>
      </p:pic>
      <p:pic>
        <p:nvPicPr>
          <p:cNvPr id="653" name="Shape 653"/>
          <p:cNvPicPr preferRelativeResize="0"/>
          <p:nvPr/>
        </p:nvPicPr>
        <p:blipFill>
          <a:blip r:embed="rId4" cstate="print"/>
          <a:stretch>
            <a:fillRect/>
          </a:stretch>
        </p:blipFill>
        <p:spPr>
          <a:xfrm>
            <a:off x="3648075" y="2192875"/>
            <a:ext cx="5495925" cy="4619625"/>
          </a:xfrm>
          <a:prstGeom prst="rect">
            <a:avLst/>
          </a:prstGeom>
          <a:ln w="9525" cap="flat">
            <a:solidFill>
              <a:srgbClr val="0000FF"/>
            </a:solidFill>
            <a:prstDash val="solid"/>
            <a:round/>
            <a:headEnd type="none" w="med" len="med"/>
            <a:tailEnd type="none" w="med" len="med"/>
          </a:ln>
        </p:spPr>
      </p:pic>
      <p:sp>
        <p:nvSpPr>
          <p:cNvPr id="9" name="Shape 650"/>
          <p:cNvSpPr/>
          <p:nvPr/>
        </p:nvSpPr>
        <p:spPr>
          <a:xfrm rot="10800000">
            <a:off x="6096000" y="1447800"/>
            <a:ext cx="685800" cy="3048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47800"/>
            <a:ext cx="8839200" cy="4247317"/>
          </a:xfrm>
          <a:prstGeom prst="rect">
            <a:avLst/>
          </a:prstGeom>
        </p:spPr>
        <p:txBody>
          <a:bodyPr wrap="square">
            <a:spAutoFit/>
          </a:bodyPr>
          <a:lstStyle/>
          <a:p>
            <a:pPr lvl="1" indent="-457200">
              <a:spcAft>
                <a:spcPts val="1200"/>
              </a:spcAft>
            </a:pPr>
            <a:r>
              <a:rPr lang="en-US" sz="2400" b="1" dirty="0" smtClean="0"/>
              <a:t>Main Issue</a:t>
            </a:r>
          </a:p>
          <a:p>
            <a:pPr lvl="1" indent="-457200">
              <a:spcAft>
                <a:spcPts val="3600"/>
              </a:spcAft>
            </a:pPr>
            <a:r>
              <a:rPr lang="en-US" dirty="0" smtClean="0"/>
              <a:t>	We often hear that Data Quality Management is too complicated to deal with. Therefore we have been talking about it for years and did not come up with any simple and practical approach to address the problem on a scalable fashion. What the ESIP and its member organizations (NASA, NOAA, USGS, NSF, Universities, etc) can do to advance this cause? </a:t>
            </a:r>
            <a:endParaRPr lang="en-US" sz="2400" b="1" dirty="0" smtClean="0"/>
          </a:p>
          <a:p>
            <a:pPr marL="457200" indent="-457200">
              <a:spcAft>
                <a:spcPts val="1200"/>
              </a:spcAft>
            </a:pPr>
            <a:r>
              <a:rPr lang="en-US" sz="2400" b="1" dirty="0" smtClean="0"/>
              <a:t>Session Purpose</a:t>
            </a:r>
            <a:r>
              <a:rPr lang="en-US" sz="2400" dirty="0" smtClean="0"/>
              <a:t> </a:t>
            </a:r>
          </a:p>
          <a:p>
            <a:pPr lvl="1" indent="-457200">
              <a:spcAft>
                <a:spcPts val="1200"/>
              </a:spcAft>
            </a:pPr>
            <a:r>
              <a:rPr lang="en-US" dirty="0" smtClean="0"/>
              <a:t>	Describe the main problems related to Data Quality from the individual user to the data producer in the organizational level.</a:t>
            </a:r>
          </a:p>
          <a:p>
            <a:pPr lvl="1" indent="-457200">
              <a:spcAft>
                <a:spcPts val="1200"/>
              </a:spcAft>
            </a:pPr>
            <a:r>
              <a:rPr lang="en-US" dirty="0" smtClean="0"/>
              <a:t>	Discuss with the audience an efficient Data Quality Matrix Concept focused in the very essential and basic data quality features.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371600"/>
            <a:ext cx="8839200" cy="3724096"/>
          </a:xfrm>
          <a:prstGeom prst="rect">
            <a:avLst/>
          </a:prstGeom>
        </p:spPr>
        <p:txBody>
          <a:bodyPr wrap="square">
            <a:spAutoFit/>
          </a:bodyPr>
          <a:lstStyle/>
          <a:p>
            <a:pPr lvl="1" indent="-457200">
              <a:spcAft>
                <a:spcPts val="1200"/>
              </a:spcAft>
            </a:pPr>
            <a:r>
              <a:rPr lang="en-US" sz="2400" b="1" dirty="0" smtClean="0"/>
              <a:t>What the scope is:</a:t>
            </a:r>
          </a:p>
          <a:p>
            <a:pPr lvl="2" indent="-457200">
              <a:buFont typeface="Arial" pitchFamily="34" charset="0"/>
              <a:buChar char="•"/>
            </a:pPr>
            <a:r>
              <a:rPr lang="en-US" dirty="0" smtClean="0"/>
              <a:t>To define a top down approach</a:t>
            </a:r>
          </a:p>
          <a:p>
            <a:pPr lvl="2" indent="-457200">
              <a:buFont typeface="Arial" pitchFamily="34" charset="0"/>
              <a:buChar char="•"/>
            </a:pPr>
            <a:r>
              <a:rPr lang="en-US" dirty="0" smtClean="0"/>
              <a:t>To set the ground rules</a:t>
            </a:r>
          </a:p>
          <a:p>
            <a:pPr lvl="2" indent="-457200">
              <a:buFont typeface="Arial" pitchFamily="34" charset="0"/>
              <a:buChar char="•"/>
            </a:pPr>
            <a:r>
              <a:rPr lang="en-US" dirty="0" smtClean="0"/>
              <a:t>To focus on how to present the information</a:t>
            </a:r>
          </a:p>
          <a:p>
            <a:pPr lvl="2" indent="-457200">
              <a:buFont typeface="Arial" pitchFamily="34" charset="0"/>
              <a:buChar char="•"/>
            </a:pPr>
            <a:r>
              <a:rPr lang="en-US" dirty="0" smtClean="0"/>
              <a:t>To transfer data quality knowledge from the more expert to the less expert user</a:t>
            </a:r>
          </a:p>
          <a:p>
            <a:pPr lvl="2" indent="-457200">
              <a:buFont typeface="Arial" pitchFamily="34" charset="0"/>
              <a:buChar char="•"/>
            </a:pPr>
            <a:r>
              <a:rPr lang="en-US" dirty="0" smtClean="0"/>
              <a:t>To ask what I can do to help the user community to understand my data</a:t>
            </a:r>
          </a:p>
          <a:p>
            <a:pPr lvl="2" indent="-457200"/>
            <a:endParaRPr lang="en-US" sz="2400" dirty="0" smtClean="0"/>
          </a:p>
          <a:p>
            <a:pPr marL="457200" indent="-457200">
              <a:spcAft>
                <a:spcPts val="1200"/>
              </a:spcAft>
            </a:pPr>
            <a:r>
              <a:rPr lang="en-US" sz="2400" b="1" dirty="0" smtClean="0"/>
              <a:t>What the scope is not:</a:t>
            </a:r>
            <a:endParaRPr lang="en-US" sz="2400" dirty="0" smtClean="0"/>
          </a:p>
          <a:p>
            <a:pPr lvl="2" indent="-457200">
              <a:buFont typeface="Arial" pitchFamily="34" charset="0"/>
              <a:buChar char="•"/>
            </a:pPr>
            <a:r>
              <a:rPr lang="en-US" dirty="0" smtClean="0"/>
              <a:t>To discuss the  merits of the ISO 19115 and ISO 19157</a:t>
            </a:r>
          </a:p>
          <a:p>
            <a:pPr lvl="2" indent="-457200">
              <a:buFont typeface="Arial" pitchFamily="34" charset="0"/>
              <a:buChar char="•"/>
            </a:pPr>
            <a:r>
              <a:rPr lang="en-US" dirty="0" smtClean="0"/>
              <a:t>To talk about what is important to my own data set of interest</a:t>
            </a:r>
          </a:p>
          <a:p>
            <a:pPr lvl="2" indent="-457200">
              <a:buFont typeface="Arial" pitchFamily="34" charset="0"/>
              <a:buChar char="•"/>
            </a:pPr>
            <a:r>
              <a:rPr lang="en-US" dirty="0" smtClean="0"/>
              <a:t>To focus on my personal interest on data quality issues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18486"/>
            <a:ext cx="8839200" cy="5078313"/>
          </a:xfrm>
          <a:prstGeom prst="rect">
            <a:avLst/>
          </a:prstGeom>
        </p:spPr>
        <p:txBody>
          <a:bodyPr wrap="square">
            <a:spAutoFit/>
          </a:bodyPr>
          <a:lstStyle/>
          <a:p>
            <a:r>
              <a:rPr lang="en-US" b="1" dirty="0" smtClean="0"/>
              <a:t>11:00 - 11:10AM: </a:t>
            </a:r>
          </a:p>
          <a:p>
            <a:pPr lvl="1"/>
            <a:r>
              <a:rPr lang="en-US" dirty="0" smtClean="0"/>
              <a:t>Introduction: The "Consumer Report" version of a the Data Quality Container,</a:t>
            </a:r>
          </a:p>
          <a:p>
            <a:pPr lvl="1"/>
            <a:r>
              <a:rPr lang="en-US" dirty="0" smtClean="0"/>
              <a:t>Dr. Gilberto A. Vicente, NASA GES-DISC</a:t>
            </a:r>
            <a:br>
              <a:rPr lang="en-US" dirty="0" smtClean="0"/>
            </a:br>
            <a:endParaRPr lang="en-US" dirty="0" smtClean="0"/>
          </a:p>
          <a:p>
            <a:r>
              <a:rPr lang="en-US" b="1" dirty="0" smtClean="0"/>
              <a:t>11:10 - 11:25AM: </a:t>
            </a:r>
          </a:p>
          <a:p>
            <a:pPr lvl="1"/>
            <a:r>
              <a:rPr lang="en-US" dirty="0" smtClean="0"/>
              <a:t>Product Quality and Documentation – Recent Developments </a:t>
            </a:r>
          </a:p>
          <a:p>
            <a:pPr lvl="1"/>
            <a:r>
              <a:rPr lang="en-US" dirty="0" smtClean="0"/>
              <a:t>Dr. H. K. “Rama” Ramapriyan, NASA ESDIS</a:t>
            </a:r>
          </a:p>
          <a:p>
            <a:endParaRPr lang="en-US" dirty="0" smtClean="0"/>
          </a:p>
          <a:p>
            <a:r>
              <a:rPr lang="en-US" b="1" dirty="0" smtClean="0"/>
              <a:t>11:25 - 11:40AM: </a:t>
            </a:r>
            <a:endParaRPr lang="en-US" b="1" dirty="0" smtClean="0"/>
          </a:p>
          <a:p>
            <a:r>
              <a:rPr lang="en-US" b="1" dirty="0" smtClean="0"/>
              <a:t>         </a:t>
            </a:r>
            <a:r>
              <a:rPr lang="en-US" dirty="0" smtClean="0"/>
              <a:t>NASA </a:t>
            </a:r>
            <a:r>
              <a:rPr lang="en-US" dirty="0" smtClean="0"/>
              <a:t>Perspective on Earth Science Data Quality</a:t>
            </a:r>
          </a:p>
          <a:p>
            <a:pPr lvl="1"/>
            <a:r>
              <a:rPr lang="en-US" dirty="0" smtClean="0"/>
              <a:t>Steve Berrick, NASA ESDIS</a:t>
            </a:r>
          </a:p>
          <a:p>
            <a:r>
              <a:rPr lang="en-US" dirty="0" smtClean="0"/>
              <a:t/>
            </a:r>
            <a:br>
              <a:rPr lang="en-US" dirty="0" smtClean="0"/>
            </a:br>
            <a:r>
              <a:rPr lang="en-US" b="1" dirty="0" smtClean="0"/>
              <a:t> 11:40 - </a:t>
            </a:r>
            <a:r>
              <a:rPr lang="en-US" b="1" dirty="0" smtClean="0"/>
              <a:t>11:55AM: </a:t>
            </a:r>
            <a:endParaRPr lang="en-US" b="1" dirty="0" smtClean="0"/>
          </a:p>
          <a:p>
            <a:pPr lvl="1"/>
            <a:r>
              <a:rPr lang="en-US" dirty="0" smtClean="0"/>
              <a:t>Assessing the Maturity of Climate Data Records</a:t>
            </a:r>
          </a:p>
          <a:p>
            <a:pPr lvl="1"/>
            <a:r>
              <a:rPr lang="en-US" dirty="0" smtClean="0"/>
              <a:t>Dr. John J. Bates, NOAA/NESDIS – NCDC</a:t>
            </a:r>
          </a:p>
          <a:p>
            <a:r>
              <a:rPr lang="en-US" dirty="0" smtClean="0"/>
              <a:t/>
            </a:r>
            <a:br>
              <a:rPr lang="en-US" dirty="0" smtClean="0"/>
            </a:br>
            <a:r>
              <a:rPr lang="en-US" b="1" dirty="0" smtClean="0"/>
              <a:t>11:55 - 12:30PM: </a:t>
            </a:r>
          </a:p>
          <a:p>
            <a:pPr lvl="1"/>
            <a:r>
              <a:rPr lang="en-US" dirty="0" smtClean="0"/>
              <a:t>Discussion with the audience. </a:t>
            </a:r>
            <a:endParaRPr lang="en-US" dirty="0"/>
          </a:p>
        </p:txBody>
      </p:sp>
      <p:sp>
        <p:nvSpPr>
          <p:cNvPr id="6" name="TextBox 5"/>
          <p:cNvSpPr txBox="1"/>
          <p:nvPr/>
        </p:nvSpPr>
        <p:spPr>
          <a:xfrm>
            <a:off x="0" y="152400"/>
            <a:ext cx="9144000" cy="523220"/>
          </a:xfrm>
          <a:prstGeom prst="rect">
            <a:avLst/>
          </a:prstGeom>
          <a:noFill/>
        </p:spPr>
        <p:txBody>
          <a:bodyPr wrap="square" rtlCol="0">
            <a:spAutoFit/>
          </a:bodyPr>
          <a:lstStyle/>
          <a:p>
            <a:pPr algn="r"/>
            <a:r>
              <a:rPr lang="en-US" sz="2800" b="1" dirty="0" smtClean="0">
                <a:solidFill>
                  <a:schemeClr val="accent1"/>
                </a:solidFill>
                <a:latin typeface="Arial" pitchFamily="34" charset="0"/>
                <a:cs typeface="Arial" pitchFamily="34" charset="0"/>
              </a:rPr>
              <a:t>Agenda</a:t>
            </a:r>
            <a:endParaRPr lang="en-US" sz="28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4495800"/>
            <a:ext cx="8189913" cy="1500187"/>
          </a:xfrm>
        </p:spPr>
        <p:txBody>
          <a:bodyPr/>
          <a:lstStyle/>
          <a:p>
            <a:r>
              <a:rPr lang="en-US" sz="3200" b="1" dirty="0" smtClean="0">
                <a:solidFill>
                  <a:schemeClr val="accent4">
                    <a:lumMod val="50000"/>
                  </a:schemeClr>
                </a:solidFill>
              </a:rPr>
              <a:t>Gilberto A. Vicente</a:t>
            </a:r>
          </a:p>
          <a:p>
            <a:r>
              <a:rPr lang="en-US" sz="1800" b="1" dirty="0" smtClean="0">
                <a:solidFill>
                  <a:schemeClr val="accent4">
                    <a:lumMod val="50000"/>
                  </a:schemeClr>
                </a:solidFill>
              </a:rPr>
              <a:t>NASA GES-DISC Science Data Manager – Code 610.2</a:t>
            </a:r>
          </a:p>
          <a:p>
            <a:r>
              <a:rPr lang="en-US" sz="1800" b="1" dirty="0" smtClean="0">
                <a:solidFill>
                  <a:schemeClr val="accent4">
                    <a:lumMod val="50000"/>
                  </a:schemeClr>
                </a:solidFill>
              </a:rPr>
              <a:t>Gilberto.A.Vicente@nasa.gov</a:t>
            </a:r>
            <a:endParaRPr lang="en-US" sz="1800" b="1" dirty="0">
              <a:solidFill>
                <a:schemeClr val="accent4">
                  <a:lumMod val="50000"/>
                </a:schemeClr>
              </a:solidFill>
            </a:endParaRPr>
          </a:p>
        </p:txBody>
      </p:sp>
      <p:sp>
        <p:nvSpPr>
          <p:cNvPr id="4" name="TextBox 3"/>
          <p:cNvSpPr txBox="1"/>
          <p:nvPr/>
        </p:nvSpPr>
        <p:spPr>
          <a:xfrm>
            <a:off x="0" y="6550223"/>
            <a:ext cx="4267200" cy="307777"/>
          </a:xfrm>
          <a:prstGeom prst="rect">
            <a:avLst/>
          </a:prstGeom>
          <a:noFill/>
        </p:spPr>
        <p:txBody>
          <a:bodyPr wrap="square" rtlCol="0">
            <a:spAutoFit/>
          </a:bodyPr>
          <a:lstStyle/>
          <a:p>
            <a:r>
              <a:rPr lang="en-US" sz="1400" b="1" dirty="0" smtClean="0">
                <a:latin typeface="Arial" pitchFamily="34" charset="0"/>
                <a:cs typeface="Arial" pitchFamily="34" charset="0"/>
              </a:rPr>
              <a:t>ESIP Summer Meeting – Frisco, CO – 07/08/14</a:t>
            </a:r>
            <a:endParaRPr lang="en-US" sz="1400" b="1" dirty="0">
              <a:latin typeface="Arial" pitchFamily="34" charset="0"/>
              <a:cs typeface="Arial" pitchFamily="34" charset="0"/>
            </a:endParaRPr>
          </a:p>
        </p:txBody>
      </p:sp>
      <p:sp>
        <p:nvSpPr>
          <p:cNvPr id="5" name="Text Placeholder 2"/>
          <p:cNvSpPr txBox="1">
            <a:spLocks/>
          </p:cNvSpPr>
          <p:nvPr/>
        </p:nvSpPr>
        <p:spPr>
          <a:xfrm>
            <a:off x="0" y="2057400"/>
            <a:ext cx="9144000" cy="1500187"/>
          </a:xfrm>
          <a:prstGeom prst="rect">
            <a:avLst/>
          </a:prstGeom>
        </p:spPr>
        <p:txBody>
          <a:bodyPr anchor="b"/>
          <a:lstStyle/>
          <a:p>
            <a:pPr lvl="0" algn="ctr">
              <a:spcBef>
                <a:spcPct val="20000"/>
              </a:spcBef>
            </a:pPr>
            <a:r>
              <a:rPr lang="en-US" sz="4400" b="1" dirty="0" smtClean="0">
                <a:solidFill>
                  <a:schemeClr val="accent1">
                    <a:lumMod val="75000"/>
                  </a:schemeClr>
                </a:solidFill>
              </a:rPr>
              <a:t>The "Consumer Report" version of a the Data Quality Container</a:t>
            </a:r>
            <a:endParaRPr kumimoji="0" lang="en-US" sz="14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Data Quality – how to label (present) it?</a:t>
            </a:r>
          </a:p>
        </p:txBody>
      </p:sp>
      <p:sp>
        <p:nvSpPr>
          <p:cNvPr id="17412" name="AutoShape 4"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8" name="Picture 10" descr="Tree nut nutrition table"/>
          <p:cNvPicPr>
            <a:picLocks noChangeAspect="1" noChangeArrowheads="1"/>
          </p:cNvPicPr>
          <p:nvPr/>
        </p:nvPicPr>
        <p:blipFill>
          <a:blip r:embed="rId2" cstate="print"/>
          <a:srcRect/>
          <a:stretch>
            <a:fillRect/>
          </a:stretch>
        </p:blipFill>
        <p:spPr bwMode="auto">
          <a:xfrm>
            <a:off x="2057400" y="762000"/>
            <a:ext cx="6858000" cy="6059528"/>
          </a:xfrm>
          <a:prstGeom prst="rect">
            <a:avLst/>
          </a:prstGeom>
          <a:noFill/>
        </p:spPr>
      </p:pic>
      <p:pic>
        <p:nvPicPr>
          <p:cNvPr id="17416" name="Picture 8" descr="http://www.scientifit.com/wp-content/uploads/2012/12/Nutrition-Facts-Label-Blondies.jpg"/>
          <p:cNvPicPr>
            <a:picLocks noChangeAspect="1" noChangeArrowheads="1"/>
          </p:cNvPicPr>
          <p:nvPr/>
        </p:nvPicPr>
        <p:blipFill>
          <a:blip r:embed="rId3" cstate="print"/>
          <a:srcRect/>
          <a:stretch>
            <a:fillRect/>
          </a:stretch>
        </p:blipFill>
        <p:spPr bwMode="auto">
          <a:xfrm>
            <a:off x="5911533" y="2743200"/>
            <a:ext cx="3232467" cy="4114800"/>
          </a:xfrm>
          <a:prstGeom prst="rect">
            <a:avLst/>
          </a:prstGeom>
          <a:noFill/>
        </p:spPr>
      </p:pic>
      <p:pic>
        <p:nvPicPr>
          <p:cNvPr id="17423" name="Picture 15"/>
          <p:cNvPicPr>
            <a:picLocks noChangeAspect="1" noChangeArrowheads="1"/>
          </p:cNvPicPr>
          <p:nvPr/>
        </p:nvPicPr>
        <p:blipFill>
          <a:blip r:embed="rId4" cstate="print"/>
          <a:srcRect/>
          <a:stretch>
            <a:fillRect/>
          </a:stretch>
        </p:blipFill>
        <p:spPr bwMode="auto">
          <a:xfrm>
            <a:off x="76200" y="838201"/>
            <a:ext cx="1963842" cy="3276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Uniformity, simplicity, to the point</a:t>
            </a:r>
          </a:p>
        </p:txBody>
      </p:sp>
      <p:sp>
        <p:nvSpPr>
          <p:cNvPr id="17412" name="AutoShape 4"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6" name="Picture 8" descr="http://www.scientifit.com/wp-content/uploads/2012/12/Nutrition-Facts-Label-Blondies.jpg"/>
          <p:cNvPicPr>
            <a:picLocks noChangeAspect="1" noChangeArrowheads="1"/>
          </p:cNvPicPr>
          <p:nvPr/>
        </p:nvPicPr>
        <p:blipFill>
          <a:blip r:embed="rId2" cstate="print"/>
          <a:srcRect/>
          <a:stretch>
            <a:fillRect/>
          </a:stretch>
        </p:blipFill>
        <p:spPr bwMode="auto">
          <a:xfrm>
            <a:off x="0" y="838199"/>
            <a:ext cx="2667000" cy="3394983"/>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658151" y="838200"/>
            <a:ext cx="1990049" cy="3352800"/>
          </a:xfrm>
          <a:prstGeom prst="rect">
            <a:avLst/>
          </a:prstGeom>
          <a:noFill/>
          <a:ln w="9525">
            <a:solidFill>
              <a:schemeClr val="tx1"/>
            </a:solidFill>
            <a:miter lim="800000"/>
            <a:headEnd/>
            <a:tailEnd/>
          </a:ln>
        </p:spPr>
      </p:pic>
      <p:pic>
        <p:nvPicPr>
          <p:cNvPr id="1030" name="Picture 6" descr="http://www.cinagrofoods.com/_images/_products/n_label_honey_peanut_butter.gif"/>
          <p:cNvPicPr>
            <a:picLocks noChangeAspect="1" noChangeArrowheads="1"/>
          </p:cNvPicPr>
          <p:nvPr/>
        </p:nvPicPr>
        <p:blipFill>
          <a:blip r:embed="rId4" cstate="print"/>
          <a:srcRect/>
          <a:stretch>
            <a:fillRect/>
          </a:stretch>
        </p:blipFill>
        <p:spPr bwMode="auto">
          <a:xfrm>
            <a:off x="7162800" y="838199"/>
            <a:ext cx="1676400" cy="3398108"/>
          </a:xfrm>
          <a:prstGeom prst="rect">
            <a:avLst/>
          </a:prstGeom>
          <a:noFill/>
        </p:spPr>
      </p:pic>
      <p:pic>
        <p:nvPicPr>
          <p:cNvPr id="1032" name="Picture 8" descr="http://www.boostnaturaltestosterone.com/wp-content/uploads/2012/02/smart-balance-label.jpg"/>
          <p:cNvPicPr>
            <a:picLocks noChangeAspect="1" noChangeArrowheads="1"/>
          </p:cNvPicPr>
          <p:nvPr/>
        </p:nvPicPr>
        <p:blipFill>
          <a:blip r:embed="rId5" cstate="print"/>
          <a:srcRect/>
          <a:stretch>
            <a:fillRect/>
          </a:stretch>
        </p:blipFill>
        <p:spPr bwMode="auto">
          <a:xfrm>
            <a:off x="76200" y="4253329"/>
            <a:ext cx="3886201" cy="2604671"/>
          </a:xfrm>
          <a:prstGeom prst="rect">
            <a:avLst/>
          </a:prstGeom>
          <a:noFill/>
        </p:spPr>
      </p:pic>
      <p:pic>
        <p:nvPicPr>
          <p:cNvPr id="1034" name="Picture 10" descr="http://s1.hubimg.com/u/1109526_f248.jpg"/>
          <p:cNvPicPr>
            <a:picLocks noChangeAspect="1" noChangeArrowheads="1"/>
          </p:cNvPicPr>
          <p:nvPr/>
        </p:nvPicPr>
        <p:blipFill>
          <a:blip r:embed="rId6" cstate="print"/>
          <a:srcRect/>
          <a:stretch>
            <a:fillRect/>
          </a:stretch>
        </p:blipFill>
        <p:spPr bwMode="auto">
          <a:xfrm>
            <a:off x="4267200" y="4343400"/>
            <a:ext cx="2286000" cy="2415049"/>
          </a:xfrm>
          <a:prstGeom prst="rect">
            <a:avLst/>
          </a:prstGeom>
          <a:noFill/>
        </p:spPr>
      </p:pic>
      <p:pic>
        <p:nvPicPr>
          <p:cNvPr id="1036" name="Picture 12" descr="http://www.beautifultothecore.com/wp-content/uploads/2013/08/pbjif.jpg"/>
          <p:cNvPicPr>
            <a:picLocks noChangeAspect="1" noChangeArrowheads="1"/>
          </p:cNvPicPr>
          <p:nvPr/>
        </p:nvPicPr>
        <p:blipFill>
          <a:blip r:embed="rId7" cstate="print"/>
          <a:srcRect/>
          <a:stretch>
            <a:fillRect/>
          </a:stretch>
        </p:blipFill>
        <p:spPr bwMode="auto">
          <a:xfrm>
            <a:off x="6991350" y="3596154"/>
            <a:ext cx="2000250" cy="3261846"/>
          </a:xfrm>
          <a:prstGeom prst="rect">
            <a:avLst/>
          </a:prstGeom>
          <a:noFill/>
        </p:spPr>
      </p:pic>
      <p:sp>
        <p:nvSpPr>
          <p:cNvPr id="15" name="Right Arrow 14"/>
          <p:cNvSpPr/>
          <p:nvPr/>
        </p:nvSpPr>
        <p:spPr>
          <a:xfrm>
            <a:off x="76200" y="1905000"/>
            <a:ext cx="228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Right Arrow 16"/>
          <p:cNvSpPr/>
          <p:nvPr/>
        </p:nvSpPr>
        <p:spPr>
          <a:xfrm>
            <a:off x="2590800" y="2133600"/>
            <a:ext cx="228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28" name="Picture 4" descr="Nutrition Facts Label for Peanut Butter Cookies, from Recipe"/>
          <p:cNvPicPr>
            <a:picLocks noChangeAspect="1" noChangeArrowheads="1"/>
          </p:cNvPicPr>
          <p:nvPr/>
        </p:nvPicPr>
        <p:blipFill>
          <a:blip r:embed="rId8" cstate="print"/>
          <a:srcRect/>
          <a:stretch>
            <a:fillRect/>
          </a:stretch>
        </p:blipFill>
        <p:spPr bwMode="auto">
          <a:xfrm>
            <a:off x="4876800" y="838200"/>
            <a:ext cx="2057400" cy="3374679"/>
          </a:xfrm>
          <a:prstGeom prst="rect">
            <a:avLst/>
          </a:prstGeom>
          <a:noFill/>
          <a:ln>
            <a:solidFill>
              <a:schemeClr val="tx1"/>
            </a:solidFill>
          </a:ln>
        </p:spPr>
      </p:pic>
      <p:sp>
        <p:nvSpPr>
          <p:cNvPr id="16" name="Right Arrow 15"/>
          <p:cNvSpPr/>
          <p:nvPr/>
        </p:nvSpPr>
        <p:spPr>
          <a:xfrm>
            <a:off x="4724400" y="1981200"/>
            <a:ext cx="228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Right Arrow 17"/>
          <p:cNvSpPr/>
          <p:nvPr/>
        </p:nvSpPr>
        <p:spPr>
          <a:xfrm>
            <a:off x="7010400" y="2133600"/>
            <a:ext cx="228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Right Arrow 18"/>
          <p:cNvSpPr/>
          <p:nvPr/>
        </p:nvSpPr>
        <p:spPr>
          <a:xfrm>
            <a:off x="1295400" y="4953000"/>
            <a:ext cx="228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ight Arrow 19"/>
          <p:cNvSpPr/>
          <p:nvPr/>
        </p:nvSpPr>
        <p:spPr>
          <a:xfrm>
            <a:off x="4038600" y="5410200"/>
            <a:ext cx="228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Comparison capability, friendly design </a:t>
            </a:r>
          </a:p>
        </p:txBody>
      </p:sp>
      <p:sp>
        <p:nvSpPr>
          <p:cNvPr id="17412" name="AutoShape 4"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nsumer Reports Reliability Ratings"/>
          <p:cNvPicPr>
            <a:picLocks noChangeAspect="1" noChangeArrowheads="1"/>
          </p:cNvPicPr>
          <p:nvPr/>
        </p:nvPicPr>
        <p:blipFill>
          <a:blip r:embed="rId2" cstate="print"/>
          <a:srcRect/>
          <a:stretch>
            <a:fillRect/>
          </a:stretch>
        </p:blipFill>
        <p:spPr bwMode="auto">
          <a:xfrm>
            <a:off x="73217" y="762000"/>
            <a:ext cx="4041583" cy="2743200"/>
          </a:xfrm>
          <a:prstGeom prst="rect">
            <a:avLst/>
          </a:prstGeom>
          <a:noFill/>
        </p:spPr>
      </p:pic>
      <p:sp>
        <p:nvSpPr>
          <p:cNvPr id="21" name="Rectangle 20"/>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4" descr="http://www.autoguide.com/auto-news/wp-content/uploads/2013/07/AutoGuide-2013-2014-mid-size-sedan-comparison-ranking-data-3.jpg"/>
          <p:cNvPicPr>
            <a:picLocks noChangeAspect="1" noChangeArrowheads="1"/>
          </p:cNvPicPr>
          <p:nvPr/>
        </p:nvPicPr>
        <p:blipFill>
          <a:blip r:embed="rId3" cstate="print"/>
          <a:srcRect/>
          <a:stretch>
            <a:fillRect/>
          </a:stretch>
        </p:blipFill>
        <p:spPr bwMode="auto">
          <a:xfrm>
            <a:off x="4191000" y="887979"/>
            <a:ext cx="4876800" cy="589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http://www.nissanclub.com/forums/attachments/2007-2012-nissan-altima-discussion-2-5-3-5/33169d1328636970-one-more-reliable-altima-2007-2-5s-civic-2007-lx-consumer-reports-altima.png"/>
          <p:cNvPicPr>
            <a:picLocks noChangeAspect="1" noChangeArrowheads="1"/>
          </p:cNvPicPr>
          <p:nvPr/>
        </p:nvPicPr>
        <p:blipFill>
          <a:blip r:embed="rId4" cstate="print"/>
          <a:srcRect/>
          <a:stretch>
            <a:fillRect/>
          </a:stretch>
        </p:blipFill>
        <p:spPr bwMode="auto">
          <a:xfrm>
            <a:off x="176161" y="3623888"/>
            <a:ext cx="3481439" cy="3157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3" y="76200"/>
            <a:ext cx="8116887" cy="685800"/>
          </a:xfrm>
        </p:spPr>
        <p:txBody>
          <a:bodyPr/>
          <a:lstStyle/>
          <a:p>
            <a:pPr algn="r"/>
            <a:r>
              <a:rPr lang="en-US" sz="3200" dirty="0" smtClean="0">
                <a:solidFill>
                  <a:schemeClr val="accent1"/>
                </a:solidFill>
              </a:rPr>
              <a:t>Focus in the most essential information</a:t>
            </a:r>
          </a:p>
        </p:txBody>
      </p:sp>
      <p:sp>
        <p:nvSpPr>
          <p:cNvPr id="17412" name="AutoShape 4"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QUExQTFhUVGSAaGRgYGR4fGBkdGiAiFiEeGR4YKCghGh0lGxckIjEhJSkrLi4uHyEzODMtNygtMCsBCgoKBQUFDgUFDisZExkrKysrKysrKysrKysrKysrKysrKysrKysrKysrKysrKysrKysrKysrKysrKysrKysrK//AABEIAP0AxwMBIgACEQEDEQH/xAAbAAACAgMBAAAAAAAAAAAAAAAABgQFAQMHAv/EAEoQAAIBAgMDBQoMBgIBAwUAAAECAwARBBIhBRMxFCJBUdIGBzI1U1SRkpPRFhcjUlVhcXJzgbKzM0JilKGkFbHwNENjJCWDweH/xAAUAQEAAAAAAAAAAAAAAAAAAAAA/8QAFBEBAAAAAAAAAAAAAAAAAAAAAP/aAAwDAQACEQMRAD8A7jSz3xcY8WAlaN2RiVUMpswzOqnKRwNjxpmpS76Pi+T70f7i0FT3TLgsA8C4rH7Sj35IQ8plK80qCWI8EDONTW/ukwWFwMaSYjG7TCySCNcuIla7MCQNPqU60vd+/ZQxWM2Rh2YqJnmTMOIvuhfX66Tu6DugkbAwbOxemLwOOjQgnV4wrhXF+IFwL9IKH+ag7T8Dl872j/dSVg9x6eebR/upKqcTtucd0MWEEh5O2EMhjsLFrsL3tfoHTVdHtPF4nH7ZwgxLRpFEm5OVW3ZKhiQNM19RqemgvNl7Cw+JTeQY/HyJmK51xchUldDY8GH1jSja+wIcNDJPLjNpCOJczEYmQkAfUONc47hpcVhe53FYqPFMAAd1GEX5JhJZmDG+bMDwI0pgwsm0U2VNtGbHF2kwYeOIRqFjNlZXub5mKjXQC7HjpQXiYTB7iCc7Q2gseJyiLNipAzmSwUKvEk34dHTXnFYXCx42LAtjtp8omQui8olsVAc6twH8JvRSH3apicRDsGdsUwMxhUDdrzJSQTNfS55wGSwHN+um/E7UxUO3dmYJsQZI2wpMvMUb11Sbn8CVuUBsDbSgZvgcvne0f7qSj4HL53tH+6kpM2Pito7Ylxc0GOODgglaKFEjDFmXXNITrqCNNeJ4W1r8V3f4x9hTzZ93i8NiBA8iBbPYjnWIyi4axsLXFxa9gHQ/gcvne0f7qSj4HL53tH+6kpJ25jtpYGfZs8mNMy4uZI5od2qxKHINo7a2AYgMTe4BN7kV1ug4we7XZH0jtb2s1OHc7srD42BcRBjdptG5IBOJkB5pKnQ68RXOO9DtbaMOEmXB7PXFRnEMS5mRLNkQFbMbmwAN/rrovdptTEJgcO74mDZruV3xbnstxdkhsCHYa8ONuIvegtPgcvne0f7qSj4HL53tH+6kpJ7hO6qYbSmwzYqfFYUYYzI08JjkBUjwcwDFSCdSLHTq119zZ2vtTDSY+LH8nZpGEGHCKYgFNrOSCT0i5B4X6bAG3HbDw8LxJLtDHq8zZY1OLkzOf6RxNr6ngL61N+By+d7R/upK513xdnYx9pbHz4pY5pQVBjTMkMihc7x57F1YkaNa1umpHd33SYnDY8Q4rE4vC4MRII54IlO9ksMzSE6jW4yC/Aaa3oH34HL53tH+6ko+By+d7R/upK1d7baTT4PM2MixpDkb1EKG2hCyKbEOL9Q0I48S1UCri+5JVR2GM2jcKSP/AKqToF6m9wmMebZ+EkkYs7QoWY8WJUXJ+snWrXaH8KT7jf8ARqi723ivBfgR/pFAy0UUUBSl30fF8n3o/wBxabaUu+j4vk+9H+4tBs7qu5RsXi9n4kSBBgpGcqVuXzFDYG+ngfXxqn74PezXaGIhxMcghljsHJW4kVTdeBFiNRfqI6hTLtfZsrzrJGFuoUBmOi2YltLZlNjoVazcHBAFaYMHjQpJlBcAZFPgk352ewJ1HA36ejgAq+6vuMnmx8OPweJWCeOPdMHTOjLdjwuNeef8cLancn3DyYXFYvETYnfnFooYlMrZgOcdDYC97AcBYa8aspMHiowzCQkBm0FrlCZG0CrfeG6agHUHQ6384rATzYeO4JcFyA5Atcnd5wV6Ftcrldeg3uKBX2T3tsVFs/FbPbGRvBKLRfJWKEuHLNrc3twv000YnuYZtkjZ+8Abk6wbzLpdVC5rX+rhevUuDxl3ytl1OWxGVg0uc3GhDbvmixGpYk3IK2BwUjckZ2u8RvIQxAa8TITlFlbnsDqNNbWoFPbne+klwWz4IsQqTYAoySFLqxQW8G+moB6eFumpfwMmfaWBx82IR3w0BikAjtvGKyKWFjZReW9rdFOtFBzqXuBxeHnxD7Nxww8WKYu8TxBwjHi0ZPDjpoOjjYWziu9eo2SdnRTWZ5BLJM63LuCCTlB00UAC+gHSdT0SigUu67uQbGDAgSqnJJklN1Jz5LaDXS9uNNtFFApd7XuQbZmGkgaVZS8xlzBSoGZUW1iT8z/NeO73uOfGvhJ4ZhFPg3Lx50zxtfKecOu6DX7fqIcKKBG2N3FYhNo8vxGKSZnhMUiCLKoBNwI9TZRYcbk849NU6d7TGQxzYXCbR3WCmYnI0WaSMNxVHvfUDrHpJJ6jRQIXdR3AyTDZ7YXEmOXAXCPKN4Xvl1cni10vwsbnhUjaXcxtDfb6DHi7xqksM6F8OWAALxpeyXIvb6zrbSnWigVe4DuPGzopQZBJLPIZJGChEuehEGiqP/LaANVFFBH2h/Ck+43/AEaou9t4rwX4Ef6RV7tD+FJ9xv8Ao1Rd7bxXgvwI/wBIoGWiiigKUu+j4vk+9H+4tNtKXfR8Xyfej/cWgn7W2VM829jYAWhUqWIBVJGd9BoGAIKnpsV0BuNUOBxjZd5LltlBysOcBug5PN6cstvvA6G2VE74/cxtHEY93wuPSCPdq27OJkjIA5hYqosAW0vS4ve/24eG1E4X/wDWTcDfXhw5p9B6qDrEezsaFsJFzHV+dfOTbwLBcljcnXW/5VYDCYgRAFyzmQlrNa6c4KENubbmnh0EdNcRfuI2yM3/AN1jOW1wMZMSMzbtdFUnVwVHWRavS9wu2iuYbVjK2zX5bNa2UPfhwykN9hBoOxNsSQ4fI9nkaUySEEWa9xwkVlbSwysLAAWsVWjCbOxlwHlUJZQd2T0BLhS9zxV9dCQwuSfB49H3CbaIDDaiWNrXxcwOpIGjKCNQR+RrJ7gtt3IO1IwV43xkwta3WOGo1+ug67Js7GkE71Q9uKkAEqkqrxW4BcxyEdBzDUaHzCmMaVrFgiuvhEhWs75soKg2yZOBZfvG5rlg72m3/pAf3c/ZrPxZ7f8ApD/an7NB1LE7Hn5TNNGVGdrgkjwd0sdtFzXEik2LZba6GxXPIsdY/KLwHSToHBsOBuYwRqb3Ph/N5Z8We3/pD/an7NHxZ7f+kP8Aan7NB1rB4DFB8zuCwhdQ17rnbd2OQAWsUa56fzsNmEwmJD5mc5QVyqWvpqHzG3OPSOrTqrkPxZ7f+kP9qfs0fFnt/wCkP9qfs0HUP+BxCM8kToHdpCeF8rziS1wAXvCCouwyk6GxuucXg8aI2OfNIqMQQw8LdZVCqUNm3lzm+saHgvLviz2/9If7U/Zo+LPb/wBIf7U/ZoOvYHC4sTKXkG6Gbm3u2Ul7KT0kApra/NPO4542L2JMZWZW5plLgM17ErEAxzg2CmNxZSCAwyla5V8We3/pD/an7NHxZ7f+kP8Aan7NB3qiuC/Fnt/6Q/2p+zR8We3/AKQ/2p+zQd6orgvxZ7f+kP8Aan7NHxZ7f+kP9qfs0HctofwpPuN/0aou9t4rwX4Ef6RS33ve5faODXFnH4jfB4wE+WkkykZr/wAQC17jhTJ3tvFeC/Aj/SKBlooooClLvo+L5PvR/uLTbSl30fF8n3o/3FoJO2cLhWxCrKMOZpLZA87JI4XUBVAuVul8o0uCbXry3c/CXK7mLOcz2GIkB5+jEADQHQG3EWHACsbQMS4pnGNw8WYIssbhC94sxXKzMN3q+oKtw0ym5NDh9i4dY8v/ACGDY8bME3R8EkNGJBdSylsoYc4g9GoMg2JEt03EPygS6GZznEJBXmldQthfr6b3rdBsVUZ3SCJWcMGIlcaPYtay6XKg6Wt0WuaWX2Lhd2VG0Yixtd2dGZwoiUCXnDOp3JzDS4kfhckzdh4fDYefe8vw7DdCMrnW5KhFDZndiAN2bKLDnG9zrQbo9l4NCpyYQEsyLfEsczEtC6jMOcbuyEdenEC3r4PwzxkxLHZggEkWIYkbrwcpKsLgE6/X161vjnwgCryvDZVaRgodAAZCbfzfyq7C3Te+lq37J2jhoUKnF4Zrm+kihF0AsilmIGl7XOpP2UFjCJVVVCR2UAD5RuA0+ZXvPN8yP2jditH/AD+F85w/tU99H/P4XznD+1T30G/PN8yP2jdijPN8yP2jditH/P4XznD+1T30f8/hfOcP7VPfQb883zI/aN2KM83zI/aN2K0f8/hfOcP7VPfR/wA/hfOcP7VPfQGH2gXZlTk7MvhBZiSNSNQE01BH2gjorbHiJGF1WEi5FxKTqpykeBxBBB+sUs4lIHhEPL8Ju1GVAchOUAqM5L3ZhzTmGXVb2108ckwpOuOwxBZibsmY5y5KE5/4fylyttWGa/RQNSzSngkR/wDyHo0+Z115OJkDBCsOYgkLvTcgWBIGTgMw9IpWkweFLOeW4azcAWHNGYMF5sgvGLeBa17nhpUuQYNtyXxeGYxIEJzRgta2uhsvOGawFgaBhzzfMj9o3YrRLtBlZUbcB28FTMQx6NBkudaXIMHgxbPi8I9iDa6BRbKCApY2zBOd1lm67VPTEYUZScbFmWIRgiYC5F+cwDWbjwa/+aC4fESC91hFhc3lOg6zzNBpxrTFtXMVCthiX8ECe5a1725uvgn0HqNUOz4cJGJA2LwbbyMobFFsD0Cz6LcklRxJ6On3hXhR1bl+EYLmazG/yjZhmuZb2AYAKb/za6jKF02PEiToGhLIhzKkmdluGAzCwK6qRr1Hqqu723ivBfgR/pFSosXAy4gRzxSu4ZyFdSQAuUaAnQAAfbr01F723ivBfgR/pFAy0UUUBSl30fF8n3o/3FptpS76Pi+T70f7i0E/G9x2AlkaSXCYd5HN2ZkBYnrJNaPgFszzHC+zWsd1eFmzxywh3Kq5MQWLLIURnRWZ0ZlzPZbgjjVRLjMUMzDDIRksg5HJZmEmXOyk54xkI5h1/m1F7BcfALZnmOF9mtHwC2Z5jhfZrUHEYfESQKUiCSvOBbIi5YyMxBLRvYA6ZihNeZJcRvxGMOojSSNWkOGLFlvlfVbK1yQc6gBRe66GwWHwC2Z5jhfZrR8AtmeY4X2a1I29g2AUwRoTz+bu1IJ3blLk8BvAo6ONQsVEeTuUR94C27YwDMws2XOu70GYdCg6Lewa5Db8AtmeY4X2a0fALZnmOF9mte9iTrNLOjRQgRhSLR2IJeRCpJuHIEQ1XTU1dcgi8nH6ooKL4BbM8xwvs1o+AWzPMcL7NaveQReTj9UUcgi8nH6ooKL4BbM8xwvs1o+AWzPMcL7NaveQReTj9UUcgi8nH6ooKL4BbM8xwvs1o+AWzPMcL7NaveQReTj9UUcgi8nH6ooKL4BbM8xwvs1o+AWzPMcL7NaveQReTj9UUcgi8nH6ooFLG9xuBSWMDZuFeJrAlYgWUk5bnoC6g342DHoqrfudwymQf8Rh3GZghWArbKXAuDfPoqHMCAc5t4JroPIIvJx+qKOQReTj9UUCHF3OYNopGGycMZIsgZAi88sAzBb8CocE3+sdF6xH3PYS7ZtjQmzBBli8I3N2FxotgOOg69RT7yCLycfqilfExYnfBFhhyM8oziIAAWXd3vfQZmuSRcrp0KQ97D2DBFHJPHgoMM7RMAFW0gGtw5sNCVBGn21I723ivBfgR/pFbNmMxhm3kO7cJ4WQKrArfm9P1kHgSR0aa+9t4rwX4Ef6RQMtFFFAUpd9HxfJ96P9xabaUu+j4vk+9H+4tA20t7ZxbJPxYqFvkUvmNlYk2GuXQc5M1tQV1Bpkqh247rKmUsQyklczi5DJGq3VgEzGTjlPAnWgqxtsgMzRNlCmwErklhvuBFwwbcoBbpkHG4r1j9rOuZVhObLIV+VkNsglKlhoSCYRcLe2cC/DN7Xa9y6rE7FNdMTJYgZgfrDZgBlI/nXhWxsYXidolfMsyxi0ztcFl11ZVvla9sxtwJuCAEfE7YbLNlhZSmYKzTOQSM9hZbnMcgYKbXDDXhewxgZJJW+UMcSA23jAMSCbE6txtqNB09NQ5dp5ZhDZswKBmM8gtmaJWBUE2b5fm2YgkcaMVtExyMpuQCwIM0iiLLbKZXzNYSC5XmjXKNbkgPeFxgaOZ2BiCWOjOzeE0ZNr2bNk5p1HDiBrvysyYfK5zuwD5WLLaxkN+docq5QQbZmHRVphsKrorXlGZQbb2TS4v86tvIF65faydqgrdgzjEK5KspRgthLIeMaS63y2I3mUj6vyFnyFP6/Xf31pw+yIkGVAyDqWRwPQDW3kC9cvtZO1QZ5Cn9frv76OQp/X67++scgXrl9rJ2qOQL1y+1k7VBnkKf1+u/vo5Cn9frv76xyBeuX2snao5AvXL7WTtUGeQp/X67++jkKf1+u/vrHIF65faydqjkC9cvtZO1QZ5Cn9frv76OQp/X67++scgXrl9rJ2qOQL1y+1k7VBnkKf1+u/vpbxJxIcIq6tLIoOWfLkCZkYuGKrZyAb2zc7LqMpY+QL1y+1k7VHIF65faydqgqNlzu0M+8SRXVNSwYIwK3GTOSftGhBNuitfe28V4L8CP8ASKuMThwsUti+qHwnZug/OJtVP3tvFeC/Aj/SKBlooooClLvo+L5PvR/uLTbSl30fF8n3o/3FoJO0tuOmMEO8hjGVCqPGzST5s4bdlWAATKCTZsoN2ygg1S4LuwZxAJoWWWQoGyzuqEukMnyS/wA72xAO70sEkOY5dbHb3dEYcWI2NoggYlWBkJKyPYILsDaLS65W53OBWxizd1q8xUEuZpY0bM8eUB5I47qVJ3htNfmXsRY2oIGF7svk2LwuXjhidjylo1JkERJs5JWP5bmtzrmOQWuBm3xd1gMqoYnIkkCrbESKwVo4ZBmWSx3n/wBRmyaHIjnitjvw3dlGwiA37SSBOarRjV+TgcToCcavE8Fb6rz9k7cGKw7SxGVCDHlErJrvUjmW2U2JKzABSw52lxxoKTG91rCIEQssj4ZpkU4iRyvybzoWQZS0YCBXcEZZGVRe+amDbmHXOI3I3Rid8zvIbMjRrrzwAuWQ31+0gA30ptCZ42kVxl3UbKLE3klAKxg3FybjUhfDT662S7ZyBi4nsgbMysljkLKcoJv4SEC9BpO0FyYb5VVklIBQyPztVByneAKoVrg3a90tmuM2nB7Vcqt03jEgErPIqAsYlAU3fNZpudexGU6HS9/s198hYPILMyEZlOqMUNitwRcfb1gHSpXJT5ST0j3UFLsfaCTuq5XXNHnA38hceB4a35t95cG5uBfSrnkK9cntZO1WuPZahi4ZwzcTpc/4rbyU+Uk9I91BjkK9cntZO1RyFeuT2snarPJT5ST0j3UclPlJPSPdQY5CvXJ7WTtUchXrk9rJ2qzyU+Uk9I91HJT5ST0j3UGOQr1ye1k7VHIV65Paydqs8lPlJPSPdRyU+Uk9I91BjkK9cntZO1RyFeuT2snarPJT5ST0j3UclPlJPSPdQY5CvXJ7WTtVTbdmeKSCOKOVzKWBcvMUS0bMtyp0u6gakC1/qq65KfKSeke6lrE7XmWQRhTmZ5EX5UEkoqsmhCk5g/OIBCW1051BN2XjN5DPcMHVOcCXK2ZbgqXJvfjwBAIuOk6+9t4rwX4Ef6RWzZe0hNDPcnOqc5TqBmXMCGsAbjUfURWvvbeK8F+BH+kUDLRRRQFKXfR8Xyfej/cWm2lLvo+L5PvR/uLQb+6TaLwToxtu91JIWGXeKI8uYKGU8c44sBprpVTL3WxJvCUxAWBM1gMPnDZ5kdFXgSvJWa6k3serV5khVvCUHQjUX0PEfYbUsbXVEdhuo91EI10EdxnNlCq0Z5oax8LrIGliGo7TbJEyaPLiZMOpbIEXcmWzMRHcXXD6D5xA+uo57qItIvlZHZENoeTyROXMKZUchQwHKU1YLdSDa1qkS7ShZcnyrRlmDXSDd80SOxsy2PPhI1sbkHhrXtMbBfPaYE6F93BfMpYBLhblrwEC1xcLY6ighDuyjWNmk5SGVd4yqICMgEjGQHQEAYdub4fNFl4V5PdbHkl3wxKhHkQlREQwWSeFStgHzO2GygWBzyIBe96sZo1WWSLJzEZXZt2lixAIbSEpmFxxa/8AiohxUEywb0YhWcpNkCx2HOWRWYoozoJZQ1iOPOKixIDzge6BElGHjXEhM5RTeG7OHmWQnPrlVsO5LMbm2gNa07uYyRblRWxBPyGbOWgVFUC4YOMYhzBrC/22tWIG5mRWvOQxzCIS62XNZY2zERsWJJFgLHjp72VgoZ0bKrKqnKVaKAaOiPoAhFmRlv8AZY8KDGxtupiZDGj4lWyCQbxY1zKQjHKCMxy71Q2lgdOq/rC4yZzEMxBd5VYZlJVYXaMsDkAOoUW636herKLZQViyuysQASEiBIGgBITUAcBXr/j/AP5H6f5Y/wCbU/ydJ1PXQUc/dAFkmXPMwiH8pizGwkZrhwoUDcG1zrx4WNMAwzeWk9CdmomP2Esy5ZJJCulxzBcC4sbLqLMdPr66l8lby0voj7FBnkzeWk9CdmjkzeWk9Cdmsclby0voj7FHJW8tL6I+xQZ5M3lpPQnZo5M3lpPQnZrHJW8tL6I+xRyVvLS+iPsUGeTN5aT0J2aOTN5aT0J2axyVvLS+iPsUclby0voj7FBnkzeWk9CdmqTbe05IJoYUMjtMrkXaNdUtZRzDckt+Q1OnC65K3lpfRH2KW8Tt2RZBEBKXLSKFLxBiUCkZeYQc2cX15o114UE7Zm0xPBNdiXVOcpscuZbghlVQwbiCL6W4cK1d7bxXgvwI/wBIrds3aImgmOZswTnKct1upsboqgg9BFwQBw1A097bxXgvwI/0igZaKKKApS76Pi+T70f7i020pd9HxfJ96P8AcWgbaWdtTImILvGtlTWXIpYWViVByGxtplZlvnNr8D62p3SxRYoYd3lQlQ2YbrIMwdhox3h0hYkhSBbUitOM2ngr7x51dwFW4jRns5VABzL/APvgkdCuCdGuQzipcOGZWW+pzndRZbqJPCLAcQjgHhrra9aWxcGVdJVRXDG0cQRWVnPPPDmvGzX4XC2JJAPmaLA50berlTMtgsW7Um6m65bnNviNAQc2vAVLnbDBIQGVllN0ASEDjYtZwNQZLEC7XY6HWg3bTxDRPksW3gU5iEAZjIkIDc0mwMgJPUNAaimNVSBljj5zaqFjujAqrMgCc7KFzFubog+q03GyoJDHK0mqmzMkZDC6AqosWa7Oo4WJsOIrbBsmGQRSqUYBQ0TiOLRSFIKHLoLIvD5q9QoNOAhjxFnsbwEKueKPMmZUlGQgHKCpQ6HiB0ipOzNiiBWWN2AZsx0XU2CXOnzVA/LW5uaxsvYa4dWWORwGbMdE1NglzZfmoB+WutzU3k7eVf0J2aA3D+Vb1V91G4fyreqvuo5O3lX9Cdmjk7eVf0J2aA3D+Vb1V91G4fyreqvuo5O3lX9Cdmjk7eVf0J2aA3D+Vb1V91G4fyreqvuo5O3lX9Cdmjk7eVf0J2aA3D+Vb1V91G4fyreqvuo5O3lX9Cdmjk7eVf0J2aA3D+Vb1V91G4fyreqvuo5O3lX9Cdmjk7eVf0J2aA3D+Vb1V91eeRm994b9eVOnTqr1ydvKv6E7NHJ28q/oTs0GqfD5Ipdb3Q9AHBbfygdGn5VUd7bxXgvwI/0irnFRkRS3dm5h4gaaH5oFU3e28V4L8CP9IoGWiiigKUu+j4vk+9H+4tNtKXfR8Xyfej/cWgoe7ru+wOAxU0M+HneSaFVdkIsUOYBRdgVPPbUW4/VSvN31tks7OcJjczWvZ7C4CAMAJLB7QoMwF7L9Zv0LupwmFMrmfCYaWXd51eSJWYxxqzPfNqcpUDiADLH11AGz9mBgh2bhM5dkAWKMjMHKAEkAA2Fz0i/C2tAlQ99HZCeDgsWOdnHOFgcyvp8poMyA24empR78ezMqryXGWXNbVeDnMwPP1Unip00FNqbL2aWRRszC3cXC7qLW5RQb8APlOFjw/I+n2TszPhwuz8JklVWYnDrzBLpHcqpUFn5upH1XoEvEd+DZ7F2WHHB3y3YtcfJ2K6bwWGnBSPCY8WN5uz+/jgYoo4lgxhEaKgLbssQoCgk5tTpxrofwI2d5hg/Yp7qPgRs7zDB+xT3UCJ8fmC83xfoj7VHx+YLzfF+iPtU9/AjZ3mGD9inuo+BGzvMMH7FPdQInx+YLzfF+iPtUfH5gvN8X6I+1T38CNneYYP2Ke6j4EbO8wwfsU91AifH5gvN8X6I+1R8fmC83xfoj7VPfwI2d5hg/Yp7qPgRs7zDB+xT3UCJ8fmC83xfoj7VHx+YLzfF+iPtU9/AjZ3mGD9inuo+BGzvMMH7FPdQInx+YLzfF+iPtUfH5gvN8X6I+1T38CNneYYP2Ke6j4EbO8wwfsU91AifH5gvN8X6I+1R8fmC83xfoj7VPfwI2d5hg/Yp7qPgRs7zDB+xT3UCJ8fmC83xfoj7VHx+YLzfF+iPtU47V7lNmwwSy/wDH4Nt2jPbcoL5QWtfKbcONVQ2TgGSBo9l4F2mLrYLHYOsbSqASuofJoxA5pB+qg29yffEg2ouJSGKZDFGWJky63uNMpPVVr3tvFeC/Aj/SKj9zsGEEU7YfDQYeTJaRY0ANiuZbsoAYHUgi4tb7BI723ivBfgR/pFAy0UUUBSl30fF8n3o/3FptpS76Pi+T70f7i0F1i8cAzDeILNksY2JuV3ltCMwy63Atoeo1qjxiEZxPhfBzXy/y3tc8/hmPHrNetoYGJ5GZt7cpkIVWK63swspGYBiL9TEVDXY8WdWL4k5SCAUOUZWRhbmf/Ev+fyCYcaAL7/DW152Xmi1rjNnsDqNKziMWUYIXS5A0WB2sCcoLFWIUEg2JsND1G0ODY0CFCN/zBYcxuG7WHXmfNQfnUlsMmZWV8QllVGyoeeqElQ10JHhNqtjzj9Vgn5Jfnx+zPboyS/Pj9me3WeWL1Sezf3UcsXqk9m/uoMZJfnx+zPboyS/Pj9me3WeWL1Sezf3UcsXqk9m/uoMZJfnx+zPboyS/Pj9me3WeWL1Sezf3UcsXqk9m/uoMZJfnx+zPboyS/Pj9me3WeWL1Sezf3UcsXqk9m/uoMZJfnx+zPboyS/Pj9me3WeWL1Sezf3UcsXqk9m/uoMZJfnx+zPboyS/Pj9me3WeWL1Sezf3UcsXqk9m/uoMZJfnx+zPboyS/Pj9me3WeWL1Sezf3UcsXqk9m/uoNU7OiszywqqglmZCAANSSS9gLVFm2iEC5p4BnUuvyZ1UAaiz8LEekVNlxCMCCJLEW/hv7qqX2RAWiLb5tyuVQ0VxYpu7E7vMRYk2vYk63sAAnl80MrB43BVrFFsNAQek34W/KqvvbeK8F+BH+kVMwuCSKGZUaYgqTaS+nNtZcwGmlzx1NQ+9t4rwX4Ef6RQMtFFFAUpd9HxfJ96P9xabaUu+j4vk+9H+4tBabRw+IMrtE5Vd2LWK6sM2lnBt4QN9NQL6aV5wMeKzozsclyCpyXy/KEFso8P8Ahg2NuP21rx+NVZZS5iVIrBgzEO4KZ8yG4AHEajXK2otUXDbZidyN2QLDi2UghpEa+cjhutBoTc9RsDTRSvFtmErHaNmd1vlDAcAra3bTR79PCrXZu7lXNkZbG1i2vAMOBI4MKCzoqNyFOr/J99HIU6v8n30Emio3IU6v8n30chTq/wAn30Emio3IU6v8n30chTq/yffQSaKjchTq/wAn30chTq/yffQSaKjchTq/yffRyFOr/J99BJoqNyFOr/J99HIU6v8AJ99BJoqNyFOr/J99HIU6v8n30HjbEcrQyLAyrKwsrHS19CQbGxAvbQi9rgiqPE7OxbmK7ulocsmSX+YAklOF2ZsoBYeDm8E2vZbbKwYeWYR592hfLnIuFFzqeGn21VbS2yqTvDHCshSLeX32Xg+Vgb6AKASTfotxoLTDCYYeYTgZhnsQb5gRe+vg6kgL0AAVB723ivBfgR/pFTMHio5cPK8YtoysNbqyg805ukA6206ieNQ+9t4rwX4Ef6RQMtFFFAUpd9HxfJ96P9xabaUu+j4vk+9H+4tBbbTxRQljlFjkF4iSbrmOVi6hhodB06amo67QS2kuHsAGFoGsADYEWbr4faOsXmySz72wiVowws5YAgFQCQLkk3J6B1a3uK5lmvGhwsXOtdsoKA2uxIB04kcddbUG9MZfMUeJiLDmwtrchAAS4HE241gbYAt8tCL/APxMLaX15/5fbpXqFZSj5sLEp0CoCrZgW1vwGgF7dOleZoJAARhYjzQxAKghgScmbS+lhfgbW4HQNmI2mULK0sYK8fkm6gw/n6QdOusptO5AE8JJIAtE3E8B4f8A5p1ivKb52YyYWLRbgllYsQLheGnONr/UeuosazqbDBw3GqEZRqD02uEN2uNT0j+oBMG0+dl38ObNltun8Lhbw/qrz/y2tjPEDe1jC4PEL8/6x+RvwrQ4xAylcJDfNmYApxFxxNtenNY+FbS1z7VWLSjkkZKEWbKoD3zEkE/WAfqzdJXUNsO1M3gzRMLXuIXtxAt4erc4aDXUdYv6TaBIDCeGxcIDunsWPADn9PXwrUyuqqBhYyzKcwAUKACObfgb5r2JHBq2qJCpvhkGUqVXmHndJGoAt0HQ/wDVB5n2kyBi0iAKxU/It0W10fhdgPzrMO0Ha/yiC1h/Ba9ySLCzm9ipB+w9GtRY0nIa+EhBLEjVOm92Nj4Wv55jrpruKS7v/wBLDc8VutjlyhL9Glz6vRfQMDbQIJE8RANtIX49Xh8ePobqNbJNqEJn30RU9UTdBAv4eg5w1Omo6xUUJOBpg4BqdAUOluvS1yAeGvTa1zdjCRkAGNLXvYqNCeJ6r0FfHtEtG0izRFE8JhE1gOJOr6gA3NqE2kT/AO9EDdVymF8wLXAFs/1H0GrKPCooICIARYgKACD0fZWBg4wcwjS973yi9zqTfruONBVPtgqWDSxqQSLGJtbFluLSW4oRrY6fWL7H2kQobfRZTpfdNx008PjzuH1HqNWBwEXHdx3uT4I4niftNZGETLlyKVuTYi4u17nXrzH0mgq02sCAd/DZjlHyTanj8/qN69Pj7AEzQ2Zbg7l7WPXztLkcDxqwGz4vJR6f0jo/KvZwkdsuRLWtbKLW6rdVBAjxAeGUh43GQnmKVtcE63J1PHo/zVf3tvFeC/Aj/SKuMRh1SKXIoW6km31LlHoVQPsAqn723ivBfgR/pFAy0UUUBSl30fF8n3o/3FptpS76Pi+T70f7i0DbRVNtJZhIxSPOpUZbMy2bgQbNY6a8B1X1rVGkzAHdFOfqrSsTkAJuCGtmJAH5/nQX1FVezYWdWMsbRnNZRvGN1sNTr13qXyJP6/Xf30Emio3Ik/r9d/fRyJP6/Xf30Emio3Ik/r9d/fRyJP6/Xf30GzFSlUZgMxAvbr9F/wDAP2Gq0bb5xXdSnKLllUlSTqApYDN/jW1r3qTi8JZHKBywU5RnbU20GrAces1WSpibnLBpc2vM17aWvzrXOv8A4LkJcO27sqmGdbkC5UWF+BNjw+sX6eo1bVQ4iGcM2RM63GX5RgbcdTn6tOHGp+Ewd0G8DBtbgO9uOn8x6KCfVO+2WAS0VyxN7MbKAcoY3W4B1OoBAU6E6VP5En9frv76XwmIB0Ik0Iyhzxva+jA2zc3U6DU680Be7LxjSqS0ZjINrG9/zuBb/wA1qZUbkSf1+u/vo5En9frv76DbPJlVm6gT09Av0An0A1Vy7ZcZbQlroGNmvY63XQcdAB1kgacannBL/X67++l/CLiOZciS7ANlcmyk+FzWFtA1zcjwbAm9Aw4DEGRAxXKTfTXoNukA9HVUio3Ik/r9d/fRyJP6/Xf30GdofwpPuN/0aou9t4rwX4Ef6RVzioAsUls2qHixPQesmqbvbeK8F+BH+kUDLRRRQFKXfR8Xyfej/cWm2lLvo+L5PvR/uLQXW0NoxjPG+YA3QtbQEpnP16Kbk2sOvjVOgg56tiJLFSmUhgFDAqcotpq382umt7XqxxRl3z7tIn4DnZQQLcDrm4k6ngDoDWkLMBYwwDqLBQBfULlDaEkDpP26Cg14LG4dZN6s0hUrZYyrZUAAJ6NDpc36j1GmGKQMoYcCAR+etaIMMuVcyRhiASAotcW4fYR/1UkWt0WH/wCqDNFFFAUUUUEXamXcy5iQuRrkWuBbW19L/bS5i2w12zYjEA5nuQTa+l7aWsCOjoHUKZ8WGyPk8LKct+u2nH66rJTi7nLHBa5sDe9tMtyDxtof/wCC4V+POHEsmaSaNri5WwBsb6WBOh53X+VX2ysm6XIWK62LceJ43+uomIGKDMUETKSMoYWI+u446afl6bDCZ8g3mXPrfLw46WvfooN1JuL3RZheXNrdrob6k6WAucvNXoDZANQCHKl+TEy80CeEWZiwzi5UgooBy6WaxJtx4GwsQm4TbccjKoDgve2YAcAT1/0n7La2uL2dUS4XF6NnhZl4Ei56b2IAtwAt9uuultgS5QbwWbW4069L20va17dNBuNJayxDI15eY4JPMObI1yeaAGLHg3EgSWtzruhpeXETMqKs8OY3uA4JYk3GVsutgpW+UXsTbqCzwu1UeTdgMHtextwFuo68RwqfVGMPihdw0TtlsNBmbhcBrCwOpA4A2ve1W+ELZE3gAfKMwHDNbW350HjaH8KT7jf9GqLvbeK8F+BH+kVe7Q/hSfcb/o1Rd7bxXgvwI/0igZaKKKApS76Pi+T70f7i021Rd2mzBiMJJEzMoa3OW1wQcwIvpxFB77oMHHYyOXFwqEBlA1bKLlxYavx6rjgSDVw4zCohG8n5rZmZgCQWBFucLHRjoAaVNxjvpPFerF2aNxjvpPFerF2aBuXCQc3K2Ids2XoJ+UG8seb4NlvlGlm5wsTWnDnDOAiyT2ckFbXzMzBQzGxW/Hj84k65aVlwuNF7bTxQvqeZFqeGvN10AH5VncY76TxXqxdmg6A/c5GWzZ5gbAaMNLW+riSoJPXVlgcKIkCAswF9WNzqb62+2uW7jHfSeK9WLs0bjHfSeK9WLs0HWaK5NuMd9J4r1YuzRuMd9J4r1YuzQdZork24x30nivVi7NG4x30nivVi7NB1miuTbjHfSeK9WLs0bjHfSeK9WLs0HWaU5pIQ7GSFypDc9ZCQTqpFmy2utxc8b2F73KluMd9J4r1YuzWDhsaeO08V6sXZoOobNwSwxiNSxAJN2484ljwt0mpVcm3GO+k8V6sXZo3GO+k8V6sXZoOsmlMSwsBHJC6h3Cgh784sQGu1rqWlJB1J5+mlKW4x30nivVi7NBw2N+k8V6sXZoOp4TDiNAgJIHSeJ6dbfXW6uTbjHfSeK9WLs0bjHfSeK9WLs0HUdofwpPuN/wBGqLvbeK8F+BH+kUlNhcadDtPFWOh5sXA6fNro3cvgFw+FghUkrGiqCeJCi2tunSgt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52400" y="838200"/>
            <a:ext cx="4495800" cy="369332"/>
          </a:xfrm>
          <a:prstGeom prst="rect">
            <a:avLst/>
          </a:prstGeom>
          <a:noFill/>
        </p:spPr>
        <p:txBody>
          <a:bodyPr wrap="square" rtlCol="0">
            <a:spAutoFit/>
          </a:bodyPr>
          <a:lstStyle/>
          <a:p>
            <a:pPr algn="ctr"/>
            <a:r>
              <a:rPr lang="en-US" b="1" dirty="0" smtClean="0"/>
              <a:t>Tornado intensity: Fujita Scale</a:t>
            </a:r>
            <a:endParaRPr lang="en-US" b="1" dirty="0"/>
          </a:p>
        </p:txBody>
      </p:sp>
      <p:sp>
        <p:nvSpPr>
          <p:cNvPr id="14" name="TextBox 13"/>
          <p:cNvSpPr txBox="1"/>
          <p:nvPr/>
        </p:nvSpPr>
        <p:spPr>
          <a:xfrm>
            <a:off x="4876800" y="838200"/>
            <a:ext cx="4053930" cy="369332"/>
          </a:xfrm>
          <a:prstGeom prst="rect">
            <a:avLst/>
          </a:prstGeom>
          <a:noFill/>
        </p:spPr>
        <p:txBody>
          <a:bodyPr wrap="none" rtlCol="0">
            <a:spAutoFit/>
          </a:bodyPr>
          <a:lstStyle/>
          <a:p>
            <a:r>
              <a:rPr lang="en-US" b="1" dirty="0" smtClean="0"/>
              <a:t>Hurricane intensity: </a:t>
            </a:r>
            <a:r>
              <a:rPr lang="en-US" b="1" dirty="0" err="1" smtClean="0"/>
              <a:t>Saffir</a:t>
            </a:r>
            <a:r>
              <a:rPr lang="en-US" b="1" dirty="0" smtClean="0"/>
              <a:t>-Simpson Scale</a:t>
            </a:r>
            <a:endParaRPr lang="en-US" b="1" dirty="0"/>
          </a:p>
        </p:txBody>
      </p:sp>
      <p:pic>
        <p:nvPicPr>
          <p:cNvPr id="46088" name="Picture 8" descr="http://localtvwtvr.files.wordpress.com/2012/04/saffirsimpsonscale-winds-all-cats.png"/>
          <p:cNvPicPr>
            <a:picLocks noChangeAspect="1" noChangeArrowheads="1"/>
          </p:cNvPicPr>
          <p:nvPr/>
        </p:nvPicPr>
        <p:blipFill>
          <a:blip r:embed="rId2" cstate="print"/>
          <a:srcRect/>
          <a:stretch>
            <a:fillRect/>
          </a:stretch>
        </p:blipFill>
        <p:spPr bwMode="auto">
          <a:xfrm>
            <a:off x="4343400" y="1238249"/>
            <a:ext cx="4714875" cy="2647951"/>
          </a:xfrm>
          <a:prstGeom prst="rect">
            <a:avLst/>
          </a:prstGeom>
          <a:noFill/>
        </p:spPr>
      </p:pic>
      <p:pic>
        <p:nvPicPr>
          <p:cNvPr id="46084" name="Picture 4" descr="http://greatroomshelters.com/wp-content/uploads/2013/07/ef-rating.png"/>
          <p:cNvPicPr>
            <a:picLocks noChangeAspect="1" noChangeArrowheads="1"/>
          </p:cNvPicPr>
          <p:nvPr/>
        </p:nvPicPr>
        <p:blipFill>
          <a:blip r:embed="rId3" cstate="print"/>
          <a:srcRect/>
          <a:stretch>
            <a:fillRect/>
          </a:stretch>
        </p:blipFill>
        <p:spPr bwMode="auto">
          <a:xfrm>
            <a:off x="76200" y="1228724"/>
            <a:ext cx="4714875" cy="3648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5029200" y="3897868"/>
            <a:ext cx="3962400" cy="369332"/>
          </a:xfrm>
          <a:prstGeom prst="rect">
            <a:avLst/>
          </a:prstGeom>
          <a:noFill/>
        </p:spPr>
        <p:txBody>
          <a:bodyPr wrap="square" rtlCol="0">
            <a:spAutoFit/>
          </a:bodyPr>
          <a:lstStyle/>
          <a:p>
            <a:pPr algn="ctr"/>
            <a:r>
              <a:rPr lang="en-US" b="1" dirty="0" smtClean="0"/>
              <a:t>EPA PM2.5 Air Quality Index</a:t>
            </a:r>
            <a:endParaRPr lang="en-US" b="1" dirty="0"/>
          </a:p>
        </p:txBody>
      </p:sp>
      <p:pic>
        <p:nvPicPr>
          <p:cNvPr id="46092" name="Picture 12" descr="http://www.four-h.purdue.edu/table.jpg"/>
          <p:cNvPicPr>
            <a:picLocks noChangeAspect="1" noChangeArrowheads="1"/>
          </p:cNvPicPr>
          <p:nvPr/>
        </p:nvPicPr>
        <p:blipFill>
          <a:blip r:embed="rId4" cstate="print"/>
          <a:srcRect/>
          <a:stretch>
            <a:fillRect/>
          </a:stretch>
        </p:blipFill>
        <p:spPr bwMode="auto">
          <a:xfrm>
            <a:off x="85725" y="5334000"/>
            <a:ext cx="4714875" cy="138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090" name="Picture 10" descr="http://home.chpc.utah.edu/%7Ewhiteman/PM2.5/images/AQI_table.png"/>
          <p:cNvPicPr>
            <a:picLocks noChangeAspect="1" noChangeArrowheads="1"/>
          </p:cNvPicPr>
          <p:nvPr/>
        </p:nvPicPr>
        <p:blipFill>
          <a:blip r:embed="rId5" cstate="print"/>
          <a:srcRect/>
          <a:stretch>
            <a:fillRect/>
          </a:stretch>
        </p:blipFill>
        <p:spPr bwMode="auto">
          <a:xfrm>
            <a:off x="4648200" y="4343400"/>
            <a:ext cx="4457700" cy="2371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533400" y="4964668"/>
            <a:ext cx="3962400" cy="369332"/>
          </a:xfrm>
          <a:prstGeom prst="rect">
            <a:avLst/>
          </a:prstGeom>
          <a:noFill/>
        </p:spPr>
        <p:txBody>
          <a:bodyPr wrap="square" rtlCol="0">
            <a:spAutoFit/>
          </a:bodyPr>
          <a:lstStyle/>
          <a:p>
            <a:pPr algn="ctr"/>
            <a:r>
              <a:rPr lang="en-US" b="1" dirty="0" smtClean="0"/>
              <a:t>Water Quality </a:t>
            </a:r>
            <a:r>
              <a:rPr lang="en-US" b="1" dirty="0" err="1" smtClean="0"/>
              <a:t>Bioindicator</a:t>
            </a:r>
            <a:r>
              <a:rPr lang="en-US" b="1" dirty="0" smtClean="0"/>
              <a:t> Index</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4435</TotalTime>
  <Words>544</Words>
  <Application>Microsoft Office PowerPoint</Application>
  <PresentationFormat>On-screen Show (4:3)</PresentationFormat>
  <Paragraphs>184</Paragraphs>
  <Slides>18</Slides>
  <Notes>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Slide 1</vt:lpstr>
      <vt:lpstr>Slide 2</vt:lpstr>
      <vt:lpstr>Slide 3</vt:lpstr>
      <vt:lpstr>Slide 4</vt:lpstr>
      <vt:lpstr>Slide 5</vt:lpstr>
      <vt:lpstr>Data Quality – how to label (present) it?</vt:lpstr>
      <vt:lpstr>Uniformity, simplicity, to the point</vt:lpstr>
      <vt:lpstr>Comparison capability, friendly design </vt:lpstr>
      <vt:lpstr>Focus in the most essential information</vt:lpstr>
      <vt:lpstr>User classification into interest groups</vt:lpstr>
      <vt:lpstr>User groups common interest</vt:lpstr>
      <vt:lpstr>Current system</vt:lpstr>
      <vt:lpstr>The containerization concept</vt:lpstr>
      <vt:lpstr>general data quality requirements</vt:lpstr>
      <vt:lpstr>Backup slides</vt:lpstr>
      <vt:lpstr>Slide 16</vt:lpstr>
      <vt:lpstr>Slide 17</vt:lpstr>
      <vt:lpstr>Data Quality Surveillance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gvicente</dc:creator>
  <cp:lastModifiedBy>gvicente</cp:lastModifiedBy>
  <cp:revision>238</cp:revision>
  <dcterms:created xsi:type="dcterms:W3CDTF">2013-08-16T18:11:37Z</dcterms:created>
  <dcterms:modified xsi:type="dcterms:W3CDTF">2014-07-03T21:41:46Z</dcterms:modified>
</cp:coreProperties>
</file>