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aveSubsetFonts="1" autoCompressPictures="0">
  <p:sldMasterIdLst>
    <p:sldMasterId id="2147484183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4" r:id="rId3"/>
    <p:sldId id="336" r:id="rId4"/>
    <p:sldId id="328" r:id="rId5"/>
    <p:sldId id="318" r:id="rId6"/>
    <p:sldId id="322" r:id="rId7"/>
    <p:sldId id="323" r:id="rId8"/>
    <p:sldId id="324" r:id="rId9"/>
    <p:sldId id="329" r:id="rId10"/>
    <p:sldId id="319" r:id="rId11"/>
    <p:sldId id="321" r:id="rId12"/>
    <p:sldId id="325" r:id="rId13"/>
    <p:sldId id="326" r:id="rId14"/>
    <p:sldId id="330" r:id="rId15"/>
    <p:sldId id="331" r:id="rId16"/>
    <p:sldId id="332" r:id="rId17"/>
    <p:sldId id="333" r:id="rId18"/>
    <p:sldId id="334" r:id="rId19"/>
    <p:sldId id="335" r:id="rId20"/>
    <p:sldId id="32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Archie Warnock" initials="aw3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4763" autoAdjust="0"/>
  </p:normalViewPr>
  <p:slideViewPr>
    <p:cSldViewPr snapToGrid="0" snapToObjects="1">
      <p:cViewPr varScale="1">
        <p:scale>
          <a:sx n="112" d="100"/>
          <a:sy n="112" d="100"/>
        </p:scale>
        <p:origin x="-148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commentAuthors" Target="commentAuthors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35D2E-5E30-2848-97DE-402C6A3AC945}" type="datetimeFigureOut">
              <a:rPr lang="en-US" smtClean="0"/>
              <a:pPr/>
              <a:t>1/7/15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27E3B-88B7-5644-9431-6B8884FE40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6A806-A012-9D42-A06A-DB0B337422F1}" type="datetimeFigureOut">
              <a:rPr lang="en-US" smtClean="0"/>
              <a:pPr/>
              <a:t>1/7/15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02607-7CFA-3F4C-A0F0-5AF04CE1A9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Facetted search</a:t>
            </a:r>
          </a:p>
          <a:p>
            <a:r>
              <a:rPr lang="en-US" dirty="0" smtClean="0"/>
              <a:t>Relevancy</a:t>
            </a:r>
            <a:r>
              <a:rPr lang="en-US" baseline="0" dirty="0" smtClean="0"/>
              <a:t> heuristics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solidFill>
          <a:srgbClr val="3449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lnSpc>
                <a:spcPct val="100000"/>
              </a:lnSpc>
              <a:spcAft>
                <a:spcPts val="0"/>
              </a:spcAft>
              <a:defRPr b="1" i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 and maybe more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09490"/>
            <a:ext cx="70866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6EF6AAA7-7697-B14C-8197-4FED0D482BD2}" type="datetime1">
              <a:rPr lang="en-US" smtClean="0"/>
              <a:pPr/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7A0FE22E-E07B-4D4D-A66A-A36E422BA9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eosdis-logo-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85799" y="480830"/>
            <a:ext cx="4546863" cy="1282215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884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118F-30E0-0445-9436-20DD4D46EA78}" type="datetime1">
              <a:rPr lang="en-US" smtClean="0"/>
              <a:pPr/>
              <a:t>1/7/15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426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E6C3-C509-764F-B3E7-EDAA85CA1AEC}" type="datetime1">
              <a:rPr lang="en-US" smtClean="0"/>
              <a:pPr/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065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solidFill>
          <a:srgbClr val="3449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953C08C-9467-EE41-BFD3-2780905FCBBA}" type="datetime1">
              <a:rPr lang="en-US" smtClean="0"/>
              <a:pPr/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7A0FE22E-E07B-4D4D-A66A-A36E422BA9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151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74FC-57AA-7542-A25F-215B8C62D7E1}" type="datetime1">
              <a:rPr lang="en-US" smtClean="0"/>
              <a:pPr/>
              <a:t>1/7/15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085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15B3-54AB-FC43-A994-F3145C7F7E87}" type="datetime1">
              <a:rPr lang="en-US" smtClean="0"/>
              <a:pPr/>
              <a:t>1/7/15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340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A959-BE5D-E14F-91D3-BF7F220E8E10}" type="datetime1">
              <a:rPr lang="en-US" smtClean="0"/>
              <a:pPr/>
              <a:t>1/7/15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474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7945-F72F-CB45-AF14-F5278921A6E5}" type="datetime1">
              <a:rPr lang="en-US" smtClean="0"/>
              <a:pPr/>
              <a:t>1/7/15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385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4AC2-880D-014C-A8E1-EE9CC9423596}" type="datetime1">
              <a:rPr lang="en-US" smtClean="0"/>
              <a:pPr/>
              <a:t>1/7/15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366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60CA-493E-214B-8684-85F44BC3D5EC}" type="datetime1">
              <a:rPr lang="en-US" smtClean="0"/>
              <a:pPr/>
              <a:t>1/7/15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106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osdis-orbit.png"/>
          <p:cNvPicPr>
            <a:picLocks noChangeAspect="1"/>
          </p:cNvPicPr>
          <p:nvPr/>
        </p:nvPicPr>
        <p:blipFill>
          <a:blip r:embed="rId12">
            <a:alphaModFix amt="6000"/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528587" y="3081284"/>
            <a:ext cx="4648200" cy="53721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68526" y="6356350"/>
            <a:ext cx="975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A84D1-1C02-5940-8A72-A9059C444788}" type="datetime1">
              <a:rPr lang="en-US" smtClean="0"/>
              <a:pPr/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7122" y="6356350"/>
            <a:ext cx="3687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9006" y="6356350"/>
            <a:ext cx="7577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FE22E-E07B-4D4D-A66A-A36E422BA9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7801" cy="1417638"/>
          </a:xfrm>
          <a:prstGeom prst="rect">
            <a:avLst/>
          </a:prstGeom>
          <a:solidFill>
            <a:srgbClr val="3449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0" name="Picture 9" descr="eosdis-logo.png"/>
          <p:cNvPicPr>
            <a:picLocks noChangeAspect="1"/>
          </p:cNvPicPr>
          <p:nvPr/>
        </p:nvPicPr>
        <p:blipFill>
          <a:blip r:embed="rId13">
            <a:alphaModFix amt="50000"/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7200" y="6239927"/>
            <a:ext cx="1842603" cy="519043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782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185" r:id="rId2"/>
    <p:sldLayoutId id="2147484186" r:id="rId3"/>
    <p:sldLayoutId id="2147484187" r:id="rId4"/>
    <p:sldLayoutId id="2147484188" r:id="rId5"/>
    <p:sldLayoutId id="2147484189" r:id="rId6"/>
    <p:sldLayoutId id="2147484190" r:id="rId7"/>
    <p:sldLayoutId id="2147484191" r:id="rId8"/>
    <p:sldLayoutId id="2147484192" r:id="rId9"/>
    <p:sldLayoutId id="2147484193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34495E"/>
          </a:solidFill>
          <a:latin typeface="Avenir Heavy"/>
          <a:ea typeface="+mj-ea"/>
          <a:cs typeface="Avenir Heavy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>
              <a:lumMod val="85000"/>
              <a:lumOff val="15000"/>
            </a:schemeClr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>
              <a:lumMod val="85000"/>
              <a:lumOff val="15000"/>
            </a:schemeClr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>
              <a:lumMod val="50000"/>
              <a:lumOff val="50000"/>
            </a:schemeClr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>
              <a:lumMod val="50000"/>
              <a:lumOff val="50000"/>
            </a:schemeClr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>
              <a:lumMod val="50000"/>
              <a:lumOff val="50000"/>
            </a:schemeClr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64206"/>
            <a:ext cx="7772400" cy="2583896"/>
          </a:xfrm>
        </p:spPr>
        <p:txBody>
          <a:bodyPr>
            <a:normAutofit/>
          </a:bodyPr>
          <a:lstStyle/>
          <a:p>
            <a:r>
              <a:rPr lang="en-US" dirty="0" smtClean="0"/>
              <a:t>Discovery Best Practices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48102"/>
            <a:ext cx="8323294" cy="1752600"/>
          </a:xfrm>
        </p:spPr>
        <p:txBody>
          <a:bodyPr anchor="ctr">
            <a:normAutofit/>
          </a:bodyPr>
          <a:lstStyle/>
          <a:p>
            <a:r>
              <a:rPr lang="en-US" sz="1400" dirty="0" smtClean="0"/>
              <a:t>ESIP Winter Meeting, 10:30am January 8, </a:t>
            </a:r>
            <a:r>
              <a:rPr lang="en-US" sz="1400" dirty="0" smtClean="0"/>
              <a:t>2015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Doug </a:t>
            </a:r>
            <a:r>
              <a:rPr lang="en-US" sz="1400" dirty="0" smtClean="0"/>
              <a:t>Newman (NASA Earthdata – Raytheon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This </a:t>
            </a:r>
            <a:r>
              <a:rPr lang="en-US" sz="1400" dirty="0" smtClean="0"/>
              <a:t>work was supported by NASA/GSFC under Raytheon Co. contract number NNG10HP02C.</a:t>
            </a:r>
            <a:br>
              <a:rPr lang="en-US" sz="1400" dirty="0" smtClean="0"/>
            </a:b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 service for the web (CSW)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457200" y="1065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 smtClean="0">
                <a:solidFill>
                  <a:schemeClr val="bg1"/>
                </a:solidFill>
                <a:latin typeface="Avenir Heavy"/>
                <a:ea typeface="+mj-ea"/>
                <a:cs typeface="Avenir Heavy"/>
              </a:rPr>
              <a:t>Outline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Heavy"/>
              <a:ea typeface="+mj-ea"/>
              <a:cs typeface="Avenir Heavy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HTTP + SOAP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Neue"/>
                <a:cs typeface="Helvetica Neue"/>
              </a:rPr>
              <a:t>GET, POST+form and POST+XML querying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Neue"/>
                <a:cs typeface="Helvetica Neue"/>
              </a:rPr>
              <a:t>XML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 results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Neue"/>
                <a:cs typeface="Helvetica Neue"/>
              </a:rPr>
              <a:t>Multiple query API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GetRecords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Neue"/>
                <a:cs typeface="Helvetica Neue"/>
              </a:rPr>
              <a:t>GetRecordsById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457200" y="1065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noProof="0" dirty="0" smtClean="0">
                <a:solidFill>
                  <a:schemeClr val="bg1"/>
                </a:solidFill>
                <a:latin typeface="Avenir Heavy"/>
                <a:ea typeface="+mj-ea"/>
                <a:cs typeface="Avenir Heavy"/>
              </a:rPr>
              <a:t>Best practice </a:t>
            </a:r>
            <a:r>
              <a:rPr lang="en-US" sz="5400" dirty="0" smtClean="0">
                <a:solidFill>
                  <a:schemeClr val="bg1"/>
                </a:solidFill>
                <a:latin typeface="Avenir Heavy"/>
                <a:ea typeface="+mj-ea"/>
                <a:cs typeface="Avenir Heavy"/>
              </a:rPr>
              <a:t>strengths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Heavy"/>
              <a:ea typeface="+mj-ea"/>
              <a:cs typeface="Avenir Heavy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Neue"/>
                <a:cs typeface="Helvetica Neue"/>
              </a:rPr>
              <a:t>Relative maturity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Neue"/>
                <a:cs typeface="Helvetica Neue"/>
              </a:rPr>
              <a:t>High precision through complex queries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Controlled vocabulary support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457200" y="1065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noProof="0" dirty="0" smtClean="0">
                <a:solidFill>
                  <a:schemeClr val="bg1"/>
                </a:solidFill>
                <a:latin typeface="Avenir Heavy"/>
                <a:ea typeface="+mj-ea"/>
                <a:cs typeface="Avenir Heavy"/>
              </a:rPr>
              <a:t>Best practice weaknesses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Heavy"/>
              <a:ea typeface="+mj-ea"/>
              <a:cs typeface="Avenir Heavy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Two-step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 is the burden of the client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Neue"/>
                <a:cs typeface="Helvetica Neue"/>
              </a:rPr>
              <a:t>OGC 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Neue"/>
                <a:cs typeface="Helvetica Neue"/>
              </a:rPr>
              <a:t>augmentation </a:t>
            </a:r>
            <a:r>
              <a:rPr lang="en-US" sz="3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Neue"/>
                <a:cs typeface="Helvetica Neue"/>
              </a:rPr>
              <a:t>process is extremely slow and cumbersome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Neue"/>
                <a:cs typeface="Helvetica Neue"/>
              </a:rPr>
              <a:t>Complex</a:t>
            </a:r>
            <a:endParaRPr lang="en-US" sz="3200" baseline="0" dirty="0" smtClean="0">
              <a:solidFill>
                <a:schemeClr val="tx1">
                  <a:lumMod val="85000"/>
                  <a:lumOff val="15000"/>
                </a:schemeClr>
              </a:solidFill>
              <a:latin typeface="Helvetica Neue"/>
              <a:cs typeface="Helvetica Neue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Neue"/>
                <a:cs typeface="Helvetica Neue"/>
              </a:rPr>
              <a:t>Client developers HATE SOAP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457200" y="1065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noProof="0" dirty="0" smtClean="0">
                <a:solidFill>
                  <a:schemeClr val="bg1"/>
                </a:solidFill>
                <a:latin typeface="Avenir Heavy"/>
                <a:ea typeface="+mj-ea"/>
                <a:cs typeface="Avenir Heavy"/>
              </a:rPr>
              <a:t>CWICStart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Heavy"/>
              <a:ea typeface="+mj-ea"/>
              <a:cs typeface="Avenir Heavy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7" name="Picture 6" descr="CWICStar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678" y="2272515"/>
            <a:ext cx="7112000" cy="3238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Schema.org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457200" y="1065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noProof="0" dirty="0" smtClean="0">
                <a:solidFill>
                  <a:schemeClr val="bg1"/>
                </a:solidFill>
                <a:latin typeface="Avenir Heavy"/>
                <a:ea typeface="+mj-ea"/>
                <a:cs typeface="Avenir Heavy"/>
              </a:rPr>
              <a:t>Google!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Heavy"/>
              <a:ea typeface="+mj-ea"/>
              <a:cs typeface="Avenir Heavy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HTML views of your OpenSearch/CSW output can be marked up with schema.org tags to give you searchable pages.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457200" y="1065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 smtClean="0">
                <a:solidFill>
                  <a:schemeClr val="bg1"/>
                </a:solidFill>
                <a:latin typeface="Avenir Heavy"/>
                <a:ea typeface="+mj-ea"/>
                <a:cs typeface="Avenir Heavy"/>
              </a:rPr>
              <a:t>Example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Heavy"/>
              <a:ea typeface="+mj-ea"/>
              <a:cs typeface="Avenir Heavy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" name="Picture 6" descr="MOD02QKM searc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9692" y="1597184"/>
            <a:ext cx="4542693" cy="4479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457200" y="1065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noProof="0" dirty="0" smtClean="0">
                <a:solidFill>
                  <a:schemeClr val="bg1"/>
                </a:solidFill>
                <a:latin typeface="Avenir Heavy"/>
                <a:ea typeface="+mj-ea"/>
                <a:cs typeface="Avenir Heavy"/>
              </a:rPr>
              <a:t>Under the hood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Heavy"/>
              <a:ea typeface="+mj-ea"/>
              <a:cs typeface="Avenir Heavy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787769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&lt;div itemscope="itemscope" </a:t>
            </a:r>
            <a:r>
              <a:rPr lang="en-US" b="1" dirty="0" smtClean="0">
                <a:latin typeface="Courier New"/>
                <a:cs typeface="Courier New"/>
              </a:rPr>
              <a:t>itemtype="http://schema.org/Dataset" </a:t>
            </a:r>
            <a:r>
              <a:rPr lang="en-US" dirty="0" smtClean="0">
                <a:latin typeface="Courier New"/>
                <a:cs typeface="Courier New"/>
              </a:rPr>
              <a:t>itemid="http://gcmd.nasa.gov/learn/datasets.html"&gt;</a:t>
            </a:r>
          </a:p>
          <a:p>
            <a:r>
              <a:rPr lang="en-US" dirty="0" smtClean="0">
                <a:latin typeface="Courier New"/>
                <a:cs typeface="Courier New"/>
              </a:rPr>
              <a:t>	&lt;span itemprop="Dataset"&gt;MODIS/Terra Calibrated Radiances 5-Min L1B Swath 250m (MOD02QKM, Collection 004 and 005)&lt;/span&gt;</a:t>
            </a:r>
          </a:p>
          <a:p>
            <a:r>
              <a:rPr lang="en-US" dirty="0" smtClean="0">
                <a:latin typeface="Courier New"/>
                <a:cs typeface="Courier New"/>
              </a:rPr>
              <a:t>	&lt;span </a:t>
            </a:r>
            <a:r>
              <a:rPr lang="en-US" b="1" dirty="0" smtClean="0">
                <a:latin typeface="Courier New"/>
                <a:cs typeface="Courier New"/>
              </a:rPr>
              <a:t>itemprop="name”</a:t>
            </a:r>
            <a:r>
              <a:rPr lang="en-US" dirty="0" smtClean="0">
                <a:latin typeface="Courier New"/>
                <a:cs typeface="Courier New"/>
              </a:rPr>
              <a:t>&gt;</a:t>
            </a:r>
            <a:r>
              <a:rPr lang="en-US" b="1" dirty="0" smtClean="0">
                <a:latin typeface="Courier New"/>
                <a:cs typeface="Courier New"/>
              </a:rPr>
              <a:t>MOD02QKM</a:t>
            </a:r>
            <a:r>
              <a:rPr lang="en-US" dirty="0" smtClean="0">
                <a:latin typeface="Courier New"/>
                <a:cs typeface="Courier New"/>
              </a:rPr>
              <a:t>&lt;/span&gt;</a:t>
            </a:r>
          </a:p>
          <a:p>
            <a:r>
              <a:rPr lang="en-US" dirty="0" smtClean="0">
                <a:latin typeface="Courier New"/>
                <a:cs typeface="Courier New"/>
              </a:rPr>
              <a:t>&lt;/div&gt;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457200" y="1065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 smtClean="0">
                <a:solidFill>
                  <a:schemeClr val="bg1"/>
                </a:solidFill>
                <a:latin typeface="Avenir Heavy"/>
                <a:ea typeface="+mj-ea"/>
                <a:cs typeface="Avenir Heavy"/>
              </a:rPr>
              <a:t>Current issues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Heavy"/>
              <a:ea typeface="+mj-ea"/>
              <a:cs typeface="Avenir Heavy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Are the main players indexing based on this markup?</a:t>
            </a:r>
          </a:p>
          <a:p>
            <a:r>
              <a:rPr lang="en-US" dirty="0" smtClean="0"/>
              <a:t>Are they presenting this structured information to </a:t>
            </a:r>
            <a:r>
              <a:rPr lang="en-US" smtClean="0"/>
              <a:t>the user?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457200" y="1065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 smtClean="0">
                <a:solidFill>
                  <a:schemeClr val="bg1"/>
                </a:solidFill>
                <a:latin typeface="Avenir Heavy"/>
                <a:ea typeface="+mj-ea"/>
                <a:cs typeface="Avenir Heavy"/>
              </a:rPr>
              <a:t>Agenda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Heavy"/>
              <a:ea typeface="+mj-ea"/>
              <a:cs typeface="Avenir Heavy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on where we are</a:t>
            </a:r>
          </a:p>
          <a:p>
            <a:r>
              <a:rPr lang="en-US" dirty="0" smtClean="0"/>
              <a:t>Open discussion</a:t>
            </a:r>
          </a:p>
          <a:p>
            <a:pPr lvl="1"/>
            <a:r>
              <a:rPr lang="en-US" dirty="0" smtClean="0"/>
              <a:t>Tell us what your discovery pain points are</a:t>
            </a:r>
          </a:p>
          <a:p>
            <a:pPr lvl="1"/>
            <a:r>
              <a:rPr lang="en-US" dirty="0" smtClean="0"/>
              <a:t>Discuss how we can resolve them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it hurt?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457200" y="1065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 smtClean="0">
                <a:solidFill>
                  <a:schemeClr val="bg1"/>
                </a:solidFill>
                <a:latin typeface="Avenir Heavy"/>
                <a:ea typeface="+mj-ea"/>
                <a:cs typeface="Avenir Heavy"/>
              </a:rPr>
              <a:t>Best practice goals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Heavy"/>
              <a:ea typeface="+mj-ea"/>
              <a:cs typeface="Avenir Heavy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driven/friendly</a:t>
            </a:r>
          </a:p>
          <a:p>
            <a:r>
              <a:rPr lang="en-US" dirty="0" smtClean="0"/>
              <a:t>Simple</a:t>
            </a:r>
          </a:p>
          <a:p>
            <a:r>
              <a:rPr lang="en-US" dirty="0" smtClean="0"/>
              <a:t>Standards-based</a:t>
            </a:r>
          </a:p>
          <a:p>
            <a:r>
              <a:rPr lang="en-US" dirty="0" smtClean="0"/>
              <a:t>Interoperable</a:t>
            </a:r>
          </a:p>
          <a:p>
            <a:r>
              <a:rPr lang="en-US" dirty="0" smtClean="0"/>
              <a:t>Relevant</a:t>
            </a:r>
          </a:p>
          <a:p>
            <a:r>
              <a:rPr lang="en-US" dirty="0" smtClean="0"/>
              <a:t>Community buy-in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457200" y="1065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noProof="0" dirty="0" smtClean="0">
                <a:solidFill>
                  <a:schemeClr val="bg1"/>
                </a:solidFill>
                <a:latin typeface="Avenir Heavy"/>
                <a:ea typeface="+mj-ea"/>
                <a:cs typeface="Avenir Heavy"/>
              </a:rPr>
              <a:t>Candidates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Heavy"/>
              <a:ea typeface="+mj-ea"/>
              <a:cs typeface="Avenir Heavy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 Data Open Search</a:t>
            </a:r>
          </a:p>
          <a:p>
            <a:r>
              <a:rPr lang="en-US" dirty="0" smtClean="0"/>
              <a:t>OGC Catalog Service for the Web (CSW)</a:t>
            </a:r>
          </a:p>
          <a:p>
            <a:r>
              <a:rPr lang="en-US" dirty="0" smtClean="0"/>
              <a:t>(Schema.org)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search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457200" y="1065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 smtClean="0">
                <a:solidFill>
                  <a:schemeClr val="bg1"/>
                </a:solidFill>
                <a:latin typeface="Avenir Heavy"/>
                <a:ea typeface="+mj-ea"/>
                <a:cs typeface="Avenir Heavy"/>
              </a:rPr>
              <a:t>Outline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Heavy"/>
              <a:ea typeface="+mj-ea"/>
              <a:cs typeface="Avenir Heavy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HTTP + REST</a:t>
            </a:r>
          </a:p>
          <a:p>
            <a:r>
              <a:rPr lang="en-US" dirty="0" smtClean="0"/>
              <a:t>Simple</a:t>
            </a:r>
          </a:p>
          <a:p>
            <a:r>
              <a:rPr lang="en-US" dirty="0" smtClean="0"/>
              <a:t>Single query API</a:t>
            </a:r>
          </a:p>
          <a:p>
            <a:r>
              <a:rPr lang="en-US" dirty="0" smtClean="0"/>
              <a:t>Keyword Value pair querying</a:t>
            </a:r>
          </a:p>
          <a:p>
            <a:r>
              <a:rPr lang="en-US" dirty="0" smtClean="0"/>
              <a:t>ATOM results</a:t>
            </a:r>
          </a:p>
          <a:p>
            <a:r>
              <a:rPr lang="en-US" dirty="0" smtClean="0"/>
              <a:t>Reduced metadata in results</a:t>
            </a:r>
          </a:p>
          <a:p>
            <a:r>
              <a:rPr lang="en-US" dirty="0" smtClean="0"/>
              <a:t>HATEOS navigation</a:t>
            </a:r>
          </a:p>
          <a:p>
            <a:r>
              <a:rPr lang="en-US" dirty="0" smtClean="0"/>
              <a:t>Baked in two-step searching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457200" y="1065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noProof="0" dirty="0" smtClean="0">
                <a:solidFill>
                  <a:schemeClr val="bg1"/>
                </a:solidFill>
                <a:latin typeface="Avenir Heavy"/>
                <a:ea typeface="+mj-ea"/>
                <a:cs typeface="Avenir Heavy"/>
              </a:rPr>
              <a:t>Best practice </a:t>
            </a:r>
            <a:r>
              <a:rPr lang="en-US" sz="5400" dirty="0" smtClean="0">
                <a:solidFill>
                  <a:schemeClr val="bg1"/>
                </a:solidFill>
                <a:latin typeface="Avenir Heavy"/>
                <a:ea typeface="+mj-ea"/>
                <a:cs typeface="Avenir Heavy"/>
              </a:rPr>
              <a:t>strengths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Heavy"/>
              <a:ea typeface="+mj-ea"/>
              <a:cs typeface="Avenir Heavy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API covers &gt; 93% 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Neue"/>
                <a:cs typeface="Helvetica Neue"/>
              </a:rPr>
              <a:t>of query needs according to ECHO metrics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Two-step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 searching is the burden of the API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Neue"/>
                <a:cs typeface="Helvetica Neue"/>
              </a:rPr>
              <a:t>ESIP/CWIC/CEOS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Neue"/>
                <a:cs typeface="Helvetica Neue"/>
              </a:rPr>
              <a:t> best practices are dynamic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Adoption rate is very promising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457200" y="1065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noProof="0" dirty="0" smtClean="0">
                <a:solidFill>
                  <a:schemeClr val="bg1"/>
                </a:solidFill>
                <a:latin typeface="Avenir Heavy"/>
                <a:ea typeface="+mj-ea"/>
                <a:cs typeface="Avenir Heavy"/>
              </a:rPr>
              <a:t>Best practice weaknesses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Heavy"/>
              <a:ea typeface="+mj-ea"/>
              <a:cs typeface="Avenir Heavy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Neue"/>
                <a:cs typeface="Helvetica Neue"/>
              </a:rPr>
              <a:t>No facility for controlled vocabulary constraints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Neue"/>
                <a:cs typeface="Helvetica Neue"/>
              </a:rPr>
              <a:t>Limited query palette has raised concerns about precision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457200" y="1065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noProof="0" dirty="0" smtClean="0">
                <a:solidFill>
                  <a:schemeClr val="bg1"/>
                </a:solidFill>
                <a:latin typeface="Avenir Heavy"/>
                <a:ea typeface="+mj-ea"/>
                <a:cs typeface="Avenir Heavy"/>
              </a:rPr>
              <a:t>CWICSmart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Heavy"/>
              <a:ea typeface="+mj-ea"/>
              <a:cs typeface="Avenir Heavy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7" name="Picture 6" descr="CWICSmart Dataset Searc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00200"/>
            <a:ext cx="9144000" cy="4256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rthdata">
  <a:themeElements>
    <a:clrScheme name="EOSDIS">
      <a:dk1>
        <a:srgbClr val="171717"/>
      </a:dk1>
      <a:lt1>
        <a:sysClr val="window" lastClr="FFFFFF"/>
      </a:lt1>
      <a:dk2>
        <a:srgbClr val="1F497D"/>
      </a:dk2>
      <a:lt2>
        <a:srgbClr val="ECF0F1"/>
      </a:lt2>
      <a:accent1>
        <a:srgbClr val="3498DB"/>
      </a:accent1>
      <a:accent2>
        <a:srgbClr val="C0392B"/>
      </a:accent2>
      <a:accent3>
        <a:srgbClr val="2ECC71"/>
      </a:accent3>
      <a:accent4>
        <a:srgbClr val="9B59B6"/>
      </a:accent4>
      <a:accent5>
        <a:srgbClr val="1ABC9C"/>
      </a:accent5>
      <a:accent6>
        <a:srgbClr val="E67E22"/>
      </a:accent6>
      <a:hlink>
        <a:srgbClr val="2980B9"/>
      </a:hlink>
      <a:folHlink>
        <a:srgbClr val="8E44AD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Earthdata.thmx</Template>
  <TotalTime>13795</TotalTime>
  <Words>426</Words>
  <Application>Microsoft Macintosh PowerPoint</Application>
  <PresentationFormat>On-screen Show (4:3)</PresentationFormat>
  <Paragraphs>113</Paragraphs>
  <Slides>20</Slides>
  <Notes>17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Earthdata</vt:lpstr>
      <vt:lpstr>Discovery Best Practices</vt:lpstr>
      <vt:lpstr>Slide 1</vt:lpstr>
      <vt:lpstr>Slide 2</vt:lpstr>
      <vt:lpstr>Slide 3</vt:lpstr>
      <vt:lpstr>Open search</vt:lpstr>
      <vt:lpstr>Slide 5</vt:lpstr>
      <vt:lpstr>Slide 6</vt:lpstr>
      <vt:lpstr>Slide 7</vt:lpstr>
      <vt:lpstr>Slide 8</vt:lpstr>
      <vt:lpstr>Catalog service for the web (CSW)</vt:lpstr>
      <vt:lpstr>Slide 10</vt:lpstr>
      <vt:lpstr>Slide 11</vt:lpstr>
      <vt:lpstr>Slide 12</vt:lpstr>
      <vt:lpstr>Slide 13</vt:lpstr>
      <vt:lpstr>Schema.org</vt:lpstr>
      <vt:lpstr>Slide 15</vt:lpstr>
      <vt:lpstr>Slide 16</vt:lpstr>
      <vt:lpstr>Slide 17</vt:lpstr>
      <vt:lpstr>Slide 18</vt:lpstr>
      <vt:lpstr>Where does it hurt?</vt:lpstr>
    </vt:vector>
  </TitlesOfParts>
  <Company>ECHO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CWIC Open Search</dc:title>
  <dc:creator>Doug Newman</dc:creator>
  <cp:lastModifiedBy>Doug Newman</cp:lastModifiedBy>
  <cp:revision>274</cp:revision>
  <dcterms:created xsi:type="dcterms:W3CDTF">2015-01-07T21:12:44Z</dcterms:created>
  <dcterms:modified xsi:type="dcterms:W3CDTF">2015-01-07T21:13:29Z</dcterms:modified>
</cp:coreProperties>
</file>