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slideLayouts/slideLayout106.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notesSlides/notesSlide12.xml" ContentType="application/vnd.openxmlformats-officedocument.presentationml.notesSlide+xml"/>
  <Default Extension="doc" ContentType="application/msword"/>
  <Override PartName="/ppt/notesSlides/notesSlide7.xml" ContentType="application/vnd.openxmlformats-officedocument.presentationml.notesSlide+xml"/>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58.xml" ContentType="application/vnd.openxmlformats-officedocument.presentationml.slideLayout+xml"/>
  <Default Extension="bin" ContentType="application/vnd.openxmlformats-officedocument.oleObject"/>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diagrams/drawing1.xml" ContentType="application/vnd.ms-office.drawingml.diagramDrawing+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diagrams/data1.xml" ContentType="application/vnd.openxmlformats-officedocument.drawingml.diagramData+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5" r:id="rId3"/>
    <p:sldMasterId id="2147483713" r:id="rId4"/>
    <p:sldMasterId id="2147483738" r:id="rId5"/>
    <p:sldMasterId id="2147483753" r:id="rId6"/>
    <p:sldMasterId id="2147483765" r:id="rId7"/>
    <p:sldMasterId id="2147483777" r:id="rId8"/>
    <p:sldMasterId id="2147483789" r:id="rId9"/>
    <p:sldMasterId id="2147483801" r:id="rId10"/>
  </p:sldMasterIdLst>
  <p:notesMasterIdLst>
    <p:notesMasterId r:id="rId33"/>
  </p:notesMasterIdLst>
  <p:handoutMasterIdLst>
    <p:handoutMasterId r:id="rId34"/>
  </p:handoutMasterIdLst>
  <p:sldIdLst>
    <p:sldId id="261" r:id="rId11"/>
    <p:sldId id="293" r:id="rId12"/>
    <p:sldId id="264" r:id="rId13"/>
    <p:sldId id="262" r:id="rId14"/>
    <p:sldId id="278" r:id="rId15"/>
    <p:sldId id="279" r:id="rId16"/>
    <p:sldId id="281" r:id="rId17"/>
    <p:sldId id="280" r:id="rId18"/>
    <p:sldId id="282" r:id="rId19"/>
    <p:sldId id="283" r:id="rId20"/>
    <p:sldId id="268" r:id="rId21"/>
    <p:sldId id="292" r:id="rId22"/>
    <p:sldId id="291" r:id="rId23"/>
    <p:sldId id="267" r:id="rId24"/>
    <p:sldId id="284" r:id="rId25"/>
    <p:sldId id="288" r:id="rId26"/>
    <p:sldId id="289" r:id="rId27"/>
    <p:sldId id="285" r:id="rId28"/>
    <p:sldId id="286" r:id="rId29"/>
    <p:sldId id="287" r:id="rId30"/>
    <p:sldId id="290" r:id="rId31"/>
    <p:sldId id="256" r:id="rId32"/>
  </p:sldIdLst>
  <p:sldSz cx="9144000" cy="6858000" type="screen4x3"/>
  <p:notesSz cx="701675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84" autoAdjust="0"/>
  </p:normalViewPr>
  <p:slideViewPr>
    <p:cSldViewPr>
      <p:cViewPr varScale="1">
        <p:scale>
          <a:sx n="75" d="100"/>
          <a:sy n="75" d="100"/>
        </p:scale>
        <p:origin x="-1020"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84" y="1158"/>
      </p:cViewPr>
      <p:guideLst>
        <p:guide orient="horz" pos="2932"/>
        <p:guide pos="221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A63B14-BA52-4F41-85A2-679A342B4B2F}" type="doc">
      <dgm:prSet loTypeId="urn:microsoft.com/office/officeart/2005/8/layout/default#2" loCatId="" qsTypeId="urn:microsoft.com/office/officeart/2005/8/quickstyle/simple4" qsCatId="simple" csTypeId="urn:microsoft.com/office/officeart/2005/8/colors/colorful1" csCatId="colorful" phldr="1"/>
      <dgm:spPr/>
      <dgm:t>
        <a:bodyPr/>
        <a:lstStyle/>
        <a:p>
          <a:endParaRPr lang="en-US"/>
        </a:p>
      </dgm:t>
    </dgm:pt>
    <dgm:pt modelId="{7BA0E4BC-7B7B-4640-80D5-24DA272CDD65}">
      <dgm:prSet phldrT="[Text]"/>
      <dgm:spPr/>
      <dgm:t>
        <a:bodyPr/>
        <a:lstStyle/>
        <a:p>
          <a:r>
            <a:rPr lang="en-US" dirty="0" smtClean="0"/>
            <a:t>Open Access to Scholarly Publications</a:t>
          </a:r>
          <a:endParaRPr lang="en-US" dirty="0"/>
        </a:p>
      </dgm:t>
    </dgm:pt>
    <dgm:pt modelId="{06DD8B9D-4A4E-3F46-9389-B1D05C6E72BC}" type="parTrans" cxnId="{1EE9F60E-B147-D243-AC47-01E967172910}">
      <dgm:prSet/>
      <dgm:spPr/>
      <dgm:t>
        <a:bodyPr/>
        <a:lstStyle/>
        <a:p>
          <a:endParaRPr lang="en-US"/>
        </a:p>
      </dgm:t>
    </dgm:pt>
    <dgm:pt modelId="{22FF9C3C-71BA-7D47-9A84-7BED412DE4E1}" type="sibTrans" cxnId="{1EE9F60E-B147-D243-AC47-01E967172910}">
      <dgm:prSet/>
      <dgm:spPr/>
      <dgm:t>
        <a:bodyPr/>
        <a:lstStyle/>
        <a:p>
          <a:endParaRPr lang="en-US"/>
        </a:p>
      </dgm:t>
    </dgm:pt>
    <dgm:pt modelId="{ACF33D71-4FDA-724F-A837-6FF47127F590}">
      <dgm:prSet phldrT="[Text]"/>
      <dgm:spPr/>
      <dgm:t>
        <a:bodyPr/>
        <a:lstStyle/>
        <a:p>
          <a:r>
            <a:rPr lang="en-US" dirty="0" smtClean="0"/>
            <a:t>Open Access to Germplasm Collections</a:t>
          </a:r>
          <a:endParaRPr lang="en-US" dirty="0"/>
        </a:p>
      </dgm:t>
    </dgm:pt>
    <dgm:pt modelId="{0B9CD65B-6A59-8447-A27F-7ADD85102778}" type="parTrans" cxnId="{ADD26285-2904-7145-B74A-4A2FCBF5ECF0}">
      <dgm:prSet/>
      <dgm:spPr/>
      <dgm:t>
        <a:bodyPr/>
        <a:lstStyle/>
        <a:p>
          <a:endParaRPr lang="en-US"/>
        </a:p>
      </dgm:t>
    </dgm:pt>
    <dgm:pt modelId="{2ADD2268-B645-AF40-9589-5885330EFFC8}" type="sibTrans" cxnId="{ADD26285-2904-7145-B74A-4A2FCBF5ECF0}">
      <dgm:prSet/>
      <dgm:spPr/>
      <dgm:t>
        <a:bodyPr/>
        <a:lstStyle/>
        <a:p>
          <a:endParaRPr lang="en-US"/>
        </a:p>
      </dgm:t>
    </dgm:pt>
    <dgm:pt modelId="{40D25521-6275-3340-B6AA-54CCDD8F8DE9}">
      <dgm:prSet phldrT="[Text]"/>
      <dgm:spPr/>
      <dgm:t>
        <a:bodyPr/>
        <a:lstStyle/>
        <a:p>
          <a:r>
            <a:rPr lang="en-US" dirty="0" smtClean="0"/>
            <a:t>Open Access to Genetic and Genomic Data</a:t>
          </a:r>
          <a:endParaRPr lang="en-US" dirty="0"/>
        </a:p>
      </dgm:t>
    </dgm:pt>
    <dgm:pt modelId="{36992FB2-E1BD-A041-82D6-4CCAADDE862D}" type="parTrans" cxnId="{B1B4C994-2611-6242-B57F-AD2DEB5BA7D5}">
      <dgm:prSet/>
      <dgm:spPr/>
      <dgm:t>
        <a:bodyPr/>
        <a:lstStyle/>
        <a:p>
          <a:endParaRPr lang="en-US"/>
        </a:p>
      </dgm:t>
    </dgm:pt>
    <dgm:pt modelId="{78EBB680-C8FD-3943-85AC-C0332E2CB435}" type="sibTrans" cxnId="{B1B4C994-2611-6242-B57F-AD2DEB5BA7D5}">
      <dgm:prSet/>
      <dgm:spPr/>
      <dgm:t>
        <a:bodyPr/>
        <a:lstStyle/>
        <a:p>
          <a:endParaRPr lang="en-US"/>
        </a:p>
      </dgm:t>
    </dgm:pt>
    <dgm:pt modelId="{6EE66A1E-7C57-8A4F-AD2A-A713FF9A22A3}">
      <dgm:prSet phldrT="[Text]"/>
      <dgm:spPr/>
      <dgm:t>
        <a:bodyPr/>
        <a:lstStyle/>
        <a:p>
          <a:r>
            <a:rPr lang="en-US" dirty="0" smtClean="0"/>
            <a:t>Accelerated Technology Transfer</a:t>
          </a:r>
          <a:endParaRPr lang="en-US" dirty="0"/>
        </a:p>
      </dgm:t>
    </dgm:pt>
    <dgm:pt modelId="{FE7440BD-3A2B-7148-AD4D-1EF9305460F2}" type="parTrans" cxnId="{D640A716-7D1B-BA44-9D7E-D8F15C0C7B01}">
      <dgm:prSet/>
      <dgm:spPr/>
      <dgm:t>
        <a:bodyPr/>
        <a:lstStyle/>
        <a:p>
          <a:endParaRPr lang="en-US"/>
        </a:p>
      </dgm:t>
    </dgm:pt>
    <dgm:pt modelId="{6A4F54D4-8181-EA43-A32D-F7C2312AFF61}" type="sibTrans" cxnId="{D640A716-7D1B-BA44-9D7E-D8F15C0C7B01}">
      <dgm:prSet/>
      <dgm:spPr/>
      <dgm:t>
        <a:bodyPr/>
        <a:lstStyle/>
        <a:p>
          <a:endParaRPr lang="en-US"/>
        </a:p>
      </dgm:t>
    </dgm:pt>
    <dgm:pt modelId="{FB4D051A-4666-C24D-9B1E-2C3CB89C152C}">
      <dgm:prSet phldrT="[Text]"/>
      <dgm:spPr/>
      <dgm:t>
        <a:bodyPr/>
        <a:lstStyle/>
        <a:p>
          <a:r>
            <a:rPr lang="en-US" dirty="0" smtClean="0"/>
            <a:t>Improved  Statistics</a:t>
          </a:r>
          <a:endParaRPr lang="en-US" dirty="0"/>
        </a:p>
      </dgm:t>
    </dgm:pt>
    <dgm:pt modelId="{7CE4FFCF-DAD2-1D44-A5BA-D8A9BC7DD91F}" type="parTrans" cxnId="{6776CFD1-EBAC-BE44-BD32-33F44B457BD7}">
      <dgm:prSet/>
      <dgm:spPr/>
      <dgm:t>
        <a:bodyPr/>
        <a:lstStyle/>
        <a:p>
          <a:endParaRPr lang="en-US"/>
        </a:p>
      </dgm:t>
    </dgm:pt>
    <dgm:pt modelId="{465D8C2D-4BB0-F448-8B90-2FDF48C1EB9C}" type="sibTrans" cxnId="{6776CFD1-EBAC-BE44-BD32-33F44B457BD7}">
      <dgm:prSet/>
      <dgm:spPr/>
      <dgm:t>
        <a:bodyPr/>
        <a:lstStyle/>
        <a:p>
          <a:endParaRPr lang="en-US"/>
        </a:p>
      </dgm:t>
    </dgm:pt>
    <dgm:pt modelId="{31E68E41-5CB5-8740-A10D-4FFC5BAADDE2}">
      <dgm:prSet/>
      <dgm:spPr/>
      <dgm:t>
        <a:bodyPr/>
        <a:lstStyle/>
        <a:p>
          <a:r>
            <a:rPr lang="en-US" dirty="0" smtClean="0"/>
            <a:t>Assembling Chief Scientists of R&amp;D</a:t>
          </a:r>
          <a:endParaRPr lang="en-US" dirty="0"/>
        </a:p>
      </dgm:t>
    </dgm:pt>
    <dgm:pt modelId="{784D8AD3-53B2-674C-924B-B33299D2ACE4}" type="parTrans" cxnId="{3E61DF07-76B5-AC48-91F7-535AF55FEA05}">
      <dgm:prSet/>
      <dgm:spPr/>
      <dgm:t>
        <a:bodyPr/>
        <a:lstStyle/>
        <a:p>
          <a:endParaRPr lang="en-US"/>
        </a:p>
      </dgm:t>
    </dgm:pt>
    <dgm:pt modelId="{F162EB23-7124-3646-9265-3D541F6047F2}" type="sibTrans" cxnId="{3E61DF07-76B5-AC48-91F7-535AF55FEA05}">
      <dgm:prSet/>
      <dgm:spPr/>
      <dgm:t>
        <a:bodyPr/>
        <a:lstStyle/>
        <a:p>
          <a:endParaRPr lang="en-US"/>
        </a:p>
      </dgm:t>
    </dgm:pt>
    <dgm:pt modelId="{E2309ADF-A51A-C64B-94BD-285D5DD41D94}" type="pres">
      <dgm:prSet presAssocID="{CDA63B14-BA52-4F41-85A2-679A342B4B2F}" presName="diagram" presStyleCnt="0">
        <dgm:presLayoutVars>
          <dgm:dir/>
          <dgm:resizeHandles val="exact"/>
        </dgm:presLayoutVars>
      </dgm:prSet>
      <dgm:spPr/>
      <dgm:t>
        <a:bodyPr/>
        <a:lstStyle/>
        <a:p>
          <a:endParaRPr lang="en-US"/>
        </a:p>
      </dgm:t>
    </dgm:pt>
    <dgm:pt modelId="{D60C88A0-8153-A24E-AD80-A299F49EB8D7}" type="pres">
      <dgm:prSet presAssocID="{7BA0E4BC-7B7B-4640-80D5-24DA272CDD65}" presName="node" presStyleLbl="node1" presStyleIdx="0" presStyleCnt="6">
        <dgm:presLayoutVars>
          <dgm:bulletEnabled val="1"/>
        </dgm:presLayoutVars>
      </dgm:prSet>
      <dgm:spPr/>
      <dgm:t>
        <a:bodyPr/>
        <a:lstStyle/>
        <a:p>
          <a:endParaRPr lang="en-US"/>
        </a:p>
      </dgm:t>
    </dgm:pt>
    <dgm:pt modelId="{DE937565-8819-A14E-9592-61F705978A83}" type="pres">
      <dgm:prSet presAssocID="{22FF9C3C-71BA-7D47-9A84-7BED412DE4E1}" presName="sibTrans" presStyleCnt="0"/>
      <dgm:spPr/>
      <dgm:t>
        <a:bodyPr/>
        <a:lstStyle/>
        <a:p>
          <a:endParaRPr lang="en-US"/>
        </a:p>
      </dgm:t>
    </dgm:pt>
    <dgm:pt modelId="{457C71B8-02D8-0945-BDD2-71F99BB067DE}" type="pres">
      <dgm:prSet presAssocID="{ACF33D71-4FDA-724F-A837-6FF47127F590}" presName="node" presStyleLbl="node1" presStyleIdx="1" presStyleCnt="6">
        <dgm:presLayoutVars>
          <dgm:bulletEnabled val="1"/>
        </dgm:presLayoutVars>
      </dgm:prSet>
      <dgm:spPr/>
      <dgm:t>
        <a:bodyPr/>
        <a:lstStyle/>
        <a:p>
          <a:endParaRPr lang="en-US"/>
        </a:p>
      </dgm:t>
    </dgm:pt>
    <dgm:pt modelId="{E5210A4A-E926-8048-8D74-AFC13ECCCC60}" type="pres">
      <dgm:prSet presAssocID="{2ADD2268-B645-AF40-9589-5885330EFFC8}" presName="sibTrans" presStyleCnt="0"/>
      <dgm:spPr/>
      <dgm:t>
        <a:bodyPr/>
        <a:lstStyle/>
        <a:p>
          <a:endParaRPr lang="en-US"/>
        </a:p>
      </dgm:t>
    </dgm:pt>
    <dgm:pt modelId="{624B5BCE-47B5-6B4D-99C3-FA4BBAE0AEEB}" type="pres">
      <dgm:prSet presAssocID="{40D25521-6275-3340-B6AA-54CCDD8F8DE9}" presName="node" presStyleLbl="node1" presStyleIdx="2" presStyleCnt="6">
        <dgm:presLayoutVars>
          <dgm:bulletEnabled val="1"/>
        </dgm:presLayoutVars>
      </dgm:prSet>
      <dgm:spPr/>
      <dgm:t>
        <a:bodyPr/>
        <a:lstStyle/>
        <a:p>
          <a:endParaRPr lang="en-US"/>
        </a:p>
      </dgm:t>
    </dgm:pt>
    <dgm:pt modelId="{765D8D6D-5F49-A545-8ACE-EDB36135D197}" type="pres">
      <dgm:prSet presAssocID="{78EBB680-C8FD-3943-85AC-C0332E2CB435}" presName="sibTrans" presStyleCnt="0"/>
      <dgm:spPr/>
      <dgm:t>
        <a:bodyPr/>
        <a:lstStyle/>
        <a:p>
          <a:endParaRPr lang="en-US"/>
        </a:p>
      </dgm:t>
    </dgm:pt>
    <dgm:pt modelId="{60BE50AB-44A5-6D42-AB60-C8E4812207FD}" type="pres">
      <dgm:prSet presAssocID="{6EE66A1E-7C57-8A4F-AD2A-A713FF9A22A3}" presName="node" presStyleLbl="node1" presStyleIdx="3" presStyleCnt="6">
        <dgm:presLayoutVars>
          <dgm:bulletEnabled val="1"/>
        </dgm:presLayoutVars>
      </dgm:prSet>
      <dgm:spPr/>
      <dgm:t>
        <a:bodyPr/>
        <a:lstStyle/>
        <a:p>
          <a:endParaRPr lang="en-US"/>
        </a:p>
      </dgm:t>
    </dgm:pt>
    <dgm:pt modelId="{0DE999E0-E9C5-B548-8E85-CB079BCE7EFB}" type="pres">
      <dgm:prSet presAssocID="{6A4F54D4-8181-EA43-A32D-F7C2312AFF61}" presName="sibTrans" presStyleCnt="0"/>
      <dgm:spPr/>
      <dgm:t>
        <a:bodyPr/>
        <a:lstStyle/>
        <a:p>
          <a:endParaRPr lang="en-US"/>
        </a:p>
      </dgm:t>
    </dgm:pt>
    <dgm:pt modelId="{0406DE54-342A-9A48-B4E6-19D5F3979CDD}" type="pres">
      <dgm:prSet presAssocID="{FB4D051A-4666-C24D-9B1E-2C3CB89C152C}" presName="node" presStyleLbl="node1" presStyleIdx="4" presStyleCnt="6">
        <dgm:presLayoutVars>
          <dgm:bulletEnabled val="1"/>
        </dgm:presLayoutVars>
      </dgm:prSet>
      <dgm:spPr/>
      <dgm:t>
        <a:bodyPr/>
        <a:lstStyle/>
        <a:p>
          <a:endParaRPr lang="en-US"/>
        </a:p>
      </dgm:t>
    </dgm:pt>
    <dgm:pt modelId="{1B6AEF2E-E9CC-5C40-956A-300BAF47F35F}" type="pres">
      <dgm:prSet presAssocID="{465D8C2D-4BB0-F448-8B90-2FDF48C1EB9C}" presName="sibTrans" presStyleCnt="0"/>
      <dgm:spPr/>
      <dgm:t>
        <a:bodyPr/>
        <a:lstStyle/>
        <a:p>
          <a:endParaRPr lang="en-US"/>
        </a:p>
      </dgm:t>
    </dgm:pt>
    <dgm:pt modelId="{4B1EE51C-F318-B742-B660-A4E9F080281F}" type="pres">
      <dgm:prSet presAssocID="{31E68E41-5CB5-8740-A10D-4FFC5BAADDE2}" presName="node" presStyleLbl="node1" presStyleIdx="5" presStyleCnt="6">
        <dgm:presLayoutVars>
          <dgm:bulletEnabled val="1"/>
        </dgm:presLayoutVars>
      </dgm:prSet>
      <dgm:spPr/>
      <dgm:t>
        <a:bodyPr/>
        <a:lstStyle/>
        <a:p>
          <a:endParaRPr lang="en-US"/>
        </a:p>
      </dgm:t>
    </dgm:pt>
  </dgm:ptLst>
  <dgm:cxnLst>
    <dgm:cxn modelId="{D640A716-7D1B-BA44-9D7E-D8F15C0C7B01}" srcId="{CDA63B14-BA52-4F41-85A2-679A342B4B2F}" destId="{6EE66A1E-7C57-8A4F-AD2A-A713FF9A22A3}" srcOrd="3" destOrd="0" parTransId="{FE7440BD-3A2B-7148-AD4D-1EF9305460F2}" sibTransId="{6A4F54D4-8181-EA43-A32D-F7C2312AFF61}"/>
    <dgm:cxn modelId="{1EE9F60E-B147-D243-AC47-01E967172910}" srcId="{CDA63B14-BA52-4F41-85A2-679A342B4B2F}" destId="{7BA0E4BC-7B7B-4640-80D5-24DA272CDD65}" srcOrd="0" destOrd="0" parTransId="{06DD8B9D-4A4E-3F46-9389-B1D05C6E72BC}" sibTransId="{22FF9C3C-71BA-7D47-9A84-7BED412DE4E1}"/>
    <dgm:cxn modelId="{3E61DF07-76B5-AC48-91F7-535AF55FEA05}" srcId="{CDA63B14-BA52-4F41-85A2-679A342B4B2F}" destId="{31E68E41-5CB5-8740-A10D-4FFC5BAADDE2}" srcOrd="5" destOrd="0" parTransId="{784D8AD3-53B2-674C-924B-B33299D2ACE4}" sibTransId="{F162EB23-7124-3646-9265-3D541F6047F2}"/>
    <dgm:cxn modelId="{6776CFD1-EBAC-BE44-BD32-33F44B457BD7}" srcId="{CDA63B14-BA52-4F41-85A2-679A342B4B2F}" destId="{FB4D051A-4666-C24D-9B1E-2C3CB89C152C}" srcOrd="4" destOrd="0" parTransId="{7CE4FFCF-DAD2-1D44-A5BA-D8A9BC7DD91F}" sibTransId="{465D8C2D-4BB0-F448-8B90-2FDF48C1EB9C}"/>
    <dgm:cxn modelId="{437776E1-D7FD-484F-9E20-6097A3DD4C98}" type="presOf" srcId="{FB4D051A-4666-C24D-9B1E-2C3CB89C152C}" destId="{0406DE54-342A-9A48-B4E6-19D5F3979CDD}" srcOrd="0" destOrd="0" presId="urn:microsoft.com/office/officeart/2005/8/layout/default#2"/>
    <dgm:cxn modelId="{58948205-E710-452A-97D1-DC7418238FBC}" type="presOf" srcId="{40D25521-6275-3340-B6AA-54CCDD8F8DE9}" destId="{624B5BCE-47B5-6B4D-99C3-FA4BBAE0AEEB}" srcOrd="0" destOrd="0" presId="urn:microsoft.com/office/officeart/2005/8/layout/default#2"/>
    <dgm:cxn modelId="{ACE8F2D3-5897-4730-A580-01F1FF3BC5C6}" type="presOf" srcId="{31E68E41-5CB5-8740-A10D-4FFC5BAADDE2}" destId="{4B1EE51C-F318-B742-B660-A4E9F080281F}" srcOrd="0" destOrd="0" presId="urn:microsoft.com/office/officeart/2005/8/layout/default#2"/>
    <dgm:cxn modelId="{566B2655-3E63-49F7-8A9A-7A58F500FE3B}" type="presOf" srcId="{ACF33D71-4FDA-724F-A837-6FF47127F590}" destId="{457C71B8-02D8-0945-BDD2-71F99BB067DE}" srcOrd="0" destOrd="0" presId="urn:microsoft.com/office/officeart/2005/8/layout/default#2"/>
    <dgm:cxn modelId="{AC777C15-5BE3-43B4-9E3D-4EF5D1F9E14E}" type="presOf" srcId="{7BA0E4BC-7B7B-4640-80D5-24DA272CDD65}" destId="{D60C88A0-8153-A24E-AD80-A299F49EB8D7}" srcOrd="0" destOrd="0" presId="urn:microsoft.com/office/officeart/2005/8/layout/default#2"/>
    <dgm:cxn modelId="{4602664F-0C00-41F6-B3F5-B4E67E1E002A}" type="presOf" srcId="{CDA63B14-BA52-4F41-85A2-679A342B4B2F}" destId="{E2309ADF-A51A-C64B-94BD-285D5DD41D94}" srcOrd="0" destOrd="0" presId="urn:microsoft.com/office/officeart/2005/8/layout/default#2"/>
    <dgm:cxn modelId="{D350CDA2-EACE-4C79-9912-154519961665}" type="presOf" srcId="{6EE66A1E-7C57-8A4F-AD2A-A713FF9A22A3}" destId="{60BE50AB-44A5-6D42-AB60-C8E4812207FD}" srcOrd="0" destOrd="0" presId="urn:microsoft.com/office/officeart/2005/8/layout/default#2"/>
    <dgm:cxn modelId="{ADD26285-2904-7145-B74A-4A2FCBF5ECF0}" srcId="{CDA63B14-BA52-4F41-85A2-679A342B4B2F}" destId="{ACF33D71-4FDA-724F-A837-6FF47127F590}" srcOrd="1" destOrd="0" parTransId="{0B9CD65B-6A59-8447-A27F-7ADD85102778}" sibTransId="{2ADD2268-B645-AF40-9589-5885330EFFC8}"/>
    <dgm:cxn modelId="{B1B4C994-2611-6242-B57F-AD2DEB5BA7D5}" srcId="{CDA63B14-BA52-4F41-85A2-679A342B4B2F}" destId="{40D25521-6275-3340-B6AA-54CCDD8F8DE9}" srcOrd="2" destOrd="0" parTransId="{36992FB2-E1BD-A041-82D6-4CCAADDE862D}" sibTransId="{78EBB680-C8FD-3943-85AC-C0332E2CB435}"/>
    <dgm:cxn modelId="{685C8ABB-DFF1-4248-A422-6D02CD92981A}" type="presParOf" srcId="{E2309ADF-A51A-C64B-94BD-285D5DD41D94}" destId="{D60C88A0-8153-A24E-AD80-A299F49EB8D7}" srcOrd="0" destOrd="0" presId="urn:microsoft.com/office/officeart/2005/8/layout/default#2"/>
    <dgm:cxn modelId="{75838139-2A68-461A-A5D8-92E83FFB87FE}" type="presParOf" srcId="{E2309ADF-A51A-C64B-94BD-285D5DD41D94}" destId="{DE937565-8819-A14E-9592-61F705978A83}" srcOrd="1" destOrd="0" presId="urn:microsoft.com/office/officeart/2005/8/layout/default#2"/>
    <dgm:cxn modelId="{D87DC941-907A-4C64-9BFF-489F607D5726}" type="presParOf" srcId="{E2309ADF-A51A-C64B-94BD-285D5DD41D94}" destId="{457C71B8-02D8-0945-BDD2-71F99BB067DE}" srcOrd="2" destOrd="0" presId="urn:microsoft.com/office/officeart/2005/8/layout/default#2"/>
    <dgm:cxn modelId="{10708AFC-047A-4974-ABD4-7F646B95821E}" type="presParOf" srcId="{E2309ADF-A51A-C64B-94BD-285D5DD41D94}" destId="{E5210A4A-E926-8048-8D74-AFC13ECCCC60}" srcOrd="3" destOrd="0" presId="urn:microsoft.com/office/officeart/2005/8/layout/default#2"/>
    <dgm:cxn modelId="{9A2A169E-05DB-4F03-AAD4-B622C4A279B7}" type="presParOf" srcId="{E2309ADF-A51A-C64B-94BD-285D5DD41D94}" destId="{624B5BCE-47B5-6B4D-99C3-FA4BBAE0AEEB}" srcOrd="4" destOrd="0" presId="urn:microsoft.com/office/officeart/2005/8/layout/default#2"/>
    <dgm:cxn modelId="{1362F1FD-2147-42B2-95B7-5A9B23D66F0E}" type="presParOf" srcId="{E2309ADF-A51A-C64B-94BD-285D5DD41D94}" destId="{765D8D6D-5F49-A545-8ACE-EDB36135D197}" srcOrd="5" destOrd="0" presId="urn:microsoft.com/office/officeart/2005/8/layout/default#2"/>
    <dgm:cxn modelId="{BEB5BC15-FC7A-4618-BC2C-D610A6240B15}" type="presParOf" srcId="{E2309ADF-A51A-C64B-94BD-285D5DD41D94}" destId="{60BE50AB-44A5-6D42-AB60-C8E4812207FD}" srcOrd="6" destOrd="0" presId="urn:microsoft.com/office/officeart/2005/8/layout/default#2"/>
    <dgm:cxn modelId="{8B534931-B2A3-4354-B61C-5D6858270C6D}" type="presParOf" srcId="{E2309ADF-A51A-C64B-94BD-285D5DD41D94}" destId="{0DE999E0-E9C5-B548-8E85-CB079BCE7EFB}" srcOrd="7" destOrd="0" presId="urn:microsoft.com/office/officeart/2005/8/layout/default#2"/>
    <dgm:cxn modelId="{C1F76271-1601-4FF5-A0D5-B469F160055E}" type="presParOf" srcId="{E2309ADF-A51A-C64B-94BD-285D5DD41D94}" destId="{0406DE54-342A-9A48-B4E6-19D5F3979CDD}" srcOrd="8" destOrd="0" presId="urn:microsoft.com/office/officeart/2005/8/layout/default#2"/>
    <dgm:cxn modelId="{A5845E3E-5B55-41DF-BE56-FE24FE6E4DB5}" type="presParOf" srcId="{E2309ADF-A51A-C64B-94BD-285D5DD41D94}" destId="{1B6AEF2E-E9CC-5C40-956A-300BAF47F35F}" srcOrd="9" destOrd="0" presId="urn:microsoft.com/office/officeart/2005/8/layout/default#2"/>
    <dgm:cxn modelId="{A25BA95C-B080-47BD-A6EE-30A8455E8A7C}" type="presParOf" srcId="{E2309ADF-A51A-C64B-94BD-285D5DD41D94}" destId="{4B1EE51C-F318-B742-B660-A4E9F080281F}" srcOrd="10" destOrd="0" presId="urn:microsoft.com/office/officeart/2005/8/layout/defaul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60C88A0-8153-A24E-AD80-A299F49EB8D7}">
      <dsp:nvSpPr>
        <dsp:cNvPr id="0" name=""/>
        <dsp:cNvSpPr/>
      </dsp:nvSpPr>
      <dsp:spPr>
        <a:xfrm>
          <a:off x="916483" y="1984"/>
          <a:ext cx="2030015" cy="121800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Open Access to Scholarly Publications</a:t>
          </a:r>
          <a:endParaRPr lang="en-US" sz="2300" kern="1200" dirty="0"/>
        </a:p>
      </dsp:txBody>
      <dsp:txXfrm>
        <a:off x="916483" y="1984"/>
        <a:ext cx="2030015" cy="1218009"/>
      </dsp:txXfrm>
    </dsp:sp>
    <dsp:sp modelId="{457C71B8-02D8-0945-BDD2-71F99BB067DE}">
      <dsp:nvSpPr>
        <dsp:cNvPr id="0" name=""/>
        <dsp:cNvSpPr/>
      </dsp:nvSpPr>
      <dsp:spPr>
        <a:xfrm>
          <a:off x="3149500" y="1984"/>
          <a:ext cx="2030015" cy="1218009"/>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Open Access to Germplasm Collections</a:t>
          </a:r>
          <a:endParaRPr lang="en-US" sz="2300" kern="1200" dirty="0"/>
        </a:p>
      </dsp:txBody>
      <dsp:txXfrm>
        <a:off x="3149500" y="1984"/>
        <a:ext cx="2030015" cy="1218009"/>
      </dsp:txXfrm>
    </dsp:sp>
    <dsp:sp modelId="{624B5BCE-47B5-6B4D-99C3-FA4BBAE0AEEB}">
      <dsp:nvSpPr>
        <dsp:cNvPr id="0" name=""/>
        <dsp:cNvSpPr/>
      </dsp:nvSpPr>
      <dsp:spPr>
        <a:xfrm>
          <a:off x="916483" y="1422995"/>
          <a:ext cx="2030015" cy="1218009"/>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Open Access to Genetic and Genomic Data</a:t>
          </a:r>
          <a:endParaRPr lang="en-US" sz="2300" kern="1200" dirty="0"/>
        </a:p>
      </dsp:txBody>
      <dsp:txXfrm>
        <a:off x="916483" y="1422995"/>
        <a:ext cx="2030015" cy="1218009"/>
      </dsp:txXfrm>
    </dsp:sp>
    <dsp:sp modelId="{60BE50AB-44A5-6D42-AB60-C8E4812207FD}">
      <dsp:nvSpPr>
        <dsp:cNvPr id="0" name=""/>
        <dsp:cNvSpPr/>
      </dsp:nvSpPr>
      <dsp:spPr>
        <a:xfrm>
          <a:off x="3149500" y="1422995"/>
          <a:ext cx="2030015" cy="1218009"/>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Accelerated Technology Transfer</a:t>
          </a:r>
          <a:endParaRPr lang="en-US" sz="2300" kern="1200" dirty="0"/>
        </a:p>
      </dsp:txBody>
      <dsp:txXfrm>
        <a:off x="3149500" y="1422995"/>
        <a:ext cx="2030015" cy="1218009"/>
      </dsp:txXfrm>
    </dsp:sp>
    <dsp:sp modelId="{0406DE54-342A-9A48-B4E6-19D5F3979CDD}">
      <dsp:nvSpPr>
        <dsp:cNvPr id="0" name=""/>
        <dsp:cNvSpPr/>
      </dsp:nvSpPr>
      <dsp:spPr>
        <a:xfrm>
          <a:off x="916483" y="2844006"/>
          <a:ext cx="2030015" cy="1218009"/>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Improved  Statistics</a:t>
          </a:r>
          <a:endParaRPr lang="en-US" sz="2300" kern="1200" dirty="0"/>
        </a:p>
      </dsp:txBody>
      <dsp:txXfrm>
        <a:off x="916483" y="2844006"/>
        <a:ext cx="2030015" cy="1218009"/>
      </dsp:txXfrm>
    </dsp:sp>
    <dsp:sp modelId="{4B1EE51C-F318-B742-B660-A4E9F080281F}">
      <dsp:nvSpPr>
        <dsp:cNvPr id="0" name=""/>
        <dsp:cNvSpPr/>
      </dsp:nvSpPr>
      <dsp:spPr>
        <a:xfrm>
          <a:off x="3149500" y="2844006"/>
          <a:ext cx="2030015" cy="121800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Assembling Chief Scientists of R&amp;D</a:t>
          </a:r>
          <a:endParaRPr lang="en-US" sz="2300" kern="1200" dirty="0"/>
        </a:p>
      </dsp:txBody>
      <dsp:txXfrm>
        <a:off x="3149500" y="2844006"/>
        <a:ext cx="2030015" cy="1218009"/>
      </dsp:txXfrm>
    </dsp:sp>
  </dsp:spTree>
</dsp:drawing>
</file>

<file path=ppt/diagrams/layout1.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006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5100" y="0"/>
            <a:ext cx="3040063" cy="465138"/>
          </a:xfrm>
          <a:prstGeom prst="rect">
            <a:avLst/>
          </a:prstGeom>
        </p:spPr>
        <p:txBody>
          <a:bodyPr vert="horz" lIns="91440" tIns="45720" rIns="91440" bIns="45720" rtlCol="0"/>
          <a:lstStyle>
            <a:lvl1pPr algn="r">
              <a:defRPr sz="1200"/>
            </a:lvl1pPr>
          </a:lstStyle>
          <a:p>
            <a:fld id="{81370964-0B9E-4EF2-B950-7FEE0C79CFDB}" type="datetimeFigureOut">
              <a:rPr lang="en-US" smtClean="0"/>
              <a:t>1/6/2013</a:t>
            </a:fld>
            <a:endParaRPr lang="en-US"/>
          </a:p>
        </p:txBody>
      </p:sp>
      <p:sp>
        <p:nvSpPr>
          <p:cNvPr id="4" name="Footer Placeholder 3"/>
          <p:cNvSpPr>
            <a:spLocks noGrp="1"/>
          </p:cNvSpPr>
          <p:nvPr>
            <p:ph type="ftr" sz="quarter" idx="2"/>
          </p:nvPr>
        </p:nvSpPr>
        <p:spPr>
          <a:xfrm>
            <a:off x="0" y="8842375"/>
            <a:ext cx="3040063"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5100" y="8842375"/>
            <a:ext cx="3040063" cy="465138"/>
          </a:xfrm>
          <a:prstGeom prst="rect">
            <a:avLst/>
          </a:prstGeom>
        </p:spPr>
        <p:txBody>
          <a:bodyPr vert="horz" lIns="91440" tIns="45720" rIns="91440" bIns="45720" rtlCol="0" anchor="b"/>
          <a:lstStyle>
            <a:lvl1pPr algn="r">
              <a:defRPr sz="1200"/>
            </a:lvl1pPr>
          </a:lstStyle>
          <a:p>
            <a:fld id="{CBC2410D-CAEF-48E5-B04E-4F738D1A2311}"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0592" cy="465455"/>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4534" y="0"/>
            <a:ext cx="3040592" cy="465455"/>
          </a:xfrm>
          <a:prstGeom prst="rect">
            <a:avLst/>
          </a:prstGeom>
        </p:spPr>
        <p:txBody>
          <a:bodyPr vert="horz" lIns="93287" tIns="46644" rIns="93287" bIns="46644" rtlCol="0"/>
          <a:lstStyle>
            <a:lvl1pPr algn="r">
              <a:defRPr sz="1200"/>
            </a:lvl1pPr>
          </a:lstStyle>
          <a:p>
            <a:fld id="{196E0248-6579-46A5-BD39-00A00318D051}" type="datetimeFigureOut">
              <a:rPr lang="en-US" smtClean="0"/>
              <a:pPr/>
              <a:t>1/6/2013</a:t>
            </a:fld>
            <a:endParaRPr lang="en-US"/>
          </a:p>
        </p:txBody>
      </p:sp>
      <p:sp>
        <p:nvSpPr>
          <p:cNvPr id="4" name="Slide Image Placeholder 3"/>
          <p:cNvSpPr>
            <a:spLocks noGrp="1" noRot="1" noChangeAspect="1"/>
          </p:cNvSpPr>
          <p:nvPr>
            <p:ph type="sldImg" idx="2"/>
          </p:nvPr>
        </p:nvSpPr>
        <p:spPr>
          <a:xfrm>
            <a:off x="1181100" y="698500"/>
            <a:ext cx="4654550" cy="3490913"/>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675" y="4421823"/>
            <a:ext cx="5613400" cy="4189095"/>
          </a:xfrm>
          <a:prstGeom prst="rect">
            <a:avLst/>
          </a:prstGeom>
        </p:spPr>
        <p:txBody>
          <a:bodyPr vert="horz" lIns="93287" tIns="46644" rIns="93287" bIns="4664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0592" cy="465455"/>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4534" y="8842029"/>
            <a:ext cx="3040592" cy="465455"/>
          </a:xfrm>
          <a:prstGeom prst="rect">
            <a:avLst/>
          </a:prstGeom>
        </p:spPr>
        <p:txBody>
          <a:bodyPr vert="horz" lIns="93287" tIns="46644" rIns="93287" bIns="46644" rtlCol="0" anchor="b"/>
          <a:lstStyle>
            <a:lvl1pPr algn="r">
              <a:defRPr sz="1200"/>
            </a:lvl1pPr>
          </a:lstStyle>
          <a:p>
            <a:fld id="{005DBC4D-5B2C-45DC-B68F-A1709ACB01F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arenR"/>
            </a:pPr>
            <a:r>
              <a:rPr lang="en-US" sz="1400" dirty="0" smtClean="0"/>
              <a:t>The Context – challenges we are facing where quality information is needed to make effective policy decisions – “evidence based”</a:t>
            </a:r>
          </a:p>
          <a:p>
            <a:pPr marL="228600" indent="-228600">
              <a:buAutoNum type="arabicParenR"/>
            </a:pPr>
            <a:r>
              <a:rPr lang="en-US" sz="1400" dirty="0" smtClean="0"/>
              <a:t>The RPA Assessment – you heard about the NCA process.  The FS’s RPA process has been institutionalized. It is built on </a:t>
            </a:r>
            <a:r>
              <a:rPr lang="en-US" sz="1400" dirty="0" err="1" smtClean="0"/>
              <a:t>on</a:t>
            </a:r>
            <a:r>
              <a:rPr lang="en-US" sz="1400" dirty="0" smtClean="0"/>
              <a:t>-going research and analysis, and looks out 50 years. It provides information scaled to be locally relevant</a:t>
            </a:r>
          </a:p>
          <a:p>
            <a:pPr marL="228600" indent="-228600">
              <a:buAutoNum type="arabicParenR"/>
            </a:pPr>
            <a:r>
              <a:rPr lang="en-US" sz="1400" dirty="0" smtClean="0"/>
              <a:t>Another approach is creating integrated networks of research that builds fundamental understanding of key processes, leading to better decision-making…LTAR and EF&amp;R’s</a:t>
            </a:r>
          </a:p>
          <a:p>
            <a:pPr marL="228600" indent="-228600">
              <a:buAutoNum type="arabicParenR"/>
            </a:pPr>
            <a:r>
              <a:rPr lang="en-US" sz="1400" dirty="0" smtClean="0"/>
              <a:t>The Digital Data commons – better utilizing existing data bases to address issues related to sustainability.  [The dairy example and carbon footprint]</a:t>
            </a:r>
          </a:p>
          <a:p>
            <a:pPr marL="228600" indent="-228600">
              <a:buAutoNum type="arabicParenR"/>
            </a:pPr>
            <a:r>
              <a:rPr lang="en-US" sz="1400" dirty="0" smtClean="0"/>
              <a:t>Finally – going global.  The  G20 and the Global Agric R&amp;D Strategic Platforms  --</a:t>
            </a:r>
            <a:r>
              <a:rPr lang="en-US" sz="1400" b="1" dirty="0" smtClean="0"/>
              <a:t>Stay Tuned</a:t>
            </a:r>
            <a:endParaRPr lang="en-US" sz="1400" dirty="0" smtClean="0"/>
          </a:p>
          <a:p>
            <a:pPr marL="228600" indent="-228600">
              <a:buAutoNum type="arabicParenR"/>
            </a:pPr>
            <a:endParaRPr lang="en-US" dirty="0" smtClean="0"/>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005DBC4D-5B2C-45DC-B68F-A1709ACB01FF}"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Read from slide </a:t>
            </a:r>
          </a:p>
          <a:p>
            <a:endParaRPr lang="en-US" sz="1000" dirty="0" smtClean="0"/>
          </a:p>
          <a:p>
            <a:r>
              <a:rPr lang="en-US" sz="1000" u="sng" dirty="0" smtClean="0"/>
              <a:t>Objectives of the LCA Digital Commons</a:t>
            </a:r>
            <a:r>
              <a:rPr lang="en-US" sz="1000" dirty="0" smtClean="0"/>
              <a:t>:</a:t>
            </a:r>
            <a:endParaRPr lang="en-US" sz="1000" dirty="0"/>
          </a:p>
          <a:p>
            <a:endParaRPr lang="en-US" sz="1000" dirty="0" smtClean="0"/>
          </a:p>
          <a:p>
            <a:pPr marL="171643" indent="-171643">
              <a:buFont typeface="Arial" pitchFamily="34" charset="0"/>
              <a:buChar char="•"/>
            </a:pPr>
            <a:r>
              <a:rPr lang="en-US" sz="1000" dirty="0" smtClean="0"/>
              <a:t>Provide </a:t>
            </a:r>
            <a:r>
              <a:rPr lang="en-US" sz="1000" dirty="0"/>
              <a:t>transparent &amp; high quality information</a:t>
            </a:r>
          </a:p>
          <a:p>
            <a:endParaRPr lang="en-US" sz="1000" dirty="0"/>
          </a:p>
          <a:p>
            <a:pPr marL="171643" indent="-171643">
              <a:buFont typeface="Arial" pitchFamily="34" charset="0"/>
              <a:buChar char="•"/>
            </a:pPr>
            <a:r>
              <a:rPr lang="en-US" sz="1000" dirty="0"/>
              <a:t>Promote open access to LCA data</a:t>
            </a:r>
          </a:p>
          <a:p>
            <a:endParaRPr lang="en-US" sz="1000" dirty="0"/>
          </a:p>
          <a:p>
            <a:pPr marL="171643" indent="-171643">
              <a:buFont typeface="Arial" pitchFamily="34" charset="0"/>
              <a:buChar char="•"/>
            </a:pPr>
            <a:r>
              <a:rPr lang="en-US" sz="1000" dirty="0"/>
              <a:t>Maximize return on sustainability research investments </a:t>
            </a:r>
          </a:p>
          <a:p>
            <a:pPr lvl="1"/>
            <a:r>
              <a:rPr lang="en-US" sz="1000" dirty="0"/>
              <a:t>Reuse sustainability datasets</a:t>
            </a:r>
          </a:p>
          <a:p>
            <a:pPr lvl="1"/>
            <a:r>
              <a:rPr lang="en-US" sz="1000" dirty="0"/>
              <a:t>Preserve sustainability datasets </a:t>
            </a:r>
          </a:p>
          <a:p>
            <a:pPr lvl="1"/>
            <a:r>
              <a:rPr lang="en-US" sz="1000" dirty="0"/>
              <a:t>Avoid duplication efforts</a:t>
            </a:r>
          </a:p>
          <a:p>
            <a:endParaRPr lang="en-US" sz="1000" dirty="0"/>
          </a:p>
          <a:p>
            <a:pPr marL="171643" indent="-171643">
              <a:buFont typeface="Arial" pitchFamily="34" charset="0"/>
              <a:buChar char="•"/>
            </a:pPr>
            <a:r>
              <a:rPr lang="en-US" sz="1000" dirty="0"/>
              <a:t>Speed up sustainability research</a:t>
            </a:r>
          </a:p>
          <a:p>
            <a:pPr lvl="1"/>
            <a:r>
              <a:rPr lang="en-US" sz="1000" dirty="0"/>
              <a:t>Integrated view</a:t>
            </a:r>
          </a:p>
          <a:p>
            <a:pPr lvl="1"/>
            <a:r>
              <a:rPr lang="en-US" sz="1000" dirty="0"/>
              <a:t>Intelligent tools</a:t>
            </a:r>
          </a:p>
        </p:txBody>
      </p:sp>
      <p:sp>
        <p:nvSpPr>
          <p:cNvPr id="4" name="Slide Number Placeholder 3"/>
          <p:cNvSpPr>
            <a:spLocks noGrp="1"/>
          </p:cNvSpPr>
          <p:nvPr>
            <p:ph type="sldNum" sz="quarter" idx="10"/>
          </p:nvPr>
        </p:nvSpPr>
        <p:spPr/>
        <p:txBody>
          <a:bodyPr/>
          <a:lstStyle/>
          <a:p>
            <a:fld id="{AFF99249-B50D-4019-9F2D-12FD7B54A157}" type="slidenum">
              <a:rPr lang="en-US" smtClean="0">
                <a:solidFill>
                  <a:prstClr val="black"/>
                </a:solidFill>
              </a:rPr>
              <a:pPr/>
              <a:t>15</a:t>
            </a:fld>
            <a:endParaRPr lang="en-US" dirty="0">
              <a:solidFill>
                <a:prstClr val="black"/>
              </a:solidFill>
            </a:endParaRPr>
          </a:p>
        </p:txBody>
      </p:sp>
    </p:spTree>
    <p:extLst>
      <p:ext uri="{BB962C8B-B14F-4D97-AF65-F5344CB8AC3E}">
        <p14:creationId xmlns="" xmlns:p14="http://schemas.microsoft.com/office/powerpoint/2010/main" val="3424340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7784" y="4421823"/>
            <a:ext cx="6081183" cy="4576974"/>
          </a:xfrm>
        </p:spPr>
        <p:txBody>
          <a:bodyPr/>
          <a:lstStyle/>
          <a:p>
            <a:pPr>
              <a:spcBef>
                <a:spcPct val="0"/>
              </a:spcBef>
              <a:defRPr/>
            </a:pPr>
            <a:r>
              <a:rPr lang="en-US" sz="1100" dirty="0">
                <a:ea typeface="ＭＳ Ｐゴシック" pitchFamily="34" charset="-128"/>
              </a:rPr>
              <a:t>As a first step toward it’s commitment of reducing GHG emissions of fluid milk by 25% by 2020, the Innovation Center </a:t>
            </a:r>
            <a:r>
              <a:rPr lang="en-US" sz="1100" dirty="0" smtClean="0">
                <a:ea typeface="ＭＳ Ｐゴシック" pitchFamily="34" charset="-128"/>
              </a:rPr>
              <a:t>for US </a:t>
            </a:r>
            <a:r>
              <a:rPr lang="en-US" sz="1100" dirty="0">
                <a:ea typeface="ＭＳ Ｐゴシック" pitchFamily="34" charset="-128"/>
              </a:rPr>
              <a:t>Dairy, representing 80% of the US industry, commissioned </a:t>
            </a:r>
            <a:r>
              <a:rPr lang="en-US" sz="1100" dirty="0" smtClean="0">
                <a:ea typeface="ＭＳ Ｐゴシック" pitchFamily="34" charset="-128"/>
              </a:rPr>
              <a:t>a life </a:t>
            </a:r>
            <a:r>
              <a:rPr lang="en-US" sz="1100" dirty="0">
                <a:ea typeface="ＭＳ Ｐゴシック" pitchFamily="34" charset="-128"/>
              </a:rPr>
              <a:t>cycle assessment of GHG  for fluid milk.   The </a:t>
            </a:r>
            <a:r>
              <a:rPr lang="en-US" sz="1100" dirty="0" smtClean="0">
                <a:ea typeface="ＭＳ Ｐゴシック" pitchFamily="34" charset="-128"/>
              </a:rPr>
              <a:t>study, conducted by Thoma et al at the University of Arkansas </a:t>
            </a:r>
            <a:r>
              <a:rPr lang="en-US" sz="1100" dirty="0">
                <a:ea typeface="ＭＳ Ｐゴシック" pitchFamily="34" charset="-128"/>
              </a:rPr>
              <a:t>found that </a:t>
            </a:r>
            <a:r>
              <a:rPr lang="en-US" sz="1100" dirty="0" smtClean="0">
                <a:ea typeface="ＭＳ Ｐゴシック" pitchFamily="34" charset="-128"/>
              </a:rPr>
              <a:t>the </a:t>
            </a:r>
            <a:r>
              <a:rPr lang="en-US" sz="1100" dirty="0">
                <a:ea typeface="ＭＳ Ｐゴシック" pitchFamily="34" charset="-128"/>
              </a:rPr>
              <a:t>average gallon of U.S. fluid milk </a:t>
            </a:r>
            <a:r>
              <a:rPr lang="en-US" sz="1100" dirty="0" smtClean="0">
                <a:ea typeface="ＭＳ Ｐゴシック" pitchFamily="34" charset="-128"/>
              </a:rPr>
              <a:t>contributed </a:t>
            </a:r>
            <a:r>
              <a:rPr lang="en-US" sz="1100" dirty="0">
                <a:ea typeface="ＭＳ Ｐゴシック" pitchFamily="34" charset="-128"/>
              </a:rPr>
              <a:t>17.6 lbs of CO2 equivalent </a:t>
            </a:r>
            <a:r>
              <a:rPr lang="en-US" sz="1100" dirty="0" smtClean="0">
                <a:ea typeface="ＭＳ Ｐゴシック" pitchFamily="34" charset="-128"/>
              </a:rPr>
              <a:t>emissions in 2007-8. </a:t>
            </a:r>
            <a:r>
              <a:rPr lang="en-US" sz="1100" dirty="0">
                <a:ea typeface="ＭＳ Ｐゴシック" pitchFamily="34" charset="-128"/>
              </a:rPr>
              <a:t>This chart shows the breakdown of where those emissions </a:t>
            </a:r>
            <a:r>
              <a:rPr lang="en-US" sz="1100" dirty="0" smtClean="0">
                <a:ea typeface="ＭＳ Ｐゴシック" pitchFamily="34" charset="-128"/>
              </a:rPr>
              <a:t>occurred </a:t>
            </a:r>
            <a:r>
              <a:rPr lang="en-US" sz="1100" dirty="0">
                <a:ea typeface="ＭＳ Ｐゴシック" pitchFamily="34" charset="-128"/>
              </a:rPr>
              <a:t>along the supply chain</a:t>
            </a:r>
            <a:r>
              <a:rPr lang="en-US" sz="1100" dirty="0" smtClean="0">
                <a:ea typeface="ＭＳ Ｐゴシック" pitchFamily="34" charset="-128"/>
              </a:rPr>
              <a:t>. </a:t>
            </a:r>
            <a:r>
              <a:rPr lang="en-US" sz="1100" dirty="0">
                <a:ea typeface="ＭＳ Ｐゴシック" pitchFamily="34" charset="-128"/>
              </a:rPr>
              <a:t> </a:t>
            </a:r>
            <a:r>
              <a:rPr lang="en-US" sz="1100" dirty="0" smtClean="0">
                <a:ea typeface="ＭＳ Ｐゴシック" pitchFamily="34" charset="-128"/>
              </a:rPr>
              <a:t> You can see that milk production was the largest source and packaging the smallest.</a:t>
            </a:r>
            <a:endParaRPr lang="en-US" sz="1100" dirty="0">
              <a:ea typeface="ＭＳ Ｐゴシック" pitchFamily="34" charset="-128"/>
            </a:endParaRPr>
          </a:p>
          <a:p>
            <a:pPr>
              <a:spcBef>
                <a:spcPct val="0"/>
              </a:spcBef>
              <a:defRPr/>
            </a:pPr>
            <a:endParaRPr lang="en-US" sz="1100" dirty="0">
              <a:ea typeface="ＭＳ Ｐゴシック" pitchFamily="34" charset="-128"/>
            </a:endParaRPr>
          </a:p>
          <a:p>
            <a:pPr>
              <a:spcBef>
                <a:spcPct val="0"/>
              </a:spcBef>
              <a:defRPr/>
            </a:pPr>
            <a:r>
              <a:rPr lang="en-US" sz="1100" b="1" dirty="0">
                <a:ea typeface="ＭＳ Ｐゴシック" pitchFamily="34" charset="-128"/>
              </a:rPr>
              <a:t>Value of the </a:t>
            </a:r>
            <a:r>
              <a:rPr lang="en-US" sz="1100" b="1" dirty="0" smtClean="0">
                <a:ea typeface="ＭＳ Ｐゴシック" pitchFamily="34" charset="-128"/>
              </a:rPr>
              <a:t>exercise</a:t>
            </a:r>
            <a:r>
              <a:rPr lang="en-US" sz="1100" dirty="0" smtClean="0">
                <a:ea typeface="ＭＳ Ｐゴシック" pitchFamily="34" charset="-128"/>
              </a:rPr>
              <a:t>:</a:t>
            </a:r>
            <a:endParaRPr lang="en-US" sz="1100" dirty="0">
              <a:ea typeface="ＭＳ Ｐゴシック" pitchFamily="34" charset="-128"/>
            </a:endParaRPr>
          </a:p>
          <a:p>
            <a:pPr marL="174904" indent="-174904">
              <a:spcBef>
                <a:spcPct val="0"/>
              </a:spcBef>
              <a:buFont typeface="Arial" pitchFamily="34" charset="0"/>
              <a:buChar char="•"/>
              <a:defRPr/>
            </a:pPr>
            <a:r>
              <a:rPr lang="en-US" sz="1100" dirty="0" smtClean="0">
                <a:ea typeface="ＭＳ Ｐゴシック" pitchFamily="34" charset="-128"/>
              </a:rPr>
              <a:t>It </a:t>
            </a:r>
            <a:r>
              <a:rPr lang="en-US" sz="1100" dirty="0">
                <a:ea typeface="ＭＳ Ｐゴシック" pitchFamily="34" charset="-128"/>
              </a:rPr>
              <a:t>was an important step because it provides a baseline for which the industry can measure future progress.</a:t>
            </a:r>
            <a:r>
              <a:rPr lang="en-US" sz="1100" dirty="0"/>
              <a:t> </a:t>
            </a:r>
            <a:endParaRPr lang="en-US" sz="1100" dirty="0" smtClean="0"/>
          </a:p>
          <a:p>
            <a:pPr marL="174904" indent="-174904">
              <a:spcBef>
                <a:spcPct val="0"/>
              </a:spcBef>
              <a:buFont typeface="Arial" pitchFamily="34" charset="0"/>
              <a:buChar char="•"/>
              <a:defRPr/>
            </a:pPr>
            <a:r>
              <a:rPr lang="en-US" sz="1100" dirty="0" smtClean="0"/>
              <a:t>Provides evidence showing that </a:t>
            </a:r>
            <a:r>
              <a:rPr lang="en-US" sz="1100" dirty="0" smtClean="0">
                <a:ea typeface="ＭＳ Ｐゴシック" pitchFamily="34" charset="-128"/>
              </a:rPr>
              <a:t>management </a:t>
            </a:r>
            <a:r>
              <a:rPr lang="en-US" sz="1100" dirty="0">
                <a:ea typeface="ＭＳ Ｐゴシック" pitchFamily="34" charset="-128"/>
              </a:rPr>
              <a:t>practices matter: </a:t>
            </a:r>
            <a:r>
              <a:rPr lang="en-US" sz="1100" dirty="0">
                <a:ea typeface="ＭＳ Ｐゴシック" pitchFamily="1" charset="-128"/>
                <a:cs typeface="ＭＳ Ｐゴシック"/>
              </a:rPr>
              <a:t>and that it really comes down to how a given farm manages its natural resources, the cow’s diet and its manure. </a:t>
            </a:r>
            <a:endParaRPr lang="en-US" sz="1100" dirty="0" smtClean="0"/>
          </a:p>
          <a:p>
            <a:pPr marL="174904" indent="-174904">
              <a:spcBef>
                <a:spcPct val="0"/>
              </a:spcBef>
              <a:buFont typeface="Arial" pitchFamily="34" charset="0"/>
              <a:buChar char="•"/>
              <a:defRPr/>
            </a:pPr>
            <a:r>
              <a:rPr lang="en-US" sz="1100" dirty="0" smtClean="0">
                <a:ea typeface="ＭＳ Ｐゴシック" pitchFamily="34" charset="-128"/>
              </a:rPr>
              <a:t>This </a:t>
            </a:r>
            <a:r>
              <a:rPr lang="en-US" sz="1100" dirty="0">
                <a:ea typeface="ＭＳ Ｐゴシック" pitchFamily="34" charset="-128"/>
              </a:rPr>
              <a:t>study also helps </a:t>
            </a:r>
            <a:r>
              <a:rPr lang="en-US" sz="1100" dirty="0" smtClean="0">
                <a:ea typeface="ＭＳ Ｐゴシック" pitchFamily="34" charset="-128"/>
              </a:rPr>
              <a:t>in accurately describing </a:t>
            </a:r>
            <a:r>
              <a:rPr lang="en-US" sz="1100" dirty="0">
                <a:ea typeface="ＭＳ Ｐゴシック" pitchFamily="34" charset="-128"/>
              </a:rPr>
              <a:t>the dairy industry’s carbon </a:t>
            </a:r>
            <a:r>
              <a:rPr lang="en-US" sz="1100" dirty="0" smtClean="0">
                <a:ea typeface="ＭＳ Ｐゴシック" pitchFamily="34" charset="-128"/>
              </a:rPr>
              <a:t>footprint. These results suggest </a:t>
            </a:r>
            <a:r>
              <a:rPr lang="en-US" sz="1100" dirty="0">
                <a:ea typeface="ＭＳ Ｐゴシック" pitchFamily="34" charset="-128"/>
              </a:rPr>
              <a:t>that U.S. dairy is only responsible for 2% of total emissions in the U.S. </a:t>
            </a:r>
            <a:r>
              <a:rPr lang="en-US" sz="1100" dirty="0" smtClean="0">
                <a:ea typeface="ＭＳ Ｐゴシック" pitchFamily="34" charset="-128"/>
              </a:rPr>
              <a:t> -- </a:t>
            </a:r>
            <a:r>
              <a:rPr lang="en-US" sz="1100" dirty="0">
                <a:ea typeface="ＭＳ Ｐゴシック" pitchFamily="34" charset="-128"/>
              </a:rPr>
              <a:t>less than that on a global </a:t>
            </a:r>
            <a:r>
              <a:rPr lang="en-US" sz="1100" dirty="0" smtClean="0">
                <a:ea typeface="ＭＳ Ｐゴシック" pitchFamily="34" charset="-128"/>
              </a:rPr>
              <a:t>scale (as </a:t>
            </a:r>
            <a:r>
              <a:rPr lang="en-US" sz="1100" dirty="0">
                <a:ea typeface="ＭＳ Ｐゴシック" pitchFamily="34" charset="-128"/>
              </a:rPr>
              <a:t>contrasted with the 2006 FAO estimate that global livestock are responsible for 18% of global GHG </a:t>
            </a:r>
            <a:r>
              <a:rPr lang="en-US" sz="1100" dirty="0" smtClean="0">
                <a:ea typeface="ＭＳ Ｐゴシック" pitchFamily="34" charset="-128"/>
              </a:rPr>
              <a:t>emissions).</a:t>
            </a:r>
            <a:endParaRPr lang="en-US" sz="1100" dirty="0">
              <a:ea typeface="ＭＳ Ｐゴシック" pitchFamily="34" charset="-128"/>
            </a:endParaRPr>
          </a:p>
          <a:p>
            <a:pPr marL="174904" indent="-174904">
              <a:buFont typeface="Arial" pitchFamily="34" charset="0"/>
              <a:buChar char="•"/>
            </a:pPr>
            <a:endParaRPr lang="en-US" sz="1100" dirty="0"/>
          </a:p>
          <a:p>
            <a:pPr marL="174904" indent="-174904"/>
            <a:r>
              <a:rPr lang="en-US" sz="1100" i="1" dirty="0"/>
              <a:t>Image caption: Greenhouse Gas Emissions for U.S. Fluid Milk: Contributions by Supply Chain</a:t>
            </a:r>
          </a:p>
          <a:p>
            <a:pPr marL="174904" indent="-174904"/>
            <a:r>
              <a:rPr lang="en-US" sz="1100" i="1" dirty="0"/>
              <a:t>Total CO2 equivalent emissions of fluid milk = 17.6 lbs. per gallon of milk.  </a:t>
            </a:r>
          </a:p>
          <a:p>
            <a:pPr marL="174904" indent="-174904"/>
            <a:r>
              <a:rPr lang="en-US" sz="1100" i="1" dirty="0"/>
              <a:t>Thoma et. al. (2010) “Greenhouse Gas Emissions of Fluid Milk in the U.S.”, University of Arkansas</a:t>
            </a:r>
          </a:p>
        </p:txBody>
      </p:sp>
      <p:sp>
        <p:nvSpPr>
          <p:cNvPr id="4" name="Slide Number Placeholder 3"/>
          <p:cNvSpPr>
            <a:spLocks noGrp="1"/>
          </p:cNvSpPr>
          <p:nvPr>
            <p:ph type="sldNum" sz="quarter" idx="10"/>
          </p:nvPr>
        </p:nvSpPr>
        <p:spPr/>
        <p:txBody>
          <a:bodyPr/>
          <a:lstStyle/>
          <a:p>
            <a:fld id="{AFF99249-B50D-4019-9F2D-12FD7B54A157}" type="slidenum">
              <a:rPr lang="en-US" smtClean="0">
                <a:solidFill>
                  <a:prstClr val="black"/>
                </a:solidFill>
              </a:rPr>
              <a:pPr/>
              <a:t>16</a:t>
            </a:fld>
            <a:endParaRPr lang="en-US" dirty="0">
              <a:solidFill>
                <a:prstClr val="black"/>
              </a:solidFill>
            </a:endParaRPr>
          </a:p>
        </p:txBody>
      </p:sp>
    </p:spTree>
    <p:extLst>
      <p:ext uri="{BB962C8B-B14F-4D97-AF65-F5344CB8AC3E}">
        <p14:creationId xmlns="" xmlns:p14="http://schemas.microsoft.com/office/powerpoint/2010/main" val="2175960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is taken verbatim from the Innovation Center’s slide presentation on US Dairy Sustainability Commitment and represents a</a:t>
            </a:r>
            <a:r>
              <a:rPr lang="en-US" baseline="0" dirty="0" smtClean="0"/>
              <a:t> report on their lessons learned.  Full talking points for this chart are available with the original presentation.  I would like to focus attention on Manure Management – it is a significant contributor to GHG emissions and represents a target to work from.</a:t>
            </a:r>
          </a:p>
          <a:p>
            <a:endParaRPr lang="en-US" baseline="0" dirty="0" smtClean="0"/>
          </a:p>
        </p:txBody>
      </p:sp>
      <p:sp>
        <p:nvSpPr>
          <p:cNvPr id="4" name="Slide Number Placeholder 3"/>
          <p:cNvSpPr>
            <a:spLocks noGrp="1"/>
          </p:cNvSpPr>
          <p:nvPr>
            <p:ph type="sldNum" sz="quarter" idx="10"/>
          </p:nvPr>
        </p:nvSpPr>
        <p:spPr/>
        <p:txBody>
          <a:bodyPr/>
          <a:lstStyle/>
          <a:p>
            <a:fld id="{DFEF0BB6-C740-465C-B436-3A979EB14628}" type="slidenum">
              <a:rPr lang="en-US" smtClean="0">
                <a:solidFill>
                  <a:prstClr val="black"/>
                </a:solidFill>
              </a:rPr>
              <a:pPr/>
              <a:t>17</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from slide</a:t>
            </a:r>
          </a:p>
          <a:p>
            <a:endParaRPr lang="en-US" dirty="0" smtClean="0"/>
          </a:p>
          <a:p>
            <a:r>
              <a:rPr lang="en-US" dirty="0" smtClean="0"/>
              <a:t>The </a:t>
            </a:r>
            <a:r>
              <a:rPr lang="en-US" dirty="0"/>
              <a:t>USDA LCA Digital Commons is </a:t>
            </a:r>
          </a:p>
          <a:p>
            <a:endParaRPr lang="en-US" dirty="0"/>
          </a:p>
          <a:p>
            <a:r>
              <a:rPr lang="en-US" dirty="0"/>
              <a:t>An open-access, inventory of peer-reviewed, formatted, US LCA data  </a:t>
            </a:r>
          </a:p>
          <a:p>
            <a:endParaRPr lang="en-US" dirty="0"/>
          </a:p>
          <a:p>
            <a:r>
              <a:rPr lang="en-US" dirty="0"/>
              <a:t>USDA’s contribution to the collection, organization, management, dissemination, and preservation of LCA data for current and future public and private decision-making and </a:t>
            </a:r>
            <a:r>
              <a:rPr lang="en-US" dirty="0" smtClean="0"/>
              <a:t>research</a:t>
            </a:r>
          </a:p>
          <a:p>
            <a:endParaRPr lang="en-US" dirty="0" smtClean="0"/>
          </a:p>
          <a:p>
            <a:r>
              <a:rPr lang="en-US" dirty="0" smtClean="0"/>
              <a:t>Data in the LCA Digital Commons has practical management application.  For example, the Dairy GHG Emissions study identified manure management as a significant source of GHG emissions.  The staff of the Innovation Center can go to the Commons and find data on manure management practices by state over several years.  Trend information will inform the Innovation Center staff as to possible outreach, education, and training needs to promote best management practices – AND where this information is most needed.</a:t>
            </a:r>
          </a:p>
          <a:p>
            <a:endParaRPr lang="en-US" dirty="0" smtClean="0"/>
          </a:p>
          <a:p>
            <a:r>
              <a:rPr lang="en-US" dirty="0" smtClean="0"/>
              <a:t>Our data can help to make a difference.</a:t>
            </a:r>
            <a:endParaRPr lang="en-US" dirty="0"/>
          </a:p>
          <a:p>
            <a:endParaRPr lang="en-US" dirty="0"/>
          </a:p>
        </p:txBody>
      </p:sp>
      <p:sp>
        <p:nvSpPr>
          <p:cNvPr id="4" name="Slide Number Placeholder 3"/>
          <p:cNvSpPr>
            <a:spLocks noGrp="1"/>
          </p:cNvSpPr>
          <p:nvPr>
            <p:ph type="sldNum" sz="quarter" idx="10"/>
          </p:nvPr>
        </p:nvSpPr>
        <p:spPr/>
        <p:txBody>
          <a:bodyPr/>
          <a:lstStyle/>
          <a:p>
            <a:fld id="{AFF99249-B50D-4019-9F2D-12FD7B54A157}" type="slidenum">
              <a:rPr lang="en-US" smtClean="0">
                <a:solidFill>
                  <a:prstClr val="black"/>
                </a:solidFill>
              </a:rPr>
              <a:pPr/>
              <a:t>18</a:t>
            </a:fld>
            <a:endParaRPr lang="en-US" dirty="0">
              <a:solidFill>
                <a:prstClr val="black"/>
              </a:solidFill>
            </a:endParaRPr>
          </a:p>
        </p:txBody>
      </p:sp>
    </p:spTree>
    <p:extLst>
      <p:ext uri="{BB962C8B-B14F-4D97-AF65-F5344CB8AC3E}">
        <p14:creationId xmlns="" xmlns:p14="http://schemas.microsoft.com/office/powerpoint/2010/main" val="2956234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a:p>
            <a:endParaRPr lang="en-US" dirty="0"/>
          </a:p>
        </p:txBody>
      </p:sp>
      <p:sp>
        <p:nvSpPr>
          <p:cNvPr id="4" name="Slide Number Placeholder 3"/>
          <p:cNvSpPr>
            <a:spLocks noGrp="1"/>
          </p:cNvSpPr>
          <p:nvPr>
            <p:ph type="sldNum" sz="quarter" idx="10"/>
          </p:nvPr>
        </p:nvSpPr>
        <p:spPr/>
        <p:txBody>
          <a:bodyPr/>
          <a:lstStyle/>
          <a:p>
            <a:fld id="{AFF99249-B50D-4019-9F2D-12FD7B54A157}" type="slidenum">
              <a:rPr lang="en-US" smtClean="0">
                <a:solidFill>
                  <a:prstClr val="black"/>
                </a:solidFill>
              </a:rPr>
              <a:pPr/>
              <a:t>19</a:t>
            </a:fld>
            <a:endParaRPr lang="en-US" dirty="0">
              <a:solidFill>
                <a:prstClr val="black"/>
              </a:solidFill>
            </a:endParaRPr>
          </a:p>
        </p:txBody>
      </p:sp>
      <p:sp>
        <p:nvSpPr>
          <p:cNvPr id="5" name="Notes Placeholder 2"/>
          <p:cNvSpPr txBox="1">
            <a:spLocks/>
          </p:cNvSpPr>
          <p:nvPr/>
        </p:nvSpPr>
        <p:spPr>
          <a:xfrm>
            <a:off x="854213" y="4574431"/>
            <a:ext cx="5613400" cy="4189095"/>
          </a:xfrm>
          <a:prstGeom prst="rect">
            <a:avLst/>
          </a:prstGeom>
        </p:spPr>
        <p:txBody>
          <a:bodyPr vert="horz" lIns="93282" tIns="46642" rIns="93282" bIns="46642"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dirty="0" smtClean="0">
                <a:solidFill>
                  <a:prstClr val="black"/>
                </a:solidFill>
              </a:rPr>
              <a:t>Above all, the LCA digital commons is a huge data management project.  I don’t expect you to be able to read this slide, just wanted to impress </a:t>
            </a:r>
            <a:r>
              <a:rPr lang="en-US" dirty="0">
                <a:solidFill>
                  <a:prstClr val="black"/>
                </a:solidFill>
              </a:rPr>
              <a:t>u</a:t>
            </a:r>
            <a:r>
              <a:rPr lang="en-US" dirty="0" smtClean="0">
                <a:solidFill>
                  <a:prstClr val="black"/>
                </a:solidFill>
              </a:rPr>
              <a:t>pon  you the extensive amount of data—much of it data collected by the US government --  that goes into an LCA – and that will be housed and organized at the digital commons. </a:t>
            </a:r>
            <a:endParaRPr lang="en-US" dirty="0">
              <a:solidFill>
                <a:prstClr val="black"/>
              </a:solidFill>
            </a:endParaRPr>
          </a:p>
        </p:txBody>
      </p:sp>
    </p:spTree>
    <p:extLst>
      <p:ext uri="{BB962C8B-B14F-4D97-AF65-F5344CB8AC3E}">
        <p14:creationId xmlns="" xmlns:p14="http://schemas.microsoft.com/office/powerpoint/2010/main" val="31543756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7783" y="4421823"/>
            <a:ext cx="6159147" cy="4189095"/>
          </a:xfrm>
        </p:spPr>
        <p:txBody>
          <a:bodyPr/>
          <a:lstStyle/>
          <a:p>
            <a:r>
              <a:rPr lang="en-US" sz="900" dirty="0" smtClean="0"/>
              <a:t>To make this  effort possible, the Digital Commons has had input and consultation from a number of sectors:</a:t>
            </a:r>
          </a:p>
          <a:p>
            <a:endParaRPr lang="en-US" sz="900" dirty="0"/>
          </a:p>
          <a:p>
            <a:r>
              <a:rPr lang="en-US" sz="900" b="1" dirty="0" smtClean="0"/>
              <a:t>From Software sector:</a:t>
            </a:r>
          </a:p>
          <a:p>
            <a:pPr marL="171643" indent="-171643">
              <a:buFont typeface="Arial" pitchFamily="34" charset="0"/>
              <a:buChar char="•"/>
            </a:pPr>
            <a:r>
              <a:rPr lang="en-US" sz="900" dirty="0" smtClean="0"/>
              <a:t>Earthster  -  collaborated in the development of data visualization tools</a:t>
            </a:r>
          </a:p>
          <a:p>
            <a:pPr marL="171643" indent="-171643">
              <a:buFont typeface="Arial" pitchFamily="34" charset="0"/>
              <a:buChar char="•"/>
            </a:pPr>
            <a:r>
              <a:rPr lang="en-US" sz="900" dirty="0" smtClean="0"/>
              <a:t>OpenLCA – GreenDeltaTC created OpenLCA Framework as an open source LCA database and analysis tool.  The LCA Digital Commons is built on the database backbone of OpenLCA Framework, we are also using the tool to compile life cycle inventories for selected processes.  (We are further collaborating with the GreenDeltaTC team in upgrading the capacity of OpenLCA Framework.)</a:t>
            </a:r>
          </a:p>
          <a:p>
            <a:endParaRPr lang="en-US" sz="900" dirty="0"/>
          </a:p>
          <a:p>
            <a:r>
              <a:rPr lang="en-US" sz="900" b="1" dirty="0" smtClean="0"/>
              <a:t>System interoperability</a:t>
            </a:r>
          </a:p>
          <a:p>
            <a:pPr marL="171643" indent="-171643">
              <a:buFont typeface="Arial" pitchFamily="34" charset="0"/>
              <a:buChar char="•"/>
            </a:pPr>
            <a:r>
              <a:rPr lang="en-US" sz="900" dirty="0" smtClean="0"/>
              <a:t>EC and others – set standards; created databases and other tools with which the LCA Digital Commons seeks to be compatible and interoperable with.  </a:t>
            </a:r>
          </a:p>
          <a:p>
            <a:pPr marL="171643" indent="-171643">
              <a:buFont typeface="Arial" pitchFamily="34" charset="0"/>
              <a:buChar char="•"/>
            </a:pPr>
            <a:r>
              <a:rPr lang="en-US" sz="900" dirty="0" smtClean="0"/>
              <a:t>Ecoinvent is the gold standard having the most complete and robust data at this time.  They are also the authors of a major data format standard EcoSpold, used in the LCA Digital Commons.</a:t>
            </a:r>
          </a:p>
          <a:p>
            <a:endParaRPr lang="en-US" sz="900" dirty="0"/>
          </a:p>
          <a:p>
            <a:r>
              <a:rPr lang="en-US" sz="900" b="1" dirty="0"/>
              <a:t>Academic:</a:t>
            </a:r>
          </a:p>
          <a:p>
            <a:r>
              <a:rPr lang="en-US" sz="900" dirty="0"/>
              <a:t>Dr. Joyce Cooper and her team at the University of Washington are </a:t>
            </a:r>
            <a:r>
              <a:rPr lang="en-US" sz="900" dirty="0" smtClean="0"/>
              <a:t> </a:t>
            </a:r>
            <a:r>
              <a:rPr lang="en-US" sz="900" dirty="0"/>
              <a:t>transforming the USDA data into LCA compatible formats.  </a:t>
            </a:r>
          </a:p>
          <a:p>
            <a:endParaRPr lang="en-US" sz="900" dirty="0" smtClean="0"/>
          </a:p>
          <a:p>
            <a:r>
              <a:rPr lang="en-US" sz="900" b="1" dirty="0"/>
              <a:t>Industry</a:t>
            </a:r>
            <a:r>
              <a:rPr lang="en-US" sz="900" dirty="0"/>
              <a:t>:</a:t>
            </a:r>
          </a:p>
          <a:p>
            <a:r>
              <a:rPr lang="en-US" sz="900" i="1" u="sng" dirty="0"/>
              <a:t>Innovation Center for US Dairy</a:t>
            </a:r>
            <a:r>
              <a:rPr lang="en-US" sz="900" i="1" dirty="0"/>
              <a:t> </a:t>
            </a:r>
            <a:r>
              <a:rPr lang="en-US" sz="900" dirty="0"/>
              <a:t>– will be the first industry partner to submit full data used in the development of their greenhouse gas emissions study for fluid milk.  </a:t>
            </a:r>
            <a:endParaRPr lang="en-US" sz="900" dirty="0" smtClean="0"/>
          </a:p>
          <a:p>
            <a:endParaRPr lang="en-US" sz="900" u="sng" dirty="0"/>
          </a:p>
          <a:p>
            <a:r>
              <a:rPr lang="en-US" sz="900" dirty="0" smtClean="0"/>
              <a:t>A number of other industry groups, including the United Soybean Board and Cotton Inc,  have expressed interest in  working with the Digital Commons to publish their data.  </a:t>
            </a:r>
          </a:p>
          <a:p>
            <a:endParaRPr lang="en-US" sz="900" dirty="0" smtClean="0"/>
          </a:p>
          <a:p>
            <a:r>
              <a:rPr lang="en-US" sz="900" b="1" dirty="0" smtClean="0"/>
              <a:t>US Federal </a:t>
            </a:r>
            <a:endParaRPr lang="en-US" sz="900" b="1" dirty="0"/>
          </a:p>
          <a:p>
            <a:r>
              <a:rPr lang="en-US" sz="900" dirty="0" smtClean="0"/>
              <a:t>A number of US  government departments are contributing data and expertise to the project, most notably, EPA and DOE.</a:t>
            </a:r>
          </a:p>
          <a:p>
            <a:endParaRPr lang="en-US" sz="900" dirty="0" smtClean="0"/>
          </a:p>
          <a:p>
            <a:endParaRPr lang="en-US" sz="900" dirty="0"/>
          </a:p>
          <a:p>
            <a:endParaRPr lang="en-US" sz="900" dirty="0" smtClean="0"/>
          </a:p>
        </p:txBody>
      </p:sp>
      <p:sp>
        <p:nvSpPr>
          <p:cNvPr id="4" name="Slide Number Placeholder 3"/>
          <p:cNvSpPr>
            <a:spLocks noGrp="1"/>
          </p:cNvSpPr>
          <p:nvPr>
            <p:ph type="sldNum" sz="quarter" idx="10"/>
          </p:nvPr>
        </p:nvSpPr>
        <p:spPr/>
        <p:txBody>
          <a:bodyPr/>
          <a:lstStyle/>
          <a:p>
            <a:fld id="{AFF99249-B50D-4019-9F2D-12FD7B54A157}" type="slidenum">
              <a:rPr lang="en-US" smtClean="0">
                <a:solidFill>
                  <a:prstClr val="black"/>
                </a:solidFill>
              </a:rPr>
              <a:pPr/>
              <a:t>20</a:t>
            </a:fld>
            <a:endParaRPr lang="en-US" dirty="0">
              <a:solidFill>
                <a:prstClr val="black"/>
              </a:solidFill>
            </a:endParaRPr>
          </a:p>
        </p:txBody>
      </p:sp>
    </p:spTree>
    <p:extLst>
      <p:ext uri="{BB962C8B-B14F-4D97-AF65-F5344CB8AC3E}">
        <p14:creationId xmlns="" xmlns:p14="http://schemas.microsoft.com/office/powerpoint/2010/main" val="1955315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Digital commons currently  contains environmental data/physical input/output data on first tier of commodity production for nine major crops</a:t>
            </a:r>
          </a:p>
          <a:p>
            <a:endParaRPr lang="en-US" dirty="0"/>
          </a:p>
          <a:p>
            <a:r>
              <a:rPr lang="en-US" dirty="0" smtClean="0"/>
              <a:t>As you can see, for most of these crops numerous assessments for different locations for different years  -- for example, soybeans has 144  assessments for different locations at different times.  </a:t>
            </a:r>
          </a:p>
          <a:p>
            <a:endParaRPr lang="en-US" dirty="0" smtClean="0"/>
          </a:p>
          <a:p>
            <a:r>
              <a:rPr lang="en-US" dirty="0" smtClean="0"/>
              <a:t>We expect the LCA Digital Commons will be able to accept data submissions by the end of 2012 (calendar year) or early in 2013.</a:t>
            </a:r>
            <a:endParaRPr lang="en-US" dirty="0"/>
          </a:p>
        </p:txBody>
      </p:sp>
      <p:sp>
        <p:nvSpPr>
          <p:cNvPr id="4" name="Slide Number Placeholder 3"/>
          <p:cNvSpPr>
            <a:spLocks noGrp="1"/>
          </p:cNvSpPr>
          <p:nvPr>
            <p:ph type="sldNum" sz="quarter" idx="10"/>
          </p:nvPr>
        </p:nvSpPr>
        <p:spPr/>
        <p:txBody>
          <a:bodyPr/>
          <a:lstStyle/>
          <a:p>
            <a:fld id="{AFF99249-B50D-4019-9F2D-12FD7B54A157}" type="slidenum">
              <a:rPr lang="en-US" smtClean="0">
                <a:solidFill>
                  <a:prstClr val="black"/>
                </a:solidFill>
              </a:rPr>
              <a:pPr/>
              <a:t>21</a:t>
            </a:fld>
            <a:endParaRPr lang="en-US" dirty="0">
              <a:solidFill>
                <a:prstClr val="black"/>
              </a:solidFill>
            </a:endParaRPr>
          </a:p>
        </p:txBody>
      </p:sp>
    </p:spTree>
    <p:extLst>
      <p:ext uri="{BB962C8B-B14F-4D97-AF65-F5344CB8AC3E}">
        <p14:creationId xmlns="" xmlns:p14="http://schemas.microsoft.com/office/powerpoint/2010/main" val="1117614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E3B2EE77-D66D-45B9-8396-76F0B8C3D407}" type="slidenum">
              <a:rPr lang="en-US" smtClean="0">
                <a:solidFill>
                  <a:prstClr val="black"/>
                </a:solidFill>
                <a:ea typeface="ＭＳ Ｐゴシック" pitchFamily="34" charset="-128"/>
              </a:rPr>
              <a:pPr/>
              <a:t>3</a:t>
            </a:fld>
            <a:endParaRPr lang="en-US" dirty="0" smtClean="0">
              <a:solidFill>
                <a:prstClr val="black"/>
              </a:solidFill>
              <a:ea typeface="ＭＳ Ｐゴシック" pitchFamily="34" charset="-128"/>
            </a:endParaRPr>
          </a:p>
        </p:txBody>
      </p:sp>
      <p:sp>
        <p:nvSpPr>
          <p:cNvPr id="33795" name="Rectangle 2"/>
          <p:cNvSpPr>
            <a:spLocks noGrp="1" noRot="1" noChangeAspect="1" noChangeArrowheads="1" noTextEdit="1"/>
          </p:cNvSpPr>
          <p:nvPr>
            <p:ph type="sldImg"/>
          </p:nvPr>
        </p:nvSpPr>
        <p:spPr>
          <a:xfrm>
            <a:off x="209550" y="0"/>
            <a:ext cx="3101975" cy="2327275"/>
          </a:xfrm>
          <a:ln/>
        </p:spPr>
      </p:sp>
      <p:sp>
        <p:nvSpPr>
          <p:cNvPr id="33796" name="Rectangle 3"/>
          <p:cNvSpPr>
            <a:spLocks noGrp="1" noChangeArrowheads="1"/>
          </p:cNvSpPr>
          <p:nvPr>
            <p:ph type="body" idx="1"/>
          </p:nvPr>
        </p:nvSpPr>
        <p:spPr>
          <a:xfrm>
            <a:off x="0" y="2560003"/>
            <a:ext cx="7016750" cy="6361218"/>
          </a:xfrm>
          <a:noFill/>
          <a:ln/>
        </p:spPr>
        <p:txBody>
          <a:bodyPr/>
          <a:lstStyle/>
          <a:p>
            <a:endParaRPr lang="en-US" b="1" dirty="0"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B8F03C-61EF-4840-BB43-DAED01A0071D}" type="slidenum">
              <a:rPr lang="en-US" smtClean="0">
                <a:solidFill>
                  <a:prstClr val="black"/>
                </a:solidFill>
              </a:rPr>
              <a:pPr>
                <a:defRPr/>
              </a:pPr>
              <a:t>4</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is RPA – legislative</a:t>
            </a:r>
            <a:r>
              <a:rPr lang="en-US" baseline="0" dirty="0" smtClean="0"/>
              <a:t> direction for long term – FS decided on 50 years</a:t>
            </a:r>
          </a:p>
          <a:p>
            <a:endParaRPr lang="en-US" baseline="0" dirty="0" smtClean="0"/>
          </a:p>
          <a:p>
            <a:r>
              <a:rPr lang="en-US" baseline="0" dirty="0" smtClean="0"/>
              <a:t>We also focus on the resources found on forest and rangeland.</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D0074DA-FD92-4F39-B5F1-2FF9AEF16EA9}" type="slidenum">
              <a:rPr lang="en-US" smtClean="0">
                <a:solidFill>
                  <a:prstClr val="black"/>
                </a:solidFill>
              </a:rPr>
              <a:pPr>
                <a:defRPr/>
              </a:pPr>
              <a:t>5</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National projections  - linked</a:t>
            </a:r>
            <a:r>
              <a:rPr lang="en-US" baseline="0" dirty="0" smtClean="0"/>
              <a:t> to IPCC, but updated for GDP and population based on more recent US data. </a:t>
            </a:r>
          </a:p>
          <a:p>
            <a:r>
              <a:rPr lang="en-US" baseline="0" dirty="0" smtClean="0"/>
              <a:t>National projections  </a:t>
            </a:r>
            <a:r>
              <a:rPr lang="en-US" dirty="0" smtClean="0"/>
              <a:t>were scaled to the county level for population, income, and climate.  </a:t>
            </a:r>
          </a:p>
          <a:p>
            <a:endParaRPr lang="en-US" dirty="0" smtClean="0"/>
          </a:p>
          <a:p>
            <a:r>
              <a:rPr lang="en-US" dirty="0" smtClean="0"/>
              <a:t>On the driving forces,  </a:t>
            </a:r>
          </a:p>
          <a:p>
            <a:r>
              <a:rPr lang="en-US" dirty="0" smtClean="0"/>
              <a:t>US economic</a:t>
            </a:r>
            <a:r>
              <a:rPr lang="en-US" baseline="0" dirty="0" smtClean="0"/>
              <a:t> growth, like all developed countries, is slower than global average</a:t>
            </a:r>
          </a:p>
          <a:p>
            <a:r>
              <a:rPr lang="en-US" baseline="0" dirty="0" smtClean="0"/>
              <a:t>US population continues to grow, difference from most other developed countries</a:t>
            </a:r>
          </a:p>
          <a:p>
            <a:endParaRPr lang="en-US" dirty="0" smtClean="0"/>
          </a:p>
          <a:p>
            <a:r>
              <a:rPr lang="en-US" dirty="0" smtClean="0"/>
              <a:t>Numbers in parenthese</a:t>
            </a:r>
            <a:r>
              <a:rPr lang="en-US" baseline="0" dirty="0" smtClean="0"/>
              <a:t>s are factors of change over the projection period.  </a:t>
            </a:r>
          </a:p>
          <a:p>
            <a:endParaRPr lang="en-US" baseline="0" dirty="0" smtClean="0"/>
          </a:p>
          <a:p>
            <a:r>
              <a:rPr lang="en-US" baseline="0" dirty="0" smtClean="0"/>
              <a:t>RPA HFW scenario was developed in response to peer review comments – generally has the characteristics of A1B, only analyzed for forest resources and forest product sector.  </a:t>
            </a:r>
            <a:endParaRPr lang="en-US" dirty="0"/>
          </a:p>
        </p:txBody>
      </p:sp>
      <p:sp>
        <p:nvSpPr>
          <p:cNvPr id="4" name="Slide Number Placeholder 3"/>
          <p:cNvSpPr>
            <a:spLocks noGrp="1"/>
          </p:cNvSpPr>
          <p:nvPr>
            <p:ph type="sldNum" sz="quarter" idx="10"/>
          </p:nvPr>
        </p:nvSpPr>
        <p:spPr/>
        <p:txBody>
          <a:bodyPr/>
          <a:lstStyle/>
          <a:p>
            <a:pPr>
              <a:defRPr/>
            </a:pPr>
            <a:fld id="{4D0074DA-FD92-4F39-B5F1-2FF9AEF16EA9}"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a:t>
            </a:r>
            <a:r>
              <a:rPr lang="en-US" baseline="0" dirty="0" smtClean="0"/>
              <a:t> the RPA focus is national, we typically report results at RPA region or sub-region.   </a:t>
            </a:r>
          </a:p>
          <a:p>
            <a:r>
              <a:rPr lang="en-US" baseline="0" dirty="0" smtClean="0"/>
              <a:t>For some resources, other regional designations are used – most notably for water, which uses ASRs, a subset of WRRs.  </a:t>
            </a:r>
          </a:p>
          <a:p>
            <a:r>
              <a:rPr lang="en-US" baseline="0" dirty="0" smtClean="0"/>
              <a:t>Use EPA regions for some water quality reporting.  </a:t>
            </a:r>
            <a:endParaRPr lang="en-US" dirty="0"/>
          </a:p>
        </p:txBody>
      </p:sp>
      <p:sp>
        <p:nvSpPr>
          <p:cNvPr id="4" name="Slide Number Placeholder 3"/>
          <p:cNvSpPr>
            <a:spLocks noGrp="1"/>
          </p:cNvSpPr>
          <p:nvPr>
            <p:ph type="sldNum" sz="quarter" idx="10"/>
          </p:nvPr>
        </p:nvSpPr>
        <p:spPr/>
        <p:txBody>
          <a:bodyPr/>
          <a:lstStyle/>
          <a:p>
            <a:pPr>
              <a:defRPr/>
            </a:pPr>
            <a:fld id="{4D0074DA-FD92-4F39-B5F1-2FF9AEF16EA9}"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 other briefings</a:t>
            </a:r>
            <a:r>
              <a:rPr lang="en-US" baseline="0" dirty="0" smtClean="0"/>
              <a:t> this week focus on particular resource areas, we also tried to synthesize the findings by common themes across resources areas.  I’ll be using the themes to describe the findings.  </a:t>
            </a:r>
          </a:p>
          <a:p>
            <a:endParaRPr lang="en-US" baseline="0" dirty="0" smtClean="0"/>
          </a:p>
          <a:p>
            <a:r>
              <a:rPr lang="en-US" baseline="0" dirty="0" smtClean="0"/>
              <a:t>The four main themes…. ANALYSES ASSUME NO POLICY CHANGE</a:t>
            </a:r>
            <a:endParaRPr lang="en-US" dirty="0"/>
          </a:p>
        </p:txBody>
      </p:sp>
      <p:sp>
        <p:nvSpPr>
          <p:cNvPr id="4" name="Slide Number Placeholder 3"/>
          <p:cNvSpPr>
            <a:spLocks noGrp="1"/>
          </p:cNvSpPr>
          <p:nvPr>
            <p:ph type="sldNum" sz="quarter" idx="10"/>
          </p:nvPr>
        </p:nvSpPr>
        <p:spPr/>
        <p:txBody>
          <a:bodyPr/>
          <a:lstStyle/>
          <a:p>
            <a:pPr>
              <a:defRPr/>
            </a:pPr>
            <a:fld id="{4D0074DA-FD92-4F39-B5F1-2FF9AEF16EA9}"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6825" eaLnBrk="0" fontAlgn="base" hangingPunct="0">
              <a:spcBef>
                <a:spcPct val="30000"/>
              </a:spcBef>
              <a:spcAft>
                <a:spcPct val="0"/>
              </a:spcAft>
              <a:defRPr/>
            </a:pPr>
            <a:r>
              <a:rPr lang="en-US" dirty="0" smtClean="0">
                <a:latin typeface="Trebuchet MS" pitchFamily="34" charset="0"/>
              </a:rPr>
              <a:t>Future water availability will depend most importantly on water use trends in the agricultural sector. </a:t>
            </a:r>
          </a:p>
          <a:p>
            <a:pPr defTabSz="916825" eaLnBrk="0" fontAlgn="base" hangingPunct="0">
              <a:spcBef>
                <a:spcPct val="30000"/>
              </a:spcBef>
              <a:spcAft>
                <a:spcPct val="0"/>
              </a:spcAft>
              <a:defRPr/>
            </a:pPr>
            <a:r>
              <a:rPr lang="en-US" dirty="0" smtClean="0"/>
              <a:t>Water yield is the sum of surface and sub-surface runoff, estimated as precipitation minus evapotranspiration.</a:t>
            </a:r>
          </a:p>
          <a:p>
            <a:pPr defTabSz="916825" eaLnBrk="0" fontAlgn="base" hangingPunct="0">
              <a:spcBef>
                <a:spcPct val="30000"/>
              </a:spcBef>
              <a:spcAft>
                <a:spcPct val="0"/>
              </a:spcAft>
              <a:defRPr/>
            </a:pPr>
            <a:endParaRPr lang="en-US" dirty="0" smtClean="0">
              <a:latin typeface="Trebuchet MS"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4D0074DA-FD92-4F39-B5F1-2FF9AEF16EA9}"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Vulnerability of water</a:t>
            </a:r>
            <a:r>
              <a:rPr lang="en-US" baseline="0" dirty="0" smtClean="0"/>
              <a:t> supply –defined as the probability of annual water shortage- for the A2 scenario using three different GCMs.  A2 has the highest population growth, which tends to have the greatest increases in water demand.   Show similar patterns, but the climate models vary in the degree of change in temp and </a:t>
            </a:r>
            <a:r>
              <a:rPr lang="en-US" baseline="0" dirty="0" err="1" smtClean="0"/>
              <a:t>precip</a:t>
            </a:r>
            <a:r>
              <a:rPr lang="en-US" baseline="0" dirty="0" smtClean="0"/>
              <a:t>.  MIROC tends to be the driest, but not for all parts of the US.  </a:t>
            </a:r>
          </a:p>
          <a:p>
            <a:endParaRPr lang="en-US" baseline="0" dirty="0" smtClean="0"/>
          </a:p>
          <a:p>
            <a:r>
              <a:rPr lang="en-US" baseline="0" dirty="0" smtClean="0"/>
              <a:t>General conclusion – there are going to be problems if we don’t adapt, and we have to adapt in the face of considerable uncertainty about when and where the changes will occur.  </a:t>
            </a:r>
            <a:endParaRPr lang="en-US" dirty="0"/>
          </a:p>
        </p:txBody>
      </p:sp>
      <p:sp>
        <p:nvSpPr>
          <p:cNvPr id="4" name="Slide Number Placeholder 3"/>
          <p:cNvSpPr>
            <a:spLocks noGrp="1"/>
          </p:cNvSpPr>
          <p:nvPr>
            <p:ph type="sldNum" sz="quarter" idx="10"/>
          </p:nvPr>
        </p:nvSpPr>
        <p:spPr/>
        <p:txBody>
          <a:bodyPr/>
          <a:lstStyle/>
          <a:p>
            <a:pPr>
              <a:defRPr/>
            </a:pPr>
            <a:fld id="{4D0074DA-FD92-4F39-B5F1-2FF9AEF16EA9}"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hemeOverride" Target="../theme/themeOverride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hemeOverride" Target="../theme/themeOverride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Microsoft_Office_Word_97_-_2003_Document1.doc"/><Relationship Id="rId2" Type="http://schemas.openxmlformats.org/officeDocument/2006/relationships/slideMaster" Target="../slideMasters/slideMaster4.xml"/><Relationship Id="rId1" Type="http://schemas.openxmlformats.org/officeDocument/2006/relationships/vmlDrawing" Target="../drawings/vmlDrawing1.v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5.xml"/><Relationship Id="rId1" Type="http://schemas.openxmlformats.org/officeDocument/2006/relationships/vmlDrawing" Target="../drawings/vmlDrawing3.vml"/><Relationship Id="rId4" Type="http://schemas.openxmlformats.org/officeDocument/2006/relationships/oleObject" Target="../embeddings/oleObject2.bin"/></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DD1FEF-004B-4A40-A19D-B04D79BB35C4}" type="datetimeFigureOut">
              <a:rPr lang="en-US" smtClean="0"/>
              <a:pPr/>
              <a:t>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C17FB-8DA3-4F6F-94B1-F7F25D0E621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DD1FEF-004B-4A40-A19D-B04D79BB35C4}" type="datetimeFigureOut">
              <a:rPr lang="en-US" smtClean="0"/>
              <a:pPr/>
              <a:t>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C17FB-8DA3-4F6F-94B1-F7F25D0E6215}"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679A1A-B438-43D3-90BB-187F0D0C169A}" type="datetimeFigureOut">
              <a:rPr lang="en-US" smtClean="0">
                <a:solidFill>
                  <a:prstClr val="black">
                    <a:tint val="75000"/>
                  </a:prstClr>
                </a:solidFill>
              </a:rPr>
              <a:pPr/>
              <a:t>1/6/2013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4243A02-4EF0-4266-B524-22859FACE49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69754809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679A1A-B438-43D3-90BB-187F0D0C169A}" type="datetimeFigureOut">
              <a:rPr lang="en-US" smtClean="0">
                <a:solidFill>
                  <a:prstClr val="black">
                    <a:tint val="75000"/>
                  </a:prstClr>
                </a:solidFill>
              </a:rPr>
              <a:pPr/>
              <a:t>1/6/2013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4243A02-4EF0-4266-B524-22859FACE49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67141042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679A1A-B438-43D3-90BB-187F0D0C169A}" type="datetimeFigureOut">
              <a:rPr lang="en-US" smtClean="0">
                <a:solidFill>
                  <a:prstClr val="black">
                    <a:tint val="75000"/>
                  </a:prstClr>
                </a:solidFill>
              </a:rPr>
              <a:pPr/>
              <a:t>1/6/2013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4243A02-4EF0-4266-B524-22859FACE49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268002401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679A1A-B438-43D3-90BB-187F0D0C169A}" type="datetimeFigureOut">
              <a:rPr lang="en-US" smtClean="0">
                <a:solidFill>
                  <a:prstClr val="black">
                    <a:tint val="75000"/>
                  </a:prstClr>
                </a:solidFill>
              </a:rPr>
              <a:pPr/>
              <a:t>1/6/2013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243A02-4EF0-4266-B524-22859FACE49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103152174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679A1A-B438-43D3-90BB-187F0D0C169A}" type="datetimeFigureOut">
              <a:rPr lang="en-US" smtClean="0">
                <a:solidFill>
                  <a:prstClr val="black">
                    <a:tint val="75000"/>
                  </a:prstClr>
                </a:solidFill>
              </a:rPr>
              <a:pPr/>
              <a:t>1/6/2013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243A02-4EF0-4266-B524-22859FACE49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98011162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endParaRPr lang="en-US">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a:lvl1pPr>
          </a:lstStyle>
          <a:p>
            <a:pPr>
              <a:defRPr/>
            </a:pPr>
            <a:fld id="{1824ED9D-0A0B-4F7E-A05E-8998B46F2636}" type="slidenum">
              <a:rPr lang="en-US">
                <a:solidFill>
                  <a:srgbClr val="DBF5F9">
                    <a:shade val="90000"/>
                  </a:srgbClr>
                </a:solidFill>
              </a:rPr>
              <a:pPr>
                <a:def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BAA5FC82-871E-4EC2-A192-9B869C44F17F}" type="slidenum">
              <a:rPr lang="en-US">
                <a:solidFill>
                  <a:srgbClr val="04617B">
                    <a:shade val="90000"/>
                  </a:srgbClr>
                </a:solidFill>
              </a:rPr>
              <a:pPr>
                <a:defRPr/>
              </a:pPr>
              <a:t>‹#›</a:t>
            </a:fld>
            <a:endParaRPr lang="en-US">
              <a:solidFill>
                <a:srgbClr val="04617B">
                  <a:shade val="90000"/>
                </a:srgbClr>
              </a:solidFill>
            </a:endParaRPr>
          </a:p>
        </p:txBody>
      </p:sp>
    </p:spTree>
  </p:cSld>
  <p:clrMapOvr>
    <a:masterClrMapping/>
  </p:clrMapOvr>
  <p:transition>
    <p:fade thruBlk="1"/>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13679CB0-1C8A-473D-A4E8-75D2B54CF84F}" type="slidenum">
              <a:rPr lang="en-US">
                <a:solidFill>
                  <a:srgbClr val="DBF5F9">
                    <a:shade val="90000"/>
                  </a:srgbClr>
                </a:solidFill>
              </a:rPr>
              <a:pPr>
                <a:def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906E91DF-0CD5-4FB4-978F-020FF95835B3}" type="slidenum">
              <a:rPr lang="en-US">
                <a:solidFill>
                  <a:srgbClr val="04617B">
                    <a:shade val="90000"/>
                  </a:srgbClr>
                </a:solidFill>
              </a:rPr>
              <a:pPr>
                <a:defRPr/>
              </a:pPr>
              <a:t>‹#›</a:t>
            </a:fld>
            <a:endParaRPr lang="en-US">
              <a:solidFill>
                <a:srgbClr val="04617B">
                  <a:shade val="90000"/>
                </a:srgbClr>
              </a:solidFill>
            </a:endParaRPr>
          </a:p>
        </p:txBody>
      </p:sp>
    </p:spTree>
  </p:cSld>
  <p:clrMapOvr>
    <a:masterClrMapping/>
  </p:clrMapOvr>
  <p:transition>
    <p:fade thruBlk="1"/>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81752D9E-E671-4D7C-9D74-A1187DB04F1E}" type="slidenum">
              <a:rPr lang="en-US">
                <a:solidFill>
                  <a:srgbClr val="04617B">
                    <a:shade val="90000"/>
                  </a:srgbClr>
                </a:solidFill>
              </a:rPr>
              <a:pPr>
                <a:defRPr/>
              </a:pPr>
              <a:t>‹#›</a:t>
            </a:fld>
            <a:endParaRPr lang="en-US">
              <a:solidFill>
                <a:srgbClr val="04617B">
                  <a:shade val="90000"/>
                </a:srgbClr>
              </a:solidFill>
            </a:endParaRPr>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DD1FEF-004B-4A40-A19D-B04D79BB35C4}" type="datetimeFigureOut">
              <a:rPr lang="en-US" smtClean="0"/>
              <a:pPr/>
              <a:t>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C17FB-8DA3-4F6F-94B1-F7F25D0E6215}"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DA448570-851A-4B71-BBDB-A2A708E39F84}" type="slidenum">
              <a:rPr lang="en-US">
                <a:solidFill>
                  <a:srgbClr val="04617B">
                    <a:shade val="90000"/>
                  </a:srgbClr>
                </a:solidFill>
              </a:rPr>
              <a:pPr>
                <a:defRPr/>
              </a:pPr>
              <a:t>‹#›</a:t>
            </a:fld>
            <a:endParaRPr lang="en-US">
              <a:solidFill>
                <a:srgbClr val="04617B">
                  <a:shade val="90000"/>
                </a:srgbClr>
              </a:solidFill>
            </a:endParaRPr>
          </a:p>
        </p:txBody>
      </p:sp>
    </p:spTree>
  </p:cSld>
  <p:clrMapOvr>
    <a:masterClrMapping/>
  </p:clrMapOvr>
  <p:transition>
    <p:fade thruBlk="1"/>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0C7E10FB-1274-4ACE-A801-6F82CFED8C0A}" type="slidenum">
              <a:rPr lang="en-US">
                <a:solidFill>
                  <a:srgbClr val="04617B">
                    <a:shade val="90000"/>
                  </a:srgbClr>
                </a:solidFill>
              </a:rPr>
              <a:pPr>
                <a:defRPr/>
              </a:pPr>
              <a:t>‹#›</a:t>
            </a:fld>
            <a:endParaRPr lang="en-US">
              <a:solidFill>
                <a:srgbClr val="04617B">
                  <a:shade val="90000"/>
                </a:srgbClr>
              </a:solidFill>
            </a:endParaRPr>
          </a:p>
        </p:txBody>
      </p:sp>
    </p:spTree>
  </p:cSld>
  <p:clrMapOvr>
    <a:masterClrMapping/>
  </p:clrMapOvr>
  <p:transition>
    <p:fade thruBlk="1"/>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B526FDE5-7B5C-431E-BB72-448776695B28}" type="slidenum">
              <a:rPr lang="en-US">
                <a:solidFill>
                  <a:srgbClr val="04617B">
                    <a:shade val="90000"/>
                  </a:srgbClr>
                </a:solidFill>
              </a:rPr>
              <a:pPr>
                <a:defRPr/>
              </a:pPr>
              <a:t>‹#›</a:t>
            </a:fld>
            <a:endParaRPr lang="en-US">
              <a:solidFill>
                <a:srgbClr val="04617B">
                  <a:shade val="90000"/>
                </a:srgbClr>
              </a:solidFill>
            </a:endParaRPr>
          </a:p>
        </p:txBody>
      </p:sp>
    </p:spTree>
  </p:cSld>
  <p:clrMapOvr>
    <a:masterClrMapping/>
  </p:clrMapOvr>
  <p:transition>
    <p:fade thruBlk="1"/>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569D3961-BFE6-41FE-86C7-0FAF5B7ED8C5}" type="slidenum">
              <a:rPr lang="en-US">
                <a:solidFill>
                  <a:srgbClr val="04617B">
                    <a:shade val="90000"/>
                  </a:srgbClr>
                </a:solidFill>
              </a:rPr>
              <a:pPr>
                <a:defRPr/>
              </a:pPr>
              <a:t>‹#›</a:t>
            </a:fld>
            <a:endParaRPr lang="en-US">
              <a:solidFill>
                <a:srgbClr val="04617B">
                  <a:shade val="90000"/>
                </a:srgbClr>
              </a:solidFill>
            </a:endParaRPr>
          </a:p>
        </p:txBody>
      </p:sp>
    </p:spTree>
  </p:cSld>
  <p:clrMapOvr>
    <a:masterClrMapping/>
  </p:clrMapOvr>
  <p:transition>
    <p:fade thruBlk="1"/>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E28DCBF1-D5DA-4002-A968-97770A06FCEB}" type="slidenum">
              <a:rPr lang="en-US">
                <a:solidFill>
                  <a:srgbClr val="04617B">
                    <a:shade val="90000"/>
                  </a:srgbClr>
                </a:solidFill>
              </a:rPr>
              <a:pPr>
                <a:defRPr/>
              </a:pPr>
              <a:t>‹#›</a:t>
            </a:fld>
            <a:endParaRPr lang="en-US">
              <a:solidFill>
                <a:srgbClr val="04617B">
                  <a:shade val="90000"/>
                </a:srgbClr>
              </a:solidFill>
            </a:endParaRPr>
          </a:p>
        </p:txBody>
      </p:sp>
    </p:spTree>
  </p:cSld>
  <p:clrMapOvr>
    <a:masterClrMapping/>
  </p:clrMapOvr>
  <p:transition>
    <p:fade thruBlk="1"/>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F9D84403-88E1-4218-9C0F-FF87D94C9150}" type="slidenum">
              <a:rPr lang="en-US">
                <a:solidFill>
                  <a:srgbClr val="04617B">
                    <a:shade val="90000"/>
                  </a:srgbClr>
                </a:solidFill>
              </a:rPr>
              <a:pPr>
                <a:defRPr/>
              </a:pPr>
              <a:t>‹#›</a:t>
            </a:fld>
            <a:endParaRPr lang="en-US">
              <a:solidFill>
                <a:srgbClr val="04617B">
                  <a:shade val="90000"/>
                </a:srgbClr>
              </a:solidFill>
            </a:endParaRPr>
          </a:p>
        </p:txBody>
      </p:sp>
    </p:spTree>
  </p:cSld>
  <p:clrMapOvr>
    <a:masterClrMapping/>
  </p:clrMapOvr>
  <p:transition>
    <p:fade thruBlk="1"/>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30725"/>
          </a:xfrm>
        </p:spPr>
        <p:txBody>
          <a:bodyPr>
            <a:normAutofit/>
          </a:bodyPr>
          <a:lstStyle/>
          <a:p>
            <a:pPr lvl="0"/>
            <a:endParaRPr lang="en-US" noProof="0"/>
          </a:p>
        </p:txBody>
      </p:sp>
      <p:sp>
        <p:nvSpPr>
          <p:cNvPr id="5" name="Date Placeholder 4"/>
          <p:cNvSpPr>
            <a:spLocks noGrp="1"/>
          </p:cNvSpPr>
          <p:nvPr>
            <p:ph type="dt" sz="half" idx="10"/>
          </p:nvPr>
        </p:nvSpPr>
        <p:spPr>
          <a:xfrm>
            <a:off x="457200" y="6243638"/>
            <a:ext cx="2133600" cy="457200"/>
          </a:xfrm>
        </p:spPr>
        <p:txBody>
          <a:bodyPr/>
          <a:lstStyle>
            <a:lvl1pPr>
              <a:defRPr/>
            </a:lvl1pPr>
          </a:lstStyle>
          <a:p>
            <a:pPr>
              <a:defRPr/>
            </a:pPr>
            <a:endParaRPr lang="en-US">
              <a:solidFill>
                <a:srgbClr val="04617B">
                  <a:shade val="90000"/>
                </a:srgb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solidFill>
                <a:srgbClr val="04617B">
                  <a:shade val="90000"/>
                </a:srgbClr>
              </a:solidFill>
            </a:endParaRPr>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pPr>
              <a:defRPr/>
            </a:pPr>
            <a:fld id="{C22CE5C5-3B1F-43ED-9925-553E79CFCA1B}" type="slidenum">
              <a:rPr lang="en-US">
                <a:solidFill>
                  <a:srgbClr val="04617B">
                    <a:shade val="90000"/>
                  </a:srgbClr>
                </a:solidFill>
              </a:rPr>
              <a:pPr>
                <a:defRPr/>
              </a:pPr>
              <a:t>‹#›</a:t>
            </a:fld>
            <a:endParaRPr lang="en-US">
              <a:solidFill>
                <a:srgbClr val="04617B">
                  <a:shade val="90000"/>
                </a:srgbClr>
              </a:solidFill>
            </a:endParaRPr>
          </a:p>
        </p:txBody>
      </p:sp>
    </p:spTree>
  </p:cSld>
  <p:clrMapOvr>
    <a:masterClrMapping/>
  </p:clrMapOvr>
  <p:transition>
    <p:fade thruBlk="1"/>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448F3B39-491F-4621-A9A2-6DE51275D298}" type="slidenum">
              <a:rPr lang="en-US">
                <a:solidFill>
                  <a:srgbClr val="04617B">
                    <a:shade val="90000"/>
                  </a:srgbClr>
                </a:solidFill>
              </a:rPr>
              <a:pPr>
                <a:defRPr/>
              </a:pPr>
              <a:t>‹#›</a:t>
            </a:fld>
            <a:endParaRPr lang="en-US">
              <a:solidFill>
                <a:srgbClr val="04617B">
                  <a:shade val="90000"/>
                </a:srgbClr>
              </a:solidFill>
            </a:endParaRPr>
          </a:p>
        </p:txBody>
      </p:sp>
    </p:spTree>
  </p:cSld>
  <p:clrMapOvr>
    <a:masterClrMapping/>
  </p:clrMapOvr>
  <p:transition>
    <p:fade thruBlk="1"/>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B5B5FE8E-D5C7-47C4-A0DF-6A0E0BDA55CB}"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C39A00-F9A5-400A-9FD6-477563795CE6}" type="datetimeFigureOut">
              <a:rPr lang="en-US" smtClean="0">
                <a:solidFill>
                  <a:prstClr val="black">
                    <a:tint val="75000"/>
                  </a:prstClr>
                </a:solidFill>
              </a:rPr>
              <a:pPr/>
              <a:t>1/6/2013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0A748F3-F9EC-4943-BDAD-21B57317190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C39A00-F9A5-400A-9FD6-477563795CE6}" type="datetimeFigureOut">
              <a:rPr lang="en-US" smtClean="0">
                <a:solidFill>
                  <a:prstClr val="black">
                    <a:tint val="75000"/>
                  </a:prstClr>
                </a:solidFill>
              </a:rPr>
              <a:pPr/>
              <a:t>1/6/2013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0A748F3-F9EC-4943-BDAD-21B57317190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C39A00-F9A5-400A-9FD6-477563795CE6}" type="datetimeFigureOut">
              <a:rPr lang="en-US" smtClean="0">
                <a:solidFill>
                  <a:prstClr val="black">
                    <a:tint val="75000"/>
                  </a:prstClr>
                </a:solidFill>
              </a:rPr>
              <a:pPr/>
              <a:t>1/6/2013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0A748F3-F9EC-4943-BDAD-21B57317190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C39A00-F9A5-400A-9FD6-477563795CE6}" type="datetimeFigureOut">
              <a:rPr lang="en-US" smtClean="0">
                <a:solidFill>
                  <a:prstClr val="black">
                    <a:tint val="75000"/>
                  </a:prstClr>
                </a:solidFill>
              </a:rPr>
              <a:pPr/>
              <a:t>1/6/2013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0A748F3-F9EC-4943-BDAD-21B57317190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C39A00-F9A5-400A-9FD6-477563795CE6}" type="datetimeFigureOut">
              <a:rPr lang="en-US" smtClean="0">
                <a:solidFill>
                  <a:prstClr val="black">
                    <a:tint val="75000"/>
                  </a:prstClr>
                </a:solidFill>
              </a:rPr>
              <a:pPr/>
              <a:t>1/6/2013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0A748F3-F9EC-4943-BDAD-21B57317190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C39A00-F9A5-400A-9FD6-477563795CE6}" type="datetimeFigureOut">
              <a:rPr lang="en-US" smtClean="0">
                <a:solidFill>
                  <a:prstClr val="black">
                    <a:tint val="75000"/>
                  </a:prstClr>
                </a:solidFill>
              </a:rPr>
              <a:pPr/>
              <a:t>1/6/2013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0A748F3-F9EC-4943-BDAD-21B57317190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C39A00-F9A5-400A-9FD6-477563795CE6}" type="datetimeFigureOut">
              <a:rPr lang="en-US" smtClean="0">
                <a:solidFill>
                  <a:prstClr val="black">
                    <a:tint val="75000"/>
                  </a:prstClr>
                </a:solidFill>
              </a:rPr>
              <a:pPr/>
              <a:t>1/6/2013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0A748F3-F9EC-4943-BDAD-21B57317190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C39A00-F9A5-400A-9FD6-477563795CE6}" type="datetimeFigureOut">
              <a:rPr lang="en-US" smtClean="0">
                <a:solidFill>
                  <a:prstClr val="black">
                    <a:tint val="75000"/>
                  </a:prstClr>
                </a:solidFill>
              </a:rPr>
              <a:pPr/>
              <a:t>1/6/2013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0A748F3-F9EC-4943-BDAD-21B57317190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DD1FEF-004B-4A40-A19D-B04D79BB35C4}" type="datetimeFigureOut">
              <a:rPr lang="en-US" smtClean="0"/>
              <a:pPr/>
              <a:t>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C17FB-8DA3-4F6F-94B1-F7F25D0E6215}"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C39A00-F9A5-400A-9FD6-477563795CE6}" type="datetimeFigureOut">
              <a:rPr lang="en-US" smtClean="0">
                <a:solidFill>
                  <a:prstClr val="black">
                    <a:tint val="75000"/>
                  </a:prstClr>
                </a:solidFill>
              </a:rPr>
              <a:pPr/>
              <a:t>1/6/2013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0A748F3-F9EC-4943-BDAD-21B57317190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C39A00-F9A5-400A-9FD6-477563795CE6}" type="datetimeFigureOut">
              <a:rPr lang="en-US" smtClean="0">
                <a:solidFill>
                  <a:prstClr val="black">
                    <a:tint val="75000"/>
                  </a:prstClr>
                </a:solidFill>
              </a:rPr>
              <a:pPr/>
              <a:t>1/6/2013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0A748F3-F9EC-4943-BDAD-21B57317190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C39A00-F9A5-400A-9FD6-477563795CE6}" type="datetimeFigureOut">
              <a:rPr lang="en-US" smtClean="0">
                <a:solidFill>
                  <a:prstClr val="black">
                    <a:tint val="75000"/>
                  </a:prstClr>
                </a:solidFill>
              </a:rPr>
              <a:pPr/>
              <a:t>1/6/2013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0A748F3-F9EC-4943-BDAD-21B57317190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Background REE flat"/>
          <p:cNvPicPr>
            <a:picLocks noChangeAspect="1" noChangeArrowheads="1"/>
          </p:cNvPicPr>
          <p:nvPr/>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11271" name="Rectangle 7"/>
          <p:cNvSpPr>
            <a:spLocks noGrp="1" noChangeArrowheads="1"/>
          </p:cNvSpPr>
          <p:nvPr>
            <p:ph type="ctrTitle"/>
          </p:nvPr>
        </p:nvSpPr>
        <p:spPr>
          <a:xfrm>
            <a:off x="685800" y="1600200"/>
            <a:ext cx="7772400" cy="1828800"/>
          </a:xfrm>
        </p:spPr>
        <p:txBody>
          <a:bodyPr/>
          <a:lstStyle>
            <a:lvl1pPr algn="ctr">
              <a:defRPr/>
            </a:lvl1pPr>
          </a:lstStyle>
          <a:p>
            <a:r>
              <a:rPr lang="en-US" smtClean="0"/>
              <a:t>Click to edit Master title style</a:t>
            </a:r>
            <a:endParaRPr lang="en-US"/>
          </a:p>
        </p:txBody>
      </p:sp>
      <p:sp>
        <p:nvSpPr>
          <p:cNvPr id="11272" name="Rectangle 8"/>
          <p:cNvSpPr>
            <a:spLocks noGrp="1" noChangeArrowheads="1"/>
          </p:cNvSpPr>
          <p:nvPr>
            <p:ph type="subTitle" idx="1"/>
          </p:nvPr>
        </p:nvSpPr>
        <p:spPr>
          <a:xfrm>
            <a:off x="1371600" y="3657600"/>
            <a:ext cx="6400800" cy="1295400"/>
          </a:xfrm>
        </p:spPr>
        <p:txBody>
          <a:bodyPr/>
          <a:lstStyle>
            <a:lvl1pPr marL="0" indent="0" algn="ctr">
              <a:buFontTx/>
              <a:buNone/>
              <a:defRPr/>
            </a:lvl1pPr>
          </a:lstStyle>
          <a:p>
            <a:r>
              <a:rPr lang="en-US" smtClean="0"/>
              <a:t>Click to edit Master subtitle style</a:t>
            </a:r>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0" y="2387600"/>
            <a:ext cx="3200400" cy="424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38800" y="2387600"/>
            <a:ext cx="3200400" cy="424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DD1FEF-004B-4A40-A19D-B04D79BB35C4}" type="datetimeFigureOut">
              <a:rPr lang="en-US" smtClean="0"/>
              <a:pPr/>
              <a:t>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C17FB-8DA3-4F6F-94B1-F7F25D0E6215}"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00900" y="1219200"/>
            <a:ext cx="16383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0" y="1219200"/>
            <a:ext cx="47625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r>
              <a:rPr lang="en-US" dirty="0" smtClean="0"/>
              <a:t>Click icon to add SmartArt graphic</a:t>
            </a:r>
            <a:endParaRPr lang="en-US"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eaLnBrk="0" fontAlgn="base" hangingPunct="0">
              <a:spcBef>
                <a:spcPct val="0"/>
              </a:spcBef>
              <a:spcAft>
                <a:spcPct val="0"/>
              </a:spcAft>
            </a:pPr>
            <a:endParaRPr lang="en-US" sz="2400" dirty="0">
              <a:solidFill>
                <a:prstClr val="white"/>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eaLnBrk="0" fontAlgn="base" hangingPunct="0">
              <a:spcBef>
                <a:spcPct val="0"/>
              </a:spcBef>
              <a:spcAft>
                <a:spcPct val="0"/>
              </a:spcAft>
            </a:pPr>
            <a:endParaRPr lang="en-US" sz="2400" dirty="0">
              <a:solidFill>
                <a:prstClr val="white"/>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eaLnBrk="0" fontAlgn="base" hangingPunct="0">
              <a:spcBef>
                <a:spcPct val="0"/>
              </a:spcBef>
              <a:spcAft>
                <a:spcPct val="0"/>
              </a:spcAft>
            </a:pPr>
            <a:fld id="{18BBBF1E-E96F-43E5-AC58-F94861CF7668}" type="slidenum">
              <a:rPr lang="en-US" sz="2400">
                <a:solidFill>
                  <a:prstClr val="white"/>
                </a:solidFill>
              </a:rPr>
              <a:pPr eaLnBrk="0" fontAlgn="base" hangingPunct="0">
                <a:spcBef>
                  <a:spcPct val="0"/>
                </a:spcBef>
                <a:spcAft>
                  <a:spcPct val="0"/>
                </a:spcAft>
              </a:pPr>
              <a:t>‹#›</a:t>
            </a:fld>
            <a:endParaRPr lang="en-US" sz="2400" dirty="0">
              <a:solidFill>
                <a:prstClr val="white"/>
              </a:solidFill>
            </a:endParaRPr>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50249A-3BC1-4755-B12D-9687B2CF921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E8FD14-110A-44DD-83E8-0867B04E951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1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04584A-AB8A-4B68-A3BC-728CE4F0163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3" y="1600206"/>
            <a:ext cx="40470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9733" y="1600206"/>
            <a:ext cx="40470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E0A2591-D381-46DB-9B71-057FE0B8386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A5C43E3-1947-4C89-940D-8F5AC8B7385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DD1FEF-004B-4A40-A19D-B04D79BB35C4}" type="datetimeFigureOut">
              <a:rPr lang="en-US" smtClean="0"/>
              <a:pPr/>
              <a:t>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7C17FB-8DA3-4F6F-94B1-F7F25D0E6215}"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73074EF-5F38-4C27-A52F-869F36387E6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7F38CD1-717E-4716-80C2-5F01D601778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48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756" y="273060"/>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3E579D-9CA9-49DD-937D-9F990334118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5276CC-3554-40B6-881E-D1709A0A6F4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0237A0D-5AAA-4C6C-A8D0-A4036000AD6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5174" y="304811"/>
            <a:ext cx="2061633"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0271" y="304811"/>
            <a:ext cx="6049434"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21FDAFF-07B3-475F-A386-DBA0AE7CB9A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graphicFrame>
        <p:nvGraphicFramePr>
          <p:cNvPr id="5" name="Object 2"/>
          <p:cNvGraphicFramePr>
            <a:graphicFrameLocks noChangeAspect="1"/>
          </p:cNvGraphicFramePr>
          <p:nvPr/>
        </p:nvGraphicFramePr>
        <p:xfrm>
          <a:off x="5029200" y="4114800"/>
          <a:ext cx="3733800" cy="2547938"/>
        </p:xfrm>
        <a:graphic>
          <a:graphicData uri="http://schemas.openxmlformats.org/presentationml/2006/ole">
            <p:oleObj spid="_x0000_s30722" name="Document" r:id="rId3" imgW="1828804" imgH="1248158" progId="Word.Document.8">
              <p:embed/>
            </p:oleObj>
          </a:graphicData>
        </a:graphic>
      </p:graphicFrame>
      <p:sp>
        <p:nvSpPr>
          <p:cNvPr id="2" name="Title 1"/>
          <p:cNvSpPr>
            <a:spLocks noGrp="1"/>
          </p:cNvSpPr>
          <p:nvPr>
            <p:ph type="title"/>
          </p:nvPr>
        </p:nvSpPr>
        <p:spPr>
          <a:xfrm>
            <a:off x="1371600" y="274638"/>
            <a:ext cx="6324600" cy="1143000"/>
          </a:xfrm>
        </p:spPr>
        <p:txBody>
          <a:bodyPr/>
          <a:lstStyle/>
          <a:p>
            <a:r>
              <a:rPr lang="en-CA"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spd="slow"/>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en-US">
              <a:solidFill>
                <a:srgbClr val="000000"/>
              </a:solidFill>
              <a:latin typeface="Arial" charset="0"/>
            </a:endParaRPr>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charset="0"/>
            </a:endParaRPr>
          </a:p>
        </p:txBody>
      </p:sp>
      <p:pic>
        <p:nvPicPr>
          <p:cNvPr id="6" name="Picture 9" descr="usfs_w89"/>
          <p:cNvPicPr>
            <a:picLocks noChangeAspect="1" noChangeArrowheads="1"/>
          </p:cNvPicPr>
          <p:nvPr userDrawn="1"/>
        </p:nvPicPr>
        <p:blipFill>
          <a:blip r:embed="rId3" cstate="screen"/>
          <a:srcRect/>
          <a:stretch>
            <a:fillRect/>
          </a:stretch>
        </p:blipFill>
        <p:spPr bwMode="auto">
          <a:xfrm>
            <a:off x="609600" y="304800"/>
            <a:ext cx="514350" cy="571500"/>
          </a:xfrm>
          <a:prstGeom prst="rect">
            <a:avLst/>
          </a:prstGeom>
          <a:noFill/>
          <a:ln w="9525">
            <a:noFill/>
            <a:miter lim="800000"/>
            <a:headEnd/>
            <a:tailEnd/>
          </a:ln>
        </p:spPr>
      </p:pic>
      <p:sp>
        <p:nvSpPr>
          <p:cNvPr id="7" name="Rectangle 10"/>
          <p:cNvSpPr>
            <a:spLocks noChangeArrowheads="1"/>
          </p:cNvSpPr>
          <p:nvPr userDrawn="1"/>
        </p:nvSpPr>
        <p:spPr bwMode="auto">
          <a:xfrm>
            <a:off x="0" y="3190875"/>
            <a:ext cx="9144000" cy="0"/>
          </a:xfrm>
          <a:prstGeom prst="rect">
            <a:avLst/>
          </a:prstGeom>
          <a:noFill/>
          <a:ln w="9525">
            <a:noFill/>
            <a:miter lim="800000"/>
            <a:headEnd/>
            <a:tailEnd/>
          </a:ln>
          <a:effectLst/>
        </p:spPr>
        <p:txBody>
          <a:bodyPr wrap="none" anchor="ctr">
            <a:spAutoFit/>
          </a:bodyPr>
          <a:lstStyle/>
          <a:p>
            <a:pPr fontAlgn="base">
              <a:spcBef>
                <a:spcPct val="0"/>
              </a:spcBef>
              <a:spcAft>
                <a:spcPct val="0"/>
              </a:spcAft>
              <a:defRPr/>
            </a:pPr>
            <a:endParaRPr lang="en-US">
              <a:solidFill>
                <a:srgbClr val="000000"/>
              </a:solidFill>
              <a:latin typeface="Arial" charset="0"/>
            </a:endParaRPr>
          </a:p>
        </p:txBody>
      </p:sp>
      <p:graphicFrame>
        <p:nvGraphicFramePr>
          <p:cNvPr id="8" name="Object 11"/>
          <p:cNvGraphicFramePr>
            <a:graphicFrameLocks noChangeAspect="1"/>
          </p:cNvGraphicFramePr>
          <p:nvPr/>
        </p:nvGraphicFramePr>
        <p:xfrm>
          <a:off x="7772400" y="304800"/>
          <a:ext cx="685800" cy="476250"/>
        </p:xfrm>
        <a:graphic>
          <a:graphicData uri="http://schemas.openxmlformats.org/presentationml/2006/ole">
            <p:oleObj spid="_x0000_s90114" name="Photo Editor Photo" r:id="rId4" imgW="12714286" imgH="8980952" progId="">
              <p:embed/>
            </p:oleObj>
          </a:graphicData>
        </a:graphic>
      </p:graphicFrame>
      <p:sp>
        <p:nvSpPr>
          <p:cNvPr id="4098" name="Rectangle 2"/>
          <p:cNvSpPr>
            <a:spLocks noGrp="1" noChangeArrowheads="1"/>
          </p:cNvSpPr>
          <p:nvPr>
            <p:ph type="ctrTitle"/>
          </p:nvPr>
        </p:nvSpPr>
        <p:spPr>
          <a:xfrm>
            <a:off x="914400" y="1524000"/>
            <a:ext cx="7623175" cy="1752600"/>
          </a:xfrm>
        </p:spPr>
        <p:txBody>
          <a:bodyPr/>
          <a:lstStyle>
            <a:lvl1pPr>
              <a:defRPr sz="3400"/>
            </a:lvl1pPr>
          </a:lstStyle>
          <a:p>
            <a:r>
              <a:rPr lang="en-US" altLang="en-US" dirty="0"/>
              <a:t>Click to edit Master title style</a:t>
            </a:r>
          </a:p>
        </p:txBody>
      </p:sp>
      <p:sp>
        <p:nvSpPr>
          <p:cNvPr id="4099"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9" name="Date Placeholder 11"/>
          <p:cNvSpPr>
            <a:spLocks noGrp="1"/>
          </p:cNvSpPr>
          <p:nvPr>
            <p:ph type="dt" sz="half" idx="10"/>
          </p:nvPr>
        </p:nvSpPr>
        <p:spPr/>
        <p:txBody>
          <a:bodyPr/>
          <a:lstStyle>
            <a:lvl1pPr>
              <a:defRPr/>
            </a:lvl1pPr>
          </a:lstStyle>
          <a:p>
            <a:pPr>
              <a:defRPr/>
            </a:pPr>
            <a:endParaRPr lang="en-US" altLang="en-US" dirty="0">
              <a:solidFill>
                <a:srgbClr val="000000"/>
              </a:solidFill>
            </a:endParaRPr>
          </a:p>
        </p:txBody>
      </p:sp>
      <p:sp>
        <p:nvSpPr>
          <p:cNvPr id="10" name="Slide Number Placeholder 12"/>
          <p:cNvSpPr>
            <a:spLocks noGrp="1"/>
          </p:cNvSpPr>
          <p:nvPr>
            <p:ph type="sldNum" sz="quarter" idx="11"/>
          </p:nvPr>
        </p:nvSpPr>
        <p:spPr/>
        <p:txBody>
          <a:bodyPr/>
          <a:lstStyle>
            <a:lvl1pPr>
              <a:defRPr/>
            </a:lvl1pPr>
          </a:lstStyle>
          <a:p>
            <a:pPr>
              <a:defRPr/>
            </a:pPr>
            <a:fld id="{07A5C052-F064-4F87-A1A7-86A820973CB0}" type="slidenum">
              <a:rPr lang="en-US" altLang="en-US">
                <a:solidFill>
                  <a:srgbClr val="000000"/>
                </a:solidFill>
              </a:rPr>
              <a:pPr>
                <a:defRPr/>
              </a:pPr>
              <a:t>‹#›</a:t>
            </a:fld>
            <a:endParaRPr lang="en-US" altLang="en-US">
              <a:solidFill>
                <a:srgbClr val="000000"/>
              </a:solidFill>
            </a:endParaRPr>
          </a:p>
        </p:txBody>
      </p:sp>
      <p:sp>
        <p:nvSpPr>
          <p:cNvPr id="11" name="Footer Placeholder 13"/>
          <p:cNvSpPr>
            <a:spLocks noGrp="1"/>
          </p:cNvSpPr>
          <p:nvPr>
            <p:ph type="ftr" sz="quarter" idx="12"/>
          </p:nvPr>
        </p:nvSpPr>
        <p:spPr/>
        <p:txBody>
          <a:bodyPr/>
          <a:lstStyle>
            <a:lvl1pPr>
              <a:defRPr/>
            </a:lvl1pPr>
          </a:lstStyle>
          <a:p>
            <a:pPr>
              <a:defRPr/>
            </a:pPr>
            <a:r>
              <a:rPr lang="en-US" altLang="en-US" smtClean="0">
                <a:solidFill>
                  <a:srgbClr val="000000"/>
                </a:solidFill>
              </a:rPr>
              <a:t>2010 RPA Assessment Overview (2/22/12)</a:t>
            </a:r>
            <a:endParaRPr lang="en-US" altLang="en-US">
              <a:solidFill>
                <a:srgbClr val="000000"/>
              </a:solidFill>
            </a:endParaRPr>
          </a:p>
        </p:txBody>
      </p:sp>
    </p:spTree>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smtClean="0">
                <a:solidFill>
                  <a:srgbClr val="000000"/>
                </a:solidFill>
              </a:rPr>
              <a:t>2010 RPA Assessment Overview (2/22/12)</a:t>
            </a:r>
            <a:endParaRPr lang="en-U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9BBB01-5D1A-4E15-89B2-7B5B3839BE2C}" type="slidenum">
              <a:rPr lang="en-US" altLang="en-US">
                <a:solidFill>
                  <a:srgbClr val="000000"/>
                </a:solidFill>
              </a:rPr>
              <a:pPr>
                <a:defRPr/>
              </a:pPr>
              <a:t>‹#›</a:t>
            </a:fld>
            <a:endParaRPr lang="en-US" altLang="en-US">
              <a:solidFill>
                <a:srgbClr val="000000"/>
              </a:solidFill>
            </a:endParaRPr>
          </a:p>
        </p:txBody>
      </p:sp>
    </p:spTree>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smtClean="0">
                <a:solidFill>
                  <a:srgbClr val="000000"/>
                </a:solidFill>
              </a:rPr>
              <a:t>2010 RPA Assessment Overview (2/22/12)</a:t>
            </a: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3BF639-4D69-4EBF-BE90-67C04DD295AE}" type="slidenum">
              <a:rPr lang="en-US" altLang="en-US">
                <a:solidFill>
                  <a:srgbClr val="000000"/>
                </a:solidFill>
              </a:rPr>
              <a:pPr>
                <a:defRPr/>
              </a:pPr>
              <a:t>‹#›</a:t>
            </a:fld>
            <a:endParaRPr lang="en-US" altLang="en-US">
              <a:solidFill>
                <a:srgbClr val="000000"/>
              </a:solidFill>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DD1FEF-004B-4A40-A19D-B04D79BB35C4}" type="datetimeFigureOut">
              <a:rPr lang="en-US" smtClean="0"/>
              <a:pPr/>
              <a:t>1/6/2013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7C17FB-8DA3-4F6F-94B1-F7F25D0E6215}"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solidFill>
                  <a:srgbClr val="000000"/>
                </a:solidFill>
              </a:rPr>
              <a:t>2010 RPA Assessment Overview (2/22/12)</a:t>
            </a: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959558-7CB1-407B-A067-4E3B4C993430}" type="slidenum">
              <a:rPr lang="en-US" altLang="en-US">
                <a:solidFill>
                  <a:srgbClr val="000000"/>
                </a:solidFill>
              </a:rPr>
              <a:pPr>
                <a:defRPr/>
              </a:pPr>
              <a:t>‹#›</a:t>
            </a:fld>
            <a:endParaRPr lang="en-US" altLang="en-US">
              <a:solidFill>
                <a:srgbClr val="000000"/>
              </a:solidFill>
            </a:endParaRPr>
          </a:p>
        </p:txBody>
      </p:sp>
    </p:spTree>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en-US" smtClean="0">
                <a:solidFill>
                  <a:srgbClr val="000000"/>
                </a:solidFill>
              </a:rPr>
              <a:t>2010 RPA Assessment Overview (2/22/12)</a:t>
            </a: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414E3C5-A23B-42D5-80F2-DB1040A48EF5}" type="slidenum">
              <a:rPr lang="en-US" altLang="en-US">
                <a:solidFill>
                  <a:srgbClr val="000000"/>
                </a:solidFill>
              </a:rPr>
              <a:pPr>
                <a:defRPr/>
              </a:pPr>
              <a:t>‹#›</a:t>
            </a:fld>
            <a:endParaRPr lang="en-US" altLang="en-US">
              <a:solidFill>
                <a:srgbClr val="000000"/>
              </a:solidFill>
            </a:endParaRPr>
          </a:p>
        </p:txBody>
      </p:sp>
    </p:spTree>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en-US" smtClean="0">
                <a:solidFill>
                  <a:srgbClr val="000000"/>
                </a:solidFill>
              </a:rPr>
              <a:t>2010 RPA Assessment Overview (2/22/12)</a:t>
            </a: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A286EB6-A733-4BF2-9C17-F46050248715}" type="slidenum">
              <a:rPr lang="en-US" altLang="en-US">
                <a:solidFill>
                  <a:srgbClr val="000000"/>
                </a:solidFill>
              </a:rPr>
              <a:pPr>
                <a:defRPr/>
              </a:pPr>
              <a:t>‹#›</a:t>
            </a:fld>
            <a:endParaRPr lang="en-US" altLang="en-US">
              <a:solidFill>
                <a:srgbClr val="000000"/>
              </a:solidFill>
            </a:endParaRPr>
          </a:p>
        </p:txBody>
      </p:sp>
    </p:spTree>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en-US" smtClean="0">
                <a:solidFill>
                  <a:srgbClr val="000000"/>
                </a:solidFill>
              </a:rPr>
              <a:t>2010 RPA Assessment Overview (2/22/12)</a:t>
            </a: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0C1FC89-4BBA-4C09-86D9-31D3D36C83E5}" type="slidenum">
              <a:rPr lang="en-US" altLang="en-US">
                <a:solidFill>
                  <a:srgbClr val="000000"/>
                </a:solidFill>
              </a:rPr>
              <a:pPr>
                <a:defRPr/>
              </a:pPr>
              <a:t>‹#›</a:t>
            </a:fld>
            <a:endParaRPr lang="en-US" altLang="en-US">
              <a:solidFill>
                <a:srgbClr val="000000"/>
              </a:solidFill>
            </a:endParaRPr>
          </a:p>
        </p:txBody>
      </p:sp>
    </p:spTree>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solidFill>
                  <a:srgbClr val="000000"/>
                </a:solidFill>
              </a:rPr>
              <a:t>2010 RPA Assessment Overview (2/22/12)</a:t>
            </a: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6980E-5E6B-45D4-ADD8-AE68CF25AAD1}"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solidFill>
                  <a:srgbClr val="000000"/>
                </a:solidFill>
              </a:rPr>
              <a:t>2010 RPA Assessment Overview (2/22/12)</a:t>
            </a: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3BE0947-27FC-494F-9C43-68EAEDEB7E69}"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smtClean="0">
                <a:solidFill>
                  <a:srgbClr val="000000"/>
                </a:solidFill>
              </a:rPr>
              <a:t>2010 RPA Assessment Overview (2/22/12)</a:t>
            </a: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FD427BE-EDC6-476D-8CB8-FB1B715AE0DC}"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smtClean="0">
                <a:solidFill>
                  <a:srgbClr val="000000"/>
                </a:solidFill>
              </a:rPr>
              <a:t>2010 RPA Assessment Overview (2/22/12)</a:t>
            </a: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95E83B-F5D5-4BBA-981A-EC3E5A87FC86}"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30725"/>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smtClean="0">
                <a:solidFill>
                  <a:srgbClr val="000000"/>
                </a:solidFill>
              </a:rPr>
              <a:t>2010 RPA Assessment Overview (2/22/12)</a:t>
            </a: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CD88D5-FBBC-4F98-A8B6-EE9AFC05CBCE}"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solidFill>
                  <a:srgbClr val="000000"/>
                </a:solidFill>
              </a:rPr>
              <a:t>2010 RPA Assessment Overview (2/22/12)</a:t>
            </a: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2CD0062-CAE0-4FD3-A443-E5FACC62D452}"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DD1FEF-004B-4A40-A19D-B04D79BB35C4}" type="datetimeFigureOut">
              <a:rPr lang="en-US" smtClean="0"/>
              <a:pPr/>
              <a:t>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7C17FB-8DA3-4F6F-94B1-F7F25D0E6215}"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smtClean="0">
                <a:solidFill>
                  <a:srgbClr val="000000"/>
                </a:solidFill>
              </a:rPr>
              <a:t>2010 RPA Assessment Overview (2/22/12)</a:t>
            </a: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06DA7D1-BD9D-46B6-B565-C04746654A70}"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470025"/>
          </a:xfrm>
        </p:spPr>
        <p:txBody>
          <a:bodyPr/>
          <a:lstStyle>
            <a:lvl1pPr>
              <a:defRPr b="1">
                <a:solidFill>
                  <a:schemeClr val="accent1">
                    <a:lumMod val="75000"/>
                  </a:schemeClr>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8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0C679A1A-B438-43D3-90BB-187F0D0C169A}" type="datetimeFigureOut">
              <a:rPr lang="en-US" smtClean="0">
                <a:solidFill>
                  <a:prstClr val="black">
                    <a:tint val="75000"/>
                  </a:prstClr>
                </a:solidFill>
              </a:rPr>
              <a:pPr/>
              <a:t>1/6/2013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243A02-4EF0-4266-B524-22859FACE49D}"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16"/>
          <p:cNvGrpSpPr/>
          <p:nvPr userDrawn="1"/>
        </p:nvGrpSpPr>
        <p:grpSpPr>
          <a:xfrm>
            <a:off x="0" y="2433286"/>
            <a:ext cx="9144000" cy="423742"/>
            <a:chOff x="0" y="6400801"/>
            <a:chExt cx="9144000" cy="423742"/>
          </a:xfrm>
        </p:grpSpPr>
        <p:grpSp>
          <p:nvGrpSpPr>
            <p:cNvPr id="8" name="Group 17"/>
            <p:cNvGrpSpPr/>
            <p:nvPr userDrawn="1"/>
          </p:nvGrpSpPr>
          <p:grpSpPr>
            <a:xfrm>
              <a:off x="0" y="6400801"/>
              <a:ext cx="4876800" cy="423742"/>
              <a:chOff x="0" y="6400801"/>
              <a:chExt cx="4876800" cy="423742"/>
            </a:xfrm>
          </p:grpSpPr>
          <p:pic>
            <p:nvPicPr>
              <p:cNvPr id="20" name="Picture 2" descr="C:\LCA\usdalogo.t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267200" y="6400801"/>
                <a:ext cx="609600" cy="423742"/>
              </a:xfrm>
              <a:prstGeom prst="rect">
                <a:avLst/>
              </a:prstGeom>
              <a:noFill/>
              <a:extLst>
                <a:ext uri="{909E8E84-426E-40DD-AFC4-6F175D3DCCD1}">
                  <a14:hiddenFill xmlns="" xmlns:a14="http://schemas.microsoft.com/office/drawing/2010/main">
                    <a:solidFill>
                      <a:srgbClr val="FFFFFF"/>
                    </a:solidFill>
                  </a14:hiddenFill>
                </a:ext>
              </a:extLst>
            </p:spPr>
          </p:pic>
          <p:sp>
            <p:nvSpPr>
              <p:cNvPr id="21" name="Rectangle 20"/>
              <p:cNvSpPr/>
              <p:nvPr/>
            </p:nvSpPr>
            <p:spPr>
              <a:xfrm>
                <a:off x="0" y="6612672"/>
                <a:ext cx="4267200" cy="18248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9" name="Rectangle 18"/>
            <p:cNvSpPr/>
            <p:nvPr/>
          </p:nvSpPr>
          <p:spPr>
            <a:xfrm>
              <a:off x="4876800" y="6612672"/>
              <a:ext cx="4267200" cy="18248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Tree>
    <p:extLst>
      <p:ext uri="{BB962C8B-B14F-4D97-AF65-F5344CB8AC3E}">
        <p14:creationId xmlns="" xmlns:p14="http://schemas.microsoft.com/office/powerpoint/2010/main" val="23806949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a:solidFill>
                  <a:schemeClr val="accent1">
                    <a:lumMod val="75000"/>
                  </a:schemeClr>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C679A1A-B438-43D3-90BB-187F0D0C169A}" type="datetimeFigureOut">
              <a:rPr lang="en-US" smtClean="0">
                <a:solidFill>
                  <a:prstClr val="black">
                    <a:tint val="75000"/>
                  </a:prstClr>
                </a:solidFill>
              </a:rPr>
              <a:pPr/>
              <a:t>1/6/2013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243A02-4EF0-4266-B524-22859FACE49D}"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12"/>
          <p:cNvGrpSpPr/>
          <p:nvPr userDrawn="1"/>
        </p:nvGrpSpPr>
        <p:grpSpPr>
          <a:xfrm>
            <a:off x="0" y="6371412"/>
            <a:ext cx="9144000" cy="423742"/>
            <a:chOff x="0" y="6400801"/>
            <a:chExt cx="9144000" cy="423742"/>
          </a:xfrm>
        </p:grpSpPr>
        <p:grpSp>
          <p:nvGrpSpPr>
            <p:cNvPr id="8" name="Group 11"/>
            <p:cNvGrpSpPr/>
            <p:nvPr userDrawn="1"/>
          </p:nvGrpSpPr>
          <p:grpSpPr>
            <a:xfrm>
              <a:off x="0" y="6400801"/>
              <a:ext cx="4876800" cy="423742"/>
              <a:chOff x="0" y="6400801"/>
              <a:chExt cx="4876800" cy="423742"/>
            </a:xfrm>
          </p:grpSpPr>
          <p:pic>
            <p:nvPicPr>
              <p:cNvPr id="10" name="Picture 2" descr="C:\LCA\usdalogo.t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267200" y="6400801"/>
                <a:ext cx="609600" cy="423742"/>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Rectangle 10"/>
              <p:cNvSpPr/>
              <p:nvPr/>
            </p:nvSpPr>
            <p:spPr>
              <a:xfrm>
                <a:off x="0" y="6679434"/>
                <a:ext cx="4267200" cy="115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9" name="Rectangle 8"/>
            <p:cNvSpPr/>
            <p:nvPr/>
          </p:nvSpPr>
          <p:spPr>
            <a:xfrm>
              <a:off x="4876800" y="6679434"/>
              <a:ext cx="4267200" cy="115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Tree>
    <p:extLst>
      <p:ext uri="{BB962C8B-B14F-4D97-AF65-F5344CB8AC3E}">
        <p14:creationId xmlns="" xmlns:p14="http://schemas.microsoft.com/office/powerpoint/2010/main" val="26243466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679A1A-B438-43D3-90BB-187F0D0C169A}" type="datetimeFigureOut">
              <a:rPr lang="en-US" smtClean="0">
                <a:solidFill>
                  <a:prstClr val="black">
                    <a:tint val="75000"/>
                  </a:prstClr>
                </a:solidFill>
              </a:rPr>
              <a:pPr/>
              <a:t>1/6/2013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243A02-4EF0-4266-B524-22859FACE49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378634600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679A1A-B438-43D3-90BB-187F0D0C169A}" type="datetimeFigureOut">
              <a:rPr lang="en-US" smtClean="0">
                <a:solidFill>
                  <a:prstClr val="black">
                    <a:tint val="75000"/>
                  </a:prstClr>
                </a:solidFill>
              </a:rPr>
              <a:pPr/>
              <a:t>1/6/2013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4243A02-4EF0-4266-B524-22859FACE49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10157930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679A1A-B438-43D3-90BB-187F0D0C169A}" type="datetimeFigureOut">
              <a:rPr lang="en-US" smtClean="0">
                <a:solidFill>
                  <a:prstClr val="black">
                    <a:tint val="75000"/>
                  </a:prstClr>
                </a:solidFill>
              </a:rPr>
              <a:pPr/>
              <a:t>1/6/2013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4243A02-4EF0-4266-B524-22859FACE49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191843422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679A1A-B438-43D3-90BB-187F0D0C169A}" type="datetimeFigureOut">
              <a:rPr lang="en-US" smtClean="0">
                <a:solidFill>
                  <a:prstClr val="black">
                    <a:tint val="75000"/>
                  </a:prstClr>
                </a:solidFill>
              </a:rPr>
              <a:pPr/>
              <a:t>1/6/2013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4243A02-4EF0-4266-B524-22859FACE49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139370359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679A1A-B438-43D3-90BB-187F0D0C169A}" type="datetimeFigureOut">
              <a:rPr lang="en-US" smtClean="0">
                <a:solidFill>
                  <a:prstClr val="black">
                    <a:tint val="75000"/>
                  </a:prstClr>
                </a:solidFill>
              </a:rPr>
              <a:pPr/>
              <a:t>1/6/2013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4243A02-4EF0-4266-B524-22859FACE49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6975480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679A1A-B438-43D3-90BB-187F0D0C169A}" type="datetimeFigureOut">
              <a:rPr lang="en-US" smtClean="0">
                <a:solidFill>
                  <a:prstClr val="black">
                    <a:tint val="75000"/>
                  </a:prstClr>
                </a:solidFill>
              </a:rPr>
              <a:pPr/>
              <a:t>1/6/2013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4243A02-4EF0-4266-B524-22859FACE49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6714104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679A1A-B438-43D3-90BB-187F0D0C169A}" type="datetimeFigureOut">
              <a:rPr lang="en-US" smtClean="0">
                <a:solidFill>
                  <a:prstClr val="black">
                    <a:tint val="75000"/>
                  </a:prstClr>
                </a:solidFill>
              </a:rPr>
              <a:pPr/>
              <a:t>1/6/2013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4243A02-4EF0-4266-B524-22859FACE49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2680024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DD1FEF-004B-4A40-A19D-B04D79BB35C4}" type="datetimeFigureOut">
              <a:rPr lang="en-US" smtClean="0"/>
              <a:pPr/>
              <a:t>1/6/2013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7C17FB-8DA3-4F6F-94B1-F7F25D0E6215}"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679A1A-B438-43D3-90BB-187F0D0C169A}" type="datetimeFigureOut">
              <a:rPr lang="en-US" smtClean="0">
                <a:solidFill>
                  <a:prstClr val="black">
                    <a:tint val="75000"/>
                  </a:prstClr>
                </a:solidFill>
              </a:rPr>
              <a:pPr/>
              <a:t>1/6/2013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243A02-4EF0-4266-B524-22859FACE49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103152174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679A1A-B438-43D3-90BB-187F0D0C169A}" type="datetimeFigureOut">
              <a:rPr lang="en-US" smtClean="0">
                <a:solidFill>
                  <a:prstClr val="black">
                    <a:tint val="75000"/>
                  </a:prstClr>
                </a:solidFill>
              </a:rPr>
              <a:pPr/>
              <a:t>1/6/2013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243A02-4EF0-4266-B524-22859FACE49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98011162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470025"/>
          </a:xfrm>
        </p:spPr>
        <p:txBody>
          <a:bodyPr/>
          <a:lstStyle>
            <a:lvl1pPr>
              <a:defRPr b="1">
                <a:solidFill>
                  <a:schemeClr val="accent1">
                    <a:lumMod val="75000"/>
                  </a:schemeClr>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8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0C679A1A-B438-43D3-90BB-187F0D0C169A}" type="datetimeFigureOut">
              <a:rPr lang="en-US" smtClean="0">
                <a:solidFill>
                  <a:prstClr val="black">
                    <a:tint val="75000"/>
                  </a:prstClr>
                </a:solidFill>
              </a:rPr>
              <a:pPr/>
              <a:t>1/6/2013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243A02-4EF0-4266-B524-22859FACE49D}"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16"/>
          <p:cNvGrpSpPr/>
          <p:nvPr userDrawn="1"/>
        </p:nvGrpSpPr>
        <p:grpSpPr>
          <a:xfrm>
            <a:off x="0" y="2433286"/>
            <a:ext cx="9144000" cy="423742"/>
            <a:chOff x="0" y="6400801"/>
            <a:chExt cx="9144000" cy="423742"/>
          </a:xfrm>
        </p:grpSpPr>
        <p:grpSp>
          <p:nvGrpSpPr>
            <p:cNvPr id="8" name="Group 17"/>
            <p:cNvGrpSpPr/>
            <p:nvPr userDrawn="1"/>
          </p:nvGrpSpPr>
          <p:grpSpPr>
            <a:xfrm>
              <a:off x="0" y="6400801"/>
              <a:ext cx="4876800" cy="423742"/>
              <a:chOff x="0" y="6400801"/>
              <a:chExt cx="4876800" cy="423742"/>
            </a:xfrm>
          </p:grpSpPr>
          <p:pic>
            <p:nvPicPr>
              <p:cNvPr id="20" name="Picture 2" descr="C:\LCA\usdalogo.t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267200" y="6400801"/>
                <a:ext cx="609600" cy="423742"/>
              </a:xfrm>
              <a:prstGeom prst="rect">
                <a:avLst/>
              </a:prstGeom>
              <a:noFill/>
              <a:extLst>
                <a:ext uri="{909E8E84-426E-40DD-AFC4-6F175D3DCCD1}">
                  <a14:hiddenFill xmlns="" xmlns:a14="http://schemas.microsoft.com/office/drawing/2010/main">
                    <a:solidFill>
                      <a:srgbClr val="FFFFFF"/>
                    </a:solidFill>
                  </a14:hiddenFill>
                </a:ext>
              </a:extLst>
            </p:spPr>
          </p:pic>
          <p:sp>
            <p:nvSpPr>
              <p:cNvPr id="21" name="Rectangle 20"/>
              <p:cNvSpPr/>
              <p:nvPr/>
            </p:nvSpPr>
            <p:spPr>
              <a:xfrm>
                <a:off x="0" y="6612672"/>
                <a:ext cx="4267200" cy="18248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9" name="Rectangle 18"/>
            <p:cNvSpPr/>
            <p:nvPr/>
          </p:nvSpPr>
          <p:spPr>
            <a:xfrm>
              <a:off x="4876800" y="6612672"/>
              <a:ext cx="4267200" cy="18248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Tree>
    <p:extLst>
      <p:ext uri="{BB962C8B-B14F-4D97-AF65-F5344CB8AC3E}">
        <p14:creationId xmlns="" xmlns:p14="http://schemas.microsoft.com/office/powerpoint/2010/main" val="238069494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a:solidFill>
                  <a:schemeClr val="accent1">
                    <a:lumMod val="75000"/>
                  </a:schemeClr>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C679A1A-B438-43D3-90BB-187F0D0C169A}" type="datetimeFigureOut">
              <a:rPr lang="en-US" smtClean="0">
                <a:solidFill>
                  <a:prstClr val="black">
                    <a:tint val="75000"/>
                  </a:prstClr>
                </a:solidFill>
              </a:rPr>
              <a:pPr/>
              <a:t>1/6/2013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243A02-4EF0-4266-B524-22859FACE49D}"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12"/>
          <p:cNvGrpSpPr/>
          <p:nvPr userDrawn="1"/>
        </p:nvGrpSpPr>
        <p:grpSpPr>
          <a:xfrm>
            <a:off x="0" y="6371412"/>
            <a:ext cx="9144000" cy="423742"/>
            <a:chOff x="0" y="6400801"/>
            <a:chExt cx="9144000" cy="423742"/>
          </a:xfrm>
        </p:grpSpPr>
        <p:grpSp>
          <p:nvGrpSpPr>
            <p:cNvPr id="8" name="Group 11"/>
            <p:cNvGrpSpPr/>
            <p:nvPr userDrawn="1"/>
          </p:nvGrpSpPr>
          <p:grpSpPr>
            <a:xfrm>
              <a:off x="0" y="6400801"/>
              <a:ext cx="4876800" cy="423742"/>
              <a:chOff x="0" y="6400801"/>
              <a:chExt cx="4876800" cy="423742"/>
            </a:xfrm>
          </p:grpSpPr>
          <p:pic>
            <p:nvPicPr>
              <p:cNvPr id="10" name="Picture 2" descr="C:\LCA\usdalogo.t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267200" y="6400801"/>
                <a:ext cx="609600" cy="423742"/>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Rectangle 10"/>
              <p:cNvSpPr/>
              <p:nvPr/>
            </p:nvSpPr>
            <p:spPr>
              <a:xfrm>
                <a:off x="0" y="6679434"/>
                <a:ext cx="4267200" cy="115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9" name="Rectangle 8"/>
            <p:cNvSpPr/>
            <p:nvPr/>
          </p:nvSpPr>
          <p:spPr>
            <a:xfrm>
              <a:off x="4876800" y="6679434"/>
              <a:ext cx="4267200" cy="115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Tree>
    <p:extLst>
      <p:ext uri="{BB962C8B-B14F-4D97-AF65-F5344CB8AC3E}">
        <p14:creationId xmlns="" xmlns:p14="http://schemas.microsoft.com/office/powerpoint/2010/main" val="26243466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679A1A-B438-43D3-90BB-187F0D0C169A}" type="datetimeFigureOut">
              <a:rPr lang="en-US" smtClean="0">
                <a:solidFill>
                  <a:prstClr val="black">
                    <a:tint val="75000"/>
                  </a:prstClr>
                </a:solidFill>
              </a:rPr>
              <a:pPr/>
              <a:t>1/6/2013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243A02-4EF0-4266-B524-22859FACE49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37863460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679A1A-B438-43D3-90BB-187F0D0C169A}" type="datetimeFigureOut">
              <a:rPr lang="en-US" smtClean="0">
                <a:solidFill>
                  <a:prstClr val="black">
                    <a:tint val="75000"/>
                  </a:prstClr>
                </a:solidFill>
              </a:rPr>
              <a:pPr/>
              <a:t>1/6/2013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4243A02-4EF0-4266-B524-22859FACE49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101579301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679A1A-B438-43D3-90BB-187F0D0C169A}" type="datetimeFigureOut">
              <a:rPr lang="en-US" smtClean="0">
                <a:solidFill>
                  <a:prstClr val="black">
                    <a:tint val="75000"/>
                  </a:prstClr>
                </a:solidFill>
              </a:rPr>
              <a:pPr/>
              <a:t>1/6/2013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4243A02-4EF0-4266-B524-22859FACE49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191843422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679A1A-B438-43D3-90BB-187F0D0C169A}" type="datetimeFigureOut">
              <a:rPr lang="en-US" smtClean="0">
                <a:solidFill>
                  <a:prstClr val="black">
                    <a:tint val="75000"/>
                  </a:prstClr>
                </a:solidFill>
              </a:rPr>
              <a:pPr/>
              <a:t>1/6/2013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4243A02-4EF0-4266-B524-22859FACE49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139370359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679A1A-B438-43D3-90BB-187F0D0C169A}" type="datetimeFigureOut">
              <a:rPr lang="en-US" smtClean="0">
                <a:solidFill>
                  <a:prstClr val="black">
                    <a:tint val="75000"/>
                  </a:prstClr>
                </a:solidFill>
              </a:rPr>
              <a:pPr/>
              <a:t>1/6/2013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4243A02-4EF0-4266-B524-22859FACE49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69754809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679A1A-B438-43D3-90BB-187F0D0C169A}" type="datetimeFigureOut">
              <a:rPr lang="en-US" smtClean="0">
                <a:solidFill>
                  <a:prstClr val="black">
                    <a:tint val="75000"/>
                  </a:prstClr>
                </a:solidFill>
              </a:rPr>
              <a:pPr/>
              <a:t>1/6/2013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4243A02-4EF0-4266-B524-22859FACE49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671410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DD1FEF-004B-4A40-A19D-B04D79BB35C4}" type="datetimeFigureOut">
              <a:rPr lang="en-US" smtClean="0"/>
              <a:pPr/>
              <a:t>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7C17FB-8DA3-4F6F-94B1-F7F25D0E6215}"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679A1A-B438-43D3-90BB-187F0D0C169A}" type="datetimeFigureOut">
              <a:rPr lang="en-US" smtClean="0">
                <a:solidFill>
                  <a:prstClr val="black">
                    <a:tint val="75000"/>
                  </a:prstClr>
                </a:solidFill>
              </a:rPr>
              <a:pPr/>
              <a:t>1/6/2013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4243A02-4EF0-4266-B524-22859FACE49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268002401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679A1A-B438-43D3-90BB-187F0D0C169A}" type="datetimeFigureOut">
              <a:rPr lang="en-US" smtClean="0">
                <a:solidFill>
                  <a:prstClr val="black">
                    <a:tint val="75000"/>
                  </a:prstClr>
                </a:solidFill>
              </a:rPr>
              <a:pPr/>
              <a:t>1/6/2013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243A02-4EF0-4266-B524-22859FACE49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103152174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679A1A-B438-43D3-90BB-187F0D0C169A}" type="datetimeFigureOut">
              <a:rPr lang="en-US" smtClean="0">
                <a:solidFill>
                  <a:prstClr val="black">
                    <a:tint val="75000"/>
                  </a:prstClr>
                </a:solidFill>
              </a:rPr>
              <a:pPr/>
              <a:t>1/6/2013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243A02-4EF0-4266-B524-22859FACE49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98011162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470025"/>
          </a:xfrm>
        </p:spPr>
        <p:txBody>
          <a:bodyPr/>
          <a:lstStyle>
            <a:lvl1pPr>
              <a:defRPr b="1">
                <a:solidFill>
                  <a:schemeClr val="accent1">
                    <a:lumMod val="75000"/>
                  </a:schemeClr>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8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0C679A1A-B438-43D3-90BB-187F0D0C169A}" type="datetimeFigureOut">
              <a:rPr lang="en-US" smtClean="0">
                <a:solidFill>
                  <a:prstClr val="black">
                    <a:tint val="75000"/>
                  </a:prstClr>
                </a:solidFill>
              </a:rPr>
              <a:pPr/>
              <a:t>1/6/2013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243A02-4EF0-4266-B524-22859FACE49D}"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16"/>
          <p:cNvGrpSpPr/>
          <p:nvPr userDrawn="1"/>
        </p:nvGrpSpPr>
        <p:grpSpPr>
          <a:xfrm>
            <a:off x="0" y="2433286"/>
            <a:ext cx="9144000" cy="423742"/>
            <a:chOff x="0" y="6400801"/>
            <a:chExt cx="9144000" cy="423742"/>
          </a:xfrm>
        </p:grpSpPr>
        <p:grpSp>
          <p:nvGrpSpPr>
            <p:cNvPr id="8" name="Group 17"/>
            <p:cNvGrpSpPr/>
            <p:nvPr userDrawn="1"/>
          </p:nvGrpSpPr>
          <p:grpSpPr>
            <a:xfrm>
              <a:off x="0" y="6400801"/>
              <a:ext cx="4876800" cy="423742"/>
              <a:chOff x="0" y="6400801"/>
              <a:chExt cx="4876800" cy="423742"/>
            </a:xfrm>
          </p:grpSpPr>
          <p:pic>
            <p:nvPicPr>
              <p:cNvPr id="20" name="Picture 2" descr="C:\LCA\usdalogo.t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267200" y="6400801"/>
                <a:ext cx="609600" cy="423742"/>
              </a:xfrm>
              <a:prstGeom prst="rect">
                <a:avLst/>
              </a:prstGeom>
              <a:noFill/>
              <a:extLst>
                <a:ext uri="{909E8E84-426E-40DD-AFC4-6F175D3DCCD1}">
                  <a14:hiddenFill xmlns="" xmlns:a14="http://schemas.microsoft.com/office/drawing/2010/main">
                    <a:solidFill>
                      <a:srgbClr val="FFFFFF"/>
                    </a:solidFill>
                  </a14:hiddenFill>
                </a:ext>
              </a:extLst>
            </p:spPr>
          </p:pic>
          <p:sp>
            <p:nvSpPr>
              <p:cNvPr id="21" name="Rectangle 20"/>
              <p:cNvSpPr/>
              <p:nvPr/>
            </p:nvSpPr>
            <p:spPr>
              <a:xfrm>
                <a:off x="0" y="6612672"/>
                <a:ext cx="4267200" cy="18248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9" name="Rectangle 18"/>
            <p:cNvSpPr/>
            <p:nvPr/>
          </p:nvSpPr>
          <p:spPr>
            <a:xfrm>
              <a:off x="4876800" y="6612672"/>
              <a:ext cx="4267200" cy="18248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Tree>
    <p:extLst>
      <p:ext uri="{BB962C8B-B14F-4D97-AF65-F5344CB8AC3E}">
        <p14:creationId xmlns="" xmlns:p14="http://schemas.microsoft.com/office/powerpoint/2010/main" val="238069494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a:solidFill>
                  <a:schemeClr val="accent1">
                    <a:lumMod val="75000"/>
                  </a:schemeClr>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C679A1A-B438-43D3-90BB-187F0D0C169A}" type="datetimeFigureOut">
              <a:rPr lang="en-US" smtClean="0">
                <a:solidFill>
                  <a:prstClr val="black">
                    <a:tint val="75000"/>
                  </a:prstClr>
                </a:solidFill>
              </a:rPr>
              <a:pPr/>
              <a:t>1/6/2013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243A02-4EF0-4266-B524-22859FACE49D}"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12"/>
          <p:cNvGrpSpPr/>
          <p:nvPr userDrawn="1"/>
        </p:nvGrpSpPr>
        <p:grpSpPr>
          <a:xfrm>
            <a:off x="0" y="6371412"/>
            <a:ext cx="9144000" cy="423742"/>
            <a:chOff x="0" y="6400801"/>
            <a:chExt cx="9144000" cy="423742"/>
          </a:xfrm>
        </p:grpSpPr>
        <p:grpSp>
          <p:nvGrpSpPr>
            <p:cNvPr id="8" name="Group 11"/>
            <p:cNvGrpSpPr/>
            <p:nvPr userDrawn="1"/>
          </p:nvGrpSpPr>
          <p:grpSpPr>
            <a:xfrm>
              <a:off x="0" y="6400801"/>
              <a:ext cx="4876800" cy="423742"/>
              <a:chOff x="0" y="6400801"/>
              <a:chExt cx="4876800" cy="423742"/>
            </a:xfrm>
          </p:grpSpPr>
          <p:pic>
            <p:nvPicPr>
              <p:cNvPr id="10" name="Picture 2" descr="C:\LCA\usdalogo.t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267200" y="6400801"/>
                <a:ext cx="609600" cy="423742"/>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Rectangle 10"/>
              <p:cNvSpPr/>
              <p:nvPr/>
            </p:nvSpPr>
            <p:spPr>
              <a:xfrm>
                <a:off x="0" y="6679434"/>
                <a:ext cx="4267200" cy="115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9" name="Rectangle 8"/>
            <p:cNvSpPr/>
            <p:nvPr/>
          </p:nvSpPr>
          <p:spPr>
            <a:xfrm>
              <a:off x="4876800" y="6679434"/>
              <a:ext cx="4267200" cy="115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Tree>
    <p:extLst>
      <p:ext uri="{BB962C8B-B14F-4D97-AF65-F5344CB8AC3E}">
        <p14:creationId xmlns="" xmlns:p14="http://schemas.microsoft.com/office/powerpoint/2010/main" val="262434669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679A1A-B438-43D3-90BB-187F0D0C169A}" type="datetimeFigureOut">
              <a:rPr lang="en-US" smtClean="0">
                <a:solidFill>
                  <a:prstClr val="black">
                    <a:tint val="75000"/>
                  </a:prstClr>
                </a:solidFill>
              </a:rPr>
              <a:pPr/>
              <a:t>1/6/2013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243A02-4EF0-4266-B524-22859FACE49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378634600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679A1A-B438-43D3-90BB-187F0D0C169A}" type="datetimeFigureOut">
              <a:rPr lang="en-US" smtClean="0">
                <a:solidFill>
                  <a:prstClr val="black">
                    <a:tint val="75000"/>
                  </a:prstClr>
                </a:solidFill>
              </a:rPr>
              <a:pPr/>
              <a:t>1/6/2013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4243A02-4EF0-4266-B524-22859FACE49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101579301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679A1A-B438-43D3-90BB-187F0D0C169A}" type="datetimeFigureOut">
              <a:rPr lang="en-US" smtClean="0">
                <a:solidFill>
                  <a:prstClr val="black">
                    <a:tint val="75000"/>
                  </a:prstClr>
                </a:solidFill>
              </a:rPr>
              <a:pPr/>
              <a:t>1/6/2013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4243A02-4EF0-4266-B524-22859FACE49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191843422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679A1A-B438-43D3-90BB-187F0D0C169A}" type="datetimeFigureOut">
              <a:rPr lang="en-US" smtClean="0">
                <a:solidFill>
                  <a:prstClr val="black">
                    <a:tint val="75000"/>
                  </a:prstClr>
                </a:solidFill>
              </a:rPr>
              <a:pPr/>
              <a:t>1/6/2013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4243A02-4EF0-4266-B524-22859FACE49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139370359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679A1A-B438-43D3-90BB-187F0D0C169A}" type="datetimeFigureOut">
              <a:rPr lang="en-US" smtClean="0">
                <a:solidFill>
                  <a:prstClr val="black">
                    <a:tint val="75000"/>
                  </a:prstClr>
                </a:solidFill>
              </a:rPr>
              <a:pPr/>
              <a:t>1/6/2013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4243A02-4EF0-4266-B524-22859FACE49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697548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DD1FEF-004B-4A40-A19D-B04D79BB35C4}" type="datetimeFigureOut">
              <a:rPr lang="en-US" smtClean="0"/>
              <a:pPr/>
              <a:t>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7C17FB-8DA3-4F6F-94B1-F7F25D0E6215}"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679A1A-B438-43D3-90BB-187F0D0C169A}" type="datetimeFigureOut">
              <a:rPr lang="en-US" smtClean="0">
                <a:solidFill>
                  <a:prstClr val="black">
                    <a:tint val="75000"/>
                  </a:prstClr>
                </a:solidFill>
              </a:rPr>
              <a:pPr/>
              <a:t>1/6/2013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4243A02-4EF0-4266-B524-22859FACE49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67141042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679A1A-B438-43D3-90BB-187F0D0C169A}" type="datetimeFigureOut">
              <a:rPr lang="en-US" smtClean="0">
                <a:solidFill>
                  <a:prstClr val="black">
                    <a:tint val="75000"/>
                  </a:prstClr>
                </a:solidFill>
              </a:rPr>
              <a:pPr/>
              <a:t>1/6/2013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4243A02-4EF0-4266-B524-22859FACE49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268002401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679A1A-B438-43D3-90BB-187F0D0C169A}" type="datetimeFigureOut">
              <a:rPr lang="en-US" smtClean="0">
                <a:solidFill>
                  <a:prstClr val="black">
                    <a:tint val="75000"/>
                  </a:prstClr>
                </a:solidFill>
              </a:rPr>
              <a:pPr/>
              <a:t>1/6/2013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243A02-4EF0-4266-B524-22859FACE49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103152174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679A1A-B438-43D3-90BB-187F0D0C169A}" type="datetimeFigureOut">
              <a:rPr lang="en-US" smtClean="0">
                <a:solidFill>
                  <a:prstClr val="black">
                    <a:tint val="75000"/>
                  </a:prstClr>
                </a:solidFill>
              </a:rPr>
              <a:pPr/>
              <a:t>1/6/2013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243A02-4EF0-4266-B524-22859FACE49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98011162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470025"/>
          </a:xfrm>
        </p:spPr>
        <p:txBody>
          <a:bodyPr/>
          <a:lstStyle>
            <a:lvl1pPr>
              <a:defRPr b="1">
                <a:solidFill>
                  <a:schemeClr val="accent1">
                    <a:lumMod val="75000"/>
                  </a:schemeClr>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8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0C679A1A-B438-43D3-90BB-187F0D0C169A}" type="datetimeFigureOut">
              <a:rPr lang="en-US" smtClean="0">
                <a:solidFill>
                  <a:prstClr val="black">
                    <a:tint val="75000"/>
                  </a:prstClr>
                </a:solidFill>
              </a:rPr>
              <a:pPr/>
              <a:t>1/6/2013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243A02-4EF0-4266-B524-22859FACE49D}"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16"/>
          <p:cNvGrpSpPr/>
          <p:nvPr userDrawn="1"/>
        </p:nvGrpSpPr>
        <p:grpSpPr>
          <a:xfrm>
            <a:off x="0" y="2433286"/>
            <a:ext cx="9144000" cy="423742"/>
            <a:chOff x="0" y="6400801"/>
            <a:chExt cx="9144000" cy="423742"/>
          </a:xfrm>
        </p:grpSpPr>
        <p:grpSp>
          <p:nvGrpSpPr>
            <p:cNvPr id="8" name="Group 17"/>
            <p:cNvGrpSpPr/>
            <p:nvPr userDrawn="1"/>
          </p:nvGrpSpPr>
          <p:grpSpPr>
            <a:xfrm>
              <a:off x="0" y="6400801"/>
              <a:ext cx="4876800" cy="423742"/>
              <a:chOff x="0" y="6400801"/>
              <a:chExt cx="4876800" cy="423742"/>
            </a:xfrm>
          </p:grpSpPr>
          <p:pic>
            <p:nvPicPr>
              <p:cNvPr id="20" name="Picture 2" descr="C:\LCA\usdalogo.t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267200" y="6400801"/>
                <a:ext cx="609600" cy="423742"/>
              </a:xfrm>
              <a:prstGeom prst="rect">
                <a:avLst/>
              </a:prstGeom>
              <a:noFill/>
              <a:extLst>
                <a:ext uri="{909E8E84-426E-40DD-AFC4-6F175D3DCCD1}">
                  <a14:hiddenFill xmlns="" xmlns:a14="http://schemas.microsoft.com/office/drawing/2010/main">
                    <a:solidFill>
                      <a:srgbClr val="FFFFFF"/>
                    </a:solidFill>
                  </a14:hiddenFill>
                </a:ext>
              </a:extLst>
            </p:spPr>
          </p:pic>
          <p:sp>
            <p:nvSpPr>
              <p:cNvPr id="21" name="Rectangle 20"/>
              <p:cNvSpPr/>
              <p:nvPr/>
            </p:nvSpPr>
            <p:spPr>
              <a:xfrm>
                <a:off x="0" y="6612672"/>
                <a:ext cx="4267200" cy="18248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9" name="Rectangle 18"/>
            <p:cNvSpPr/>
            <p:nvPr/>
          </p:nvSpPr>
          <p:spPr>
            <a:xfrm>
              <a:off x="4876800" y="6612672"/>
              <a:ext cx="4267200" cy="18248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Tree>
    <p:extLst>
      <p:ext uri="{BB962C8B-B14F-4D97-AF65-F5344CB8AC3E}">
        <p14:creationId xmlns="" xmlns:p14="http://schemas.microsoft.com/office/powerpoint/2010/main" val="238069494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a:solidFill>
                  <a:schemeClr val="accent1">
                    <a:lumMod val="75000"/>
                  </a:schemeClr>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C679A1A-B438-43D3-90BB-187F0D0C169A}" type="datetimeFigureOut">
              <a:rPr lang="en-US" smtClean="0">
                <a:solidFill>
                  <a:prstClr val="black">
                    <a:tint val="75000"/>
                  </a:prstClr>
                </a:solidFill>
              </a:rPr>
              <a:pPr/>
              <a:t>1/6/2013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243A02-4EF0-4266-B524-22859FACE49D}"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12"/>
          <p:cNvGrpSpPr/>
          <p:nvPr userDrawn="1"/>
        </p:nvGrpSpPr>
        <p:grpSpPr>
          <a:xfrm>
            <a:off x="0" y="6371412"/>
            <a:ext cx="9144000" cy="423742"/>
            <a:chOff x="0" y="6400801"/>
            <a:chExt cx="9144000" cy="423742"/>
          </a:xfrm>
        </p:grpSpPr>
        <p:grpSp>
          <p:nvGrpSpPr>
            <p:cNvPr id="8" name="Group 11"/>
            <p:cNvGrpSpPr/>
            <p:nvPr userDrawn="1"/>
          </p:nvGrpSpPr>
          <p:grpSpPr>
            <a:xfrm>
              <a:off x="0" y="6400801"/>
              <a:ext cx="4876800" cy="423742"/>
              <a:chOff x="0" y="6400801"/>
              <a:chExt cx="4876800" cy="423742"/>
            </a:xfrm>
          </p:grpSpPr>
          <p:pic>
            <p:nvPicPr>
              <p:cNvPr id="10" name="Picture 2" descr="C:\LCA\usdalogo.t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267200" y="6400801"/>
                <a:ext cx="609600" cy="423742"/>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Rectangle 10"/>
              <p:cNvSpPr/>
              <p:nvPr/>
            </p:nvSpPr>
            <p:spPr>
              <a:xfrm>
                <a:off x="0" y="6679434"/>
                <a:ext cx="4267200" cy="115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9" name="Rectangle 8"/>
            <p:cNvSpPr/>
            <p:nvPr/>
          </p:nvSpPr>
          <p:spPr>
            <a:xfrm>
              <a:off x="4876800" y="6679434"/>
              <a:ext cx="4267200" cy="115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Tree>
    <p:extLst>
      <p:ext uri="{BB962C8B-B14F-4D97-AF65-F5344CB8AC3E}">
        <p14:creationId xmlns="" xmlns:p14="http://schemas.microsoft.com/office/powerpoint/2010/main" val="262434669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679A1A-B438-43D3-90BB-187F0D0C169A}" type="datetimeFigureOut">
              <a:rPr lang="en-US" smtClean="0">
                <a:solidFill>
                  <a:prstClr val="black">
                    <a:tint val="75000"/>
                  </a:prstClr>
                </a:solidFill>
              </a:rPr>
              <a:pPr/>
              <a:t>1/6/2013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243A02-4EF0-4266-B524-22859FACE49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378634600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679A1A-B438-43D3-90BB-187F0D0C169A}" type="datetimeFigureOut">
              <a:rPr lang="en-US" smtClean="0">
                <a:solidFill>
                  <a:prstClr val="black">
                    <a:tint val="75000"/>
                  </a:prstClr>
                </a:solidFill>
              </a:rPr>
              <a:pPr/>
              <a:t>1/6/2013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4243A02-4EF0-4266-B524-22859FACE49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101579301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679A1A-B438-43D3-90BB-187F0D0C169A}" type="datetimeFigureOut">
              <a:rPr lang="en-US" smtClean="0">
                <a:solidFill>
                  <a:prstClr val="black">
                    <a:tint val="75000"/>
                  </a:prstClr>
                </a:solidFill>
              </a:rPr>
              <a:pPr/>
              <a:t>1/6/2013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4243A02-4EF0-4266-B524-22859FACE49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191843422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679A1A-B438-43D3-90BB-187F0D0C169A}" type="datetimeFigureOut">
              <a:rPr lang="en-US" smtClean="0">
                <a:solidFill>
                  <a:prstClr val="black">
                    <a:tint val="75000"/>
                  </a:prstClr>
                </a:solidFill>
              </a:rPr>
              <a:pPr/>
              <a:t>1/6/2013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4243A02-4EF0-4266-B524-22859FACE49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1393703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5" Type="http://schemas.openxmlformats.org/officeDocument/2006/relationships/theme" Target="../theme/theme10.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slideLayout" Target="../slideLayouts/slideLayout11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oleObject" Target="../embeddings/oleObject1.bin"/><Relationship Id="rId2" Type="http://schemas.openxmlformats.org/officeDocument/2006/relationships/slideLayout" Target="../slideLayouts/slideLayout48.xml"/><Relationship Id="rId16" Type="http://schemas.openxmlformats.org/officeDocument/2006/relationships/vmlDrawing" Target="../drawings/vmlDrawing2.v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theme" Target="../theme/theme5.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8.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9.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DD1FEF-004B-4A40-A19D-B04D79BB35C4}" type="datetimeFigureOut">
              <a:rPr lang="en-US" smtClean="0"/>
              <a:pPr/>
              <a:t>1/6/2013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C17FB-8DA3-4F6F-94B1-F7F25D0E621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defRPr/>
            </a:pPr>
            <a:endParaRPr lang="en-US">
              <a:solidFill>
                <a:srgbClr val="04617B">
                  <a:shade val="90000"/>
                </a:srgbClr>
              </a:solidFill>
              <a:latin typeface="Arial"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defRPr/>
            </a:pPr>
            <a:endParaRPr lang="en-US">
              <a:solidFill>
                <a:srgbClr val="04617B">
                  <a:shade val="90000"/>
                </a:srgbClr>
              </a:solidFill>
              <a:latin typeface="Arial" charset="0"/>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defRPr/>
            </a:pPr>
            <a:fld id="{4D9171E7-9B6F-4B78-B019-1A4D63E1482A}" type="slidenum">
              <a:rPr lang="en-US">
                <a:solidFill>
                  <a:srgbClr val="04617B">
                    <a:shade val="90000"/>
                  </a:srgbClr>
                </a:solidFill>
                <a:latin typeface="Arial" charset="0"/>
              </a:rPr>
              <a:pPr fontAlgn="base">
                <a:spcBef>
                  <a:spcPct val="0"/>
                </a:spcBef>
                <a:spcAft>
                  <a:spcPct val="0"/>
                </a:spcAft>
                <a:defRPr/>
              </a:pPr>
              <a:t>‹#›</a:t>
            </a:fld>
            <a:endParaRPr lang="en-US">
              <a:solidFill>
                <a:srgbClr val="04617B">
                  <a:shade val="90000"/>
                </a:srgbClr>
              </a:solidFill>
              <a:latin typeface="Arial" charset="0"/>
            </a:endParaRPr>
          </a:p>
        </p:txBody>
      </p:sp>
      <p:grpSp>
        <p:nvGrpSpPr>
          <p:cNvPr id="2"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grpSp>
    </p:spTree>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Lst>
  <p:transition>
    <p:fade thruBlk="1"/>
  </p:transition>
  <p:timing>
    <p:tnLst>
      <p:par>
        <p:cTn id="1" dur="indefinite" restart="never" nodeType="tmRoot"/>
      </p:par>
    </p:tnLst>
  </p:timing>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C39A00-F9A5-400A-9FD6-477563795CE6}" type="datetimeFigureOut">
              <a:rPr lang="en-US" smtClean="0">
                <a:solidFill>
                  <a:prstClr val="black">
                    <a:tint val="75000"/>
                  </a:prstClr>
                </a:solidFill>
              </a:rPr>
              <a:pPr/>
              <a:t>1/6/2013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A748F3-F9EC-4943-BDAD-21B57317190A}"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286000" y="1219200"/>
            <a:ext cx="6553200" cy="1066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2286000" y="2387600"/>
            <a:ext cx="6553200" cy="4241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ransition/>
  <p:txStyles>
    <p:titleStyle>
      <a:lvl1pPr algn="l" rtl="0" eaLnBrk="1" fontAlgn="base" hangingPunct="1">
        <a:lnSpc>
          <a:spcPct val="90000"/>
        </a:lnSpc>
        <a:spcBef>
          <a:spcPct val="0"/>
        </a:spcBef>
        <a:spcAft>
          <a:spcPct val="0"/>
        </a:spcAft>
        <a:defRPr sz="3600">
          <a:solidFill>
            <a:srgbClr val="343434"/>
          </a:solidFill>
          <a:latin typeface="+mj-lt"/>
          <a:ea typeface="+mj-ea"/>
          <a:cs typeface="+mj-cs"/>
        </a:defRPr>
      </a:lvl1pPr>
      <a:lvl2pPr algn="l" rtl="0" eaLnBrk="1" fontAlgn="base" hangingPunct="1">
        <a:lnSpc>
          <a:spcPct val="90000"/>
        </a:lnSpc>
        <a:spcBef>
          <a:spcPct val="0"/>
        </a:spcBef>
        <a:spcAft>
          <a:spcPct val="0"/>
        </a:spcAft>
        <a:defRPr sz="3600">
          <a:solidFill>
            <a:srgbClr val="343434"/>
          </a:solidFill>
          <a:latin typeface="Arial" pitchFamily="34" charset="0"/>
          <a:ea typeface="ＭＳ Ｐゴシック" pitchFamily="1" charset="-128"/>
        </a:defRPr>
      </a:lvl2pPr>
      <a:lvl3pPr algn="l" rtl="0" eaLnBrk="1" fontAlgn="base" hangingPunct="1">
        <a:lnSpc>
          <a:spcPct val="90000"/>
        </a:lnSpc>
        <a:spcBef>
          <a:spcPct val="0"/>
        </a:spcBef>
        <a:spcAft>
          <a:spcPct val="0"/>
        </a:spcAft>
        <a:defRPr sz="3600">
          <a:solidFill>
            <a:srgbClr val="343434"/>
          </a:solidFill>
          <a:latin typeface="Arial" pitchFamily="34" charset="0"/>
          <a:ea typeface="ＭＳ Ｐゴシック" pitchFamily="1" charset="-128"/>
        </a:defRPr>
      </a:lvl3pPr>
      <a:lvl4pPr algn="l" rtl="0" eaLnBrk="1" fontAlgn="base" hangingPunct="1">
        <a:lnSpc>
          <a:spcPct val="90000"/>
        </a:lnSpc>
        <a:spcBef>
          <a:spcPct val="0"/>
        </a:spcBef>
        <a:spcAft>
          <a:spcPct val="0"/>
        </a:spcAft>
        <a:defRPr sz="3600">
          <a:solidFill>
            <a:srgbClr val="343434"/>
          </a:solidFill>
          <a:latin typeface="Arial" pitchFamily="34" charset="0"/>
          <a:ea typeface="ＭＳ Ｐゴシック" pitchFamily="1" charset="-128"/>
        </a:defRPr>
      </a:lvl4pPr>
      <a:lvl5pPr algn="l" rtl="0" eaLnBrk="1" fontAlgn="base" hangingPunct="1">
        <a:lnSpc>
          <a:spcPct val="90000"/>
        </a:lnSpc>
        <a:spcBef>
          <a:spcPct val="0"/>
        </a:spcBef>
        <a:spcAft>
          <a:spcPct val="0"/>
        </a:spcAft>
        <a:defRPr sz="3600">
          <a:solidFill>
            <a:srgbClr val="343434"/>
          </a:solidFill>
          <a:latin typeface="Arial" pitchFamily="34" charset="0"/>
          <a:ea typeface="ＭＳ Ｐゴシック" pitchFamily="1" charset="-128"/>
        </a:defRPr>
      </a:lvl5pPr>
      <a:lvl6pPr marL="457200" algn="l" rtl="0" eaLnBrk="1" fontAlgn="base" hangingPunct="1">
        <a:lnSpc>
          <a:spcPct val="90000"/>
        </a:lnSpc>
        <a:spcBef>
          <a:spcPct val="0"/>
        </a:spcBef>
        <a:spcAft>
          <a:spcPct val="0"/>
        </a:spcAft>
        <a:defRPr sz="3600">
          <a:solidFill>
            <a:srgbClr val="343434"/>
          </a:solidFill>
          <a:latin typeface="Arial" pitchFamily="34" charset="0"/>
          <a:ea typeface="ＭＳ Ｐゴシック" pitchFamily="1" charset="-128"/>
        </a:defRPr>
      </a:lvl6pPr>
      <a:lvl7pPr marL="914400" algn="l" rtl="0" eaLnBrk="1" fontAlgn="base" hangingPunct="1">
        <a:lnSpc>
          <a:spcPct val="90000"/>
        </a:lnSpc>
        <a:spcBef>
          <a:spcPct val="0"/>
        </a:spcBef>
        <a:spcAft>
          <a:spcPct val="0"/>
        </a:spcAft>
        <a:defRPr sz="3600">
          <a:solidFill>
            <a:srgbClr val="343434"/>
          </a:solidFill>
          <a:latin typeface="Arial" pitchFamily="34" charset="0"/>
          <a:ea typeface="ＭＳ Ｐゴシック" pitchFamily="1" charset="-128"/>
        </a:defRPr>
      </a:lvl7pPr>
      <a:lvl8pPr marL="1371600" algn="l" rtl="0" eaLnBrk="1" fontAlgn="base" hangingPunct="1">
        <a:lnSpc>
          <a:spcPct val="90000"/>
        </a:lnSpc>
        <a:spcBef>
          <a:spcPct val="0"/>
        </a:spcBef>
        <a:spcAft>
          <a:spcPct val="0"/>
        </a:spcAft>
        <a:defRPr sz="3600">
          <a:solidFill>
            <a:srgbClr val="343434"/>
          </a:solidFill>
          <a:latin typeface="Arial" pitchFamily="34" charset="0"/>
          <a:ea typeface="ＭＳ Ｐゴシック" pitchFamily="1" charset="-128"/>
        </a:defRPr>
      </a:lvl8pPr>
      <a:lvl9pPr marL="1828800" algn="l" rtl="0" eaLnBrk="1" fontAlgn="base" hangingPunct="1">
        <a:lnSpc>
          <a:spcPct val="90000"/>
        </a:lnSpc>
        <a:spcBef>
          <a:spcPct val="0"/>
        </a:spcBef>
        <a:spcAft>
          <a:spcPct val="0"/>
        </a:spcAft>
        <a:defRPr sz="3600">
          <a:solidFill>
            <a:srgbClr val="343434"/>
          </a:solidFill>
          <a:latin typeface="Arial" pitchFamily="34" charset="0"/>
          <a:ea typeface="ＭＳ Ｐゴシック" pitchFamily="1" charset="-128"/>
        </a:defRPr>
      </a:lvl9pPr>
    </p:titleStyle>
    <p:bodyStyle>
      <a:lvl1pPr marL="342900" indent="-342900" algn="l" rtl="0" eaLnBrk="1" fontAlgn="base" hangingPunct="1">
        <a:spcBef>
          <a:spcPct val="20000"/>
        </a:spcBef>
        <a:spcAft>
          <a:spcPct val="0"/>
        </a:spcAft>
        <a:buChar char="•"/>
        <a:defRPr sz="2800">
          <a:solidFill>
            <a:srgbClr val="343434"/>
          </a:solidFill>
          <a:latin typeface="+mn-lt"/>
          <a:ea typeface="+mn-ea"/>
          <a:cs typeface="+mn-cs"/>
        </a:defRPr>
      </a:lvl1pPr>
      <a:lvl2pPr marL="742950" indent="-285750" algn="l" rtl="0" eaLnBrk="1" fontAlgn="base" hangingPunct="1">
        <a:spcBef>
          <a:spcPct val="20000"/>
        </a:spcBef>
        <a:spcAft>
          <a:spcPct val="0"/>
        </a:spcAft>
        <a:buChar char="–"/>
        <a:defRPr sz="2400">
          <a:solidFill>
            <a:srgbClr val="343434"/>
          </a:solidFill>
          <a:latin typeface="+mn-lt"/>
          <a:ea typeface="+mn-ea"/>
        </a:defRPr>
      </a:lvl2pPr>
      <a:lvl3pPr marL="1143000" indent="-228600" algn="l" rtl="0" eaLnBrk="1" fontAlgn="base" hangingPunct="1">
        <a:spcBef>
          <a:spcPct val="20000"/>
        </a:spcBef>
        <a:spcAft>
          <a:spcPct val="0"/>
        </a:spcAft>
        <a:buChar char="•"/>
        <a:defRPr sz="2000">
          <a:solidFill>
            <a:srgbClr val="343434"/>
          </a:solidFill>
          <a:latin typeface="+mn-lt"/>
          <a:ea typeface="+mn-ea"/>
        </a:defRPr>
      </a:lvl3pPr>
      <a:lvl4pPr marL="1600200" indent="-228600" algn="l" rtl="0" eaLnBrk="1" fontAlgn="base" hangingPunct="1">
        <a:spcBef>
          <a:spcPct val="20000"/>
        </a:spcBef>
        <a:spcAft>
          <a:spcPct val="0"/>
        </a:spcAft>
        <a:buChar char="–"/>
        <a:defRPr sz="2000">
          <a:solidFill>
            <a:srgbClr val="343434"/>
          </a:solidFill>
          <a:latin typeface="+mn-lt"/>
          <a:ea typeface="+mn-ea"/>
        </a:defRPr>
      </a:lvl4pPr>
      <a:lvl5pPr marL="2057400" indent="-228600" algn="l" rtl="0" eaLnBrk="1" fontAlgn="base" hangingPunct="1">
        <a:spcBef>
          <a:spcPct val="20000"/>
        </a:spcBef>
        <a:spcAft>
          <a:spcPct val="0"/>
        </a:spcAft>
        <a:buChar char="»"/>
        <a:defRPr sz="2000">
          <a:solidFill>
            <a:srgbClr val="343434"/>
          </a:solidFill>
          <a:latin typeface="+mn-lt"/>
          <a:ea typeface="+mn-ea"/>
        </a:defRPr>
      </a:lvl5pPr>
      <a:lvl6pPr marL="2514600" indent="-228600" algn="l" rtl="0" eaLnBrk="1" fontAlgn="base" hangingPunct="1">
        <a:spcBef>
          <a:spcPct val="20000"/>
        </a:spcBef>
        <a:spcAft>
          <a:spcPct val="0"/>
        </a:spcAft>
        <a:buChar char="»"/>
        <a:defRPr>
          <a:solidFill>
            <a:srgbClr val="343434"/>
          </a:solidFill>
          <a:latin typeface="+mn-lt"/>
          <a:ea typeface="+mn-ea"/>
        </a:defRPr>
      </a:lvl6pPr>
      <a:lvl7pPr marL="2971800" indent="-228600" algn="l" rtl="0" eaLnBrk="1" fontAlgn="base" hangingPunct="1">
        <a:spcBef>
          <a:spcPct val="20000"/>
        </a:spcBef>
        <a:spcAft>
          <a:spcPct val="0"/>
        </a:spcAft>
        <a:buChar char="»"/>
        <a:defRPr>
          <a:solidFill>
            <a:srgbClr val="343434"/>
          </a:solidFill>
          <a:latin typeface="+mn-lt"/>
          <a:ea typeface="+mn-ea"/>
        </a:defRPr>
      </a:lvl7pPr>
      <a:lvl8pPr marL="3429000" indent="-228600" algn="l" rtl="0" eaLnBrk="1" fontAlgn="base" hangingPunct="1">
        <a:spcBef>
          <a:spcPct val="20000"/>
        </a:spcBef>
        <a:spcAft>
          <a:spcPct val="0"/>
        </a:spcAft>
        <a:buChar char="»"/>
        <a:defRPr>
          <a:solidFill>
            <a:srgbClr val="343434"/>
          </a:solidFill>
          <a:latin typeface="+mn-lt"/>
          <a:ea typeface="+mn-ea"/>
        </a:defRPr>
      </a:lvl8pPr>
      <a:lvl9pPr marL="3886200" indent="-228600" algn="l" rtl="0" eaLnBrk="1" fontAlgn="base" hangingPunct="1">
        <a:spcBef>
          <a:spcPct val="20000"/>
        </a:spcBef>
        <a:spcAft>
          <a:spcPct val="0"/>
        </a:spcAft>
        <a:buChar char="»"/>
        <a:defRPr>
          <a:solidFill>
            <a:srgbClr val="343434"/>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7" descr="water 1 - powerpoint backgrounds"/>
          <p:cNvPicPr>
            <a:picLocks noChangeAspect="1" noChangeArrowheads="1"/>
          </p:cNvPicPr>
          <p:nvPr userDrawn="1"/>
        </p:nvPicPr>
        <p:blipFill>
          <a:blip r:embed="rId14" cstate="print"/>
          <a:srcRect/>
          <a:stretch>
            <a:fillRect/>
          </a:stretch>
        </p:blipFill>
        <p:spPr bwMode="auto">
          <a:xfrm>
            <a:off x="0" y="0"/>
            <a:ext cx="9144000" cy="7010400"/>
          </a:xfrm>
          <a:prstGeom prst="rect">
            <a:avLst/>
          </a:prstGeom>
          <a:noFill/>
          <a:ln w="9525">
            <a:noFill/>
            <a:miter lim="800000"/>
            <a:headEnd/>
            <a:tailEnd/>
          </a:ln>
        </p:spPr>
      </p:pic>
      <p:sp>
        <p:nvSpPr>
          <p:cNvPr id="5123" name="Rectangle 2"/>
          <p:cNvSpPr>
            <a:spLocks noGrp="1" noChangeArrowheads="1"/>
          </p:cNvSpPr>
          <p:nvPr>
            <p:ph type="title"/>
          </p:nvPr>
        </p:nvSpPr>
        <p:spPr bwMode="auto">
          <a:xfrm>
            <a:off x="440267" y="3048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4"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24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en-US">
              <a:solidFill>
                <a:srgbClr val="000000"/>
              </a:solidFill>
              <a:latin typeface="Arial" charset="0"/>
            </a:endParaRPr>
          </a:p>
        </p:txBody>
      </p:sp>
      <p:sp>
        <p:nvSpPr>
          <p:cNvPr id="624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en-US">
              <a:solidFill>
                <a:srgbClr val="000000"/>
              </a:solidFill>
              <a:latin typeface="Arial" charset="0"/>
            </a:endParaRPr>
          </a:p>
        </p:txBody>
      </p:sp>
      <p:sp>
        <p:nvSpPr>
          <p:cNvPr id="624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31BB1BA3-3C04-47DD-9862-2EFC01505C15}" type="slidenum">
              <a:rPr lang="en-US">
                <a:solidFill>
                  <a:srgbClr val="000000"/>
                </a:solidFill>
                <a:latin typeface="Arial" charset="0"/>
              </a:rPr>
              <a:pPr fontAlgn="base">
                <a:spcBef>
                  <a:spcPct val="0"/>
                </a:spcBef>
                <a:spcAft>
                  <a:spcPct val="0"/>
                </a:spcAft>
                <a:defRPr/>
              </a:pPr>
              <a:t>‹#›</a:t>
            </a:fld>
            <a:endParaRPr lang="en-US">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ctr" rtl="0" eaLnBrk="0" fontAlgn="base" hangingPunct="0">
        <a:spcBef>
          <a:spcPct val="0"/>
        </a:spcBef>
        <a:spcAft>
          <a:spcPct val="0"/>
        </a:spcAft>
        <a:defRPr sz="4400" b="1">
          <a:solidFill>
            <a:srgbClr val="FFFF00"/>
          </a:solidFill>
          <a:latin typeface="+mj-lt"/>
          <a:ea typeface="+mj-ea"/>
          <a:cs typeface="+mj-cs"/>
        </a:defRPr>
      </a:lvl1pPr>
      <a:lvl2pPr algn="ctr" rtl="0" eaLnBrk="0" fontAlgn="base" hangingPunct="0">
        <a:spcBef>
          <a:spcPct val="0"/>
        </a:spcBef>
        <a:spcAft>
          <a:spcPct val="0"/>
        </a:spcAft>
        <a:defRPr sz="4400" b="1">
          <a:solidFill>
            <a:srgbClr val="FFFF00"/>
          </a:solidFill>
          <a:latin typeface="Times New Roman" pitchFamily="18" charset="0"/>
        </a:defRPr>
      </a:lvl2pPr>
      <a:lvl3pPr algn="ctr" rtl="0" eaLnBrk="0" fontAlgn="base" hangingPunct="0">
        <a:spcBef>
          <a:spcPct val="0"/>
        </a:spcBef>
        <a:spcAft>
          <a:spcPct val="0"/>
        </a:spcAft>
        <a:defRPr sz="4400" b="1">
          <a:solidFill>
            <a:srgbClr val="FFFF00"/>
          </a:solidFill>
          <a:latin typeface="Times New Roman" pitchFamily="18" charset="0"/>
        </a:defRPr>
      </a:lvl3pPr>
      <a:lvl4pPr algn="ctr" rtl="0" eaLnBrk="0" fontAlgn="base" hangingPunct="0">
        <a:spcBef>
          <a:spcPct val="0"/>
        </a:spcBef>
        <a:spcAft>
          <a:spcPct val="0"/>
        </a:spcAft>
        <a:defRPr sz="4400" b="1">
          <a:solidFill>
            <a:srgbClr val="FFFF00"/>
          </a:solidFill>
          <a:latin typeface="Times New Roman" pitchFamily="18" charset="0"/>
        </a:defRPr>
      </a:lvl4pPr>
      <a:lvl5pPr algn="ctr" rtl="0" eaLnBrk="0" fontAlgn="base" hangingPunct="0">
        <a:spcBef>
          <a:spcPct val="0"/>
        </a:spcBef>
        <a:spcAft>
          <a:spcPct val="0"/>
        </a:spcAft>
        <a:defRPr sz="4400" b="1">
          <a:solidFill>
            <a:srgbClr val="FFFF00"/>
          </a:solidFill>
          <a:latin typeface="Times New Roman" pitchFamily="18" charset="0"/>
        </a:defRPr>
      </a:lvl5pPr>
      <a:lvl6pPr marL="457200" algn="ctr" rtl="0" fontAlgn="base">
        <a:spcBef>
          <a:spcPct val="0"/>
        </a:spcBef>
        <a:spcAft>
          <a:spcPct val="0"/>
        </a:spcAft>
        <a:defRPr sz="4400" b="1">
          <a:solidFill>
            <a:srgbClr val="FFFF00"/>
          </a:solidFill>
          <a:latin typeface="Times New Roman" pitchFamily="18" charset="0"/>
        </a:defRPr>
      </a:lvl6pPr>
      <a:lvl7pPr marL="914400" algn="ctr" rtl="0" fontAlgn="base">
        <a:spcBef>
          <a:spcPct val="0"/>
        </a:spcBef>
        <a:spcAft>
          <a:spcPct val="0"/>
        </a:spcAft>
        <a:defRPr sz="4400" b="1">
          <a:solidFill>
            <a:srgbClr val="FFFF00"/>
          </a:solidFill>
          <a:latin typeface="Times New Roman" pitchFamily="18" charset="0"/>
        </a:defRPr>
      </a:lvl7pPr>
      <a:lvl8pPr marL="1371600" algn="ctr" rtl="0" fontAlgn="base">
        <a:spcBef>
          <a:spcPct val="0"/>
        </a:spcBef>
        <a:spcAft>
          <a:spcPct val="0"/>
        </a:spcAft>
        <a:defRPr sz="4400" b="1">
          <a:solidFill>
            <a:srgbClr val="FFFF00"/>
          </a:solidFill>
          <a:latin typeface="Times New Roman" pitchFamily="18" charset="0"/>
        </a:defRPr>
      </a:lvl8pPr>
      <a:lvl9pPr marL="1828800" algn="ctr" rtl="0" fontAlgn="base">
        <a:spcBef>
          <a:spcPct val="0"/>
        </a:spcBef>
        <a:spcAft>
          <a:spcPct val="0"/>
        </a:spcAft>
        <a:defRPr sz="4400" b="1">
          <a:solidFill>
            <a:srgbClr val="FFFF00"/>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rgbClr val="51DC00"/>
          </a:solidFill>
          <a:latin typeface="+mn-lt"/>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6"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mn-lt"/>
              </a:defRPr>
            </a:lvl1pPr>
          </a:lstStyle>
          <a:p>
            <a:pPr fontAlgn="base">
              <a:spcBef>
                <a:spcPct val="0"/>
              </a:spcBef>
              <a:spcAft>
                <a:spcPct val="0"/>
              </a:spcAft>
              <a:defRPr/>
            </a:pPr>
            <a:endParaRPr lang="en-US" altLang="en-US" dirty="0">
              <a:solidFill>
                <a:srgbClr val="000000"/>
              </a:solidFill>
            </a:endParaRPr>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latin typeface="+mn-lt"/>
              </a:defRPr>
            </a:lvl1pPr>
          </a:lstStyle>
          <a:p>
            <a:pPr fontAlgn="base">
              <a:spcBef>
                <a:spcPct val="0"/>
              </a:spcBef>
              <a:spcAft>
                <a:spcPct val="0"/>
              </a:spcAft>
              <a:defRPr/>
            </a:pPr>
            <a:r>
              <a:rPr lang="en-US" altLang="en-US">
                <a:solidFill>
                  <a:srgbClr val="000000"/>
                </a:solidFill>
              </a:rPr>
              <a:t>2010 RPA Assessment Overview (2/22/12)</a:t>
            </a:r>
            <a:endParaRPr lang="en-US" altLang="en-US">
              <a:solidFill>
                <a:srgbClr val="000000"/>
              </a:solidFill>
            </a:endParaRPr>
          </a:p>
        </p:txBody>
      </p:sp>
      <p:sp>
        <p:nvSpPr>
          <p:cNvPr id="3078"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mn-lt"/>
              </a:defRPr>
            </a:lvl1pPr>
          </a:lstStyle>
          <a:p>
            <a:pPr fontAlgn="base">
              <a:spcBef>
                <a:spcPct val="0"/>
              </a:spcBef>
              <a:spcAft>
                <a:spcPct val="0"/>
              </a:spcAft>
              <a:defRPr/>
            </a:pPr>
            <a:fld id="{C7245DC7-05D3-43DC-B6A4-DC849EED201B}"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
        <p:nvSpPr>
          <p:cNvPr id="3079"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fontAlgn="base">
              <a:spcBef>
                <a:spcPct val="0"/>
              </a:spcBef>
              <a:spcAft>
                <a:spcPct val="0"/>
              </a:spcAft>
              <a:defRPr/>
            </a:pPr>
            <a:endParaRPr lang="en-US">
              <a:solidFill>
                <a:srgbClr val="000000"/>
              </a:solidFill>
              <a:latin typeface="Arial" charset="0"/>
            </a:endParaRPr>
          </a:p>
        </p:txBody>
      </p:sp>
      <p:sp>
        <p:nvSpPr>
          <p:cNvPr id="3080"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charset="0"/>
            </a:endParaRPr>
          </a:p>
        </p:txBody>
      </p:sp>
      <p:graphicFrame>
        <p:nvGraphicFramePr>
          <p:cNvPr id="1026" name="Object 9"/>
          <p:cNvGraphicFramePr>
            <a:graphicFrameLocks noChangeAspect="1"/>
          </p:cNvGraphicFramePr>
          <p:nvPr/>
        </p:nvGraphicFramePr>
        <p:xfrm>
          <a:off x="8001000" y="304800"/>
          <a:ext cx="685800" cy="476250"/>
        </p:xfrm>
        <a:graphic>
          <a:graphicData uri="http://schemas.openxmlformats.org/presentationml/2006/ole">
            <p:oleObj spid="_x0000_s89090" name="Photo Editor Photo" r:id="rId17" imgW="12714286" imgH="8980952" progId="">
              <p:embed/>
            </p:oleObj>
          </a:graphicData>
        </a:graphic>
      </p:graphicFrame>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Lst>
  <p:timing>
    <p:tnLst>
      <p:par>
        <p:cTn id="1" dur="indefinite" restart="never" nodeType="tmRoot"/>
      </p:par>
    </p:tnLst>
  </p:timing>
  <p:hf sldNum="0" hd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Gill Sans MT" pitchFamily="34" charset="0"/>
        </a:defRPr>
      </a:lvl2pPr>
      <a:lvl3pPr algn="l" rtl="0" eaLnBrk="0" fontAlgn="base" hangingPunct="0">
        <a:spcBef>
          <a:spcPct val="0"/>
        </a:spcBef>
        <a:spcAft>
          <a:spcPct val="0"/>
        </a:spcAft>
        <a:defRPr sz="3600">
          <a:solidFill>
            <a:schemeClr val="tx2"/>
          </a:solidFill>
          <a:latin typeface="Gill Sans MT" pitchFamily="34" charset="0"/>
        </a:defRPr>
      </a:lvl3pPr>
      <a:lvl4pPr algn="l" rtl="0" eaLnBrk="0" fontAlgn="base" hangingPunct="0">
        <a:spcBef>
          <a:spcPct val="0"/>
        </a:spcBef>
        <a:spcAft>
          <a:spcPct val="0"/>
        </a:spcAft>
        <a:defRPr sz="3600">
          <a:solidFill>
            <a:schemeClr val="tx2"/>
          </a:solidFill>
          <a:latin typeface="Gill Sans MT" pitchFamily="34" charset="0"/>
        </a:defRPr>
      </a:lvl4pPr>
      <a:lvl5pPr algn="l" rtl="0" eaLnBrk="0" fontAlgn="base" hangingPunct="0">
        <a:spcBef>
          <a:spcPct val="0"/>
        </a:spcBef>
        <a:spcAft>
          <a:spcPct val="0"/>
        </a:spcAft>
        <a:defRPr sz="3600">
          <a:solidFill>
            <a:schemeClr val="tx2"/>
          </a:solidFill>
          <a:latin typeface="Gill Sans MT" pitchFamily="34" charset="0"/>
        </a:defRPr>
      </a:lvl5pPr>
      <a:lvl6pPr marL="457200" algn="l" rtl="0" fontAlgn="base">
        <a:spcBef>
          <a:spcPct val="0"/>
        </a:spcBef>
        <a:spcAft>
          <a:spcPct val="0"/>
        </a:spcAft>
        <a:defRPr sz="3600">
          <a:solidFill>
            <a:schemeClr val="tx2"/>
          </a:solidFill>
          <a:latin typeface="Garamond" pitchFamily="18" charset="0"/>
        </a:defRPr>
      </a:lvl6pPr>
      <a:lvl7pPr marL="914400" algn="l" rtl="0" fontAlgn="base">
        <a:spcBef>
          <a:spcPct val="0"/>
        </a:spcBef>
        <a:spcAft>
          <a:spcPct val="0"/>
        </a:spcAft>
        <a:defRPr sz="3600">
          <a:solidFill>
            <a:schemeClr val="tx2"/>
          </a:solidFill>
          <a:latin typeface="Garamond" pitchFamily="18" charset="0"/>
        </a:defRPr>
      </a:lvl7pPr>
      <a:lvl8pPr marL="1371600" algn="l" rtl="0" fontAlgn="base">
        <a:spcBef>
          <a:spcPct val="0"/>
        </a:spcBef>
        <a:spcAft>
          <a:spcPct val="0"/>
        </a:spcAft>
        <a:defRPr sz="3600">
          <a:solidFill>
            <a:schemeClr val="tx2"/>
          </a:solidFill>
          <a:latin typeface="Garamond" pitchFamily="18" charset="0"/>
        </a:defRPr>
      </a:lvl8pPr>
      <a:lvl9pPr marL="1828800" algn="l" rtl="0" fontAlgn="base">
        <a:spcBef>
          <a:spcPct val="0"/>
        </a:spcBef>
        <a:spcAft>
          <a:spcPct val="0"/>
        </a:spcAft>
        <a:defRPr sz="36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679A1A-B438-43D3-90BB-187F0D0C169A}" type="datetimeFigureOut">
              <a:rPr lang="en-US" smtClean="0">
                <a:solidFill>
                  <a:prstClr val="black">
                    <a:tint val="75000"/>
                  </a:prstClr>
                </a:solidFill>
              </a:rPr>
              <a:pPr/>
              <a:t>1/6/2013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243A02-4EF0-4266-B524-22859FACE49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1553506672"/>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679A1A-B438-43D3-90BB-187F0D0C169A}" type="datetimeFigureOut">
              <a:rPr lang="en-US" smtClean="0">
                <a:solidFill>
                  <a:prstClr val="black">
                    <a:tint val="75000"/>
                  </a:prstClr>
                </a:solidFill>
              </a:rPr>
              <a:pPr/>
              <a:t>1/6/2013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243A02-4EF0-4266-B524-22859FACE49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1553506672"/>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679A1A-B438-43D3-90BB-187F0D0C169A}" type="datetimeFigureOut">
              <a:rPr lang="en-US" smtClean="0">
                <a:solidFill>
                  <a:prstClr val="black">
                    <a:tint val="75000"/>
                  </a:prstClr>
                </a:solidFill>
              </a:rPr>
              <a:pPr/>
              <a:t>1/6/2013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243A02-4EF0-4266-B524-22859FACE49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1553506672"/>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679A1A-B438-43D3-90BB-187F0D0C169A}" type="datetimeFigureOut">
              <a:rPr lang="en-US" smtClean="0">
                <a:solidFill>
                  <a:prstClr val="black">
                    <a:tint val="75000"/>
                  </a:prstClr>
                </a:solidFill>
              </a:rPr>
              <a:pPr/>
              <a:t>1/6/2013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243A02-4EF0-4266-B524-22859FACE49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1553506672"/>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5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84.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89.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7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73.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1600200"/>
            <a:ext cx="7772400" cy="1470025"/>
          </a:xfrm>
        </p:spPr>
        <p:txBody>
          <a:bodyPr>
            <a:noAutofit/>
          </a:bodyPr>
          <a:lstStyle/>
          <a:p>
            <a:pPr eaLnBrk="1" hangingPunct="1"/>
            <a:r>
              <a:rPr lang="en-US" sz="3600" b="1" dirty="0" smtClean="0">
                <a:solidFill>
                  <a:schemeClr val="tx2"/>
                </a:solidFill>
              </a:rPr>
              <a:t>Connecting Data to Information for Decision-makers</a:t>
            </a:r>
            <a:endParaRPr lang="en-US" sz="3600" b="1" dirty="0" smtClean="0">
              <a:solidFill>
                <a:schemeClr val="tx2"/>
              </a:solidFill>
            </a:endParaRPr>
          </a:p>
        </p:txBody>
      </p:sp>
      <p:sp>
        <p:nvSpPr>
          <p:cNvPr id="3" name="Subtitle 2"/>
          <p:cNvSpPr>
            <a:spLocks noGrp="1"/>
          </p:cNvSpPr>
          <p:nvPr>
            <p:ph type="subTitle" idx="1"/>
          </p:nvPr>
        </p:nvSpPr>
        <p:spPr>
          <a:xfrm>
            <a:off x="1371600" y="3581400"/>
            <a:ext cx="6400800" cy="2209800"/>
          </a:xfrm>
        </p:spPr>
        <p:txBody>
          <a:bodyPr rtlCol="0">
            <a:normAutofit fontScale="92500" lnSpcReduction="10000"/>
          </a:bodyPr>
          <a:lstStyle/>
          <a:p>
            <a:pPr eaLnBrk="1" fontAlgn="auto" hangingPunct="1">
              <a:spcAft>
                <a:spcPts val="0"/>
              </a:spcAft>
              <a:buFont typeface="Arial" pitchFamily="34" charset="0"/>
              <a:buNone/>
              <a:defRPr/>
            </a:pPr>
            <a:r>
              <a:rPr lang="en-US" sz="2800" b="1" dirty="0" smtClean="0">
                <a:solidFill>
                  <a:schemeClr val="tx1"/>
                </a:solidFill>
              </a:rPr>
              <a:t>Dr. Ann Bartuska</a:t>
            </a:r>
          </a:p>
          <a:p>
            <a:pPr eaLnBrk="1" fontAlgn="auto" hangingPunct="1">
              <a:spcAft>
                <a:spcPts val="0"/>
              </a:spcAft>
              <a:buFont typeface="Arial" pitchFamily="34" charset="0"/>
              <a:buNone/>
              <a:defRPr/>
            </a:pPr>
            <a:r>
              <a:rPr lang="en-US" sz="2800" b="1" dirty="0" smtClean="0">
                <a:solidFill>
                  <a:schemeClr val="tx1"/>
                </a:solidFill>
              </a:rPr>
              <a:t>USDA Research, Education and Economics</a:t>
            </a:r>
          </a:p>
          <a:p>
            <a:pPr eaLnBrk="1" fontAlgn="auto" hangingPunct="1">
              <a:spcAft>
                <a:spcPts val="0"/>
              </a:spcAft>
              <a:buFont typeface="Arial" pitchFamily="34" charset="0"/>
              <a:buNone/>
              <a:defRPr/>
            </a:pPr>
            <a:r>
              <a:rPr lang="en-US" sz="2800" b="1" dirty="0" smtClean="0">
                <a:solidFill>
                  <a:schemeClr val="tx1"/>
                </a:solidFill>
              </a:rPr>
              <a:t>January 8, 2013</a:t>
            </a:r>
          </a:p>
          <a:p>
            <a:pPr eaLnBrk="1" fontAlgn="auto" hangingPunct="1">
              <a:spcAft>
                <a:spcPts val="0"/>
              </a:spcAft>
              <a:buFont typeface="Arial" pitchFamily="34" charset="0"/>
              <a:buNone/>
              <a:defRPr/>
            </a:pPr>
            <a:endParaRPr lang="en-US" sz="2800" b="1" dirty="0" smtClean="0">
              <a:solidFill>
                <a:schemeClr val="tx1"/>
              </a:solidFill>
            </a:endParaRPr>
          </a:p>
          <a:p>
            <a:pPr eaLnBrk="1" fontAlgn="auto" hangingPunct="1">
              <a:spcAft>
                <a:spcPts val="0"/>
              </a:spcAft>
              <a:buFont typeface="Arial" pitchFamily="34" charset="0"/>
              <a:buNone/>
              <a:defRPr/>
            </a:pPr>
            <a:r>
              <a:rPr lang="en-US" sz="2800" b="1" dirty="0" smtClean="0">
                <a:solidFill>
                  <a:schemeClr val="tx1"/>
                </a:solidFill>
              </a:rPr>
              <a:t>ESIP Federation Winter Meeting</a:t>
            </a:r>
            <a:endParaRPr lang="en-US" sz="2800" b="1" dirty="0" smtClean="0">
              <a:solidFill>
                <a:schemeClr val="tx1"/>
              </a:solidFill>
            </a:endParaRPr>
          </a:p>
          <a:p>
            <a:pPr eaLnBrk="1" fontAlgn="auto" hangingPunct="1">
              <a:spcAft>
                <a:spcPts val="0"/>
              </a:spcAft>
              <a:buFont typeface="Arial" pitchFamily="34" charset="0"/>
              <a:buNone/>
              <a:defRPr/>
            </a:pPr>
            <a:endParaRPr lang="en-US" sz="2800" dirty="0" smtClean="0"/>
          </a:p>
        </p:txBody>
      </p:sp>
      <p:pic>
        <p:nvPicPr>
          <p:cNvPr id="2052" name="Picture 3" descr="usdaART.gif"/>
          <p:cNvPicPr>
            <a:picLocks noChangeAspect="1"/>
          </p:cNvPicPr>
          <p:nvPr/>
        </p:nvPicPr>
        <p:blipFill>
          <a:blip r:embed="rId2" cstate="print"/>
          <a:srcRect/>
          <a:stretch>
            <a:fillRect/>
          </a:stretch>
        </p:blipFill>
        <p:spPr bwMode="auto">
          <a:xfrm>
            <a:off x="152400" y="152400"/>
            <a:ext cx="990600" cy="742950"/>
          </a:xfrm>
          <a:prstGeom prst="rect">
            <a:avLst/>
          </a:prstGeom>
          <a:noFill/>
          <a:ln w="9525">
            <a:noFill/>
            <a:miter lim="800000"/>
            <a:headEnd/>
            <a:tailEnd/>
          </a:ln>
        </p:spPr>
      </p:pic>
      <p:pic>
        <p:nvPicPr>
          <p:cNvPr id="2053" name="Picture 2" descr="C:\Documents and Settings\khunter\My Documents\My Pictures\150th-logo.jpg"/>
          <p:cNvPicPr>
            <a:picLocks noChangeAspect="1" noChangeArrowheads="1"/>
          </p:cNvPicPr>
          <p:nvPr/>
        </p:nvPicPr>
        <p:blipFill>
          <a:blip r:embed="rId3" cstate="print"/>
          <a:srcRect/>
          <a:stretch>
            <a:fillRect/>
          </a:stretch>
        </p:blipFill>
        <p:spPr bwMode="auto">
          <a:xfrm>
            <a:off x="7918450" y="0"/>
            <a:ext cx="122555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llangner\My Documents\Assessment\2010Assmt\Final 2010Summary\USDA Version\Final chapters\Chapter 12 Water\W13.jpg"/>
          <p:cNvPicPr/>
          <p:nvPr/>
        </p:nvPicPr>
        <p:blipFill>
          <a:blip r:embed="rId3" cstate="print"/>
          <a:srcRect/>
          <a:stretch>
            <a:fillRect/>
          </a:stretch>
        </p:blipFill>
        <p:spPr bwMode="auto">
          <a:xfrm>
            <a:off x="609600" y="1066800"/>
            <a:ext cx="3276600" cy="1905000"/>
          </a:xfrm>
          <a:prstGeom prst="rect">
            <a:avLst/>
          </a:prstGeom>
          <a:noFill/>
          <a:ln w="9525">
            <a:noFill/>
            <a:miter lim="800000"/>
            <a:headEnd/>
            <a:tailEnd/>
          </a:ln>
        </p:spPr>
      </p:pic>
      <p:sp>
        <p:nvSpPr>
          <p:cNvPr id="556033" name="Rectangle 1"/>
          <p:cNvSpPr>
            <a:spLocks noChangeArrowheads="1"/>
          </p:cNvSpPr>
          <p:nvPr/>
        </p:nvSpPr>
        <p:spPr bwMode="auto">
          <a:xfrm>
            <a:off x="3886200" y="4114800"/>
            <a:ext cx="18288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i="0" u="none" strike="noStrike" cap="none" normalizeH="0" baseline="0" dirty="0" smtClean="0">
                <a:ln>
                  <a:noFill/>
                </a:ln>
                <a:solidFill>
                  <a:schemeClr val="tx1"/>
                </a:solidFill>
                <a:effectLst/>
                <a:latin typeface="Trebuchet MS" pitchFamily="34" charset="0"/>
                <a:ea typeface="Calibri" pitchFamily="34" charset="0"/>
                <a:cs typeface="Times New Roman" pitchFamily="18" charset="0"/>
              </a:rPr>
              <a:t>Probability of annual water shortage</a:t>
            </a:r>
            <a:endParaRPr kumimoji="0" lang="en-US" sz="1600" i="0" u="none" strike="noStrike" cap="none" normalizeH="0" baseline="0" dirty="0" smtClean="0">
              <a:ln>
                <a:noFill/>
              </a:ln>
              <a:solidFill>
                <a:schemeClr val="tx1"/>
              </a:solidFill>
              <a:effectLst/>
              <a:latin typeface="Trebuchet MS" pitchFamily="34" charset="0"/>
            </a:endParaRPr>
          </a:p>
        </p:txBody>
      </p:sp>
      <p:sp>
        <p:nvSpPr>
          <p:cNvPr id="10" name="Title 9"/>
          <p:cNvSpPr>
            <a:spLocks noGrp="1"/>
          </p:cNvSpPr>
          <p:nvPr>
            <p:ph type="title"/>
          </p:nvPr>
        </p:nvSpPr>
        <p:spPr>
          <a:xfrm>
            <a:off x="457200" y="304800"/>
            <a:ext cx="8229600" cy="712787"/>
          </a:xfrm>
        </p:spPr>
        <p:txBody>
          <a:bodyPr/>
          <a:lstStyle/>
          <a:p>
            <a:r>
              <a:rPr lang="en-US" sz="3200" b="1" dirty="0" smtClean="0">
                <a:latin typeface="Trebuchet MS" pitchFamily="34" charset="0"/>
              </a:rPr>
              <a:t>Key Theme: Climate Change</a:t>
            </a:r>
            <a:endParaRPr lang="en-US" sz="3200" b="1" dirty="0">
              <a:latin typeface="Trebuchet MS" pitchFamily="34" charset="0"/>
            </a:endParaRPr>
          </a:p>
        </p:txBody>
      </p:sp>
      <p:pic>
        <p:nvPicPr>
          <p:cNvPr id="6" name="Picture 5" descr="W13 no legend.jpg"/>
          <p:cNvPicPr>
            <a:picLocks noChangeAspect="1"/>
          </p:cNvPicPr>
          <p:nvPr/>
        </p:nvPicPr>
        <p:blipFill>
          <a:blip r:embed="rId4" cstate="print"/>
          <a:srcRect l="11667" t="3768" r="11667" b="2174"/>
          <a:stretch>
            <a:fillRect/>
          </a:stretch>
        </p:blipFill>
        <p:spPr>
          <a:xfrm>
            <a:off x="762000" y="1143000"/>
            <a:ext cx="2851688" cy="1828800"/>
          </a:xfrm>
          <a:prstGeom prst="rect">
            <a:avLst/>
          </a:prstGeom>
        </p:spPr>
      </p:pic>
      <p:pic>
        <p:nvPicPr>
          <p:cNvPr id="7" name="Picture 9" descr="Legend 11-22-2011"/>
          <p:cNvPicPr>
            <a:picLocks noChangeAspect="1" noChangeArrowheads="1"/>
          </p:cNvPicPr>
          <p:nvPr/>
        </p:nvPicPr>
        <p:blipFill>
          <a:blip r:embed="rId5" cstate="print"/>
          <a:srcRect/>
          <a:stretch>
            <a:fillRect/>
          </a:stretch>
        </p:blipFill>
        <p:spPr bwMode="auto">
          <a:xfrm>
            <a:off x="4419600" y="1600200"/>
            <a:ext cx="609600" cy="2324100"/>
          </a:xfrm>
          <a:prstGeom prst="rect">
            <a:avLst/>
          </a:prstGeom>
          <a:noFill/>
          <a:ln w="9525">
            <a:noFill/>
            <a:miter lim="800000"/>
            <a:headEnd/>
            <a:tailEnd/>
          </a:ln>
        </p:spPr>
      </p:pic>
      <p:pic>
        <p:nvPicPr>
          <p:cNvPr id="8" name="Picture 2" descr="W16A"/>
          <p:cNvPicPr>
            <a:picLocks noChangeAspect="1" noChangeArrowheads="1"/>
          </p:cNvPicPr>
          <p:nvPr/>
        </p:nvPicPr>
        <p:blipFill>
          <a:blip r:embed="rId6" cstate="print"/>
          <a:srcRect l="10068" r="11073" b="3933"/>
          <a:stretch>
            <a:fillRect/>
          </a:stretch>
        </p:blipFill>
        <p:spPr bwMode="auto">
          <a:xfrm>
            <a:off x="5791200" y="1219201"/>
            <a:ext cx="2971800" cy="1896894"/>
          </a:xfrm>
          <a:prstGeom prst="rect">
            <a:avLst/>
          </a:prstGeom>
          <a:noFill/>
          <a:ln w="9525">
            <a:noFill/>
            <a:miter lim="800000"/>
            <a:headEnd/>
            <a:tailEnd/>
          </a:ln>
        </p:spPr>
      </p:pic>
      <p:pic>
        <p:nvPicPr>
          <p:cNvPr id="9" name="Picture 3" descr="W16B"/>
          <p:cNvPicPr>
            <a:picLocks noChangeAspect="1" noChangeArrowheads="1"/>
          </p:cNvPicPr>
          <p:nvPr/>
        </p:nvPicPr>
        <p:blipFill>
          <a:blip r:embed="rId7" cstate="print"/>
          <a:srcRect l="9677" r="10968"/>
          <a:stretch>
            <a:fillRect/>
          </a:stretch>
        </p:blipFill>
        <p:spPr bwMode="auto">
          <a:xfrm>
            <a:off x="990600" y="3352800"/>
            <a:ext cx="2824209" cy="1858744"/>
          </a:xfrm>
          <a:prstGeom prst="rect">
            <a:avLst/>
          </a:prstGeom>
          <a:noFill/>
          <a:ln w="9525">
            <a:noFill/>
            <a:miter lim="800000"/>
            <a:headEnd/>
            <a:tailEnd/>
          </a:ln>
        </p:spPr>
      </p:pic>
      <p:pic>
        <p:nvPicPr>
          <p:cNvPr id="11" name="Picture 4" descr="W16C"/>
          <p:cNvPicPr>
            <a:picLocks noChangeAspect="1" noChangeArrowheads="1"/>
          </p:cNvPicPr>
          <p:nvPr/>
        </p:nvPicPr>
        <p:blipFill>
          <a:blip r:embed="rId8" cstate="print"/>
          <a:srcRect l="11073" t="3125" r="11073"/>
          <a:stretch>
            <a:fillRect/>
          </a:stretch>
        </p:blipFill>
        <p:spPr bwMode="auto">
          <a:xfrm>
            <a:off x="5791200" y="3505200"/>
            <a:ext cx="2795016" cy="1817230"/>
          </a:xfrm>
          <a:prstGeom prst="rect">
            <a:avLst/>
          </a:prstGeom>
          <a:noFill/>
          <a:ln w="9525">
            <a:noFill/>
            <a:miter lim="800000"/>
            <a:headEnd/>
            <a:tailEnd/>
          </a:ln>
        </p:spPr>
      </p:pic>
      <p:sp>
        <p:nvSpPr>
          <p:cNvPr id="12" name="TextBox 11"/>
          <p:cNvSpPr txBox="1"/>
          <p:nvPr/>
        </p:nvSpPr>
        <p:spPr>
          <a:xfrm>
            <a:off x="6553200" y="838200"/>
            <a:ext cx="2133600" cy="584775"/>
          </a:xfrm>
          <a:prstGeom prst="rect">
            <a:avLst/>
          </a:prstGeom>
          <a:noFill/>
        </p:spPr>
        <p:txBody>
          <a:bodyPr wrap="square" rtlCol="0">
            <a:spAutoFit/>
          </a:bodyPr>
          <a:lstStyle/>
          <a:p>
            <a:endParaRPr lang="en-US" dirty="0" smtClean="0"/>
          </a:p>
          <a:p>
            <a:r>
              <a:rPr lang="en-US" sz="1400" dirty="0" smtClean="0">
                <a:latin typeface="Trebuchet MS" pitchFamily="34" charset="0"/>
              </a:rPr>
              <a:t>2060, RPA A2-CGCM3.1 </a:t>
            </a:r>
          </a:p>
        </p:txBody>
      </p:sp>
      <p:sp>
        <p:nvSpPr>
          <p:cNvPr id="13" name="TextBox 12"/>
          <p:cNvSpPr txBox="1"/>
          <p:nvPr/>
        </p:nvSpPr>
        <p:spPr>
          <a:xfrm>
            <a:off x="2209800" y="838200"/>
            <a:ext cx="1600200" cy="584775"/>
          </a:xfrm>
          <a:prstGeom prst="rect">
            <a:avLst/>
          </a:prstGeom>
          <a:noFill/>
        </p:spPr>
        <p:txBody>
          <a:bodyPr wrap="square" rtlCol="0">
            <a:spAutoFit/>
          </a:bodyPr>
          <a:lstStyle/>
          <a:p>
            <a:endParaRPr lang="en-US" dirty="0" smtClean="0"/>
          </a:p>
          <a:p>
            <a:r>
              <a:rPr lang="en-US" sz="1400" dirty="0" smtClean="0">
                <a:latin typeface="Trebuchet MS" pitchFamily="34" charset="0"/>
              </a:rPr>
              <a:t>Current</a:t>
            </a:r>
          </a:p>
        </p:txBody>
      </p:sp>
      <p:sp>
        <p:nvSpPr>
          <p:cNvPr id="14" name="TextBox 13"/>
          <p:cNvSpPr txBox="1"/>
          <p:nvPr/>
        </p:nvSpPr>
        <p:spPr>
          <a:xfrm>
            <a:off x="1600200" y="2895600"/>
            <a:ext cx="2286000" cy="584775"/>
          </a:xfrm>
          <a:prstGeom prst="rect">
            <a:avLst/>
          </a:prstGeom>
          <a:noFill/>
        </p:spPr>
        <p:txBody>
          <a:bodyPr wrap="square" rtlCol="0">
            <a:spAutoFit/>
          </a:bodyPr>
          <a:lstStyle/>
          <a:p>
            <a:endParaRPr lang="en-US" dirty="0" smtClean="0"/>
          </a:p>
          <a:p>
            <a:r>
              <a:rPr lang="en-US" sz="1400" dirty="0" smtClean="0">
                <a:latin typeface="Trebuchet MS" pitchFamily="34" charset="0"/>
              </a:rPr>
              <a:t>2060, RPA A2-CSIRO-</a:t>
            </a:r>
            <a:r>
              <a:rPr lang="en-US" sz="1400" dirty="0" err="1" smtClean="0">
                <a:latin typeface="Trebuchet MS" pitchFamily="34" charset="0"/>
              </a:rPr>
              <a:t>Mk3.5</a:t>
            </a:r>
            <a:endParaRPr lang="en-US" sz="1400" dirty="0" smtClean="0">
              <a:latin typeface="Trebuchet MS" pitchFamily="34" charset="0"/>
            </a:endParaRPr>
          </a:p>
        </p:txBody>
      </p:sp>
      <p:sp>
        <p:nvSpPr>
          <p:cNvPr id="15" name="TextBox 14"/>
          <p:cNvSpPr txBox="1"/>
          <p:nvPr/>
        </p:nvSpPr>
        <p:spPr>
          <a:xfrm>
            <a:off x="6629400" y="3048000"/>
            <a:ext cx="2209800" cy="584775"/>
          </a:xfrm>
          <a:prstGeom prst="rect">
            <a:avLst/>
          </a:prstGeom>
          <a:noFill/>
        </p:spPr>
        <p:txBody>
          <a:bodyPr wrap="square" rtlCol="0">
            <a:spAutoFit/>
          </a:bodyPr>
          <a:lstStyle/>
          <a:p>
            <a:endParaRPr lang="en-US" dirty="0" smtClean="0"/>
          </a:p>
          <a:p>
            <a:r>
              <a:rPr lang="en-US" sz="1400" dirty="0" smtClean="0">
                <a:latin typeface="Trebuchet MS" pitchFamily="34" charset="0"/>
              </a:rPr>
              <a:t>2060, RPA A2-MIROC3.2</a:t>
            </a:r>
          </a:p>
        </p:txBody>
      </p:sp>
      <p:sp>
        <p:nvSpPr>
          <p:cNvPr id="16" name="Rectangle 15"/>
          <p:cNvSpPr/>
          <p:nvPr/>
        </p:nvSpPr>
        <p:spPr>
          <a:xfrm>
            <a:off x="990600" y="5486400"/>
            <a:ext cx="6858000" cy="707886"/>
          </a:xfrm>
          <a:prstGeom prst="rect">
            <a:avLst/>
          </a:prstGeom>
        </p:spPr>
        <p:txBody>
          <a:bodyPr wrap="square">
            <a:spAutoFit/>
          </a:bodyPr>
          <a:lstStyle/>
          <a:p>
            <a:pPr algn="ctr">
              <a:spcAft>
                <a:spcPts val="600"/>
              </a:spcAft>
            </a:pPr>
            <a:r>
              <a:rPr lang="en-US" sz="2000" i="1" dirty="0" smtClean="0">
                <a:latin typeface="Trebuchet MS" pitchFamily="34" charset="0"/>
              </a:rPr>
              <a:t>The vulnerability of the U.S. water supply will increase, especially in the Southwest and Great Plains.</a:t>
            </a:r>
          </a:p>
        </p:txBody>
      </p:sp>
      <p:sp>
        <p:nvSpPr>
          <p:cNvPr id="17" name="Footer Placeholder 16"/>
          <p:cNvSpPr>
            <a:spLocks noGrp="1"/>
          </p:cNvSpPr>
          <p:nvPr>
            <p:ph type="ftr" sz="quarter" idx="11"/>
          </p:nvPr>
        </p:nvSpPr>
        <p:spPr/>
        <p:txBody>
          <a:bodyPr/>
          <a:lstStyle/>
          <a:p>
            <a:pPr>
              <a:defRPr/>
            </a:pPr>
            <a:r>
              <a:rPr lang="en-US" altLang="en-US" smtClean="0">
                <a:solidFill>
                  <a:srgbClr val="000000"/>
                </a:solidFill>
              </a:rPr>
              <a:t>2010 RPA Assessment Overview (2/22/12)</a:t>
            </a:r>
            <a:endParaRPr lang="en-US" altLang="en-US">
              <a:solidFill>
                <a:srgbClr val="0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FR_ARS_NEON map.JPG"/>
          <p:cNvPicPr>
            <a:picLocks noChangeAspect="1"/>
          </p:cNvPicPr>
          <p:nvPr/>
        </p:nvPicPr>
        <p:blipFill>
          <a:blip r:embed="rId2" cstate="print"/>
          <a:stretch>
            <a:fillRect/>
          </a:stretch>
        </p:blipFill>
        <p:spPr>
          <a:xfrm>
            <a:off x="89230" y="0"/>
            <a:ext cx="8965539" cy="6858000"/>
          </a:xfrm>
          <a:prstGeom prst="rect">
            <a:avLst/>
          </a:prstGeo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p:spPr>
        <p:txBody>
          <a:bodyPr>
            <a:noAutofit/>
          </a:bodyPr>
          <a:lstStyle/>
          <a:p>
            <a:pPr algn="ctr"/>
            <a:r>
              <a:rPr lang="en-US" sz="3600" b="1" dirty="0" smtClean="0"/>
              <a:t>Vision and Goals for an LTAR Network</a:t>
            </a:r>
            <a:endParaRPr lang="en-US" sz="3600" b="1" dirty="0"/>
          </a:p>
        </p:txBody>
      </p:sp>
      <p:sp>
        <p:nvSpPr>
          <p:cNvPr id="3" name="Content Placeholder 2"/>
          <p:cNvSpPr>
            <a:spLocks noGrp="1"/>
          </p:cNvSpPr>
          <p:nvPr>
            <p:ph idx="1"/>
          </p:nvPr>
        </p:nvSpPr>
        <p:spPr>
          <a:xfrm>
            <a:off x="457200" y="1752600"/>
            <a:ext cx="8229600" cy="4525963"/>
          </a:xfrm>
        </p:spPr>
        <p:txBody>
          <a:bodyPr>
            <a:normAutofit lnSpcReduction="10000"/>
          </a:bodyPr>
          <a:lstStyle/>
          <a:p>
            <a:r>
              <a:rPr lang="en-US" dirty="0" smtClean="0"/>
              <a:t>Goal</a:t>
            </a:r>
          </a:p>
          <a:p>
            <a:pPr lvl="1"/>
            <a:r>
              <a:rPr lang="en-US" i="1" dirty="0" smtClean="0"/>
              <a:t>To sustain a land-based infrastructure for research, environmental management testing, and education that enables understanding and forecasting of the Nation’s capacity to provide agricultural commodities and other ecosystem goods and services under changing environmental and resource-use conditions.</a:t>
            </a:r>
          </a:p>
          <a:p>
            <a:r>
              <a:rPr lang="en-US" dirty="0" smtClean="0"/>
              <a:t>Vision</a:t>
            </a:r>
          </a:p>
          <a:p>
            <a:pPr lvl="1"/>
            <a:r>
              <a:rPr lang="en-US" i="1" dirty="0" smtClean="0"/>
              <a:t>Trans-disciplinary science conducted over decades on the land in different regions, geographically scalable, enhancing the sustainability of agro-ecosystems goods and services.</a:t>
            </a:r>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762000"/>
          </a:xfrm>
        </p:spPr>
        <p:txBody>
          <a:bodyPr>
            <a:noAutofit/>
          </a:bodyPr>
          <a:lstStyle/>
          <a:p>
            <a:pPr algn="ctr"/>
            <a:r>
              <a:rPr lang="en-US" sz="3600" b="1" dirty="0" smtClean="0"/>
              <a:t>Criteria for LTAR Network Sites</a:t>
            </a:r>
            <a:endParaRPr lang="en-US" sz="3600" b="1" dirty="0"/>
          </a:p>
        </p:txBody>
      </p:sp>
      <p:sp>
        <p:nvSpPr>
          <p:cNvPr id="3" name="Content Placeholder 2"/>
          <p:cNvSpPr>
            <a:spLocks noGrp="1"/>
          </p:cNvSpPr>
          <p:nvPr>
            <p:ph idx="1"/>
          </p:nvPr>
        </p:nvSpPr>
        <p:spPr>
          <a:xfrm>
            <a:off x="457200" y="1219200"/>
            <a:ext cx="8229600" cy="5410200"/>
          </a:xfrm>
        </p:spPr>
        <p:txBody>
          <a:bodyPr>
            <a:normAutofit fontScale="85000" lnSpcReduction="20000"/>
          </a:bodyPr>
          <a:lstStyle/>
          <a:p>
            <a:r>
              <a:rPr lang="en-US" b="1" dirty="0" smtClean="0"/>
              <a:t>Productivity</a:t>
            </a:r>
            <a:r>
              <a:rPr lang="en-US" dirty="0" smtClean="0"/>
              <a:t> – track record; level of existing understanding.</a:t>
            </a:r>
          </a:p>
          <a:p>
            <a:r>
              <a:rPr lang="en-US" b="1" dirty="0" smtClean="0"/>
              <a:t>Infrastructure Capacity </a:t>
            </a:r>
            <a:r>
              <a:rPr lang="en-US" dirty="0" smtClean="0"/>
              <a:t>– an instrumented watershed or other long-term research facility large enough to capture landscape-scale processes, heterogeneity, and to integrate across small plot, watershed, and landscape scales.</a:t>
            </a:r>
          </a:p>
          <a:p>
            <a:r>
              <a:rPr lang="en-US" b="1" dirty="0" smtClean="0"/>
              <a:t>Data Richness </a:t>
            </a:r>
            <a:r>
              <a:rPr lang="en-US" dirty="0" smtClean="0"/>
              <a:t>– The length, breadth, depth, and overall quality of the existing data record.</a:t>
            </a:r>
          </a:p>
          <a:p>
            <a:r>
              <a:rPr lang="en-US" b="1" dirty="0" smtClean="0"/>
              <a:t>Data Availability/Accessibility </a:t>
            </a:r>
            <a:r>
              <a:rPr lang="en-US" dirty="0" smtClean="0"/>
              <a:t>-- the state of organization and accessibility of existing data sets.</a:t>
            </a:r>
          </a:p>
          <a:p>
            <a:r>
              <a:rPr lang="en-US" b="1" dirty="0" smtClean="0"/>
              <a:t>Geographic Coverage at Various Scales </a:t>
            </a:r>
            <a:r>
              <a:rPr lang="en-US" dirty="0" smtClean="0"/>
              <a:t>– How a site fits within the overall network, and/or complements other potential network sites in terms of major US agro-ecosystems, the 21 HUC-2 watersheds in the lower 48 states, the 20 NEON Domains, etc.</a:t>
            </a:r>
          </a:p>
          <a:p>
            <a:r>
              <a:rPr lang="en-US" b="1" dirty="0" smtClean="0"/>
              <a:t>Partnerships</a:t>
            </a:r>
            <a:r>
              <a:rPr lang="en-US" dirty="0" smtClean="0"/>
              <a:t> – The strength of existing external partnerships with producers, other stakeholders,  universities, etc., including the potential for education and outreach.</a:t>
            </a:r>
          </a:p>
          <a:p>
            <a:r>
              <a:rPr lang="en-US" b="1" dirty="0" smtClean="0"/>
              <a:t>Institutional Commitment </a:t>
            </a:r>
            <a:r>
              <a:rPr lang="en-US" dirty="0" smtClean="0"/>
              <a:t>– to support the continued operation of the site for the next 30-50 years</a:t>
            </a:r>
          </a:p>
          <a:p>
            <a:endParaRPr lang="en-US" dirty="0" smtClean="0"/>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rcRect/>
          <a:stretch>
            <a:fillRect/>
          </a:stretch>
        </p:blipFill>
        <p:spPr bwMode="auto">
          <a:xfrm>
            <a:off x="0" y="152400"/>
            <a:ext cx="9101254" cy="6553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USDA’s LCA </a:t>
            </a:r>
            <a:r>
              <a:rPr lang="en-US" dirty="0" smtClean="0"/>
              <a:t>Digital Commons</a:t>
            </a:r>
            <a:endParaRPr lang="en-US" dirty="0"/>
          </a:p>
        </p:txBody>
      </p:sp>
      <p:sp>
        <p:nvSpPr>
          <p:cNvPr id="3" name="Content Placeholder 2"/>
          <p:cNvSpPr>
            <a:spLocks noGrp="1"/>
          </p:cNvSpPr>
          <p:nvPr>
            <p:ph idx="1"/>
          </p:nvPr>
        </p:nvSpPr>
        <p:spPr>
          <a:xfrm>
            <a:off x="457200" y="1371600"/>
            <a:ext cx="8229600" cy="4754563"/>
          </a:xfrm>
        </p:spPr>
        <p:txBody>
          <a:bodyPr>
            <a:normAutofit/>
          </a:bodyPr>
          <a:lstStyle/>
          <a:p>
            <a:pPr>
              <a:spcBef>
                <a:spcPts val="0"/>
              </a:spcBef>
            </a:pPr>
            <a:r>
              <a:rPr lang="en-US" sz="2400" dirty="0" smtClean="0"/>
              <a:t>Provide transparent &amp; high quality information</a:t>
            </a:r>
          </a:p>
          <a:p>
            <a:pPr marL="0" indent="0">
              <a:spcBef>
                <a:spcPts val="0"/>
              </a:spcBef>
              <a:buNone/>
            </a:pPr>
            <a:endParaRPr lang="en-US" sz="2400" dirty="0" smtClean="0"/>
          </a:p>
          <a:p>
            <a:pPr>
              <a:spcBef>
                <a:spcPts val="0"/>
              </a:spcBef>
            </a:pPr>
            <a:r>
              <a:rPr lang="en-US" sz="2400" dirty="0" smtClean="0"/>
              <a:t>Promote open access to LCA data</a:t>
            </a:r>
          </a:p>
          <a:p>
            <a:pPr>
              <a:spcBef>
                <a:spcPts val="0"/>
              </a:spcBef>
            </a:pPr>
            <a:endParaRPr lang="en-US" sz="2400" dirty="0" smtClean="0"/>
          </a:p>
          <a:p>
            <a:pPr>
              <a:spcBef>
                <a:spcPts val="0"/>
              </a:spcBef>
            </a:pPr>
            <a:r>
              <a:rPr lang="en-US" sz="2400" dirty="0" smtClean="0"/>
              <a:t>Maximize return on sustainability research investments </a:t>
            </a:r>
          </a:p>
          <a:p>
            <a:pPr lvl="1">
              <a:spcBef>
                <a:spcPts val="0"/>
              </a:spcBef>
            </a:pPr>
            <a:r>
              <a:rPr lang="en-US" dirty="0" smtClean="0"/>
              <a:t>Reuse sustainability datasets</a:t>
            </a:r>
          </a:p>
          <a:p>
            <a:pPr lvl="1">
              <a:spcBef>
                <a:spcPts val="0"/>
              </a:spcBef>
            </a:pPr>
            <a:r>
              <a:rPr lang="en-US" dirty="0" smtClean="0"/>
              <a:t>Preserve sustainability datasets </a:t>
            </a:r>
          </a:p>
          <a:p>
            <a:pPr lvl="1">
              <a:spcBef>
                <a:spcPts val="0"/>
              </a:spcBef>
            </a:pPr>
            <a:r>
              <a:rPr lang="en-US" dirty="0" smtClean="0"/>
              <a:t>Avoid duplication efforts</a:t>
            </a:r>
          </a:p>
          <a:p>
            <a:pPr>
              <a:spcBef>
                <a:spcPts val="0"/>
              </a:spcBef>
            </a:pPr>
            <a:endParaRPr lang="en-US" sz="2400" dirty="0" smtClean="0"/>
          </a:p>
          <a:p>
            <a:pPr>
              <a:spcBef>
                <a:spcPts val="0"/>
              </a:spcBef>
            </a:pPr>
            <a:r>
              <a:rPr lang="en-US" sz="2400" dirty="0" smtClean="0"/>
              <a:t>Speed up sustainability research</a:t>
            </a:r>
          </a:p>
          <a:p>
            <a:pPr lvl="1">
              <a:spcBef>
                <a:spcPts val="0"/>
              </a:spcBef>
            </a:pPr>
            <a:r>
              <a:rPr lang="en-US" dirty="0" smtClean="0"/>
              <a:t>Integrated view</a:t>
            </a:r>
          </a:p>
          <a:p>
            <a:pPr lvl="1">
              <a:spcBef>
                <a:spcPts val="0"/>
              </a:spcBef>
            </a:pPr>
            <a:r>
              <a:rPr lang="en-US" dirty="0" smtClean="0"/>
              <a:t>Intelligent tools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p:cNvPicPr>
            <a:picLocks noGrp="1" noChangeAspect="1" noChangeArrowheads="1"/>
          </p:cNvPicPr>
          <p:nvPr>
            <p:ph idx="1"/>
          </p:nvPr>
        </p:nvPicPr>
        <p:blipFill>
          <a:blip r:embed="rId3" cstate="print"/>
          <a:srcRect/>
          <a:stretch>
            <a:fillRect/>
          </a:stretch>
        </p:blipFill>
        <p:spPr bwMode="auto">
          <a:xfrm>
            <a:off x="3733800" y="152400"/>
            <a:ext cx="5055326" cy="6213119"/>
          </a:xfrm>
          <a:prstGeom prst="rect">
            <a:avLst/>
          </a:prstGeom>
          <a:noFill/>
          <a:ln w="9525">
            <a:noFill/>
            <a:miter lim="800000"/>
            <a:headEnd/>
            <a:tailEnd/>
          </a:ln>
        </p:spPr>
      </p:pic>
      <p:sp>
        <p:nvSpPr>
          <p:cNvPr id="5" name="Content Placeholder 2"/>
          <p:cNvSpPr txBox="1">
            <a:spLocks/>
          </p:cNvSpPr>
          <p:nvPr/>
        </p:nvSpPr>
        <p:spPr>
          <a:xfrm>
            <a:off x="228600" y="2286000"/>
            <a:ext cx="3962400" cy="3886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200" dirty="0" smtClean="0">
                <a:solidFill>
                  <a:prstClr val="black"/>
                </a:solidFill>
              </a:rPr>
              <a:t>U. of Arkansas study estimates that in 2007/8: </a:t>
            </a:r>
          </a:p>
          <a:p>
            <a:pPr marL="0" indent="0">
              <a:spcBef>
                <a:spcPts val="0"/>
              </a:spcBef>
              <a:buFont typeface="Arial" pitchFamily="34" charset="0"/>
              <a:buNone/>
            </a:pPr>
            <a:endParaRPr lang="en-US" sz="2200" dirty="0">
              <a:solidFill>
                <a:prstClr val="black"/>
              </a:solidFill>
            </a:endParaRPr>
          </a:p>
          <a:p>
            <a:pPr>
              <a:spcBef>
                <a:spcPts val="0"/>
              </a:spcBef>
            </a:pPr>
            <a:r>
              <a:rPr lang="en-US" sz="2200" dirty="0">
                <a:solidFill>
                  <a:prstClr val="black"/>
                </a:solidFill>
                <a:ea typeface="ＭＳ Ｐゴシック" pitchFamily="34" charset="-128"/>
              </a:rPr>
              <a:t>The average gallon of U.S. fluid milk </a:t>
            </a:r>
            <a:r>
              <a:rPr lang="en-US" sz="2200" dirty="0" smtClean="0">
                <a:solidFill>
                  <a:prstClr val="black"/>
                </a:solidFill>
                <a:ea typeface="ＭＳ Ｐゴシック" pitchFamily="34" charset="-128"/>
              </a:rPr>
              <a:t>contributed </a:t>
            </a:r>
            <a:r>
              <a:rPr lang="en-US" sz="2200" dirty="0">
                <a:solidFill>
                  <a:prstClr val="black"/>
                </a:solidFill>
                <a:ea typeface="ＭＳ Ｐゴシック" pitchFamily="34" charset="-128"/>
              </a:rPr>
              <a:t>17.6 lbs of </a:t>
            </a:r>
            <a:r>
              <a:rPr lang="en-US" sz="2200" dirty="0" smtClean="0">
                <a:solidFill>
                  <a:prstClr val="black"/>
                </a:solidFill>
                <a:ea typeface="ＭＳ Ｐゴシック" pitchFamily="34" charset="-128"/>
              </a:rPr>
              <a:t>GHG emissions</a:t>
            </a:r>
          </a:p>
          <a:p>
            <a:pPr marL="0" indent="0">
              <a:spcBef>
                <a:spcPts val="0"/>
              </a:spcBef>
              <a:buFont typeface="Arial" pitchFamily="34" charset="0"/>
              <a:buNone/>
            </a:pPr>
            <a:endParaRPr lang="en-US" sz="2200" dirty="0" smtClean="0">
              <a:solidFill>
                <a:prstClr val="black"/>
              </a:solidFill>
            </a:endParaRPr>
          </a:p>
          <a:p>
            <a:pPr>
              <a:spcBef>
                <a:spcPts val="0"/>
              </a:spcBef>
            </a:pPr>
            <a:r>
              <a:rPr lang="en-US" sz="2200" dirty="0" smtClean="0">
                <a:solidFill>
                  <a:prstClr val="black"/>
                </a:solidFill>
              </a:rPr>
              <a:t>Production was the largest source</a:t>
            </a:r>
          </a:p>
          <a:p>
            <a:pPr>
              <a:spcBef>
                <a:spcPts val="0"/>
              </a:spcBef>
            </a:pPr>
            <a:endParaRPr lang="en-US" sz="2200" dirty="0" smtClean="0">
              <a:solidFill>
                <a:prstClr val="black"/>
              </a:solidFill>
            </a:endParaRPr>
          </a:p>
          <a:p>
            <a:pPr>
              <a:spcBef>
                <a:spcPts val="0"/>
              </a:spcBef>
            </a:pPr>
            <a:r>
              <a:rPr lang="en-US" sz="2200" dirty="0" smtClean="0">
                <a:solidFill>
                  <a:prstClr val="black"/>
                </a:solidFill>
              </a:rPr>
              <a:t>Packaging the smallest</a:t>
            </a:r>
          </a:p>
        </p:txBody>
      </p:sp>
      <p:sp>
        <p:nvSpPr>
          <p:cNvPr id="2" name="Title 1"/>
          <p:cNvSpPr>
            <a:spLocks noGrp="1"/>
          </p:cNvSpPr>
          <p:nvPr>
            <p:ph type="title"/>
          </p:nvPr>
        </p:nvSpPr>
        <p:spPr>
          <a:xfrm>
            <a:off x="0" y="152400"/>
            <a:ext cx="5087984" cy="1676400"/>
          </a:xfrm>
        </p:spPr>
        <p:txBody>
          <a:bodyPr>
            <a:normAutofit/>
          </a:bodyPr>
          <a:lstStyle/>
          <a:p>
            <a:pPr algn="l"/>
            <a:r>
              <a:rPr lang="en-US" dirty="0" smtClean="0"/>
              <a:t>LCA Provides Information For Making Smarter Choices </a:t>
            </a:r>
            <a:endParaRPr lang="en-US" dirty="0"/>
          </a:p>
        </p:txBody>
      </p:sp>
    </p:spTree>
    <p:extLst>
      <p:ext uri="{BB962C8B-B14F-4D97-AF65-F5344CB8AC3E}">
        <p14:creationId xmlns="" xmlns:p14="http://schemas.microsoft.com/office/powerpoint/2010/main" val="19664287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p:cNvSpPr txBox="1">
            <a:spLocks/>
          </p:cNvSpPr>
          <p:nvPr/>
        </p:nvSpPr>
        <p:spPr bwMode="auto">
          <a:xfrm>
            <a:off x="1543791" y="208272"/>
            <a:ext cx="7021843" cy="685800"/>
          </a:xfrm>
          <a:prstGeom prst="rect">
            <a:avLst/>
          </a:prstGeom>
          <a:noFill/>
          <a:ln w="9525">
            <a:noFill/>
            <a:miter lim="800000"/>
            <a:headEnd/>
            <a:tailEnd/>
          </a:ln>
        </p:spPr>
        <p:txBody>
          <a:bodyPr vert="horz" wrap="square" lIns="0" tIns="45720" rIns="91440" bIns="45720" numCol="1" anchor="b" anchorCtr="0" compatLnSpc="1">
            <a:prstTxWarp prst="textNoShape">
              <a:avLst/>
            </a:prstTxWarp>
          </a:bodyPr>
          <a:lstStyle/>
          <a:p>
            <a:pPr fontAlgn="base">
              <a:spcBef>
                <a:spcPct val="0"/>
              </a:spcBef>
              <a:spcAft>
                <a:spcPct val="0"/>
              </a:spcAft>
              <a:defRPr/>
            </a:pPr>
            <a:endParaRPr lang="en-US" sz="2400" b="1" kern="0" dirty="0" smtClean="0">
              <a:solidFill>
                <a:srgbClr val="000000"/>
              </a:solidFill>
              <a:latin typeface="Arial"/>
            </a:endParaRPr>
          </a:p>
        </p:txBody>
      </p:sp>
      <p:pic>
        <p:nvPicPr>
          <p:cNvPr id="14" name="Picture 1"/>
          <p:cNvPicPr>
            <a:picLocks noChangeAspect="1" noChangeArrowheads="1"/>
          </p:cNvPicPr>
          <p:nvPr/>
        </p:nvPicPr>
        <p:blipFill>
          <a:blip r:embed="rId3" cstate="print"/>
          <a:srcRect/>
          <a:stretch>
            <a:fillRect/>
          </a:stretch>
        </p:blipFill>
        <p:spPr bwMode="auto">
          <a:xfrm>
            <a:off x="914400" y="1090550"/>
            <a:ext cx="7722742" cy="4700650"/>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l="20704" t="61957" r="56108" b="31521"/>
          <a:stretch>
            <a:fillRect/>
          </a:stretch>
        </p:blipFill>
        <p:spPr bwMode="auto">
          <a:xfrm>
            <a:off x="381000" y="6096000"/>
            <a:ext cx="2133600" cy="457200"/>
          </a:xfrm>
          <a:prstGeom prst="rect">
            <a:avLst/>
          </a:prstGeom>
          <a:noFill/>
          <a:ln w="9525">
            <a:noFill/>
            <a:miter lim="800000"/>
            <a:headEnd/>
            <a:tailEnd/>
          </a:ln>
        </p:spPr>
      </p:pic>
      <p:sp>
        <p:nvSpPr>
          <p:cNvPr id="19" name="Oval 18"/>
          <p:cNvSpPr/>
          <p:nvPr/>
        </p:nvSpPr>
        <p:spPr>
          <a:xfrm>
            <a:off x="2667000" y="1676400"/>
            <a:ext cx="1219200" cy="3733800"/>
          </a:xfrm>
          <a:prstGeom prst="ellipse">
            <a:avLst/>
          </a:prstGeom>
          <a:noFill/>
          <a:ln w="50800">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Title 1"/>
          <p:cNvSpPr txBox="1">
            <a:spLocks/>
          </p:cNvSpPr>
          <p:nvPr/>
        </p:nvSpPr>
        <p:spPr>
          <a:xfrm>
            <a:off x="685800" y="-57150"/>
            <a:ext cx="7772400" cy="1143000"/>
          </a:xfrm>
          <a:prstGeom prst="rect">
            <a:avLst/>
          </a:prstGeom>
        </p:spPr>
        <p:txBody>
          <a:bodyPr anchor="ctr">
            <a:normAutofit/>
          </a:bodyPr>
          <a:lstStyle/>
          <a:p>
            <a:pPr algn="ctr" eaLnBrk="0" fontAlgn="base" hangingPunct="0">
              <a:spcBef>
                <a:spcPct val="0"/>
              </a:spcBef>
              <a:spcAft>
                <a:spcPct val="0"/>
              </a:spcAft>
              <a:defRPr/>
            </a:pPr>
            <a:r>
              <a:rPr lang="en-US" sz="3600" b="1" kern="0" dirty="0" smtClean="0">
                <a:solidFill>
                  <a:srgbClr val="1F497D"/>
                </a:solidFill>
              </a:rPr>
              <a:t>Manure Management Is A Key </a:t>
            </a:r>
            <a:endParaRPr lang="en-US" sz="3600" b="1" kern="0" dirty="0">
              <a:solidFill>
                <a:srgbClr val="1F497D"/>
              </a:solidFill>
            </a:endParaRPr>
          </a:p>
        </p:txBody>
      </p:sp>
      <p:sp>
        <p:nvSpPr>
          <p:cNvPr id="11" name="Slide Number Placeholder 3"/>
          <p:cNvSpPr>
            <a:spLocks noGrp="1"/>
          </p:cNvSpPr>
          <p:nvPr>
            <p:ph type="sldNum" sz="quarter" idx="12"/>
          </p:nvPr>
        </p:nvSpPr>
        <p:spPr>
          <a:xfrm>
            <a:off x="7239000" y="6400800"/>
            <a:ext cx="1905000" cy="457200"/>
          </a:xfrm>
        </p:spPr>
        <p:txBody>
          <a:bodyPr/>
          <a:lstStyle/>
          <a:p>
            <a:pPr>
              <a:defRPr/>
            </a:pPr>
            <a:fld id="{59B99CCE-1B8A-4285-BB30-CD39BB26A2E4}" type="slidenum">
              <a:rPr lang="en-US" smtClean="0">
                <a:solidFill>
                  <a:prstClr val="black">
                    <a:tint val="75000"/>
                  </a:prstClr>
                </a:solidFill>
              </a:rPr>
              <a:pPr>
                <a:defRPr/>
              </a:pPr>
              <a:t>17</a:t>
            </a:fld>
            <a:endParaRPr lang="en-US" dirty="0">
              <a:solidFill>
                <a:prstClr val="black">
                  <a:tint val="75000"/>
                </a:prstClr>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914400"/>
          </a:xfrm>
        </p:spPr>
        <p:txBody>
          <a:bodyPr/>
          <a:lstStyle/>
          <a:p>
            <a:r>
              <a:rPr lang="en-US" dirty="0" smtClean="0"/>
              <a:t>USDA’s Digital Commons for LCA data </a:t>
            </a:r>
            <a:endParaRPr lang="en-US" dirty="0"/>
          </a:p>
        </p:txBody>
      </p:sp>
      <p:pic>
        <p:nvPicPr>
          <p:cNvPr id="5" name="Picture 2"/>
          <p:cNvPicPr>
            <a:picLocks noChangeAspect="1" noChangeArrowheads="1"/>
          </p:cNvPicPr>
          <p:nvPr/>
        </p:nvPicPr>
        <p:blipFill>
          <a:blip r:embed="rId3" cstate="print"/>
          <a:srcRect l="11745" t="16981" r="12972" b="60701"/>
          <a:stretch>
            <a:fillRect/>
          </a:stretch>
        </p:blipFill>
        <p:spPr bwMode="auto">
          <a:xfrm>
            <a:off x="0" y="914400"/>
            <a:ext cx="9154449" cy="1628340"/>
          </a:xfrm>
          <a:prstGeom prst="rect">
            <a:avLst/>
          </a:prstGeom>
          <a:ln>
            <a:noFill/>
          </a:ln>
          <a:effectLst>
            <a:outerShdw blurRad="292100" dist="139700" dir="2700000" algn="tl" rotWithShape="0">
              <a:srgbClr val="333333">
                <a:alpha val="65000"/>
              </a:srgbClr>
            </a:outerShdw>
          </a:effectLst>
        </p:spPr>
      </p:pic>
      <p:sp>
        <p:nvSpPr>
          <p:cNvPr id="3" name="Content Placeholder 2"/>
          <p:cNvSpPr>
            <a:spLocks noGrp="1"/>
          </p:cNvSpPr>
          <p:nvPr>
            <p:ph idx="1"/>
          </p:nvPr>
        </p:nvSpPr>
        <p:spPr>
          <a:xfrm>
            <a:off x="228600" y="2209800"/>
            <a:ext cx="8915400" cy="3657600"/>
          </a:xfrm>
          <a:solidFill>
            <a:schemeClr val="bg1"/>
          </a:solidFill>
        </p:spPr>
        <p:txBody>
          <a:bodyPr>
            <a:noAutofit/>
          </a:bodyPr>
          <a:lstStyle/>
          <a:p>
            <a:pPr marL="0" indent="0">
              <a:buNone/>
            </a:pPr>
            <a:endParaRPr lang="en-US" sz="2400" dirty="0" smtClean="0"/>
          </a:p>
          <a:p>
            <a:pPr marL="0" indent="0">
              <a:buNone/>
            </a:pPr>
            <a:r>
              <a:rPr lang="en-US" sz="2400" dirty="0" smtClean="0"/>
              <a:t>The </a:t>
            </a:r>
            <a:r>
              <a:rPr lang="en-US" sz="2400" dirty="0"/>
              <a:t>USDA LCA Digital Commons is </a:t>
            </a:r>
            <a:endParaRPr lang="en-US" sz="2400" dirty="0" smtClean="0"/>
          </a:p>
          <a:p>
            <a:endParaRPr lang="en-US" sz="2400" dirty="0" smtClean="0"/>
          </a:p>
          <a:p>
            <a:r>
              <a:rPr lang="en-US" sz="2400" dirty="0" smtClean="0"/>
              <a:t>An </a:t>
            </a:r>
            <a:r>
              <a:rPr lang="en-US" sz="2400" dirty="0"/>
              <a:t>open-access, </a:t>
            </a:r>
            <a:r>
              <a:rPr lang="en-US" sz="2400" dirty="0" smtClean="0"/>
              <a:t>inventory </a:t>
            </a:r>
            <a:r>
              <a:rPr lang="en-US" sz="2400" dirty="0"/>
              <a:t>of peer-reviewed, </a:t>
            </a:r>
            <a:r>
              <a:rPr lang="en-US" sz="2400" dirty="0" smtClean="0"/>
              <a:t>formatted, </a:t>
            </a:r>
            <a:r>
              <a:rPr lang="en-US" sz="2400" dirty="0"/>
              <a:t>US LCA </a:t>
            </a:r>
            <a:r>
              <a:rPr lang="en-US" sz="2400" dirty="0" smtClean="0"/>
              <a:t>data  </a:t>
            </a:r>
          </a:p>
          <a:p>
            <a:endParaRPr lang="en-US" sz="2400" dirty="0" smtClean="0"/>
          </a:p>
          <a:p>
            <a:r>
              <a:rPr lang="en-US" sz="2400" dirty="0" smtClean="0"/>
              <a:t>USDA’s </a:t>
            </a:r>
            <a:r>
              <a:rPr lang="en-US" sz="2400" dirty="0"/>
              <a:t>contribution to the collection, organization, management, dissemination, and preservation of LCA data for current and future public and private decision-making and </a:t>
            </a:r>
            <a:r>
              <a:rPr lang="en-US" sz="2400" dirty="0" smtClean="0"/>
              <a:t>research</a:t>
            </a:r>
          </a:p>
          <a:p>
            <a:pPr>
              <a:buNone/>
            </a:pPr>
            <a:endParaRPr lang="en-US" sz="2400" dirty="0" smtClean="0"/>
          </a:p>
        </p:txBody>
      </p:sp>
    </p:spTree>
    <p:extLst>
      <p:ext uri="{BB962C8B-B14F-4D97-AF65-F5344CB8AC3E}">
        <p14:creationId xmlns="" xmlns:p14="http://schemas.microsoft.com/office/powerpoint/2010/main" val="41732214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dirty="0" smtClean="0"/>
              <a:t>Digital Commons Built on Extensive Data</a:t>
            </a:r>
            <a:endParaRPr lang="en-US" dirty="0"/>
          </a:p>
        </p:txBody>
      </p:sp>
      <p:sp>
        <p:nvSpPr>
          <p:cNvPr id="4" name="TextBox 3"/>
          <p:cNvSpPr txBox="1"/>
          <p:nvPr/>
        </p:nvSpPr>
        <p:spPr>
          <a:xfrm>
            <a:off x="0" y="671691"/>
            <a:ext cx="5181600" cy="6001643"/>
          </a:xfrm>
          <a:prstGeom prst="rect">
            <a:avLst/>
          </a:prstGeom>
          <a:no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0" b="1" u="sng" dirty="0" smtClean="0">
                <a:solidFill>
                  <a:prstClr val="black"/>
                </a:solidFill>
                <a:latin typeface="Arial" pitchFamily="34" charset="0"/>
                <a:cs typeface="Arial" pitchFamily="34" charset="0"/>
              </a:rPr>
              <a:t>Key data sources</a:t>
            </a:r>
          </a:p>
          <a:p>
            <a:r>
              <a:rPr lang="en-US" sz="1200" b="1" dirty="0" smtClean="0">
                <a:solidFill>
                  <a:prstClr val="black"/>
                </a:solidFill>
                <a:latin typeface="Arial" pitchFamily="34" charset="0"/>
                <a:cs typeface="Arial" pitchFamily="34" charset="0"/>
              </a:rPr>
              <a:t>USDA data sources</a:t>
            </a:r>
          </a:p>
          <a:p>
            <a:pPr marL="285750" indent="-285750">
              <a:buFont typeface="Arial"/>
              <a:buChar char="•"/>
            </a:pPr>
            <a:r>
              <a:rPr lang="en-US" sz="1200" dirty="0" smtClean="0">
                <a:solidFill>
                  <a:prstClr val="black"/>
                </a:solidFill>
                <a:latin typeface="Arial" pitchFamily="34" charset="0"/>
                <a:cs typeface="Arial" pitchFamily="34" charset="0"/>
              </a:rPr>
              <a:t>ARS Integrated Farm System Model  (IFSM)</a:t>
            </a:r>
          </a:p>
          <a:p>
            <a:pPr marL="285750" indent="-285750">
              <a:buFont typeface="Arial"/>
              <a:buChar char="•"/>
            </a:pPr>
            <a:r>
              <a:rPr lang="en-US" sz="1200" dirty="0" smtClean="0">
                <a:solidFill>
                  <a:prstClr val="black"/>
                </a:solidFill>
                <a:latin typeface="Arial" pitchFamily="34" charset="0"/>
                <a:cs typeface="Arial" pitchFamily="34" charset="0"/>
              </a:rPr>
              <a:t>ERS </a:t>
            </a:r>
            <a:r>
              <a:rPr lang="en-US" sz="1200" dirty="0">
                <a:solidFill>
                  <a:prstClr val="black"/>
                </a:solidFill>
                <a:latin typeface="Arial" pitchFamily="34" charset="0"/>
                <a:cs typeface="Arial" pitchFamily="34" charset="0"/>
              </a:rPr>
              <a:t>Agricultural Resource Management Survey (ARMS)</a:t>
            </a:r>
          </a:p>
          <a:p>
            <a:pPr marL="285750" indent="-285750">
              <a:buFont typeface="Arial"/>
              <a:buChar char="•"/>
            </a:pPr>
            <a:r>
              <a:rPr lang="en-US" sz="1200" dirty="0" smtClean="0">
                <a:solidFill>
                  <a:prstClr val="black"/>
                </a:solidFill>
                <a:latin typeface="Arial" pitchFamily="34" charset="0"/>
                <a:cs typeface="Arial" pitchFamily="34" charset="0"/>
              </a:rPr>
              <a:t>ERS </a:t>
            </a:r>
            <a:r>
              <a:rPr lang="en-US" sz="1200" dirty="0">
                <a:solidFill>
                  <a:prstClr val="black"/>
                </a:solidFill>
                <a:latin typeface="Arial" pitchFamily="34" charset="0"/>
                <a:cs typeface="Arial" pitchFamily="34" charset="0"/>
              </a:rPr>
              <a:t>Fertilizer Imports/Exports</a:t>
            </a:r>
          </a:p>
          <a:p>
            <a:pPr marL="285750" indent="-285750">
              <a:buFont typeface="Arial"/>
              <a:buChar char="•"/>
            </a:pPr>
            <a:r>
              <a:rPr lang="en-US" sz="1200" dirty="0" smtClean="0">
                <a:solidFill>
                  <a:prstClr val="black"/>
                </a:solidFill>
                <a:latin typeface="Arial" pitchFamily="34" charset="0"/>
                <a:cs typeface="Arial" pitchFamily="34" charset="0"/>
              </a:rPr>
              <a:t>ERS </a:t>
            </a:r>
            <a:r>
              <a:rPr lang="en-US" sz="1200" dirty="0">
                <a:solidFill>
                  <a:prstClr val="black"/>
                </a:solidFill>
                <a:latin typeface="Arial" pitchFamily="34" charset="0"/>
                <a:cs typeface="Arial" pitchFamily="34" charset="0"/>
              </a:rPr>
              <a:t>Fertilizer Use and Price Summaries</a:t>
            </a:r>
          </a:p>
          <a:p>
            <a:pPr marL="285750" indent="-285750">
              <a:buFont typeface="Arial"/>
              <a:buChar char="•"/>
            </a:pPr>
            <a:r>
              <a:rPr lang="en-US" sz="1200" dirty="0" smtClean="0">
                <a:solidFill>
                  <a:prstClr val="black"/>
                </a:solidFill>
                <a:latin typeface="Arial" pitchFamily="34" charset="0"/>
                <a:cs typeface="Arial" pitchFamily="34" charset="0"/>
              </a:rPr>
              <a:t>NASS </a:t>
            </a:r>
            <a:r>
              <a:rPr lang="en-US" sz="1200" dirty="0">
                <a:solidFill>
                  <a:prstClr val="black"/>
                </a:solidFill>
                <a:latin typeface="Arial" pitchFamily="34" charset="0"/>
                <a:cs typeface="Arial" pitchFamily="34" charset="0"/>
              </a:rPr>
              <a:t>Agricultural Chemical Use </a:t>
            </a:r>
            <a:r>
              <a:rPr lang="en-US" sz="1200" dirty="0" smtClean="0">
                <a:solidFill>
                  <a:prstClr val="black"/>
                </a:solidFill>
                <a:latin typeface="Arial" pitchFamily="34" charset="0"/>
                <a:cs typeface="Arial" pitchFamily="34" charset="0"/>
              </a:rPr>
              <a:t>Database</a:t>
            </a:r>
          </a:p>
          <a:p>
            <a:pPr marL="285750" indent="-285750">
              <a:buFont typeface="Arial"/>
              <a:buChar char="•"/>
            </a:pPr>
            <a:r>
              <a:rPr lang="en-US" sz="1200" dirty="0" smtClean="0">
                <a:solidFill>
                  <a:prstClr val="black"/>
                </a:solidFill>
                <a:latin typeface="Arial" pitchFamily="34" charset="0"/>
                <a:cs typeface="Arial" pitchFamily="34" charset="0"/>
              </a:rPr>
              <a:t>NASS </a:t>
            </a:r>
            <a:r>
              <a:rPr lang="en-US" sz="1200" dirty="0">
                <a:solidFill>
                  <a:prstClr val="black"/>
                </a:solidFill>
                <a:latin typeface="Arial" pitchFamily="34" charset="0"/>
                <a:cs typeface="Arial" pitchFamily="34" charset="0"/>
              </a:rPr>
              <a:t>Farm and Ranch Irrigation Survey (FRIS) </a:t>
            </a:r>
          </a:p>
          <a:p>
            <a:pPr marL="285750" indent="-285750">
              <a:buFont typeface="Arial"/>
              <a:buChar char="•"/>
            </a:pPr>
            <a:r>
              <a:rPr lang="en-US" sz="1200" dirty="0" smtClean="0">
                <a:solidFill>
                  <a:prstClr val="black"/>
                </a:solidFill>
                <a:latin typeface="Arial" pitchFamily="34" charset="0"/>
                <a:cs typeface="Arial" pitchFamily="34" charset="0"/>
              </a:rPr>
              <a:t>NASS </a:t>
            </a:r>
            <a:r>
              <a:rPr lang="en-US" sz="1200" dirty="0">
                <a:solidFill>
                  <a:prstClr val="black"/>
                </a:solidFill>
                <a:latin typeface="Arial" pitchFamily="34" charset="0"/>
                <a:cs typeface="Arial" pitchFamily="34" charset="0"/>
              </a:rPr>
              <a:t>Quick Stats</a:t>
            </a:r>
          </a:p>
          <a:p>
            <a:pPr marL="285750" indent="-285750">
              <a:buFont typeface="Arial"/>
              <a:buChar char="•"/>
            </a:pPr>
            <a:r>
              <a:rPr lang="en-US" sz="1200" dirty="0" smtClean="0">
                <a:solidFill>
                  <a:prstClr val="black"/>
                </a:solidFill>
                <a:latin typeface="Arial" pitchFamily="34" charset="0"/>
                <a:cs typeface="Arial" pitchFamily="34" charset="0"/>
              </a:rPr>
              <a:t>NASS </a:t>
            </a:r>
            <a:r>
              <a:rPr lang="en-US" sz="1200" dirty="0">
                <a:solidFill>
                  <a:prstClr val="black"/>
                </a:solidFill>
                <a:latin typeface="Arial" pitchFamily="34" charset="0"/>
                <a:cs typeface="Arial" pitchFamily="34" charset="0"/>
              </a:rPr>
              <a:t>Usual Planting and Harvesting Dates for U.S. Field Crops</a:t>
            </a:r>
          </a:p>
          <a:p>
            <a:pPr marL="285750" indent="-285750">
              <a:buFont typeface="Arial"/>
              <a:buChar char="•"/>
            </a:pPr>
            <a:r>
              <a:rPr lang="en-US" sz="1200" dirty="0" smtClean="0">
                <a:solidFill>
                  <a:prstClr val="black"/>
                </a:solidFill>
                <a:latin typeface="Arial" pitchFamily="34" charset="0"/>
                <a:cs typeface="Arial" pitchFamily="34" charset="0"/>
              </a:rPr>
              <a:t>NRCS </a:t>
            </a:r>
            <a:r>
              <a:rPr lang="en-US" sz="1200" dirty="0">
                <a:solidFill>
                  <a:prstClr val="black"/>
                </a:solidFill>
                <a:latin typeface="Arial" pitchFamily="34" charset="0"/>
                <a:cs typeface="Arial" pitchFamily="34" charset="0"/>
              </a:rPr>
              <a:t>Crop Nutrient Database </a:t>
            </a:r>
          </a:p>
          <a:p>
            <a:pPr marL="285750" indent="-285750">
              <a:buFont typeface="Arial"/>
              <a:buChar char="•"/>
            </a:pPr>
            <a:r>
              <a:rPr lang="en-US" sz="1200" dirty="0" smtClean="0">
                <a:solidFill>
                  <a:prstClr val="black"/>
                </a:solidFill>
                <a:latin typeface="Arial" pitchFamily="34" charset="0"/>
                <a:cs typeface="Arial" pitchFamily="34" charset="0"/>
              </a:rPr>
              <a:t>OCE </a:t>
            </a:r>
            <a:r>
              <a:rPr lang="en-US" sz="1200" dirty="0">
                <a:solidFill>
                  <a:prstClr val="black"/>
                </a:solidFill>
                <a:latin typeface="Arial" pitchFamily="34" charset="0"/>
                <a:cs typeface="Arial" pitchFamily="34" charset="0"/>
              </a:rPr>
              <a:t>Agriculture and Forestry Greenhouse Gas </a:t>
            </a:r>
            <a:r>
              <a:rPr lang="en-US" sz="1200" dirty="0" smtClean="0">
                <a:solidFill>
                  <a:prstClr val="black"/>
                </a:solidFill>
                <a:latin typeface="Arial" pitchFamily="34" charset="0"/>
                <a:cs typeface="Arial" pitchFamily="34" charset="0"/>
              </a:rPr>
              <a:t>Inventory</a:t>
            </a:r>
          </a:p>
          <a:p>
            <a:r>
              <a:rPr lang="en-US" sz="1200" b="1" dirty="0" smtClean="0">
                <a:solidFill>
                  <a:prstClr val="black"/>
                </a:solidFill>
                <a:latin typeface="Arial" pitchFamily="34" charset="0"/>
                <a:cs typeface="Arial" pitchFamily="34" charset="0"/>
              </a:rPr>
              <a:t>Other US government data sources</a:t>
            </a:r>
            <a:endParaRPr lang="en-US" sz="1200" b="1" dirty="0">
              <a:solidFill>
                <a:prstClr val="black"/>
              </a:solidFill>
              <a:latin typeface="Arial" pitchFamily="34" charset="0"/>
              <a:cs typeface="Arial" pitchFamily="34" charset="0"/>
            </a:endParaRPr>
          </a:p>
          <a:p>
            <a:pPr marL="285750" indent="-285750">
              <a:buFont typeface="Arial"/>
              <a:buChar char="•"/>
            </a:pPr>
            <a:r>
              <a:rPr lang="en-US" sz="1200" dirty="0">
                <a:solidFill>
                  <a:prstClr val="black"/>
                </a:solidFill>
                <a:latin typeface="Arial" pitchFamily="34" charset="0"/>
                <a:cs typeface="Arial" pitchFamily="34" charset="0"/>
              </a:rPr>
              <a:t>USDOE EERE Biomass Feedstock Composition and Property </a:t>
            </a:r>
            <a:r>
              <a:rPr lang="en-US" sz="1200" dirty="0" smtClean="0">
                <a:solidFill>
                  <a:prstClr val="black"/>
                </a:solidFill>
                <a:latin typeface="Arial" pitchFamily="34" charset="0"/>
                <a:cs typeface="Arial" pitchFamily="34" charset="0"/>
              </a:rPr>
              <a:t>Data</a:t>
            </a:r>
            <a:endParaRPr lang="en-US" sz="1200" dirty="0">
              <a:solidFill>
                <a:prstClr val="black"/>
              </a:solidFill>
              <a:latin typeface="Arial" pitchFamily="34" charset="0"/>
              <a:cs typeface="Arial" pitchFamily="34" charset="0"/>
            </a:endParaRPr>
          </a:p>
          <a:p>
            <a:pPr marL="285750" indent="-285750">
              <a:buFont typeface="Arial"/>
              <a:buChar char="•"/>
            </a:pPr>
            <a:r>
              <a:rPr lang="en-US" sz="1200" dirty="0">
                <a:solidFill>
                  <a:prstClr val="black"/>
                </a:solidFill>
                <a:latin typeface="Arial" pitchFamily="34" charset="0"/>
                <a:cs typeface="Arial" pitchFamily="34" charset="0"/>
              </a:rPr>
              <a:t>USDOE-Argonne Greenhouse Gases, Regulated Emissions, and Energy Use in Transportation Model (GREET)</a:t>
            </a:r>
          </a:p>
          <a:p>
            <a:pPr marL="285750" indent="-285750">
              <a:buFont typeface="Arial"/>
              <a:buChar char="•"/>
            </a:pPr>
            <a:r>
              <a:rPr lang="en-US" sz="1200" dirty="0">
                <a:solidFill>
                  <a:prstClr val="black"/>
                </a:solidFill>
                <a:latin typeface="Arial" pitchFamily="34" charset="0"/>
                <a:cs typeface="Arial" pitchFamily="34" charset="0"/>
              </a:rPr>
              <a:t>USEPA Emissions &amp; Generation Resource Integrated </a:t>
            </a:r>
            <a:r>
              <a:rPr lang="en-US" sz="1200" dirty="0" smtClean="0">
                <a:solidFill>
                  <a:prstClr val="black"/>
                </a:solidFill>
                <a:latin typeface="Arial" pitchFamily="34" charset="0"/>
                <a:cs typeface="Arial" pitchFamily="34" charset="0"/>
              </a:rPr>
              <a:t>Database</a:t>
            </a:r>
            <a:endParaRPr lang="en-US" sz="1200" dirty="0">
              <a:solidFill>
                <a:prstClr val="black"/>
              </a:solidFill>
              <a:latin typeface="Arial" pitchFamily="34" charset="0"/>
              <a:cs typeface="Arial" pitchFamily="34" charset="0"/>
            </a:endParaRPr>
          </a:p>
          <a:p>
            <a:pPr marL="285750" indent="-285750">
              <a:buFont typeface="Arial"/>
              <a:buChar char="•"/>
            </a:pPr>
            <a:r>
              <a:rPr lang="en-US" sz="1200" dirty="0" smtClean="0">
                <a:solidFill>
                  <a:prstClr val="black"/>
                </a:solidFill>
                <a:latin typeface="Arial" pitchFamily="34" charset="0"/>
                <a:cs typeface="Arial" pitchFamily="34" charset="0"/>
              </a:rPr>
              <a:t>USEPA </a:t>
            </a:r>
            <a:r>
              <a:rPr lang="en-US" sz="1200" dirty="0">
                <a:solidFill>
                  <a:prstClr val="black"/>
                </a:solidFill>
                <a:latin typeface="Arial" pitchFamily="34" charset="0"/>
                <a:cs typeface="Arial" pitchFamily="34" charset="0"/>
              </a:rPr>
              <a:t>NONROAD Model (nonroad engines, </a:t>
            </a:r>
            <a:r>
              <a:rPr lang="en-US" sz="1200" dirty="0" smtClean="0">
                <a:solidFill>
                  <a:prstClr val="black"/>
                </a:solidFill>
                <a:latin typeface="Arial" pitchFamily="34" charset="0"/>
                <a:cs typeface="Arial" pitchFamily="34" charset="0"/>
              </a:rPr>
              <a:t>equip, </a:t>
            </a:r>
            <a:r>
              <a:rPr lang="en-US" sz="1200" dirty="0">
                <a:solidFill>
                  <a:prstClr val="black"/>
                </a:solidFill>
                <a:latin typeface="Arial" pitchFamily="34" charset="0"/>
                <a:cs typeface="Arial" pitchFamily="34" charset="0"/>
              </a:rPr>
              <a:t>and vehicles</a:t>
            </a:r>
            <a:r>
              <a:rPr lang="en-US" sz="1200" dirty="0" smtClean="0">
                <a:solidFill>
                  <a:prstClr val="black"/>
                </a:solidFill>
                <a:latin typeface="Arial" pitchFamily="34" charset="0"/>
                <a:cs typeface="Arial" pitchFamily="34" charset="0"/>
              </a:rPr>
              <a:t>)</a:t>
            </a:r>
          </a:p>
          <a:p>
            <a:pPr marL="285750" indent="-285750">
              <a:buFont typeface="Arial"/>
              <a:buChar char="•"/>
            </a:pPr>
            <a:r>
              <a:rPr lang="en-US" sz="1200" dirty="0">
                <a:solidFill>
                  <a:prstClr val="black"/>
                </a:solidFill>
                <a:latin typeface="Arial" pitchFamily="34" charset="0"/>
                <a:cs typeface="Arial" pitchFamily="34" charset="0"/>
              </a:rPr>
              <a:t>USEPA Tool for the Reduction and Assessment of Chemical and Other Environmental Impacts (TRACI)</a:t>
            </a:r>
            <a:endParaRPr lang="en-US" sz="1200" dirty="0" smtClean="0">
              <a:solidFill>
                <a:prstClr val="black"/>
              </a:solidFill>
              <a:latin typeface="Arial" pitchFamily="34" charset="0"/>
              <a:cs typeface="Arial" pitchFamily="34" charset="0"/>
            </a:endParaRPr>
          </a:p>
          <a:p>
            <a:pPr marL="285750" indent="-285750">
              <a:buFont typeface="Arial"/>
              <a:buChar char="•"/>
            </a:pPr>
            <a:r>
              <a:rPr lang="en-US" sz="1200" dirty="0">
                <a:solidFill>
                  <a:prstClr val="black"/>
                </a:solidFill>
                <a:latin typeface="Arial" pitchFamily="34" charset="0"/>
                <a:cs typeface="Arial" pitchFamily="34" charset="0"/>
              </a:rPr>
              <a:t>USEPA US Greenhouse Gas </a:t>
            </a:r>
            <a:r>
              <a:rPr lang="en-US" sz="1200" dirty="0" smtClean="0">
                <a:solidFill>
                  <a:prstClr val="black"/>
                </a:solidFill>
                <a:latin typeface="Arial" pitchFamily="34" charset="0"/>
                <a:cs typeface="Arial" pitchFamily="34" charset="0"/>
              </a:rPr>
              <a:t>Inventory</a:t>
            </a:r>
            <a:endParaRPr lang="en-US" sz="1200" dirty="0">
              <a:solidFill>
                <a:prstClr val="black"/>
              </a:solidFill>
              <a:latin typeface="Arial" pitchFamily="34" charset="0"/>
              <a:cs typeface="Arial" pitchFamily="34" charset="0"/>
            </a:endParaRPr>
          </a:p>
          <a:p>
            <a:pPr marL="285750" indent="-285750">
              <a:buFont typeface="Arial"/>
              <a:buChar char="•"/>
            </a:pPr>
            <a:r>
              <a:rPr lang="en-US" sz="1200" dirty="0">
                <a:solidFill>
                  <a:prstClr val="black"/>
                </a:solidFill>
                <a:latin typeface="Arial" pitchFamily="34" charset="0"/>
                <a:cs typeface="Arial" pitchFamily="34" charset="0"/>
              </a:rPr>
              <a:t>USGS Minerals Yearbooks</a:t>
            </a:r>
          </a:p>
          <a:p>
            <a:pPr marL="285750" indent="-285750">
              <a:buFont typeface="Arial"/>
              <a:buChar char="•"/>
            </a:pPr>
            <a:r>
              <a:rPr lang="en-US" sz="1200" dirty="0">
                <a:solidFill>
                  <a:prstClr val="black"/>
                </a:solidFill>
                <a:latin typeface="Arial" pitchFamily="34" charset="0"/>
                <a:cs typeface="Arial" pitchFamily="34" charset="0"/>
              </a:rPr>
              <a:t>NOAA Satellite and Information Services</a:t>
            </a:r>
          </a:p>
          <a:p>
            <a:pPr marL="285750" indent="-285750">
              <a:buFont typeface="Arial"/>
              <a:buChar char="•"/>
            </a:pPr>
            <a:r>
              <a:rPr lang="en-US" sz="1200" dirty="0" smtClean="0">
                <a:solidFill>
                  <a:prstClr val="black"/>
                </a:solidFill>
                <a:latin typeface="Arial" pitchFamily="34" charset="0"/>
                <a:cs typeface="Arial" pitchFamily="34" charset="0"/>
              </a:rPr>
              <a:t>NRC </a:t>
            </a:r>
            <a:r>
              <a:rPr lang="en-US" sz="1200" dirty="0">
                <a:solidFill>
                  <a:prstClr val="black"/>
                </a:solidFill>
                <a:latin typeface="Arial" pitchFamily="34" charset="0"/>
                <a:cs typeface="Arial" pitchFamily="34" charset="0"/>
              </a:rPr>
              <a:t>Tables of Feed Composition</a:t>
            </a:r>
          </a:p>
          <a:p>
            <a:r>
              <a:rPr lang="en-US" sz="1200" b="1" dirty="0" smtClean="0">
                <a:solidFill>
                  <a:prstClr val="black"/>
                </a:solidFill>
                <a:latin typeface="Arial" pitchFamily="34" charset="0"/>
                <a:cs typeface="Arial" pitchFamily="34" charset="0"/>
              </a:rPr>
              <a:t>Other data sources</a:t>
            </a:r>
          </a:p>
          <a:p>
            <a:pPr marL="285750" indent="-285750">
              <a:buFont typeface="Arial"/>
              <a:buChar char="•"/>
            </a:pPr>
            <a:r>
              <a:rPr lang="en-US" sz="1200" dirty="0" smtClean="0">
                <a:solidFill>
                  <a:prstClr val="black"/>
                </a:solidFill>
                <a:latin typeface="Arial" pitchFamily="34" charset="0"/>
                <a:cs typeface="Arial" pitchFamily="34" charset="0"/>
              </a:rPr>
              <a:t>ASABE </a:t>
            </a:r>
            <a:r>
              <a:rPr lang="en-US" sz="1200" dirty="0">
                <a:solidFill>
                  <a:prstClr val="black"/>
                </a:solidFill>
                <a:latin typeface="Arial" pitchFamily="34" charset="0"/>
                <a:cs typeface="Arial" pitchFamily="34" charset="0"/>
              </a:rPr>
              <a:t>(American Society of Agricultural and Biological Engineers) </a:t>
            </a:r>
          </a:p>
          <a:p>
            <a:pPr marL="285750" indent="-285750">
              <a:buFont typeface="Arial"/>
              <a:buChar char="•"/>
            </a:pPr>
            <a:r>
              <a:rPr lang="en-US" sz="1200" dirty="0">
                <a:solidFill>
                  <a:prstClr val="black"/>
                </a:solidFill>
                <a:latin typeface="Arial" pitchFamily="34" charset="0"/>
                <a:cs typeface="Arial" pitchFamily="34" charset="0"/>
              </a:rPr>
              <a:t>CDPR (California Department of Pesticide Regulation) Inerts </a:t>
            </a:r>
            <a:r>
              <a:rPr lang="en-US" sz="1200" dirty="0" smtClean="0">
                <a:solidFill>
                  <a:prstClr val="black"/>
                </a:solidFill>
                <a:latin typeface="Arial" pitchFamily="34" charset="0"/>
                <a:cs typeface="Arial" pitchFamily="34" charset="0"/>
              </a:rPr>
              <a:t>Dataset</a:t>
            </a:r>
          </a:p>
          <a:p>
            <a:pPr marL="285750" indent="-285750">
              <a:buFont typeface="Arial"/>
              <a:buChar char="•"/>
            </a:pPr>
            <a:r>
              <a:rPr lang="en-US" sz="1200" dirty="0">
                <a:solidFill>
                  <a:prstClr val="black"/>
                </a:solidFill>
                <a:latin typeface="Arial" pitchFamily="34" charset="0"/>
                <a:cs typeface="Arial" pitchFamily="34" charset="0"/>
              </a:rPr>
              <a:t>FAO CROPWAT and </a:t>
            </a:r>
            <a:r>
              <a:rPr lang="en-US" sz="1200" dirty="0" smtClean="0">
                <a:solidFill>
                  <a:prstClr val="black"/>
                </a:solidFill>
                <a:latin typeface="Arial" pitchFamily="34" charset="0"/>
                <a:cs typeface="Arial" pitchFamily="34" charset="0"/>
              </a:rPr>
              <a:t>CLIMWAT</a:t>
            </a:r>
            <a:endParaRPr lang="en-US" sz="1200" dirty="0">
              <a:solidFill>
                <a:prstClr val="black"/>
              </a:solidFill>
              <a:latin typeface="Arial" pitchFamily="34" charset="0"/>
              <a:cs typeface="Arial" pitchFamily="34" charset="0"/>
            </a:endParaRPr>
          </a:p>
          <a:p>
            <a:pPr marL="285750" indent="-285750">
              <a:buFont typeface="Arial"/>
              <a:buChar char="•"/>
            </a:pPr>
            <a:r>
              <a:rPr lang="en-US" sz="1200" dirty="0">
                <a:solidFill>
                  <a:prstClr val="black"/>
                </a:solidFill>
                <a:latin typeface="Arial" pitchFamily="34" charset="0"/>
                <a:cs typeface="Arial" pitchFamily="34" charset="0"/>
              </a:rPr>
              <a:t>IPCC (Intergovernmental Panel on Climate Change) Emission Factor </a:t>
            </a:r>
            <a:endParaRPr lang="en-US" sz="1200" dirty="0" smtClean="0">
              <a:solidFill>
                <a:prstClr val="black"/>
              </a:solidFill>
              <a:latin typeface="Arial" pitchFamily="34" charset="0"/>
              <a:cs typeface="Arial" pitchFamily="34" charset="0"/>
            </a:endParaRPr>
          </a:p>
          <a:p>
            <a:pPr marL="285750" indent="-285750">
              <a:buFont typeface="Arial"/>
              <a:buChar char="•"/>
            </a:pPr>
            <a:r>
              <a:rPr lang="en-US" sz="1200" dirty="0">
                <a:solidFill>
                  <a:prstClr val="black"/>
                </a:solidFill>
                <a:latin typeface="Arial" pitchFamily="34" charset="0"/>
                <a:cs typeface="Arial" pitchFamily="34" charset="0"/>
              </a:rPr>
              <a:t>UNEP-SETAC </a:t>
            </a:r>
            <a:r>
              <a:rPr lang="en-US" sz="1200" dirty="0" smtClean="0">
                <a:solidFill>
                  <a:prstClr val="black"/>
                </a:solidFill>
                <a:latin typeface="Arial" pitchFamily="34" charset="0"/>
                <a:cs typeface="Arial" pitchFamily="34" charset="0"/>
              </a:rPr>
              <a:t>UseTox</a:t>
            </a:r>
            <a:endParaRPr lang="en-US" sz="1200" dirty="0">
              <a:solidFill>
                <a:prstClr val="black"/>
              </a:solidFill>
              <a:latin typeface="Arial" pitchFamily="34" charset="0"/>
              <a:cs typeface="Arial" pitchFamily="34" charset="0"/>
            </a:endParaRPr>
          </a:p>
          <a:p>
            <a:pPr marL="285750" indent="-285750">
              <a:buFont typeface="Arial"/>
              <a:buChar char="•"/>
            </a:pPr>
            <a:r>
              <a:rPr lang="en-US" sz="1200" dirty="0">
                <a:solidFill>
                  <a:prstClr val="black"/>
                </a:solidFill>
                <a:latin typeface="Arial" pitchFamily="34" charset="0"/>
                <a:cs typeface="Arial" pitchFamily="34" charset="0"/>
              </a:rPr>
              <a:t>and a wealth of project reports and archival journal </a:t>
            </a:r>
            <a:r>
              <a:rPr lang="en-US" sz="1200" dirty="0" smtClean="0">
                <a:solidFill>
                  <a:prstClr val="black"/>
                </a:solidFill>
                <a:latin typeface="Arial" pitchFamily="34" charset="0"/>
                <a:cs typeface="Arial" pitchFamily="34" charset="0"/>
              </a:rPr>
              <a:t>articles</a:t>
            </a:r>
          </a:p>
        </p:txBody>
      </p:sp>
      <p:sp>
        <p:nvSpPr>
          <p:cNvPr id="5" name="TextBox 4"/>
          <p:cNvSpPr txBox="1"/>
          <p:nvPr/>
        </p:nvSpPr>
        <p:spPr>
          <a:xfrm>
            <a:off x="5181600" y="914400"/>
            <a:ext cx="3810000" cy="5262979"/>
          </a:xfrm>
          <a:prstGeom prst="rect">
            <a:avLst/>
          </a:prstGeom>
          <a:solidFill>
            <a:schemeClr val="accent1">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0" b="1" u="sng" dirty="0">
                <a:solidFill>
                  <a:prstClr val="black"/>
                </a:solidFill>
                <a:latin typeface="Arial" pitchFamily="34" charset="0"/>
                <a:cs typeface="Arial" pitchFamily="34" charset="0"/>
              </a:rPr>
              <a:t>NAL Digital Commons Data </a:t>
            </a:r>
            <a:endParaRPr lang="en-US" sz="1200" b="1" u="sng" dirty="0" smtClean="0">
              <a:solidFill>
                <a:prstClr val="black"/>
              </a:solidFill>
              <a:latin typeface="Arial" pitchFamily="34" charset="0"/>
              <a:cs typeface="Arial" pitchFamily="34" charset="0"/>
            </a:endParaRPr>
          </a:p>
          <a:p>
            <a:r>
              <a:rPr lang="en-US" sz="1200" b="1" dirty="0" smtClean="0">
                <a:solidFill>
                  <a:prstClr val="black"/>
                </a:solidFill>
                <a:latin typeface="Arial" pitchFamily="34" charset="0"/>
                <a:cs typeface="Arial" pitchFamily="34" charset="0"/>
              </a:rPr>
              <a:t>Products </a:t>
            </a:r>
            <a:r>
              <a:rPr lang="en-US" sz="1200" b="1" dirty="0">
                <a:solidFill>
                  <a:prstClr val="black"/>
                </a:solidFill>
                <a:latin typeface="Arial" pitchFamily="34" charset="0"/>
                <a:cs typeface="Arial" pitchFamily="34" charset="0"/>
              </a:rPr>
              <a:t>and co-products</a:t>
            </a:r>
          </a:p>
          <a:p>
            <a:pPr marL="171450" indent="-171450">
              <a:buFont typeface="Arial"/>
              <a:buChar char="•"/>
            </a:pPr>
            <a:r>
              <a:rPr lang="en-US" sz="1200" dirty="0" smtClean="0">
                <a:solidFill>
                  <a:prstClr val="black"/>
                </a:solidFill>
                <a:latin typeface="Arial" pitchFamily="34" charset="0"/>
                <a:cs typeface="Arial" pitchFamily="34" charset="0"/>
              </a:rPr>
              <a:t>Crop </a:t>
            </a:r>
            <a:r>
              <a:rPr lang="en-US" sz="1200" dirty="0">
                <a:solidFill>
                  <a:prstClr val="black"/>
                </a:solidFill>
                <a:latin typeface="Arial" pitchFamily="34" charset="0"/>
                <a:cs typeface="Arial" pitchFamily="34" charset="0"/>
              </a:rPr>
              <a:t>production</a:t>
            </a:r>
          </a:p>
          <a:p>
            <a:pPr marL="171450" indent="-171450">
              <a:buFont typeface="Arial"/>
              <a:buChar char="•"/>
            </a:pPr>
            <a:r>
              <a:rPr lang="en-US" sz="1200" dirty="0" smtClean="0">
                <a:solidFill>
                  <a:prstClr val="black"/>
                </a:solidFill>
                <a:latin typeface="Arial" pitchFamily="34" charset="0"/>
                <a:cs typeface="Arial" pitchFamily="34" charset="0"/>
              </a:rPr>
              <a:t>Co</a:t>
            </a:r>
            <a:r>
              <a:rPr lang="en-US" sz="1200" dirty="0">
                <a:solidFill>
                  <a:prstClr val="black"/>
                </a:solidFill>
                <a:latin typeface="Arial" pitchFamily="34" charset="0"/>
                <a:cs typeface="Arial" pitchFamily="34" charset="0"/>
              </a:rPr>
              <a:t>-production of corn silage, cotton seed, crop residues</a:t>
            </a:r>
          </a:p>
          <a:p>
            <a:r>
              <a:rPr lang="en-US" sz="1200" b="1" dirty="0">
                <a:solidFill>
                  <a:prstClr val="black"/>
                </a:solidFill>
                <a:latin typeface="Arial" pitchFamily="34" charset="0"/>
                <a:cs typeface="Arial" pitchFamily="34" charset="0"/>
              </a:rPr>
              <a:t>Flows from nature and related impacts</a:t>
            </a:r>
          </a:p>
          <a:p>
            <a:pPr marL="171450" indent="-171450">
              <a:buFont typeface="Arial"/>
              <a:buChar char="•"/>
            </a:pPr>
            <a:r>
              <a:rPr lang="en-US" sz="1200" dirty="0" smtClean="0">
                <a:solidFill>
                  <a:prstClr val="black"/>
                </a:solidFill>
                <a:latin typeface="Arial" pitchFamily="34" charset="0"/>
                <a:cs typeface="Arial" pitchFamily="34" charset="0"/>
              </a:rPr>
              <a:t>Land </a:t>
            </a:r>
            <a:r>
              <a:rPr lang="en-US" sz="1200" dirty="0">
                <a:solidFill>
                  <a:prstClr val="black"/>
                </a:solidFill>
                <a:latin typeface="Arial" pitchFamily="34" charset="0"/>
                <a:cs typeface="Arial" pitchFamily="34" charset="0"/>
              </a:rPr>
              <a:t>use</a:t>
            </a:r>
          </a:p>
          <a:p>
            <a:pPr marL="171450" indent="-171450">
              <a:buFont typeface="Arial"/>
              <a:buChar char="•"/>
            </a:pPr>
            <a:r>
              <a:rPr lang="en-US" sz="1200" dirty="0" smtClean="0">
                <a:solidFill>
                  <a:prstClr val="black"/>
                </a:solidFill>
                <a:latin typeface="Arial" pitchFamily="34" charset="0"/>
                <a:cs typeface="Arial" pitchFamily="34" charset="0"/>
              </a:rPr>
              <a:t>Water </a:t>
            </a:r>
            <a:r>
              <a:rPr lang="en-US" sz="1200" dirty="0">
                <a:solidFill>
                  <a:prstClr val="black"/>
                </a:solidFill>
                <a:latin typeface="Arial" pitchFamily="34" charset="0"/>
                <a:cs typeface="Arial" pitchFamily="34" charset="0"/>
              </a:rPr>
              <a:t>withdrawal</a:t>
            </a:r>
          </a:p>
          <a:p>
            <a:pPr marL="171450" indent="-171450">
              <a:buFont typeface="Arial"/>
              <a:buChar char="•"/>
            </a:pPr>
            <a:r>
              <a:rPr lang="en-US" sz="1200" dirty="0" smtClean="0">
                <a:solidFill>
                  <a:prstClr val="black"/>
                </a:solidFill>
                <a:latin typeface="Arial" pitchFamily="34" charset="0"/>
                <a:cs typeface="Arial" pitchFamily="34" charset="0"/>
              </a:rPr>
              <a:t>Nutrient </a:t>
            </a:r>
            <a:r>
              <a:rPr lang="en-US" sz="1200" dirty="0">
                <a:solidFill>
                  <a:prstClr val="black"/>
                </a:solidFill>
                <a:latin typeface="Arial" pitchFamily="34" charset="0"/>
                <a:cs typeface="Arial" pitchFamily="34" charset="0"/>
              </a:rPr>
              <a:t>uptake (C, N, P, </a:t>
            </a:r>
            <a:r>
              <a:rPr lang="en-US" sz="1200" dirty="0" smtClean="0">
                <a:solidFill>
                  <a:prstClr val="black"/>
                </a:solidFill>
                <a:latin typeface="Arial" pitchFamily="34" charset="0"/>
                <a:cs typeface="Arial" pitchFamily="34" charset="0"/>
              </a:rPr>
              <a:t>K, and  water in </a:t>
            </a:r>
            <a:r>
              <a:rPr lang="en-US" sz="1200" dirty="0">
                <a:solidFill>
                  <a:prstClr val="black"/>
                </a:solidFill>
                <a:latin typeface="Arial" pitchFamily="34" charset="0"/>
                <a:cs typeface="Arial" pitchFamily="34" charset="0"/>
              </a:rPr>
              <a:t>crops and co-products)</a:t>
            </a:r>
          </a:p>
          <a:p>
            <a:r>
              <a:rPr lang="en-US" sz="1200" b="1" dirty="0">
                <a:solidFill>
                  <a:prstClr val="black"/>
                </a:solidFill>
                <a:latin typeface="Arial" pitchFamily="34" charset="0"/>
                <a:cs typeface="Arial" pitchFamily="34" charset="0"/>
              </a:rPr>
              <a:t>Flows from other unit processes</a:t>
            </a:r>
          </a:p>
          <a:p>
            <a:pPr marL="171450" indent="-171450">
              <a:buFont typeface="Arial"/>
              <a:buChar char="•"/>
            </a:pPr>
            <a:r>
              <a:rPr lang="en-US" sz="1200" dirty="0" smtClean="0">
                <a:solidFill>
                  <a:prstClr val="black"/>
                </a:solidFill>
                <a:latin typeface="Arial" pitchFamily="34" charset="0"/>
                <a:cs typeface="Arial" pitchFamily="34" charset="0"/>
              </a:rPr>
              <a:t>Field </a:t>
            </a:r>
            <a:r>
              <a:rPr lang="en-US" sz="1200" dirty="0">
                <a:solidFill>
                  <a:prstClr val="black"/>
                </a:solidFill>
                <a:latin typeface="Arial" pitchFamily="34" charset="0"/>
                <a:cs typeface="Arial" pitchFamily="34" charset="0"/>
              </a:rPr>
              <a:t>residue burning and management</a:t>
            </a:r>
          </a:p>
          <a:p>
            <a:pPr marL="171450" indent="-171450">
              <a:buFont typeface="Arial"/>
              <a:buChar char="•"/>
            </a:pPr>
            <a:r>
              <a:rPr lang="en-US" sz="1200" dirty="0" smtClean="0">
                <a:solidFill>
                  <a:prstClr val="black"/>
                </a:solidFill>
                <a:latin typeface="Arial" pitchFamily="34" charset="0"/>
                <a:cs typeface="Arial" pitchFamily="34" charset="0"/>
              </a:rPr>
              <a:t>Soil </a:t>
            </a:r>
            <a:r>
              <a:rPr lang="en-US" sz="1200" dirty="0">
                <a:solidFill>
                  <a:prstClr val="black"/>
                </a:solidFill>
                <a:latin typeface="Arial" pitchFamily="34" charset="0"/>
                <a:cs typeface="Arial" pitchFamily="34" charset="0"/>
              </a:rPr>
              <a:t>preparation</a:t>
            </a:r>
          </a:p>
          <a:p>
            <a:pPr marL="171450" indent="-171450">
              <a:buFont typeface="Arial"/>
              <a:buChar char="•"/>
            </a:pPr>
            <a:r>
              <a:rPr lang="en-US" sz="1200" dirty="0" smtClean="0">
                <a:solidFill>
                  <a:prstClr val="black"/>
                </a:solidFill>
                <a:latin typeface="Arial" pitchFamily="34" charset="0"/>
                <a:cs typeface="Arial" pitchFamily="34" charset="0"/>
              </a:rPr>
              <a:t>Planting </a:t>
            </a:r>
            <a:r>
              <a:rPr lang="en-US" sz="1200" dirty="0">
                <a:solidFill>
                  <a:prstClr val="black"/>
                </a:solidFill>
                <a:latin typeface="Arial" pitchFamily="34" charset="0"/>
                <a:cs typeface="Arial" pitchFamily="34" charset="0"/>
              </a:rPr>
              <a:t>or sowing</a:t>
            </a:r>
          </a:p>
          <a:p>
            <a:pPr marL="171450" indent="-171450">
              <a:buFont typeface="Arial"/>
              <a:buChar char="•"/>
            </a:pPr>
            <a:r>
              <a:rPr lang="en-US" sz="1200" dirty="0" smtClean="0">
                <a:solidFill>
                  <a:prstClr val="black"/>
                </a:solidFill>
                <a:latin typeface="Arial" pitchFamily="34" charset="0"/>
                <a:cs typeface="Arial" pitchFamily="34" charset="0"/>
              </a:rPr>
              <a:t>Seed </a:t>
            </a:r>
            <a:r>
              <a:rPr lang="en-US" sz="1200" dirty="0">
                <a:solidFill>
                  <a:prstClr val="black"/>
                </a:solidFill>
                <a:latin typeface="Arial" pitchFamily="34" charset="0"/>
                <a:cs typeface="Arial" pitchFamily="34" charset="0"/>
              </a:rPr>
              <a:t>use </a:t>
            </a:r>
          </a:p>
          <a:p>
            <a:pPr marL="171450" indent="-171450">
              <a:buFont typeface="Arial"/>
              <a:buChar char="•"/>
            </a:pPr>
            <a:r>
              <a:rPr lang="en-US" sz="1200" dirty="0" smtClean="0">
                <a:solidFill>
                  <a:prstClr val="black"/>
                </a:solidFill>
                <a:latin typeface="Arial" pitchFamily="34" charset="0"/>
                <a:cs typeface="Arial" pitchFamily="34" charset="0"/>
              </a:rPr>
              <a:t>Irrigation</a:t>
            </a:r>
            <a:endParaRPr lang="en-US" sz="1200" dirty="0">
              <a:solidFill>
                <a:prstClr val="black"/>
              </a:solidFill>
              <a:latin typeface="Arial" pitchFamily="34" charset="0"/>
              <a:cs typeface="Arial" pitchFamily="34" charset="0"/>
            </a:endParaRPr>
          </a:p>
          <a:p>
            <a:pPr marL="171450" indent="-171450">
              <a:buFont typeface="Arial"/>
              <a:buChar char="•"/>
            </a:pPr>
            <a:r>
              <a:rPr lang="en-US" sz="1200" dirty="0" smtClean="0">
                <a:solidFill>
                  <a:prstClr val="black"/>
                </a:solidFill>
                <a:latin typeface="Arial" pitchFamily="34" charset="0"/>
                <a:cs typeface="Arial" pitchFamily="34" charset="0"/>
              </a:rPr>
              <a:t>Fertilizer </a:t>
            </a:r>
            <a:r>
              <a:rPr lang="en-US" sz="1200" dirty="0">
                <a:solidFill>
                  <a:prstClr val="black"/>
                </a:solidFill>
                <a:latin typeface="Arial" pitchFamily="34" charset="0"/>
                <a:cs typeface="Arial" pitchFamily="34" charset="0"/>
              </a:rPr>
              <a:t>application</a:t>
            </a:r>
          </a:p>
          <a:p>
            <a:pPr marL="171450" indent="-171450">
              <a:buFont typeface="Arial"/>
              <a:buChar char="•"/>
            </a:pPr>
            <a:r>
              <a:rPr lang="en-US" sz="1200" dirty="0" smtClean="0">
                <a:solidFill>
                  <a:prstClr val="black"/>
                </a:solidFill>
                <a:latin typeface="Arial" pitchFamily="34" charset="0"/>
                <a:cs typeface="Arial" pitchFamily="34" charset="0"/>
              </a:rPr>
              <a:t>Secondary </a:t>
            </a:r>
            <a:r>
              <a:rPr lang="en-US" sz="1200" dirty="0">
                <a:solidFill>
                  <a:prstClr val="black"/>
                </a:solidFill>
                <a:latin typeface="Arial" pitchFamily="34" charset="0"/>
                <a:cs typeface="Arial" pitchFamily="34" charset="0"/>
              </a:rPr>
              <a:t>applications (limestone, dolomite, gypsum, </a:t>
            </a:r>
            <a:r>
              <a:rPr lang="en-US" sz="1200" dirty="0" smtClean="0">
                <a:solidFill>
                  <a:prstClr val="black"/>
                </a:solidFill>
                <a:latin typeface="Arial" pitchFamily="34" charset="0"/>
                <a:cs typeface="Arial" pitchFamily="34" charset="0"/>
              </a:rPr>
              <a:t>sulfur, zinc, </a:t>
            </a:r>
            <a:r>
              <a:rPr lang="en-US" sz="1200" dirty="0">
                <a:solidFill>
                  <a:prstClr val="black"/>
                </a:solidFill>
                <a:latin typeface="Arial" pitchFamily="34" charset="0"/>
                <a:cs typeface="Arial" pitchFamily="34" charset="0"/>
              </a:rPr>
              <a:t>sewage sludge)</a:t>
            </a:r>
          </a:p>
          <a:p>
            <a:pPr marL="171450" indent="-171450">
              <a:buFont typeface="Arial"/>
              <a:buChar char="•"/>
            </a:pPr>
            <a:r>
              <a:rPr lang="en-US" sz="1200" dirty="0" smtClean="0">
                <a:solidFill>
                  <a:prstClr val="black"/>
                </a:solidFill>
                <a:latin typeface="Arial" pitchFamily="34" charset="0"/>
                <a:cs typeface="Arial" pitchFamily="34" charset="0"/>
              </a:rPr>
              <a:t>Manure </a:t>
            </a:r>
            <a:r>
              <a:rPr lang="en-US" sz="1200" dirty="0">
                <a:solidFill>
                  <a:prstClr val="black"/>
                </a:solidFill>
                <a:latin typeface="Arial" pitchFamily="34" charset="0"/>
                <a:cs typeface="Arial" pitchFamily="34" charset="0"/>
              </a:rPr>
              <a:t>application</a:t>
            </a:r>
          </a:p>
          <a:p>
            <a:pPr marL="171450" indent="-171450">
              <a:buFont typeface="Arial"/>
              <a:buChar char="•"/>
            </a:pPr>
            <a:r>
              <a:rPr lang="en-US" sz="1200" dirty="0" smtClean="0">
                <a:solidFill>
                  <a:prstClr val="black"/>
                </a:solidFill>
                <a:latin typeface="Arial" pitchFamily="34" charset="0"/>
                <a:cs typeface="Arial" pitchFamily="34" charset="0"/>
              </a:rPr>
              <a:t>Pesticide </a:t>
            </a:r>
            <a:r>
              <a:rPr lang="en-US" sz="1200" dirty="0">
                <a:solidFill>
                  <a:prstClr val="black"/>
                </a:solidFill>
                <a:latin typeface="Arial" pitchFamily="34" charset="0"/>
                <a:cs typeface="Arial" pitchFamily="34" charset="0"/>
              </a:rPr>
              <a:t>application</a:t>
            </a:r>
          </a:p>
          <a:p>
            <a:pPr marL="171450" indent="-171450">
              <a:buFont typeface="Arial"/>
              <a:buChar char="•"/>
            </a:pPr>
            <a:r>
              <a:rPr lang="en-US" sz="1200" dirty="0" smtClean="0">
                <a:solidFill>
                  <a:prstClr val="black"/>
                </a:solidFill>
                <a:latin typeface="Arial" pitchFamily="34" charset="0"/>
                <a:cs typeface="Arial" pitchFamily="34" charset="0"/>
              </a:rPr>
              <a:t>Harvest </a:t>
            </a:r>
            <a:r>
              <a:rPr lang="en-US" sz="1200" dirty="0">
                <a:solidFill>
                  <a:prstClr val="black"/>
                </a:solidFill>
                <a:latin typeface="Arial" pitchFamily="34" charset="0"/>
                <a:cs typeface="Arial" pitchFamily="34" charset="0"/>
              </a:rPr>
              <a:t>of crops and co-products</a:t>
            </a:r>
          </a:p>
          <a:p>
            <a:pPr marL="171450" indent="-171450">
              <a:buFont typeface="Arial"/>
              <a:buChar char="•"/>
            </a:pPr>
            <a:r>
              <a:rPr lang="en-US" sz="1200" dirty="0" smtClean="0">
                <a:solidFill>
                  <a:prstClr val="black"/>
                </a:solidFill>
                <a:latin typeface="Arial" pitchFamily="34" charset="0"/>
                <a:cs typeface="Arial" pitchFamily="34" charset="0"/>
              </a:rPr>
              <a:t>Industrial </a:t>
            </a:r>
            <a:r>
              <a:rPr lang="en-US" sz="1200" dirty="0">
                <a:solidFill>
                  <a:prstClr val="black"/>
                </a:solidFill>
                <a:latin typeface="Arial" pitchFamily="34" charset="0"/>
                <a:cs typeface="Arial" pitchFamily="34" charset="0"/>
              </a:rPr>
              <a:t>drying, cleaning, and sorting</a:t>
            </a:r>
          </a:p>
          <a:p>
            <a:r>
              <a:rPr lang="en-US" sz="1200" b="1" dirty="0">
                <a:solidFill>
                  <a:prstClr val="black"/>
                </a:solidFill>
                <a:latin typeface="Arial" pitchFamily="34" charset="0"/>
                <a:cs typeface="Arial" pitchFamily="34" charset="0"/>
              </a:rPr>
              <a:t>Flows to nature and related impacts</a:t>
            </a:r>
          </a:p>
          <a:p>
            <a:pPr marL="171450" indent="-171450">
              <a:buFont typeface="Arial"/>
              <a:buChar char="•"/>
            </a:pPr>
            <a:r>
              <a:rPr lang="en-US" sz="1200" dirty="0" smtClean="0">
                <a:solidFill>
                  <a:prstClr val="black"/>
                </a:solidFill>
                <a:latin typeface="Arial" pitchFamily="34" charset="0"/>
                <a:cs typeface="Arial" pitchFamily="34" charset="0"/>
              </a:rPr>
              <a:t>Residue </a:t>
            </a:r>
            <a:r>
              <a:rPr lang="en-US" sz="1200" dirty="0">
                <a:solidFill>
                  <a:prstClr val="black"/>
                </a:solidFill>
                <a:latin typeface="Arial" pitchFamily="34" charset="0"/>
                <a:cs typeface="Arial" pitchFamily="34" charset="0"/>
              </a:rPr>
              <a:t>burning emissions</a:t>
            </a:r>
          </a:p>
          <a:p>
            <a:pPr marL="171450" indent="-171450">
              <a:buFont typeface="Arial"/>
              <a:buChar char="•"/>
            </a:pPr>
            <a:r>
              <a:rPr lang="en-US" sz="1200" dirty="0" smtClean="0">
                <a:solidFill>
                  <a:prstClr val="black"/>
                </a:solidFill>
                <a:latin typeface="Arial" pitchFamily="34" charset="0"/>
                <a:cs typeface="Arial" pitchFamily="34" charset="0"/>
              </a:rPr>
              <a:t>Residue </a:t>
            </a:r>
            <a:r>
              <a:rPr lang="en-US" sz="1200" dirty="0">
                <a:solidFill>
                  <a:prstClr val="black"/>
                </a:solidFill>
                <a:latin typeface="Arial" pitchFamily="34" charset="0"/>
                <a:cs typeface="Arial" pitchFamily="34" charset="0"/>
              </a:rPr>
              <a:t>left on the field </a:t>
            </a:r>
          </a:p>
          <a:p>
            <a:pPr marL="171450" indent="-171450">
              <a:buFont typeface="Arial"/>
              <a:buChar char="•"/>
            </a:pPr>
            <a:r>
              <a:rPr lang="en-US" sz="1200" dirty="0" smtClean="0">
                <a:solidFill>
                  <a:prstClr val="black"/>
                </a:solidFill>
                <a:latin typeface="Arial" pitchFamily="34" charset="0"/>
                <a:cs typeface="Arial" pitchFamily="34" charset="0"/>
              </a:rPr>
              <a:t>Releases </a:t>
            </a:r>
            <a:r>
              <a:rPr lang="en-US" sz="1200" dirty="0">
                <a:solidFill>
                  <a:prstClr val="black"/>
                </a:solidFill>
                <a:latin typeface="Arial" pitchFamily="34" charset="0"/>
                <a:cs typeface="Arial" pitchFamily="34" charset="0"/>
              </a:rPr>
              <a:t>from fertilizers, manures, secondary applications, and </a:t>
            </a:r>
            <a:r>
              <a:rPr lang="en-US" sz="1200" dirty="0" smtClean="0">
                <a:solidFill>
                  <a:prstClr val="black"/>
                </a:solidFill>
                <a:latin typeface="Arial" pitchFamily="34" charset="0"/>
                <a:cs typeface="Arial" pitchFamily="34" charset="0"/>
              </a:rPr>
              <a:t>pesticides</a:t>
            </a:r>
            <a:endParaRPr lang="en-US" sz="1200" dirty="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I’ll be covering</a:t>
            </a:r>
            <a:endParaRPr lang="en-US" dirty="0"/>
          </a:p>
        </p:txBody>
      </p:sp>
      <p:sp>
        <p:nvSpPr>
          <p:cNvPr id="3" name="Content Placeholder 2"/>
          <p:cNvSpPr>
            <a:spLocks noGrp="1"/>
          </p:cNvSpPr>
          <p:nvPr>
            <p:ph idx="1"/>
          </p:nvPr>
        </p:nvSpPr>
        <p:spPr/>
        <p:txBody>
          <a:bodyPr/>
          <a:lstStyle/>
          <a:p>
            <a:r>
              <a:rPr lang="en-US" dirty="0" smtClean="0"/>
              <a:t>The Context – global challenges</a:t>
            </a:r>
          </a:p>
          <a:p>
            <a:r>
              <a:rPr lang="en-US" dirty="0" smtClean="0"/>
              <a:t>Forest Service’s RPA Assessment – information managers can use </a:t>
            </a:r>
          </a:p>
          <a:p>
            <a:r>
              <a:rPr lang="en-US" dirty="0" smtClean="0"/>
              <a:t>Creating practical research networks - </a:t>
            </a:r>
            <a:r>
              <a:rPr lang="en-US" i="1" dirty="0" smtClean="0"/>
              <a:t>LTAR</a:t>
            </a:r>
            <a:endParaRPr lang="en-US" dirty="0" smtClean="0"/>
          </a:p>
          <a:p>
            <a:r>
              <a:rPr lang="en-US" dirty="0" smtClean="0"/>
              <a:t>Data to information – </a:t>
            </a:r>
            <a:r>
              <a:rPr lang="en-US" i="1" dirty="0" smtClean="0"/>
              <a:t>Digital Data Commons</a:t>
            </a:r>
          </a:p>
          <a:p>
            <a:r>
              <a:rPr lang="en-US" dirty="0" smtClean="0"/>
              <a:t>Going global for information - Global Agricultural R&amp;D Strategic Platforms</a:t>
            </a:r>
            <a:endParaRPr lang="en-US" dirty="0"/>
          </a:p>
        </p:txBody>
      </p:sp>
      <p:pic>
        <p:nvPicPr>
          <p:cNvPr id="4" name="Picture 3" descr="usdaART.gif"/>
          <p:cNvPicPr>
            <a:picLocks noChangeAspect="1"/>
          </p:cNvPicPr>
          <p:nvPr/>
        </p:nvPicPr>
        <p:blipFill>
          <a:blip r:embed="rId3" cstate="print"/>
          <a:srcRect/>
          <a:stretch>
            <a:fillRect/>
          </a:stretch>
        </p:blipFill>
        <p:spPr bwMode="auto">
          <a:xfrm>
            <a:off x="152400" y="152400"/>
            <a:ext cx="990600" cy="742950"/>
          </a:xfrm>
          <a:prstGeom prst="rect">
            <a:avLst/>
          </a:prstGeom>
          <a:noFill/>
          <a:ln w="9525">
            <a:noFill/>
            <a:miter lim="800000"/>
            <a:headEnd/>
            <a:tailEnd/>
          </a:ln>
        </p:spPr>
      </p:pic>
      <p:pic>
        <p:nvPicPr>
          <p:cNvPr id="5" name="Picture 2" descr="C:\Documents and Settings\khunter\My Documents\My Pictures\150th-logo.jpg"/>
          <p:cNvPicPr>
            <a:picLocks noChangeAspect="1" noChangeArrowheads="1"/>
          </p:cNvPicPr>
          <p:nvPr/>
        </p:nvPicPr>
        <p:blipFill>
          <a:blip r:embed="rId4" cstate="print"/>
          <a:srcRect/>
          <a:stretch>
            <a:fillRect/>
          </a:stretch>
        </p:blipFill>
        <p:spPr bwMode="auto">
          <a:xfrm>
            <a:off x="7918450" y="0"/>
            <a:ext cx="1225550" cy="9906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Oval 38"/>
          <p:cNvSpPr/>
          <p:nvPr/>
        </p:nvSpPr>
        <p:spPr bwMode="auto">
          <a:xfrm>
            <a:off x="152400" y="2971800"/>
            <a:ext cx="2258290" cy="1837706"/>
          </a:xfrm>
          <a:prstGeom prst="ellipse">
            <a:avLst/>
          </a:prstGeom>
          <a:no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2400" b="1" spc="300" dirty="0" smtClean="0">
                <a:ln w="11430" cmpd="sng">
                  <a:solidFill>
                    <a:srgbClr val="4F81BD">
                      <a:tint val="10000"/>
                    </a:srgbClr>
                  </a:solidFill>
                  <a:prstDash val="solid"/>
                  <a:miter lim="800000"/>
                </a:ln>
                <a:gradFill>
                  <a:gsLst>
                    <a:gs pos="10000">
                      <a:srgbClr val="4F81BD">
                        <a:tint val="83000"/>
                        <a:shade val="100000"/>
                        <a:satMod val="200000"/>
                      </a:srgbClr>
                    </a:gs>
                    <a:gs pos="75000">
                      <a:srgbClr val="4F81BD">
                        <a:tint val="100000"/>
                        <a:shade val="50000"/>
                        <a:satMod val="150000"/>
                      </a:srgbClr>
                    </a:gs>
                  </a:gsLst>
                  <a:lin ang="5400000"/>
                </a:gradFill>
                <a:effectLst>
                  <a:glow rad="45500">
                    <a:srgbClr val="4F81BD">
                      <a:satMod val="220000"/>
                      <a:alpha val="35000"/>
                    </a:srgbClr>
                  </a:glow>
                </a:effectLst>
                <a:latin typeface="Times New Roman" pitchFamily="18" charset="0"/>
              </a:rPr>
              <a:t> </a:t>
            </a:r>
          </a:p>
        </p:txBody>
      </p:sp>
      <p:sp>
        <p:nvSpPr>
          <p:cNvPr id="30" name="Oval 29"/>
          <p:cNvSpPr/>
          <p:nvPr/>
        </p:nvSpPr>
        <p:spPr bwMode="auto">
          <a:xfrm>
            <a:off x="1080648" y="1128157"/>
            <a:ext cx="2909454" cy="1650670"/>
          </a:xfrm>
          <a:prstGeom prst="ellipse">
            <a:avLst/>
          </a:prstGeom>
          <a:no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b="1" spc="300" dirty="0" smtClean="0">
              <a:ln w="11430" cmpd="sng">
                <a:solidFill>
                  <a:srgbClr val="4F81BD">
                    <a:tint val="10000"/>
                  </a:srgbClr>
                </a:solidFill>
                <a:prstDash val="solid"/>
                <a:miter lim="800000"/>
              </a:ln>
              <a:gradFill>
                <a:gsLst>
                  <a:gs pos="10000">
                    <a:srgbClr val="4F81BD">
                      <a:tint val="83000"/>
                      <a:shade val="100000"/>
                      <a:satMod val="200000"/>
                    </a:srgbClr>
                  </a:gs>
                  <a:gs pos="75000">
                    <a:srgbClr val="4F81BD">
                      <a:tint val="100000"/>
                      <a:shade val="50000"/>
                      <a:satMod val="150000"/>
                    </a:srgbClr>
                  </a:gs>
                </a:gsLst>
                <a:lin ang="5400000"/>
              </a:gradFill>
              <a:effectLst>
                <a:glow rad="45500">
                  <a:srgbClr val="4F81BD">
                    <a:satMod val="220000"/>
                    <a:alpha val="35000"/>
                  </a:srgbClr>
                </a:glow>
              </a:effectLst>
              <a:latin typeface="Times New Roman" pitchFamily="18" charset="0"/>
            </a:endParaRPr>
          </a:p>
        </p:txBody>
      </p:sp>
      <p:sp>
        <p:nvSpPr>
          <p:cNvPr id="4" name="Title 1"/>
          <p:cNvSpPr txBox="1">
            <a:spLocks/>
          </p:cNvSpPr>
          <p:nvPr/>
        </p:nvSpPr>
        <p:spPr>
          <a:xfrm>
            <a:off x="685800" y="-247155"/>
            <a:ext cx="7772400" cy="971550"/>
          </a:xfrm>
          <a:prstGeom prst="rect">
            <a:avLst/>
          </a:prstGeom>
        </p:spPr>
        <p:txBody>
          <a:bodyPr vert="horz" lIns="91440" tIns="45720" rIns="91440" bIns="45720" rtlCol="0" anchor="ctr">
            <a:normAutofit/>
          </a:bodyPr>
          <a:lstStyle/>
          <a:p>
            <a:pPr algn="ctr">
              <a:spcBef>
                <a:spcPct val="0"/>
              </a:spcBef>
              <a:defRPr/>
            </a:pPr>
            <a:r>
              <a:rPr lang="en-US" sz="3200" b="1" dirty="0" smtClean="0">
                <a:solidFill>
                  <a:srgbClr val="4F81BD">
                    <a:lumMod val="75000"/>
                  </a:srgbClr>
                </a:solidFill>
                <a:latin typeface="Arial" pitchFamily="34" charset="0"/>
                <a:cs typeface="Arial" pitchFamily="34" charset="0"/>
              </a:rPr>
              <a:t>LCA Digital Commons Network</a:t>
            </a:r>
            <a:endParaRPr lang="en-US" sz="3200" b="1" dirty="0">
              <a:solidFill>
                <a:srgbClr val="4F81BD">
                  <a:lumMod val="75000"/>
                </a:srgbClr>
              </a:solidFill>
              <a:latin typeface="Arial" pitchFamily="34" charset="0"/>
              <a:cs typeface="Arial" pitchFamily="34" charset="0"/>
            </a:endParaRPr>
          </a:p>
        </p:txBody>
      </p:sp>
      <p:sp>
        <p:nvSpPr>
          <p:cNvPr id="5" name="Slide Number Placeholder 2"/>
          <p:cNvSpPr>
            <a:spLocks noGrp="1"/>
          </p:cNvSpPr>
          <p:nvPr>
            <p:ph type="sldNum" sz="quarter" idx="12"/>
          </p:nvPr>
        </p:nvSpPr>
        <p:spPr>
          <a:xfrm>
            <a:off x="7239000" y="6210795"/>
            <a:ext cx="1905000" cy="457200"/>
          </a:xfrm>
        </p:spPr>
        <p:txBody>
          <a:bodyPr/>
          <a:lstStyle/>
          <a:p>
            <a:pPr>
              <a:defRPr/>
            </a:pPr>
            <a:fld id="{C464A5A5-B470-4295-B806-BA8445F4C921}" type="slidenum">
              <a:rPr lang="en-US" smtClean="0">
                <a:solidFill>
                  <a:prstClr val="black">
                    <a:tint val="75000"/>
                  </a:prstClr>
                </a:solidFill>
              </a:rPr>
              <a:pPr>
                <a:defRPr/>
              </a:pPr>
              <a:t>20</a:t>
            </a:fld>
            <a:endParaRPr lang="en-US" dirty="0">
              <a:solidFill>
                <a:prstClr val="black">
                  <a:tint val="75000"/>
                </a:prstClr>
              </a:solidFill>
            </a:endParaRPr>
          </a:p>
        </p:txBody>
      </p:sp>
      <p:sp>
        <p:nvSpPr>
          <p:cNvPr id="6" name="Cloud 5"/>
          <p:cNvSpPr/>
          <p:nvPr/>
        </p:nvSpPr>
        <p:spPr bwMode="auto">
          <a:xfrm>
            <a:off x="2514600" y="3200400"/>
            <a:ext cx="3288272" cy="1116280"/>
          </a:xfrm>
          <a:prstGeom prst="cloud">
            <a:avLst/>
          </a:prstGeom>
          <a:noFill/>
          <a:ln>
            <a:solidFill>
              <a:srgbClr val="006600"/>
            </a:solidFill>
            <a:headEnd type="none" w="sm" len="sm"/>
            <a:tailEnd type="none" w="sm" len="sm"/>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2400" b="1" dirty="0" smtClean="0">
                <a:solidFill>
                  <a:srgbClr val="993300"/>
                </a:solidFill>
                <a:latin typeface="Arial" pitchFamily="34" charset="0"/>
                <a:cs typeface="Arial" pitchFamily="34" charset="0"/>
              </a:rPr>
              <a:t>LCA Digital Commons</a:t>
            </a:r>
            <a:endParaRPr lang="en-GB" sz="2400" b="1" dirty="0">
              <a:solidFill>
                <a:srgbClr val="993300"/>
              </a:solidFill>
              <a:latin typeface="Arial" pitchFamily="34" charset="0"/>
              <a:cs typeface="Arial" pitchFamily="34" charset="0"/>
            </a:endParaRPr>
          </a:p>
        </p:txBody>
      </p:sp>
      <p:pic>
        <p:nvPicPr>
          <p:cNvPr id="7" name="Picture 2"/>
          <p:cNvPicPr>
            <a:picLocks noChangeAspect="1" noChangeArrowheads="1"/>
          </p:cNvPicPr>
          <p:nvPr/>
        </p:nvPicPr>
        <p:blipFill>
          <a:blip r:embed="rId3" cstate="print"/>
          <a:srcRect l="14545" t="16055" r="16364" b="21699"/>
          <a:stretch>
            <a:fillRect/>
          </a:stretch>
        </p:blipFill>
        <p:spPr bwMode="auto">
          <a:xfrm>
            <a:off x="3733800" y="4800600"/>
            <a:ext cx="902524" cy="558141"/>
          </a:xfrm>
          <a:prstGeom prst="rect">
            <a:avLst/>
          </a:prstGeom>
          <a:ln>
            <a:noFill/>
          </a:ln>
          <a:effectLst>
            <a:outerShdw blurRad="292100" dist="139700" dir="2700000" algn="tl" rotWithShape="0">
              <a:srgbClr val="333333">
                <a:alpha val="65000"/>
              </a:srgbClr>
            </a:outerShdw>
          </a:effectLst>
        </p:spPr>
      </p:pic>
      <p:pic>
        <p:nvPicPr>
          <p:cNvPr id="8" name="Picture 3"/>
          <p:cNvPicPr>
            <a:picLocks noChangeAspect="1" noChangeArrowheads="1"/>
          </p:cNvPicPr>
          <p:nvPr/>
        </p:nvPicPr>
        <p:blipFill>
          <a:blip r:embed="rId4" cstate="print"/>
          <a:srcRect l="18821" t="21875" r="72286" b="71161"/>
          <a:stretch>
            <a:fillRect/>
          </a:stretch>
        </p:blipFill>
        <p:spPr bwMode="auto">
          <a:xfrm>
            <a:off x="5029200" y="5105400"/>
            <a:ext cx="889599" cy="418004"/>
          </a:xfrm>
          <a:prstGeom prst="rect">
            <a:avLst/>
          </a:prstGeom>
          <a:ln>
            <a:noFill/>
          </a:ln>
          <a:effectLst>
            <a:outerShdw blurRad="292100" dist="139700" dir="2700000" algn="tl" rotWithShape="0">
              <a:srgbClr val="333333">
                <a:alpha val="65000"/>
              </a:srgbClr>
            </a:outerShdw>
          </a:effectLst>
        </p:spPr>
      </p:pic>
      <p:pic>
        <p:nvPicPr>
          <p:cNvPr id="9" name="Picture 4"/>
          <p:cNvPicPr>
            <a:picLocks noChangeAspect="1" noChangeArrowheads="1"/>
          </p:cNvPicPr>
          <p:nvPr/>
        </p:nvPicPr>
        <p:blipFill>
          <a:blip r:embed="rId5" cstate="print"/>
          <a:srcRect r="43831" b="50836"/>
          <a:stretch>
            <a:fillRect/>
          </a:stretch>
        </p:blipFill>
        <p:spPr bwMode="auto">
          <a:xfrm>
            <a:off x="2286000" y="5105400"/>
            <a:ext cx="1110341" cy="383994"/>
          </a:xfrm>
          <a:prstGeom prst="rect">
            <a:avLst/>
          </a:prstGeom>
          <a:ln>
            <a:noFill/>
          </a:ln>
          <a:effectLst>
            <a:outerShdw blurRad="292100" dist="139700" dir="2700000" algn="tl" rotWithShape="0">
              <a:srgbClr val="333333">
                <a:alpha val="65000"/>
              </a:srgbClr>
            </a:outerShdw>
          </a:effectLst>
        </p:spPr>
      </p:pic>
      <p:grpSp>
        <p:nvGrpSpPr>
          <p:cNvPr id="2" name="Group 13"/>
          <p:cNvGrpSpPr/>
          <p:nvPr/>
        </p:nvGrpSpPr>
        <p:grpSpPr>
          <a:xfrm>
            <a:off x="7467600" y="1600200"/>
            <a:ext cx="761999" cy="681244"/>
            <a:chOff x="7099663" y="1890468"/>
            <a:chExt cx="822960" cy="809581"/>
          </a:xfrm>
        </p:grpSpPr>
        <p:pic>
          <p:nvPicPr>
            <p:cNvPr id="15" name="Picture 6"/>
            <p:cNvPicPr>
              <a:picLocks noChangeAspect="1" noChangeArrowheads="1"/>
            </p:cNvPicPr>
            <p:nvPr/>
          </p:nvPicPr>
          <p:blipFill>
            <a:blip r:embed="rId6" cstate="print"/>
            <a:srcRect l="1489" t="1004" r="75056" b="36800"/>
            <a:stretch>
              <a:fillRect/>
            </a:stretch>
          </p:blipFill>
          <p:spPr bwMode="auto">
            <a:xfrm>
              <a:off x="7099663" y="1890468"/>
              <a:ext cx="822960" cy="809581"/>
            </a:xfrm>
            <a:prstGeom prst="rect">
              <a:avLst/>
            </a:prstGeom>
            <a:noFill/>
            <a:ln w="9525">
              <a:noFill/>
              <a:miter lim="800000"/>
              <a:headEnd/>
              <a:tailEnd/>
            </a:ln>
          </p:spPr>
        </p:pic>
        <p:sp>
          <p:nvSpPr>
            <p:cNvPr id="16" name="TextBox 5"/>
            <p:cNvSpPr txBox="1">
              <a:spLocks noChangeArrowheads="1"/>
            </p:cNvSpPr>
            <p:nvPr/>
          </p:nvSpPr>
          <p:spPr bwMode="auto">
            <a:xfrm>
              <a:off x="7220192" y="2223847"/>
              <a:ext cx="667435" cy="246221"/>
            </a:xfrm>
            <a:prstGeom prst="rect">
              <a:avLst/>
            </a:prstGeom>
            <a:noFill/>
            <a:ln w="9525">
              <a:noFill/>
              <a:miter lim="800000"/>
              <a:headEnd/>
              <a:tailEnd/>
            </a:ln>
          </p:spPr>
          <p:txBody>
            <a:bodyPr>
              <a:spAutoFit/>
            </a:bodyPr>
            <a:lstStyle/>
            <a:p>
              <a:r>
                <a:rPr lang="en-US" sz="1000" dirty="0">
                  <a:solidFill>
                    <a:prstClr val="black"/>
                  </a:solidFill>
                </a:rPr>
                <a:t>CIRAIG</a:t>
              </a:r>
            </a:p>
          </p:txBody>
        </p:sp>
      </p:grpSp>
      <p:pic>
        <p:nvPicPr>
          <p:cNvPr id="17" name="Picture 5"/>
          <p:cNvPicPr>
            <a:picLocks noChangeAspect="1" noChangeArrowheads="1"/>
          </p:cNvPicPr>
          <p:nvPr/>
        </p:nvPicPr>
        <p:blipFill>
          <a:blip r:embed="rId7" cstate="print"/>
          <a:srcRect/>
          <a:stretch>
            <a:fillRect/>
          </a:stretch>
        </p:blipFill>
        <p:spPr bwMode="auto">
          <a:xfrm>
            <a:off x="6553200" y="1676400"/>
            <a:ext cx="771868" cy="609600"/>
          </a:xfrm>
          <a:prstGeom prst="rect">
            <a:avLst/>
          </a:prstGeom>
          <a:noFill/>
          <a:ln w="9525">
            <a:noFill/>
            <a:miter lim="800000"/>
            <a:headEnd/>
            <a:tailEnd/>
          </a:ln>
        </p:spPr>
      </p:pic>
      <p:pic>
        <p:nvPicPr>
          <p:cNvPr id="21" name="Picture 2"/>
          <p:cNvPicPr>
            <a:picLocks noChangeAspect="1" noChangeArrowheads="1"/>
          </p:cNvPicPr>
          <p:nvPr/>
        </p:nvPicPr>
        <p:blipFill>
          <a:blip r:embed="rId8" cstate="print"/>
          <a:srcRect l="12972" t="22800" r="53652" b="61943"/>
          <a:stretch>
            <a:fillRect/>
          </a:stretch>
        </p:blipFill>
        <p:spPr bwMode="auto">
          <a:xfrm>
            <a:off x="2286001" y="1295400"/>
            <a:ext cx="914400" cy="457200"/>
          </a:xfrm>
          <a:prstGeom prst="rect">
            <a:avLst/>
          </a:prstGeom>
          <a:ln>
            <a:noFill/>
          </a:ln>
          <a:effectLst>
            <a:outerShdw blurRad="292100" dist="139700" dir="2700000" algn="tl" rotWithShape="0">
              <a:srgbClr val="333333">
                <a:alpha val="65000"/>
              </a:srgbClr>
            </a:outerShdw>
          </a:effectLst>
        </p:spPr>
      </p:pic>
      <p:sp>
        <p:nvSpPr>
          <p:cNvPr id="23" name="TextBox 22"/>
          <p:cNvSpPr txBox="1"/>
          <p:nvPr/>
        </p:nvSpPr>
        <p:spPr>
          <a:xfrm>
            <a:off x="6096000" y="3733800"/>
            <a:ext cx="2787943" cy="911019"/>
          </a:xfrm>
          <a:prstGeom prst="rect">
            <a:avLst/>
          </a:prstGeom>
          <a:noFill/>
        </p:spPr>
        <p:txBody>
          <a:bodyPr wrap="none" rtlCol="0">
            <a:spAutoFit/>
          </a:bodyPr>
          <a:lstStyle/>
          <a:p>
            <a:pPr marL="114300" lvl="1" indent="-114300" eaLnBrk="0" hangingPunct="0">
              <a:lnSpc>
                <a:spcPct val="80000"/>
              </a:lnSpc>
              <a:spcBef>
                <a:spcPct val="20000"/>
              </a:spcBef>
              <a:buFont typeface="Arial" pitchFamily="34" charset="0"/>
              <a:buChar char="•"/>
              <a:defRPr/>
            </a:pPr>
            <a:r>
              <a:rPr lang="en-US" sz="1400" kern="0" dirty="0" smtClean="0">
                <a:solidFill>
                  <a:prstClr val="black"/>
                </a:solidFill>
                <a:latin typeface="Arial" pitchFamily="34" charset="0"/>
                <a:cs typeface="Arial" pitchFamily="34" charset="0"/>
              </a:rPr>
              <a:t> Innovation Center for US Dairy</a:t>
            </a:r>
          </a:p>
          <a:p>
            <a:pPr marL="114300" lvl="1" indent="-114300" eaLnBrk="0" hangingPunct="0">
              <a:lnSpc>
                <a:spcPct val="80000"/>
              </a:lnSpc>
              <a:spcBef>
                <a:spcPct val="20000"/>
              </a:spcBef>
              <a:buFont typeface="Arial" pitchFamily="34" charset="0"/>
              <a:buChar char="•"/>
              <a:defRPr/>
            </a:pPr>
            <a:r>
              <a:rPr lang="en-US" sz="1400" kern="0" dirty="0" smtClean="0">
                <a:solidFill>
                  <a:prstClr val="black"/>
                </a:solidFill>
                <a:latin typeface="Arial" pitchFamily="34" charset="0"/>
                <a:cs typeface="Arial" pitchFamily="34" charset="0"/>
              </a:rPr>
              <a:t>United Soybean Board</a:t>
            </a:r>
          </a:p>
          <a:p>
            <a:pPr marL="114300" lvl="1" indent="-114300" eaLnBrk="0" hangingPunct="0">
              <a:lnSpc>
                <a:spcPct val="80000"/>
              </a:lnSpc>
              <a:spcBef>
                <a:spcPct val="20000"/>
              </a:spcBef>
              <a:buFont typeface="Arial" pitchFamily="34" charset="0"/>
              <a:buChar char="•"/>
              <a:defRPr/>
            </a:pPr>
            <a:r>
              <a:rPr lang="en-US" sz="1400" kern="0" dirty="0" smtClean="0">
                <a:solidFill>
                  <a:prstClr val="black"/>
                </a:solidFill>
                <a:latin typeface="Arial" pitchFamily="34" charset="0"/>
                <a:cs typeface="Arial" pitchFamily="34" charset="0"/>
              </a:rPr>
              <a:t>Cotton Inc.</a:t>
            </a:r>
          </a:p>
          <a:p>
            <a:pPr marL="114300" lvl="1" indent="-114300" eaLnBrk="0" hangingPunct="0">
              <a:lnSpc>
                <a:spcPct val="80000"/>
              </a:lnSpc>
              <a:spcBef>
                <a:spcPct val="20000"/>
              </a:spcBef>
              <a:buFont typeface="Arial" pitchFamily="34" charset="0"/>
              <a:buChar char="•"/>
              <a:defRPr/>
            </a:pPr>
            <a:r>
              <a:rPr lang="en-US" sz="1400" kern="0" dirty="0" smtClean="0">
                <a:solidFill>
                  <a:prstClr val="black"/>
                </a:solidFill>
                <a:latin typeface="Arial" pitchFamily="34" charset="0"/>
                <a:cs typeface="Arial" pitchFamily="34" charset="0"/>
              </a:rPr>
              <a:t>American Center for LCA</a:t>
            </a:r>
          </a:p>
        </p:txBody>
      </p:sp>
      <p:pic>
        <p:nvPicPr>
          <p:cNvPr id="24" name="Picture 6"/>
          <p:cNvPicPr>
            <a:picLocks noChangeAspect="1" noChangeArrowheads="1"/>
          </p:cNvPicPr>
          <p:nvPr/>
        </p:nvPicPr>
        <p:blipFill>
          <a:blip r:embed="rId9" cstate="print"/>
          <a:srcRect r="70826"/>
          <a:stretch>
            <a:fillRect/>
          </a:stretch>
        </p:blipFill>
        <p:spPr bwMode="auto">
          <a:xfrm>
            <a:off x="2819400" y="1905000"/>
            <a:ext cx="851065" cy="518407"/>
          </a:xfrm>
          <a:prstGeom prst="rect">
            <a:avLst/>
          </a:prstGeom>
          <a:ln>
            <a:noFill/>
          </a:ln>
          <a:effectLst>
            <a:outerShdw blurRad="292100" dist="139700" dir="2700000" algn="tl" rotWithShape="0">
              <a:srgbClr val="333333">
                <a:alpha val="65000"/>
              </a:srgbClr>
            </a:outerShdw>
          </a:effectLst>
        </p:spPr>
      </p:pic>
      <p:pic>
        <p:nvPicPr>
          <p:cNvPr id="25" name="Picture 1"/>
          <p:cNvPicPr>
            <a:picLocks noChangeAspect="1" noChangeArrowheads="1"/>
          </p:cNvPicPr>
          <p:nvPr/>
        </p:nvPicPr>
        <p:blipFill>
          <a:blip r:embed="rId10" cstate="print"/>
          <a:srcRect/>
          <a:stretch>
            <a:fillRect/>
          </a:stretch>
        </p:blipFill>
        <p:spPr bwMode="auto">
          <a:xfrm>
            <a:off x="5334000" y="1066800"/>
            <a:ext cx="2057400" cy="372083"/>
          </a:xfrm>
          <a:prstGeom prst="rect">
            <a:avLst/>
          </a:prstGeom>
          <a:noFill/>
          <a:ln w="9525">
            <a:noFill/>
            <a:miter lim="800000"/>
            <a:headEnd/>
            <a:tailEnd/>
          </a:ln>
        </p:spPr>
      </p:pic>
      <p:sp>
        <p:nvSpPr>
          <p:cNvPr id="27" name="TextBox 26"/>
          <p:cNvSpPr txBox="1"/>
          <p:nvPr/>
        </p:nvSpPr>
        <p:spPr>
          <a:xfrm>
            <a:off x="459744" y="3200400"/>
            <a:ext cx="1673856" cy="911019"/>
          </a:xfrm>
          <a:prstGeom prst="rect">
            <a:avLst/>
          </a:prstGeom>
          <a:noFill/>
        </p:spPr>
        <p:txBody>
          <a:bodyPr wrap="none" rtlCol="0">
            <a:spAutoFit/>
          </a:bodyPr>
          <a:lstStyle/>
          <a:p>
            <a:pPr marL="114300" lvl="1" indent="-114300" eaLnBrk="0" hangingPunct="0">
              <a:lnSpc>
                <a:spcPct val="80000"/>
              </a:lnSpc>
              <a:spcBef>
                <a:spcPct val="20000"/>
              </a:spcBef>
              <a:buFont typeface="Arial" pitchFamily="34" charset="0"/>
              <a:buChar char="•"/>
              <a:defRPr/>
            </a:pPr>
            <a:r>
              <a:rPr lang="en-US" sz="1400" kern="0" dirty="0" smtClean="0">
                <a:solidFill>
                  <a:prstClr val="black"/>
                </a:solidFill>
                <a:latin typeface="Arial" pitchFamily="34" charset="0"/>
                <a:cs typeface="Arial" pitchFamily="34" charset="0"/>
              </a:rPr>
              <a:t>U. of Washington</a:t>
            </a:r>
          </a:p>
          <a:p>
            <a:pPr marL="114300" lvl="1" indent="-114300" eaLnBrk="0" hangingPunct="0">
              <a:lnSpc>
                <a:spcPct val="80000"/>
              </a:lnSpc>
              <a:spcBef>
                <a:spcPct val="20000"/>
              </a:spcBef>
              <a:buFont typeface="Arial" pitchFamily="34" charset="0"/>
              <a:buChar char="•"/>
              <a:defRPr/>
            </a:pPr>
            <a:r>
              <a:rPr lang="en-US" sz="1400" kern="0" dirty="0" smtClean="0">
                <a:solidFill>
                  <a:prstClr val="black"/>
                </a:solidFill>
                <a:latin typeface="Arial" pitchFamily="34" charset="0"/>
                <a:cs typeface="Arial" pitchFamily="34" charset="0"/>
              </a:rPr>
              <a:t>U. of Arkansas </a:t>
            </a:r>
          </a:p>
          <a:p>
            <a:pPr marL="114300" lvl="1" indent="-114300" eaLnBrk="0" hangingPunct="0">
              <a:lnSpc>
                <a:spcPct val="80000"/>
              </a:lnSpc>
              <a:spcBef>
                <a:spcPct val="20000"/>
              </a:spcBef>
              <a:buFont typeface="Arial" pitchFamily="34" charset="0"/>
              <a:buChar char="•"/>
              <a:defRPr/>
            </a:pPr>
            <a:r>
              <a:rPr lang="en-US" sz="1400" kern="0" dirty="0" smtClean="0">
                <a:solidFill>
                  <a:prstClr val="black"/>
                </a:solidFill>
                <a:latin typeface="Arial" pitchFamily="34" charset="0"/>
                <a:cs typeface="Arial" pitchFamily="34" charset="0"/>
              </a:rPr>
              <a:t>U. Wisconsin </a:t>
            </a:r>
          </a:p>
          <a:p>
            <a:pPr marL="114300" lvl="1" indent="-114300" eaLnBrk="0" hangingPunct="0">
              <a:lnSpc>
                <a:spcPct val="80000"/>
              </a:lnSpc>
              <a:spcBef>
                <a:spcPct val="20000"/>
              </a:spcBef>
              <a:buFont typeface="Arial" pitchFamily="34" charset="0"/>
              <a:buChar char="•"/>
              <a:defRPr/>
            </a:pPr>
            <a:r>
              <a:rPr lang="en-US" sz="1400" kern="0" dirty="0" smtClean="0">
                <a:solidFill>
                  <a:prstClr val="black"/>
                </a:solidFill>
                <a:latin typeface="Arial" pitchFamily="34" charset="0"/>
                <a:cs typeface="Arial" pitchFamily="34" charset="0"/>
              </a:rPr>
              <a:t>Duke U. </a:t>
            </a:r>
          </a:p>
        </p:txBody>
      </p:sp>
      <p:sp>
        <p:nvSpPr>
          <p:cNvPr id="28" name="Rectangle 27"/>
          <p:cNvSpPr/>
          <p:nvPr/>
        </p:nvSpPr>
        <p:spPr>
          <a:xfrm>
            <a:off x="4572000" y="1752600"/>
            <a:ext cx="1828799" cy="437043"/>
          </a:xfrm>
          <a:prstGeom prst="rect">
            <a:avLst/>
          </a:prstGeom>
          <a:noFill/>
        </p:spPr>
        <p:txBody>
          <a:bodyPr wrap="square" rtlCol="0">
            <a:spAutoFit/>
          </a:bodyPr>
          <a:lstStyle/>
          <a:p>
            <a:pPr marL="114300" lvl="1" indent="-114300" eaLnBrk="0" hangingPunct="0">
              <a:lnSpc>
                <a:spcPct val="80000"/>
              </a:lnSpc>
              <a:spcBef>
                <a:spcPct val="20000"/>
              </a:spcBef>
              <a:buFont typeface="Arial" pitchFamily="34" charset="0"/>
              <a:buChar char="•"/>
              <a:defRPr/>
            </a:pPr>
            <a:r>
              <a:rPr lang="en-US" sz="1400" kern="0" dirty="0" smtClean="0">
                <a:solidFill>
                  <a:prstClr val="black"/>
                </a:solidFill>
                <a:latin typeface="Arial" pitchFamily="34" charset="0"/>
                <a:cs typeface="Arial" pitchFamily="34" charset="0"/>
              </a:rPr>
              <a:t>Commercial tools (SimaPro, GaBi, ..)</a:t>
            </a:r>
            <a:endParaRPr lang="en-US" sz="1400" kern="0" dirty="0">
              <a:solidFill>
                <a:prstClr val="black"/>
              </a:solidFill>
              <a:latin typeface="Arial" pitchFamily="34" charset="0"/>
              <a:cs typeface="Arial" pitchFamily="34" charset="0"/>
            </a:endParaRPr>
          </a:p>
        </p:txBody>
      </p:sp>
      <p:sp>
        <p:nvSpPr>
          <p:cNvPr id="31" name="TextBox 30"/>
          <p:cNvSpPr txBox="1"/>
          <p:nvPr/>
        </p:nvSpPr>
        <p:spPr>
          <a:xfrm>
            <a:off x="1219200" y="1524000"/>
            <a:ext cx="1648304" cy="923330"/>
          </a:xfrm>
          <a:prstGeom prst="rect">
            <a:avLst/>
          </a:prstGeom>
          <a:noFill/>
        </p:spPr>
        <p:txBody>
          <a:bodyPr wrap="square" rtlCol="0">
            <a:spAutoFit/>
          </a:bodyPr>
          <a:lstStyle/>
          <a:p>
            <a:r>
              <a:rPr lang="en-US" b="1" dirty="0" smtClean="0">
                <a:solidFill>
                  <a:srgbClr val="993300"/>
                </a:solidFill>
                <a:latin typeface="Arial" pitchFamily="34" charset="0"/>
                <a:cs typeface="Arial" pitchFamily="34" charset="0"/>
              </a:rPr>
              <a:t>Software Development Partners</a:t>
            </a:r>
            <a:endParaRPr lang="en-US" b="1" dirty="0">
              <a:solidFill>
                <a:srgbClr val="993300"/>
              </a:solidFill>
              <a:latin typeface="Arial" pitchFamily="34" charset="0"/>
              <a:cs typeface="Arial" pitchFamily="34" charset="0"/>
            </a:endParaRPr>
          </a:p>
        </p:txBody>
      </p:sp>
      <p:sp>
        <p:nvSpPr>
          <p:cNvPr id="32" name="Oval 31"/>
          <p:cNvSpPr/>
          <p:nvPr/>
        </p:nvSpPr>
        <p:spPr bwMode="auto">
          <a:xfrm>
            <a:off x="4180114" y="762000"/>
            <a:ext cx="4417621" cy="2327564"/>
          </a:xfrm>
          <a:prstGeom prst="ellipse">
            <a:avLst/>
          </a:prstGeom>
          <a:no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smtClean="0">
              <a:solidFill>
                <a:prstClr val="black"/>
              </a:solidFill>
              <a:latin typeface="Times New Roman" pitchFamily="18" charset="0"/>
            </a:endParaRPr>
          </a:p>
        </p:txBody>
      </p:sp>
      <p:sp>
        <p:nvSpPr>
          <p:cNvPr id="33" name="TextBox 32"/>
          <p:cNvSpPr txBox="1"/>
          <p:nvPr/>
        </p:nvSpPr>
        <p:spPr>
          <a:xfrm>
            <a:off x="5029200" y="2362200"/>
            <a:ext cx="2903929" cy="369332"/>
          </a:xfrm>
          <a:prstGeom prst="rect">
            <a:avLst/>
          </a:prstGeom>
          <a:noFill/>
        </p:spPr>
        <p:txBody>
          <a:bodyPr wrap="square" rtlCol="0">
            <a:spAutoFit/>
          </a:bodyPr>
          <a:lstStyle/>
          <a:p>
            <a:r>
              <a:rPr lang="en-US" b="1" dirty="0" smtClean="0">
                <a:solidFill>
                  <a:srgbClr val="993300"/>
                </a:solidFill>
                <a:latin typeface="Arial" pitchFamily="34" charset="0"/>
                <a:cs typeface="Arial" pitchFamily="34" charset="0"/>
              </a:rPr>
              <a:t>System Interoperability</a:t>
            </a:r>
            <a:endParaRPr lang="en-US" b="1" dirty="0">
              <a:solidFill>
                <a:srgbClr val="993300"/>
              </a:solidFill>
              <a:latin typeface="Arial" pitchFamily="34" charset="0"/>
              <a:cs typeface="Arial" pitchFamily="34" charset="0"/>
            </a:endParaRPr>
          </a:p>
        </p:txBody>
      </p:sp>
      <p:sp>
        <p:nvSpPr>
          <p:cNvPr id="34" name="Oval 33"/>
          <p:cNvSpPr/>
          <p:nvPr/>
        </p:nvSpPr>
        <p:spPr bwMode="auto">
          <a:xfrm>
            <a:off x="6019800" y="3276600"/>
            <a:ext cx="2971800" cy="1842655"/>
          </a:xfrm>
          <a:prstGeom prst="ellipse">
            <a:avLst/>
          </a:prstGeom>
          <a:no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b="1" spc="300" dirty="0" smtClean="0">
              <a:ln w="11430" cmpd="sng">
                <a:solidFill>
                  <a:srgbClr val="4F81BD">
                    <a:tint val="10000"/>
                  </a:srgbClr>
                </a:solidFill>
                <a:prstDash val="solid"/>
                <a:miter lim="800000"/>
              </a:ln>
              <a:gradFill>
                <a:gsLst>
                  <a:gs pos="10000">
                    <a:srgbClr val="4F81BD">
                      <a:tint val="83000"/>
                      <a:shade val="100000"/>
                      <a:satMod val="200000"/>
                    </a:srgbClr>
                  </a:gs>
                  <a:gs pos="75000">
                    <a:srgbClr val="4F81BD">
                      <a:tint val="100000"/>
                      <a:shade val="50000"/>
                      <a:satMod val="150000"/>
                    </a:srgbClr>
                  </a:gs>
                </a:gsLst>
                <a:lin ang="5400000"/>
              </a:gradFill>
              <a:effectLst>
                <a:glow rad="45500">
                  <a:srgbClr val="4F81BD">
                    <a:satMod val="220000"/>
                    <a:alpha val="35000"/>
                  </a:srgbClr>
                </a:glow>
              </a:effectLst>
              <a:latin typeface="Times New Roman" pitchFamily="18" charset="0"/>
            </a:endParaRPr>
          </a:p>
        </p:txBody>
      </p:sp>
      <p:sp>
        <p:nvSpPr>
          <p:cNvPr id="35" name="TextBox 34"/>
          <p:cNvSpPr txBox="1"/>
          <p:nvPr/>
        </p:nvSpPr>
        <p:spPr>
          <a:xfrm>
            <a:off x="6477000" y="4572000"/>
            <a:ext cx="2133600" cy="369332"/>
          </a:xfrm>
          <a:prstGeom prst="rect">
            <a:avLst/>
          </a:prstGeom>
          <a:noFill/>
        </p:spPr>
        <p:txBody>
          <a:bodyPr wrap="square" rtlCol="0">
            <a:spAutoFit/>
          </a:bodyPr>
          <a:lstStyle/>
          <a:p>
            <a:r>
              <a:rPr lang="en-US" b="1" dirty="0" smtClean="0">
                <a:solidFill>
                  <a:srgbClr val="993300"/>
                </a:solidFill>
                <a:latin typeface="Arial" pitchFamily="34" charset="0"/>
                <a:cs typeface="Arial" pitchFamily="34" charset="0"/>
              </a:rPr>
              <a:t>Industry Partners</a:t>
            </a:r>
            <a:endParaRPr lang="en-US" b="1" dirty="0">
              <a:solidFill>
                <a:srgbClr val="993300"/>
              </a:solidFill>
              <a:latin typeface="Arial" pitchFamily="34" charset="0"/>
              <a:cs typeface="Arial" pitchFamily="34" charset="0"/>
            </a:endParaRPr>
          </a:p>
        </p:txBody>
      </p:sp>
      <p:sp>
        <p:nvSpPr>
          <p:cNvPr id="36" name="Oval 35"/>
          <p:cNvSpPr/>
          <p:nvPr/>
        </p:nvSpPr>
        <p:spPr bwMode="auto">
          <a:xfrm>
            <a:off x="1905000" y="4496587"/>
            <a:ext cx="4419600" cy="1675614"/>
          </a:xfrm>
          <a:prstGeom prst="ellipse">
            <a:avLst/>
          </a:prstGeom>
          <a:no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smtClean="0">
              <a:solidFill>
                <a:prstClr val="black"/>
              </a:solidFill>
              <a:latin typeface="Times New Roman" pitchFamily="18" charset="0"/>
            </a:endParaRPr>
          </a:p>
        </p:txBody>
      </p:sp>
      <p:sp>
        <p:nvSpPr>
          <p:cNvPr id="37" name="TextBox 36"/>
          <p:cNvSpPr txBox="1"/>
          <p:nvPr/>
        </p:nvSpPr>
        <p:spPr>
          <a:xfrm>
            <a:off x="2987222" y="5687935"/>
            <a:ext cx="2719449" cy="369332"/>
          </a:xfrm>
          <a:prstGeom prst="rect">
            <a:avLst/>
          </a:prstGeom>
          <a:noFill/>
        </p:spPr>
        <p:txBody>
          <a:bodyPr wrap="square" rtlCol="0">
            <a:spAutoFit/>
          </a:bodyPr>
          <a:lstStyle/>
          <a:p>
            <a:r>
              <a:rPr lang="en-US" b="1" dirty="0" smtClean="0">
                <a:solidFill>
                  <a:srgbClr val="993300"/>
                </a:solidFill>
                <a:latin typeface="Arial" pitchFamily="34" charset="0"/>
                <a:cs typeface="Arial" pitchFamily="34" charset="0"/>
              </a:rPr>
              <a:t>US Federal Partners</a:t>
            </a:r>
            <a:endParaRPr lang="en-US" b="1" dirty="0">
              <a:solidFill>
                <a:srgbClr val="993300"/>
              </a:solidFill>
              <a:latin typeface="Arial" pitchFamily="34" charset="0"/>
              <a:cs typeface="Arial" pitchFamily="34" charset="0"/>
            </a:endParaRPr>
          </a:p>
        </p:txBody>
      </p:sp>
      <p:sp>
        <p:nvSpPr>
          <p:cNvPr id="40" name="TextBox 39"/>
          <p:cNvSpPr txBox="1"/>
          <p:nvPr/>
        </p:nvSpPr>
        <p:spPr>
          <a:xfrm>
            <a:off x="688344" y="4038600"/>
            <a:ext cx="1281545" cy="646331"/>
          </a:xfrm>
          <a:prstGeom prst="rect">
            <a:avLst/>
          </a:prstGeom>
          <a:noFill/>
        </p:spPr>
        <p:txBody>
          <a:bodyPr wrap="square" rtlCol="0">
            <a:spAutoFit/>
          </a:bodyPr>
          <a:lstStyle/>
          <a:p>
            <a:r>
              <a:rPr lang="en-US" b="1" dirty="0" smtClean="0">
                <a:solidFill>
                  <a:srgbClr val="993300"/>
                </a:solidFill>
                <a:latin typeface="Arial" pitchFamily="34" charset="0"/>
                <a:cs typeface="Arial" pitchFamily="34" charset="0"/>
              </a:rPr>
              <a:t>Academic Partners</a:t>
            </a:r>
            <a:endParaRPr lang="en-US" b="1" dirty="0">
              <a:solidFill>
                <a:srgbClr val="9933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534400" cy="1143000"/>
          </a:xfrm>
        </p:spPr>
        <p:txBody>
          <a:bodyPr/>
          <a:lstStyle/>
          <a:p>
            <a:r>
              <a:rPr lang="en-US" dirty="0" smtClean="0"/>
              <a:t>USDA LCA Digital Commons contains</a:t>
            </a:r>
            <a:endParaRPr lang="en-US" dirty="0"/>
          </a:p>
        </p:txBody>
      </p:sp>
      <p:sp>
        <p:nvSpPr>
          <p:cNvPr id="4" name="Content Placeholder 7"/>
          <p:cNvSpPr>
            <a:spLocks noGrp="1"/>
          </p:cNvSpPr>
          <p:nvPr>
            <p:ph idx="1"/>
          </p:nvPr>
        </p:nvSpPr>
        <p:spPr>
          <a:xfrm>
            <a:off x="914400" y="1447800"/>
            <a:ext cx="8229600" cy="4724400"/>
          </a:xfrm>
        </p:spPr>
        <p:txBody>
          <a:bodyPr>
            <a:normAutofit fontScale="92500" lnSpcReduction="20000"/>
          </a:bodyPr>
          <a:lstStyle/>
          <a:p>
            <a:pPr marL="0" indent="0"/>
            <a:r>
              <a:rPr lang="en-US" dirty="0" smtClean="0"/>
              <a:t> Tier 1  data on U.S. commodity crop production</a:t>
            </a:r>
          </a:p>
          <a:p>
            <a:pPr marL="0" indent="0"/>
            <a:endParaRPr lang="en-US" dirty="0" smtClean="0"/>
          </a:p>
          <a:p>
            <a:r>
              <a:rPr lang="en-US" dirty="0" smtClean="0"/>
              <a:t>Over 500 assessments of nine major crops:</a:t>
            </a:r>
          </a:p>
          <a:p>
            <a:pPr lvl="2"/>
            <a:r>
              <a:rPr lang="en-US" sz="2400" dirty="0" smtClean="0"/>
              <a:t>Corn </a:t>
            </a:r>
            <a:r>
              <a:rPr lang="en-US" sz="2400" dirty="0"/>
              <a:t>(138 datasets)</a:t>
            </a:r>
          </a:p>
          <a:p>
            <a:pPr lvl="2"/>
            <a:r>
              <a:rPr lang="en-US" sz="2400" dirty="0"/>
              <a:t>Cotton (93 datasets)</a:t>
            </a:r>
          </a:p>
          <a:p>
            <a:pPr lvl="2"/>
            <a:r>
              <a:rPr lang="en-US" sz="2400" dirty="0"/>
              <a:t>Oats (13 datasets)</a:t>
            </a:r>
          </a:p>
          <a:p>
            <a:pPr lvl="2"/>
            <a:r>
              <a:rPr lang="en-US" sz="2400" dirty="0"/>
              <a:t>Peanuts (11 datasets)</a:t>
            </a:r>
          </a:p>
          <a:p>
            <a:pPr lvl="2"/>
            <a:r>
              <a:rPr lang="en-US" sz="2400" dirty="0"/>
              <a:t>Rice (7 datasets)</a:t>
            </a:r>
          </a:p>
          <a:p>
            <a:pPr lvl="2"/>
            <a:r>
              <a:rPr lang="en-US" sz="2400" dirty="0"/>
              <a:t>Soybeans (144 datasets)</a:t>
            </a:r>
          </a:p>
          <a:p>
            <a:pPr lvl="2"/>
            <a:r>
              <a:rPr lang="en-US" sz="2400" dirty="0" smtClean="0"/>
              <a:t>3 Kinds of Wheat </a:t>
            </a:r>
            <a:r>
              <a:rPr lang="en-US" sz="2400" dirty="0"/>
              <a:t>(169 datasets</a:t>
            </a:r>
            <a:r>
              <a:rPr lang="en-US" sz="2400" dirty="0" smtClean="0"/>
              <a:t>)</a:t>
            </a:r>
            <a:endParaRPr lang="en-US" sz="3200" dirty="0" smtClean="0"/>
          </a:p>
          <a:p>
            <a:pPr lvl="2">
              <a:buNone/>
            </a:pPr>
            <a:endParaRPr lang="en-US" sz="2400" dirty="0" smtClean="0"/>
          </a:p>
          <a:p>
            <a:pPr>
              <a:buNone/>
            </a:pPr>
            <a:r>
              <a:rPr lang="en-US" sz="3200" b="1" dirty="0" smtClean="0">
                <a:solidFill>
                  <a:schemeClr val="accent2">
                    <a:lumMod val="75000"/>
                  </a:schemeClr>
                </a:solidFill>
              </a:rPr>
              <a:t>Datasets are growing … </a:t>
            </a:r>
            <a:endParaRPr lang="en-US" b="1" dirty="0" smtClean="0">
              <a:solidFill>
                <a:schemeClr val="accent2">
                  <a:lumMod val="75000"/>
                </a:schemeClr>
              </a:solidFill>
            </a:endParaRPr>
          </a:p>
          <a:p>
            <a:endParaRPr lang="en-US" dirty="0" smtClean="0"/>
          </a:p>
          <a:p>
            <a:pPr lvl="1"/>
            <a:endParaRPr lang="en-US" i="1" dirty="0" smtClean="0"/>
          </a:p>
        </p:txBody>
      </p:sp>
    </p:spTree>
    <p:extLst>
      <p:ext uri="{BB962C8B-B14F-4D97-AF65-F5344CB8AC3E}">
        <p14:creationId xmlns="" xmlns:p14="http://schemas.microsoft.com/office/powerpoint/2010/main" val="19752663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8305800" y="6629400"/>
            <a:ext cx="838200" cy="228600"/>
          </a:xfrm>
          <a:prstGeom prst="rect">
            <a:avLst/>
          </a:prstGeom>
          <a:solidFill>
            <a:schemeClr val="bg1"/>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a:solidFill>
                <a:prstClr val="white"/>
              </a:solidFill>
            </a:endParaRPr>
          </a:p>
        </p:txBody>
      </p:sp>
      <p:sp>
        <p:nvSpPr>
          <p:cNvPr id="3" name="Title 2"/>
          <p:cNvSpPr>
            <a:spLocks noGrp="1"/>
          </p:cNvSpPr>
          <p:nvPr>
            <p:ph type="ctrTitle"/>
          </p:nvPr>
        </p:nvSpPr>
        <p:spPr>
          <a:xfrm>
            <a:off x="609600" y="457200"/>
            <a:ext cx="7772400" cy="917575"/>
          </a:xfrm>
          <a:solidFill>
            <a:schemeClr val="accent1"/>
          </a:solidFill>
          <a:ln w="38100" cap="flat">
            <a:solidFill>
              <a:schemeClr val="bg1"/>
            </a:solidFill>
            <a:miter lim="800000"/>
            <a:headEnd/>
            <a:tailEnd/>
          </a:ln>
          <a:effectLst>
            <a:outerShdw dist="20000" dir="5400000" rotWithShape="0">
              <a:srgbClr val="000000">
                <a:alpha val="37999"/>
              </a:srgbClr>
            </a:outerShdw>
          </a:effectLst>
        </p:spPr>
        <p:txBody>
          <a:bodyPr/>
          <a:lstStyle/>
          <a:p>
            <a:pPr eaLnBrk="1" hangingPunct="1">
              <a:defRPr/>
            </a:pPr>
            <a:r>
              <a:rPr lang="en-US" dirty="0" smtClean="0">
                <a:solidFill>
                  <a:schemeClr val="lt1"/>
                </a:solidFill>
                <a:latin typeface="+mn-lt"/>
                <a:ea typeface="+mn-ea"/>
                <a:cs typeface="+mn-cs"/>
              </a:rPr>
              <a:t>Six Strategic Platforms</a:t>
            </a:r>
          </a:p>
        </p:txBody>
      </p:sp>
      <p:graphicFrame>
        <p:nvGraphicFramePr>
          <p:cNvPr id="2" name="Diagram 1"/>
          <p:cNvGraphicFramePr/>
          <p:nvPr/>
        </p:nvGraphicFramePr>
        <p:xfrm>
          <a:off x="1524000" y="1524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0"/>
            <a:ext cx="9144000" cy="6858000"/>
          </a:xfrm>
          <a:prstGeom prst="rect">
            <a:avLst/>
          </a:prstGeom>
          <a:blipFill dpi="0" rotWithShape="1">
            <a:blip r:embed="rId3" cstate="print"/>
            <a:srcRect/>
            <a:stretch>
              <a:fillRect l="-4000" r="-4000"/>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smtClean="0">
              <a:solidFill>
                <a:prstClr val="white"/>
              </a:solidFill>
            </a:endParaRPr>
          </a:p>
        </p:txBody>
      </p:sp>
      <p:sp>
        <p:nvSpPr>
          <p:cNvPr id="10" name="Title 1"/>
          <p:cNvSpPr>
            <a:spLocks noGrp="1"/>
          </p:cNvSpPr>
          <p:nvPr>
            <p:ph type="title"/>
          </p:nvPr>
        </p:nvSpPr>
        <p:spPr>
          <a:xfrm>
            <a:off x="685800" y="4419600"/>
            <a:ext cx="7772400" cy="1447800"/>
          </a:xfrm>
          <a:solidFill>
            <a:schemeClr val="tx2">
              <a:lumMod val="20000"/>
              <a:lumOff val="80000"/>
              <a:alpha val="77000"/>
            </a:schemeClr>
          </a:solidFill>
          <a:ln w="63500" cap="rnd" cmpd="sng">
            <a:bevel/>
          </a:ln>
          <a:effectLst>
            <a:outerShdw blurRad="63500" sx="102000" sy="102000" algn="ctr" rotWithShape="0">
              <a:prstClr val="black">
                <a:alpha val="40000"/>
              </a:prstClr>
            </a:outerShdw>
            <a:softEdge rad="31750"/>
          </a:effectLst>
        </p:spPr>
        <p:txBody>
          <a:bodyPr anchor="ctr" anchorCtr="0"/>
          <a:lstStyle/>
          <a:p>
            <a:pPr algn="ctr" eaLnBrk="1" hangingPunct="1">
              <a:defRPr/>
            </a:pPr>
            <a:r>
              <a:rPr lang="en-US" sz="3200" dirty="0" smtClean="0">
                <a:solidFill>
                  <a:schemeClr val="bg2"/>
                </a:solidFill>
              </a:rPr>
              <a:t>The challenge: meeting the food, water, and energy needs of the future</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457200"/>
            <a:ext cx="8229600" cy="762000"/>
          </a:xfrm>
        </p:spPr>
        <p:txBody>
          <a:bodyPr>
            <a:normAutofit fontScale="90000"/>
          </a:bodyPr>
          <a:lstStyle/>
          <a:p>
            <a:r>
              <a:rPr lang="en-US" sz="4800" b="1" dirty="0" smtClean="0">
                <a:solidFill>
                  <a:schemeClr val="tx2">
                    <a:lumMod val="75000"/>
                  </a:schemeClr>
                </a:solidFill>
              </a:rPr>
              <a:t>Situational Analysis</a:t>
            </a:r>
            <a:endParaRPr lang="en-US" sz="4800" b="1" dirty="0">
              <a:solidFill>
                <a:schemeClr val="tx2">
                  <a:lumMod val="75000"/>
                </a:schemeClr>
              </a:solidFill>
            </a:endParaRPr>
          </a:p>
        </p:txBody>
      </p:sp>
      <p:sp>
        <p:nvSpPr>
          <p:cNvPr id="7" name="TextBox 6"/>
          <p:cNvSpPr txBox="1"/>
          <p:nvPr/>
        </p:nvSpPr>
        <p:spPr>
          <a:xfrm>
            <a:off x="762000" y="1219200"/>
            <a:ext cx="7543800" cy="6001643"/>
          </a:xfrm>
          <a:prstGeom prst="rect">
            <a:avLst/>
          </a:prstGeom>
          <a:noFill/>
        </p:spPr>
        <p:txBody>
          <a:bodyPr wrap="square" rtlCol="0">
            <a:spAutoFit/>
          </a:bodyPr>
          <a:lstStyle/>
          <a:p>
            <a:pPr eaLnBrk="0" fontAlgn="base" hangingPunct="0">
              <a:spcBef>
                <a:spcPct val="0"/>
              </a:spcBef>
              <a:spcAft>
                <a:spcPct val="0"/>
              </a:spcAft>
              <a:buFont typeface="Arial" pitchFamily="34" charset="0"/>
              <a:buChar char="•"/>
            </a:pPr>
            <a:r>
              <a:rPr lang="en-US" sz="3200" b="1" dirty="0" smtClean="0">
                <a:solidFill>
                  <a:srgbClr val="1F497D">
                    <a:lumMod val="75000"/>
                  </a:srgbClr>
                </a:solidFill>
              </a:rPr>
              <a:t> 9 billion people by 2050</a:t>
            </a:r>
          </a:p>
          <a:p>
            <a:pPr eaLnBrk="0" fontAlgn="base" hangingPunct="0">
              <a:spcBef>
                <a:spcPct val="0"/>
              </a:spcBef>
              <a:spcAft>
                <a:spcPct val="0"/>
              </a:spcAft>
              <a:buFont typeface="Arial" pitchFamily="34" charset="0"/>
              <a:buChar char="•"/>
            </a:pPr>
            <a:endParaRPr lang="en-US" sz="3200" b="1" dirty="0" smtClean="0">
              <a:solidFill>
                <a:srgbClr val="1F497D">
                  <a:lumMod val="75000"/>
                </a:srgbClr>
              </a:solidFill>
            </a:endParaRPr>
          </a:p>
          <a:p>
            <a:pPr eaLnBrk="0" fontAlgn="base" hangingPunct="0">
              <a:spcBef>
                <a:spcPct val="0"/>
              </a:spcBef>
              <a:spcAft>
                <a:spcPct val="0"/>
              </a:spcAft>
              <a:buFont typeface="Arial" pitchFamily="34" charset="0"/>
              <a:buChar char="•"/>
            </a:pPr>
            <a:r>
              <a:rPr lang="en-US" sz="3200" b="1" dirty="0" smtClean="0">
                <a:solidFill>
                  <a:srgbClr val="1F497D">
                    <a:lumMod val="75000"/>
                  </a:srgbClr>
                </a:solidFill>
              </a:rPr>
              <a:t> 25% of all land “highly degraded”</a:t>
            </a:r>
          </a:p>
          <a:p>
            <a:pPr eaLnBrk="0" fontAlgn="base" hangingPunct="0">
              <a:spcBef>
                <a:spcPct val="0"/>
              </a:spcBef>
              <a:spcAft>
                <a:spcPct val="0"/>
              </a:spcAft>
              <a:buFont typeface="Arial" pitchFamily="34" charset="0"/>
              <a:buChar char="•"/>
            </a:pPr>
            <a:endParaRPr lang="en-US" sz="3200" b="1" dirty="0" smtClean="0">
              <a:solidFill>
                <a:srgbClr val="1F497D">
                  <a:lumMod val="75000"/>
                </a:srgbClr>
              </a:solidFill>
            </a:endParaRPr>
          </a:p>
          <a:p>
            <a:pPr eaLnBrk="0" fontAlgn="base" hangingPunct="0">
              <a:spcBef>
                <a:spcPct val="0"/>
              </a:spcBef>
              <a:spcAft>
                <a:spcPct val="0"/>
              </a:spcAft>
              <a:buFont typeface="Arial" pitchFamily="34" charset="0"/>
              <a:buChar char="•"/>
            </a:pPr>
            <a:r>
              <a:rPr lang="en-US" sz="3200" b="1" dirty="0" smtClean="0">
                <a:solidFill>
                  <a:srgbClr val="1F497D">
                    <a:lumMod val="75000"/>
                  </a:srgbClr>
                </a:solidFill>
              </a:rPr>
              <a:t> 60-75% of disease outbreaks from </a:t>
            </a:r>
            <a:br>
              <a:rPr lang="en-US" sz="3200" b="1" dirty="0" smtClean="0">
                <a:solidFill>
                  <a:srgbClr val="1F497D">
                    <a:lumMod val="75000"/>
                  </a:srgbClr>
                </a:solidFill>
              </a:rPr>
            </a:br>
            <a:r>
              <a:rPr lang="en-US" sz="3200" b="1" dirty="0" smtClean="0">
                <a:solidFill>
                  <a:srgbClr val="1F497D">
                    <a:lumMod val="75000"/>
                  </a:srgbClr>
                </a:solidFill>
              </a:rPr>
              <a:t>  animals to humans</a:t>
            </a:r>
          </a:p>
          <a:p>
            <a:pPr eaLnBrk="0" fontAlgn="base" hangingPunct="0">
              <a:spcBef>
                <a:spcPct val="0"/>
              </a:spcBef>
              <a:spcAft>
                <a:spcPct val="0"/>
              </a:spcAft>
              <a:buFont typeface="Arial" pitchFamily="34" charset="0"/>
              <a:buChar char="•"/>
            </a:pPr>
            <a:endParaRPr lang="en-US" sz="3200" b="1" dirty="0" smtClean="0">
              <a:solidFill>
                <a:srgbClr val="1F497D">
                  <a:lumMod val="75000"/>
                </a:srgbClr>
              </a:solidFill>
            </a:endParaRPr>
          </a:p>
          <a:p>
            <a:pPr eaLnBrk="0" fontAlgn="base" hangingPunct="0">
              <a:spcBef>
                <a:spcPct val="0"/>
              </a:spcBef>
              <a:spcAft>
                <a:spcPct val="0"/>
              </a:spcAft>
              <a:buFont typeface="Arial" pitchFamily="34" charset="0"/>
              <a:buChar char="•"/>
            </a:pPr>
            <a:r>
              <a:rPr lang="en-US" sz="3200" b="1" dirty="0" smtClean="0">
                <a:solidFill>
                  <a:srgbClr val="1F497D">
                    <a:lumMod val="75000"/>
                  </a:srgbClr>
                </a:solidFill>
              </a:rPr>
              <a:t> By 2025, 1.8 billion potentially </a:t>
            </a:r>
            <a:br>
              <a:rPr lang="en-US" sz="3200" b="1" dirty="0" smtClean="0">
                <a:solidFill>
                  <a:srgbClr val="1F497D">
                    <a:lumMod val="75000"/>
                  </a:srgbClr>
                </a:solidFill>
              </a:rPr>
            </a:br>
            <a:r>
              <a:rPr lang="en-US" sz="3200" b="1" dirty="0" smtClean="0">
                <a:solidFill>
                  <a:srgbClr val="1F497D">
                    <a:lumMod val="75000"/>
                  </a:srgbClr>
                </a:solidFill>
              </a:rPr>
              <a:t>  living with absolute water scarcity</a:t>
            </a:r>
          </a:p>
          <a:p>
            <a:pPr eaLnBrk="0" fontAlgn="base" hangingPunct="0">
              <a:spcBef>
                <a:spcPct val="0"/>
              </a:spcBef>
              <a:spcAft>
                <a:spcPct val="0"/>
              </a:spcAft>
              <a:buFont typeface="Arial" pitchFamily="34" charset="0"/>
              <a:buChar char="•"/>
            </a:pPr>
            <a:endParaRPr lang="en-US" sz="3200" b="1" dirty="0" smtClean="0">
              <a:solidFill>
                <a:srgbClr val="1F497D">
                  <a:lumMod val="75000"/>
                </a:srgbClr>
              </a:solidFill>
            </a:endParaRPr>
          </a:p>
          <a:p>
            <a:pPr eaLnBrk="0" fontAlgn="base" hangingPunct="0">
              <a:spcBef>
                <a:spcPct val="0"/>
              </a:spcBef>
              <a:spcAft>
                <a:spcPct val="0"/>
              </a:spcAft>
              <a:buFont typeface="Arial" pitchFamily="34" charset="0"/>
              <a:buChar char="•"/>
            </a:pPr>
            <a:r>
              <a:rPr lang="en-US" sz="3200" b="1" dirty="0" smtClean="0">
                <a:solidFill>
                  <a:srgbClr val="1F497D">
                    <a:lumMod val="75000"/>
                  </a:srgbClr>
                </a:solidFill>
              </a:rPr>
              <a:t>Uncertainty brought by climate change</a:t>
            </a:r>
          </a:p>
          <a:p>
            <a:pPr eaLnBrk="0" fontAlgn="base" hangingPunct="0">
              <a:spcBef>
                <a:spcPct val="0"/>
              </a:spcBef>
              <a:spcAft>
                <a:spcPct val="0"/>
              </a:spcAft>
              <a:buFont typeface="Arial" pitchFamily="34" charset="0"/>
              <a:buChar char="•"/>
            </a:pPr>
            <a:endParaRPr lang="en-US" sz="3200" dirty="0" smtClean="0">
              <a:solidFill>
                <a:prstClr val="white"/>
              </a:solidFill>
            </a:endParaRPr>
          </a:p>
        </p:txBody>
      </p:sp>
      <p:pic>
        <p:nvPicPr>
          <p:cNvPr id="4" name="Picture 3" descr="usdaART.gif"/>
          <p:cNvPicPr>
            <a:picLocks noChangeAspect="1"/>
          </p:cNvPicPr>
          <p:nvPr/>
        </p:nvPicPr>
        <p:blipFill>
          <a:blip r:embed="rId3" cstate="print"/>
          <a:srcRect/>
          <a:stretch>
            <a:fillRect/>
          </a:stretch>
        </p:blipFill>
        <p:spPr bwMode="auto">
          <a:xfrm>
            <a:off x="152400" y="152400"/>
            <a:ext cx="990600" cy="742950"/>
          </a:xfrm>
          <a:prstGeom prst="rect">
            <a:avLst/>
          </a:prstGeom>
          <a:noFill/>
          <a:ln w="9525">
            <a:noFill/>
            <a:miter lim="800000"/>
            <a:headEnd/>
            <a:tailEnd/>
          </a:ln>
        </p:spPr>
      </p:pic>
      <p:pic>
        <p:nvPicPr>
          <p:cNvPr id="6" name="Picture 2" descr="C:\Documents and Settings\khunter\My Documents\My Pictures\150th-logo.jpg"/>
          <p:cNvPicPr>
            <a:picLocks noChangeAspect="1" noChangeArrowheads="1"/>
          </p:cNvPicPr>
          <p:nvPr/>
        </p:nvPicPr>
        <p:blipFill>
          <a:blip r:embed="rId4" cstate="print"/>
          <a:srcRect/>
          <a:stretch>
            <a:fillRect/>
          </a:stretch>
        </p:blipFill>
        <p:spPr bwMode="auto">
          <a:xfrm>
            <a:off x="7918450" y="0"/>
            <a:ext cx="1225550" cy="9906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fade">
                                      <p:cBhvr>
                                        <p:cTn id="10" dur="2000"/>
                                        <p:tgtEl>
                                          <p:spTgt spid="7">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animEffect transition="in" filter="fade">
                                      <p:cBhvr>
                                        <p:cTn id="13" dur="2000"/>
                                        <p:tgtEl>
                                          <p:spTgt spid="7">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6" end="6"/>
                                            </p:txEl>
                                          </p:spTgt>
                                        </p:tgtEl>
                                        <p:attrNameLst>
                                          <p:attrName>style.visibility</p:attrName>
                                        </p:attrNameLst>
                                      </p:cBhvr>
                                      <p:to>
                                        <p:strVal val="visible"/>
                                      </p:to>
                                    </p:set>
                                    <p:animEffect transition="in" filter="fade">
                                      <p:cBhvr>
                                        <p:cTn id="16" dur="2000"/>
                                        <p:tgtEl>
                                          <p:spTgt spid="7">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
                                            <p:txEl>
                                              <p:pRg st="8" end="8"/>
                                            </p:txEl>
                                          </p:spTgt>
                                        </p:tgtEl>
                                        <p:attrNameLst>
                                          <p:attrName>style.visibility</p:attrName>
                                        </p:attrNameLst>
                                      </p:cBhvr>
                                      <p:to>
                                        <p:strVal val="visible"/>
                                      </p:to>
                                    </p:set>
                                    <p:animEffect transition="in" filter="fade">
                                      <p:cBhvr>
                                        <p:cTn id="19" dur="20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sz="3200" b="1" dirty="0" smtClean="0">
                <a:latin typeface="Trebuchet MS" pitchFamily="34" charset="0"/>
              </a:rPr>
              <a:t>The RPA Assessment</a:t>
            </a:r>
            <a:endParaRPr lang="en-US" sz="3200" b="1" dirty="0">
              <a:latin typeface="Trebuchet MS" pitchFamily="34" charset="0"/>
            </a:endParaRPr>
          </a:p>
        </p:txBody>
      </p:sp>
      <p:sp>
        <p:nvSpPr>
          <p:cNvPr id="3" name="Content Placeholder 2"/>
          <p:cNvSpPr>
            <a:spLocks noGrp="1"/>
          </p:cNvSpPr>
          <p:nvPr>
            <p:ph idx="1"/>
          </p:nvPr>
        </p:nvSpPr>
        <p:spPr>
          <a:xfrm>
            <a:off x="457200" y="1066800"/>
            <a:ext cx="8229600" cy="5181600"/>
          </a:xfrm>
        </p:spPr>
        <p:txBody>
          <a:bodyPr>
            <a:noAutofit/>
          </a:bodyPr>
          <a:lstStyle/>
          <a:p>
            <a:pPr>
              <a:spcBef>
                <a:spcPts val="0"/>
              </a:spcBef>
              <a:spcAft>
                <a:spcPts val="1200"/>
              </a:spcAft>
            </a:pPr>
            <a:r>
              <a:rPr lang="en-US" sz="2400" dirty="0" smtClean="0">
                <a:latin typeface="Trebuchet MS" pitchFamily="34" charset="0"/>
              </a:rPr>
              <a:t>The Forest and Rangeland Renewable Resources Planning Act of 1974 mandates a national report (RPA Assessment) on the conditions and trends of renewable resources every ten years </a:t>
            </a:r>
            <a:r>
              <a:rPr lang="en-US" sz="2400" b="1" dirty="0" smtClean="0">
                <a:latin typeface="Trebuchet MS" pitchFamily="34" charset="0"/>
              </a:rPr>
              <a:t>on all forest and rangelands</a:t>
            </a:r>
            <a:r>
              <a:rPr lang="en-US" sz="2400" dirty="0" smtClean="0">
                <a:latin typeface="Trebuchet MS" pitchFamily="34" charset="0"/>
              </a:rPr>
              <a:t>. </a:t>
            </a:r>
            <a:endParaRPr lang="en-US" sz="2000" dirty="0" smtClean="0">
              <a:latin typeface="Trebuchet MS" pitchFamily="34" charset="0"/>
            </a:endParaRPr>
          </a:p>
          <a:p>
            <a:pPr>
              <a:spcBef>
                <a:spcPts val="0"/>
              </a:spcBef>
              <a:spcAft>
                <a:spcPts val="1200"/>
              </a:spcAft>
            </a:pPr>
            <a:r>
              <a:rPr lang="en-US" sz="2400" dirty="0" smtClean="0">
                <a:latin typeface="Trebuchet MS" pitchFamily="34" charset="0"/>
              </a:rPr>
              <a:t>The RPA Assessment provides a snapshot of current U.S. forest and rangeland conditions and trends; identifies drivers of change; and </a:t>
            </a:r>
            <a:r>
              <a:rPr lang="en-US" sz="2400" b="1" dirty="0" smtClean="0">
                <a:latin typeface="Trebuchet MS" pitchFamily="34" charset="0"/>
              </a:rPr>
              <a:t>projects 50 years into the future (2010-2060)</a:t>
            </a:r>
            <a:r>
              <a:rPr lang="en-US" sz="2400" dirty="0" smtClean="0">
                <a:latin typeface="Trebuchet MS" pitchFamily="34" charset="0"/>
              </a:rPr>
              <a:t>.</a:t>
            </a:r>
            <a:endParaRPr lang="en-US" sz="2000" dirty="0" smtClean="0">
              <a:latin typeface="Trebuchet MS" pitchFamily="34" charset="0"/>
            </a:endParaRPr>
          </a:p>
          <a:p>
            <a:r>
              <a:rPr lang="en-US" sz="2400" dirty="0" smtClean="0">
                <a:latin typeface="Trebuchet MS" pitchFamily="34" charset="0"/>
              </a:rPr>
              <a:t>The Assessment includes analyses of outdoor recreation, fish and wildlife, wilderness, forests, water, range, urban forests, and the potential effects of climate change on these resources. </a:t>
            </a:r>
          </a:p>
        </p:txBody>
      </p:sp>
      <p:sp>
        <p:nvSpPr>
          <p:cNvPr id="4" name="Footer Placeholder 3"/>
          <p:cNvSpPr>
            <a:spLocks noGrp="1"/>
          </p:cNvSpPr>
          <p:nvPr>
            <p:ph type="ftr" sz="quarter" idx="11"/>
          </p:nvPr>
        </p:nvSpPr>
        <p:spPr/>
        <p:txBody>
          <a:bodyPr/>
          <a:lstStyle/>
          <a:p>
            <a:pPr>
              <a:defRPr/>
            </a:pPr>
            <a:r>
              <a:rPr lang="en-US" altLang="en-US" smtClean="0">
                <a:solidFill>
                  <a:srgbClr val="000000"/>
                </a:solidFill>
              </a:rPr>
              <a:t>2010 RPA Assessment Overview (2/22/12)</a:t>
            </a:r>
            <a:endParaRPr lang="en-US" altLang="en-US"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941387"/>
          </a:xfrm>
        </p:spPr>
        <p:txBody>
          <a:bodyPr/>
          <a:lstStyle/>
          <a:p>
            <a:r>
              <a:rPr lang="en-US" sz="3200" b="1" dirty="0" smtClean="0">
                <a:latin typeface="Trebuchet MS" pitchFamily="34" charset="0"/>
              </a:rPr>
              <a:t>2010 RPA Scenarios</a:t>
            </a:r>
            <a:endParaRPr lang="en-US" sz="3200" b="1" dirty="0">
              <a:latin typeface="Trebuchet MS" pitchFamily="34" charset="0"/>
            </a:endParaRPr>
          </a:p>
        </p:txBody>
      </p:sp>
      <p:graphicFrame>
        <p:nvGraphicFramePr>
          <p:cNvPr id="9" name="Table 8"/>
          <p:cNvGraphicFramePr>
            <a:graphicFrameLocks noGrp="1"/>
          </p:cNvGraphicFramePr>
          <p:nvPr/>
        </p:nvGraphicFramePr>
        <p:xfrm>
          <a:off x="838200" y="914401"/>
          <a:ext cx="7391400" cy="5213775"/>
        </p:xfrm>
        <a:graphic>
          <a:graphicData uri="http://schemas.openxmlformats.org/drawingml/2006/table">
            <a:tbl>
              <a:tblPr firstRow="1" bandRow="1">
                <a:tableStyleId>{5C22544A-7EE6-4342-B048-85BDC9FD1C3A}</a:tableStyleId>
              </a:tblPr>
              <a:tblGrid>
                <a:gridCol w="2015836"/>
                <a:gridCol w="1269230"/>
                <a:gridCol w="1418552"/>
                <a:gridCol w="1343891"/>
                <a:gridCol w="1343891"/>
              </a:tblGrid>
              <a:tr h="594321">
                <a:tc>
                  <a:txBody>
                    <a:bodyPr/>
                    <a:lstStyle/>
                    <a:p>
                      <a:pPr marL="0" marR="0">
                        <a:spcBef>
                          <a:spcPts val="0"/>
                        </a:spcBef>
                        <a:spcAft>
                          <a:spcPts val="0"/>
                        </a:spcAft>
                      </a:pPr>
                      <a:r>
                        <a:rPr lang="en-US" sz="1600" b="1" dirty="0">
                          <a:latin typeface="Trebuchet MS" pitchFamily="34" charset="0"/>
                          <a:ea typeface="Calibri"/>
                          <a:cs typeface="Times New Roman"/>
                        </a:rPr>
                        <a:t>Characteristic</a:t>
                      </a:r>
                      <a:endParaRPr lang="en-US" sz="1600" dirty="0">
                        <a:latin typeface="Trebuchet MS" pitchFamily="34" charset="0"/>
                        <a:ea typeface="Calibri"/>
                        <a:cs typeface="Times New Roman"/>
                      </a:endParaRPr>
                    </a:p>
                  </a:txBody>
                  <a:tcPr marL="123825" marR="123825" marT="61595" marB="61595" anchor="ctr"/>
                </a:tc>
                <a:tc>
                  <a:txBody>
                    <a:bodyPr/>
                    <a:lstStyle/>
                    <a:p>
                      <a:pPr algn="ctr"/>
                      <a:r>
                        <a:rPr lang="en-US" sz="1600" b="1" kern="1200" dirty="0" smtClean="0">
                          <a:solidFill>
                            <a:schemeClr val="lt1"/>
                          </a:solidFill>
                          <a:latin typeface="Trebuchet MS" pitchFamily="34" charset="0"/>
                          <a:ea typeface="+mn-ea"/>
                          <a:cs typeface="+mn-cs"/>
                        </a:rPr>
                        <a:t>Scenario </a:t>
                      </a:r>
                    </a:p>
                    <a:p>
                      <a:pPr algn="ctr"/>
                      <a:r>
                        <a:rPr lang="en-US" sz="1600" b="1" kern="1200" dirty="0" smtClean="0">
                          <a:solidFill>
                            <a:schemeClr val="lt1"/>
                          </a:solidFill>
                          <a:latin typeface="Trebuchet MS" pitchFamily="34" charset="0"/>
                          <a:ea typeface="+mn-ea"/>
                          <a:cs typeface="+mn-cs"/>
                        </a:rPr>
                        <a:t>RPA A1B</a:t>
                      </a:r>
                      <a:endParaRPr lang="en-US" sz="1600" dirty="0">
                        <a:latin typeface="Trebuchet MS" pitchFamily="34" charset="0"/>
                      </a:endParaRPr>
                    </a:p>
                  </a:txBody>
                  <a:tcPr/>
                </a:tc>
                <a:tc>
                  <a:txBody>
                    <a:bodyPr/>
                    <a:lstStyle/>
                    <a:p>
                      <a:pPr marL="0" marR="0" algn="ctr">
                        <a:spcBef>
                          <a:spcPts val="0"/>
                        </a:spcBef>
                        <a:spcAft>
                          <a:spcPts val="0"/>
                        </a:spcAft>
                      </a:pPr>
                      <a:r>
                        <a:rPr lang="en-US" sz="1600" b="1" dirty="0">
                          <a:latin typeface="Trebuchet MS" pitchFamily="34" charset="0"/>
                          <a:ea typeface="Calibri"/>
                          <a:cs typeface="Times New Roman"/>
                        </a:rPr>
                        <a:t>Scenario </a:t>
                      </a:r>
                      <a:endParaRPr lang="en-US" sz="1600" dirty="0">
                        <a:latin typeface="Trebuchet MS" pitchFamily="34" charset="0"/>
                        <a:ea typeface="Calibri"/>
                        <a:cs typeface="Times New Roman"/>
                      </a:endParaRPr>
                    </a:p>
                    <a:p>
                      <a:pPr marL="0" marR="0" algn="ctr">
                        <a:spcBef>
                          <a:spcPts val="0"/>
                        </a:spcBef>
                        <a:spcAft>
                          <a:spcPts val="0"/>
                        </a:spcAft>
                      </a:pPr>
                      <a:r>
                        <a:rPr lang="en-US" sz="1600" b="1" dirty="0">
                          <a:latin typeface="Trebuchet MS" pitchFamily="34" charset="0"/>
                          <a:ea typeface="Calibri"/>
                          <a:cs typeface="Times New Roman"/>
                        </a:rPr>
                        <a:t>RPA A2</a:t>
                      </a:r>
                      <a:endParaRPr lang="en-US" sz="1600" dirty="0">
                        <a:latin typeface="Trebuchet MS" pitchFamily="34" charset="0"/>
                        <a:ea typeface="Calibri"/>
                        <a:cs typeface="Times New Roman"/>
                      </a:endParaRPr>
                    </a:p>
                  </a:txBody>
                  <a:tcPr marL="123825" marR="123825" marT="61595" marB="61595"/>
                </a:tc>
                <a:tc>
                  <a:txBody>
                    <a:bodyPr/>
                    <a:lstStyle/>
                    <a:p>
                      <a:pPr marL="0" marR="0" algn="ctr">
                        <a:spcBef>
                          <a:spcPts val="0"/>
                        </a:spcBef>
                        <a:spcAft>
                          <a:spcPts val="0"/>
                        </a:spcAft>
                      </a:pPr>
                      <a:r>
                        <a:rPr lang="en-US" sz="1600" b="1" dirty="0">
                          <a:latin typeface="Trebuchet MS" pitchFamily="34" charset="0"/>
                          <a:ea typeface="Calibri"/>
                          <a:cs typeface="Times New Roman"/>
                        </a:rPr>
                        <a:t>Scenario</a:t>
                      </a:r>
                      <a:endParaRPr lang="en-US" sz="1600" dirty="0">
                        <a:latin typeface="Trebuchet MS" pitchFamily="34" charset="0"/>
                        <a:ea typeface="Calibri"/>
                        <a:cs typeface="Times New Roman"/>
                      </a:endParaRPr>
                    </a:p>
                    <a:p>
                      <a:pPr marL="0" marR="0" algn="ctr">
                        <a:spcBef>
                          <a:spcPts val="0"/>
                        </a:spcBef>
                        <a:spcAft>
                          <a:spcPts val="0"/>
                        </a:spcAft>
                      </a:pPr>
                      <a:r>
                        <a:rPr lang="en-US" sz="1600" b="1" dirty="0">
                          <a:latin typeface="Trebuchet MS" pitchFamily="34" charset="0"/>
                          <a:ea typeface="Calibri"/>
                          <a:cs typeface="Times New Roman"/>
                        </a:rPr>
                        <a:t>RPA B2</a:t>
                      </a:r>
                      <a:endParaRPr lang="en-US" sz="1600" dirty="0">
                        <a:latin typeface="Trebuchet MS" pitchFamily="34" charset="0"/>
                        <a:ea typeface="Calibri"/>
                        <a:cs typeface="Times New Roman"/>
                      </a:endParaRPr>
                    </a:p>
                  </a:txBody>
                  <a:tcPr marL="123825" marR="123825" marT="61595" marB="61595"/>
                </a:tc>
                <a:tc>
                  <a:txBody>
                    <a:bodyPr/>
                    <a:lstStyle/>
                    <a:p>
                      <a:pPr marL="0" marR="0" algn="ctr">
                        <a:spcBef>
                          <a:spcPts val="0"/>
                        </a:spcBef>
                        <a:spcAft>
                          <a:spcPts val="0"/>
                        </a:spcAft>
                      </a:pPr>
                      <a:r>
                        <a:rPr lang="en-US" sz="1600" b="1" dirty="0" smtClean="0">
                          <a:latin typeface="Trebuchet MS" pitchFamily="34" charset="0"/>
                          <a:ea typeface="Calibri"/>
                          <a:cs typeface="Times New Roman"/>
                        </a:rPr>
                        <a:t>Scenario</a:t>
                      </a:r>
                      <a:endParaRPr lang="en-US" sz="1600" dirty="0">
                        <a:latin typeface="Trebuchet MS" pitchFamily="34" charset="0"/>
                        <a:ea typeface="Calibri"/>
                        <a:cs typeface="Times New Roman"/>
                      </a:endParaRPr>
                    </a:p>
                    <a:p>
                      <a:pPr marL="0" marR="0" algn="ctr">
                        <a:spcBef>
                          <a:spcPts val="0"/>
                        </a:spcBef>
                        <a:spcAft>
                          <a:spcPts val="0"/>
                        </a:spcAft>
                      </a:pPr>
                      <a:r>
                        <a:rPr lang="en-US" sz="1600" b="1" dirty="0">
                          <a:latin typeface="Trebuchet MS" pitchFamily="34" charset="0"/>
                          <a:ea typeface="Calibri"/>
                          <a:cs typeface="Times New Roman"/>
                        </a:rPr>
                        <a:t>RPA HFW</a:t>
                      </a:r>
                      <a:endParaRPr lang="en-US" sz="1600" dirty="0">
                        <a:latin typeface="Trebuchet MS" pitchFamily="34" charset="0"/>
                        <a:ea typeface="Calibri"/>
                        <a:cs typeface="Times New Roman"/>
                      </a:endParaRPr>
                    </a:p>
                  </a:txBody>
                  <a:tcPr marL="0" marR="0" marT="0" marB="0"/>
                </a:tc>
              </a:tr>
              <a:tr h="327433">
                <a:tc gridSpan="5">
                  <a:txBody>
                    <a:bodyPr/>
                    <a:lstStyle/>
                    <a:p>
                      <a:pPr marL="0" marR="0" algn="ctr">
                        <a:spcBef>
                          <a:spcPts val="0"/>
                        </a:spcBef>
                        <a:spcAft>
                          <a:spcPts val="0"/>
                        </a:spcAft>
                      </a:pPr>
                      <a:r>
                        <a:rPr lang="en-US" sz="1400" dirty="0" smtClean="0">
                          <a:latin typeface="Trebuchet MS" pitchFamily="34" charset="0"/>
                          <a:ea typeface="Calibri"/>
                          <a:cs typeface="Times New Roman"/>
                        </a:rPr>
                        <a:t>Linked to International</a:t>
                      </a:r>
                      <a:r>
                        <a:rPr lang="en-US" sz="1400" baseline="0" dirty="0" smtClean="0">
                          <a:latin typeface="Trebuchet MS" pitchFamily="34" charset="0"/>
                          <a:ea typeface="Calibri"/>
                          <a:cs typeface="Times New Roman"/>
                        </a:rPr>
                        <a:t> Context through IPCC scenarios</a:t>
                      </a:r>
                      <a:endParaRPr lang="en-US" sz="1400" dirty="0">
                        <a:latin typeface="Trebuchet MS" pitchFamily="34" charset="0"/>
                        <a:ea typeface="Calibri"/>
                        <a:cs typeface="Times New Roman"/>
                      </a:endParaRPr>
                    </a:p>
                  </a:txBody>
                  <a:tcPr marL="123825" marR="123825" marT="61595" marB="61595" anchor="ctr"/>
                </a:tc>
                <a:tc hMerge="1">
                  <a:txBody>
                    <a:bodyPr/>
                    <a:lstStyle/>
                    <a:p>
                      <a:pPr marL="0" marR="0" algn="ctr">
                        <a:spcBef>
                          <a:spcPts val="0"/>
                        </a:spcBef>
                        <a:spcAft>
                          <a:spcPts val="0"/>
                        </a:spcAft>
                      </a:pPr>
                      <a:endParaRPr lang="en-US" sz="1400" dirty="0">
                        <a:latin typeface="Trebuchet MS" pitchFamily="34" charset="0"/>
                        <a:ea typeface="Calibri"/>
                        <a:cs typeface="Times New Roman"/>
                      </a:endParaRPr>
                    </a:p>
                  </a:txBody>
                  <a:tcPr marL="123825" marR="123825" marT="61595" marB="61595" anchor="ctr"/>
                </a:tc>
                <a:tc hMerge="1">
                  <a:txBody>
                    <a:bodyPr/>
                    <a:lstStyle/>
                    <a:p>
                      <a:pPr marL="0" marR="0" algn="ctr">
                        <a:spcBef>
                          <a:spcPts val="0"/>
                        </a:spcBef>
                        <a:spcAft>
                          <a:spcPts val="0"/>
                        </a:spcAft>
                      </a:pPr>
                      <a:endParaRPr lang="en-US" sz="1400" dirty="0">
                        <a:latin typeface="Trebuchet MS" pitchFamily="34" charset="0"/>
                        <a:ea typeface="Calibri"/>
                        <a:cs typeface="Times New Roman"/>
                      </a:endParaRPr>
                    </a:p>
                  </a:txBody>
                  <a:tcPr marL="123825" marR="123825" marT="61595" marB="61595" anchor="ctr"/>
                </a:tc>
                <a:tc hMerge="1">
                  <a:txBody>
                    <a:bodyPr/>
                    <a:lstStyle/>
                    <a:p>
                      <a:pPr marL="0" marR="0" algn="ctr">
                        <a:spcBef>
                          <a:spcPts val="0"/>
                        </a:spcBef>
                        <a:spcAft>
                          <a:spcPts val="0"/>
                        </a:spcAft>
                      </a:pPr>
                      <a:endParaRPr lang="en-US" sz="1400" dirty="0">
                        <a:latin typeface="Trebuchet MS" pitchFamily="34" charset="0"/>
                        <a:ea typeface="Calibri"/>
                        <a:cs typeface="Times New Roman"/>
                      </a:endParaRPr>
                    </a:p>
                  </a:txBody>
                  <a:tcPr marL="123825" marR="123825" marT="61595" marB="61595" anchor="ctr"/>
                </a:tc>
                <a:tc hMerge="1">
                  <a:txBody>
                    <a:bodyPr/>
                    <a:lstStyle/>
                    <a:p>
                      <a:pPr marL="0" marR="0" algn="ctr">
                        <a:spcBef>
                          <a:spcPts val="0"/>
                        </a:spcBef>
                        <a:spcAft>
                          <a:spcPts val="0"/>
                        </a:spcAft>
                      </a:pPr>
                      <a:endParaRPr lang="en-US" sz="1400" dirty="0">
                        <a:latin typeface="Trebuchet MS" pitchFamily="34" charset="0"/>
                        <a:ea typeface="Calibri"/>
                        <a:cs typeface="Times New Roman"/>
                      </a:endParaRPr>
                    </a:p>
                  </a:txBody>
                  <a:tcPr marL="0" marR="0" marT="0" marB="0" anchor="ctr"/>
                </a:tc>
              </a:tr>
              <a:tr h="535013">
                <a:tc>
                  <a:txBody>
                    <a:bodyPr/>
                    <a:lstStyle/>
                    <a:p>
                      <a:pPr marL="0" marR="0" algn="ctr">
                        <a:spcBef>
                          <a:spcPts val="0"/>
                        </a:spcBef>
                        <a:spcAft>
                          <a:spcPts val="0"/>
                        </a:spcAft>
                      </a:pPr>
                      <a:r>
                        <a:rPr lang="en-US" sz="1400" dirty="0" smtClean="0">
                          <a:latin typeface="Trebuchet MS" pitchFamily="34" charset="0"/>
                          <a:ea typeface="Calibri"/>
                          <a:cs typeface="Times New Roman"/>
                        </a:rPr>
                        <a:t>Global </a:t>
                      </a:r>
                      <a:r>
                        <a:rPr lang="en-US" sz="1400" dirty="0">
                          <a:latin typeface="Trebuchet MS" pitchFamily="34" charset="0"/>
                          <a:ea typeface="Calibri"/>
                          <a:cs typeface="Times New Roman"/>
                        </a:rPr>
                        <a:t>Real GDP Growth (2010-2060)</a:t>
                      </a:r>
                    </a:p>
                  </a:txBody>
                  <a:tcPr marL="123825" marR="123825" marT="61595" marB="61595" anchor="ctr"/>
                </a:tc>
                <a:tc>
                  <a:txBody>
                    <a:bodyPr/>
                    <a:lstStyle/>
                    <a:p>
                      <a:pPr marL="0" marR="0" algn="ctr">
                        <a:spcBef>
                          <a:spcPts val="0"/>
                        </a:spcBef>
                        <a:spcAft>
                          <a:spcPts val="0"/>
                        </a:spcAft>
                      </a:pPr>
                      <a:r>
                        <a:rPr lang="en-US" sz="1400" dirty="0">
                          <a:latin typeface="Trebuchet MS" pitchFamily="34" charset="0"/>
                          <a:ea typeface="Calibri"/>
                          <a:cs typeface="Times New Roman"/>
                        </a:rPr>
                        <a:t>High </a:t>
                      </a:r>
                    </a:p>
                    <a:p>
                      <a:pPr marL="0" marR="0" algn="ctr">
                        <a:spcBef>
                          <a:spcPts val="0"/>
                        </a:spcBef>
                        <a:spcAft>
                          <a:spcPts val="0"/>
                        </a:spcAft>
                      </a:pPr>
                      <a:r>
                        <a:rPr lang="en-US" sz="1400" dirty="0">
                          <a:latin typeface="Trebuchet MS" pitchFamily="34" charset="0"/>
                          <a:ea typeface="Calibri"/>
                          <a:cs typeface="Times New Roman"/>
                        </a:rPr>
                        <a:t>(6.2X)</a:t>
                      </a:r>
                    </a:p>
                  </a:txBody>
                  <a:tcPr marL="123825" marR="123825" marT="61595" marB="61595" anchor="ctr"/>
                </a:tc>
                <a:tc>
                  <a:txBody>
                    <a:bodyPr/>
                    <a:lstStyle/>
                    <a:p>
                      <a:pPr marL="0" marR="0" algn="ctr">
                        <a:spcBef>
                          <a:spcPts val="0"/>
                        </a:spcBef>
                        <a:spcAft>
                          <a:spcPts val="0"/>
                        </a:spcAft>
                      </a:pPr>
                      <a:r>
                        <a:rPr lang="en-US" sz="1400" dirty="0">
                          <a:latin typeface="Trebuchet MS" pitchFamily="34" charset="0"/>
                          <a:ea typeface="Calibri"/>
                          <a:cs typeface="Times New Roman"/>
                        </a:rPr>
                        <a:t>Low </a:t>
                      </a:r>
                    </a:p>
                    <a:p>
                      <a:pPr marL="0" marR="0" algn="ctr">
                        <a:spcBef>
                          <a:spcPts val="0"/>
                        </a:spcBef>
                        <a:spcAft>
                          <a:spcPts val="0"/>
                        </a:spcAft>
                      </a:pPr>
                      <a:r>
                        <a:rPr lang="en-US" sz="1400" dirty="0">
                          <a:latin typeface="Trebuchet MS" pitchFamily="34" charset="0"/>
                          <a:ea typeface="Calibri"/>
                          <a:cs typeface="Times New Roman"/>
                        </a:rPr>
                        <a:t>(3.2X)</a:t>
                      </a:r>
                    </a:p>
                  </a:txBody>
                  <a:tcPr marL="123825" marR="123825" marT="61595" marB="61595" anchor="ctr"/>
                </a:tc>
                <a:tc>
                  <a:txBody>
                    <a:bodyPr/>
                    <a:lstStyle/>
                    <a:p>
                      <a:pPr marL="0" marR="0" algn="ctr">
                        <a:spcBef>
                          <a:spcPts val="0"/>
                        </a:spcBef>
                        <a:spcAft>
                          <a:spcPts val="0"/>
                        </a:spcAft>
                      </a:pPr>
                      <a:r>
                        <a:rPr lang="en-US" sz="1400" dirty="0">
                          <a:latin typeface="Trebuchet MS" pitchFamily="34" charset="0"/>
                          <a:ea typeface="Calibri"/>
                          <a:cs typeface="Times New Roman"/>
                        </a:rPr>
                        <a:t>Medium (3.5X)</a:t>
                      </a:r>
                    </a:p>
                  </a:txBody>
                  <a:tcPr marL="123825" marR="123825" marT="61595" marB="61595" anchor="ctr"/>
                </a:tc>
                <a:tc>
                  <a:txBody>
                    <a:bodyPr/>
                    <a:lstStyle/>
                    <a:p>
                      <a:pPr marL="0" marR="0" algn="ctr">
                        <a:spcBef>
                          <a:spcPts val="0"/>
                        </a:spcBef>
                        <a:spcAft>
                          <a:spcPts val="0"/>
                        </a:spcAft>
                      </a:pPr>
                      <a:r>
                        <a:rPr lang="en-US" sz="1400" dirty="0">
                          <a:latin typeface="Trebuchet MS" pitchFamily="34" charset="0"/>
                          <a:ea typeface="Calibri"/>
                          <a:cs typeface="Times New Roman"/>
                        </a:rPr>
                        <a:t>High </a:t>
                      </a:r>
                    </a:p>
                    <a:p>
                      <a:pPr marL="0" marR="0" algn="ctr">
                        <a:spcBef>
                          <a:spcPts val="0"/>
                        </a:spcBef>
                        <a:spcAft>
                          <a:spcPts val="0"/>
                        </a:spcAft>
                      </a:pPr>
                      <a:r>
                        <a:rPr lang="en-US" sz="1400" dirty="0">
                          <a:latin typeface="Trebuchet MS" pitchFamily="34" charset="0"/>
                          <a:ea typeface="Calibri"/>
                          <a:cs typeface="Times New Roman"/>
                        </a:rPr>
                        <a:t>(6.2X)</a:t>
                      </a:r>
                    </a:p>
                  </a:txBody>
                  <a:tcPr marL="0" marR="0" marT="0" marB="0" anchor="ctr"/>
                </a:tc>
              </a:tr>
              <a:tr h="651705">
                <a:tc>
                  <a:txBody>
                    <a:bodyPr/>
                    <a:lstStyle/>
                    <a:p>
                      <a:pPr marL="0" marR="0" algn="ctr">
                        <a:spcBef>
                          <a:spcPts val="0"/>
                        </a:spcBef>
                        <a:spcAft>
                          <a:spcPts val="0"/>
                        </a:spcAft>
                      </a:pPr>
                      <a:r>
                        <a:rPr lang="en-US" sz="1400" dirty="0" smtClean="0">
                          <a:latin typeface="Trebuchet MS" pitchFamily="34" charset="0"/>
                          <a:ea typeface="Calibri"/>
                          <a:cs typeface="Times New Roman"/>
                        </a:rPr>
                        <a:t>Global </a:t>
                      </a:r>
                      <a:r>
                        <a:rPr lang="en-US" sz="1400" dirty="0">
                          <a:latin typeface="Trebuchet MS" pitchFamily="34" charset="0"/>
                          <a:ea typeface="Calibri"/>
                          <a:cs typeface="Times New Roman"/>
                        </a:rPr>
                        <a:t>Population Growth (2010-2060) </a:t>
                      </a:r>
                    </a:p>
                  </a:txBody>
                  <a:tcPr marL="123825" marR="123825" marT="61595" marB="61595" anchor="ctr"/>
                </a:tc>
                <a:tc>
                  <a:txBody>
                    <a:bodyPr/>
                    <a:lstStyle/>
                    <a:p>
                      <a:pPr marL="0" marR="0" algn="ctr">
                        <a:spcBef>
                          <a:spcPts val="0"/>
                        </a:spcBef>
                        <a:spcAft>
                          <a:spcPts val="0"/>
                        </a:spcAft>
                      </a:pPr>
                      <a:r>
                        <a:rPr lang="en-US" sz="1400" dirty="0">
                          <a:latin typeface="Trebuchet MS" pitchFamily="34" charset="0"/>
                          <a:ea typeface="Calibri"/>
                          <a:cs typeface="Times New Roman"/>
                        </a:rPr>
                        <a:t>Medium </a:t>
                      </a:r>
                    </a:p>
                    <a:p>
                      <a:pPr marL="0" marR="0" algn="ctr">
                        <a:spcBef>
                          <a:spcPts val="0"/>
                        </a:spcBef>
                        <a:spcAft>
                          <a:spcPts val="0"/>
                        </a:spcAft>
                      </a:pPr>
                      <a:r>
                        <a:rPr lang="en-US" sz="1400" dirty="0">
                          <a:latin typeface="Trebuchet MS" pitchFamily="34" charset="0"/>
                          <a:ea typeface="Calibri"/>
                          <a:cs typeface="Times New Roman"/>
                        </a:rPr>
                        <a:t>(1.3X)</a:t>
                      </a:r>
                    </a:p>
                  </a:txBody>
                  <a:tcPr marL="123825" marR="123825" marT="61595" marB="61595" anchor="ctr"/>
                </a:tc>
                <a:tc>
                  <a:txBody>
                    <a:bodyPr/>
                    <a:lstStyle/>
                    <a:p>
                      <a:pPr marL="0" marR="0" algn="ctr">
                        <a:spcBef>
                          <a:spcPts val="0"/>
                        </a:spcBef>
                        <a:spcAft>
                          <a:spcPts val="0"/>
                        </a:spcAft>
                      </a:pPr>
                      <a:r>
                        <a:rPr lang="en-US" sz="1400">
                          <a:latin typeface="Trebuchet MS" pitchFamily="34" charset="0"/>
                          <a:ea typeface="Calibri"/>
                          <a:cs typeface="Times New Roman"/>
                        </a:rPr>
                        <a:t>High </a:t>
                      </a:r>
                    </a:p>
                    <a:p>
                      <a:pPr marL="0" marR="0" algn="ctr">
                        <a:spcBef>
                          <a:spcPts val="0"/>
                        </a:spcBef>
                        <a:spcAft>
                          <a:spcPts val="0"/>
                        </a:spcAft>
                      </a:pPr>
                      <a:r>
                        <a:rPr lang="en-US" sz="1400">
                          <a:latin typeface="Trebuchet MS" pitchFamily="34" charset="0"/>
                          <a:ea typeface="Calibri"/>
                          <a:cs typeface="Times New Roman"/>
                        </a:rPr>
                        <a:t>(1.7X)</a:t>
                      </a:r>
                    </a:p>
                  </a:txBody>
                  <a:tcPr marL="123825" marR="123825" marT="61595" marB="61595" anchor="ctr"/>
                </a:tc>
                <a:tc>
                  <a:txBody>
                    <a:bodyPr/>
                    <a:lstStyle/>
                    <a:p>
                      <a:pPr marL="0" marR="0" algn="ctr">
                        <a:spcBef>
                          <a:spcPts val="0"/>
                        </a:spcBef>
                        <a:spcAft>
                          <a:spcPts val="0"/>
                        </a:spcAft>
                      </a:pPr>
                      <a:r>
                        <a:rPr lang="en-US" sz="1400" dirty="0">
                          <a:latin typeface="Trebuchet MS" pitchFamily="34" charset="0"/>
                          <a:ea typeface="Calibri"/>
                          <a:cs typeface="Times New Roman"/>
                        </a:rPr>
                        <a:t>Medium (1.4X)</a:t>
                      </a:r>
                    </a:p>
                  </a:txBody>
                  <a:tcPr marL="123825" marR="123825" marT="61595" marB="61595" anchor="ctr"/>
                </a:tc>
                <a:tc>
                  <a:txBody>
                    <a:bodyPr/>
                    <a:lstStyle/>
                    <a:p>
                      <a:pPr marL="0" marR="0" algn="ctr">
                        <a:spcBef>
                          <a:spcPts val="0"/>
                        </a:spcBef>
                        <a:spcAft>
                          <a:spcPts val="0"/>
                        </a:spcAft>
                      </a:pPr>
                      <a:r>
                        <a:rPr lang="en-US" sz="1400" dirty="0">
                          <a:latin typeface="Trebuchet MS" pitchFamily="34" charset="0"/>
                          <a:ea typeface="Calibri"/>
                          <a:cs typeface="Times New Roman"/>
                        </a:rPr>
                        <a:t>Medium </a:t>
                      </a:r>
                    </a:p>
                    <a:p>
                      <a:pPr marL="0" marR="0" algn="ctr">
                        <a:spcBef>
                          <a:spcPts val="0"/>
                        </a:spcBef>
                        <a:spcAft>
                          <a:spcPts val="0"/>
                        </a:spcAft>
                      </a:pPr>
                      <a:r>
                        <a:rPr lang="en-US" sz="1400" dirty="0">
                          <a:latin typeface="Trebuchet MS" pitchFamily="34" charset="0"/>
                          <a:ea typeface="Calibri"/>
                          <a:cs typeface="Times New Roman"/>
                        </a:rPr>
                        <a:t>(1.3X)</a:t>
                      </a:r>
                    </a:p>
                  </a:txBody>
                  <a:tcPr marL="0" marR="0" marT="0" marB="0" anchor="ctr"/>
                </a:tc>
              </a:tr>
              <a:tr h="830320">
                <a:tc>
                  <a:txBody>
                    <a:bodyPr/>
                    <a:lstStyle/>
                    <a:p>
                      <a:pPr marL="0" marR="0" algn="ctr">
                        <a:spcBef>
                          <a:spcPts val="0"/>
                        </a:spcBef>
                        <a:spcAft>
                          <a:spcPts val="0"/>
                        </a:spcAft>
                      </a:pPr>
                      <a:r>
                        <a:rPr lang="en-US" sz="1400" dirty="0" smtClean="0">
                          <a:latin typeface="Trebuchet MS" pitchFamily="34" charset="0"/>
                          <a:ea typeface="Calibri"/>
                          <a:cs typeface="Times New Roman"/>
                        </a:rPr>
                        <a:t>Global </a:t>
                      </a:r>
                      <a:r>
                        <a:rPr lang="en-US" sz="1400" dirty="0">
                          <a:latin typeface="Trebuchet MS" pitchFamily="34" charset="0"/>
                          <a:ea typeface="Calibri"/>
                          <a:cs typeface="Times New Roman"/>
                        </a:rPr>
                        <a:t>Expansion of Primary Biomass Energy Production</a:t>
                      </a:r>
                    </a:p>
                  </a:txBody>
                  <a:tcPr marL="123825" marR="123825" marT="61595" marB="61595" anchor="ctr"/>
                </a:tc>
                <a:tc>
                  <a:txBody>
                    <a:bodyPr/>
                    <a:lstStyle/>
                    <a:p>
                      <a:pPr marL="0" marR="0" algn="ctr">
                        <a:spcBef>
                          <a:spcPts val="0"/>
                        </a:spcBef>
                        <a:spcAft>
                          <a:spcPts val="0"/>
                        </a:spcAft>
                      </a:pPr>
                      <a:r>
                        <a:rPr lang="en-US" sz="1400">
                          <a:latin typeface="Trebuchet MS" pitchFamily="34" charset="0"/>
                          <a:ea typeface="Calibri"/>
                          <a:cs typeface="Times New Roman"/>
                        </a:rPr>
                        <a:t>High</a:t>
                      </a:r>
                    </a:p>
                  </a:txBody>
                  <a:tcPr marL="123825" marR="123825" marT="61595" marB="61595" anchor="ctr"/>
                </a:tc>
                <a:tc>
                  <a:txBody>
                    <a:bodyPr/>
                    <a:lstStyle/>
                    <a:p>
                      <a:pPr marL="0" marR="0" algn="ctr">
                        <a:spcBef>
                          <a:spcPts val="0"/>
                        </a:spcBef>
                        <a:spcAft>
                          <a:spcPts val="0"/>
                        </a:spcAft>
                      </a:pPr>
                      <a:r>
                        <a:rPr lang="en-US" sz="1400">
                          <a:latin typeface="Trebuchet MS" pitchFamily="34" charset="0"/>
                          <a:ea typeface="Calibri"/>
                          <a:cs typeface="Times New Roman"/>
                        </a:rPr>
                        <a:t>Medium</a:t>
                      </a:r>
                    </a:p>
                  </a:txBody>
                  <a:tcPr marL="123825" marR="123825" marT="61595" marB="61595" anchor="ctr"/>
                </a:tc>
                <a:tc>
                  <a:txBody>
                    <a:bodyPr/>
                    <a:lstStyle/>
                    <a:p>
                      <a:pPr marL="0" marR="0" algn="ctr">
                        <a:spcBef>
                          <a:spcPts val="0"/>
                        </a:spcBef>
                        <a:spcAft>
                          <a:spcPts val="0"/>
                        </a:spcAft>
                      </a:pPr>
                      <a:r>
                        <a:rPr lang="en-US" sz="1400" dirty="0">
                          <a:latin typeface="Trebuchet MS" pitchFamily="34" charset="0"/>
                          <a:ea typeface="Calibri"/>
                          <a:cs typeface="Times New Roman"/>
                        </a:rPr>
                        <a:t>Medium</a:t>
                      </a:r>
                    </a:p>
                  </a:txBody>
                  <a:tcPr marL="123825" marR="123825" marT="61595" marB="61595" anchor="ctr"/>
                </a:tc>
                <a:tc>
                  <a:txBody>
                    <a:bodyPr/>
                    <a:lstStyle/>
                    <a:p>
                      <a:pPr marL="0" marR="0" algn="ctr">
                        <a:spcBef>
                          <a:spcPts val="0"/>
                        </a:spcBef>
                        <a:spcAft>
                          <a:spcPts val="0"/>
                        </a:spcAft>
                      </a:pPr>
                      <a:r>
                        <a:rPr lang="en-US" sz="1400" dirty="0">
                          <a:latin typeface="Trebuchet MS" pitchFamily="34" charset="0"/>
                          <a:ea typeface="Calibri"/>
                          <a:cs typeface="Times New Roman"/>
                        </a:rPr>
                        <a:t>Fuelwood demand follows historical trends in all </a:t>
                      </a:r>
                      <a:r>
                        <a:rPr lang="en-US" sz="1400" dirty="0" smtClean="0">
                          <a:latin typeface="Trebuchet MS" pitchFamily="34" charset="0"/>
                          <a:ea typeface="Calibri"/>
                          <a:cs typeface="Times New Roman"/>
                        </a:rPr>
                        <a:t>countries</a:t>
                      </a:r>
                      <a:endParaRPr lang="en-US" sz="1400" dirty="0">
                        <a:latin typeface="Trebuchet MS" pitchFamily="34" charset="0"/>
                        <a:ea typeface="Calibri"/>
                        <a:cs typeface="Times New Roman"/>
                      </a:endParaRPr>
                    </a:p>
                  </a:txBody>
                  <a:tcPr marL="0" marR="0" marT="0" marB="0" anchor="ctr"/>
                </a:tc>
              </a:tr>
              <a:tr h="327433">
                <a:tc gridSpan="5">
                  <a:txBody>
                    <a:bodyPr/>
                    <a:lstStyle/>
                    <a:p>
                      <a:pPr marL="0" marR="0" algn="ctr">
                        <a:spcBef>
                          <a:spcPts val="0"/>
                        </a:spcBef>
                        <a:spcAft>
                          <a:spcPts val="0"/>
                        </a:spcAft>
                      </a:pPr>
                      <a:r>
                        <a:rPr lang="en-US" sz="1400" dirty="0" smtClean="0">
                          <a:latin typeface="Trebuchet MS" pitchFamily="34" charset="0"/>
                          <a:ea typeface="Calibri"/>
                          <a:cs typeface="Times New Roman"/>
                        </a:rPr>
                        <a:t>U.S.</a:t>
                      </a:r>
                      <a:r>
                        <a:rPr lang="en-US" sz="1400" baseline="0" dirty="0" smtClean="0">
                          <a:latin typeface="Trebuchet MS" pitchFamily="34" charset="0"/>
                          <a:ea typeface="Calibri"/>
                          <a:cs typeface="Times New Roman"/>
                        </a:rPr>
                        <a:t> national projections scaled to county</a:t>
                      </a:r>
                      <a:endParaRPr lang="en-US" sz="1400" dirty="0">
                        <a:latin typeface="Trebuchet MS" pitchFamily="34" charset="0"/>
                        <a:ea typeface="Calibri"/>
                        <a:cs typeface="Times New Roman"/>
                      </a:endParaRPr>
                    </a:p>
                  </a:txBody>
                  <a:tcPr marL="123825" marR="123825" marT="61595" marB="61595" anchor="ctr"/>
                </a:tc>
                <a:tc hMerge="1">
                  <a:txBody>
                    <a:bodyPr/>
                    <a:lstStyle/>
                    <a:p>
                      <a:pPr marL="0" marR="0" algn="ctr">
                        <a:spcBef>
                          <a:spcPts val="0"/>
                        </a:spcBef>
                        <a:spcAft>
                          <a:spcPts val="0"/>
                        </a:spcAft>
                      </a:pPr>
                      <a:endParaRPr lang="en-US" sz="1400" dirty="0">
                        <a:latin typeface="Trebuchet MS" pitchFamily="34" charset="0"/>
                        <a:ea typeface="Calibri"/>
                        <a:cs typeface="Times New Roman"/>
                      </a:endParaRPr>
                    </a:p>
                  </a:txBody>
                  <a:tcPr marL="123825" marR="123825" marT="61595" marB="61595" anchor="ctr"/>
                </a:tc>
                <a:tc hMerge="1">
                  <a:txBody>
                    <a:bodyPr/>
                    <a:lstStyle/>
                    <a:p>
                      <a:pPr marL="0" marR="0" algn="ctr">
                        <a:spcBef>
                          <a:spcPts val="0"/>
                        </a:spcBef>
                        <a:spcAft>
                          <a:spcPts val="0"/>
                        </a:spcAft>
                      </a:pPr>
                      <a:endParaRPr lang="en-US" sz="1400" dirty="0">
                        <a:latin typeface="Trebuchet MS" pitchFamily="34" charset="0"/>
                        <a:ea typeface="Calibri"/>
                        <a:cs typeface="Times New Roman"/>
                      </a:endParaRPr>
                    </a:p>
                  </a:txBody>
                  <a:tcPr marL="123825" marR="123825" marT="61595" marB="61595" anchor="ctr"/>
                </a:tc>
                <a:tc hMerge="1">
                  <a:txBody>
                    <a:bodyPr/>
                    <a:lstStyle/>
                    <a:p>
                      <a:pPr marL="0" marR="0" algn="ctr">
                        <a:spcBef>
                          <a:spcPts val="0"/>
                        </a:spcBef>
                        <a:spcAft>
                          <a:spcPts val="0"/>
                        </a:spcAft>
                      </a:pPr>
                      <a:endParaRPr lang="en-US" sz="1400" dirty="0">
                        <a:latin typeface="Trebuchet MS" pitchFamily="34" charset="0"/>
                        <a:ea typeface="Calibri"/>
                        <a:cs typeface="Times New Roman"/>
                      </a:endParaRPr>
                    </a:p>
                  </a:txBody>
                  <a:tcPr marL="123825" marR="123825" marT="61595" marB="61595" anchor="ctr"/>
                </a:tc>
                <a:tc hMerge="1">
                  <a:txBody>
                    <a:bodyPr/>
                    <a:lstStyle/>
                    <a:p>
                      <a:pPr marL="0" marR="0" algn="ctr">
                        <a:spcBef>
                          <a:spcPts val="0"/>
                        </a:spcBef>
                        <a:spcAft>
                          <a:spcPts val="0"/>
                        </a:spcAft>
                      </a:pPr>
                      <a:endParaRPr lang="en-US" sz="1400" dirty="0">
                        <a:latin typeface="Trebuchet MS" pitchFamily="34" charset="0"/>
                        <a:ea typeface="Calibri"/>
                        <a:cs typeface="Times New Roman"/>
                      </a:endParaRPr>
                    </a:p>
                  </a:txBody>
                  <a:tcPr marL="0" marR="0" marT="0" marB="0" anchor="ctr"/>
                </a:tc>
              </a:tr>
              <a:tr h="561570">
                <a:tc>
                  <a:txBody>
                    <a:bodyPr/>
                    <a:lstStyle/>
                    <a:p>
                      <a:pPr marL="0" marR="0" algn="ctr">
                        <a:spcBef>
                          <a:spcPts val="0"/>
                        </a:spcBef>
                        <a:spcAft>
                          <a:spcPts val="0"/>
                        </a:spcAft>
                      </a:pPr>
                      <a:r>
                        <a:rPr lang="en-US" sz="1400" dirty="0">
                          <a:latin typeface="Trebuchet MS" pitchFamily="34" charset="0"/>
                          <a:ea typeface="Calibri"/>
                          <a:cs typeface="Times New Roman"/>
                        </a:rPr>
                        <a:t>U.S. GDP Growth (2006-2060)</a:t>
                      </a:r>
                    </a:p>
                  </a:txBody>
                  <a:tcPr marL="123825" marR="123825" marT="61595" marB="61595" anchor="ctr"/>
                </a:tc>
                <a:tc>
                  <a:txBody>
                    <a:bodyPr/>
                    <a:lstStyle/>
                    <a:p>
                      <a:pPr marL="0" marR="0" algn="ctr">
                        <a:spcBef>
                          <a:spcPts val="0"/>
                        </a:spcBef>
                        <a:spcAft>
                          <a:spcPts val="0"/>
                        </a:spcAft>
                      </a:pPr>
                      <a:r>
                        <a:rPr lang="en-US" sz="1400" dirty="0" smtClean="0">
                          <a:latin typeface="Trebuchet MS" pitchFamily="34" charset="0"/>
                          <a:ea typeface="Calibri"/>
                          <a:cs typeface="Times New Roman"/>
                        </a:rPr>
                        <a:t>Medium</a:t>
                      </a:r>
                      <a:endParaRPr lang="en-US" sz="1400" dirty="0">
                        <a:latin typeface="Trebuchet MS" pitchFamily="34" charset="0"/>
                        <a:ea typeface="Calibri"/>
                        <a:cs typeface="Times New Roman"/>
                      </a:endParaRPr>
                    </a:p>
                    <a:p>
                      <a:pPr marL="0" marR="0" algn="ctr">
                        <a:spcBef>
                          <a:spcPts val="0"/>
                        </a:spcBef>
                        <a:spcAft>
                          <a:spcPts val="0"/>
                        </a:spcAft>
                      </a:pPr>
                      <a:r>
                        <a:rPr lang="en-US" sz="1400" dirty="0">
                          <a:latin typeface="Trebuchet MS" pitchFamily="34" charset="0"/>
                          <a:ea typeface="Calibri"/>
                          <a:cs typeface="Times New Roman"/>
                        </a:rPr>
                        <a:t>(3.3X)</a:t>
                      </a:r>
                    </a:p>
                  </a:txBody>
                  <a:tcPr marL="123825" marR="123825" marT="61595" marB="61595" anchor="ctr"/>
                </a:tc>
                <a:tc>
                  <a:txBody>
                    <a:bodyPr/>
                    <a:lstStyle/>
                    <a:p>
                      <a:pPr marL="0" marR="0" algn="ctr">
                        <a:spcBef>
                          <a:spcPts val="0"/>
                        </a:spcBef>
                        <a:spcAft>
                          <a:spcPts val="0"/>
                        </a:spcAft>
                      </a:pPr>
                      <a:r>
                        <a:rPr lang="en-US" sz="1400" dirty="0">
                          <a:latin typeface="Trebuchet MS" pitchFamily="34" charset="0"/>
                          <a:ea typeface="Calibri"/>
                          <a:cs typeface="Times New Roman"/>
                        </a:rPr>
                        <a:t>Low </a:t>
                      </a:r>
                    </a:p>
                    <a:p>
                      <a:pPr marL="0" marR="0" algn="ctr">
                        <a:spcBef>
                          <a:spcPts val="0"/>
                        </a:spcBef>
                        <a:spcAft>
                          <a:spcPts val="0"/>
                        </a:spcAft>
                      </a:pPr>
                      <a:r>
                        <a:rPr lang="en-US" sz="1400" dirty="0">
                          <a:latin typeface="Trebuchet MS" pitchFamily="34" charset="0"/>
                          <a:ea typeface="Calibri"/>
                          <a:cs typeface="Times New Roman"/>
                        </a:rPr>
                        <a:t>(2.6X)</a:t>
                      </a:r>
                    </a:p>
                  </a:txBody>
                  <a:tcPr marL="123825" marR="123825" marT="61595" marB="61595" anchor="ctr"/>
                </a:tc>
                <a:tc>
                  <a:txBody>
                    <a:bodyPr/>
                    <a:lstStyle/>
                    <a:p>
                      <a:pPr marL="0" marR="0" algn="ctr">
                        <a:spcBef>
                          <a:spcPts val="0"/>
                        </a:spcBef>
                        <a:spcAft>
                          <a:spcPts val="0"/>
                        </a:spcAft>
                      </a:pPr>
                      <a:r>
                        <a:rPr lang="en-US" sz="1400">
                          <a:latin typeface="Trebuchet MS" pitchFamily="34" charset="0"/>
                          <a:ea typeface="Calibri"/>
                          <a:cs typeface="Times New Roman"/>
                        </a:rPr>
                        <a:t>Low </a:t>
                      </a:r>
                    </a:p>
                    <a:p>
                      <a:pPr marL="0" marR="0" algn="ctr">
                        <a:spcBef>
                          <a:spcPts val="0"/>
                        </a:spcBef>
                        <a:spcAft>
                          <a:spcPts val="0"/>
                        </a:spcAft>
                      </a:pPr>
                      <a:r>
                        <a:rPr lang="en-US" sz="1400">
                          <a:latin typeface="Trebuchet MS" pitchFamily="34" charset="0"/>
                          <a:ea typeface="Calibri"/>
                          <a:cs typeface="Times New Roman"/>
                        </a:rPr>
                        <a:t>(2.2X)</a:t>
                      </a:r>
                    </a:p>
                  </a:txBody>
                  <a:tcPr marL="123825" marR="123825" marT="61595" marB="61595" anchor="ctr"/>
                </a:tc>
                <a:tc>
                  <a:txBody>
                    <a:bodyPr/>
                    <a:lstStyle/>
                    <a:p>
                      <a:pPr marL="0" marR="0" algn="ctr">
                        <a:spcBef>
                          <a:spcPts val="0"/>
                        </a:spcBef>
                        <a:spcAft>
                          <a:spcPts val="0"/>
                        </a:spcAft>
                      </a:pPr>
                      <a:r>
                        <a:rPr lang="en-US" sz="1400" dirty="0">
                          <a:latin typeface="Trebuchet MS" pitchFamily="34" charset="0"/>
                          <a:ea typeface="Calibri"/>
                          <a:cs typeface="Times New Roman"/>
                        </a:rPr>
                        <a:t>High </a:t>
                      </a:r>
                    </a:p>
                    <a:p>
                      <a:pPr marL="0" marR="0" algn="ctr">
                        <a:spcBef>
                          <a:spcPts val="0"/>
                        </a:spcBef>
                        <a:spcAft>
                          <a:spcPts val="0"/>
                        </a:spcAft>
                      </a:pPr>
                      <a:r>
                        <a:rPr lang="en-US" sz="1400" dirty="0">
                          <a:latin typeface="Trebuchet MS" pitchFamily="34" charset="0"/>
                          <a:ea typeface="Calibri"/>
                          <a:cs typeface="Times New Roman"/>
                        </a:rPr>
                        <a:t>(3.3X)</a:t>
                      </a:r>
                    </a:p>
                  </a:txBody>
                  <a:tcPr marL="0" marR="0" marT="0" marB="0" anchor="ctr"/>
                </a:tc>
              </a:tr>
              <a:tr h="535013">
                <a:tc>
                  <a:txBody>
                    <a:bodyPr/>
                    <a:lstStyle/>
                    <a:p>
                      <a:pPr marL="0" marR="0" algn="ctr">
                        <a:spcBef>
                          <a:spcPts val="0"/>
                        </a:spcBef>
                        <a:spcAft>
                          <a:spcPts val="0"/>
                        </a:spcAft>
                      </a:pPr>
                      <a:r>
                        <a:rPr lang="en-US" sz="1400" dirty="0">
                          <a:latin typeface="Trebuchet MS" pitchFamily="34" charset="0"/>
                          <a:ea typeface="Calibri"/>
                          <a:cs typeface="Times New Roman"/>
                        </a:rPr>
                        <a:t>U.S. Population Growth (2006-2060)</a:t>
                      </a:r>
                    </a:p>
                  </a:txBody>
                  <a:tcPr marL="123825" marR="123825" marT="61595" marB="61595" anchor="ctr"/>
                </a:tc>
                <a:tc>
                  <a:txBody>
                    <a:bodyPr/>
                    <a:lstStyle/>
                    <a:p>
                      <a:pPr marL="0" marR="0" algn="ctr">
                        <a:spcBef>
                          <a:spcPts val="0"/>
                        </a:spcBef>
                        <a:spcAft>
                          <a:spcPts val="0"/>
                        </a:spcAft>
                      </a:pPr>
                      <a:r>
                        <a:rPr lang="en-US" sz="1400" dirty="0">
                          <a:latin typeface="Trebuchet MS" pitchFamily="34" charset="0"/>
                          <a:ea typeface="Calibri"/>
                          <a:cs typeface="Times New Roman"/>
                        </a:rPr>
                        <a:t>Medium </a:t>
                      </a:r>
                    </a:p>
                    <a:p>
                      <a:pPr marL="0" marR="0" algn="ctr">
                        <a:spcBef>
                          <a:spcPts val="0"/>
                        </a:spcBef>
                        <a:spcAft>
                          <a:spcPts val="0"/>
                        </a:spcAft>
                      </a:pPr>
                      <a:r>
                        <a:rPr lang="en-US" sz="1400" dirty="0">
                          <a:latin typeface="Trebuchet MS" pitchFamily="34" charset="0"/>
                          <a:ea typeface="Calibri"/>
                          <a:cs typeface="Times New Roman"/>
                        </a:rPr>
                        <a:t>(1.5X)</a:t>
                      </a:r>
                    </a:p>
                  </a:txBody>
                  <a:tcPr marL="123825" marR="123825" marT="61595" marB="61595" anchor="ctr"/>
                </a:tc>
                <a:tc>
                  <a:txBody>
                    <a:bodyPr/>
                    <a:lstStyle/>
                    <a:p>
                      <a:pPr marL="0" marR="0" algn="ctr">
                        <a:spcBef>
                          <a:spcPts val="0"/>
                        </a:spcBef>
                        <a:spcAft>
                          <a:spcPts val="0"/>
                        </a:spcAft>
                      </a:pPr>
                      <a:r>
                        <a:rPr lang="en-US" sz="1400">
                          <a:latin typeface="Trebuchet MS" pitchFamily="34" charset="0"/>
                          <a:ea typeface="Calibri"/>
                          <a:cs typeface="Times New Roman"/>
                        </a:rPr>
                        <a:t>High </a:t>
                      </a:r>
                    </a:p>
                    <a:p>
                      <a:pPr marL="0" marR="0" algn="ctr">
                        <a:spcBef>
                          <a:spcPts val="0"/>
                        </a:spcBef>
                        <a:spcAft>
                          <a:spcPts val="0"/>
                        </a:spcAft>
                      </a:pPr>
                      <a:r>
                        <a:rPr lang="en-US" sz="1400">
                          <a:latin typeface="Trebuchet MS" pitchFamily="34" charset="0"/>
                          <a:ea typeface="Calibri"/>
                          <a:cs typeface="Times New Roman"/>
                        </a:rPr>
                        <a:t>(1.7X)</a:t>
                      </a:r>
                    </a:p>
                  </a:txBody>
                  <a:tcPr marL="123825" marR="123825" marT="61595" marB="61595" anchor="ctr"/>
                </a:tc>
                <a:tc>
                  <a:txBody>
                    <a:bodyPr/>
                    <a:lstStyle/>
                    <a:p>
                      <a:pPr marL="0" marR="0" algn="ctr">
                        <a:spcBef>
                          <a:spcPts val="0"/>
                        </a:spcBef>
                        <a:spcAft>
                          <a:spcPts val="0"/>
                        </a:spcAft>
                      </a:pPr>
                      <a:r>
                        <a:rPr lang="en-US" sz="1400">
                          <a:latin typeface="Trebuchet MS" pitchFamily="34" charset="0"/>
                          <a:ea typeface="Calibri"/>
                          <a:cs typeface="Times New Roman"/>
                        </a:rPr>
                        <a:t>Low </a:t>
                      </a:r>
                    </a:p>
                    <a:p>
                      <a:pPr marL="0" marR="0" algn="ctr">
                        <a:spcBef>
                          <a:spcPts val="0"/>
                        </a:spcBef>
                        <a:spcAft>
                          <a:spcPts val="0"/>
                        </a:spcAft>
                      </a:pPr>
                      <a:r>
                        <a:rPr lang="en-US" sz="1400">
                          <a:latin typeface="Trebuchet MS" pitchFamily="34" charset="0"/>
                          <a:ea typeface="Calibri"/>
                          <a:cs typeface="Times New Roman"/>
                        </a:rPr>
                        <a:t>(1.3X)</a:t>
                      </a:r>
                    </a:p>
                  </a:txBody>
                  <a:tcPr marL="123825" marR="123825" marT="61595" marB="61595" anchor="ctr"/>
                </a:tc>
                <a:tc>
                  <a:txBody>
                    <a:bodyPr/>
                    <a:lstStyle/>
                    <a:p>
                      <a:pPr marL="0" marR="0" algn="ctr">
                        <a:spcBef>
                          <a:spcPts val="0"/>
                        </a:spcBef>
                        <a:spcAft>
                          <a:spcPts val="0"/>
                        </a:spcAft>
                      </a:pPr>
                      <a:r>
                        <a:rPr lang="en-US" sz="1400" dirty="0">
                          <a:latin typeface="Trebuchet MS" pitchFamily="34" charset="0"/>
                          <a:ea typeface="Calibri"/>
                          <a:cs typeface="Times New Roman"/>
                        </a:rPr>
                        <a:t>Medium </a:t>
                      </a:r>
                    </a:p>
                    <a:p>
                      <a:pPr marL="0" marR="0" algn="ctr">
                        <a:spcBef>
                          <a:spcPts val="0"/>
                        </a:spcBef>
                        <a:spcAft>
                          <a:spcPts val="0"/>
                        </a:spcAft>
                      </a:pPr>
                      <a:r>
                        <a:rPr lang="en-US" sz="1400" dirty="0">
                          <a:latin typeface="Trebuchet MS" pitchFamily="34" charset="0"/>
                          <a:ea typeface="Calibri"/>
                          <a:cs typeface="Times New Roman"/>
                        </a:rPr>
                        <a:t>(1.5X)</a:t>
                      </a:r>
                    </a:p>
                  </a:txBody>
                  <a:tcPr marL="0" marR="0" marT="0" marB="0" anchor="ctr"/>
                </a:tc>
              </a:tr>
              <a:tr h="742593">
                <a:tc>
                  <a:txBody>
                    <a:bodyPr/>
                    <a:lstStyle/>
                    <a:p>
                      <a:pPr marL="0" marR="0" algn="ctr">
                        <a:spcBef>
                          <a:spcPts val="0"/>
                        </a:spcBef>
                        <a:spcAft>
                          <a:spcPts val="0"/>
                        </a:spcAft>
                      </a:pPr>
                      <a:r>
                        <a:rPr lang="en-US" sz="1400" dirty="0" smtClean="0">
                          <a:latin typeface="Trebuchet MS" pitchFamily="34" charset="0"/>
                          <a:ea typeface="Calibri"/>
                          <a:cs typeface="Times New Roman"/>
                        </a:rPr>
                        <a:t>Expansion of U.S.</a:t>
                      </a:r>
                      <a:r>
                        <a:rPr lang="en-US" sz="1400" baseline="0" dirty="0" smtClean="0">
                          <a:latin typeface="Trebuchet MS" pitchFamily="34" charset="0"/>
                          <a:ea typeface="Calibri"/>
                          <a:cs typeface="Times New Roman"/>
                        </a:rPr>
                        <a:t> </a:t>
                      </a:r>
                      <a:r>
                        <a:rPr lang="en-US" sz="1400" dirty="0" smtClean="0">
                          <a:latin typeface="Trebuchet MS" pitchFamily="34" charset="0"/>
                          <a:ea typeface="Calibri"/>
                          <a:cs typeface="Times New Roman"/>
                        </a:rPr>
                        <a:t>Wood</a:t>
                      </a:r>
                      <a:r>
                        <a:rPr lang="en-US" sz="1400" baseline="0" dirty="0" smtClean="0">
                          <a:latin typeface="Trebuchet MS" pitchFamily="34" charset="0"/>
                          <a:ea typeface="Calibri"/>
                          <a:cs typeface="Times New Roman"/>
                        </a:rPr>
                        <a:t> Fuel Feedstock (2006-2060)</a:t>
                      </a:r>
                      <a:endParaRPr lang="en-US" sz="1400" dirty="0">
                        <a:latin typeface="Trebuchet MS" pitchFamily="34" charset="0"/>
                        <a:ea typeface="Calibri"/>
                        <a:cs typeface="Times New Roman"/>
                      </a:endParaRPr>
                    </a:p>
                  </a:txBody>
                  <a:tcPr marL="123825" marR="123825" marT="61595" marB="61595" anchor="ctr"/>
                </a:tc>
                <a:tc>
                  <a:txBody>
                    <a:bodyPr/>
                    <a:lstStyle/>
                    <a:p>
                      <a:pPr marL="0" marR="0" algn="ctr">
                        <a:spcBef>
                          <a:spcPts val="0"/>
                        </a:spcBef>
                        <a:spcAft>
                          <a:spcPts val="0"/>
                        </a:spcAft>
                      </a:pPr>
                      <a:r>
                        <a:rPr lang="en-US" sz="1400" dirty="0" smtClean="0">
                          <a:latin typeface="Trebuchet MS" pitchFamily="34" charset="0"/>
                          <a:ea typeface="Calibri"/>
                          <a:cs typeface="Times New Roman"/>
                        </a:rPr>
                        <a:t>High </a:t>
                      </a:r>
                    </a:p>
                    <a:p>
                      <a:pPr marL="0" marR="0" algn="ctr">
                        <a:spcBef>
                          <a:spcPts val="0"/>
                        </a:spcBef>
                        <a:spcAft>
                          <a:spcPts val="0"/>
                        </a:spcAft>
                      </a:pPr>
                      <a:r>
                        <a:rPr lang="en-US" sz="1400" dirty="0" smtClean="0">
                          <a:latin typeface="Trebuchet MS" pitchFamily="34" charset="0"/>
                          <a:ea typeface="Calibri"/>
                          <a:cs typeface="Times New Roman"/>
                        </a:rPr>
                        <a:t>(15.7X)</a:t>
                      </a:r>
                      <a:endParaRPr lang="en-US" sz="1400" dirty="0">
                        <a:latin typeface="Trebuchet MS" pitchFamily="34" charset="0"/>
                        <a:ea typeface="Calibri"/>
                        <a:cs typeface="Times New Roman"/>
                      </a:endParaRPr>
                    </a:p>
                  </a:txBody>
                  <a:tcPr marL="123825" marR="123825" marT="61595" marB="61595" anchor="ctr"/>
                </a:tc>
                <a:tc>
                  <a:txBody>
                    <a:bodyPr/>
                    <a:lstStyle/>
                    <a:p>
                      <a:pPr marL="0" marR="0" algn="ctr">
                        <a:spcBef>
                          <a:spcPts val="0"/>
                        </a:spcBef>
                        <a:spcAft>
                          <a:spcPts val="0"/>
                        </a:spcAft>
                      </a:pPr>
                      <a:r>
                        <a:rPr lang="en-US" sz="1400" dirty="0" smtClean="0">
                          <a:latin typeface="Trebuchet MS" pitchFamily="34" charset="0"/>
                          <a:ea typeface="Calibri"/>
                          <a:cs typeface="Times New Roman"/>
                        </a:rPr>
                        <a:t>Medium</a:t>
                      </a:r>
                    </a:p>
                    <a:p>
                      <a:pPr marL="0" marR="0" algn="ctr">
                        <a:spcBef>
                          <a:spcPts val="0"/>
                        </a:spcBef>
                        <a:spcAft>
                          <a:spcPts val="0"/>
                        </a:spcAft>
                      </a:pPr>
                      <a:r>
                        <a:rPr lang="en-US" sz="1400" dirty="0" smtClean="0">
                          <a:latin typeface="Trebuchet MS" pitchFamily="34" charset="0"/>
                          <a:ea typeface="Calibri"/>
                          <a:cs typeface="Times New Roman"/>
                        </a:rPr>
                        <a:t>(9.4X)</a:t>
                      </a:r>
                      <a:endParaRPr lang="en-US" sz="1400" dirty="0">
                        <a:latin typeface="Trebuchet MS" pitchFamily="34" charset="0"/>
                        <a:ea typeface="Calibri"/>
                        <a:cs typeface="Times New Roman"/>
                      </a:endParaRPr>
                    </a:p>
                  </a:txBody>
                  <a:tcPr marL="123825" marR="123825" marT="61595" marB="61595" anchor="ctr"/>
                </a:tc>
                <a:tc>
                  <a:txBody>
                    <a:bodyPr/>
                    <a:lstStyle/>
                    <a:p>
                      <a:pPr marL="0" marR="0" algn="ctr">
                        <a:spcBef>
                          <a:spcPts val="0"/>
                        </a:spcBef>
                        <a:spcAft>
                          <a:spcPts val="0"/>
                        </a:spcAft>
                      </a:pPr>
                      <a:r>
                        <a:rPr lang="en-US" sz="1400" dirty="0" smtClean="0">
                          <a:latin typeface="Trebuchet MS" pitchFamily="34" charset="0"/>
                          <a:ea typeface="Calibri"/>
                          <a:cs typeface="Times New Roman"/>
                        </a:rPr>
                        <a:t>Low</a:t>
                      </a:r>
                    </a:p>
                    <a:p>
                      <a:pPr marL="0" marR="0" algn="ctr">
                        <a:spcBef>
                          <a:spcPts val="0"/>
                        </a:spcBef>
                        <a:spcAft>
                          <a:spcPts val="0"/>
                        </a:spcAft>
                      </a:pPr>
                      <a:r>
                        <a:rPr lang="en-US" sz="1400" dirty="0" smtClean="0">
                          <a:latin typeface="Trebuchet MS" pitchFamily="34" charset="0"/>
                          <a:ea typeface="Calibri"/>
                          <a:cs typeface="Times New Roman"/>
                        </a:rPr>
                        <a:t>(3.7X)</a:t>
                      </a:r>
                      <a:endParaRPr lang="en-US" sz="1400" dirty="0">
                        <a:latin typeface="Trebuchet MS" pitchFamily="34" charset="0"/>
                        <a:ea typeface="Calibri"/>
                        <a:cs typeface="Times New Roman"/>
                      </a:endParaRPr>
                    </a:p>
                  </a:txBody>
                  <a:tcPr marL="123825" marR="123825" marT="61595" marB="61595" anchor="ctr"/>
                </a:tc>
                <a:tc>
                  <a:txBody>
                    <a:bodyPr/>
                    <a:lstStyle/>
                    <a:p>
                      <a:pPr marL="0" marR="0" algn="ctr">
                        <a:spcBef>
                          <a:spcPts val="0"/>
                        </a:spcBef>
                        <a:spcAft>
                          <a:spcPts val="0"/>
                        </a:spcAft>
                      </a:pPr>
                      <a:r>
                        <a:rPr lang="en-US" sz="1400" dirty="0" smtClean="0">
                          <a:latin typeface="Trebuchet MS" pitchFamily="34" charset="0"/>
                          <a:ea typeface="Calibri"/>
                          <a:cs typeface="Times New Roman"/>
                        </a:rPr>
                        <a:t>Historical</a:t>
                      </a:r>
                    </a:p>
                    <a:p>
                      <a:pPr marL="0" marR="0" algn="ctr">
                        <a:spcBef>
                          <a:spcPts val="0"/>
                        </a:spcBef>
                        <a:spcAft>
                          <a:spcPts val="0"/>
                        </a:spcAft>
                      </a:pPr>
                      <a:r>
                        <a:rPr lang="en-US" sz="1400" dirty="0" smtClean="0">
                          <a:latin typeface="Trebuchet MS" pitchFamily="34" charset="0"/>
                          <a:ea typeface="Calibri"/>
                          <a:cs typeface="Times New Roman"/>
                        </a:rPr>
                        <a:t>(1.6X)</a:t>
                      </a:r>
                      <a:endParaRPr lang="en-US" sz="1400" dirty="0">
                        <a:latin typeface="Trebuchet MS" pitchFamily="34" charset="0"/>
                        <a:ea typeface="Calibri"/>
                        <a:cs typeface="Times New Roman"/>
                      </a:endParaRPr>
                    </a:p>
                  </a:txBody>
                  <a:tcPr marL="0" marR="0" marT="0" marB="0" anchor="ctr"/>
                </a:tc>
              </a:tr>
            </a:tbl>
          </a:graphicData>
        </a:graphic>
      </p:graphicFrame>
      <p:sp>
        <p:nvSpPr>
          <p:cNvPr id="4" name="Footer Placeholder 3"/>
          <p:cNvSpPr>
            <a:spLocks noGrp="1"/>
          </p:cNvSpPr>
          <p:nvPr>
            <p:ph type="ftr" sz="quarter" idx="11"/>
          </p:nvPr>
        </p:nvSpPr>
        <p:spPr/>
        <p:txBody>
          <a:bodyPr/>
          <a:lstStyle/>
          <a:p>
            <a:pPr>
              <a:defRPr/>
            </a:pPr>
            <a:r>
              <a:rPr lang="en-US" altLang="en-US" smtClean="0">
                <a:solidFill>
                  <a:srgbClr val="000000"/>
                </a:solidFill>
              </a:rPr>
              <a:t>2010 RPA Assessment Overview (2/22/12)</a:t>
            </a:r>
            <a:endParaRPr lang="en-US" altLang="en-US">
              <a:solidFill>
                <a:srgbClr val="0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77813"/>
            <a:ext cx="8229600" cy="712787"/>
          </a:xfrm>
        </p:spPr>
        <p:txBody>
          <a:bodyPr/>
          <a:lstStyle/>
          <a:p>
            <a:r>
              <a:rPr lang="en-US" sz="3200" b="1" dirty="0" smtClean="0">
                <a:latin typeface="Trebuchet MS" pitchFamily="34" charset="0"/>
              </a:rPr>
              <a:t>RPA Assessment Regions</a:t>
            </a:r>
            <a:endParaRPr lang="en-US" sz="3200" b="1" dirty="0">
              <a:latin typeface="Trebuchet MS" pitchFamily="34" charset="0"/>
            </a:endParaRPr>
          </a:p>
        </p:txBody>
      </p:sp>
      <p:sp>
        <p:nvSpPr>
          <p:cNvPr id="3379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 name="Picture 3" descr="C:\Documents and Settings\llangner\My Documents\Assessment\2010Assmt\Final 2010Summary\Revisions to Final\Figures\RPA_Regions_final_revised.jpg"/>
          <p:cNvPicPr>
            <a:picLocks noChangeAspect="1" noChangeArrowheads="1"/>
          </p:cNvPicPr>
          <p:nvPr/>
        </p:nvPicPr>
        <p:blipFill>
          <a:blip r:embed="rId3" cstate="print"/>
          <a:srcRect/>
          <a:stretch>
            <a:fillRect/>
          </a:stretch>
        </p:blipFill>
        <p:spPr bwMode="auto">
          <a:xfrm>
            <a:off x="1371600" y="990600"/>
            <a:ext cx="6705600" cy="5029200"/>
          </a:xfrm>
          <a:prstGeom prst="rect">
            <a:avLst/>
          </a:prstGeom>
          <a:noFill/>
        </p:spPr>
      </p:pic>
      <p:sp>
        <p:nvSpPr>
          <p:cNvPr id="5" name="Footer Placeholder 4"/>
          <p:cNvSpPr>
            <a:spLocks noGrp="1"/>
          </p:cNvSpPr>
          <p:nvPr>
            <p:ph type="ftr" sz="quarter" idx="11"/>
          </p:nvPr>
        </p:nvSpPr>
        <p:spPr/>
        <p:txBody>
          <a:bodyPr/>
          <a:lstStyle/>
          <a:p>
            <a:pPr>
              <a:defRPr/>
            </a:pPr>
            <a:r>
              <a:rPr lang="en-US" altLang="en-US" smtClean="0">
                <a:solidFill>
                  <a:srgbClr val="000000"/>
                </a:solidFill>
              </a:rPr>
              <a:t>2010 RPA Assessment Overview (2/22/12)</a:t>
            </a:r>
            <a:endParaRPr lang="en-US" altLang="en-US">
              <a:solidFill>
                <a:srgbClr val="0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Trebuchet MS" pitchFamily="34" charset="0"/>
              </a:rPr>
              <a:t>2010 RPA Assessment:  Key Themes</a:t>
            </a:r>
            <a:endParaRPr lang="en-US" sz="3200" b="1" dirty="0">
              <a:latin typeface="Trebuchet MS" pitchFamily="34" charset="0"/>
            </a:endParaRPr>
          </a:p>
        </p:txBody>
      </p:sp>
      <p:sp>
        <p:nvSpPr>
          <p:cNvPr id="3" name="Content Placeholder 2"/>
          <p:cNvSpPr>
            <a:spLocks noGrp="1"/>
          </p:cNvSpPr>
          <p:nvPr>
            <p:ph idx="1"/>
          </p:nvPr>
        </p:nvSpPr>
        <p:spPr>
          <a:xfrm>
            <a:off x="457200" y="1447800"/>
            <a:ext cx="8229600" cy="4530725"/>
          </a:xfrm>
        </p:spPr>
        <p:txBody>
          <a:bodyPr/>
          <a:lstStyle/>
          <a:p>
            <a:pPr>
              <a:spcAft>
                <a:spcPts val="600"/>
              </a:spcAft>
            </a:pPr>
            <a:r>
              <a:rPr lang="en-US" sz="2400" b="1" dirty="0" smtClean="0">
                <a:latin typeface="Trebuchet MS" pitchFamily="34" charset="0"/>
              </a:rPr>
              <a:t>Land development </a:t>
            </a:r>
            <a:r>
              <a:rPr lang="en-US" sz="2400" dirty="0" smtClean="0">
                <a:latin typeface="Trebuchet MS" pitchFamily="34" charset="0"/>
              </a:rPr>
              <a:t>will continue to threaten the integrity of natural ecosystems.</a:t>
            </a:r>
          </a:p>
          <a:p>
            <a:pPr>
              <a:spcAft>
                <a:spcPts val="600"/>
              </a:spcAft>
            </a:pPr>
            <a:r>
              <a:rPr lang="en-US" sz="2400" b="1" dirty="0" smtClean="0">
                <a:latin typeface="Trebuchet MS" pitchFamily="34" charset="0"/>
              </a:rPr>
              <a:t>Climate change </a:t>
            </a:r>
            <a:r>
              <a:rPr lang="en-US" sz="2400" dirty="0" smtClean="0">
                <a:latin typeface="Trebuchet MS" pitchFamily="34" charset="0"/>
              </a:rPr>
              <a:t>will alter natural ecosystems and affect their ability to provide goods and services.</a:t>
            </a:r>
          </a:p>
          <a:p>
            <a:pPr>
              <a:spcAft>
                <a:spcPts val="600"/>
              </a:spcAft>
            </a:pPr>
            <a:r>
              <a:rPr lang="en-US" sz="2400" b="1" dirty="0" smtClean="0">
                <a:latin typeface="Trebuchet MS" pitchFamily="34" charset="0"/>
              </a:rPr>
              <a:t>Competition</a:t>
            </a:r>
            <a:r>
              <a:rPr lang="en-US" sz="2400" dirty="0" smtClean="0">
                <a:latin typeface="Trebuchet MS" pitchFamily="34" charset="0"/>
              </a:rPr>
              <a:t> for goods and services from natural ecosystems will increase. </a:t>
            </a:r>
          </a:p>
          <a:p>
            <a:pPr>
              <a:spcAft>
                <a:spcPts val="600"/>
              </a:spcAft>
            </a:pPr>
            <a:r>
              <a:rPr lang="en-US" sz="2400" b="1" dirty="0" smtClean="0">
                <a:latin typeface="Trebuchet MS" pitchFamily="34" charset="0"/>
              </a:rPr>
              <a:t>Geographic variation </a:t>
            </a:r>
            <a:r>
              <a:rPr lang="en-US" sz="2400" dirty="0" smtClean="0">
                <a:latin typeface="Trebuchet MS" pitchFamily="34" charset="0"/>
              </a:rPr>
              <a:t>in resource responses to drivers of change will require regional and local strategies to address resource management issues. </a:t>
            </a:r>
            <a:endParaRPr lang="en-US" sz="2400" dirty="0">
              <a:latin typeface="Trebuchet MS" pitchFamily="34" charset="0"/>
            </a:endParaRPr>
          </a:p>
        </p:txBody>
      </p:sp>
      <p:sp>
        <p:nvSpPr>
          <p:cNvPr id="4" name="Footer Placeholder 3"/>
          <p:cNvSpPr>
            <a:spLocks noGrp="1"/>
          </p:cNvSpPr>
          <p:nvPr>
            <p:ph type="ftr" sz="quarter" idx="11"/>
          </p:nvPr>
        </p:nvSpPr>
        <p:spPr/>
        <p:txBody>
          <a:bodyPr/>
          <a:lstStyle/>
          <a:p>
            <a:pPr>
              <a:defRPr/>
            </a:pPr>
            <a:r>
              <a:rPr lang="en-US" altLang="en-US" smtClean="0">
                <a:solidFill>
                  <a:srgbClr val="000000"/>
                </a:solidFill>
              </a:rPr>
              <a:t>2010 RPA Assessment Overview (2/22/12)</a:t>
            </a:r>
            <a:endParaRPr lang="en-US" altLang="en-US" dirty="0">
              <a:solidFill>
                <a:srgbClr val="0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3400" y="304800"/>
            <a:ext cx="8077200" cy="609600"/>
          </a:xfrm>
        </p:spPr>
        <p:txBody>
          <a:bodyPr/>
          <a:lstStyle/>
          <a:p>
            <a:r>
              <a:rPr lang="en-US" sz="3200" b="1" dirty="0" smtClean="0">
                <a:latin typeface="Trebuchet MS" pitchFamily="34" charset="0"/>
              </a:rPr>
              <a:t>Key Theme: Climate Change</a:t>
            </a:r>
            <a:endParaRPr lang="en-US" sz="3200" b="1" dirty="0">
              <a:latin typeface="Trebuchet MS" pitchFamily="34" charset="0"/>
            </a:endParaRPr>
          </a:p>
        </p:txBody>
      </p:sp>
      <p:pic>
        <p:nvPicPr>
          <p:cNvPr id="337922" name="Picture 2"/>
          <p:cNvPicPr>
            <a:picLocks noChangeAspect="1" noChangeArrowheads="1"/>
          </p:cNvPicPr>
          <p:nvPr/>
        </p:nvPicPr>
        <p:blipFill>
          <a:blip r:embed="rId3" cstate="print"/>
          <a:srcRect/>
          <a:stretch>
            <a:fillRect/>
          </a:stretch>
        </p:blipFill>
        <p:spPr bwMode="auto">
          <a:xfrm>
            <a:off x="1981200" y="1676400"/>
            <a:ext cx="6999321" cy="3733800"/>
          </a:xfrm>
          <a:prstGeom prst="rect">
            <a:avLst/>
          </a:prstGeom>
          <a:noFill/>
          <a:ln w="9525">
            <a:noFill/>
            <a:miter lim="800000"/>
            <a:headEnd/>
            <a:tailEnd/>
          </a:ln>
          <a:effectLst/>
        </p:spPr>
      </p:pic>
      <p:sp>
        <p:nvSpPr>
          <p:cNvPr id="5" name="Rectangle 4"/>
          <p:cNvSpPr/>
          <p:nvPr/>
        </p:nvSpPr>
        <p:spPr>
          <a:xfrm>
            <a:off x="152400" y="2286000"/>
            <a:ext cx="2057400" cy="1938992"/>
          </a:xfrm>
          <a:prstGeom prst="rect">
            <a:avLst/>
          </a:prstGeom>
        </p:spPr>
        <p:txBody>
          <a:bodyPr wrap="square">
            <a:spAutoFit/>
          </a:bodyPr>
          <a:lstStyle/>
          <a:p>
            <a:pPr>
              <a:spcAft>
                <a:spcPts val="600"/>
              </a:spcAft>
            </a:pPr>
            <a:r>
              <a:rPr lang="en-US" sz="2000" i="1" dirty="0" smtClean="0">
                <a:latin typeface="Trebuchet MS" pitchFamily="34" charset="0"/>
              </a:rPr>
              <a:t>Water yield declines across all RPA scenario-climate combinations.  </a:t>
            </a:r>
          </a:p>
        </p:txBody>
      </p:sp>
      <p:sp>
        <p:nvSpPr>
          <p:cNvPr id="7" name="Rectangle 6"/>
          <p:cNvSpPr/>
          <p:nvPr/>
        </p:nvSpPr>
        <p:spPr>
          <a:xfrm>
            <a:off x="2362200" y="5410200"/>
            <a:ext cx="6172200" cy="646331"/>
          </a:xfrm>
          <a:prstGeom prst="rect">
            <a:avLst/>
          </a:prstGeom>
        </p:spPr>
        <p:txBody>
          <a:bodyPr wrap="square">
            <a:spAutoFit/>
          </a:bodyPr>
          <a:lstStyle/>
          <a:p>
            <a:pPr algn="ctr"/>
            <a:r>
              <a:rPr lang="en-US" dirty="0" smtClean="0">
                <a:latin typeface="Trebuchet MS" pitchFamily="34" charset="0"/>
              </a:rPr>
              <a:t>Current and projected yield for the conterminous United States for nine RPA scenario-climate combinations </a:t>
            </a:r>
            <a:endParaRPr lang="en-US" dirty="0">
              <a:latin typeface="Trebuchet MS" pitchFamily="34" charset="0"/>
            </a:endParaRPr>
          </a:p>
        </p:txBody>
      </p:sp>
      <p:sp>
        <p:nvSpPr>
          <p:cNvPr id="8" name="Footer Placeholder 7"/>
          <p:cNvSpPr>
            <a:spLocks noGrp="1"/>
          </p:cNvSpPr>
          <p:nvPr>
            <p:ph type="ftr" sz="quarter" idx="11"/>
          </p:nvPr>
        </p:nvSpPr>
        <p:spPr/>
        <p:txBody>
          <a:bodyPr/>
          <a:lstStyle/>
          <a:p>
            <a:pPr>
              <a:defRPr/>
            </a:pPr>
            <a:r>
              <a:rPr lang="en-US" altLang="en-US" smtClean="0">
                <a:solidFill>
                  <a:srgbClr val="000000"/>
                </a:solidFill>
              </a:rPr>
              <a:t>2010 RPA Assessment Overview (2/22/12)</a:t>
            </a:r>
            <a:endParaRPr lang="en-US" altLang="en-US">
              <a:solidFill>
                <a:srgbClr val="000000"/>
              </a:solidFill>
            </a:endParaRPr>
          </a:p>
        </p:txBody>
      </p:sp>
    </p:spTree>
  </p:cSld>
  <p:clrMapOvr>
    <a:masterClrMapping/>
  </p:clrMapOvr>
  <p:timing>
    <p:tnLst>
      <p:par>
        <p:cTn id="1" dur="indefinite" restart="never" nodeType="tmRoot"/>
      </p:par>
    </p:tnLst>
  </p:timing>
</p:sld>
</file>

<file path=ppt/theme/_rels/theme10.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10926 - PCAST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pitchFamily="1" charset="-128"/>
          </a:defRPr>
        </a:defPPr>
      </a:lstStyle>
    </a:lnDef>
    <a:txDef>
      <a:spPr>
        <a:noFill/>
      </a:spPr>
      <a:bodyPr wrap="none" rtlCol="0">
        <a:spAutoFit/>
      </a:bodyPr>
      <a:lstStyle>
        <a:defPPr>
          <a:defRPr sz="1200" dirty="0" smtClean="0"/>
        </a:defPPr>
      </a:lstStyle>
    </a:tx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outerShdw dist="35921" dir="2700000" algn="ctr" rotWithShape="0">
            <a:schemeClr val="bg2">
              <a:alpha val="50000"/>
            </a:schemeClr>
          </a:outerShdw>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outerShdw dist="35921" dir="2700000" algn="ctr" rotWithShape="0">
            <a:schemeClr val="bg2">
              <a:alpha val="50000"/>
            </a:schemeClr>
          </a:outerShdw>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2311</TotalTime>
  <Words>2877</Words>
  <Application>Microsoft Office PowerPoint</Application>
  <PresentationFormat>On-screen Show (4:3)</PresentationFormat>
  <Paragraphs>359</Paragraphs>
  <Slides>22</Slides>
  <Notes>16</Notes>
  <HiddenSlides>0</HiddenSlides>
  <MMClips>0</MMClips>
  <ScaleCrop>false</ScaleCrop>
  <HeadingPairs>
    <vt:vector size="6" baseType="variant">
      <vt:variant>
        <vt:lpstr>Theme</vt:lpstr>
      </vt:variant>
      <vt:variant>
        <vt:i4>10</vt:i4>
      </vt:variant>
      <vt:variant>
        <vt:lpstr>Embedded OLE Servers</vt:lpstr>
      </vt:variant>
      <vt:variant>
        <vt:i4>2</vt:i4>
      </vt:variant>
      <vt:variant>
        <vt:lpstr>Slide Titles</vt:lpstr>
      </vt:variant>
      <vt:variant>
        <vt:i4>22</vt:i4>
      </vt:variant>
    </vt:vector>
  </HeadingPairs>
  <TitlesOfParts>
    <vt:vector size="34" baseType="lpstr">
      <vt:lpstr>Office Theme</vt:lpstr>
      <vt:lpstr>1_Office Theme</vt:lpstr>
      <vt:lpstr>110926 - PCAST FINAL</vt:lpstr>
      <vt:lpstr>Custom Design</vt:lpstr>
      <vt:lpstr>1_Edge</vt:lpstr>
      <vt:lpstr>3_Office Theme</vt:lpstr>
      <vt:lpstr>4_Office Theme</vt:lpstr>
      <vt:lpstr>2_Office Theme</vt:lpstr>
      <vt:lpstr>5_Office Theme</vt:lpstr>
      <vt:lpstr>Flow</vt:lpstr>
      <vt:lpstr>Document</vt:lpstr>
      <vt:lpstr>Photo Editor Photo</vt:lpstr>
      <vt:lpstr>Connecting Data to Information for Decision-makers</vt:lpstr>
      <vt:lpstr>What I’ll be covering</vt:lpstr>
      <vt:lpstr>The challenge: meeting the food, water, and energy needs of the future</vt:lpstr>
      <vt:lpstr>Situational Analysis</vt:lpstr>
      <vt:lpstr>The RPA Assessment</vt:lpstr>
      <vt:lpstr>2010 RPA Scenarios</vt:lpstr>
      <vt:lpstr>RPA Assessment Regions</vt:lpstr>
      <vt:lpstr>2010 RPA Assessment:  Key Themes</vt:lpstr>
      <vt:lpstr>Key Theme: Climate Change</vt:lpstr>
      <vt:lpstr>Key Theme: Climate Change</vt:lpstr>
      <vt:lpstr>Slide 11</vt:lpstr>
      <vt:lpstr>Vision and Goals for an LTAR Network</vt:lpstr>
      <vt:lpstr>Criteria for LTAR Network Sites</vt:lpstr>
      <vt:lpstr>Slide 14</vt:lpstr>
      <vt:lpstr>USDA’s LCA Digital Commons</vt:lpstr>
      <vt:lpstr>LCA Provides Information For Making Smarter Choices </vt:lpstr>
      <vt:lpstr>Slide 17</vt:lpstr>
      <vt:lpstr>USDA’s Digital Commons for LCA data </vt:lpstr>
      <vt:lpstr>Digital Commons Built on Extensive Data</vt:lpstr>
      <vt:lpstr>Slide 20</vt:lpstr>
      <vt:lpstr>USDA LCA Digital Commons contains</vt:lpstr>
      <vt:lpstr>Six Strategic Platforms</vt:lpstr>
    </vt:vector>
  </TitlesOfParts>
  <Company>OCIO-WCTS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Six Strategic Platforms</dc:title>
  <dc:creator>USDA</dc:creator>
  <cp:lastModifiedBy>USDA</cp:lastModifiedBy>
  <cp:revision>136</cp:revision>
  <dcterms:created xsi:type="dcterms:W3CDTF">2012-10-03T18:40:26Z</dcterms:created>
  <dcterms:modified xsi:type="dcterms:W3CDTF">2013-01-07T21:32:27Z</dcterms:modified>
</cp:coreProperties>
</file>