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5143500" cx="9144000"/>
  <p:notesSz cx="6858000" cy="9144000"/>
  <p:embeddedFontLst>
    <p:embeddedFont>
      <p:font typeface="Garamond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font" Target="fonts/Garamond-bold.fntdata"/><Relationship Id="rId10" Type="http://schemas.openxmlformats.org/officeDocument/2006/relationships/slide" Target="slides/slide6.xml"/><Relationship Id="rId21" Type="http://schemas.openxmlformats.org/officeDocument/2006/relationships/font" Target="fonts/Garamond-regular.fntdata"/><Relationship Id="rId13" Type="http://schemas.openxmlformats.org/officeDocument/2006/relationships/slide" Target="slides/slide9.xml"/><Relationship Id="rId24" Type="http://schemas.openxmlformats.org/officeDocument/2006/relationships/font" Target="fonts/Garamond-boldItalic.fntdata"/><Relationship Id="rId12" Type="http://schemas.openxmlformats.org/officeDocument/2006/relationships/slide" Target="slides/slide8.xml"/><Relationship Id="rId23" Type="http://schemas.openxmlformats.org/officeDocument/2006/relationships/font" Target="fonts/Garamond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6.png"/><Relationship Id="rId4" Type="http://schemas.openxmlformats.org/officeDocument/2006/relationships/image" Target="../media/image0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5.png"/><Relationship Id="rId4" Type="http://schemas.openxmlformats.org/officeDocument/2006/relationships/image" Target="../media/image04.png"/><Relationship Id="rId5" Type="http://schemas.openxmlformats.org/officeDocument/2006/relationships/image" Target="../media/image0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0.png"/><Relationship Id="rId4" Type="http://schemas.openxmlformats.org/officeDocument/2006/relationships/image" Target="../media/image0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2.png"/><Relationship Id="rId4" Type="http://schemas.openxmlformats.org/officeDocument/2006/relationships/image" Target="../media/image0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 txBox="1"/>
          <p:nvPr>
            <p:ph type="ctrTitle"/>
          </p:nvPr>
        </p:nvSpPr>
        <p:spPr>
          <a:xfrm>
            <a:off x="210050" y="600725"/>
            <a:ext cx="3828600" cy="2786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" sz="3500">
                <a:latin typeface="Garamond"/>
                <a:ea typeface="Garamond"/>
                <a:cs typeface="Garamond"/>
                <a:sym typeface="Garamond"/>
              </a:rPr>
              <a:t>Drone Cluster:</a:t>
            </a: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8621" y="110850"/>
            <a:ext cx="4921825" cy="49217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57" name="Shape 57"/>
          <p:cNvSpPr txBox="1"/>
          <p:nvPr>
            <p:ph idx="1" type="subTitle"/>
          </p:nvPr>
        </p:nvSpPr>
        <p:spPr>
          <a:xfrm>
            <a:off x="377000" y="3679800"/>
            <a:ext cx="3494700" cy="9183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latin typeface="Garamond"/>
                <a:ea typeface="Garamond"/>
                <a:cs typeface="Garamond"/>
                <a:sym typeface="Garamond"/>
              </a:rPr>
              <a:t>Lindsay Barbieri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latin typeface="Garamond"/>
                <a:ea typeface="Garamond"/>
                <a:cs typeface="Garamond"/>
                <a:sym typeface="Garamond"/>
              </a:rPr>
              <a:t>Jane Wyngaard</a:t>
            </a:r>
          </a:p>
        </p:txBody>
      </p:sp>
      <p:pic>
        <p:nvPicPr>
          <p:cNvPr id="58" name="Shape 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550" y="1463708"/>
            <a:ext cx="4043978" cy="2216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Campaign1: </a:t>
            </a:r>
            <a:r>
              <a:rPr lang="en" sz="3300">
                <a:solidFill>
                  <a:schemeClr val="dk1"/>
                </a:solidFill>
              </a:rPr>
              <a:t>https://osf.io/nuvem/</a:t>
            </a:r>
          </a:p>
        </p:txBody>
      </p:sp>
      <p:pic>
        <p:nvPicPr>
          <p:cNvPr descr="horizontalFlightCO2.PNG"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900" y="1012649"/>
            <a:ext cx="2832875" cy="38222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6450" y="1833812"/>
            <a:ext cx="5251925" cy="217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Campaign1: </a:t>
            </a:r>
            <a:r>
              <a:rPr lang="en" sz="3300">
                <a:solidFill>
                  <a:schemeClr val="dk1"/>
                </a:solidFill>
              </a:rPr>
              <a:t>https://osf.io/nuvem/</a:t>
            </a:r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 b="38601" l="20997" r="32802" t="39395"/>
          <a:stretch/>
        </p:blipFill>
        <p:spPr>
          <a:xfrm>
            <a:off x="277825" y="1919425"/>
            <a:ext cx="5134425" cy="152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 b="17255" l="23264" r="43314" t="60741"/>
          <a:stretch/>
        </p:blipFill>
        <p:spPr>
          <a:xfrm>
            <a:off x="5143200" y="1838975"/>
            <a:ext cx="3714275" cy="152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3144600" y="3902375"/>
            <a:ext cx="2854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/>
              <a:t>CSV file for every flight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Campaign1: </a:t>
            </a:r>
            <a:r>
              <a:rPr lang="en" sz="3300">
                <a:solidFill>
                  <a:schemeClr val="dk1"/>
                </a:solidFill>
              </a:rPr>
              <a:t>https://osf.io/nuvem/</a:t>
            </a:r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96" y="1614200"/>
            <a:ext cx="4331237" cy="2038999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5991" y="1614200"/>
            <a:ext cx="4359725" cy="20390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 txBox="1"/>
          <p:nvPr/>
        </p:nvSpPr>
        <p:spPr>
          <a:xfrm>
            <a:off x="391775" y="1010975"/>
            <a:ext cx="4308000" cy="3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>
                <a:solidFill>
                  <a:srgbClr val="1C4587"/>
                </a:solidFill>
              </a:rPr>
              <a:t>S</a:t>
            </a:r>
            <a:r>
              <a:rPr lang="en">
                <a:solidFill>
                  <a:srgbClr val="1C4587"/>
                </a:solidFill>
              </a:rPr>
              <a:t>cience </a:t>
            </a:r>
            <a:r>
              <a:rPr b="1" lang="en">
                <a:solidFill>
                  <a:srgbClr val="1C4587"/>
                </a:solidFill>
              </a:rPr>
              <a:t>S</a:t>
            </a:r>
            <a:r>
              <a:rPr lang="en">
                <a:solidFill>
                  <a:srgbClr val="1C4587"/>
                </a:solidFill>
              </a:rPr>
              <a:t>tandardised </a:t>
            </a:r>
            <a:r>
              <a:rPr b="1" lang="en">
                <a:solidFill>
                  <a:srgbClr val="1C4587"/>
                </a:solidFill>
              </a:rPr>
              <a:t>E</a:t>
            </a:r>
            <a:r>
              <a:rPr lang="en">
                <a:solidFill>
                  <a:srgbClr val="1C4587"/>
                </a:solidFill>
              </a:rPr>
              <a:t>mbedded </a:t>
            </a:r>
            <a:r>
              <a:rPr b="1" lang="en">
                <a:solidFill>
                  <a:srgbClr val="1C4587"/>
                </a:solidFill>
              </a:rPr>
              <a:t>D</a:t>
            </a:r>
            <a:r>
              <a:rPr lang="en">
                <a:solidFill>
                  <a:srgbClr val="1C4587"/>
                </a:solidFill>
              </a:rPr>
              <a:t>ata infrastructure for </a:t>
            </a:r>
            <a:r>
              <a:rPr b="1" lang="en">
                <a:solidFill>
                  <a:srgbClr val="1C4587"/>
                </a:solidFill>
              </a:rPr>
              <a:t>D</a:t>
            </a:r>
            <a:r>
              <a:rPr lang="en">
                <a:solidFill>
                  <a:srgbClr val="1C4587"/>
                </a:solidFill>
              </a:rPr>
              <a:t>rones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Make sUAS more readily accessible to Earth Scientists: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○"/>
            </a:pPr>
            <a:r>
              <a:rPr lang="en">
                <a:solidFill>
                  <a:schemeClr val="dk1"/>
                </a:solidFill>
              </a:rPr>
              <a:t>Lower the learning curve required to use sUAS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○"/>
            </a:pPr>
            <a:r>
              <a:rPr lang="en">
                <a:solidFill>
                  <a:schemeClr val="dk1"/>
                </a:solidFill>
              </a:rPr>
              <a:t>Automate much of the required “engineering”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Provide a degree of automated data qualification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Testbed: SSEDD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5174" y="1071375"/>
            <a:ext cx="3797150" cy="37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4750" y="3469725"/>
            <a:ext cx="2303875" cy="13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 txBox="1"/>
          <p:nvPr/>
        </p:nvSpPr>
        <p:spPr>
          <a:xfrm>
            <a:off x="442100" y="979200"/>
            <a:ext cx="8186400" cy="3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Standards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….???....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Software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H</a:t>
            </a:r>
            <a:r>
              <a:rPr lang="en"/>
              <a:t>obbyist/maker community has us 80% there</a:t>
            </a: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Data Sharing: 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 sz="1100">
                <a:solidFill>
                  <a:schemeClr val="dk1"/>
                </a:solidFill>
              </a:rPr>
              <a:t>Highly heterogeneous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 sz="1100">
                <a:solidFill>
                  <a:schemeClr val="dk1"/>
                </a:solidFill>
              </a:rPr>
              <a:t>Disparate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 sz="1100">
                <a:solidFill>
                  <a:schemeClr val="dk1"/>
                </a:solidFill>
              </a:rPr>
              <a:t>Citizen captured?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 sz="1100">
                <a:solidFill>
                  <a:schemeClr val="dk1"/>
                </a:solidFill>
              </a:rPr>
              <a:t>Real value in drone data is its </a:t>
            </a:r>
            <a:r>
              <a:rPr b="1" lang="en" sz="1100">
                <a:solidFill>
                  <a:srgbClr val="1C4587"/>
                </a:solidFill>
              </a:rPr>
              <a:t>reuse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Enabling Drone Data - Challenges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 txBox="1"/>
          <p:nvPr/>
        </p:nvSpPr>
        <p:spPr>
          <a:xfrm>
            <a:off x="716350" y="869575"/>
            <a:ext cx="3607200" cy="31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SAL Structure</a:t>
            </a:r>
            <a:r>
              <a:rPr b="1" lang="en"/>
              <a:t>: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UAS Data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Locations of Flights</a:t>
            </a:r>
          </a:p>
          <a:p>
            <a:pPr indent="-228600" lvl="2" marL="1371600" rtl="0">
              <a:spcBef>
                <a:spcPts val="0"/>
              </a:spcBef>
              <a:buAutoNum type="romanLcPeriod"/>
            </a:pPr>
            <a:r>
              <a:rPr lang="en"/>
              <a:t>Date</a:t>
            </a:r>
          </a:p>
          <a:p>
            <a:pPr indent="-228600" lvl="3" marL="1828800" rtl="0">
              <a:spcBef>
                <a:spcPts val="0"/>
              </a:spcBef>
              <a:buAutoNum type="arabicPeriod"/>
            </a:pPr>
            <a:r>
              <a:rPr lang="en"/>
              <a:t>Flight # (Unique?)</a:t>
            </a:r>
          </a:p>
          <a:p>
            <a:pPr indent="-228600" lvl="4" marL="2286000" rtl="0">
              <a:spcBef>
                <a:spcPts val="0"/>
              </a:spcBef>
              <a:buAutoNum type="alphaLcPeriod"/>
            </a:pPr>
            <a:r>
              <a:rPr lang="en"/>
              <a:t>RAW</a:t>
            </a:r>
          </a:p>
          <a:p>
            <a:pPr indent="-228600" lvl="4" marL="2286000" rtl="0">
              <a:spcBef>
                <a:spcPts val="0"/>
              </a:spcBef>
              <a:buAutoNum type="alphaLcPeriod"/>
            </a:pPr>
            <a:r>
              <a:rPr lang="en"/>
              <a:t>DEM</a:t>
            </a:r>
          </a:p>
          <a:p>
            <a:pPr indent="-228600" lvl="4" marL="2286000" rtl="0">
              <a:spcBef>
                <a:spcPts val="0"/>
              </a:spcBef>
              <a:buAutoNum type="alphaLcPeriod"/>
            </a:pPr>
            <a:r>
              <a:rPr lang="en"/>
              <a:t>ORTHO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2. EXCEL → Mission Overview (Metadata)</a:t>
            </a:r>
          </a:p>
          <a:p>
            <a:pPr indent="0" lvl="0" marL="137160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 txBox="1"/>
          <p:nvPr/>
        </p:nvSpPr>
        <p:spPr>
          <a:xfrm>
            <a:off x="4723550" y="773275"/>
            <a:ext cx="3959700" cy="34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USGS Structure</a:t>
            </a:r>
            <a:r>
              <a:rPr b="1" lang="en"/>
              <a:t>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PROJECT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Project.meta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MISSION1</a:t>
            </a:r>
          </a:p>
          <a:p>
            <a:pPr indent="-228600" lvl="2" marL="1371600" rtl="0">
              <a:spcBef>
                <a:spcPts val="0"/>
              </a:spcBef>
              <a:buAutoNum type="romanLcPeriod"/>
            </a:pPr>
            <a:r>
              <a:rPr lang="en"/>
              <a:t>Mission.meta</a:t>
            </a:r>
          </a:p>
          <a:p>
            <a:pPr indent="-228600" lvl="2" marL="1371600" rtl="0">
              <a:spcBef>
                <a:spcPts val="0"/>
              </a:spcBef>
              <a:buAutoNum type="romanLcPeriod"/>
            </a:pPr>
            <a:r>
              <a:rPr lang="en"/>
              <a:t>COLLECT1</a:t>
            </a:r>
          </a:p>
          <a:p>
            <a:pPr indent="-228600" lvl="3" marL="1828800" rtl="0">
              <a:spcBef>
                <a:spcPts val="0"/>
              </a:spcBef>
              <a:buAutoNum type="arabicPeriod"/>
            </a:pPr>
            <a:r>
              <a:rPr lang="en"/>
              <a:t>Collect1.meta</a:t>
            </a:r>
          </a:p>
          <a:p>
            <a:pPr indent="-228600" lvl="3" marL="1828800" rtl="0">
              <a:spcBef>
                <a:spcPts val="0"/>
              </a:spcBef>
              <a:buAutoNum type="arabicPeriod"/>
            </a:pPr>
            <a:r>
              <a:rPr lang="en"/>
              <a:t>SENSOR</a:t>
            </a:r>
          </a:p>
          <a:p>
            <a:pPr indent="-228600" lvl="4" marL="2286000" rtl="0">
              <a:spcBef>
                <a:spcPts val="0"/>
              </a:spcBef>
              <a:buAutoNum type="alphaLcPeriod"/>
            </a:pPr>
            <a:r>
              <a:rPr lang="en"/>
              <a:t>RAW</a:t>
            </a:r>
          </a:p>
          <a:p>
            <a:pPr indent="-228600" lvl="4" marL="2286000" rtl="0">
              <a:spcBef>
                <a:spcPts val="0"/>
              </a:spcBef>
              <a:buAutoNum type="alphaLcPeriod"/>
            </a:pPr>
            <a:r>
              <a:rPr lang="en"/>
              <a:t>DEM</a:t>
            </a:r>
          </a:p>
          <a:p>
            <a:pPr indent="-228600" lvl="4" marL="2286000" rtl="0">
              <a:spcBef>
                <a:spcPts val="0"/>
              </a:spcBef>
              <a:buAutoNum type="alphaLcPeriod"/>
            </a:pPr>
            <a:r>
              <a:rPr lang="en"/>
              <a:t>ORTHO</a:t>
            </a:r>
          </a:p>
          <a:p>
            <a:pPr indent="-228600" lvl="4" marL="2286000" rtl="0">
              <a:spcBef>
                <a:spcPts val="0"/>
              </a:spcBef>
              <a:buAutoNum type="alphaLcPeriod"/>
            </a:pPr>
            <a:r>
              <a:rPr lang="en"/>
              <a:t>SUPPORT FILES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Discussion: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 txBox="1"/>
          <p:nvPr/>
        </p:nvSpPr>
        <p:spPr>
          <a:xfrm>
            <a:off x="4930350" y="979200"/>
            <a:ext cx="3650100" cy="31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Strawman: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Data: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Geojson (from SSEDD)</a:t>
            </a:r>
          </a:p>
          <a:p>
            <a:pPr indent="-228600" lvl="2" marL="1371600" rtl="0">
              <a:spcBef>
                <a:spcPts val="0"/>
              </a:spcBef>
              <a:buAutoNum type="romanLcPeriod"/>
            </a:pPr>
            <a:r>
              <a:rPr lang="en"/>
              <a:t>Lat, Long, Alt</a:t>
            </a:r>
          </a:p>
          <a:p>
            <a:pPr indent="-228600" lvl="2" marL="1371600" rtl="0">
              <a:spcBef>
                <a:spcPts val="0"/>
              </a:spcBef>
              <a:buAutoNum type="romanLcPeriod"/>
            </a:pPr>
            <a:r>
              <a:rPr lang="en"/>
              <a:t>CO2</a:t>
            </a:r>
          </a:p>
          <a:p>
            <a:pPr indent="-228600" lvl="2" marL="1371600" rtl="0">
              <a:spcBef>
                <a:spcPts val="0"/>
              </a:spcBef>
              <a:buAutoNum type="romanLcPeriod"/>
            </a:pPr>
            <a:r>
              <a:rPr lang="en"/>
              <a:t>No. </a:t>
            </a:r>
            <a:r>
              <a:rPr lang="en"/>
              <a:t>Satellites</a:t>
            </a:r>
          </a:p>
          <a:p>
            <a:pPr indent="-228600" lvl="2" marL="1371600" rtl="0">
              <a:spcBef>
                <a:spcPts val="0"/>
              </a:spcBef>
              <a:buAutoNum type="romanLcPeriod"/>
            </a:pPr>
            <a:r>
              <a:rPr lang="en"/>
              <a:t>Barometer</a:t>
            </a:r>
          </a:p>
          <a:p>
            <a:pPr indent="-228600" lvl="2" marL="1371600" rtl="0">
              <a:spcBef>
                <a:spcPts val="0"/>
              </a:spcBef>
              <a:buAutoNum type="romanLcPeriod"/>
            </a:pPr>
            <a:r>
              <a:rPr lang="en"/>
              <a:t>UTC 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NetCDF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Metadata: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XML (from ODK)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CF/ISO19115 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Discussion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70000" y="1131600"/>
            <a:ext cx="3328500" cy="31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b="1" lang="en"/>
              <a:t>What formats?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Point data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Imagery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Video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Other?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b="1" lang="en"/>
              <a:t>What directory structure?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b="1" lang="en"/>
              <a:t>What structure within a file?</a:t>
            </a:r>
          </a:p>
          <a:p>
            <a:pPr indent="-228600" lvl="1" marL="914400" rtl="0">
              <a:spcBef>
                <a:spcPts val="0"/>
              </a:spcBef>
              <a:buAutoNum type="alphaLcPeriod"/>
            </a:pPr>
            <a:r>
              <a:rPr lang="en"/>
              <a:t>Coalesce by?</a:t>
            </a:r>
          </a:p>
          <a:p>
            <a:pPr indent="-228600" lvl="2" marL="1371600" rtl="0">
              <a:spcBef>
                <a:spcPts val="0"/>
              </a:spcBef>
              <a:buAutoNum type="romanLcPeriod"/>
            </a:pPr>
            <a:r>
              <a:rPr lang="en"/>
              <a:t>By location?</a:t>
            </a:r>
          </a:p>
          <a:p>
            <a:pPr indent="-228600" lvl="2" marL="1371600" rtl="0">
              <a:spcBef>
                <a:spcPts val="0"/>
              </a:spcBef>
              <a:buAutoNum type="romanLcPeriod"/>
            </a:pPr>
            <a:r>
              <a:rPr lang="en"/>
              <a:t>By date?</a:t>
            </a:r>
          </a:p>
          <a:p>
            <a:pPr indent="-228600" lvl="2" marL="1371600" rtl="0">
              <a:spcBef>
                <a:spcPts val="0"/>
              </a:spcBef>
              <a:buAutoNum type="romanLcPeriod"/>
            </a:pPr>
            <a:r>
              <a:rPr lang="en"/>
              <a:t>By frequency?</a:t>
            </a:r>
          </a:p>
          <a:p>
            <a:pPr indent="0" lvl="0" marL="9144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b="1" lang="en">
                <a:solidFill>
                  <a:schemeClr val="dk1"/>
                </a:solidFill>
              </a:rPr>
              <a:t>Others things? Technologies? Follow us! Join group!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 txBox="1"/>
          <p:nvPr>
            <p:ph type="ctrTitle"/>
          </p:nvPr>
        </p:nvSpPr>
        <p:spPr>
          <a:xfrm>
            <a:off x="936675" y="1088700"/>
            <a:ext cx="7929000" cy="3816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69850" lvl="0" marL="0" rtl="0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84615"/>
              <a:buFont typeface="Arial"/>
              <a:buNone/>
            </a:pPr>
            <a:r>
              <a:t/>
            </a:r>
            <a:endParaRPr b="1" sz="1300"/>
          </a:p>
          <a:p>
            <a:pPr indent="0" lvl="0" marL="38100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1300"/>
          </a:p>
          <a:p>
            <a:pPr indent="-69850" lvl="0" marL="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b="1" lang="en" sz="1300"/>
              <a:t>Presentations</a:t>
            </a:r>
            <a:r>
              <a:rPr lang="en" sz="1300"/>
              <a:t> (40 minutes): Drone Use Case Studies and Resource Catalog Overview:</a:t>
            </a:r>
          </a:p>
          <a:p>
            <a:pPr indent="-311150" lvl="0" marL="596900" rtl="0" algn="l">
              <a:lnSpc>
                <a:spcPct val="115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en" sz="1300"/>
              <a:t>Sean: Project Overview &amp; Background</a:t>
            </a:r>
          </a:p>
          <a:p>
            <a:pPr indent="-311150" lvl="0" marL="596900" rtl="0" algn="l">
              <a:lnSpc>
                <a:spcPct val="115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en" sz="1300"/>
              <a:t>Bar &amp; Jane: Project Overview → Campaign One &amp; SSEDD</a:t>
            </a:r>
          </a:p>
          <a:p>
            <a:pPr indent="-311150" lvl="0" marL="596900" rtl="0" algn="l">
              <a:lnSpc>
                <a:spcPct val="115000"/>
              </a:lnSpc>
              <a:spcBef>
                <a:spcPts val="0"/>
              </a:spcBef>
              <a:buSzPct val="100000"/>
              <a:buFont typeface="Arial"/>
              <a:buChar char="●"/>
            </a:pPr>
            <a:r>
              <a:rPr lang="en" sz="1300"/>
              <a:t>Max: (Re)introduction &amp; Project Overview</a:t>
            </a:r>
          </a:p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300"/>
          </a:p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300"/>
          </a:p>
          <a:p>
            <a:pPr lvl="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b="1" lang="en" sz="1300"/>
              <a:t>ESIP Drone Cluster Updates </a:t>
            </a:r>
            <a:r>
              <a:rPr lang="en" sz="1300"/>
              <a:t>(20 minutes) : Intro to ESIP Drone Cluster &amp; OSF </a:t>
            </a: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b="1" lang="en" sz="1300"/>
              <a:t>Updates - </a:t>
            </a:r>
            <a:r>
              <a:rPr lang="en" sz="1300"/>
              <a:t>Jane and Bar</a:t>
            </a: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b="1" lang="en" sz="1300"/>
              <a:t>Resource Catalog - </a:t>
            </a:r>
            <a:r>
              <a:rPr lang="en" sz="1300"/>
              <a:t>Kush: Resource Catalog Overview</a:t>
            </a:r>
          </a:p>
          <a:p>
            <a:pPr indent="-69850" lvl="0" marL="3810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1300"/>
          </a:p>
          <a:p>
            <a:pPr indent="-69850" lvl="0" marL="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b="1" lang="en" sz="1300"/>
              <a:t>Informal Drone Data Panel Discussion</a:t>
            </a:r>
            <a:r>
              <a:rPr lang="en" sz="1300"/>
              <a:t> (30 minutes): </a:t>
            </a: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b="1" lang="en" sz="1300"/>
              <a:t>Data/Metadata Framing</a:t>
            </a:r>
            <a:r>
              <a:rPr lang="en" sz="1300"/>
              <a:t>: Jane summarizes </a:t>
            </a: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300"/>
              <a:t>Discussion: </a:t>
            </a: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buSzPct val="100000"/>
              <a:buChar char="○"/>
            </a:pPr>
            <a:r>
              <a:rPr lang="en" sz="1300"/>
              <a:t>Data Data/Metadata Standards </a:t>
            </a: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buSzPct val="100000"/>
              <a:buChar char="○"/>
            </a:pPr>
            <a:r>
              <a:rPr lang="en" sz="1300"/>
              <a:t>Community Resources Discussion</a:t>
            </a: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buSzPct val="100000"/>
              <a:buChar char="○"/>
            </a:pPr>
            <a:r>
              <a:rPr lang="en" sz="1300"/>
              <a:t>Projects / Next Steps</a:t>
            </a:r>
          </a:p>
          <a:p>
            <a:pPr indent="-69850" lvl="0" marL="3810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t/>
            </a:r>
            <a:endParaRPr sz="1300"/>
          </a:p>
          <a:p>
            <a:pPr indent="-69850" lvl="0" marL="38100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t/>
            </a:r>
            <a:endParaRPr sz="1300"/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b="1" sz="13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65" name="Shape 65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/>
              <a:t>Overview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1350" y="636800"/>
            <a:ext cx="6440124" cy="36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 txBox="1"/>
          <p:nvPr/>
        </p:nvSpPr>
        <p:spPr>
          <a:xfrm>
            <a:off x="391775" y="859175"/>
            <a:ext cx="8325600" cy="3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Campaign1: </a:t>
            </a:r>
            <a:r>
              <a:rPr lang="en" sz="3300"/>
              <a:t>https://osf.io/nuvem/</a:t>
            </a:r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b="0" l="24379" r="0" t="0"/>
          <a:stretch/>
        </p:blipFill>
        <p:spPr>
          <a:xfrm>
            <a:off x="467975" y="1054724"/>
            <a:ext cx="2985099" cy="3144999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81" name="Shape 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5347" y="979674"/>
            <a:ext cx="2085625" cy="184117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82" name="Shape 82"/>
          <p:cNvSpPr/>
          <p:nvPr/>
        </p:nvSpPr>
        <p:spPr>
          <a:xfrm>
            <a:off x="3935300" y="2178200"/>
            <a:ext cx="1081200" cy="9459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900" y="2972100"/>
            <a:ext cx="3390900" cy="1905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84" name="Shape 84"/>
          <p:cNvSpPr txBox="1"/>
          <p:nvPr/>
        </p:nvSpPr>
        <p:spPr>
          <a:xfrm>
            <a:off x="4307100" y="1435350"/>
            <a:ext cx="15120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K-30 CO2Meter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2199575" y="4483350"/>
            <a:ext cx="339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Canon S100 + Optical Filter for NIR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Campaign1: </a:t>
            </a:r>
            <a:r>
              <a:rPr lang="en" sz="3300">
                <a:solidFill>
                  <a:schemeClr val="dk1"/>
                </a:solidFill>
              </a:rPr>
              <a:t>https://osf.io/nuvem/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800" y="1147999"/>
            <a:ext cx="4563925" cy="348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75" y="1518675"/>
            <a:ext cx="3695900" cy="273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Campaign1: </a:t>
            </a:r>
            <a:r>
              <a:rPr lang="en" sz="3300">
                <a:solidFill>
                  <a:schemeClr val="dk1"/>
                </a:solidFill>
              </a:rPr>
              <a:t>https://osf.io/nuvem/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6351" y="928399"/>
            <a:ext cx="2716399" cy="398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0650" y="942946"/>
            <a:ext cx="2716400" cy="3968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Campaign1: </a:t>
            </a:r>
            <a:r>
              <a:rPr lang="en" sz="3300">
                <a:solidFill>
                  <a:schemeClr val="dk1"/>
                </a:solidFill>
              </a:rPr>
              <a:t>https://osf.io/nuvem/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02" y="1149539"/>
            <a:ext cx="8409575" cy="3755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16455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Campaign1: </a:t>
            </a:r>
            <a:r>
              <a:rPr lang="en" sz="3300">
                <a:solidFill>
                  <a:schemeClr val="dk1"/>
                </a:solidFill>
              </a:rPr>
              <a:t>https://osf.io/nuvem/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375" y="1202000"/>
            <a:ext cx="4244524" cy="3083199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950" y="1201999"/>
            <a:ext cx="4244524" cy="308320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73763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115300" y="158250"/>
            <a:ext cx="8814900" cy="48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"/>
              <a:t> 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391775" y="323975"/>
            <a:ext cx="8465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Campaign1: </a:t>
            </a:r>
            <a:r>
              <a:rPr lang="en" sz="3300">
                <a:solidFill>
                  <a:schemeClr val="dk1"/>
                </a:solidFill>
              </a:rPr>
              <a:t>https://osf.io/nuvem/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550175" y="3751525"/>
            <a:ext cx="2845500" cy="9033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Imagery Analysis!</a:t>
            </a:r>
          </a:p>
          <a:p>
            <a:pPr lvl="0" rtl="0" algn="ctr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Digital Elevation Model / NIR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(QGIS)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050" y="1110074"/>
            <a:ext cx="3462148" cy="183785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125" name="Shape 125"/>
          <p:cNvSpPr txBox="1"/>
          <p:nvPr/>
        </p:nvSpPr>
        <p:spPr>
          <a:xfrm>
            <a:off x="532925" y="1110075"/>
            <a:ext cx="2880000" cy="6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Near Infrared Camera Imagery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(Open source drone)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550175" y="1994550"/>
            <a:ext cx="2845500" cy="6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Create mesh and Mosaic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(Open Drone Map)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382775" y="2879025"/>
            <a:ext cx="3180300" cy="621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Visualise textured mesh/point cloud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(Meshlab)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3999" y="2346323"/>
            <a:ext cx="2003049" cy="24176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cxnSp>
        <p:nvCxnSpPr>
          <p:cNvPr id="129" name="Shape 129"/>
          <p:cNvCxnSpPr>
            <a:endCxn id="126" idx="0"/>
          </p:cNvCxnSpPr>
          <p:nvPr/>
        </p:nvCxnSpPr>
        <p:spPr>
          <a:xfrm>
            <a:off x="1972925" y="1731750"/>
            <a:ext cx="0" cy="26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0" name="Shape 130"/>
          <p:cNvCxnSpPr>
            <a:stCxn id="126" idx="2"/>
            <a:endCxn id="127" idx="0"/>
          </p:cNvCxnSpPr>
          <p:nvPr/>
        </p:nvCxnSpPr>
        <p:spPr>
          <a:xfrm>
            <a:off x="1972925" y="2616150"/>
            <a:ext cx="0" cy="26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1" name="Shape 131"/>
          <p:cNvCxnSpPr>
            <a:stCxn id="127" idx="2"/>
            <a:endCxn id="123" idx="0"/>
          </p:cNvCxnSpPr>
          <p:nvPr/>
        </p:nvCxnSpPr>
        <p:spPr>
          <a:xfrm>
            <a:off x="1972925" y="3500625"/>
            <a:ext cx="0" cy="25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32" name="Shape 132"/>
          <p:cNvSpPr txBox="1"/>
          <p:nvPr/>
        </p:nvSpPr>
        <p:spPr>
          <a:xfrm>
            <a:off x="7475175" y="1994550"/>
            <a:ext cx="12264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TimeStamps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3766500" y="3013725"/>
            <a:ext cx="9945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3D DEM</a:t>
            </a:r>
          </a:p>
        </p:txBody>
      </p:sp>
      <p:cxnSp>
        <p:nvCxnSpPr>
          <p:cNvPr id="134" name="Shape 134"/>
          <p:cNvCxnSpPr/>
          <p:nvPr/>
        </p:nvCxnSpPr>
        <p:spPr>
          <a:xfrm flipH="1">
            <a:off x="7198850" y="2270350"/>
            <a:ext cx="538800" cy="33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35" name="Shape 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4425" y="3301675"/>
            <a:ext cx="1448525" cy="1510175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136" name="Shape 136"/>
          <p:cNvSpPr/>
          <p:nvPr/>
        </p:nvSpPr>
        <p:spPr>
          <a:xfrm>
            <a:off x="7571875" y="3920950"/>
            <a:ext cx="234900" cy="2508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37" name="Shape 137"/>
          <p:cNvCxnSpPr/>
          <p:nvPr/>
        </p:nvCxnSpPr>
        <p:spPr>
          <a:xfrm>
            <a:off x="4436400" y="3782825"/>
            <a:ext cx="759600" cy="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8" name="Shape 138"/>
          <p:cNvCxnSpPr/>
          <p:nvPr/>
        </p:nvCxnSpPr>
        <p:spPr>
          <a:xfrm>
            <a:off x="5265175" y="3589450"/>
            <a:ext cx="0" cy="518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9" name="Shape 139"/>
          <p:cNvCxnSpPr/>
          <p:nvPr/>
        </p:nvCxnSpPr>
        <p:spPr>
          <a:xfrm>
            <a:off x="5251350" y="3541125"/>
            <a:ext cx="193500" cy="6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40" name="Shape 140"/>
          <p:cNvSpPr txBox="1"/>
          <p:nvPr/>
        </p:nvSpPr>
        <p:spPr>
          <a:xfrm>
            <a:off x="3807300" y="3489950"/>
            <a:ext cx="8979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Offset: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1.3m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7.3m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