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9" r:id="rId5"/>
    <p:sldId id="260" r:id="rId6"/>
    <p:sldId id="261" r:id="rId7"/>
    <p:sldId id="275" r:id="rId8"/>
    <p:sldId id="270" r:id="rId9"/>
    <p:sldId id="274" r:id="rId10"/>
    <p:sldId id="262" r:id="rId11"/>
    <p:sldId id="271" r:id="rId12"/>
    <p:sldId id="272" r:id="rId13"/>
    <p:sldId id="273" r:id="rId14"/>
    <p:sldId id="268" r:id="rId15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719" autoAdjust="0"/>
    <p:restoredTop sz="94660"/>
  </p:normalViewPr>
  <p:slideViewPr>
    <p:cSldViewPr>
      <p:cViewPr>
        <p:scale>
          <a:sx n="50" d="100"/>
          <a:sy n="50" d="100"/>
        </p:scale>
        <p:origin x="-2160" y="-25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87918-6D29-7545-9B21-77E2E7DDEB31}" type="doc">
      <dgm:prSet loTypeId="urn:microsoft.com/office/officeart/2005/8/layout/radial4" loCatId="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0C4E1F1-403A-1D4D-A0E6-DCE2A75BF037}">
      <dgm:prSet phldrT="[Text]" custT="1"/>
      <dgm:spPr/>
      <dgm:t>
        <a:bodyPr lIns="0" rIns="0"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en-US" sz="2200" b="0" dirty="0" smtClean="0">
              <a:latin typeface="Helvetica"/>
              <a:cs typeface="Helvetica"/>
            </a:rPr>
            <a:t>Data</a:t>
          </a:r>
        </a:p>
        <a:p>
          <a:pPr marL="0" indent="0">
            <a:lnSpc>
              <a:spcPct val="150000"/>
            </a:lnSpc>
            <a:spcAft>
              <a:spcPts val="0"/>
            </a:spcAft>
          </a:pPr>
          <a:r>
            <a:rPr lang="en-US" sz="2200" b="0" dirty="0" smtClean="0">
              <a:latin typeface="Helvetica"/>
              <a:cs typeface="Helvetica"/>
            </a:rPr>
            <a:t>Systems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en-US" sz="2200" b="0" dirty="0" smtClean="0">
              <a:latin typeface="Helvetica"/>
              <a:cs typeface="Helvetica"/>
            </a:rPr>
            <a:t>Organizational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en-US" sz="2200" b="0" dirty="0" smtClean="0">
              <a:latin typeface="Helvetica"/>
              <a:cs typeface="Helvetica"/>
            </a:rPr>
            <a:t>Human</a:t>
          </a:r>
        </a:p>
        <a:p>
          <a:pPr>
            <a:lnSpc>
              <a:spcPct val="150000"/>
            </a:lnSpc>
            <a:spcAft>
              <a:spcPts val="0"/>
            </a:spcAft>
          </a:pPr>
          <a:endParaRPr lang="en-US" sz="1800" dirty="0" smtClean="0"/>
        </a:p>
      </dgm:t>
    </dgm:pt>
    <dgm:pt modelId="{529ED3D4-2505-C649-AA07-26B92433EA86}" type="parTrans" cxnId="{774EE19E-C2FE-6342-A28A-BADE56085F56}">
      <dgm:prSet/>
      <dgm:spPr/>
      <dgm:t>
        <a:bodyPr/>
        <a:lstStyle/>
        <a:p>
          <a:endParaRPr lang="en-US"/>
        </a:p>
      </dgm:t>
    </dgm:pt>
    <dgm:pt modelId="{7309863C-8794-A24B-89AA-0B193FDCC97A}" type="sibTrans" cxnId="{774EE19E-C2FE-6342-A28A-BADE56085F56}">
      <dgm:prSet/>
      <dgm:spPr/>
      <dgm:t>
        <a:bodyPr/>
        <a:lstStyle/>
        <a:p>
          <a:endParaRPr lang="en-US"/>
        </a:p>
      </dgm:t>
    </dgm:pt>
    <dgm:pt modelId="{45C178A9-D8DF-9E4A-8876-FF35287B9570}">
      <dgm:prSet phldrT="[Text]"/>
      <dgm:spPr/>
      <dgm:t>
        <a:bodyPr/>
        <a:lstStyle/>
        <a:p>
          <a:r>
            <a:rPr lang="en-US" dirty="0" smtClean="0"/>
            <a:t>In Person Meetings</a:t>
          </a:r>
          <a:endParaRPr lang="en-US" dirty="0"/>
        </a:p>
      </dgm:t>
    </dgm:pt>
    <dgm:pt modelId="{D9E2660C-E69E-FC46-9D1D-D5CE4F5E4DE1}" type="parTrans" cxnId="{C78DFC1F-513D-B74B-921C-34DD46D4BFA3}">
      <dgm:prSet/>
      <dgm:spPr/>
      <dgm:t>
        <a:bodyPr/>
        <a:lstStyle/>
        <a:p>
          <a:endParaRPr lang="en-US"/>
        </a:p>
      </dgm:t>
    </dgm:pt>
    <dgm:pt modelId="{D3105A7C-AF26-8E40-8E2C-AD0A627D7B2D}" type="sibTrans" cxnId="{C78DFC1F-513D-B74B-921C-34DD46D4BFA3}">
      <dgm:prSet/>
      <dgm:spPr/>
      <dgm:t>
        <a:bodyPr/>
        <a:lstStyle/>
        <a:p>
          <a:endParaRPr lang="en-US"/>
        </a:p>
      </dgm:t>
    </dgm:pt>
    <dgm:pt modelId="{B2F4C138-624E-9049-80B9-09B10590F0DE}">
      <dgm:prSet phldrT="[Text]"/>
      <dgm:spPr/>
      <dgm:t>
        <a:bodyPr/>
        <a:lstStyle/>
        <a:p>
          <a:r>
            <a:rPr lang="en-US" dirty="0" smtClean="0"/>
            <a:t>Website, Wiki, Commons</a:t>
          </a:r>
          <a:endParaRPr lang="en-US" dirty="0"/>
        </a:p>
      </dgm:t>
    </dgm:pt>
    <dgm:pt modelId="{A006DD36-BE23-4141-B104-CBEB176754BC}" type="parTrans" cxnId="{E54C7E08-2D68-7A41-955F-8B581B0E90F8}">
      <dgm:prSet/>
      <dgm:spPr/>
      <dgm:t>
        <a:bodyPr/>
        <a:lstStyle/>
        <a:p>
          <a:endParaRPr lang="en-US"/>
        </a:p>
      </dgm:t>
    </dgm:pt>
    <dgm:pt modelId="{8B87D210-DBE3-B548-AE72-09A91DF6F96A}" type="sibTrans" cxnId="{E54C7E08-2D68-7A41-955F-8B581B0E90F8}">
      <dgm:prSet/>
      <dgm:spPr/>
      <dgm:t>
        <a:bodyPr/>
        <a:lstStyle/>
        <a:p>
          <a:endParaRPr lang="en-US"/>
        </a:p>
      </dgm:t>
    </dgm:pt>
    <dgm:pt modelId="{B4F6DD08-4D66-EA48-B563-5627FDFD992C}">
      <dgm:prSet phldrT="[Text]"/>
      <dgm:spPr/>
      <dgm:t>
        <a:bodyPr/>
        <a:lstStyle/>
        <a:p>
          <a:r>
            <a:rPr lang="en-US" dirty="0" err="1" smtClean="0"/>
            <a:t>Telecons</a:t>
          </a:r>
          <a:r>
            <a:rPr lang="en-US" dirty="0" smtClean="0"/>
            <a:t>/Web Meetings</a:t>
          </a:r>
          <a:endParaRPr lang="en-US" dirty="0"/>
        </a:p>
      </dgm:t>
    </dgm:pt>
    <dgm:pt modelId="{6ED1C464-856A-DB49-807E-93BDB189543A}" type="parTrans" cxnId="{29FCD23B-7848-A047-A83E-3A55DEFE5C55}">
      <dgm:prSet/>
      <dgm:spPr/>
      <dgm:t>
        <a:bodyPr/>
        <a:lstStyle/>
        <a:p>
          <a:endParaRPr lang="en-US"/>
        </a:p>
      </dgm:t>
    </dgm:pt>
    <dgm:pt modelId="{4D3AC459-9F27-4A48-A97A-8770C9CCF365}" type="sibTrans" cxnId="{29FCD23B-7848-A047-A83E-3A55DEFE5C55}">
      <dgm:prSet/>
      <dgm:spPr/>
      <dgm:t>
        <a:bodyPr/>
        <a:lstStyle/>
        <a:p>
          <a:endParaRPr lang="en-US"/>
        </a:p>
      </dgm:t>
    </dgm:pt>
    <dgm:pt modelId="{4EF302FB-32D1-E344-B217-C5AF0C58F193}">
      <dgm:prSet phldrT="[Text]"/>
      <dgm:spPr/>
      <dgm:t>
        <a:bodyPr/>
        <a:lstStyle/>
        <a:p>
          <a:r>
            <a:rPr lang="en-US" dirty="0" smtClean="0"/>
            <a:t>Clusters, Working Groups, Committees</a:t>
          </a:r>
          <a:endParaRPr lang="en-US" dirty="0"/>
        </a:p>
      </dgm:t>
    </dgm:pt>
    <dgm:pt modelId="{CE827CD4-45E0-E445-BEE6-D7B58B0DCC4D}" type="parTrans" cxnId="{F897478F-972E-3342-8FE0-A5B23B9D41D7}">
      <dgm:prSet/>
      <dgm:spPr/>
      <dgm:t>
        <a:bodyPr/>
        <a:lstStyle/>
        <a:p>
          <a:endParaRPr lang="en-US"/>
        </a:p>
      </dgm:t>
    </dgm:pt>
    <dgm:pt modelId="{F9B6FFF9-48D9-7841-B575-1907B9760BEE}" type="sibTrans" cxnId="{F897478F-972E-3342-8FE0-A5B23B9D41D7}">
      <dgm:prSet/>
      <dgm:spPr/>
      <dgm:t>
        <a:bodyPr/>
        <a:lstStyle/>
        <a:p>
          <a:endParaRPr lang="en-US"/>
        </a:p>
      </dgm:t>
    </dgm:pt>
    <dgm:pt modelId="{168FF59B-C026-2F44-B7C6-2F326E964715}" type="pres">
      <dgm:prSet presAssocID="{C3E87918-6D29-7545-9B21-77E2E7DDEB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3F1D52-4D57-FD44-B21F-9B6FFA793F1F}" type="pres">
      <dgm:prSet presAssocID="{E0C4E1F1-403A-1D4D-A0E6-DCE2A75BF037}" presName="centerShape" presStyleLbl="node0" presStyleIdx="0" presStyleCnt="1" custScaleX="111400" custScaleY="104708" custLinFactNeighborY="-539"/>
      <dgm:spPr/>
      <dgm:t>
        <a:bodyPr/>
        <a:lstStyle/>
        <a:p>
          <a:endParaRPr lang="en-US"/>
        </a:p>
      </dgm:t>
    </dgm:pt>
    <dgm:pt modelId="{FC8721CE-6B78-BE4E-9DA1-98447AF23868}" type="pres">
      <dgm:prSet presAssocID="{D9E2660C-E69E-FC46-9D1D-D5CE4F5E4DE1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8F15614-1D6C-BB4F-8376-A744886329A3}" type="pres">
      <dgm:prSet presAssocID="{45C178A9-D8DF-9E4A-8876-FF35287B95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30723-D7DA-CE4E-AF73-9269EE44B782}" type="pres">
      <dgm:prSet presAssocID="{A006DD36-BE23-4141-B104-CBEB176754BC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ACD21796-1BCD-0F42-B924-D68AB150352D}" type="pres">
      <dgm:prSet presAssocID="{B2F4C138-624E-9049-80B9-09B10590F0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4CD3A-8E2D-A64D-9BCA-9EFF28F66D00}" type="pres">
      <dgm:prSet presAssocID="{6ED1C464-856A-DB49-807E-93BDB189543A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EB34EB1A-EF3C-DF48-B433-C4294D3A2E89}" type="pres">
      <dgm:prSet presAssocID="{B4F6DD08-4D66-EA48-B563-5627FDFD992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EE181-35D3-E345-9E87-29E0A08C63B8}" type="pres">
      <dgm:prSet presAssocID="{CE827CD4-45E0-E445-BEE6-D7B58B0DCC4D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8BC14C01-76C9-7B48-9DFE-5173439D2137}" type="pres">
      <dgm:prSet presAssocID="{4EF302FB-32D1-E344-B217-C5AF0C58F19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096D8A-70D5-D044-8FA7-70FA0B761EF1}" type="presOf" srcId="{E0C4E1F1-403A-1D4D-A0E6-DCE2A75BF037}" destId="{193F1D52-4D57-FD44-B21F-9B6FFA793F1F}" srcOrd="0" destOrd="0" presId="urn:microsoft.com/office/officeart/2005/8/layout/radial4"/>
    <dgm:cxn modelId="{C78DFC1F-513D-B74B-921C-34DD46D4BFA3}" srcId="{E0C4E1F1-403A-1D4D-A0E6-DCE2A75BF037}" destId="{45C178A9-D8DF-9E4A-8876-FF35287B9570}" srcOrd="0" destOrd="0" parTransId="{D9E2660C-E69E-FC46-9D1D-D5CE4F5E4DE1}" sibTransId="{D3105A7C-AF26-8E40-8E2C-AD0A627D7B2D}"/>
    <dgm:cxn modelId="{0622B1BC-949D-E54E-A025-32819C85D965}" type="presOf" srcId="{B2F4C138-624E-9049-80B9-09B10590F0DE}" destId="{ACD21796-1BCD-0F42-B924-D68AB150352D}" srcOrd="0" destOrd="0" presId="urn:microsoft.com/office/officeart/2005/8/layout/radial4"/>
    <dgm:cxn modelId="{900842E7-AE32-E347-B5BE-016AF7A67043}" type="presOf" srcId="{4EF302FB-32D1-E344-B217-C5AF0C58F193}" destId="{8BC14C01-76C9-7B48-9DFE-5173439D2137}" srcOrd="0" destOrd="0" presId="urn:microsoft.com/office/officeart/2005/8/layout/radial4"/>
    <dgm:cxn modelId="{F3B64A2C-8AD1-E340-B0A0-5F0FEC46E5DE}" type="presOf" srcId="{D9E2660C-E69E-FC46-9D1D-D5CE4F5E4DE1}" destId="{FC8721CE-6B78-BE4E-9DA1-98447AF23868}" srcOrd="0" destOrd="0" presId="urn:microsoft.com/office/officeart/2005/8/layout/radial4"/>
    <dgm:cxn modelId="{774EE19E-C2FE-6342-A28A-BADE56085F56}" srcId="{C3E87918-6D29-7545-9B21-77E2E7DDEB31}" destId="{E0C4E1F1-403A-1D4D-A0E6-DCE2A75BF037}" srcOrd="0" destOrd="0" parTransId="{529ED3D4-2505-C649-AA07-26B92433EA86}" sibTransId="{7309863C-8794-A24B-89AA-0B193FDCC97A}"/>
    <dgm:cxn modelId="{82F642F7-7A75-BB4E-844D-82C9771E5EEE}" type="presOf" srcId="{C3E87918-6D29-7545-9B21-77E2E7DDEB31}" destId="{168FF59B-C026-2F44-B7C6-2F326E964715}" srcOrd="0" destOrd="0" presId="urn:microsoft.com/office/officeart/2005/8/layout/radial4"/>
    <dgm:cxn modelId="{29FCD23B-7848-A047-A83E-3A55DEFE5C55}" srcId="{E0C4E1F1-403A-1D4D-A0E6-DCE2A75BF037}" destId="{B4F6DD08-4D66-EA48-B563-5627FDFD992C}" srcOrd="2" destOrd="0" parTransId="{6ED1C464-856A-DB49-807E-93BDB189543A}" sibTransId="{4D3AC459-9F27-4A48-A97A-8770C9CCF365}"/>
    <dgm:cxn modelId="{8206BC79-0A92-FE4F-8919-900C546041AD}" type="presOf" srcId="{B4F6DD08-4D66-EA48-B563-5627FDFD992C}" destId="{EB34EB1A-EF3C-DF48-B433-C4294D3A2E89}" srcOrd="0" destOrd="0" presId="urn:microsoft.com/office/officeart/2005/8/layout/radial4"/>
    <dgm:cxn modelId="{CE646638-006E-2C4F-B4AF-0D4DCCD33DE4}" type="presOf" srcId="{6ED1C464-856A-DB49-807E-93BDB189543A}" destId="{DE04CD3A-8E2D-A64D-9BCA-9EFF28F66D00}" srcOrd="0" destOrd="0" presId="urn:microsoft.com/office/officeart/2005/8/layout/radial4"/>
    <dgm:cxn modelId="{50C91E8C-D39A-CE4E-8E77-7435567B225F}" type="presOf" srcId="{45C178A9-D8DF-9E4A-8876-FF35287B9570}" destId="{68F15614-1D6C-BB4F-8376-A744886329A3}" srcOrd="0" destOrd="0" presId="urn:microsoft.com/office/officeart/2005/8/layout/radial4"/>
    <dgm:cxn modelId="{246AE12C-C9E8-5847-8FF7-B572934DA9FA}" type="presOf" srcId="{CE827CD4-45E0-E445-BEE6-D7B58B0DCC4D}" destId="{050EE181-35D3-E345-9E87-29E0A08C63B8}" srcOrd="0" destOrd="0" presId="urn:microsoft.com/office/officeart/2005/8/layout/radial4"/>
    <dgm:cxn modelId="{180BA5D1-5CFC-754C-98F4-0C02AC4318DA}" type="presOf" srcId="{A006DD36-BE23-4141-B104-CBEB176754BC}" destId="{F3730723-D7DA-CE4E-AF73-9269EE44B782}" srcOrd="0" destOrd="0" presId="urn:microsoft.com/office/officeart/2005/8/layout/radial4"/>
    <dgm:cxn modelId="{E54C7E08-2D68-7A41-955F-8B581B0E90F8}" srcId="{E0C4E1F1-403A-1D4D-A0E6-DCE2A75BF037}" destId="{B2F4C138-624E-9049-80B9-09B10590F0DE}" srcOrd="1" destOrd="0" parTransId="{A006DD36-BE23-4141-B104-CBEB176754BC}" sibTransId="{8B87D210-DBE3-B548-AE72-09A91DF6F96A}"/>
    <dgm:cxn modelId="{F897478F-972E-3342-8FE0-A5B23B9D41D7}" srcId="{E0C4E1F1-403A-1D4D-A0E6-DCE2A75BF037}" destId="{4EF302FB-32D1-E344-B217-C5AF0C58F193}" srcOrd="3" destOrd="0" parTransId="{CE827CD4-45E0-E445-BEE6-D7B58B0DCC4D}" sibTransId="{F9B6FFF9-48D9-7841-B575-1907B9760BEE}"/>
    <dgm:cxn modelId="{4806B754-A566-1A43-A037-390F1103314C}" type="presParOf" srcId="{168FF59B-C026-2F44-B7C6-2F326E964715}" destId="{193F1D52-4D57-FD44-B21F-9B6FFA793F1F}" srcOrd="0" destOrd="0" presId="urn:microsoft.com/office/officeart/2005/8/layout/radial4"/>
    <dgm:cxn modelId="{EFD724BF-CF03-4C4B-91C8-C720C8549E02}" type="presParOf" srcId="{168FF59B-C026-2F44-B7C6-2F326E964715}" destId="{FC8721CE-6B78-BE4E-9DA1-98447AF23868}" srcOrd="1" destOrd="0" presId="urn:microsoft.com/office/officeart/2005/8/layout/radial4"/>
    <dgm:cxn modelId="{8E0483EC-A126-4C42-8534-E4AB081B5161}" type="presParOf" srcId="{168FF59B-C026-2F44-B7C6-2F326E964715}" destId="{68F15614-1D6C-BB4F-8376-A744886329A3}" srcOrd="2" destOrd="0" presId="urn:microsoft.com/office/officeart/2005/8/layout/radial4"/>
    <dgm:cxn modelId="{44AF6307-1BFA-D545-B36B-B005878EDC40}" type="presParOf" srcId="{168FF59B-C026-2F44-B7C6-2F326E964715}" destId="{F3730723-D7DA-CE4E-AF73-9269EE44B782}" srcOrd="3" destOrd="0" presId="urn:microsoft.com/office/officeart/2005/8/layout/radial4"/>
    <dgm:cxn modelId="{3FFFF2C7-28B2-6143-BDD4-242F8030784D}" type="presParOf" srcId="{168FF59B-C026-2F44-B7C6-2F326E964715}" destId="{ACD21796-1BCD-0F42-B924-D68AB150352D}" srcOrd="4" destOrd="0" presId="urn:microsoft.com/office/officeart/2005/8/layout/radial4"/>
    <dgm:cxn modelId="{0691B775-D61C-7548-8868-CFA37118ED17}" type="presParOf" srcId="{168FF59B-C026-2F44-B7C6-2F326E964715}" destId="{DE04CD3A-8E2D-A64D-9BCA-9EFF28F66D00}" srcOrd="5" destOrd="0" presId="urn:microsoft.com/office/officeart/2005/8/layout/radial4"/>
    <dgm:cxn modelId="{712BB3C3-25F2-4744-8E24-42769EDAF652}" type="presParOf" srcId="{168FF59B-C026-2F44-B7C6-2F326E964715}" destId="{EB34EB1A-EF3C-DF48-B433-C4294D3A2E89}" srcOrd="6" destOrd="0" presId="urn:microsoft.com/office/officeart/2005/8/layout/radial4"/>
    <dgm:cxn modelId="{53EF59FB-BECE-404A-82C0-C3707517A98D}" type="presParOf" srcId="{168FF59B-C026-2F44-B7C6-2F326E964715}" destId="{050EE181-35D3-E345-9E87-29E0A08C63B8}" srcOrd="7" destOrd="0" presId="urn:microsoft.com/office/officeart/2005/8/layout/radial4"/>
    <dgm:cxn modelId="{51E7539B-7EBB-0640-8835-B9816AE26DA7}" type="presParOf" srcId="{168FF59B-C026-2F44-B7C6-2F326E964715}" destId="{8BC14C01-76C9-7B48-9DFE-5173439D213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F1D52-4D57-FD44-B21F-9B6FFA793F1F}">
      <dsp:nvSpPr>
        <dsp:cNvPr id="0" name=""/>
        <dsp:cNvSpPr/>
      </dsp:nvSpPr>
      <dsp:spPr>
        <a:xfrm>
          <a:off x="3031072" y="2971826"/>
          <a:ext cx="2607722" cy="245107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200" b="0" kern="1200" dirty="0" smtClean="0">
              <a:latin typeface="Helvetica"/>
              <a:cs typeface="Helvetica"/>
            </a:rPr>
            <a:t>Data</a:t>
          </a:r>
        </a:p>
        <a:p>
          <a:pPr marL="0" lvl="0" indent="0" algn="ctr" defTabSz="9779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200" b="0" kern="1200" dirty="0" smtClean="0">
              <a:latin typeface="Helvetica"/>
              <a:cs typeface="Helvetica"/>
            </a:rPr>
            <a:t>Systems</a:t>
          </a:r>
        </a:p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200" b="0" kern="1200" dirty="0" smtClean="0">
              <a:latin typeface="Helvetica"/>
              <a:cs typeface="Helvetica"/>
            </a:rPr>
            <a:t>Organizational</a:t>
          </a:r>
        </a:p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en-US" sz="2200" b="0" kern="1200" dirty="0" smtClean="0">
              <a:latin typeface="Helvetica"/>
              <a:cs typeface="Helvetica"/>
            </a:rPr>
            <a:t>Human</a:t>
          </a:r>
        </a:p>
        <a:p>
          <a:pPr lvl="0" algn="ctr" defTabSz="9779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endParaRPr lang="en-US" sz="1800" kern="1200" dirty="0" smtClean="0"/>
        </a:p>
      </dsp:txBody>
      <dsp:txXfrm>
        <a:off x="3412964" y="3330777"/>
        <a:ext cx="1843938" cy="1733169"/>
      </dsp:txXfrm>
    </dsp:sp>
    <dsp:sp modelId="{FC8721CE-6B78-BE4E-9DA1-98447AF23868}">
      <dsp:nvSpPr>
        <dsp:cNvPr id="0" name=""/>
        <dsp:cNvSpPr/>
      </dsp:nvSpPr>
      <dsp:spPr>
        <a:xfrm rot="11664105">
          <a:off x="1083262" y="3274799"/>
          <a:ext cx="1916000" cy="66714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15614-1D6C-BB4F-8376-A744886329A3}">
      <dsp:nvSpPr>
        <dsp:cNvPr id="0" name=""/>
        <dsp:cNvSpPr/>
      </dsp:nvSpPr>
      <dsp:spPr>
        <a:xfrm>
          <a:off x="1456" y="2480571"/>
          <a:ext cx="2223820" cy="177905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 Person Meetings</a:t>
          </a:r>
          <a:endParaRPr lang="en-US" sz="2800" kern="1200" dirty="0"/>
        </a:p>
      </dsp:txBody>
      <dsp:txXfrm>
        <a:off x="53563" y="2532678"/>
        <a:ext cx="2119606" cy="1674842"/>
      </dsp:txXfrm>
    </dsp:sp>
    <dsp:sp modelId="{F3730723-D7DA-CE4E-AF73-9269EE44B782}">
      <dsp:nvSpPr>
        <dsp:cNvPr id="0" name=""/>
        <dsp:cNvSpPr/>
      </dsp:nvSpPr>
      <dsp:spPr>
        <a:xfrm rot="14684184">
          <a:off x="2366413" y="1758937"/>
          <a:ext cx="1950392" cy="66714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9217"/>
            <a:lumOff val="98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21796-1BCD-0F42-B924-D68AB150352D}">
      <dsp:nvSpPr>
        <dsp:cNvPr id="0" name=""/>
        <dsp:cNvSpPr/>
      </dsp:nvSpPr>
      <dsp:spPr>
        <a:xfrm>
          <a:off x="1813501" y="321059"/>
          <a:ext cx="2223820" cy="177905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Website, Wiki, Commons</a:t>
          </a:r>
          <a:endParaRPr lang="en-US" sz="2800" kern="1200" dirty="0"/>
        </a:p>
      </dsp:txBody>
      <dsp:txXfrm>
        <a:off x="1865608" y="373166"/>
        <a:ext cx="2119606" cy="1674842"/>
      </dsp:txXfrm>
    </dsp:sp>
    <dsp:sp modelId="{DE04CD3A-8E2D-A64D-9BCA-9EFF28F66D00}">
      <dsp:nvSpPr>
        <dsp:cNvPr id="0" name=""/>
        <dsp:cNvSpPr/>
      </dsp:nvSpPr>
      <dsp:spPr>
        <a:xfrm rot="17715816">
          <a:off x="4353060" y="1758937"/>
          <a:ext cx="1950392" cy="66714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8433"/>
            <a:lumOff val="197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4EB1A-EF3C-DF48-B433-C4294D3A2E89}">
      <dsp:nvSpPr>
        <dsp:cNvPr id="0" name=""/>
        <dsp:cNvSpPr/>
      </dsp:nvSpPr>
      <dsp:spPr>
        <a:xfrm>
          <a:off x="4632544" y="321059"/>
          <a:ext cx="2223820" cy="177905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Telecons</a:t>
          </a:r>
          <a:r>
            <a:rPr lang="en-US" sz="2800" kern="1200" dirty="0" smtClean="0"/>
            <a:t>/Web Meetings</a:t>
          </a:r>
          <a:endParaRPr lang="en-US" sz="2800" kern="1200" dirty="0"/>
        </a:p>
      </dsp:txBody>
      <dsp:txXfrm>
        <a:off x="4684651" y="373166"/>
        <a:ext cx="2119606" cy="1674842"/>
      </dsp:txXfrm>
    </dsp:sp>
    <dsp:sp modelId="{050EE181-35D3-E345-9E87-29E0A08C63B8}">
      <dsp:nvSpPr>
        <dsp:cNvPr id="0" name=""/>
        <dsp:cNvSpPr/>
      </dsp:nvSpPr>
      <dsp:spPr>
        <a:xfrm rot="20735895">
          <a:off x="5670604" y="3274799"/>
          <a:ext cx="1916000" cy="66714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14C01-76C9-7B48-9DFE-5173439D2137}">
      <dsp:nvSpPr>
        <dsp:cNvPr id="0" name=""/>
        <dsp:cNvSpPr/>
      </dsp:nvSpPr>
      <dsp:spPr>
        <a:xfrm>
          <a:off x="6444589" y="2480571"/>
          <a:ext cx="2223820" cy="177905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Clusters, Working Groups, Committees</a:t>
          </a:r>
          <a:endParaRPr lang="en-US" sz="2800" kern="1200" dirty="0"/>
        </a:p>
      </dsp:txBody>
      <dsp:txXfrm>
        <a:off x="6496696" y="2532678"/>
        <a:ext cx="2119606" cy="167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>
                <a:sym typeface="Noteworthy Bold" charset="0"/>
              </a:rPr>
              <a:t>Second level</a:t>
            </a:r>
          </a:p>
          <a:p>
            <a:pPr lvl="2"/>
            <a:r>
              <a:rPr lang="en-US" noProof="0">
                <a:sym typeface="Noteworthy Bold" charset="0"/>
              </a:rPr>
              <a:t>Third level</a:t>
            </a:r>
          </a:p>
          <a:p>
            <a:pPr lvl="3"/>
            <a:r>
              <a:rPr lang="en-US" noProof="0">
                <a:sym typeface="Noteworthy Bold" charset="0"/>
              </a:rPr>
              <a:t>Fourth level</a:t>
            </a:r>
          </a:p>
          <a:p>
            <a:pPr lvl="4"/>
            <a:r>
              <a:rPr lang="en-US" noProof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756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/>
            <a:r>
              <a:rPr lang="en-US" smtClean="0"/>
              <a:t>Benefits of Engaging with Community:</a:t>
            </a:r>
          </a:p>
          <a:p>
            <a:pPr eaLnBrk="1"/>
            <a:endParaRPr lang="en-US" smtClean="0"/>
          </a:p>
          <a:p>
            <a:pPr eaLnBrk="1"/>
            <a:r>
              <a:rPr lang="en-US" smtClean="0"/>
              <a:t>Enhance staff knowledge through peer knowledge exchange</a:t>
            </a:r>
          </a:p>
          <a:p>
            <a:pPr eaLnBrk="1"/>
            <a:r>
              <a:rPr lang="en-US" smtClean="0"/>
              <a:t>Take away new technologies</a:t>
            </a:r>
          </a:p>
          <a:p>
            <a:pPr eaLnBrk="1"/>
            <a:r>
              <a:rPr lang="en-US" smtClean="0"/>
              <a:t>Identify new collaborations</a:t>
            </a:r>
          </a:p>
          <a:p>
            <a:pPr eaLnBrk="1"/>
            <a:r>
              <a:rPr lang="en-US" smtClean="0"/>
              <a:t>Leverage scarce resources through reuse, repurpose</a:t>
            </a:r>
          </a:p>
          <a:p>
            <a:pPr eaLnBrk="1"/>
            <a:r>
              <a:rPr lang="en-US" smtClean="0"/>
              <a:t>Help define community best practices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ESIP supports connections at the data and systems levels by providing a neutral venue to build relationships at the human and organization level.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Fdn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staff has birds eye view to link communities and organizations to each other…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ESIP works cross agencies, cross sectors, and cross science domains.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Testbed activities: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Digital Identifiers Evaluation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Deploy a Testbed Portal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Esri Geoportal Server: Discovery Services and Clients: Interoperability Testing, Advertisement, and Assessment of Data to Service Broker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A Classification and Annotation Scheme for Data and Service Quality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Drupal Metadata Editing Tool Suite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Data Stewardship: Metadata and Identifier Mapping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ESIP Ontologies in the Cloud: Semantic Web Focus</a:t>
            </a:r>
          </a:p>
          <a:p>
            <a:pPr>
              <a:buFont typeface="Wingdings" charset="2"/>
              <a:buChar char="§"/>
            </a:pPr>
            <a:r>
              <a:rPr lang="en-US" smtClean="0">
                <a:ea typeface="ＭＳ Ｐゴシック" charset="-128"/>
                <a:cs typeface="ＭＳ Ｐゴシック" charset="-128"/>
              </a:rPr>
              <a:t>ESIP DOES not build infrastructure – it enables other to leverage the work across the community to build better infrastructure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381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762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143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524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905000" indent="-381000" algn="l" defTabSz="584200" rtl="0" eaLnBrk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3622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28194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2766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3733800" indent="-3810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jpeg"/><Relationship Id="rId12" Type="http://schemas.openxmlformats.org/officeDocument/2006/relationships/image" Target="../media/image23.jpg"/><Relationship Id="rId13" Type="http://schemas.openxmlformats.org/officeDocument/2006/relationships/image" Target="../media/image24.jpg"/><Relationship Id="rId14" Type="http://schemas.openxmlformats.org/officeDocument/2006/relationships/image" Target="../media/image25.jpg"/><Relationship Id="rId15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Relationship Id="rId4" Type="http://schemas.openxmlformats.org/officeDocument/2006/relationships/image" Target="../media/image15.jpeg"/><Relationship Id="rId5" Type="http://schemas.openxmlformats.org/officeDocument/2006/relationships/image" Target="../media/image16.jpg"/><Relationship Id="rId6" Type="http://schemas.openxmlformats.org/officeDocument/2006/relationships/image" Target="../media/image17.jpe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9" Type="http://schemas.openxmlformats.org/officeDocument/2006/relationships/image" Target="../media/image20.jpg"/><Relationship Id="rId10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0" y="0"/>
            <a:ext cx="13004800" cy="9815513"/>
          </a:xfrm>
          <a:prstGeom prst="rect">
            <a:avLst/>
          </a:prstGeom>
          <a:gradFill rotWithShape="0">
            <a:gsLst>
              <a:gs pos="0">
                <a:srgbClr val="549FFF"/>
              </a:gs>
              <a:gs pos="100000">
                <a:srgbClr val="003171"/>
              </a:gs>
            </a:gsLst>
            <a:lin ang="189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" name="AutoShape 2"/>
          <p:cNvSpPr>
            <a:spLocks/>
          </p:cNvSpPr>
          <p:nvPr/>
        </p:nvSpPr>
        <p:spPr bwMode="auto">
          <a:xfrm flipH="1">
            <a:off x="-4763" y="22225"/>
            <a:ext cx="12607926" cy="9786938"/>
          </a:xfrm>
          <a:custGeom>
            <a:avLst/>
            <a:gdLst>
              <a:gd name="T0" fmla="+- 0 12836 4072"/>
              <a:gd name="T1" fmla="*/ T0 w 17528"/>
              <a:gd name="T2" fmla="*/ 10800 h 21600"/>
              <a:gd name="T3" fmla="+- 0 12836 4072"/>
              <a:gd name="T4" fmla="*/ T3 w 17528"/>
              <a:gd name="T5" fmla="*/ 10800 h 21600"/>
              <a:gd name="T6" fmla="+- 0 12836 4072"/>
              <a:gd name="T7" fmla="*/ T6 w 17528"/>
              <a:gd name="T8" fmla="*/ 10800 h 21600"/>
              <a:gd name="T9" fmla="+- 0 12836 4072"/>
              <a:gd name="T10" fmla="*/ T9 w 1752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7528" h="21600">
                <a:moveTo>
                  <a:pt x="4194" y="0"/>
                </a:moveTo>
                <a:lnTo>
                  <a:pt x="17528" y="18"/>
                </a:lnTo>
                <a:lnTo>
                  <a:pt x="17502" y="21600"/>
                </a:lnTo>
                <a:lnTo>
                  <a:pt x="3703" y="21581"/>
                </a:lnTo>
                <a:cubicBezTo>
                  <a:pt x="-4072" y="9636"/>
                  <a:pt x="2554" y="982"/>
                  <a:pt x="4194" y="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94901"/>
                </a:srgbClr>
              </a:gs>
              <a:gs pos="40999">
                <a:srgbClr val="003171">
                  <a:alpha val="72713"/>
                </a:srgbClr>
              </a:gs>
              <a:gs pos="100000">
                <a:srgbClr val="003171">
                  <a:alpha val="40784"/>
                </a:srgbClr>
              </a:gs>
            </a:gsLst>
            <a:path path="rect">
              <a:fillToRect l="50000" t="50000" r="50000" b="5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343" name="AutoShape 4"/>
          <p:cNvSpPr>
            <a:spLocks/>
          </p:cNvSpPr>
          <p:nvPr/>
        </p:nvSpPr>
        <p:spPr bwMode="auto">
          <a:xfrm>
            <a:off x="131763" y="0"/>
            <a:ext cx="1404937" cy="9821863"/>
          </a:xfrm>
          <a:custGeom>
            <a:avLst/>
            <a:gdLst>
              <a:gd name="T0" fmla="*/ 2147483647 w 9842"/>
              <a:gd name="T1" fmla="*/ 2147483647 h 21600"/>
              <a:gd name="T2" fmla="*/ 2147483647 w 9842"/>
              <a:gd name="T3" fmla="*/ 2147483647 h 21600"/>
              <a:gd name="T4" fmla="*/ 2147483647 w 9842"/>
              <a:gd name="T5" fmla="*/ 2147483647 h 21600"/>
              <a:gd name="T6" fmla="*/ 2147483647 w 9842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9842"/>
              <a:gd name="T13" fmla="*/ 0 h 21600"/>
              <a:gd name="T14" fmla="*/ 9842 w 9842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42" h="21600">
                <a:moveTo>
                  <a:pt x="-1" y="0"/>
                </a:moveTo>
                <a:lnTo>
                  <a:pt x="9618" y="20"/>
                </a:lnTo>
                <a:cubicBezTo>
                  <a:pt x="12234" y="3620"/>
                  <a:pt x="-9366" y="6460"/>
                  <a:pt x="9533" y="21600"/>
                </a:cubicBezTo>
                <a:lnTo>
                  <a:pt x="-1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5"/>
          <p:cNvSpPr>
            <a:spLocks/>
          </p:cNvSpPr>
          <p:nvPr/>
        </p:nvSpPr>
        <p:spPr bwMode="auto">
          <a:xfrm rot="10800000" flipH="1">
            <a:off x="117475" y="-6350"/>
            <a:ext cx="909638" cy="9821863"/>
          </a:xfrm>
          <a:custGeom>
            <a:avLst/>
            <a:gdLst>
              <a:gd name="T0" fmla="*/ 2147483647 w 9842"/>
              <a:gd name="T1" fmla="*/ 2147483647 h 21600"/>
              <a:gd name="T2" fmla="*/ 2147483647 w 9842"/>
              <a:gd name="T3" fmla="*/ 2147483647 h 21600"/>
              <a:gd name="T4" fmla="*/ 2147483647 w 9842"/>
              <a:gd name="T5" fmla="*/ 2147483647 h 21600"/>
              <a:gd name="T6" fmla="*/ 2147483647 w 9842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9842"/>
              <a:gd name="T13" fmla="*/ 0 h 21600"/>
              <a:gd name="T14" fmla="*/ 9842 w 9842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42" h="21600">
                <a:moveTo>
                  <a:pt x="-1" y="0"/>
                </a:moveTo>
                <a:lnTo>
                  <a:pt x="9618" y="20"/>
                </a:lnTo>
                <a:cubicBezTo>
                  <a:pt x="12234" y="3620"/>
                  <a:pt x="-9366" y="6460"/>
                  <a:pt x="9533" y="21600"/>
                </a:cubicBezTo>
                <a:lnTo>
                  <a:pt x="-1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5" name="Rectangle 6"/>
          <p:cNvSpPr>
            <a:spLocks noGrp="1" noChangeArrowheads="1"/>
          </p:cNvSpPr>
          <p:nvPr>
            <p:ph type="title"/>
          </p:nvPr>
        </p:nvSpPr>
        <p:spPr>
          <a:xfrm>
            <a:off x="350838" y="1049338"/>
            <a:ext cx="12323762" cy="3395662"/>
          </a:xfrm>
        </p:spPr>
        <p:txBody>
          <a:bodyPr lIns="126435" tIns="126435" rIns="126435" bIns="126435" anchor="b"/>
          <a:lstStyle/>
          <a:p>
            <a:pPr marL="304800" algn="r" defTabSz="1300163" eaLnBrk="1"/>
            <a:r>
              <a:rPr lang="en-US" sz="6600" b="1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</a:t>
            </a:r>
            <a:r>
              <a:rPr lang="en-US" sz="66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 101</a:t>
            </a:r>
            <a:br>
              <a:rPr lang="en-US" sz="66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</a:br>
            <a:endParaRPr lang="en-US" dirty="0"/>
          </a:p>
        </p:txBody>
      </p:sp>
      <p:sp>
        <p:nvSpPr>
          <p:cNvPr id="143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379663" y="4594225"/>
            <a:ext cx="10007600" cy="1316038"/>
          </a:xfrm>
        </p:spPr>
        <p:txBody>
          <a:bodyPr lIns="126435" tIns="126435" rIns="126435" bIns="126435" anchor="t"/>
          <a:lstStyle/>
          <a:p>
            <a:pPr marL="152400" indent="0" algn="r" defTabSz="1300163" eaLnBrk="1">
              <a:spcBef>
                <a:spcPct val="0"/>
              </a:spcBef>
              <a:buSzTx/>
              <a:buFontTx/>
              <a:buNone/>
            </a:pPr>
            <a:r>
              <a:rPr lang="en-US" sz="4500" b="1" dirty="0" smtClean="0">
                <a:solidFill>
                  <a:schemeClr val="accent3"/>
                </a:solidFill>
                <a:latin typeface=""/>
              </a:rPr>
              <a:t>An Introduction to All Things ESIP</a:t>
            </a:r>
          </a:p>
        </p:txBody>
      </p:sp>
      <p:sp>
        <p:nvSpPr>
          <p:cNvPr id="14347" name="Rectangle 8"/>
          <p:cNvSpPr>
            <a:spLocks/>
          </p:cNvSpPr>
          <p:nvPr/>
        </p:nvSpPr>
        <p:spPr bwMode="auto">
          <a:xfrm>
            <a:off x="9779000" y="8534400"/>
            <a:ext cx="2540000" cy="5715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126435" rIns="126435" bIns="126435">
            <a:prstTxWarp prst="textNoShape">
              <a:avLst/>
            </a:prstTxWarp>
          </a:bodyPr>
          <a:lstStyle/>
          <a:p>
            <a:pPr algn="r" defTabSz="1300163"/>
            <a:r>
              <a:rPr lang="en-US" sz="19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July 9, 2013</a:t>
            </a:r>
            <a:endParaRPr lang="en-US" dirty="0"/>
          </a:p>
        </p:txBody>
      </p:sp>
      <p:pic>
        <p:nvPicPr>
          <p:cNvPr id="10" name="Picture 9" descr="ESIP Logo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200" y="533400"/>
            <a:ext cx="4445000" cy="1117600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2463800" y="6553200"/>
            <a:ext cx="10007600" cy="13160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126435" tIns="126435" rIns="126435" bIns="126435" numCol="1" anchor="t" anchorCtr="0" compatLnSpc="1">
            <a:prstTxWarp prst="textNoShape">
              <a:avLst/>
            </a:prstTxWarp>
          </a:bodyPr>
          <a:lstStyle/>
          <a:p>
            <a:pPr marL="152400" marR="0" lvl="0" indent="0" algn="r" defTabSz="13001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http://</a:t>
            </a:r>
            <a:r>
              <a:rPr lang="en-US" sz="2400" b="1" kern="0" dirty="0" err="1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esipfed.org</a:t>
            </a:r>
            <a:endParaRPr lang="en-US" sz="2400" b="1" kern="0" dirty="0" smtClean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pPr marL="152400" marR="0" lvl="0" indent="0" algn="r" defTabSz="13001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pPr marL="152400" marR="0" lvl="0" indent="0" algn="r" defTabSz="1300163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9288" y="2359025"/>
            <a:ext cx="11720511" cy="6883400"/>
          </a:xfrm>
        </p:spPr>
        <p:txBody>
          <a:bodyPr lIns="126435" tIns="126435" rIns="126435" bIns="126435" anchor="t"/>
          <a:lstStyle/>
          <a:p>
            <a:pPr eaLnBrk="1" hangingPunct="1">
              <a:spcBef>
                <a:spcPct val="0"/>
              </a:spcBef>
              <a:buClr>
                <a:srgbClr val="000090"/>
              </a:buClr>
              <a:buNone/>
            </a:pPr>
            <a:endParaRPr lang="en-US" sz="300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eaLnBrk="1" hangingPunct="1">
              <a:spcBef>
                <a:spcPct val="0"/>
              </a:spcBef>
              <a:buClr>
                <a:srgbClr val="000090"/>
              </a:buClr>
              <a:buNone/>
            </a:pPr>
            <a:endParaRPr lang="en-US" sz="300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649288" y="390525"/>
            <a:ext cx="11704637" cy="1884363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4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ESIP-Speak – Alphabet Soup</a:t>
            </a:r>
            <a:endParaRPr lang="en-US" dirty="0" smtClean="0"/>
          </a:p>
        </p:txBody>
      </p:sp>
      <p:pic>
        <p:nvPicPr>
          <p:cNvPr id="8" name="Picture 7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  <p:pic>
        <p:nvPicPr>
          <p:cNvPr id="2" name="Picture 1" descr="ESIP Wordl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11611" r="9192" b="11327"/>
          <a:stretch/>
        </p:blipFill>
        <p:spPr>
          <a:xfrm>
            <a:off x="2235200" y="2697480"/>
            <a:ext cx="8046720" cy="59893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9288" y="2359025"/>
            <a:ext cx="11704637" cy="6883400"/>
          </a:xfrm>
        </p:spPr>
        <p:txBody>
          <a:bodyPr lIns="126435" tIns="126435" rIns="126435" bIns="126435" anchor="t"/>
          <a:lstStyle/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Community-generated Best Practices (e.g. Citation)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Testbed</a:t>
            </a: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(e.g. Identifiers, Ontology)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Community Conventions (e.g. Discovery)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Professional Development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8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Technical Workshops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8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Non-technical Workshops (e.g. Evaluation, Communication)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8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Data Management Short Course/Workshops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Outreach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8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Education (e.g. annual teacher workshop on climate change)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8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Professional Societies (e.g. AGU, GSA)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8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International Efforts (e.g. GEO, ISRSE)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Provide Venue for Collaboration and Connections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8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Both virtual and in-person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8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Support with suite of collaboration tools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28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</a:rPr>
              <a:t>Provide mini-grants to make stuff happen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649288" y="390525"/>
            <a:ext cx="11704637" cy="1884363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400" b="1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Things ESIP Does</a:t>
            </a:r>
            <a:endParaRPr lang="en-US" smtClean="0"/>
          </a:p>
        </p:txBody>
      </p:sp>
      <p:pic>
        <p:nvPicPr>
          <p:cNvPr id="7" name="Picture 6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649288" y="390525"/>
            <a:ext cx="11704637" cy="1884363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4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Get </a:t>
            </a:r>
            <a:r>
              <a:rPr lang="en-US" sz="5400" b="1" dirty="0" err="1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ESIP’ed</a:t>
            </a:r>
            <a:endParaRPr lang="en-US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49289" y="2359025"/>
            <a:ext cx="5624512" cy="6883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126435" tIns="126435" rIns="126435" bIns="126435" numCol="1" anchor="t" anchorCtr="0" compatLnSpc="1">
            <a:prstTxWarp prst="textNoShape">
              <a:avLst/>
            </a:prstTxWarp>
          </a:bodyPr>
          <a:lstStyle/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Ongoing activities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Clusters</a:t>
            </a:r>
          </a:p>
          <a:p>
            <a:pPr marL="1066800" lvl="2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start a new one!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Working groups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Committees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</a:pP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Twice-yearly meetings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Attend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Next: January 7-9, 2014 in Washington, DC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Present a talk or poster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Chair a session</a:t>
            </a:r>
          </a:p>
          <a:p>
            <a:pPr marL="381000" marR="0" lvl="0" indent="-38100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90"/>
              </a:buClr>
              <a:buSzPct val="100000"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  <a:sym typeface="Helvetica Light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883400" y="2362200"/>
            <a:ext cx="5624512" cy="6883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126435" tIns="126435" rIns="126435" bIns="126435" numCol="1" anchor="t" anchorCtr="0" compatLnSpc="1">
            <a:prstTxWarp prst="textNoShape">
              <a:avLst/>
            </a:prstTxWarp>
          </a:bodyPr>
          <a:lstStyle/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Partnership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Join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Invite your colleagues</a:t>
            </a:r>
          </a:p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Host a summer meeting</a:t>
            </a:r>
          </a:p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Consider ‘running’ for office</a:t>
            </a:r>
          </a:p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Jump in and get involved – that’s what makes it work!</a:t>
            </a:r>
          </a:p>
          <a:p>
            <a:pPr marL="381000" marR="0" lvl="0" indent="-38100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90"/>
              </a:buClr>
              <a:buSzPct val="100000"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  <a:sym typeface="Helvetica Light" charset="0"/>
            </a:endParaRPr>
          </a:p>
        </p:txBody>
      </p:sp>
      <p:pic>
        <p:nvPicPr>
          <p:cNvPr id="10" name="Picture 9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649288" y="390525"/>
            <a:ext cx="11704637" cy="1884363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4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Online</a:t>
            </a:r>
            <a:endParaRPr lang="en-US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49288" y="2359025"/>
            <a:ext cx="11644311" cy="6883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126435" tIns="126435" rIns="126435" bIns="126435" numCol="1" anchor="t" anchorCtr="0" compatLnSpc="1">
            <a:prstTxWarp prst="textNoShape">
              <a:avLst/>
            </a:prstTxWarp>
          </a:bodyPr>
          <a:lstStyle/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Home page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http://</a:t>
            </a:r>
            <a:r>
              <a:rPr lang="en-US" sz="3000" kern="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esipfed.org</a:t>
            </a: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Wiki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http://wiki.esipfed.org</a:t>
            </a:r>
          </a:p>
          <a:p>
            <a:pPr marL="38100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Commons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http://</a:t>
            </a:r>
            <a:r>
              <a:rPr lang="en-US" sz="3000" kern="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commons.esipfed.org</a:t>
            </a: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Facebook</a:t>
            </a: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http://tinyurl.com/esip-facebook</a:t>
            </a: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Twitter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#</a:t>
            </a:r>
            <a:r>
              <a:rPr lang="en-US" sz="3000" kern="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esipfed</a:t>
            </a: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pic>
        <p:nvPicPr>
          <p:cNvPr id="7" name="Picture 6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4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9288" y="2359025"/>
            <a:ext cx="11704637" cy="6883400"/>
          </a:xfrm>
        </p:spPr>
        <p:txBody>
          <a:bodyPr lIns="126435" tIns="126435" rIns="126435" bIns="126435" anchor="t"/>
          <a:lstStyle/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endParaRPr lang="en-US" sz="4500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endParaRPr lang="en-US" sz="4500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endParaRPr lang="en-US" sz="4500" dirty="0" smtClean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endParaRPr lang="en-US" sz="4500" dirty="0" smtClean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endParaRPr lang="en-US" sz="4500" dirty="0" smtClean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endParaRPr lang="en-US" sz="4500" dirty="0" smtClean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r>
              <a:rPr lang="en-US" sz="4500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Karl </a:t>
            </a:r>
            <a:r>
              <a:rPr lang="en-US" sz="4500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Benedict, </a:t>
            </a:r>
            <a:r>
              <a:rPr lang="en-US" sz="4500" dirty="0" err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kbene@edac.unm.edu</a:t>
            </a:r>
            <a:endParaRPr lang="en-US" sz="4500" dirty="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r>
              <a:rPr lang="en-US" sz="4500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Carol Meyer, </a:t>
            </a:r>
            <a:r>
              <a:rPr lang="en-US" sz="4500" dirty="0" err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carolbmeyer@esipfed.org</a:t>
            </a:r>
            <a:endParaRPr lang="en-US" dirty="0"/>
          </a:p>
        </p:txBody>
      </p:sp>
      <p:sp>
        <p:nvSpPr>
          <p:cNvPr id="35846" name="Rectangle 5"/>
          <p:cNvSpPr>
            <a:spLocks noGrp="1" noChangeArrowheads="1"/>
          </p:cNvSpPr>
          <p:nvPr>
            <p:ph type="title"/>
          </p:nvPr>
        </p:nvSpPr>
        <p:spPr>
          <a:xfrm>
            <a:off x="649288" y="390525"/>
            <a:ext cx="11704637" cy="1884363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600" b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Questions</a:t>
            </a:r>
            <a:endParaRPr lang="en-US"/>
          </a:p>
        </p:txBody>
      </p:sp>
      <p:pic>
        <p:nvPicPr>
          <p:cNvPr id="35847" name="Picture 6" descr="iStock_000004002862XSmall.jpg"/>
          <p:cNvPicPr>
            <a:picLocks noChangeAspect="1"/>
          </p:cNvPicPr>
          <p:nvPr/>
        </p:nvPicPr>
        <p:blipFill>
          <a:blip r:embed="rId2"/>
          <a:srcRect t="58" b="58"/>
          <a:stretch>
            <a:fillRect/>
          </a:stretch>
        </p:blipFill>
        <p:spPr bwMode="auto">
          <a:xfrm>
            <a:off x="5740400" y="2012950"/>
            <a:ext cx="6276975" cy="415925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8" name="Picture 7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649288" y="390525"/>
            <a:ext cx="11704637" cy="1884363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600" b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Vision</a:t>
            </a:r>
            <a:endParaRPr lang="en-US"/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9288" y="2359025"/>
            <a:ext cx="11704637" cy="6883400"/>
          </a:xfrm>
        </p:spPr>
        <p:txBody>
          <a:bodyPr lIns="126435" tIns="126435" rIns="126435" bIns="126435" anchor="t"/>
          <a:lstStyle/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r>
              <a:rPr lang="en-US" sz="4500" i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To be a leader in promoting the collection, stewardship and use of Earth science data, information and knowledge that is responsive to societal needs. </a:t>
            </a: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3025" y="5403850"/>
            <a:ext cx="3597275" cy="3632200"/>
            <a:chOff x="0" y="0"/>
            <a:chExt cx="284" cy="287"/>
          </a:xfrm>
        </p:grpSpPr>
        <p:pic>
          <p:nvPicPr>
            <p:cNvPr id="15378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4" y="39"/>
              <a:ext cx="158" cy="239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15379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" y="2"/>
              <a:ext cx="165" cy="123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15380" name="Picture 9" descr="image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" y="171"/>
              <a:ext cx="144" cy="116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220075" y="5905500"/>
            <a:ext cx="4749800" cy="3563938"/>
            <a:chOff x="0" y="0"/>
            <a:chExt cx="375" cy="281"/>
          </a:xfrm>
        </p:grpSpPr>
        <p:pic>
          <p:nvPicPr>
            <p:cNvPr id="15374" name="Picture 11"/>
            <p:cNvPicPr>
              <a:picLocks noChangeAspect="1"/>
            </p:cNvPicPr>
            <p:nvPr/>
          </p:nvPicPr>
          <p:blipFill>
            <a:blip r:embed="rId5">
              <a:alphaModFix amt="71000"/>
            </a:blip>
            <a:srcRect/>
            <a:stretch>
              <a:fillRect/>
            </a:stretch>
          </p:blipFill>
          <p:spPr bwMode="auto">
            <a:xfrm>
              <a:off x="-4" y="29"/>
              <a:ext cx="93" cy="18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15375" name="Picture 12" descr="image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6" y="0"/>
              <a:ext cx="207" cy="138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pic>
          <p:nvPicPr>
            <p:cNvPr id="15376" name="Picture 13" descr="InsertedImage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1" y="170"/>
              <a:ext cx="166" cy="111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pic>
          <p:nvPicPr>
            <p:cNvPr id="15377" name="Picture 14" descr="image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1" y="77"/>
              <a:ext cx="174" cy="124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775075" y="5715000"/>
            <a:ext cx="4170363" cy="3902075"/>
            <a:chOff x="0" y="0"/>
            <a:chExt cx="329" cy="308"/>
          </a:xfrm>
        </p:grpSpPr>
        <p:pic>
          <p:nvPicPr>
            <p:cNvPr id="15370" name="Picture 16"/>
            <p:cNvPicPr>
              <a:picLocks noChangeAspect="1"/>
            </p:cNvPicPr>
            <p:nvPr/>
          </p:nvPicPr>
          <p:blipFill>
            <a:blip r:embed="rId5">
              <a:alphaModFix amt="71000"/>
            </a:blip>
            <a:srcRect/>
            <a:stretch>
              <a:fillRect/>
            </a:stretch>
          </p:blipFill>
          <p:spPr bwMode="auto">
            <a:xfrm>
              <a:off x="-4" y="44"/>
              <a:ext cx="93" cy="18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  <p:pic>
          <p:nvPicPr>
            <p:cNvPr id="15371" name="Picture 17" descr="image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7" y="92"/>
              <a:ext cx="172" cy="115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pic>
          <p:nvPicPr>
            <p:cNvPr id="15372" name="Picture 18" descr="image.png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5" y="0"/>
              <a:ext cx="166" cy="124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pic>
          <p:nvPicPr>
            <p:cNvPr id="15373" name="Picture 19" descr="InsertedImage.jpg"/>
            <p:cNvPicPr>
              <a:picLocks noChangeAspect="1"/>
            </p:cNvPicPr>
            <p:nvPr/>
          </p:nvPicPr>
          <p:blipFill>
            <a:blip r:embed="rId11"/>
            <a:srcRect l="12852" r="37157"/>
            <a:stretch>
              <a:fillRect/>
            </a:stretch>
          </p:blipFill>
          <p:spPr bwMode="auto">
            <a:xfrm>
              <a:off x="113" y="163"/>
              <a:ext cx="109" cy="145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0"/>
              <a:headEnd/>
              <a:tailEnd/>
            </a:ln>
          </p:spPr>
        </p:pic>
      </p:grpSp>
      <p:pic>
        <p:nvPicPr>
          <p:cNvPr id="21" name="Picture 20" descr="ESIP Logo.jpg"/>
          <p:cNvPicPr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5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49288" y="390525"/>
            <a:ext cx="11704637" cy="828675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600" b="1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Community</a:t>
            </a:r>
            <a:endParaRPr lang="en-US" smtClean="0"/>
          </a:p>
        </p:txBody>
      </p:sp>
      <p:cxnSp>
        <p:nvCxnSpPr>
          <p:cNvPr id="18438" name="Straight Arrow Connector 31"/>
          <p:cNvCxnSpPr>
            <a:cxnSpLocks noChangeShapeType="1"/>
          </p:cNvCxnSpPr>
          <p:nvPr/>
        </p:nvCxnSpPr>
        <p:spPr bwMode="auto">
          <a:xfrm rot="16200000" flipH="1">
            <a:off x="-241300" y="4686300"/>
            <a:ext cx="4191000" cy="457200"/>
          </a:xfrm>
          <a:prstGeom prst="straightConnector1">
            <a:avLst/>
          </a:prstGeom>
          <a:noFill/>
          <a:ln w="12700">
            <a:noFill/>
            <a:miter lim="0"/>
            <a:headEnd type="arrow" w="med" len="med"/>
            <a:tailEnd type="arrow" w="med" len="med"/>
          </a:ln>
        </p:spPr>
      </p:cxnSp>
      <p:sp>
        <p:nvSpPr>
          <p:cNvPr id="10" name="TextBox 9"/>
          <p:cNvSpPr txBox="1"/>
          <p:nvPr/>
        </p:nvSpPr>
        <p:spPr bwMode="auto">
          <a:xfrm>
            <a:off x="4691063" y="2609850"/>
            <a:ext cx="28781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20688" indent="-403225" defTabSz="1300163">
              <a:buClr>
                <a:schemeClr val="accent6"/>
              </a:buClr>
              <a:defRPr/>
            </a:pPr>
            <a:r>
              <a:rPr lang="en-US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Data Providers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1778000" y="4191000"/>
            <a:ext cx="287655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20688" indent="-403225" defTabSz="1300163">
              <a:buClr>
                <a:srgbClr val="2D2D8A"/>
              </a:buClr>
            </a:pPr>
            <a:r>
              <a:rPr lang="en-US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Data Archives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168775" y="6329363"/>
            <a:ext cx="2876550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20688" indent="-403225" defTabSz="1300163">
              <a:buClr>
                <a:schemeClr val="accent6"/>
              </a:buClr>
              <a:defRPr/>
            </a:pPr>
            <a:r>
              <a:rPr lang="en-US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Tool &amp; System</a:t>
            </a:r>
          </a:p>
          <a:p>
            <a:pPr marL="420688" indent="-403225" defTabSz="1300163">
              <a:buClr>
                <a:schemeClr val="accent6"/>
              </a:buClr>
              <a:defRPr/>
            </a:pPr>
            <a:r>
              <a:rPr lang="en-US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Developers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7715250" y="5410200"/>
            <a:ext cx="28765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20688" indent="-403225" defTabSz="1300163">
              <a:buClr>
                <a:schemeClr val="accent6"/>
              </a:buClr>
              <a:defRPr/>
            </a:pPr>
            <a:r>
              <a:rPr lang="en-US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Application</a:t>
            </a:r>
          </a:p>
          <a:p>
            <a:pPr marL="420688" indent="-403225" defTabSz="1300163">
              <a:buClr>
                <a:schemeClr val="accent6"/>
              </a:buClr>
              <a:defRPr/>
            </a:pPr>
            <a:r>
              <a:rPr lang="en-US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Developers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7915275" y="3784600"/>
            <a:ext cx="28781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20688" indent="-403225" defTabSz="1300163">
              <a:buClr>
                <a:schemeClr val="accent6"/>
              </a:buClr>
              <a:defRPr/>
            </a:pPr>
            <a:r>
              <a:rPr lang="en-US" dirty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Users</a:t>
            </a:r>
          </a:p>
        </p:txBody>
      </p:sp>
      <p:grpSp>
        <p:nvGrpSpPr>
          <p:cNvPr id="18444" name="Group 42"/>
          <p:cNvGrpSpPr>
            <a:grpSpLocks/>
          </p:cNvGrpSpPr>
          <p:nvPr/>
        </p:nvGrpSpPr>
        <p:grpSpPr bwMode="auto">
          <a:xfrm rot="586246">
            <a:off x="2201863" y="1817688"/>
            <a:ext cx="2116137" cy="5180012"/>
            <a:chOff x="558800" y="2019300"/>
            <a:chExt cx="2409148" cy="6667500"/>
          </a:xfrm>
        </p:grpSpPr>
        <p:sp>
          <p:nvSpPr>
            <p:cNvPr id="18470" name="Curved Right Arrow 37"/>
            <p:cNvSpPr>
              <a:spLocks noChangeArrowheads="1"/>
            </p:cNvSpPr>
            <p:nvPr/>
          </p:nvSpPr>
          <p:spPr bwMode="auto">
            <a:xfrm>
              <a:off x="558800" y="2362200"/>
              <a:ext cx="2006600" cy="6324600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71" name="Isosceles Triangle 40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45" name="Group 43"/>
          <p:cNvGrpSpPr>
            <a:grpSpLocks/>
          </p:cNvGrpSpPr>
          <p:nvPr/>
        </p:nvGrpSpPr>
        <p:grpSpPr bwMode="auto">
          <a:xfrm rot="8032200">
            <a:off x="8197851" y="644525"/>
            <a:ext cx="2114550" cy="5178425"/>
            <a:chOff x="558800" y="2019300"/>
            <a:chExt cx="2409148" cy="6667500"/>
          </a:xfrm>
        </p:grpSpPr>
        <p:sp>
          <p:nvSpPr>
            <p:cNvPr id="18468" name="Curved Right Arrow 44"/>
            <p:cNvSpPr>
              <a:spLocks noChangeArrowheads="1"/>
            </p:cNvSpPr>
            <p:nvPr/>
          </p:nvSpPr>
          <p:spPr bwMode="auto">
            <a:xfrm>
              <a:off x="558800" y="2362200"/>
              <a:ext cx="2006600" cy="6324600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9" name="Isosceles Triangle 45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46" name="Group 46"/>
          <p:cNvGrpSpPr>
            <a:grpSpLocks/>
          </p:cNvGrpSpPr>
          <p:nvPr/>
        </p:nvGrpSpPr>
        <p:grpSpPr bwMode="auto">
          <a:xfrm rot="-3173135">
            <a:off x="3588543" y="4771232"/>
            <a:ext cx="1871663" cy="5854700"/>
            <a:chOff x="558800" y="2019300"/>
            <a:chExt cx="2409148" cy="6667500"/>
          </a:xfrm>
        </p:grpSpPr>
        <p:sp>
          <p:nvSpPr>
            <p:cNvPr id="18466" name="Curved Right Arrow 47"/>
            <p:cNvSpPr>
              <a:spLocks noChangeArrowheads="1"/>
            </p:cNvSpPr>
            <p:nvPr/>
          </p:nvSpPr>
          <p:spPr bwMode="auto">
            <a:xfrm>
              <a:off x="558800" y="2362200"/>
              <a:ext cx="2006600" cy="6324600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7" name="Isosceles Triangle 48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47" name="Group 49"/>
          <p:cNvGrpSpPr>
            <a:grpSpLocks/>
          </p:cNvGrpSpPr>
          <p:nvPr/>
        </p:nvGrpSpPr>
        <p:grpSpPr bwMode="auto">
          <a:xfrm rot="4746508">
            <a:off x="5029201" y="-819150"/>
            <a:ext cx="1871662" cy="5856287"/>
            <a:chOff x="558800" y="2019300"/>
            <a:chExt cx="2409148" cy="6667500"/>
          </a:xfrm>
        </p:grpSpPr>
        <p:sp>
          <p:nvSpPr>
            <p:cNvPr id="18464" name="Curved Right Arrow 50"/>
            <p:cNvSpPr>
              <a:spLocks noChangeArrowheads="1"/>
            </p:cNvSpPr>
            <p:nvPr/>
          </p:nvSpPr>
          <p:spPr bwMode="auto">
            <a:xfrm>
              <a:off x="558800" y="2362200"/>
              <a:ext cx="2006600" cy="6324600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5" name="Isosceles Triangle 51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448" name="Straight Arrow Connector 54"/>
          <p:cNvCxnSpPr>
            <a:cxnSpLocks noChangeShapeType="1"/>
          </p:cNvCxnSpPr>
          <p:nvPr/>
        </p:nvCxnSpPr>
        <p:spPr bwMode="auto">
          <a:xfrm rot="5400000">
            <a:off x="4749801" y="5334000"/>
            <a:ext cx="1981200" cy="3175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49" name="Straight Arrow Connector 57"/>
          <p:cNvCxnSpPr>
            <a:cxnSpLocks noChangeShapeType="1"/>
          </p:cNvCxnSpPr>
          <p:nvPr/>
        </p:nvCxnSpPr>
        <p:spPr bwMode="auto">
          <a:xfrm>
            <a:off x="6883400" y="3124200"/>
            <a:ext cx="1905000" cy="838200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0" name="Straight Arrow Connector 59"/>
          <p:cNvCxnSpPr>
            <a:cxnSpLocks noChangeShapeType="1"/>
          </p:cNvCxnSpPr>
          <p:nvPr/>
        </p:nvCxnSpPr>
        <p:spPr bwMode="auto">
          <a:xfrm flipV="1">
            <a:off x="3759200" y="3200400"/>
            <a:ext cx="1524000" cy="1295400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1" name="Straight Arrow Connector 62"/>
          <p:cNvCxnSpPr>
            <a:cxnSpLocks noChangeShapeType="1"/>
          </p:cNvCxnSpPr>
          <p:nvPr/>
        </p:nvCxnSpPr>
        <p:spPr bwMode="auto">
          <a:xfrm rot="16200000" flipH="1">
            <a:off x="3225800" y="5638800"/>
            <a:ext cx="1828800" cy="1371600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2" name="Straight Arrow Connector 65"/>
          <p:cNvCxnSpPr>
            <a:cxnSpLocks noChangeShapeType="1"/>
          </p:cNvCxnSpPr>
          <p:nvPr/>
        </p:nvCxnSpPr>
        <p:spPr bwMode="auto">
          <a:xfrm rot="5400000">
            <a:off x="6692900" y="6438900"/>
            <a:ext cx="1219200" cy="1143000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3" name="Straight Arrow Connector 68"/>
          <p:cNvCxnSpPr>
            <a:cxnSpLocks noChangeShapeType="1"/>
          </p:cNvCxnSpPr>
          <p:nvPr/>
        </p:nvCxnSpPr>
        <p:spPr bwMode="auto">
          <a:xfrm rot="5400000">
            <a:off x="8712994" y="4952206"/>
            <a:ext cx="1066800" cy="1588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4" name="Straight Arrow Connector 70"/>
          <p:cNvCxnSpPr>
            <a:cxnSpLocks noChangeShapeType="1"/>
          </p:cNvCxnSpPr>
          <p:nvPr/>
        </p:nvCxnSpPr>
        <p:spPr bwMode="auto">
          <a:xfrm rot="5400000">
            <a:off x="6350000" y="4343400"/>
            <a:ext cx="2438400" cy="2286000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5" name="Straight Arrow Connector 72"/>
          <p:cNvCxnSpPr>
            <a:cxnSpLocks noChangeShapeType="1"/>
          </p:cNvCxnSpPr>
          <p:nvPr/>
        </p:nvCxnSpPr>
        <p:spPr bwMode="auto">
          <a:xfrm rot="10800000" flipV="1">
            <a:off x="4445000" y="4114800"/>
            <a:ext cx="4191000" cy="1066800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6" name="Straight Arrow Connector 74"/>
          <p:cNvCxnSpPr>
            <a:cxnSpLocks noChangeShapeType="1"/>
          </p:cNvCxnSpPr>
          <p:nvPr/>
        </p:nvCxnSpPr>
        <p:spPr bwMode="auto">
          <a:xfrm rot="10800000">
            <a:off x="4597400" y="5486400"/>
            <a:ext cx="3352800" cy="304800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cxnSp>
        <p:nvCxnSpPr>
          <p:cNvPr id="18457" name="Straight Arrow Connector 77"/>
          <p:cNvCxnSpPr>
            <a:cxnSpLocks noChangeShapeType="1"/>
            <a:endCxn id="10" idx="2"/>
          </p:cNvCxnSpPr>
          <p:nvPr/>
        </p:nvCxnSpPr>
        <p:spPr bwMode="auto">
          <a:xfrm rot="10800000">
            <a:off x="6130925" y="3810000"/>
            <a:ext cx="2598738" cy="1543050"/>
          </a:xfrm>
          <a:prstGeom prst="straightConnector1">
            <a:avLst/>
          </a:prstGeom>
          <a:noFill/>
          <a:ln w="50800">
            <a:solidFill>
              <a:srgbClr val="3366FF"/>
            </a:solidFill>
            <a:miter lim="0"/>
            <a:headEnd type="arrow" w="med" len="med"/>
            <a:tailEnd type="arrow" w="med" len="med"/>
          </a:ln>
        </p:spPr>
      </p:cxnSp>
      <p:grpSp>
        <p:nvGrpSpPr>
          <p:cNvPr id="18458" name="Group 46"/>
          <p:cNvGrpSpPr>
            <a:grpSpLocks/>
          </p:cNvGrpSpPr>
          <p:nvPr/>
        </p:nvGrpSpPr>
        <p:grpSpPr bwMode="auto">
          <a:xfrm rot="-7015287">
            <a:off x="7190581" y="5352257"/>
            <a:ext cx="1871663" cy="5854700"/>
            <a:chOff x="558799" y="2019300"/>
            <a:chExt cx="2409149" cy="6667501"/>
          </a:xfrm>
        </p:grpSpPr>
        <p:sp>
          <p:nvSpPr>
            <p:cNvPr id="18462" name="Curved Right Arrow 47"/>
            <p:cNvSpPr>
              <a:spLocks noChangeArrowheads="1"/>
            </p:cNvSpPr>
            <p:nvPr/>
          </p:nvSpPr>
          <p:spPr bwMode="auto">
            <a:xfrm>
              <a:off x="558799" y="2362200"/>
              <a:ext cx="2006600" cy="6324601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3" name="Isosceles Triangle 48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59" name="Group 46"/>
          <p:cNvGrpSpPr>
            <a:grpSpLocks/>
          </p:cNvGrpSpPr>
          <p:nvPr/>
        </p:nvGrpSpPr>
        <p:grpSpPr bwMode="auto">
          <a:xfrm rot="-9981064">
            <a:off x="8996363" y="3151188"/>
            <a:ext cx="1870075" cy="5854700"/>
            <a:chOff x="558799" y="2019300"/>
            <a:chExt cx="2409149" cy="6667501"/>
          </a:xfrm>
        </p:grpSpPr>
        <p:sp>
          <p:nvSpPr>
            <p:cNvPr id="18460" name="Curved Right Arrow 47"/>
            <p:cNvSpPr>
              <a:spLocks noChangeArrowheads="1"/>
            </p:cNvSpPr>
            <p:nvPr/>
          </p:nvSpPr>
          <p:spPr bwMode="auto">
            <a:xfrm>
              <a:off x="558799" y="2362200"/>
              <a:ext cx="2006600" cy="6324601"/>
            </a:xfrm>
            <a:prstGeom prst="curvedRightArrow">
              <a:avLst>
                <a:gd name="adj1" fmla="val 24996"/>
                <a:gd name="adj2" fmla="val 50007"/>
                <a:gd name="adj3" fmla="val 25000"/>
              </a:avLst>
            </a:prstGeom>
            <a:solidFill>
              <a:srgbClr val="095CC4"/>
            </a:solidFill>
            <a:ln w="12700">
              <a:solidFill>
                <a:schemeClr val="tx1"/>
              </a:solidFill>
              <a:miter lim="0"/>
              <a:headEnd type="triangle" w="lg" len="lg"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1" name="Isosceles Triangle 48"/>
            <p:cNvSpPr>
              <a:spLocks noChangeArrowheads="1"/>
            </p:cNvSpPr>
            <p:nvPr/>
          </p:nvSpPr>
          <p:spPr bwMode="auto">
            <a:xfrm rot="5221490">
              <a:off x="2091648" y="2286000"/>
              <a:ext cx="1143000" cy="609600"/>
            </a:xfrm>
            <a:prstGeom prst="triangle">
              <a:avLst>
                <a:gd name="adj" fmla="val 50000"/>
              </a:avLst>
            </a:prstGeom>
            <a:solidFill>
              <a:srgbClr val="095CC4"/>
            </a:solidFill>
            <a:ln w="12700">
              <a:noFill/>
              <a:miter lim="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" name="Picture 39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 rot="18601556">
            <a:off x="-4763" y="2199483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Multiple Science Domains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3597123">
            <a:off x="9002475" y="261091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Cross-Agency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699871">
            <a:off x="891939" y="7754116"/>
            <a:ext cx="344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Academia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8882194">
            <a:off x="9172307" y="7701154"/>
            <a:ext cx="307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Corporate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3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>
          <a:xfrm>
            <a:off x="649288" y="390525"/>
            <a:ext cx="11704637" cy="1884363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600" b="1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Core Values</a:t>
            </a:r>
            <a:endParaRPr lang="en-US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9288" y="2359025"/>
            <a:ext cx="11704637" cy="6883400"/>
          </a:xfrm>
        </p:spPr>
        <p:txBody>
          <a:bodyPr lIns="126435" tIns="126435" rIns="126435" bIns="126435" anchor="t"/>
          <a:lstStyle/>
          <a:p>
            <a:pPr marL="627063" indent="-601663" defTabSz="1300163" eaLnBrk="1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44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Agility</a:t>
            </a:r>
          </a:p>
          <a:p>
            <a:pPr marL="627063" indent="-601663" defTabSz="1300163" eaLnBrk="1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44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Collaborative</a:t>
            </a:r>
          </a:p>
          <a:p>
            <a:pPr marL="627063" indent="-601663" defTabSz="1300163" eaLnBrk="1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44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Collegial</a:t>
            </a:r>
          </a:p>
          <a:p>
            <a:pPr marL="627063" indent="-601663" defTabSz="1300163" eaLnBrk="1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44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Community-driven</a:t>
            </a:r>
          </a:p>
          <a:p>
            <a:pPr marL="627063" indent="-601663" defTabSz="1300163" eaLnBrk="1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44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Innovative</a:t>
            </a:r>
          </a:p>
          <a:p>
            <a:pPr marL="627063" indent="-601663" defTabSz="1300163" eaLnBrk="1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44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Neutral</a:t>
            </a:r>
          </a:p>
          <a:p>
            <a:pPr marL="627063" indent="-601663" defTabSz="1300163" eaLnBrk="1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44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Open</a:t>
            </a:r>
          </a:p>
          <a:p>
            <a:pPr marL="627063" indent="-601663" defTabSz="1300163" eaLnBrk="1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44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Participatory</a:t>
            </a:r>
          </a:p>
          <a:p>
            <a:pPr marL="627063" indent="-601663" defTabSz="1300163" eaLnBrk="1">
              <a:spcBef>
                <a:spcPct val="0"/>
              </a:spcBef>
              <a:buClr>
                <a:srgbClr val="00387E"/>
              </a:buClr>
              <a:buSzPct val="166000"/>
              <a:buFont typeface="ArialMT" charset="0"/>
              <a:buChar char="•"/>
            </a:pPr>
            <a:r>
              <a:rPr lang="en-US" sz="44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Voluntary</a:t>
            </a:r>
            <a:r>
              <a:rPr lang="en-US" sz="4400" b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 </a:t>
            </a:r>
            <a:endParaRPr lang="en-US" sz="4400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</p:txBody>
      </p:sp>
      <p:pic>
        <p:nvPicPr>
          <p:cNvPr id="7" name="Picture 6" descr="ESIP Logo.jp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>
          <a:xfrm>
            <a:off x="649288" y="390525"/>
            <a:ext cx="11704637" cy="1884363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400" b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Two Organizations: ESIP Federation &amp; Foundation for Earth Science</a:t>
            </a:r>
            <a:endParaRPr lang="en-US"/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9288" y="2359025"/>
            <a:ext cx="11704637" cy="6883400"/>
          </a:xfrm>
        </p:spPr>
        <p:txBody>
          <a:bodyPr lIns="126435" tIns="126435" rIns="126435" bIns="126435" anchor="t"/>
          <a:lstStyle/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r>
              <a:rPr lang="en-US" sz="45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Federation is </a:t>
            </a:r>
            <a:r>
              <a:rPr lang="en-US" sz="4500" i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the community.</a:t>
            </a:r>
          </a:p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endParaRPr lang="en-US" sz="4500" i="1">
              <a:solidFill>
                <a:srgbClr val="FFFFFF"/>
              </a:solidFill>
              <a:latin typeface="Trebuchet MS" charset="0"/>
              <a:ea typeface="Trebuchet MS" charset="0"/>
              <a:cs typeface="Trebuchet MS" charset="0"/>
              <a:sym typeface="Trebuchet MS" charset="0"/>
            </a:endParaRPr>
          </a:p>
          <a:p>
            <a:pPr marL="0" indent="0" defTabSz="1300163" eaLnBrk="1">
              <a:spcBef>
                <a:spcPct val="0"/>
              </a:spcBef>
              <a:buSzTx/>
              <a:buFontTx/>
              <a:buNone/>
            </a:pPr>
            <a:r>
              <a:rPr lang="en-US" sz="45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Foundation for Earth Science provides </a:t>
            </a:r>
            <a:r>
              <a:rPr lang="en-US" sz="4500" i="1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management, operational and logistical services</a:t>
            </a:r>
            <a:r>
              <a:rPr lang="en-US" sz="450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 to the ESIP Federation.</a:t>
            </a:r>
            <a:endParaRPr lang="en-US"/>
          </a:p>
        </p:txBody>
      </p:sp>
      <p:grpSp>
        <p:nvGrpSpPr>
          <p:cNvPr id="21511" name="Group 6"/>
          <p:cNvGrpSpPr>
            <a:grpSpLocks/>
          </p:cNvGrpSpPr>
          <p:nvPr/>
        </p:nvGrpSpPr>
        <p:grpSpPr bwMode="auto">
          <a:xfrm>
            <a:off x="1308100" y="7324725"/>
            <a:ext cx="3706813" cy="1346200"/>
            <a:chOff x="0" y="0"/>
            <a:chExt cx="292" cy="106"/>
          </a:xfrm>
        </p:grpSpPr>
        <p:sp>
          <p:nvSpPr>
            <p:cNvPr id="21516" name="Rectangle 7"/>
            <p:cNvSpPr>
              <a:spLocks/>
            </p:cNvSpPr>
            <p:nvPr/>
          </p:nvSpPr>
          <p:spPr bwMode="auto">
            <a:xfrm>
              <a:off x="3" y="3"/>
              <a:ext cx="286" cy="100"/>
            </a:xfrm>
            <a:prstGeom prst="rect">
              <a:avLst/>
            </a:prstGeom>
            <a:solidFill>
              <a:srgbClr val="D4D6D9">
                <a:alpha val="7097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r>
                <a:rPr lang="en-US"/>
                <a:t>ESIP</a:t>
              </a:r>
            </a:p>
            <a:p>
              <a:r>
                <a:rPr lang="en-US"/>
                <a:t>Federation</a:t>
              </a:r>
            </a:p>
          </p:txBody>
        </p:sp>
        <p:pic>
          <p:nvPicPr>
            <p:cNvPr id="21517" name="Picture 8"/>
            <p:cNvPicPr>
              <a:picLocks noChangeAspect="1"/>
            </p:cNvPicPr>
            <p:nvPr/>
          </p:nvPicPr>
          <p:blipFill>
            <a:blip r:embed="rId2">
              <a:alphaModFix amt="71000"/>
            </a:blip>
            <a:srcRect/>
            <a:stretch>
              <a:fillRect/>
            </a:stretch>
          </p:blipFill>
          <p:spPr bwMode="auto">
            <a:xfrm>
              <a:off x="0" y="0"/>
              <a:ext cx="292" cy="106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pic>
        <p:nvPicPr>
          <p:cNvPr id="21512" name="Picture 9"/>
          <p:cNvPicPr>
            <a:picLocks noChangeAspect="1"/>
          </p:cNvPicPr>
          <p:nvPr/>
        </p:nvPicPr>
        <p:blipFill>
          <a:blip r:embed="rId3">
            <a:alphaModFix amt="71000"/>
          </a:blip>
          <a:srcRect/>
          <a:stretch>
            <a:fillRect/>
          </a:stretch>
        </p:blipFill>
        <p:spPr bwMode="auto">
          <a:xfrm>
            <a:off x="5226050" y="7221538"/>
            <a:ext cx="2320925" cy="15525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grpSp>
        <p:nvGrpSpPr>
          <p:cNvPr id="21513" name="Group 10"/>
          <p:cNvGrpSpPr>
            <a:grpSpLocks/>
          </p:cNvGrpSpPr>
          <p:nvPr/>
        </p:nvGrpSpPr>
        <p:grpSpPr bwMode="auto">
          <a:xfrm>
            <a:off x="7758113" y="7324725"/>
            <a:ext cx="3706812" cy="1346200"/>
            <a:chOff x="0" y="0"/>
            <a:chExt cx="292" cy="106"/>
          </a:xfrm>
        </p:grpSpPr>
        <p:sp>
          <p:nvSpPr>
            <p:cNvPr id="21514" name="Rectangle 11"/>
            <p:cNvSpPr>
              <a:spLocks/>
            </p:cNvSpPr>
            <p:nvPr/>
          </p:nvSpPr>
          <p:spPr bwMode="auto">
            <a:xfrm>
              <a:off x="3" y="3"/>
              <a:ext cx="286" cy="100"/>
            </a:xfrm>
            <a:prstGeom prst="rect">
              <a:avLst/>
            </a:prstGeom>
            <a:solidFill>
              <a:srgbClr val="D4D6D9">
                <a:alpha val="7097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50800" tIns="50800" rIns="50800" bIns="50800" anchor="ctr">
              <a:prstTxWarp prst="textNoShape">
                <a:avLst/>
              </a:prstTxWarp>
            </a:bodyPr>
            <a:lstStyle/>
            <a:p>
              <a:r>
                <a:rPr lang="en-US"/>
                <a:t>Foundation for</a:t>
              </a:r>
            </a:p>
            <a:p>
              <a:r>
                <a:rPr lang="en-US"/>
                <a:t>Earth Science</a:t>
              </a:r>
            </a:p>
          </p:txBody>
        </p:sp>
        <p:pic>
          <p:nvPicPr>
            <p:cNvPr id="21515" name="Picture 12"/>
            <p:cNvPicPr>
              <a:picLocks noChangeAspect="1"/>
            </p:cNvPicPr>
            <p:nvPr/>
          </p:nvPicPr>
          <p:blipFill>
            <a:blip r:embed="rId2">
              <a:alphaModFix amt="71000"/>
            </a:blip>
            <a:srcRect/>
            <a:stretch>
              <a:fillRect/>
            </a:stretch>
          </p:blipFill>
          <p:spPr bwMode="auto">
            <a:xfrm>
              <a:off x="0" y="0"/>
              <a:ext cx="292" cy="106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</p:pic>
      </p:grpSp>
      <p:pic>
        <p:nvPicPr>
          <p:cNvPr id="14" name="Picture 13" descr="ESIP Logo.jp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title"/>
          </p:nvPr>
        </p:nvSpPr>
        <p:spPr>
          <a:xfrm>
            <a:off x="649288" y="390525"/>
            <a:ext cx="11704637" cy="1884363"/>
          </a:xfrm>
        </p:spPr>
        <p:txBody>
          <a:bodyPr lIns="126435" tIns="126435" rIns="126435" bIns="126435" anchor="b"/>
          <a:lstStyle/>
          <a:p>
            <a:pPr algn="l" defTabSz="1300163" eaLnBrk="1">
              <a:spcAft>
                <a:spcPts val="1200"/>
              </a:spcAft>
            </a:pPr>
            <a:r>
              <a:rPr lang="en-US" sz="5400" b="1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Foundation Coordination for ESIP</a:t>
            </a:r>
            <a:endParaRPr lang="en-US" smtClean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72268763"/>
              </p:ext>
            </p:extLst>
          </p:nvPr>
        </p:nvGraphicFramePr>
        <p:xfrm>
          <a:off x="2159000" y="3048000"/>
          <a:ext cx="8669867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3835400" y="8305800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Facilitating Connections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9289" y="2359025"/>
            <a:ext cx="5624512" cy="6883400"/>
          </a:xfrm>
        </p:spPr>
        <p:txBody>
          <a:bodyPr lIns="126435" tIns="126435" rIns="126435" bIns="126435" anchor="t"/>
          <a:lstStyle/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Assembly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1 partner, 1 vote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Annual meeting in Jan.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Leadership elected from Assembly representatives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Committee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Chair elected by Assembly</a:t>
            </a:r>
          </a:p>
          <a:p>
            <a:pPr lvl="1" eaLnBrk="1" hangingPunct="1">
              <a:spcBef>
                <a:spcPct val="0"/>
              </a:spcBef>
              <a:buClr>
                <a:srgbClr val="000090"/>
              </a:buClr>
            </a:pP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Chair serves on</a:t>
            </a:r>
            <a:b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300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Executive Committee</a:t>
            </a:r>
          </a:p>
          <a:p>
            <a:pPr eaLnBrk="1" hangingPunct="1">
              <a:spcBef>
                <a:spcPct val="0"/>
              </a:spcBef>
              <a:buClr>
                <a:srgbClr val="000090"/>
              </a:buClr>
              <a:buNone/>
            </a:pPr>
            <a:endParaRPr lang="en-US" sz="300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649288" y="390525"/>
            <a:ext cx="11704637" cy="1884363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4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Governance</a:t>
            </a:r>
            <a:endParaRPr lang="en-US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6731000" y="2362200"/>
            <a:ext cx="5624512" cy="6883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126435" tIns="126435" rIns="126435" bIns="126435" numCol="1" anchor="t" anchorCtr="0" compatLnSpc="1">
            <a:prstTxWarp prst="textNoShape">
              <a:avLst/>
            </a:prstTxWarp>
          </a:bodyPr>
          <a:lstStyle/>
          <a:p>
            <a:pPr marL="381000" lvl="0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Working group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Created by</a:t>
            </a:r>
            <a:b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Assembly or Committee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Task-oriented</a:t>
            </a:r>
          </a:p>
          <a:p>
            <a:pPr marL="381000" lvl="0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Cluster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Self-forming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For any reason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Ends when the last person hangs up</a:t>
            </a:r>
          </a:p>
          <a:p>
            <a:pPr marL="381000" marR="0" lvl="0" indent="-38100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90"/>
              </a:buClr>
              <a:buSzPct val="100000"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  <a:sym typeface="Helvetica Light" charset="0"/>
            </a:endParaRPr>
          </a:p>
        </p:txBody>
      </p:sp>
      <p:pic>
        <p:nvPicPr>
          <p:cNvPr id="8" name="Picture 7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4988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7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>
          <a:xfrm>
            <a:off x="635000" y="-76200"/>
            <a:ext cx="11704637" cy="1884363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4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Groups</a:t>
            </a:r>
            <a:endParaRPr lang="en-US" dirty="0" smtClean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49289" y="1828800"/>
            <a:ext cx="5624512" cy="6883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126435" tIns="126435" rIns="126435" bIns="126435" numCol="1" anchor="t" anchorCtr="0" compatLnSpc="1">
            <a:prstTxWarp prst="textNoShape">
              <a:avLst/>
            </a:prstTxWarp>
          </a:bodyPr>
          <a:lstStyle/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Standing Committees</a:t>
            </a: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Data Stewardship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Education</a:t>
            </a:r>
            <a:endParaRPr lang="en-US" sz="3000" kern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Information Technology and Interoperability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Products and </a:t>
            </a: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Services</a:t>
            </a:r>
          </a:p>
          <a:p>
            <a:pPr marL="381000" lvl="0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Administrative Committees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Constitution and Bylaws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r>
              <a:rPr lang="en-US" sz="3000" kern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Finance and Appropriations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Partnership</a:t>
            </a:r>
          </a:p>
          <a:p>
            <a:pPr marL="381000" lvl="0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Working groups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Air Quality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Climate Education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Energy &amp; Climate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Visioneers</a:t>
            </a: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723900" lvl="1" indent="-381000" algn="l" hangingPunct="1">
              <a:buClr>
                <a:srgbClr val="000090"/>
              </a:buClr>
              <a:buSzPct val="100000"/>
              <a:buFontTx/>
              <a:buChar char="•"/>
            </a:pP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381000" marR="0" lvl="0" indent="-381000" algn="l" defTabSz="584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90"/>
              </a:buClr>
              <a:buSzPct val="100000"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charset="0"/>
              <a:ea typeface="Trebuchet MS" charset="0"/>
              <a:cs typeface="Trebuchet MS" charset="0"/>
              <a:sym typeface="Helvetica Light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6654800" y="1831975"/>
            <a:ext cx="5791200" cy="6883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126435" tIns="126435" rIns="126435" bIns="126435" numCol="1" anchor="t" anchorCtr="0" compatLnSpc="1">
            <a:prstTxWarp prst="textNoShape">
              <a:avLst/>
            </a:prstTxWarp>
          </a:bodyPr>
          <a:lstStyle/>
          <a:p>
            <a:pPr marL="381000" lvl="0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Clusters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Cloud Computing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Decisions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Discovery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Documentation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Drupal</a:t>
            </a: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Earth Science </a:t>
            </a:r>
            <a:r>
              <a:rPr lang="en-US" sz="3000" kern="0" dirty="0" err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Collaboratory</a:t>
            </a:r>
            <a:endParaRPr lang="en-US" sz="3000" kern="0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Geospatial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Open Source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Semantic Web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Visualization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Student Fellows</a:t>
            </a: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endParaRPr lang="en-US" sz="3000" kern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723900" lvl="1" indent="-381000" algn="l" hangingPunct="1"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3000" kern="0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And Yours?</a:t>
            </a:r>
          </a:p>
        </p:txBody>
      </p:sp>
      <p:pic>
        <p:nvPicPr>
          <p:cNvPr id="8" name="Picture 7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 shadeToTitle="1">
        <a:gradFill rotWithShape="0">
          <a:gsLst>
            <a:gs pos="0">
              <a:srgbClr val="C6DFFF"/>
            </a:gs>
            <a:gs pos="100000">
              <a:srgbClr val="4F81B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/>
          </p:cNvSpPr>
          <p:nvPr/>
        </p:nvSpPr>
        <p:spPr bwMode="auto">
          <a:xfrm rot="10800000" flipH="1">
            <a:off x="-12700" y="-6350"/>
            <a:ext cx="1968500" cy="9759950"/>
          </a:xfrm>
          <a:custGeom>
            <a:avLst/>
            <a:gdLst>
              <a:gd name="T0" fmla="*/ 2147483647 w 17355"/>
              <a:gd name="T1" fmla="*/ 2147483647 h 21600"/>
              <a:gd name="T2" fmla="*/ 2147483647 w 17355"/>
              <a:gd name="T3" fmla="*/ 2147483647 h 21600"/>
              <a:gd name="T4" fmla="*/ 2147483647 w 17355"/>
              <a:gd name="T5" fmla="*/ 2147483647 h 21600"/>
              <a:gd name="T6" fmla="*/ 2147483647 w 17355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17355"/>
              <a:gd name="T13" fmla="*/ 0 h 21600"/>
              <a:gd name="T14" fmla="*/ 17355 w 17355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55" h="21600">
                <a:moveTo>
                  <a:pt x="17355" y="50"/>
                </a:moveTo>
                <a:lnTo>
                  <a:pt x="-1" y="0"/>
                </a:lnTo>
                <a:cubicBezTo>
                  <a:pt x="30" y="7200"/>
                  <a:pt x="62" y="14400"/>
                  <a:pt x="93" y="21600"/>
                </a:cubicBezTo>
                <a:lnTo>
                  <a:pt x="14619" y="21542"/>
                </a:lnTo>
                <a:cubicBezTo>
                  <a:pt x="-4245" y="11137"/>
                  <a:pt x="3937" y="5727"/>
                  <a:pt x="17355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AutoShape 2"/>
          <p:cNvSpPr>
            <a:spLocks/>
          </p:cNvSpPr>
          <p:nvPr/>
        </p:nvSpPr>
        <p:spPr bwMode="auto">
          <a:xfrm rot="10800000" flipH="1">
            <a:off x="7938" y="-6350"/>
            <a:ext cx="1260475" cy="9759950"/>
          </a:xfrm>
          <a:custGeom>
            <a:avLst/>
            <a:gdLst>
              <a:gd name="T0" fmla="*/ 2147483647 w 6179"/>
              <a:gd name="T1" fmla="*/ 2147483647 h 21600"/>
              <a:gd name="T2" fmla="*/ 2147483647 w 6179"/>
              <a:gd name="T3" fmla="*/ 2147483647 h 21600"/>
              <a:gd name="T4" fmla="*/ 2147483647 w 6179"/>
              <a:gd name="T5" fmla="*/ 2147483647 h 21600"/>
              <a:gd name="T6" fmla="*/ 2147483647 w 6179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6179"/>
              <a:gd name="T13" fmla="*/ 0 h 21600"/>
              <a:gd name="T14" fmla="*/ 6179 w 6179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79" h="21600">
                <a:moveTo>
                  <a:pt x="4762" y="50"/>
                </a:moveTo>
                <a:lnTo>
                  <a:pt x="-1" y="0"/>
                </a:lnTo>
                <a:cubicBezTo>
                  <a:pt x="17" y="7200"/>
                  <a:pt x="34" y="14400"/>
                  <a:pt x="52" y="21600"/>
                </a:cubicBezTo>
                <a:lnTo>
                  <a:pt x="3123" y="21542"/>
                </a:lnTo>
                <a:cubicBezTo>
                  <a:pt x="13767" y="14603"/>
                  <a:pt x="-7833" y="9774"/>
                  <a:pt x="4762" y="50"/>
                </a:cubicBezTo>
                <a:close/>
              </a:path>
            </a:pathLst>
          </a:custGeom>
          <a:gradFill rotWithShape="0">
            <a:gsLst>
              <a:gs pos="0">
                <a:srgbClr val="549FFF">
                  <a:alpha val="53725"/>
                </a:srgbClr>
              </a:gs>
              <a:gs pos="40999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3"/>
          <p:cNvSpPr>
            <a:spLocks/>
          </p:cNvSpPr>
          <p:nvPr/>
        </p:nvSpPr>
        <p:spPr bwMode="auto">
          <a:xfrm rot="10800000">
            <a:off x="11503025" y="-9525"/>
            <a:ext cx="1565275" cy="976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36"/>
                </a:moveTo>
                <a:lnTo>
                  <a:pt x="18775" y="0"/>
                </a:lnTo>
                <a:cubicBezTo>
                  <a:pt x="664" y="10679"/>
                  <a:pt x="4320" y="14066"/>
                  <a:pt x="21600" y="21600"/>
                </a:cubicBezTo>
                <a:lnTo>
                  <a:pt x="0" y="21600"/>
                </a:lnTo>
                <a:lnTo>
                  <a:pt x="0" y="36"/>
                </a:lnTo>
                <a:close/>
              </a:path>
            </a:pathLst>
          </a:custGeom>
          <a:gradFill rotWithShape="0">
            <a:gsLst>
              <a:gs pos="0">
                <a:srgbClr val="003171"/>
              </a:gs>
              <a:gs pos="100000">
                <a:srgbClr val="65A8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72248" tIns="72248" rIns="72248" bIns="7224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11704637" cy="1208088"/>
          </a:xfrm>
        </p:spPr>
        <p:txBody>
          <a:bodyPr lIns="126435" tIns="126435" rIns="126435" bIns="126435" anchor="b"/>
          <a:lstStyle/>
          <a:p>
            <a:pPr algn="l" defTabSz="1300163" eaLnBrk="1"/>
            <a:r>
              <a:rPr lang="en-US" sz="5600" b="1" dirty="0" smtClean="0">
                <a:solidFill>
                  <a:srgbClr val="FFFFFF"/>
                </a:solidFill>
                <a:latin typeface="Trebuchet MS" charset="0"/>
                <a:ea typeface="Trebuchet MS" charset="0"/>
                <a:cs typeface="Trebuchet MS" charset="0"/>
                <a:sym typeface="Trebuchet MS" charset="0"/>
              </a:rPr>
              <a:t>ESIP Leadership</a:t>
            </a:r>
            <a:endParaRPr lang="en-US" dirty="0"/>
          </a:p>
        </p:txBody>
      </p:sp>
      <p:pic>
        <p:nvPicPr>
          <p:cNvPr id="7" name="Picture 6" descr="ESIP Logo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7200" y="0"/>
            <a:ext cx="2387600" cy="600311"/>
          </a:xfrm>
          <a:prstGeom prst="rect">
            <a:avLst/>
          </a:prstGeom>
        </p:spPr>
      </p:pic>
      <p:pic>
        <p:nvPicPr>
          <p:cNvPr id="3" name="Picture 2" descr="Chris Mattman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4648200"/>
            <a:ext cx="2362200" cy="2362200"/>
          </a:xfrm>
          <a:prstGeom prst="rect">
            <a:avLst/>
          </a:prstGeom>
        </p:spPr>
      </p:pic>
      <p:pic>
        <p:nvPicPr>
          <p:cNvPr id="4" name="Picture 3" descr="Curt Tilm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00" y="6934200"/>
            <a:ext cx="2260600" cy="2260600"/>
          </a:xfrm>
          <a:prstGeom prst="rect">
            <a:avLst/>
          </a:prstGeom>
        </p:spPr>
      </p:pic>
      <p:pic>
        <p:nvPicPr>
          <p:cNvPr id="5" name="Picture 4" descr="Roberta Johnson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6908800"/>
            <a:ext cx="2311400" cy="2311400"/>
          </a:xfrm>
          <a:prstGeom prst="rect">
            <a:avLst/>
          </a:prstGeom>
        </p:spPr>
      </p:pic>
      <p:pic>
        <p:nvPicPr>
          <p:cNvPr id="6" name="Picture 5" descr="stefan falk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762000"/>
            <a:ext cx="1905000" cy="2854314"/>
          </a:xfrm>
          <a:prstGeom prst="rect">
            <a:avLst/>
          </a:prstGeom>
        </p:spPr>
      </p:pic>
      <p:pic>
        <p:nvPicPr>
          <p:cNvPr id="9" name="Picture 8" descr="John Scialdone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59" t="19504" r="16738" b="29572"/>
          <a:stretch/>
        </p:blipFill>
        <p:spPr>
          <a:xfrm>
            <a:off x="304800" y="5486400"/>
            <a:ext cx="4445000" cy="3889375"/>
          </a:xfrm>
          <a:prstGeom prst="rect">
            <a:avLst/>
          </a:prstGeom>
        </p:spPr>
      </p:pic>
      <p:pic>
        <p:nvPicPr>
          <p:cNvPr id="8" name="Picture 7" descr="Tamara Ledley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418994"/>
            <a:ext cx="1790700" cy="2677006"/>
          </a:xfrm>
          <a:prstGeom prst="rect">
            <a:avLst/>
          </a:prstGeom>
        </p:spPr>
      </p:pic>
      <p:pic>
        <p:nvPicPr>
          <p:cNvPr id="10" name="Picture 9" descr="Chuck Hutchinso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140999"/>
            <a:ext cx="2413000" cy="3231601"/>
          </a:xfrm>
          <a:prstGeom prst="rect">
            <a:avLst/>
          </a:prstGeom>
        </p:spPr>
      </p:pic>
      <p:pic>
        <p:nvPicPr>
          <p:cNvPr id="11" name="Picture 10" descr="Brian Wee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762000"/>
            <a:ext cx="2159000" cy="2159000"/>
          </a:xfrm>
          <a:prstGeom prst="rect">
            <a:avLst/>
          </a:prstGeom>
        </p:spPr>
      </p:pic>
      <p:pic>
        <p:nvPicPr>
          <p:cNvPr id="13" name="Picture 12" descr="Annette Schlos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143000"/>
            <a:ext cx="2540000" cy="25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83600" y="6477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Standing Committee Chairs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0400" y="493389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Administrative Committee Chairs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3400" y="3733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President &amp; Vice President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12400" y="4419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ESIP Type Reps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ELawImag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2946400"/>
            <a:ext cx="1842883" cy="2463800"/>
          </a:xfrm>
          <a:prstGeom prst="rect">
            <a:avLst/>
          </a:prstGeom>
        </p:spPr>
      </p:pic>
      <p:pic>
        <p:nvPicPr>
          <p:cNvPr id="16" name="Picture 15" descr="Matt_Austin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9" t="5000" r="10790" b="-2500"/>
          <a:stretch/>
        </p:blipFill>
        <p:spPr>
          <a:xfrm>
            <a:off x="7797800" y="6902450"/>
            <a:ext cx="2209800" cy="23939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7800" y="1905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Karl Benedict &amp;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Donald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1400" y="762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Annette </a:t>
            </a:r>
            <a:r>
              <a:rPr lang="en-US" sz="2000" b="1" dirty="0" err="1" smtClean="0">
                <a:solidFill>
                  <a:schemeClr val="tx1"/>
                </a:solidFill>
              </a:rPr>
              <a:t>Schloss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83600" y="304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Brian Wee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17200" y="363849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Stefan </a:t>
            </a:r>
            <a:r>
              <a:rPr lang="en-US" sz="2000" b="1" dirty="0" err="1" smtClean="0">
                <a:solidFill>
                  <a:schemeClr val="tx1"/>
                </a:solidFill>
              </a:rPr>
              <a:t>Falke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0600" y="348609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Emily Law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07600" y="9220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Curt </a:t>
            </a:r>
            <a:r>
              <a:rPr lang="en-US" sz="2000" b="1" dirty="0" err="1" smtClean="0">
                <a:solidFill>
                  <a:schemeClr val="tx1"/>
                </a:solidFill>
              </a:rPr>
              <a:t>Tilmes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1600" y="92202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Matt Austin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5600" y="92010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Roberta Johnson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31200" y="56388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Chris </a:t>
            </a:r>
            <a:r>
              <a:rPr lang="en-US" sz="2000" b="1" dirty="0" err="1" smtClean="0">
                <a:solidFill>
                  <a:schemeClr val="tx1"/>
                </a:solidFill>
              </a:rPr>
              <a:t>Mattmann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4000" y="93534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Chuck Hutchinson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2400" y="935349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John </a:t>
            </a:r>
            <a:r>
              <a:rPr lang="en-US" sz="2000" b="1" dirty="0" err="1" smtClean="0">
                <a:solidFill>
                  <a:schemeClr val="tx1"/>
                </a:solidFill>
              </a:rPr>
              <a:t>Scialdone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028890"/>
            <a:ext cx="215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Tamara </a:t>
            </a:r>
            <a:r>
              <a:rPr lang="en-US" sz="2000" b="1" dirty="0" err="1" smtClean="0">
                <a:solidFill>
                  <a:schemeClr val="tx1"/>
                </a:solidFill>
              </a:rPr>
              <a:t>Ledley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6" name="Picture 35" descr="DSCN0797 - Version 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98" y="1143000"/>
            <a:ext cx="268110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0770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3947</TotalTime>
  <Words>660</Words>
  <Application>Microsoft Macintosh PowerPoint</Application>
  <PresentationFormat>Custom</PresentationFormat>
  <Paragraphs>184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ESIP 101 </vt:lpstr>
      <vt:lpstr>ESIP Vision</vt:lpstr>
      <vt:lpstr>ESIP Community</vt:lpstr>
      <vt:lpstr>ESIP Core Values</vt:lpstr>
      <vt:lpstr>Two Organizations: ESIP Federation &amp; Foundation for Earth Science</vt:lpstr>
      <vt:lpstr>Foundation Coordination for ESIP</vt:lpstr>
      <vt:lpstr>Governance</vt:lpstr>
      <vt:lpstr>ESIP Groups</vt:lpstr>
      <vt:lpstr>ESIP Leadership</vt:lpstr>
      <vt:lpstr>ESIP-Speak – Alphabet Soup</vt:lpstr>
      <vt:lpstr>Things ESIP Does</vt:lpstr>
      <vt:lpstr>Get ESIP’ed</vt:lpstr>
      <vt:lpstr>ESIP Online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Federation's Model Paradigm for Managing a Distributed Partnership</dc:title>
  <cp:lastModifiedBy>Carol B Meyer</cp:lastModifiedBy>
  <cp:revision>56</cp:revision>
  <dcterms:created xsi:type="dcterms:W3CDTF">2013-04-12T14:52:32Z</dcterms:created>
  <dcterms:modified xsi:type="dcterms:W3CDTF">2013-07-09T13:28:50Z</dcterms:modified>
</cp:coreProperties>
</file>