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6" r:id="rId2"/>
    <p:sldId id="288" r:id="rId3"/>
    <p:sldId id="282" r:id="rId4"/>
    <p:sldId id="283" r:id="rId5"/>
    <p:sldId id="284" r:id="rId6"/>
    <p:sldId id="257" r:id="rId7"/>
    <p:sldId id="261" r:id="rId8"/>
    <p:sldId id="259" r:id="rId9"/>
    <p:sldId id="270" r:id="rId10"/>
    <p:sldId id="258" r:id="rId11"/>
    <p:sldId id="271" r:id="rId12"/>
    <p:sldId id="268" r:id="rId13"/>
    <p:sldId id="260" r:id="rId14"/>
    <p:sldId id="285" r:id="rId15"/>
    <p:sldId id="286" r:id="rId16"/>
    <p:sldId id="272" r:id="rId17"/>
    <p:sldId id="262" r:id="rId18"/>
    <p:sldId id="266" r:id="rId19"/>
    <p:sldId id="263" r:id="rId20"/>
    <p:sldId id="264" r:id="rId21"/>
    <p:sldId id="265" r:id="rId22"/>
    <p:sldId id="269" r:id="rId23"/>
    <p:sldId id="289" r:id="rId24"/>
    <p:sldId id="267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1" r:id="rId33"/>
    <p:sldId id="280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1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D938-95CB-4696-BF77-9D02645E08DD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14C3E-A292-47AF-A997-EBC68E3C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2DCDD-F2CA-475E-8588-14F0DDD60834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C4370-F7E6-4BA1-BD4B-5F49D84EA971}" type="slidenum">
              <a:rPr lang="en-US"/>
              <a:pPr/>
              <a:t>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5D20BB-C124-4CF1-BFBF-C7814B331EB4}" type="datetimeFigureOut">
              <a:rPr lang="en-US" smtClean="0"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379D628-D53B-4C78-B2A0-D500376B5B1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sgin/usginspecs/blob/master/MetadataAsHypermediaApp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y.gbiv.com/untangled/2008/rest-apis-must-be-hypertext-driv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Approaches to Machine-Actionable Links: a hypermedia format for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Breakout session</a:t>
            </a:r>
          </a:p>
          <a:p>
            <a:r>
              <a:rPr lang="en-US" dirty="0" smtClean="0"/>
              <a:t>ESIP Summer Meeting, 2013-07-12</a:t>
            </a:r>
          </a:p>
          <a:p>
            <a:r>
              <a:rPr lang="en-US" dirty="0" smtClean="0"/>
              <a:t>Chapel Hill, North Carolina</a:t>
            </a:r>
          </a:p>
          <a:p>
            <a:r>
              <a:rPr lang="en-US" dirty="0" smtClean="0"/>
              <a:t>Stephen M Richard, organizer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36"/>
          </a:xfrm>
        </p:spPr>
        <p:txBody>
          <a:bodyPr/>
          <a:lstStyle/>
          <a:p>
            <a:r>
              <a:rPr lang="en-US" sz="3200" dirty="0" smtClean="0"/>
              <a:t>Approaches to application messaging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572000"/>
          </a:xfrm>
        </p:spPr>
        <p:txBody>
          <a:bodyPr/>
          <a:lstStyle/>
          <a:p>
            <a:r>
              <a:rPr lang="en-US" sz="4400" dirty="0" smtClean="0"/>
              <a:t>Object based</a:t>
            </a:r>
          </a:p>
          <a:p>
            <a:pPr lvl="1"/>
            <a:r>
              <a:rPr lang="en-US" dirty="0" smtClean="0"/>
              <a:t>Define resource scheme for application objects</a:t>
            </a:r>
          </a:p>
          <a:p>
            <a:pPr lvl="1"/>
            <a:r>
              <a:rPr lang="en-US" dirty="0" smtClean="0"/>
              <a:t>Use HTTP request to create, read, update, delete</a:t>
            </a:r>
          </a:p>
          <a:p>
            <a:pPr lvl="1"/>
            <a:r>
              <a:rPr lang="en-US" dirty="0" smtClean="0"/>
              <a:t>Various representations may be available for the objects</a:t>
            </a:r>
          </a:p>
        </p:txBody>
      </p:sp>
    </p:spTree>
    <p:extLst>
      <p:ext uri="{BB962C8B-B14F-4D97-AF65-F5344CB8AC3E}">
        <p14:creationId xmlns:p14="http://schemas.microsoft.com/office/powerpoint/2010/main" val="9222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object-based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4572000"/>
          </a:xfrm>
        </p:spPr>
        <p:txBody>
          <a:bodyPr/>
          <a:lstStyle/>
          <a:p>
            <a:r>
              <a:rPr lang="en-US" dirty="0"/>
              <a:t>https://api.twitter.com/1.1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/>
                </a:solidFill>
              </a:rPr>
              <a:t>statuses/</a:t>
            </a:r>
            <a:r>
              <a:rPr lang="en-US" sz="3600" dirty="0" err="1" smtClean="0">
                <a:solidFill>
                  <a:schemeClr val="accent2"/>
                </a:solidFill>
              </a:rPr>
              <a:t>mentions_timeline.json</a:t>
            </a:r>
            <a:endParaRPr lang="en-US" sz="3600" dirty="0" smtClean="0">
              <a:solidFill>
                <a:schemeClr val="accent2"/>
              </a:solidFill>
            </a:endParaRPr>
          </a:p>
          <a:p>
            <a:r>
              <a:rPr lang="en-US" dirty="0"/>
              <a:t>http://resources.usgin.org/uri-gin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/>
                </a:solidFill>
              </a:rPr>
              <a:t>nmbgmr</a:t>
            </a:r>
            <a:r>
              <a:rPr lang="en-US" sz="3600" dirty="0" smtClean="0">
                <a:solidFill>
                  <a:schemeClr val="accent2"/>
                </a:solidFill>
              </a:rPr>
              <a:t>/</a:t>
            </a:r>
            <a:r>
              <a:rPr lang="en-US" sz="3600" dirty="0" err="1" smtClean="0">
                <a:solidFill>
                  <a:schemeClr val="accent2"/>
                </a:solidFill>
              </a:rPr>
              <a:t>bhintercept</a:t>
            </a:r>
            <a:r>
              <a:rPr lang="en-US" sz="3600" dirty="0" smtClean="0">
                <a:solidFill>
                  <a:schemeClr val="accent2"/>
                </a:solidFill>
              </a:rPr>
              <a:t>/API:30-035-2024</a:t>
            </a:r>
          </a:p>
          <a:p>
            <a:r>
              <a:rPr lang="en-US" sz="3600" dirty="0"/>
              <a:t>specific schema used is only known to client and server 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sequence of characters for describing a range of </a:t>
            </a:r>
            <a:r>
              <a:rPr lang="en-US" sz="3200" dirty="0" smtClean="0"/>
              <a:t>URIs through </a:t>
            </a:r>
            <a:r>
              <a:rPr lang="en-US" sz="3200" dirty="0"/>
              <a:t>variable </a:t>
            </a:r>
            <a:r>
              <a:rPr lang="en-US" sz="3200" dirty="0" smtClean="0"/>
              <a:t>expansion (IETF RFC-6570)</a:t>
            </a:r>
          </a:p>
          <a:p>
            <a:r>
              <a:rPr lang="en-US" sz="3200" dirty="0" smtClean="0"/>
              <a:t>Example: Get scientific </a:t>
            </a:r>
            <a:r>
              <a:rPr lang="en-US" sz="3200" dirty="0"/>
              <a:t>metadata for a </a:t>
            </a:r>
            <a:r>
              <a:rPr lang="en-US" sz="3200" dirty="0" err="1" smtClean="0"/>
              <a:t>dataOne</a:t>
            </a:r>
            <a:r>
              <a:rPr lang="en-US" sz="3200" dirty="0" smtClean="0"/>
              <a:t> data  </a:t>
            </a:r>
            <a:r>
              <a:rPr lang="en-US" sz="3200" dirty="0"/>
              <a:t>package</a:t>
            </a:r>
          </a:p>
          <a:p>
            <a:r>
              <a:rPr lang="en-US" dirty="0"/>
              <a:t> https://datadryad.org/mn/object/{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identifier</a:t>
            </a:r>
            <a:r>
              <a:rPr lang="en-US" dirty="0"/>
              <a:t>}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identifier</a:t>
            </a:r>
            <a:r>
              <a:rPr lang="en-US" sz="2000" dirty="0"/>
              <a:t>:= "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http://dx.doi.org/10.5061/dryad.8790</a:t>
            </a:r>
            <a:r>
              <a:rPr lang="en-US" sz="2000" dirty="0"/>
              <a:t>"</a:t>
            </a:r>
          </a:p>
          <a:p>
            <a:r>
              <a:rPr lang="en-US" dirty="0"/>
              <a:t>https://datadryad.org/mn/object/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://dx.doi.org/10.5061/dryad.8790</a:t>
            </a:r>
          </a:p>
        </p:txBody>
      </p:sp>
    </p:spTree>
    <p:extLst>
      <p:ext uri="{BB962C8B-B14F-4D97-AF65-F5344CB8AC3E}">
        <p14:creationId xmlns:p14="http://schemas.microsoft.com/office/powerpoint/2010/main" val="39743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Approaches to application messaging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Hypermedia</a:t>
            </a:r>
          </a:p>
          <a:p>
            <a:pPr lvl="1"/>
            <a:r>
              <a:rPr lang="en-US" dirty="0" smtClean="0"/>
              <a:t>messages specify resources  and possible actions (read, write, create, delete, filter, report, etc.)</a:t>
            </a:r>
          </a:p>
          <a:p>
            <a:pPr lvl="1"/>
            <a:r>
              <a:rPr lang="en-US" dirty="0" smtClean="0"/>
              <a:t>controls provided to invoke next action </a:t>
            </a:r>
          </a:p>
          <a:p>
            <a:pPr lvl="1"/>
            <a:r>
              <a:rPr lang="en-US" dirty="0" smtClean="0"/>
              <a:t>media format must be understood a priori by client applications</a:t>
            </a:r>
          </a:p>
          <a:p>
            <a:pPr lvl="1"/>
            <a:r>
              <a:rPr lang="en-US" dirty="0" smtClean="0"/>
              <a:t>server can change any URI except the initial entry point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Actionable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to hypermedia applications</a:t>
            </a:r>
          </a:p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&lt;a&gt;   anchor element for HTTP GET</a:t>
            </a:r>
          </a:p>
          <a:p>
            <a:pPr lvl="1"/>
            <a:r>
              <a:rPr lang="en-US" dirty="0" smtClean="0"/>
              <a:t>&lt;form&gt; form element for HTTP POST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981200"/>
          </a:xfrm>
        </p:spPr>
        <p:txBody>
          <a:bodyPr/>
          <a:lstStyle/>
          <a:p>
            <a:pPr algn="ctr"/>
            <a:r>
              <a:rPr lang="en-US" dirty="0" smtClean="0"/>
              <a:t>Can we produce a content model for hypermedia controls for data applications?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several scenarios commonly encounter with data access and processing</a:t>
            </a:r>
          </a:p>
          <a:p>
            <a:pPr lvl="1"/>
            <a:r>
              <a:rPr lang="en-US" dirty="0" smtClean="0"/>
              <a:t>Search and data access</a:t>
            </a:r>
          </a:p>
          <a:p>
            <a:pPr lvl="1"/>
            <a:r>
              <a:rPr lang="en-US" dirty="0" smtClean="0"/>
              <a:t>Linked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Web processing services</a:t>
            </a:r>
          </a:p>
          <a:p>
            <a:pPr lvl="1"/>
            <a:r>
              <a:rPr lang="en-US" dirty="0" smtClean="0"/>
              <a:t>Vocabulary </a:t>
            </a:r>
            <a:r>
              <a:rPr lang="en-US" dirty="0" smtClean="0"/>
              <a:t>usage in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77200" cy="914400"/>
          </a:xfrm>
        </p:spPr>
        <p:txBody>
          <a:bodyPr/>
          <a:lstStyle/>
          <a:p>
            <a:r>
              <a:rPr lang="en-US" dirty="0" smtClean="0"/>
              <a:t>Hypermedia search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Search catalog</a:t>
            </a:r>
          </a:p>
          <a:p>
            <a:r>
              <a:rPr lang="en-US" smtClean="0"/>
              <a:t>Get list of distributions</a:t>
            </a:r>
          </a:p>
          <a:p>
            <a:r>
              <a:rPr lang="en-US" smtClean="0"/>
              <a:t>Select WMS distribution</a:t>
            </a:r>
          </a:p>
          <a:p>
            <a:r>
              <a:rPr lang="en-US" smtClean="0"/>
              <a:t>Add to arc map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CI_OnlineResource</a:t>
            </a:r>
            <a:r>
              <a:rPr lang="en-US" dirty="0" smtClean="0"/>
              <a:t> affordance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Distribution options offered by an ISO19139  XML metadata response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&lt;URL&gt; </a:t>
            </a:r>
            <a:r>
              <a:rPr lang="en-US" sz="1400" dirty="0" smtClean="0"/>
              <a:t>http</a:t>
            </a:r>
            <a:r>
              <a:rPr lang="en-US" sz="1400" dirty="0"/>
              <a:t>://services.kgs...service=WMS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&lt;protocol&gt; </a:t>
            </a:r>
            <a:r>
              <a:rPr lang="en-US" sz="1400" b="1" dirty="0"/>
              <a:t>OGC:WMS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&lt;name&gt; </a:t>
            </a:r>
            <a:r>
              <a:rPr lang="en-US" sz="1400" dirty="0"/>
              <a:t>Service Description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&lt;description&gt; </a:t>
            </a:r>
            <a:r>
              <a:rPr lang="en-US" sz="1400" dirty="0"/>
              <a:t>WMS Capabilities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&lt;function&gt; </a:t>
            </a:r>
            <a:r>
              <a:rPr lang="en-US" sz="1400" b="1" dirty="0" err="1"/>
              <a:t>webService</a:t>
            </a: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&lt;URL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&gt; </a:t>
            </a:r>
            <a:r>
              <a:rPr lang="en-US" sz="1400" dirty="0" smtClean="0"/>
              <a:t>http</a:t>
            </a:r>
            <a:r>
              <a:rPr lang="en-US" sz="1400" dirty="0"/>
              <a:t>://services.kgs.ku.....;service=WFS&lt;/URL&gt;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&lt;protocol&gt; </a:t>
            </a:r>
            <a:r>
              <a:rPr lang="en-US" sz="1400" b="1" dirty="0"/>
              <a:t>OGC:WFS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&lt;name&gt; </a:t>
            </a:r>
            <a:r>
              <a:rPr lang="en-US" sz="1400" dirty="0"/>
              <a:t>Service Description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&lt;description&gt; </a:t>
            </a:r>
            <a:r>
              <a:rPr lang="en-US" sz="1400" dirty="0"/>
              <a:t>WFS Capabilities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&lt;function&gt; </a:t>
            </a:r>
            <a:r>
              <a:rPr lang="en-US" sz="1400" b="1" dirty="0" err="1"/>
              <a:t>webService</a:t>
            </a: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&lt;URL&gt; </a:t>
            </a:r>
            <a:r>
              <a:rPr lang="en-US" sz="1400" dirty="0"/>
              <a:t>http://services.kgs.ku..../MapServer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&lt;protocol&gt; </a:t>
            </a:r>
            <a:r>
              <a:rPr lang="en-US" sz="1400" b="1" dirty="0"/>
              <a:t>ESRI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&lt;name&gt; </a:t>
            </a:r>
            <a:r>
              <a:rPr lang="en-US" sz="1400" dirty="0"/>
              <a:t>Service Description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&lt;description&gt; </a:t>
            </a:r>
            <a:r>
              <a:rPr lang="en-US" sz="1400" dirty="0"/>
              <a:t>ESRI Service End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&lt;function&gt; </a:t>
            </a:r>
            <a:r>
              <a:rPr lang="en-US" sz="1400" b="1" dirty="0" err="1"/>
              <a:t>webService</a:t>
            </a: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&lt;URL&gt; </a:t>
            </a:r>
            <a:r>
              <a:rPr lang="en-US" sz="1400" dirty="0"/>
              <a:t>http://repository.stategeothermaldata.org/..._20121212.zip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&lt;name&gt; </a:t>
            </a:r>
            <a:r>
              <a:rPr lang="en-US" sz="1400" dirty="0"/>
              <a:t>Zipped 2007 Excel file containing Borehole Temperature data for the State of Kansas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&lt;function&gt; </a:t>
            </a:r>
            <a:r>
              <a:rPr lang="en-US" sz="1400" b="1" dirty="0"/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5685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Hypermedia and 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 an ‘affordances’ representation for any URI</a:t>
            </a:r>
          </a:p>
          <a:p>
            <a:r>
              <a:rPr lang="en-US" dirty="0" smtClean="0"/>
              <a:t>Dereference URI to see list of things can do with it</a:t>
            </a:r>
          </a:p>
          <a:p>
            <a:r>
              <a:rPr lang="en-US" dirty="0" smtClean="0"/>
              <a:t>Picture, text explanation, searches, discussion, usage, plot, publications, people, brokers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Over to Doug…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content model for information associated with links</a:t>
            </a:r>
          </a:p>
          <a:p>
            <a:pPr lvl="1"/>
            <a:r>
              <a:rPr lang="en-US" dirty="0" smtClean="0"/>
              <a:t>Enable hypermedia applications</a:t>
            </a:r>
          </a:p>
          <a:p>
            <a:pPr lvl="1"/>
            <a:r>
              <a:rPr lang="en-US" dirty="0" smtClean="0"/>
              <a:t>Focus on functionality related to data discovery, evaluation, access, and processing</a:t>
            </a:r>
          </a:p>
          <a:p>
            <a:r>
              <a:rPr lang="en-US" dirty="0" smtClean="0"/>
              <a:t>Review usage of links in web architecture</a:t>
            </a:r>
          </a:p>
          <a:p>
            <a:r>
              <a:rPr lang="en-US" dirty="0" smtClean="0"/>
              <a:t>Look at example use scenarios</a:t>
            </a:r>
          </a:p>
          <a:p>
            <a:r>
              <a:rPr lang="en-US" dirty="0" smtClean="0"/>
              <a:t>Proposal for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processing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Landing page: start process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Select existing and execute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Start new—identify inputs and parameters and execute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Successful completion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Modify parameter and rerun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Save results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Visualize result</a:t>
            </a:r>
          </a:p>
          <a:p>
            <a:pPr marL="582930" indent="-514350"/>
            <a:r>
              <a:rPr lang="en-US" dirty="0" smtClean="0"/>
              <a:t>If process is largely user driven, HTML forms provide necessary hypermedia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Semantics: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 identifies a concept</a:t>
            </a:r>
          </a:p>
          <a:p>
            <a:pPr lvl="1"/>
            <a:r>
              <a:rPr lang="en-US" dirty="0" smtClean="0"/>
              <a:t>Hypermedia helps user understand concept</a:t>
            </a:r>
          </a:p>
          <a:p>
            <a:pPr lvl="1"/>
            <a:r>
              <a:rPr lang="en-US" dirty="0" smtClean="0"/>
              <a:t>Hypermedia to help machine agent navigate semantic web</a:t>
            </a:r>
          </a:p>
          <a:p>
            <a:pPr lvl="2"/>
            <a:r>
              <a:rPr lang="en-US" dirty="0" smtClean="0"/>
              <a:t>Related, broader, narrower</a:t>
            </a:r>
          </a:p>
          <a:p>
            <a:pPr lvl="2"/>
            <a:r>
              <a:rPr lang="en-US" dirty="0" smtClean="0"/>
              <a:t>RDF graph, SPARQL endpoints</a:t>
            </a:r>
          </a:p>
          <a:p>
            <a:r>
              <a:rPr lang="en-US" dirty="0" smtClean="0"/>
              <a:t>ISO </a:t>
            </a:r>
            <a:r>
              <a:rPr lang="en-US" dirty="0" err="1" smtClean="0"/>
              <a:t>codelists</a:t>
            </a:r>
            <a:r>
              <a:rPr lang="en-US" dirty="0" smtClean="0"/>
              <a:t>, GML </a:t>
            </a:r>
            <a:r>
              <a:rPr lang="en-US" dirty="0" err="1" smtClean="0"/>
              <a:t>codeType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3560"/>
            <a:ext cx="79248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&lt;</a:t>
            </a:r>
            <a:r>
              <a:rPr lang="en-US" dirty="0" err="1" smtClean="0"/>
              <a:t>gsmlem:lithology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xlink:href</a:t>
            </a:r>
            <a:r>
              <a:rPr lang="en-US" dirty="0"/>
              <a:t>="http://resource.geosciml.org/classifier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err="1" smtClean="0"/>
              <a:t>cgi</a:t>
            </a:r>
            <a:r>
              <a:rPr lang="en-US" dirty="0" smtClean="0"/>
              <a:t>/lithology/wacke</a:t>
            </a:r>
            <a:r>
              <a:rPr lang="en-US" dirty="0"/>
              <a:t>"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err="1" smtClean="0"/>
              <a:t>xlink:title</a:t>
            </a:r>
            <a:r>
              <a:rPr lang="en-US" dirty="0"/>
              <a:t>="Wacke" </a:t>
            </a:r>
            <a:r>
              <a:rPr lang="en-US" dirty="0" smtClean="0"/>
              <a:t>/&gt;</a:t>
            </a:r>
          </a:p>
          <a:p>
            <a:r>
              <a:rPr lang="en-US" dirty="0" err="1" smtClean="0"/>
              <a:t>gmd:CI_RoleCode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codeList</a:t>
            </a:r>
            <a:r>
              <a:rPr lang="en-US" dirty="0"/>
              <a:t>="http://www.isotc211.org/2005/resources/Codelist/gmxCodelists.xml#CI_RoleCode</a:t>
            </a:r>
            <a:r>
              <a:rPr lang="en-US" dirty="0" smtClean="0"/>
              <a:t>" 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codeListValue</a:t>
            </a:r>
            <a:r>
              <a:rPr lang="en-US" dirty="0"/>
              <a:t>="</a:t>
            </a:r>
            <a:r>
              <a:rPr lang="en-US" dirty="0" err="1"/>
              <a:t>pointOfContact</a:t>
            </a:r>
            <a:r>
              <a:rPr lang="en-US" dirty="0" smtClean="0"/>
              <a:t>"&gt;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pointOfContact</a:t>
            </a:r>
            <a:r>
              <a:rPr lang="en-US" dirty="0"/>
              <a:t>&lt;/</a:t>
            </a:r>
            <a:r>
              <a:rPr lang="en-US" dirty="0" err="1"/>
              <a:t>gmd:CI_RoleCode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540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994087"/>
              </p:ext>
            </p:extLst>
          </p:nvPr>
        </p:nvGraphicFramePr>
        <p:xfrm>
          <a:off x="838200" y="1371600"/>
          <a:ext cx="7772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638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Link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ATOM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http://tools.ietf.org/html/rfc4287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http://tools.ietf.org/html/rfc6690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ESIP discovery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http://wiki.esipfed.org/index.php/Discovery_Change_Proposal-8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GML codeType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http://tools.ietf.org/html/draft-kelly-json-hal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Home document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http://tools.ietf.org/html/draft-nottingham-json-home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Hydra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http://www.markus-lanthaler.com/hydra/spec/latest/core/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IANA link type registry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IETF Web Linking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http://tools.ietf.org/html/rfc5988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ISO19115/19139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see USGIN profile document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RDFa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http://rdfa.info/about/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xlink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http://www.w3.org/TR/xlink11/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OWC offering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OCG 12-080  Table 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model for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</a:t>
            </a:r>
            <a:r>
              <a:rPr lang="en-US" dirty="0"/>
              <a:t>(</a:t>
            </a:r>
            <a:r>
              <a:rPr lang="en-US" dirty="0" err="1"/>
              <a:t>syn</a:t>
            </a:r>
            <a:r>
              <a:rPr lang="en-US" dirty="0"/>
              <a:t>: </a:t>
            </a:r>
            <a:r>
              <a:rPr lang="en-US" dirty="0" err="1"/>
              <a:t>href</a:t>
            </a:r>
            <a:r>
              <a:rPr lang="en-US" dirty="0"/>
              <a:t>, </a:t>
            </a:r>
            <a:r>
              <a:rPr lang="en-US" dirty="0" err="1"/>
              <a:t>targetURI</a:t>
            </a:r>
            <a:r>
              <a:rPr lang="en-US" dirty="0"/>
              <a:t>)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type</a:t>
            </a:r>
          </a:p>
          <a:p>
            <a:r>
              <a:rPr lang="en-US" dirty="0"/>
              <a:t>rel</a:t>
            </a:r>
          </a:p>
          <a:p>
            <a:r>
              <a:rPr lang="en-US" dirty="0" err="1" smtClean="0"/>
              <a:t>overlayAPI</a:t>
            </a:r>
            <a:endParaRPr lang="en-US" dirty="0" smtClean="0"/>
          </a:p>
          <a:p>
            <a:r>
              <a:rPr lang="en-US" dirty="0" smtClean="0"/>
              <a:t>template</a:t>
            </a:r>
            <a:endParaRPr lang="en-US" dirty="0"/>
          </a:p>
          <a:p>
            <a:r>
              <a:rPr lang="en-US" dirty="0"/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3577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Essential– must be a URI that will dereference using web architecture (DNS, TCP/IP), with result according to other link properties</a:t>
            </a:r>
          </a:p>
          <a:p>
            <a:r>
              <a:rPr lang="en-US" dirty="0" smtClean="0"/>
              <a:t>Typically using http</a:t>
            </a:r>
          </a:p>
          <a:p>
            <a:r>
              <a:rPr lang="en-US" dirty="0"/>
              <a:t>URI syntax </a:t>
            </a:r>
            <a:r>
              <a:rPr lang="en-US" dirty="0" smtClean="0"/>
              <a:t>(IETF RFC-3986) specifies </a:t>
            </a:r>
            <a:r>
              <a:rPr lang="en-US" dirty="0"/>
              <a:t>that "each URI begins with a scheme name" [RFC3986, section 1.1.1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string that identifies the link function for a human user.</a:t>
            </a:r>
          </a:p>
          <a:p>
            <a:r>
              <a:rPr lang="en-US" dirty="0" smtClean="0"/>
              <a:t>Only necessary if link is being used for human user interaction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Registered string that identifies the media type</a:t>
            </a:r>
          </a:p>
          <a:p>
            <a:r>
              <a:rPr lang="en-US" dirty="0" smtClean="0"/>
              <a:t>MIME </a:t>
            </a:r>
            <a:r>
              <a:rPr lang="en-US" dirty="0"/>
              <a:t>type </a:t>
            </a:r>
            <a:r>
              <a:rPr lang="en-US" sz="2000" dirty="0"/>
              <a:t>(http://www.iana.org/assignments/media-types)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Allow comma-delimited list</a:t>
            </a:r>
          </a:p>
          <a:p>
            <a:r>
              <a:rPr lang="en-US" dirty="0" smtClean="0"/>
              <a:t>Intention </a:t>
            </a:r>
            <a:r>
              <a:rPr lang="en-US" dirty="0"/>
              <a:t>is that if a type is listed here, it is known to be available from the </a:t>
            </a:r>
            <a:r>
              <a:rPr lang="en-US" dirty="0" smtClean="0"/>
              <a:t>host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Semantics of link </a:t>
            </a:r>
            <a:endParaRPr lang="en-US" dirty="0" smtClean="0"/>
          </a:p>
          <a:p>
            <a:r>
              <a:rPr lang="en-US" dirty="0" smtClean="0"/>
              <a:t>Attribute value is list; </a:t>
            </a:r>
          </a:p>
          <a:p>
            <a:r>
              <a:rPr lang="en-US" dirty="0" smtClean="0"/>
              <a:t>Use global </a:t>
            </a:r>
            <a:r>
              <a:rPr lang="en-US" dirty="0"/>
              <a:t>vocabulary for </a:t>
            </a:r>
            <a:r>
              <a:rPr lang="en-US" dirty="0" smtClean="0"/>
              <a:t>interoperability (IETF RFC-5988)</a:t>
            </a:r>
          </a:p>
          <a:p>
            <a:r>
              <a:rPr lang="en-US" dirty="0" smtClean="0"/>
              <a:t>include </a:t>
            </a:r>
            <a:r>
              <a:rPr lang="en-US" dirty="0"/>
              <a:t>one of the 5 original </a:t>
            </a:r>
            <a:r>
              <a:rPr lang="en-US" dirty="0" smtClean="0"/>
              <a:t>Atom </a:t>
            </a:r>
            <a:r>
              <a:rPr lang="en-US" dirty="0" err="1"/>
              <a:t>link@rel</a:t>
            </a:r>
            <a:r>
              <a:rPr lang="en-US" dirty="0"/>
              <a:t> </a:t>
            </a:r>
            <a:r>
              <a:rPr lang="en-US" dirty="0" smtClean="0"/>
              <a:t>values</a:t>
            </a:r>
          </a:p>
          <a:p>
            <a:r>
              <a:rPr lang="en-US" dirty="0" smtClean="0"/>
              <a:t>Domain specific rel values should be URI that will dereference as a vocabulary term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01000" cy="914400"/>
          </a:xfrm>
        </p:spPr>
        <p:txBody>
          <a:bodyPr/>
          <a:lstStyle/>
          <a:p>
            <a:r>
              <a:rPr lang="en-US" dirty="0" err="1" smtClean="0"/>
              <a:t>overlayAPI</a:t>
            </a:r>
            <a:r>
              <a:rPr lang="en-US" dirty="0" smtClean="0"/>
              <a:t>: Legacy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identifies the API for messages tunneled to a component on the target </a:t>
            </a:r>
            <a:r>
              <a:rPr lang="en-US" dirty="0" smtClean="0"/>
              <a:t>server</a:t>
            </a:r>
          </a:p>
          <a:p>
            <a:r>
              <a:rPr lang="en-US" dirty="0"/>
              <a:t>should be defined by the service specification for the protocol or service </a:t>
            </a:r>
            <a:r>
              <a:rPr lang="en-US" dirty="0" smtClean="0"/>
              <a:t>type</a:t>
            </a:r>
          </a:p>
          <a:p>
            <a:r>
              <a:rPr lang="en-US" dirty="0" smtClean="0"/>
              <a:t>Include version </a:t>
            </a:r>
            <a:r>
              <a:rPr lang="en-US" dirty="0"/>
              <a:t>information </a:t>
            </a:r>
            <a:r>
              <a:rPr lang="en-US" dirty="0" smtClean="0"/>
              <a:t>if </a:t>
            </a:r>
            <a:r>
              <a:rPr lang="en-US" dirty="0"/>
              <a:t>applicable</a:t>
            </a:r>
          </a:p>
        </p:txBody>
      </p:sp>
    </p:spTree>
    <p:extLst>
      <p:ext uri="{BB962C8B-B14F-4D97-AF65-F5344CB8AC3E}">
        <p14:creationId xmlns:p14="http://schemas.microsoft.com/office/powerpoint/2010/main" val="3129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914400"/>
          </a:xfrm>
        </p:spPr>
        <p:txBody>
          <a:bodyPr/>
          <a:lstStyle/>
          <a:p>
            <a:r>
              <a:rPr lang="en-US" dirty="0" smtClean="0"/>
              <a:t>‘Traditional’ Web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908" y="1066800"/>
            <a:ext cx="7772400" cy="4724400"/>
          </a:xfrm>
        </p:spPr>
        <p:txBody>
          <a:bodyPr>
            <a:noAutofit/>
          </a:bodyPr>
          <a:lstStyle/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HTML is the hypermedia format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Application state is directed by a Human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</a:t>
            </a:r>
            <a:r>
              <a:rPr lang="en-US" sz="1400" b="1" dirty="0" err="1"/>
              <a:t>ul</a:t>
            </a:r>
            <a:r>
              <a:rPr lang="en-US" sz="1400" b="1" dirty="0"/>
              <a:t> class="secondary"&gt;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="http://www.nytimes.com/pages/automobiles/index.html"&gt;Autos&lt;/a&gt;&lt;/li&gt;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="http://www.nytimes.com/ref/topnews/blog-index.html"&gt;Blogs&lt;/a&gt;&lt;/li&gt;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="http://www.nytimes.com/pages/books/index.html"&gt;Books&lt;/a&gt;&lt;/li&gt;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="http://wordplay.blogs.nytimes.com/cartoons/"&gt;Cartoons&lt;/a&gt;&lt;/li&gt;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="http://www.nytimes.com/ref/classifieds/?incamp=hpclassifiedsnav"&gt;Classifieds&lt;/a&gt;&lt;/li&gt;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="http://www.nytimes.com/crosswords/index.html"&gt;Crosswords&lt;/a&gt;&lt;/li&gt;&lt;li id="</a:t>
            </a:r>
            <a:r>
              <a:rPr lang="en-US" sz="1400" b="1" dirty="0" err="1"/>
              <a:t>navWorld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="http://www.nytimes.com/pages/world/index.html"&gt;World&lt;/a&gt;&lt;/li&gt;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 id="</a:t>
            </a:r>
            <a:r>
              <a:rPr lang="en-US" sz="1400" b="1" dirty="0" err="1"/>
              <a:t>navUS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="http://www.nytimes.com/pages/national/index.html"&gt;U.S.&lt;/a&gt;&lt;/li&gt;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 id="</a:t>
            </a:r>
            <a:r>
              <a:rPr lang="en-US" sz="1400" b="1" dirty="0" err="1"/>
              <a:t>navPolitics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="http://www.nytimes.com/pages/politics/index.html"&gt;Politics&lt;/a&gt;&lt;/li&gt;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 id="</a:t>
            </a:r>
            <a:r>
              <a:rPr lang="en-US" sz="1400" b="1" dirty="0" err="1"/>
              <a:t>navNYRegion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="http://www.nytimes.com/pages/nyregion/index.html"&gt;New York&lt;/a&gt;&lt;/li&gt;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 id="</a:t>
            </a:r>
            <a:r>
              <a:rPr lang="en-US" sz="1400" b="1" dirty="0" err="1"/>
              <a:t>navBusiness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="http://www.nytimes.com/pages/business/index.html"&gt;Business&lt;/a&gt;&lt;/li&gt;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 id="</a:t>
            </a:r>
            <a:r>
              <a:rPr lang="en-US" sz="1400" b="1" dirty="0" err="1"/>
              <a:t>navDealbook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="http://dealbook.nytimes.com"&gt;</a:t>
            </a:r>
            <a:r>
              <a:rPr lang="en-US" sz="1400" b="1" dirty="0" err="1"/>
              <a:t>Dealbook</a:t>
            </a:r>
            <a:r>
              <a:rPr lang="en-US" sz="1400" b="1" dirty="0"/>
              <a:t>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 id="</a:t>
            </a:r>
            <a:r>
              <a:rPr lang="en-US" sz="1400" b="1" dirty="0" err="1"/>
              <a:t>navTechnology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="http://www.nytimes.com/pages/technology/index.html"&gt;Technology&lt;/a&gt;&lt;/li&gt;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/>
              <a:t>&lt;li id="</a:t>
            </a:r>
            <a:r>
              <a:rPr lang="en-US" sz="1400" b="1" dirty="0" err="1"/>
              <a:t>navSports</a:t>
            </a:r>
            <a:r>
              <a:rPr lang="en-US" sz="1400" b="1" dirty="0"/>
              <a:t>"&gt;&lt;a </a:t>
            </a:r>
            <a:r>
              <a:rPr lang="en-US" sz="1400" b="1" dirty="0" err="1"/>
              <a:t>href</a:t>
            </a:r>
            <a:r>
              <a:rPr lang="en-US" sz="1400" b="1" dirty="0"/>
              <a:t>="http://www.nytimes.com/pages/sports/index.html"&gt;Sports&lt;/a&gt;&lt;/li</a:t>
            </a:r>
            <a:r>
              <a:rPr lang="en-US" sz="1400" b="1" dirty="0" smtClean="0"/>
              <a:t>&gt;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 smtClean="0"/>
              <a:t>…..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63055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967335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&lt;a </a:t>
            </a:r>
            <a:r>
              <a:rPr lang="en-US" sz="3600" b="1" dirty="0" err="1"/>
              <a:t>href</a:t>
            </a:r>
            <a:r>
              <a:rPr lang="en-US" sz="3600" b="1" dirty="0"/>
              <a:t>="http://www.nytimes.com/ref</a:t>
            </a:r>
            <a:r>
              <a:rPr lang="en-US" sz="3600" b="1" dirty="0" smtClean="0"/>
              <a:t>/</a:t>
            </a:r>
            <a:br>
              <a:rPr lang="en-US" sz="3600" b="1" dirty="0" smtClean="0"/>
            </a:br>
            <a:r>
              <a:rPr lang="en-US" sz="3600" b="1" dirty="0" err="1" smtClean="0"/>
              <a:t>topnews</a:t>
            </a:r>
            <a:r>
              <a:rPr lang="en-US" sz="3600" b="1" dirty="0" smtClean="0"/>
              <a:t>/blog-index.html</a:t>
            </a:r>
            <a:r>
              <a:rPr lang="en-US" sz="3600" b="1" dirty="0"/>
              <a:t>"&gt;Blogs&lt;/a&gt;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92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emplate: guidance for URI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identifies template </a:t>
            </a:r>
            <a:r>
              <a:rPr lang="en-US" dirty="0"/>
              <a:t>scheme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value is provided for this </a:t>
            </a:r>
            <a:r>
              <a:rPr lang="en-US" dirty="0" smtClean="0"/>
              <a:t>attribute</a:t>
            </a:r>
            <a:r>
              <a:rPr lang="en-US" dirty="0"/>
              <a:t>, the </a:t>
            </a:r>
            <a:r>
              <a:rPr lang="en-US" dirty="0" err="1"/>
              <a:t>targetURI</a:t>
            </a:r>
            <a:r>
              <a:rPr lang="en-US" dirty="0"/>
              <a:t> MUST be interpreted as a template </a:t>
            </a:r>
            <a:endParaRPr lang="en-US" dirty="0" smtClean="0"/>
          </a:p>
          <a:p>
            <a:r>
              <a:rPr lang="en-US" dirty="0" smtClean="0"/>
              <a:t>service </a:t>
            </a:r>
            <a:r>
              <a:rPr lang="en-US" dirty="0"/>
              <a:t>specification should define the URI that </a:t>
            </a:r>
            <a:r>
              <a:rPr lang="en-US" dirty="0" smtClean="0"/>
              <a:t>identifies </a:t>
            </a:r>
            <a:r>
              <a:rPr lang="en-US" dirty="0"/>
              <a:t>the </a:t>
            </a:r>
            <a:r>
              <a:rPr lang="en-US" dirty="0" smtClean="0"/>
              <a:t>scheme </a:t>
            </a:r>
            <a:r>
              <a:rPr lang="en-US" dirty="0"/>
              <a:t>and version.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specific </a:t>
            </a:r>
            <a:r>
              <a:rPr lang="en-US" dirty="0" smtClean="0"/>
              <a:t>conventions</a:t>
            </a:r>
          </a:p>
          <a:p>
            <a:pPr lvl="1"/>
            <a:r>
              <a:rPr lang="en-US" dirty="0" smtClean="0"/>
              <a:t>Specific vocabularies for message content</a:t>
            </a:r>
          </a:p>
          <a:p>
            <a:pPr lvl="1"/>
            <a:r>
              <a:rPr lang="en-US" dirty="0" smtClean="0"/>
              <a:t>Restrictions on alternate usages of interchange format schema</a:t>
            </a:r>
          </a:p>
          <a:p>
            <a:r>
              <a:rPr lang="en-US" dirty="0" smtClean="0"/>
              <a:t>May apply to template scheme or </a:t>
            </a:r>
            <a:r>
              <a:rPr lang="en-US" dirty="0" err="1" smtClean="0"/>
              <a:t>overlayAPI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parameters encoded as key-value pairs</a:t>
            </a:r>
          </a:p>
          <a:p>
            <a:r>
              <a:rPr lang="en-US" dirty="0" smtClean="0"/>
              <a:t>Account for information like layer name in WMS, feature Name in WFS or ESRI service, coverage name in WCS</a:t>
            </a:r>
          </a:p>
          <a:p>
            <a:r>
              <a:rPr lang="en-US" dirty="0" smtClean="0"/>
              <a:t>Can this be done more simply?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properties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52922"/>
              </p:ext>
            </p:extLst>
          </p:nvPr>
        </p:nvGraphicFramePr>
        <p:xfrm>
          <a:off x="609600" y="1295400"/>
          <a:ext cx="8305800" cy="509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6172200"/>
              </a:tblGrid>
              <a:tr h="4464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Scope</a:t>
                      </a:r>
                      <a:endParaRPr lang="en-US" sz="2000" dirty="0"/>
                    </a:p>
                  </a:txBody>
                  <a:tcPr/>
                </a:tc>
              </a:tr>
              <a:tr h="446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altTitle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Title value in a different character set, or language </a:t>
                      </a:r>
                    </a:p>
                  </a:txBody>
                  <a:tcPr marL="68580" marR="68580" marT="0" marB="0"/>
                </a:tc>
              </a:tr>
              <a:tr h="819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behavior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list of properties specifying behavior expected in client when link is actuated</a:t>
                      </a:r>
                    </a:p>
                  </a:txBody>
                  <a:tcPr marL="68580" marR="68580" marT="0" marB="0"/>
                </a:tc>
              </a:tr>
              <a:tr h="819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descriptionURL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URL that locates a detailed text description of what the online resource is/does</a:t>
                      </a:r>
                    </a:p>
                  </a:txBody>
                  <a:tcPr marL="68580" marR="68580" marT="0" marB="0"/>
                </a:tc>
              </a:tr>
              <a:tr h="819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profile-specific information about link operation; granular to protocol or overlayAPI method level</a:t>
                      </a:r>
                    </a:p>
                  </a:txBody>
                  <a:tcPr marL="68580" marR="68580" marT="0" marB="0"/>
                </a:tc>
              </a:tr>
              <a:tr h="819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hreflang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language of resource content; multiple "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hreflang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" parameters indicate 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length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advisory size linked content in octets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from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examples of example links intended for machine to machine operation</a:t>
            </a:r>
          </a:p>
          <a:p>
            <a:pPr lvl="1"/>
            <a:r>
              <a:rPr lang="en-US" dirty="0" smtClean="0"/>
              <a:t>(examples from white paper)</a:t>
            </a:r>
          </a:p>
          <a:p>
            <a:r>
              <a:rPr lang="en-US" dirty="0" smtClean="0"/>
              <a:t>What vocabularies are necessary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github.com/usgin/usginspecs/blob/master/MetadataAsHypermediaApp.docx</a:t>
            </a:r>
            <a:endParaRPr lang="en-US" sz="2800" dirty="0" smtClean="0"/>
          </a:p>
          <a:p>
            <a:pPr marL="68580" indent="0">
              <a:buNone/>
            </a:pPr>
            <a:r>
              <a:rPr lang="en-US" sz="2800" dirty="0" smtClean="0"/>
              <a:t>ESIP Google Doc or Discovery Cluster</a:t>
            </a:r>
          </a:p>
          <a:p>
            <a:pPr marL="68580" indent="0">
              <a:buNone/>
            </a:pPr>
            <a:r>
              <a:rPr lang="en-US" sz="2800" dirty="0" smtClean="0"/>
              <a:t>Presentation to ESIP Semantic Cluster</a:t>
            </a:r>
            <a:endParaRPr lang="en-US" sz="2800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6825"/>
            <a:ext cx="7874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429000" y="1524000"/>
            <a:ext cx="381000" cy="381000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Hypermedia driven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892175"/>
            <a:ext cx="43719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487988" y="6172200"/>
            <a:ext cx="1295400" cy="419100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6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Add data to Map Application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2865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3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applications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 as the transport for application messaging</a:t>
            </a:r>
          </a:p>
          <a:p>
            <a:pPr lvl="1"/>
            <a:r>
              <a:rPr lang="en-US" smtClean="0"/>
              <a:t>Operations: GET, PUT, POST, DELETE</a:t>
            </a:r>
          </a:p>
          <a:p>
            <a:pPr lvl="1"/>
            <a:r>
              <a:rPr lang="en-US" smtClean="0"/>
              <a:t>Agnostic about message format and content</a:t>
            </a:r>
          </a:p>
          <a:p>
            <a:pPr lvl="1"/>
            <a:r>
              <a:rPr lang="en-US" smtClean="0"/>
              <a:t>Headers provide metadata for messages</a:t>
            </a:r>
          </a:p>
          <a:p>
            <a:pPr lvl="2"/>
            <a:r>
              <a:rPr lang="en-US" smtClean="0"/>
              <a:t>Language, MIME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Richardson Maturity Model</a:t>
            </a:r>
            <a:endParaRPr lang="en-US" dirty="0"/>
          </a:p>
        </p:txBody>
      </p:sp>
      <p:pic>
        <p:nvPicPr>
          <p:cNvPr id="1028" name="Picture 4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4515"/>
            <a:ext cx="64103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4422"/>
            <a:ext cx="510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http://martinfowler.com/articles/richardsonMaturityModel.html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5498" y="51591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Tunneling, RPC </a:t>
            </a:r>
            <a:br>
              <a:rPr lang="en-US" dirty="0" smtClean="0"/>
            </a:br>
            <a:r>
              <a:rPr lang="en-US" dirty="0" smtClean="0"/>
              <a:t>(Plain Old XML)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5498" y="4343400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Operate on domain objects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1546" y="3586824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HTTP operations as intended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74795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HATEOAS </a:t>
            </a:r>
            <a:r>
              <a:rPr lang="en-US" sz="1400" dirty="0"/>
              <a:t>(Hypertext As The Engine Of Application State)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" y="6172199"/>
            <a:ext cx="846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Roy </a:t>
            </a:r>
            <a:r>
              <a:rPr lang="en-US" dirty="0"/>
              <a:t>Fielding has made is clear that </a:t>
            </a:r>
            <a:r>
              <a:rPr lang="en-US" dirty="0">
                <a:hlinkClick r:id="rId3"/>
              </a:rPr>
              <a:t>level 3 RMM is a pre-condition of REST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smtClean="0"/>
              <a:t>Useful comparison table: http</a:t>
            </a:r>
            <a:r>
              <a:rPr lang="en-US" dirty="0"/>
              <a:t>://nordsc.com/ext/classification_of_http_based_apis.html</a:t>
            </a:r>
          </a:p>
        </p:txBody>
      </p:sp>
    </p:spTree>
    <p:extLst>
      <p:ext uri="{BB962C8B-B14F-4D97-AF65-F5344CB8AC3E}">
        <p14:creationId xmlns:p14="http://schemas.microsoft.com/office/powerpoint/2010/main" val="7565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Approaches to application messaging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r>
              <a:rPr lang="en-US" sz="4400" dirty="0" smtClean="0"/>
              <a:t>Tunneling</a:t>
            </a:r>
          </a:p>
          <a:p>
            <a:pPr lvl="1"/>
            <a:r>
              <a:rPr lang="en-US" dirty="0" smtClean="0"/>
              <a:t>HTTP GET or POST</a:t>
            </a:r>
          </a:p>
          <a:p>
            <a:pPr lvl="1"/>
            <a:r>
              <a:rPr lang="en-US" dirty="0" smtClean="0"/>
              <a:t>URL or message content contains method request</a:t>
            </a:r>
          </a:p>
          <a:p>
            <a:pPr lvl="2"/>
            <a:r>
              <a:rPr lang="en-US" dirty="0" smtClean="0"/>
              <a:t>SOAP, ‘remote procedure call’</a:t>
            </a:r>
          </a:p>
          <a:p>
            <a:pPr lvl="2"/>
            <a:r>
              <a:rPr lang="en-US" dirty="0" smtClean="0"/>
              <a:t>encode methods and parameters in URLS</a:t>
            </a:r>
          </a:p>
          <a:p>
            <a:pPr lvl="1"/>
            <a:r>
              <a:rPr lang="en-US" dirty="0" smtClean="0"/>
              <a:t>HTTP messages always directed to a single web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RPC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9248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http://api.flickr.com/services/rest</a:t>
            </a:r>
            <a:r>
              <a:rPr lang="en-US" sz="2400" dirty="0" smtClean="0"/>
              <a:t>/?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method</a:t>
            </a:r>
            <a:r>
              <a:rPr lang="en-US" sz="3200" dirty="0" smtClean="0">
                <a:solidFill>
                  <a:srgbClr val="FF0000"/>
                </a:solidFill>
              </a:rPr>
              <a:t>=</a:t>
            </a:r>
            <a:r>
              <a:rPr lang="en-US" sz="3200" b="1" dirty="0" err="1" smtClean="0">
                <a:solidFill>
                  <a:srgbClr val="FF0000"/>
                </a:solidFill>
              </a:rPr>
              <a:t>flickr.test.echo</a:t>
            </a:r>
            <a:r>
              <a:rPr lang="en-US" sz="2400" dirty="0" err="1" smtClean="0">
                <a:solidFill>
                  <a:srgbClr val="FF0000"/>
                </a:solidFill>
              </a:rPr>
              <a:t>&amp;</a:t>
            </a:r>
            <a:r>
              <a:rPr lang="en-US" sz="2400" b="1" dirty="0" err="1" smtClean="0">
                <a:solidFill>
                  <a:srgbClr val="FF0000"/>
                </a:solidFill>
              </a:rPr>
              <a:t>name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</a:rPr>
              <a:t>value</a:t>
            </a:r>
          </a:p>
          <a:p>
            <a:pPr lvl="1"/>
            <a:r>
              <a:rPr lang="en-US" sz="2000" b="1" dirty="0" smtClean="0"/>
              <a:t>http method is GET</a:t>
            </a:r>
          </a:p>
          <a:p>
            <a:r>
              <a:rPr lang="en-US" sz="2400" dirty="0"/>
              <a:t>https://sdb.amazonaws.com</a:t>
            </a:r>
            <a:r>
              <a:rPr lang="en-US" sz="2400" dirty="0" smtClean="0"/>
              <a:t>/?</a:t>
            </a:r>
            <a:br>
              <a:rPr lang="en-US" sz="2400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Action=</a:t>
            </a:r>
            <a:r>
              <a:rPr lang="en-US" sz="3200" b="1" dirty="0" err="1" smtClean="0">
                <a:solidFill>
                  <a:srgbClr val="FF0000"/>
                </a:solidFill>
              </a:rPr>
              <a:t>PutAttributes</a:t>
            </a:r>
            <a:r>
              <a:rPr lang="en-US" sz="2400" b="1" dirty="0" err="1" smtClean="0">
                <a:solidFill>
                  <a:srgbClr val="FF0000"/>
                </a:solidFill>
              </a:rPr>
              <a:t>&amp;other</a:t>
            </a:r>
            <a:r>
              <a:rPr lang="en-US" sz="2400" b="1" dirty="0" smtClean="0">
                <a:solidFill>
                  <a:srgbClr val="FF0000"/>
                </a:solidFill>
              </a:rPr>
              <a:t> parameters…</a:t>
            </a:r>
          </a:p>
          <a:p>
            <a:pPr lvl="1"/>
            <a:r>
              <a:rPr lang="en-US" sz="2000" b="1" dirty="0" smtClean="0"/>
              <a:t>http method is POST</a:t>
            </a:r>
          </a:p>
          <a:p>
            <a:r>
              <a:rPr lang="en-US" sz="3200" dirty="0"/>
              <a:t>URI contains </a:t>
            </a:r>
            <a:r>
              <a:rPr lang="en-US" sz="3200" dirty="0" smtClean="0"/>
              <a:t>action</a:t>
            </a:r>
          </a:p>
          <a:p>
            <a:r>
              <a:rPr lang="en-US" sz="3200" dirty="0" smtClean="0"/>
              <a:t>Message </a:t>
            </a:r>
            <a:r>
              <a:rPr lang="en-US" sz="3200" dirty="0"/>
              <a:t>semantics depend on action </a:t>
            </a:r>
            <a:r>
              <a:rPr lang="en-US" sz="3200" b="1" dirty="0" smtClean="0"/>
              <a:t>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85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1973</TotalTime>
  <Words>1437</Words>
  <Application>Microsoft Office PowerPoint</Application>
  <PresentationFormat>On-screen Show (4:3)</PresentationFormat>
  <Paragraphs>250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Metro</vt:lpstr>
      <vt:lpstr>Approaches to Machine-Actionable Links: a hypermedia format for data</vt:lpstr>
      <vt:lpstr>Objectives</vt:lpstr>
      <vt:lpstr>‘Traditional’ Web application</vt:lpstr>
      <vt:lpstr>Hypermedia driven</vt:lpstr>
      <vt:lpstr>Add data to Map Application</vt:lpstr>
      <vt:lpstr>Distributed applications on the Web</vt:lpstr>
      <vt:lpstr>Richardson Maturity Model</vt:lpstr>
      <vt:lpstr>Approaches to application messaging</vt:lpstr>
      <vt:lpstr>Tunneling RPC call</vt:lpstr>
      <vt:lpstr>Approaches to application messaging</vt:lpstr>
      <vt:lpstr>Resource object-based </vt:lpstr>
      <vt:lpstr>URI template</vt:lpstr>
      <vt:lpstr>Approaches to application messaging</vt:lpstr>
      <vt:lpstr>Machine Actionable Links</vt:lpstr>
      <vt:lpstr>Can we produce a content model for hypermedia controls for data applications?</vt:lpstr>
      <vt:lpstr>Scenarios</vt:lpstr>
      <vt:lpstr>Hypermedia search </vt:lpstr>
      <vt:lpstr>CI_OnlineResource affordance</vt:lpstr>
      <vt:lpstr>Hypermedia and linked data</vt:lpstr>
      <vt:lpstr>Web processing service</vt:lpstr>
      <vt:lpstr>Semantics: Vocabulary</vt:lpstr>
      <vt:lpstr>Vocabulary examples</vt:lpstr>
      <vt:lpstr>Survey</vt:lpstr>
      <vt:lpstr>Content model for link</vt:lpstr>
      <vt:lpstr>Link property</vt:lpstr>
      <vt:lpstr>Title</vt:lpstr>
      <vt:lpstr>type</vt:lpstr>
      <vt:lpstr>rel property</vt:lpstr>
      <vt:lpstr>overlayAPI: Legacy approaches</vt:lpstr>
      <vt:lpstr>template: guidance for URI patterns</vt:lpstr>
      <vt:lpstr>profile property</vt:lpstr>
      <vt:lpstr>parameters</vt:lpstr>
      <vt:lpstr>Other possible properties</vt:lpstr>
      <vt:lpstr>Where to from here</vt:lpstr>
    </vt:vector>
  </TitlesOfParts>
  <Company>Arizona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Machine-Actionable Links: a hypermedia format for data</dc:title>
  <dc:creator>Stephen Richard</dc:creator>
  <cp:lastModifiedBy>Stephen Richard</cp:lastModifiedBy>
  <cp:revision>46</cp:revision>
  <dcterms:created xsi:type="dcterms:W3CDTF">2013-07-03T20:49:53Z</dcterms:created>
  <dcterms:modified xsi:type="dcterms:W3CDTF">2013-07-12T11:33:11Z</dcterms:modified>
</cp:coreProperties>
</file>