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96400" cy="7010400"/>
  <p:defaultTextStyle>
    <a:defPPr>
      <a:defRPr lang="en-US"/>
    </a:defPPr>
    <a:lvl1pPr algn="l" rtl="0" fontAlgn="base">
      <a:spcBef>
        <a:spcPct val="0"/>
      </a:spcBef>
      <a:spcAft>
        <a:spcPct val="0"/>
      </a:spcAft>
      <a:defRPr sz="3200" kern="1200">
        <a:solidFill>
          <a:schemeClr val="tx1"/>
        </a:solidFill>
        <a:latin typeface="Helvetica" charset="0"/>
        <a:ea typeface="ＭＳ Ｐゴシック" charset="-128"/>
        <a:cs typeface="+mn-cs"/>
      </a:defRPr>
    </a:lvl1pPr>
    <a:lvl2pPr marL="457200" algn="l" rtl="0" fontAlgn="base">
      <a:spcBef>
        <a:spcPct val="0"/>
      </a:spcBef>
      <a:spcAft>
        <a:spcPct val="0"/>
      </a:spcAft>
      <a:defRPr sz="3200" kern="1200">
        <a:solidFill>
          <a:schemeClr val="tx1"/>
        </a:solidFill>
        <a:latin typeface="Helvetica" charset="0"/>
        <a:ea typeface="ＭＳ Ｐゴシック" charset="-128"/>
        <a:cs typeface="+mn-cs"/>
      </a:defRPr>
    </a:lvl2pPr>
    <a:lvl3pPr marL="914400" algn="l" rtl="0" fontAlgn="base">
      <a:spcBef>
        <a:spcPct val="0"/>
      </a:spcBef>
      <a:spcAft>
        <a:spcPct val="0"/>
      </a:spcAft>
      <a:defRPr sz="3200" kern="1200">
        <a:solidFill>
          <a:schemeClr val="tx1"/>
        </a:solidFill>
        <a:latin typeface="Helvetica" charset="0"/>
        <a:ea typeface="ＭＳ Ｐゴシック" charset="-128"/>
        <a:cs typeface="+mn-cs"/>
      </a:defRPr>
    </a:lvl3pPr>
    <a:lvl4pPr marL="1371600" algn="l" rtl="0" fontAlgn="base">
      <a:spcBef>
        <a:spcPct val="0"/>
      </a:spcBef>
      <a:spcAft>
        <a:spcPct val="0"/>
      </a:spcAft>
      <a:defRPr sz="3200" kern="1200">
        <a:solidFill>
          <a:schemeClr val="tx1"/>
        </a:solidFill>
        <a:latin typeface="Helvetica" charset="0"/>
        <a:ea typeface="ＭＳ Ｐゴシック" charset="-128"/>
        <a:cs typeface="+mn-cs"/>
      </a:defRPr>
    </a:lvl4pPr>
    <a:lvl5pPr marL="1828800" algn="l" rtl="0" fontAlgn="base">
      <a:spcBef>
        <a:spcPct val="0"/>
      </a:spcBef>
      <a:spcAft>
        <a:spcPct val="0"/>
      </a:spcAft>
      <a:defRPr sz="3200" kern="1200">
        <a:solidFill>
          <a:schemeClr val="tx1"/>
        </a:solidFill>
        <a:latin typeface="Helvetica" charset="0"/>
        <a:ea typeface="ＭＳ Ｐゴシック" charset="-128"/>
        <a:cs typeface="+mn-cs"/>
      </a:defRPr>
    </a:lvl5pPr>
    <a:lvl6pPr marL="2286000" algn="l" defTabSz="914400" rtl="0" eaLnBrk="1" latinLnBrk="0" hangingPunct="1">
      <a:defRPr sz="3200" kern="1200">
        <a:solidFill>
          <a:schemeClr val="tx1"/>
        </a:solidFill>
        <a:latin typeface="Helvetica" charset="0"/>
        <a:ea typeface="ＭＳ Ｐゴシック" charset="-128"/>
        <a:cs typeface="+mn-cs"/>
      </a:defRPr>
    </a:lvl6pPr>
    <a:lvl7pPr marL="2743200" algn="l" defTabSz="914400" rtl="0" eaLnBrk="1" latinLnBrk="0" hangingPunct="1">
      <a:defRPr sz="3200" kern="1200">
        <a:solidFill>
          <a:schemeClr val="tx1"/>
        </a:solidFill>
        <a:latin typeface="Helvetica" charset="0"/>
        <a:ea typeface="ＭＳ Ｐゴシック" charset="-128"/>
        <a:cs typeface="+mn-cs"/>
      </a:defRPr>
    </a:lvl7pPr>
    <a:lvl8pPr marL="3200400" algn="l" defTabSz="914400" rtl="0" eaLnBrk="1" latinLnBrk="0" hangingPunct="1">
      <a:defRPr sz="3200" kern="1200">
        <a:solidFill>
          <a:schemeClr val="tx1"/>
        </a:solidFill>
        <a:latin typeface="Helvetica" charset="0"/>
        <a:ea typeface="ＭＳ Ｐゴシック" charset="-128"/>
        <a:cs typeface="+mn-cs"/>
      </a:defRPr>
    </a:lvl8pPr>
    <a:lvl9pPr marL="3657600" algn="l" defTabSz="914400" rtl="0" eaLnBrk="1" latinLnBrk="0" hangingPunct="1">
      <a:defRPr sz="3200" kern="1200">
        <a:solidFill>
          <a:schemeClr val="tx1"/>
        </a:solidFill>
        <a:latin typeface="Helvetic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E1"/>
    <a:srgbClr val="FF3300"/>
    <a:srgbClr val="999900"/>
    <a:srgbClr val="00CC99"/>
    <a:srgbClr val="FFF3F3"/>
    <a:srgbClr val="CCFFFF"/>
    <a:srgbClr val="99FFCC"/>
    <a:srgbClr val="99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91" autoAdjust="0"/>
    <p:restoredTop sz="96447" autoAdjust="0"/>
  </p:normalViewPr>
  <p:slideViewPr>
    <p:cSldViewPr snapToGrid="0">
      <p:cViewPr>
        <p:scale>
          <a:sx n="33" d="100"/>
          <a:sy n="33" d="100"/>
        </p:scale>
        <p:origin x="-424" y="-120"/>
      </p:cViewPr>
      <p:guideLst>
        <p:guide orient="horz" pos="576"/>
        <p:guide orient="horz" pos="19632"/>
        <p:guide pos="6336"/>
        <p:guide pos="7735"/>
        <p:guide pos="13083"/>
        <p:guide pos="21312"/>
        <p:guide pos="905"/>
        <p:guide pos="14441"/>
        <p:guide pos="19995"/>
        <p:guide pos="267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029075" cy="350520"/>
          </a:xfrm>
          <a:prstGeom prst="rect">
            <a:avLst/>
          </a:prstGeom>
          <a:noFill/>
          <a:ln w="9525">
            <a:noFill/>
            <a:miter lim="800000"/>
            <a:headEnd/>
            <a:tailEnd/>
          </a:ln>
          <a:effectLst/>
        </p:spPr>
        <p:txBody>
          <a:bodyPr vert="horz" wrap="square" lIns="91639" tIns="45821" rIns="91639" bIns="45821" numCol="1" anchor="t" anchorCtr="0" compatLnSpc="1">
            <a:prstTxWarp prst="textNoShape">
              <a:avLst/>
            </a:prstTxWarp>
          </a:bodyPr>
          <a:lstStyle>
            <a:lvl1pPr>
              <a:defRPr sz="1200" dirty="0">
                <a:latin typeface="Times New Roman" pitchFamily="18" charset="0"/>
                <a:ea typeface="+mn-ea"/>
              </a:defRPr>
            </a:lvl1pPr>
          </a:lstStyle>
          <a:p>
            <a:pPr>
              <a:defRPr/>
            </a:pPr>
            <a:endParaRPr lang="en-US" dirty="0"/>
          </a:p>
        </p:txBody>
      </p:sp>
      <p:sp>
        <p:nvSpPr>
          <p:cNvPr id="3075" name="Rectangle 3"/>
          <p:cNvSpPr>
            <a:spLocks noGrp="1" noChangeArrowheads="1"/>
          </p:cNvSpPr>
          <p:nvPr>
            <p:ph type="dt" sz="quarter" idx="1"/>
          </p:nvPr>
        </p:nvSpPr>
        <p:spPr bwMode="auto">
          <a:xfrm>
            <a:off x="5264151" y="1"/>
            <a:ext cx="4030663" cy="350520"/>
          </a:xfrm>
          <a:prstGeom prst="rect">
            <a:avLst/>
          </a:prstGeom>
          <a:noFill/>
          <a:ln w="9525">
            <a:noFill/>
            <a:miter lim="800000"/>
            <a:headEnd/>
            <a:tailEnd/>
          </a:ln>
          <a:effectLst/>
        </p:spPr>
        <p:txBody>
          <a:bodyPr vert="horz" wrap="square" lIns="91639" tIns="45821" rIns="91639" bIns="45821"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3076" name="Rectangle 4"/>
          <p:cNvSpPr>
            <a:spLocks noGrp="1" noChangeArrowheads="1"/>
          </p:cNvSpPr>
          <p:nvPr>
            <p:ph type="ftr" sz="quarter" idx="2"/>
          </p:nvPr>
        </p:nvSpPr>
        <p:spPr bwMode="auto">
          <a:xfrm>
            <a:off x="1" y="6658259"/>
            <a:ext cx="4029075" cy="350520"/>
          </a:xfrm>
          <a:prstGeom prst="rect">
            <a:avLst/>
          </a:prstGeom>
          <a:noFill/>
          <a:ln w="9525">
            <a:noFill/>
            <a:miter lim="800000"/>
            <a:headEnd/>
            <a:tailEnd/>
          </a:ln>
          <a:effectLst/>
        </p:spPr>
        <p:txBody>
          <a:bodyPr vert="horz" wrap="square" lIns="91639" tIns="45821" rIns="91639" bIns="45821" numCol="1" anchor="b" anchorCtr="0" compatLnSpc="1">
            <a:prstTxWarp prst="textNoShape">
              <a:avLst/>
            </a:prstTxWarp>
          </a:bodyPr>
          <a:lstStyle>
            <a:lvl1pPr>
              <a:defRPr sz="1200" dirty="0">
                <a:latin typeface="Times New Roman" pitchFamily="18" charset="0"/>
                <a:ea typeface="+mn-ea"/>
              </a:defRPr>
            </a:lvl1pPr>
          </a:lstStyle>
          <a:p>
            <a:pPr>
              <a:defRPr/>
            </a:pPr>
            <a:endParaRPr lang="en-US" dirty="0"/>
          </a:p>
        </p:txBody>
      </p:sp>
      <p:sp>
        <p:nvSpPr>
          <p:cNvPr id="3077" name="Rectangle 5"/>
          <p:cNvSpPr>
            <a:spLocks noGrp="1" noChangeArrowheads="1"/>
          </p:cNvSpPr>
          <p:nvPr>
            <p:ph type="sldNum" sz="quarter" idx="3"/>
          </p:nvPr>
        </p:nvSpPr>
        <p:spPr bwMode="auto">
          <a:xfrm>
            <a:off x="5264151" y="6658259"/>
            <a:ext cx="4030663" cy="350520"/>
          </a:xfrm>
          <a:prstGeom prst="rect">
            <a:avLst/>
          </a:prstGeom>
          <a:noFill/>
          <a:ln w="9525">
            <a:noFill/>
            <a:miter lim="800000"/>
            <a:headEnd/>
            <a:tailEnd/>
          </a:ln>
          <a:effectLst/>
        </p:spPr>
        <p:txBody>
          <a:bodyPr vert="horz" wrap="square" lIns="91639" tIns="45821" rIns="91639" bIns="45821" numCol="1" anchor="b" anchorCtr="0" compatLnSpc="1">
            <a:prstTxWarp prst="textNoShape">
              <a:avLst/>
            </a:prstTxWarp>
          </a:bodyPr>
          <a:lstStyle>
            <a:lvl1pPr algn="r">
              <a:defRPr sz="1200">
                <a:latin typeface="Times New Roman" charset="0"/>
              </a:defRPr>
            </a:lvl1pPr>
          </a:lstStyle>
          <a:p>
            <a:pPr>
              <a:defRPr/>
            </a:pPr>
            <a:fld id="{92D3FFB0-5912-4ED8-BC31-BA743FA51920}" type="slidenum">
              <a:rPr lang="en-US"/>
              <a:pPr>
                <a:defRPr/>
              </a:pPr>
              <a:t>‹#›</a:t>
            </a:fld>
            <a:endParaRPr lang="en-US" dirty="0"/>
          </a:p>
        </p:txBody>
      </p:sp>
    </p:spTree>
    <p:extLst>
      <p:ext uri="{BB962C8B-B14F-4D97-AF65-F5344CB8AC3E}">
        <p14:creationId xmlns:p14="http://schemas.microsoft.com/office/powerpoint/2010/main" val="145945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971" cy="3498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idx="1"/>
          </p:nvPr>
        </p:nvSpPr>
        <p:spPr>
          <a:xfrm>
            <a:off x="5265838" y="0"/>
            <a:ext cx="4028971" cy="349884"/>
          </a:xfrm>
          <a:prstGeom prst="rect">
            <a:avLst/>
          </a:prstGeom>
        </p:spPr>
        <p:txBody>
          <a:bodyPr vert="horz" lIns="91650" tIns="45825" rIns="91650" bIns="45825" rtlCol="0"/>
          <a:lstStyle>
            <a:lvl1pPr algn="r">
              <a:defRPr sz="1200"/>
            </a:lvl1pPr>
          </a:lstStyle>
          <a:p>
            <a:fld id="{44EB849E-89AE-D840-A10F-AAC1EED19959}" type="datetimeFigureOut">
              <a:rPr lang="en-US" smtClean="0"/>
              <a:pPr/>
              <a:t>7/8/13</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1650" tIns="45825" rIns="91650" bIns="45825" rtlCol="0" anchor="ctr"/>
          <a:lstStyle/>
          <a:p>
            <a:endParaRPr lang="en-US"/>
          </a:p>
        </p:txBody>
      </p:sp>
      <p:sp>
        <p:nvSpPr>
          <p:cNvPr id="5" name="Notes Placeholder 4"/>
          <p:cNvSpPr>
            <a:spLocks noGrp="1"/>
          </p:cNvSpPr>
          <p:nvPr>
            <p:ph type="body" sz="quarter" idx="3"/>
          </p:nvPr>
        </p:nvSpPr>
        <p:spPr>
          <a:xfrm>
            <a:off x="929640" y="3330259"/>
            <a:ext cx="7437120" cy="3153726"/>
          </a:xfrm>
          <a:prstGeom prst="rect">
            <a:avLst/>
          </a:prstGeom>
        </p:spPr>
        <p:txBody>
          <a:bodyPr vert="horz" lIns="91650" tIns="45825" rIns="91650" bIns="458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926"/>
            <a:ext cx="4028971" cy="349884"/>
          </a:xfrm>
          <a:prstGeom prst="rect">
            <a:avLst/>
          </a:prstGeom>
        </p:spPr>
        <p:txBody>
          <a:bodyPr vert="horz" lIns="91650" tIns="45825" rIns="91650" bIns="45825" rtlCol="0" anchor="b"/>
          <a:lstStyle>
            <a:lvl1pPr algn="l">
              <a:defRPr sz="1200"/>
            </a:lvl1pPr>
          </a:lstStyle>
          <a:p>
            <a:endParaRPr lang="en-US"/>
          </a:p>
        </p:txBody>
      </p:sp>
      <p:sp>
        <p:nvSpPr>
          <p:cNvPr id="7" name="Slide Number Placeholder 6"/>
          <p:cNvSpPr>
            <a:spLocks noGrp="1"/>
          </p:cNvSpPr>
          <p:nvPr>
            <p:ph type="sldNum" sz="quarter" idx="5"/>
          </p:nvPr>
        </p:nvSpPr>
        <p:spPr>
          <a:xfrm>
            <a:off x="5265838" y="6658926"/>
            <a:ext cx="4028971" cy="349884"/>
          </a:xfrm>
          <a:prstGeom prst="rect">
            <a:avLst/>
          </a:prstGeom>
        </p:spPr>
        <p:txBody>
          <a:bodyPr vert="horz" lIns="91650" tIns="45825" rIns="91650" bIns="45825" rtlCol="0" anchor="b"/>
          <a:lstStyle>
            <a:lvl1pPr algn="r">
              <a:defRPr sz="1200"/>
            </a:lvl1pPr>
          </a:lstStyle>
          <a:p>
            <a:fld id="{5E094B31-0EA6-8545-BEC8-31028FDB6EB7}" type="slidenum">
              <a:rPr lang="en-US" smtClean="0"/>
              <a:pPr/>
              <a:t>‹#›</a:t>
            </a:fld>
            <a:endParaRPr lang="en-US"/>
          </a:p>
        </p:txBody>
      </p:sp>
    </p:spTree>
    <p:extLst>
      <p:ext uri="{BB962C8B-B14F-4D97-AF65-F5344CB8AC3E}">
        <p14:creationId xmlns:p14="http://schemas.microsoft.com/office/powerpoint/2010/main" val="8136859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94B31-0EA6-8545-BEC8-31028FDB6EB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974973-117A-43DF-8B6E-C9A1876E8BA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8EAE21-175F-4857-8201-7C3F20E001C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5763"/>
            <a:ext cx="27830462"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0A0667-941C-478D-AE59-5E77BE6EE04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7D728B-896F-48A2-8DE9-514BDF8BCEC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479532-B5E3-4D5C-BC98-E63C82D8620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0713"/>
            <a:ext cx="18578512"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10713"/>
            <a:ext cx="18578513"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98AD86A-3966-402E-8389-7E4DA197F8E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C9A1DAF-1ECD-4A2A-83FB-A20A44BD778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01C519A-5789-41AF-9D5B-D5DDEDBC8CA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4B4B4B-9091-4BF0-BF3F-F56CD16ECD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1724FFA-623B-4CED-ACE5-6CDDA76F924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C9C78F2-A99B-4493-AB77-5FEDEA72F4A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5763"/>
            <a:ext cx="37309425" cy="5486400"/>
          </a:xfrm>
          <a:prstGeom prst="rect">
            <a:avLst/>
          </a:prstGeom>
          <a:noFill/>
          <a:ln w="9525">
            <a:noFill/>
            <a:miter lim="800000"/>
            <a:headEnd/>
            <a:tailEnd/>
          </a:ln>
        </p:spPr>
        <p:txBody>
          <a:bodyPr vert="horz" wrap="square" lIns="407557" tIns="203779" rIns="407557" bIns="20377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88" y="9510713"/>
            <a:ext cx="37309425" cy="19750087"/>
          </a:xfrm>
          <a:prstGeom prst="rect">
            <a:avLst/>
          </a:prstGeom>
          <a:noFill/>
          <a:ln w="9525">
            <a:noFill/>
            <a:miter lim="800000"/>
            <a:headEnd/>
            <a:tailEnd/>
          </a:ln>
        </p:spPr>
        <p:txBody>
          <a:bodyPr vert="horz" wrap="square" lIns="407557" tIns="203779" rIns="407557" bIns="2037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2638"/>
            <a:ext cx="9144000"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defRPr sz="6200" dirty="0">
                <a:latin typeface="Times New Roman" pitchFamily="18" charset="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14997113" y="29992638"/>
            <a:ext cx="13896975"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ctr">
              <a:defRPr sz="6200" dirty="0">
                <a:latin typeface="Times New Roman" pitchFamily="18" charset="0"/>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31456313" y="29992638"/>
            <a:ext cx="9144000" cy="2193925"/>
          </a:xfrm>
          <a:prstGeom prst="rect">
            <a:avLst/>
          </a:prstGeom>
          <a:noFill/>
          <a:ln w="9525">
            <a:noFill/>
            <a:miter lim="800000"/>
            <a:headEnd/>
            <a:tailEnd/>
          </a:ln>
          <a:effectLst/>
        </p:spPr>
        <p:txBody>
          <a:bodyPr vert="horz" wrap="square" lIns="407557" tIns="203779" rIns="407557" bIns="203779" numCol="1" anchor="t" anchorCtr="0" compatLnSpc="1">
            <a:prstTxWarp prst="textNoShape">
              <a:avLst/>
            </a:prstTxWarp>
          </a:bodyPr>
          <a:lstStyle>
            <a:lvl1pPr algn="r">
              <a:defRPr sz="6200">
                <a:latin typeface="Times New Roman" charset="0"/>
              </a:defRPr>
            </a:lvl1pPr>
          </a:lstStyle>
          <a:p>
            <a:pPr>
              <a:defRPr/>
            </a:pPr>
            <a:fld id="{52F41DCF-AEC9-4BDC-9401-AEE23EC049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113" rtl="0" eaLnBrk="0" fontAlgn="base" hangingPunct="0">
        <a:spcBef>
          <a:spcPct val="0"/>
        </a:spcBef>
        <a:spcAft>
          <a:spcPct val="0"/>
        </a:spcAft>
        <a:defRPr sz="19600">
          <a:solidFill>
            <a:schemeClr val="tx2"/>
          </a:solidFill>
          <a:latin typeface="+mj-lt"/>
          <a:ea typeface="ＭＳ Ｐゴシック" charset="-128"/>
          <a:cs typeface="ＭＳ Ｐゴシック" charset="-128"/>
        </a:defRPr>
      </a:lvl1pPr>
      <a:lvl2pPr algn="ctr" defTabSz="4075113" rtl="0" eaLnBrk="0" fontAlgn="base" hangingPunct="0">
        <a:spcBef>
          <a:spcPct val="0"/>
        </a:spcBef>
        <a:spcAft>
          <a:spcPct val="0"/>
        </a:spcAft>
        <a:defRPr sz="19600">
          <a:solidFill>
            <a:schemeClr val="tx2"/>
          </a:solidFill>
          <a:latin typeface="Times New Roman" pitchFamily="18" charset="0"/>
          <a:ea typeface="ＭＳ Ｐゴシック" charset="-128"/>
          <a:cs typeface="ＭＳ Ｐゴシック" charset="-128"/>
        </a:defRPr>
      </a:lvl2pPr>
      <a:lvl3pPr algn="ctr" defTabSz="4075113" rtl="0" eaLnBrk="0" fontAlgn="base" hangingPunct="0">
        <a:spcBef>
          <a:spcPct val="0"/>
        </a:spcBef>
        <a:spcAft>
          <a:spcPct val="0"/>
        </a:spcAft>
        <a:defRPr sz="19600">
          <a:solidFill>
            <a:schemeClr val="tx2"/>
          </a:solidFill>
          <a:latin typeface="Times New Roman" pitchFamily="18" charset="0"/>
          <a:ea typeface="ＭＳ Ｐゴシック" charset="-128"/>
          <a:cs typeface="ＭＳ Ｐゴシック" charset="-128"/>
        </a:defRPr>
      </a:lvl3pPr>
      <a:lvl4pPr algn="ctr" defTabSz="4075113" rtl="0" eaLnBrk="0" fontAlgn="base" hangingPunct="0">
        <a:spcBef>
          <a:spcPct val="0"/>
        </a:spcBef>
        <a:spcAft>
          <a:spcPct val="0"/>
        </a:spcAft>
        <a:defRPr sz="19600">
          <a:solidFill>
            <a:schemeClr val="tx2"/>
          </a:solidFill>
          <a:latin typeface="Times New Roman" pitchFamily="18" charset="0"/>
          <a:ea typeface="ＭＳ Ｐゴシック" charset="-128"/>
          <a:cs typeface="ＭＳ Ｐゴシック" charset="-128"/>
        </a:defRPr>
      </a:lvl4pPr>
      <a:lvl5pPr algn="ctr" defTabSz="4075113" rtl="0" eaLnBrk="0" fontAlgn="base" hangingPunct="0">
        <a:spcBef>
          <a:spcPct val="0"/>
        </a:spcBef>
        <a:spcAft>
          <a:spcPct val="0"/>
        </a:spcAft>
        <a:defRPr sz="19600">
          <a:solidFill>
            <a:schemeClr val="tx2"/>
          </a:solidFill>
          <a:latin typeface="Times New Roman" pitchFamily="18" charset="0"/>
          <a:ea typeface="ＭＳ Ｐゴシック" charset="-128"/>
          <a:cs typeface="ＭＳ Ｐゴシック" charset="-128"/>
        </a:defRPr>
      </a:lvl5pPr>
      <a:lvl6pPr marL="457200" algn="ctr" defTabSz="4075113" rtl="0" fontAlgn="base">
        <a:spcBef>
          <a:spcPct val="0"/>
        </a:spcBef>
        <a:spcAft>
          <a:spcPct val="0"/>
        </a:spcAft>
        <a:defRPr sz="19600">
          <a:solidFill>
            <a:schemeClr val="tx2"/>
          </a:solidFill>
          <a:latin typeface="Times New Roman" pitchFamily="18" charset="0"/>
        </a:defRPr>
      </a:lvl6pPr>
      <a:lvl7pPr marL="914400" algn="ctr" defTabSz="4075113" rtl="0" fontAlgn="base">
        <a:spcBef>
          <a:spcPct val="0"/>
        </a:spcBef>
        <a:spcAft>
          <a:spcPct val="0"/>
        </a:spcAft>
        <a:defRPr sz="19600">
          <a:solidFill>
            <a:schemeClr val="tx2"/>
          </a:solidFill>
          <a:latin typeface="Times New Roman" pitchFamily="18" charset="0"/>
        </a:defRPr>
      </a:lvl7pPr>
      <a:lvl8pPr marL="1371600" algn="ctr" defTabSz="4075113" rtl="0" fontAlgn="base">
        <a:spcBef>
          <a:spcPct val="0"/>
        </a:spcBef>
        <a:spcAft>
          <a:spcPct val="0"/>
        </a:spcAft>
        <a:defRPr sz="19600">
          <a:solidFill>
            <a:schemeClr val="tx2"/>
          </a:solidFill>
          <a:latin typeface="Times New Roman" pitchFamily="18" charset="0"/>
        </a:defRPr>
      </a:lvl8pPr>
      <a:lvl9pPr marL="1828800" algn="ctr" defTabSz="4075113" rtl="0" fontAlgn="base">
        <a:spcBef>
          <a:spcPct val="0"/>
        </a:spcBef>
        <a:spcAft>
          <a:spcPct val="0"/>
        </a:spcAft>
        <a:defRPr sz="19600">
          <a:solidFill>
            <a:schemeClr val="tx2"/>
          </a:solidFill>
          <a:latin typeface="Times New Roman" pitchFamily="18" charset="0"/>
        </a:defRPr>
      </a:lvl9pPr>
    </p:titleStyle>
    <p:bodyStyle>
      <a:lvl1pPr marL="1528763" indent="-1528763" algn="l" defTabSz="4075113" rtl="0" eaLnBrk="0" fontAlgn="base" hangingPunct="0">
        <a:spcBef>
          <a:spcPct val="20000"/>
        </a:spcBef>
        <a:spcAft>
          <a:spcPct val="0"/>
        </a:spcAft>
        <a:buChar char="•"/>
        <a:defRPr sz="14300">
          <a:solidFill>
            <a:schemeClr val="tx1"/>
          </a:solidFill>
          <a:latin typeface="+mn-lt"/>
          <a:ea typeface="ＭＳ Ｐゴシック" charset="-128"/>
          <a:cs typeface="ＭＳ Ｐゴシック" charset="-128"/>
        </a:defRPr>
      </a:lvl1pPr>
      <a:lvl2pPr marL="3311525" indent="-1273175" algn="l" defTabSz="4075113" rtl="0" eaLnBrk="0" fontAlgn="base" hangingPunct="0">
        <a:spcBef>
          <a:spcPct val="20000"/>
        </a:spcBef>
        <a:spcAft>
          <a:spcPct val="0"/>
        </a:spcAft>
        <a:buChar char="–"/>
        <a:defRPr sz="12500">
          <a:solidFill>
            <a:schemeClr val="tx1"/>
          </a:solidFill>
          <a:latin typeface="+mn-lt"/>
          <a:ea typeface="ＭＳ Ｐゴシック" charset="-128"/>
        </a:defRPr>
      </a:lvl2pPr>
      <a:lvl3pPr marL="5094288" indent="-1019175" algn="l" defTabSz="4075113" rtl="0" eaLnBrk="0" fontAlgn="base" hangingPunct="0">
        <a:spcBef>
          <a:spcPct val="20000"/>
        </a:spcBef>
        <a:spcAft>
          <a:spcPct val="0"/>
        </a:spcAft>
        <a:buChar char="•"/>
        <a:defRPr sz="10700">
          <a:solidFill>
            <a:schemeClr val="tx1"/>
          </a:solidFill>
          <a:latin typeface="+mn-lt"/>
          <a:ea typeface="ＭＳ Ｐゴシック" charset="-128"/>
        </a:defRPr>
      </a:lvl3pPr>
      <a:lvl4pPr marL="7132638" indent="-1019175" algn="l" defTabSz="4075113" rtl="0" eaLnBrk="0" fontAlgn="base" hangingPunct="0">
        <a:spcBef>
          <a:spcPct val="20000"/>
        </a:spcBef>
        <a:spcAft>
          <a:spcPct val="0"/>
        </a:spcAft>
        <a:buChar char="–"/>
        <a:defRPr sz="8900">
          <a:solidFill>
            <a:schemeClr val="tx1"/>
          </a:solidFill>
          <a:latin typeface="+mn-lt"/>
          <a:ea typeface="ＭＳ Ｐゴシック" charset="-128"/>
        </a:defRPr>
      </a:lvl4pPr>
      <a:lvl5pPr marL="9169400" indent="-1017588" algn="l" defTabSz="4075113" rtl="0" eaLnBrk="0" fontAlgn="base" hangingPunct="0">
        <a:spcBef>
          <a:spcPct val="20000"/>
        </a:spcBef>
        <a:spcAft>
          <a:spcPct val="0"/>
        </a:spcAft>
        <a:buChar char="»"/>
        <a:defRPr sz="8900">
          <a:solidFill>
            <a:schemeClr val="tx1"/>
          </a:solidFill>
          <a:latin typeface="+mn-lt"/>
          <a:ea typeface="ＭＳ Ｐゴシック" charset="-128"/>
        </a:defRPr>
      </a:lvl5pPr>
      <a:lvl6pPr marL="9626600" indent="-1017588" algn="l" defTabSz="4075113" rtl="0" fontAlgn="base">
        <a:spcBef>
          <a:spcPct val="20000"/>
        </a:spcBef>
        <a:spcAft>
          <a:spcPct val="0"/>
        </a:spcAft>
        <a:buChar char="»"/>
        <a:defRPr sz="8900">
          <a:solidFill>
            <a:schemeClr val="tx1"/>
          </a:solidFill>
          <a:latin typeface="+mn-lt"/>
        </a:defRPr>
      </a:lvl6pPr>
      <a:lvl7pPr marL="10083800" indent="-1017588" algn="l" defTabSz="4075113" rtl="0" fontAlgn="base">
        <a:spcBef>
          <a:spcPct val="20000"/>
        </a:spcBef>
        <a:spcAft>
          <a:spcPct val="0"/>
        </a:spcAft>
        <a:buChar char="»"/>
        <a:defRPr sz="8900">
          <a:solidFill>
            <a:schemeClr val="tx1"/>
          </a:solidFill>
          <a:latin typeface="+mn-lt"/>
        </a:defRPr>
      </a:lvl7pPr>
      <a:lvl8pPr marL="10541000" indent="-1017588" algn="l" defTabSz="4075113" rtl="0" fontAlgn="base">
        <a:spcBef>
          <a:spcPct val="20000"/>
        </a:spcBef>
        <a:spcAft>
          <a:spcPct val="0"/>
        </a:spcAft>
        <a:buChar char="»"/>
        <a:defRPr sz="8900">
          <a:solidFill>
            <a:schemeClr val="tx1"/>
          </a:solidFill>
          <a:latin typeface="+mn-lt"/>
        </a:defRPr>
      </a:lvl8pPr>
      <a:lvl9pPr marL="10998200" indent="-1017588" algn="l" defTabSz="4075113" rtl="0" fontAlgn="base">
        <a:spcBef>
          <a:spcPct val="20000"/>
        </a:spcBef>
        <a:spcAft>
          <a:spcPct val="0"/>
        </a:spcAft>
        <a:buChar char="»"/>
        <a:defRPr sz="8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9" name="Group 218"/>
          <p:cNvGrpSpPr/>
          <p:nvPr/>
        </p:nvGrpSpPr>
        <p:grpSpPr>
          <a:xfrm>
            <a:off x="9819076" y="23769304"/>
            <a:ext cx="11013554" cy="8367712"/>
            <a:chOff x="10953751" y="23812500"/>
            <a:chExt cx="11013554" cy="8367712"/>
          </a:xfrm>
        </p:grpSpPr>
        <p:pic>
          <p:nvPicPr>
            <p:cNvPr id="199" name="Picture 1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455" y="24690035"/>
              <a:ext cx="10058400" cy="7153375"/>
            </a:xfrm>
            <a:prstGeom prst="rect">
              <a:avLst/>
            </a:prstGeom>
          </p:spPr>
        </p:pic>
        <p:sp>
          <p:nvSpPr>
            <p:cNvPr id="368" name="TextBox 367"/>
            <p:cNvSpPr txBox="1"/>
            <p:nvPr/>
          </p:nvSpPr>
          <p:spPr>
            <a:xfrm>
              <a:off x="12946871" y="24093094"/>
              <a:ext cx="7074501" cy="400110"/>
            </a:xfrm>
            <a:prstGeom prst="rect">
              <a:avLst/>
            </a:prstGeom>
            <a:noFill/>
          </p:spPr>
          <p:txBody>
            <a:bodyPr wrap="none" rtlCol="0">
              <a:spAutoFit/>
            </a:bodyPr>
            <a:lstStyle/>
            <a:p>
              <a:r>
                <a:rPr lang="en-US" sz="2000" b="1" dirty="0" err="1" smtClean="0"/>
                <a:t>NetCDF</a:t>
              </a:r>
              <a:r>
                <a:rPr lang="en-US" sz="2000" b="1" dirty="0" smtClean="0"/>
                <a:t> file generated from ASDC CERES SSF </a:t>
              </a:r>
              <a:r>
                <a:rPr lang="en-US" sz="2000" b="1" dirty="0" err="1" smtClean="0"/>
                <a:t>Subsetter</a:t>
              </a:r>
              <a:endParaRPr lang="en-US" sz="2000" b="1" dirty="0"/>
            </a:p>
          </p:txBody>
        </p:sp>
        <p:sp>
          <p:nvSpPr>
            <p:cNvPr id="370" name="Rectangle 369"/>
            <p:cNvSpPr/>
            <p:nvPr/>
          </p:nvSpPr>
          <p:spPr>
            <a:xfrm>
              <a:off x="10953751" y="23812500"/>
              <a:ext cx="11013554" cy="8367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6367362" y="26162002"/>
              <a:ext cx="2196466"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7303287" y="26867795"/>
              <a:ext cx="2196466"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0" y="0"/>
            <a:ext cx="43891200" cy="4983480"/>
          </a:xfrm>
          <a:prstGeom prst="rect">
            <a:avLst/>
          </a:prstGeom>
          <a:gradFill flip="none" rotWithShape="1">
            <a:gsLst>
              <a:gs pos="40000">
                <a:srgbClr val="85C2FF"/>
              </a:gs>
              <a:gs pos="54000">
                <a:srgbClr val="85C2FF"/>
              </a:gs>
              <a:gs pos="75000">
                <a:srgbClr val="C4D6EB"/>
              </a:gs>
              <a:gs pos="92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2194450" fontAlgn="auto">
              <a:spcBef>
                <a:spcPts val="0"/>
              </a:spcBef>
              <a:spcAft>
                <a:spcPts val="0"/>
              </a:spcAft>
              <a:defRPr/>
            </a:pPr>
            <a:endParaRPr lang="en-US" dirty="0"/>
          </a:p>
        </p:txBody>
      </p:sp>
      <p:grpSp>
        <p:nvGrpSpPr>
          <p:cNvPr id="92" name="Group 3"/>
          <p:cNvGrpSpPr>
            <a:grpSpLocks/>
          </p:cNvGrpSpPr>
          <p:nvPr/>
        </p:nvGrpSpPr>
        <p:grpSpPr bwMode="auto">
          <a:xfrm>
            <a:off x="1616075" y="1052513"/>
            <a:ext cx="5600700" cy="2862262"/>
            <a:chOff x="1616765" y="1179548"/>
            <a:chExt cx="5600128" cy="2862263"/>
          </a:xfrm>
        </p:grpSpPr>
        <p:pic>
          <p:nvPicPr>
            <p:cNvPr id="93" name="Picture 6" descr="DAAClogoOnly"/>
            <p:cNvPicPr>
              <a:picLocks noChangeAspect="1" noChangeArrowheads="1"/>
            </p:cNvPicPr>
            <p:nvPr/>
          </p:nvPicPr>
          <p:blipFill>
            <a:blip r:embed="rId4" cstate="print"/>
            <a:srcRect/>
            <a:stretch>
              <a:fillRect/>
            </a:stretch>
          </p:blipFill>
          <p:spPr bwMode="auto">
            <a:xfrm>
              <a:off x="1616765" y="1179548"/>
              <a:ext cx="1992313" cy="2862263"/>
            </a:xfrm>
            <a:prstGeom prst="rect">
              <a:avLst/>
            </a:prstGeom>
            <a:noFill/>
            <a:ln w="9525">
              <a:noFill/>
              <a:miter lim="800000"/>
              <a:headEnd/>
              <a:tailEnd/>
            </a:ln>
          </p:spPr>
        </p:pic>
        <p:sp>
          <p:nvSpPr>
            <p:cNvPr id="94" name="TextBox 5"/>
            <p:cNvSpPr txBox="1">
              <a:spLocks noChangeArrowheads="1"/>
            </p:cNvSpPr>
            <p:nvPr/>
          </p:nvSpPr>
          <p:spPr bwMode="auto">
            <a:xfrm>
              <a:off x="3613322" y="1275698"/>
              <a:ext cx="3603571" cy="2762951"/>
            </a:xfrm>
            <a:prstGeom prst="rect">
              <a:avLst/>
            </a:prstGeom>
            <a:noFill/>
            <a:ln w="9525">
              <a:noFill/>
              <a:miter lim="800000"/>
              <a:headEnd/>
              <a:tailEnd/>
            </a:ln>
          </p:spPr>
          <p:txBody>
            <a:bodyPr wrap="none">
              <a:spAutoFit/>
            </a:bodyPr>
            <a:lstStyle/>
            <a:p>
              <a:pPr>
                <a:spcBef>
                  <a:spcPts val="300"/>
                </a:spcBef>
              </a:pPr>
              <a:r>
                <a:rPr lang="en-US" sz="4000" b="1" dirty="0">
                  <a:solidFill>
                    <a:srgbClr val="0033CC"/>
                  </a:solidFill>
                  <a:latin typeface="Corbel" charset="0"/>
                </a:rPr>
                <a:t>ATMOSPHERIC</a:t>
              </a:r>
            </a:p>
            <a:p>
              <a:pPr>
                <a:spcBef>
                  <a:spcPts val="300"/>
                </a:spcBef>
              </a:pPr>
              <a:r>
                <a:rPr lang="en-US" sz="4000" b="1" dirty="0">
                  <a:solidFill>
                    <a:srgbClr val="0033CC"/>
                  </a:solidFill>
                  <a:latin typeface="Corbel" charset="0"/>
                </a:rPr>
                <a:t>SCIENCE</a:t>
              </a:r>
            </a:p>
            <a:p>
              <a:pPr>
                <a:spcBef>
                  <a:spcPts val="300"/>
                </a:spcBef>
              </a:pPr>
              <a:r>
                <a:rPr lang="en-US" sz="4000" b="1" dirty="0">
                  <a:solidFill>
                    <a:srgbClr val="0033CC"/>
                  </a:solidFill>
                  <a:latin typeface="Corbel" charset="0"/>
                </a:rPr>
                <a:t>DATA </a:t>
              </a:r>
            </a:p>
            <a:p>
              <a:pPr>
                <a:spcBef>
                  <a:spcPts val="300"/>
                </a:spcBef>
              </a:pPr>
              <a:r>
                <a:rPr lang="en-US" sz="4000" b="1" dirty="0">
                  <a:solidFill>
                    <a:srgbClr val="0033CC"/>
                  </a:solidFill>
                  <a:latin typeface="Corbel" charset="0"/>
                </a:rPr>
                <a:t>CENTER</a:t>
              </a:r>
            </a:p>
          </p:txBody>
        </p:sp>
      </p:grpSp>
      <p:pic>
        <p:nvPicPr>
          <p:cNvPr id="95" name="Picture 699" descr="C:\Documents and Settings\wbaskin\My Documents\My Pictures\NASA_logo.gif"/>
          <p:cNvPicPr>
            <a:picLocks noChangeAspect="1" noChangeArrowheads="1"/>
          </p:cNvPicPr>
          <p:nvPr/>
        </p:nvPicPr>
        <p:blipFill>
          <a:blip r:embed="rId5" cstate="print">
            <a:clrChange>
              <a:clrFrom>
                <a:srgbClr val="00BA84"/>
              </a:clrFrom>
              <a:clrTo>
                <a:srgbClr val="00BA84">
                  <a:alpha val="0"/>
                </a:srgbClr>
              </a:clrTo>
            </a:clrChange>
          </a:blip>
          <a:srcRect r="238" b="163"/>
          <a:stretch>
            <a:fillRect/>
          </a:stretch>
        </p:blipFill>
        <p:spPr bwMode="auto">
          <a:xfrm>
            <a:off x="39292213" y="704850"/>
            <a:ext cx="3852862" cy="3206750"/>
          </a:xfrm>
          <a:prstGeom prst="rect">
            <a:avLst/>
          </a:prstGeom>
          <a:noFill/>
          <a:ln w="9525">
            <a:noFill/>
            <a:miter lim="800000"/>
            <a:headEnd/>
            <a:tailEnd/>
          </a:ln>
        </p:spPr>
      </p:pic>
      <p:sp>
        <p:nvSpPr>
          <p:cNvPr id="50" name="Rectangle 49"/>
          <p:cNvSpPr/>
          <p:nvPr/>
        </p:nvSpPr>
        <p:spPr>
          <a:xfrm>
            <a:off x="43777050" y="-171450"/>
            <a:ext cx="114150" cy="33091438"/>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52" name="Text Box 14"/>
          <p:cNvSpPr txBox="1">
            <a:spLocks noChangeArrowheads="1"/>
          </p:cNvSpPr>
          <p:nvPr/>
        </p:nvSpPr>
        <p:spPr bwMode="auto">
          <a:xfrm>
            <a:off x="3952240" y="854393"/>
            <a:ext cx="37079238" cy="2800767"/>
          </a:xfrm>
          <a:prstGeom prst="rect">
            <a:avLst/>
          </a:prstGeom>
          <a:noFill/>
          <a:ln w="12700">
            <a:noFill/>
            <a:miter lim="800000"/>
            <a:headEnd/>
            <a:tailEnd/>
          </a:ln>
        </p:spPr>
        <p:txBody>
          <a:bodyPr tIns="91440" bIns="91440">
            <a:spAutoFit/>
          </a:bodyPr>
          <a:lstStyle/>
          <a:p>
            <a:pPr algn="ctr">
              <a:spcBef>
                <a:spcPct val="50000"/>
              </a:spcBef>
            </a:pPr>
            <a:r>
              <a:rPr lang="en-US" sz="6000" b="1" dirty="0">
                <a:solidFill>
                  <a:schemeClr val="bg1"/>
                </a:solidFill>
                <a:effectLst>
                  <a:outerShdw blurRad="50800" dist="38100" dir="2700000" algn="tl" rotWithShape="0">
                    <a:srgbClr val="000000">
                      <a:alpha val="43000"/>
                    </a:srgbClr>
                  </a:outerShdw>
                </a:effectLst>
              </a:rPr>
              <a:t>Conversion of Archived HDF Satellite Level 2 Swath Data Products to </a:t>
            </a:r>
            <a:r>
              <a:rPr lang="en-US" sz="6000" b="1" dirty="0" err="1" smtClean="0">
                <a:solidFill>
                  <a:schemeClr val="bg1"/>
                </a:solidFill>
                <a:effectLst>
                  <a:outerShdw blurRad="50800" dist="38100" dir="2700000" algn="tl" rotWithShape="0">
                    <a:srgbClr val="000000">
                      <a:alpha val="43000"/>
                    </a:srgbClr>
                  </a:outerShdw>
                </a:effectLst>
              </a:rPr>
              <a:t>NetCDF</a:t>
            </a:r>
            <a:endParaRPr lang="en-US" sz="6000" b="1" dirty="0" smtClean="0">
              <a:solidFill>
                <a:schemeClr val="bg1"/>
              </a:solidFill>
              <a:effectLst>
                <a:outerShdw blurRad="50800" dist="38100" dir="2700000" algn="tl" rotWithShape="0">
                  <a:srgbClr val="000000">
                    <a:alpha val="43000"/>
                  </a:srgbClr>
                </a:outerShdw>
              </a:effectLst>
            </a:endParaRPr>
          </a:p>
          <a:p>
            <a:pPr algn="ctr">
              <a:spcBef>
                <a:spcPct val="50000"/>
              </a:spcBef>
            </a:pPr>
            <a:r>
              <a:rPr lang="en-US" sz="4800" dirty="0" smtClean="0"/>
              <a:t>Walter </a:t>
            </a:r>
            <a:r>
              <a:rPr lang="en-US" sz="4800" dirty="0"/>
              <a:t>E. Baskin</a:t>
            </a:r>
            <a:r>
              <a:rPr lang="en-US" sz="4800" baseline="30000" dirty="0"/>
              <a:t>1</a:t>
            </a:r>
            <a:r>
              <a:rPr lang="en-US" sz="4800" dirty="0"/>
              <a:t>, </a:t>
            </a:r>
            <a:r>
              <a:rPr lang="en-US" sz="4800" dirty="0" err="1" smtClean="0"/>
              <a:t>Jennefer</a:t>
            </a:r>
            <a:r>
              <a:rPr lang="en-US" sz="4800" dirty="0" smtClean="0"/>
              <a:t> Perez</a:t>
            </a:r>
            <a:r>
              <a:rPr lang="en-US" sz="4800" baseline="30000" dirty="0" smtClean="0"/>
              <a:t>2</a:t>
            </a:r>
            <a:endParaRPr lang="en-US" sz="4800" baseline="30000" dirty="0"/>
          </a:p>
          <a:p>
            <a:pPr algn="ctr">
              <a:spcBef>
                <a:spcPct val="50000"/>
              </a:spcBef>
            </a:pPr>
            <a:endParaRPr lang="en-US" sz="800" baseline="30000" dirty="0"/>
          </a:p>
          <a:p>
            <a:pPr algn="ctr">
              <a:lnSpc>
                <a:spcPct val="50000"/>
              </a:lnSpc>
              <a:spcBef>
                <a:spcPct val="50000"/>
              </a:spcBef>
              <a:spcAft>
                <a:spcPts val="6000"/>
              </a:spcAft>
            </a:pPr>
            <a:r>
              <a:rPr lang="en-US" sz="3000" dirty="0"/>
              <a:t>(1) Science Systems and Applications, Inc., Hampton, VA, USA. (2) NASA Langley Research Center, Hampton, VA,USA.</a:t>
            </a:r>
          </a:p>
        </p:txBody>
      </p:sp>
      <p:pic>
        <p:nvPicPr>
          <p:cNvPr id="2055" name="Picture 699" descr="C:\Documents and Settings\wbaskin\My Documents\My Pictures\NASA_logo.gif"/>
          <p:cNvPicPr>
            <a:picLocks noChangeAspect="1" noChangeArrowheads="1"/>
          </p:cNvPicPr>
          <p:nvPr/>
        </p:nvPicPr>
        <p:blipFill>
          <a:blip r:embed="rId5" cstate="print">
            <a:clrChange>
              <a:clrFrom>
                <a:srgbClr val="00BA84"/>
              </a:clrFrom>
              <a:clrTo>
                <a:srgbClr val="00BA84">
                  <a:alpha val="0"/>
                </a:srgbClr>
              </a:clrTo>
            </a:clrChange>
          </a:blip>
          <a:srcRect r="238" b="163"/>
          <a:stretch>
            <a:fillRect/>
          </a:stretch>
        </p:blipFill>
        <p:spPr bwMode="auto">
          <a:xfrm>
            <a:off x="39076313" y="379807"/>
            <a:ext cx="4662487" cy="3879850"/>
          </a:xfrm>
          <a:prstGeom prst="rect">
            <a:avLst/>
          </a:prstGeom>
          <a:noFill/>
          <a:ln w="9525">
            <a:noFill/>
            <a:miter lim="800000"/>
            <a:headEnd/>
            <a:tailEnd/>
          </a:ln>
        </p:spPr>
      </p:pic>
      <p:sp>
        <p:nvSpPr>
          <p:cNvPr id="2056" name="TextBox 18"/>
          <p:cNvSpPr txBox="1">
            <a:spLocks noChangeArrowheads="1"/>
          </p:cNvSpPr>
          <p:nvPr/>
        </p:nvSpPr>
        <p:spPr bwMode="auto">
          <a:xfrm>
            <a:off x="1004786" y="32180212"/>
            <a:ext cx="6629400" cy="585788"/>
          </a:xfrm>
          <a:prstGeom prst="rect">
            <a:avLst/>
          </a:prstGeom>
          <a:noFill/>
          <a:ln w="9525">
            <a:noFill/>
            <a:miter lim="800000"/>
            <a:headEnd/>
            <a:tailEnd/>
          </a:ln>
        </p:spPr>
        <p:txBody>
          <a:bodyPr>
            <a:spAutoFit/>
          </a:bodyPr>
          <a:lstStyle/>
          <a:p>
            <a:r>
              <a:rPr lang="en-US" dirty="0"/>
              <a:t>www.nasa.gov</a:t>
            </a:r>
          </a:p>
        </p:txBody>
      </p:sp>
      <p:sp>
        <p:nvSpPr>
          <p:cNvPr id="2057" name="TextBox 23"/>
          <p:cNvSpPr txBox="1">
            <a:spLocks noChangeArrowheads="1"/>
          </p:cNvSpPr>
          <p:nvPr/>
        </p:nvSpPr>
        <p:spPr bwMode="auto">
          <a:xfrm>
            <a:off x="731199" y="5330825"/>
            <a:ext cx="10851201" cy="5262979"/>
          </a:xfrm>
          <a:prstGeom prst="rect">
            <a:avLst/>
          </a:prstGeom>
          <a:noFill/>
          <a:ln w="9525">
            <a:noFill/>
            <a:miter lim="800000"/>
            <a:headEnd/>
            <a:tailEnd/>
          </a:ln>
        </p:spPr>
        <p:txBody>
          <a:bodyPr wrap="square">
            <a:spAutoFit/>
          </a:bodyPr>
          <a:lstStyle/>
          <a:p>
            <a:pPr algn="just">
              <a:spcBef>
                <a:spcPts val="400"/>
              </a:spcBef>
              <a:spcAft>
                <a:spcPts val="800"/>
              </a:spcAft>
            </a:pPr>
            <a:r>
              <a:rPr lang="en-US" sz="3600" b="1" dirty="0" smtClean="0">
                <a:solidFill>
                  <a:schemeClr val="accent1">
                    <a:lumMod val="75000"/>
                  </a:schemeClr>
                </a:solidFill>
              </a:rPr>
              <a:t>Introduction</a:t>
            </a:r>
            <a:endParaRPr lang="en-US" sz="3000" dirty="0">
              <a:solidFill>
                <a:schemeClr val="accent1">
                  <a:lumMod val="75000"/>
                </a:schemeClr>
              </a:solidFill>
            </a:endParaRPr>
          </a:p>
          <a:p>
            <a:pPr algn="just">
              <a:spcBef>
                <a:spcPts val="400"/>
              </a:spcBef>
              <a:spcAft>
                <a:spcPts val="800"/>
              </a:spcAft>
            </a:pPr>
            <a:r>
              <a:rPr lang="en-US" sz="3000" dirty="0" smtClean="0"/>
              <a:t>The NASA Atmospheric Sciences Data Center (ASDC) has developed and deployed provider-specific HDF-to-</a:t>
            </a:r>
            <a:r>
              <a:rPr lang="en-US" sz="3000" dirty="0" err="1" smtClean="0"/>
              <a:t>NetCDF</a:t>
            </a:r>
            <a:r>
              <a:rPr lang="en-US" sz="3000" dirty="0" smtClean="0"/>
              <a:t> conversion options in search and subset web applications for the CALIPSO, CERES, TES, and MOPITT missions with tailored </a:t>
            </a:r>
            <a:r>
              <a:rPr lang="en-US" sz="3000" dirty="0" err="1" smtClean="0"/>
              <a:t>subsetting</a:t>
            </a:r>
            <a:r>
              <a:rPr lang="en-US" sz="3000" dirty="0" smtClean="0"/>
              <a:t> for level 2 satellite datasets. </a:t>
            </a:r>
          </a:p>
          <a:p>
            <a:pPr algn="just">
              <a:spcBef>
                <a:spcPts val="400"/>
              </a:spcBef>
              <a:spcAft>
                <a:spcPts val="800"/>
              </a:spcAft>
            </a:pPr>
            <a:endParaRPr lang="en-US" sz="3000" dirty="0" smtClean="0"/>
          </a:p>
          <a:p>
            <a:pPr algn="just">
              <a:spcBef>
                <a:spcPts val="400"/>
              </a:spcBef>
              <a:spcAft>
                <a:spcPts val="800"/>
              </a:spcAft>
            </a:pPr>
            <a:r>
              <a:rPr lang="en-US" sz="3000" dirty="0" smtClean="0"/>
              <a:t>This </a:t>
            </a:r>
            <a:r>
              <a:rPr lang="en-US" sz="3000" dirty="0"/>
              <a:t>presentation </a:t>
            </a:r>
            <a:r>
              <a:rPr lang="en-US" sz="3000" dirty="0" smtClean="0"/>
              <a:t>illustrates specific </a:t>
            </a:r>
            <a:r>
              <a:rPr lang="en-US" sz="3000" dirty="0"/>
              <a:t>challenges in HDF to </a:t>
            </a:r>
            <a:r>
              <a:rPr lang="en-US" sz="3000" dirty="0" err="1"/>
              <a:t>NetCDF</a:t>
            </a:r>
            <a:r>
              <a:rPr lang="en-US" sz="3000" dirty="0"/>
              <a:t> conversion encountered by the ASDC's development team</a:t>
            </a:r>
            <a:r>
              <a:rPr lang="en-US" sz="3000" dirty="0" smtClean="0"/>
              <a:t>.</a:t>
            </a:r>
          </a:p>
        </p:txBody>
      </p:sp>
      <p:sp>
        <p:nvSpPr>
          <p:cNvPr id="2061" name="TextBox 39"/>
          <p:cNvSpPr txBox="1">
            <a:spLocks noChangeArrowheads="1"/>
          </p:cNvSpPr>
          <p:nvPr/>
        </p:nvSpPr>
        <p:spPr bwMode="auto">
          <a:xfrm>
            <a:off x="522288" y="355600"/>
            <a:ext cx="8839200" cy="584200"/>
          </a:xfrm>
          <a:prstGeom prst="rect">
            <a:avLst/>
          </a:prstGeom>
          <a:noFill/>
          <a:ln w="9525">
            <a:noFill/>
            <a:miter lim="800000"/>
            <a:headEnd/>
            <a:tailEnd/>
          </a:ln>
        </p:spPr>
        <p:txBody>
          <a:bodyPr>
            <a:spAutoFit/>
          </a:bodyPr>
          <a:lstStyle/>
          <a:p>
            <a:r>
              <a:rPr lang="en-US" dirty="0"/>
              <a:t>National Aeronautics and Space Administration</a:t>
            </a:r>
          </a:p>
        </p:txBody>
      </p:sp>
      <p:sp>
        <p:nvSpPr>
          <p:cNvPr id="2062" name="Rectangle 70"/>
          <p:cNvSpPr>
            <a:spLocks noChangeArrowheads="1"/>
          </p:cNvSpPr>
          <p:nvPr/>
        </p:nvSpPr>
        <p:spPr bwMode="auto">
          <a:xfrm>
            <a:off x="40492362" y="32180719"/>
            <a:ext cx="2251514" cy="584775"/>
          </a:xfrm>
          <a:prstGeom prst="rect">
            <a:avLst/>
          </a:prstGeom>
          <a:noFill/>
          <a:ln w="9525">
            <a:noFill/>
            <a:miter lim="800000"/>
            <a:headEnd/>
            <a:tailEnd/>
          </a:ln>
        </p:spPr>
        <p:txBody>
          <a:bodyPr wrap="none" anchor="ctr">
            <a:spAutoFit/>
          </a:bodyPr>
          <a:lstStyle/>
          <a:p>
            <a:pPr eaLnBrk="0" hangingPunct="0"/>
            <a:r>
              <a:rPr lang="en-US" dirty="0" smtClean="0"/>
              <a:t>ESIP 2013 </a:t>
            </a:r>
            <a:endParaRPr lang="en-US" dirty="0"/>
          </a:p>
        </p:txBody>
      </p:sp>
      <p:sp>
        <p:nvSpPr>
          <p:cNvPr id="52" name="Rectangle 51"/>
          <p:cNvSpPr/>
          <p:nvPr/>
        </p:nvSpPr>
        <p:spPr>
          <a:xfrm>
            <a:off x="0" y="0"/>
            <a:ext cx="133350" cy="32919988"/>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 name="Rectangle 52"/>
          <p:cNvSpPr/>
          <p:nvPr/>
        </p:nvSpPr>
        <p:spPr>
          <a:xfrm rot="5400000">
            <a:off x="21870530" y="10899318"/>
            <a:ext cx="150140" cy="43891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0" name="TextBox 23"/>
          <p:cNvSpPr txBox="1">
            <a:spLocks noChangeArrowheads="1"/>
          </p:cNvSpPr>
          <p:nvPr/>
        </p:nvSpPr>
        <p:spPr bwMode="auto">
          <a:xfrm>
            <a:off x="731199" y="10923146"/>
            <a:ext cx="10471051" cy="4647426"/>
          </a:xfrm>
          <a:prstGeom prst="rect">
            <a:avLst/>
          </a:prstGeom>
          <a:noFill/>
          <a:ln w="9525">
            <a:noFill/>
            <a:miter lim="800000"/>
            <a:headEnd/>
            <a:tailEnd/>
          </a:ln>
        </p:spPr>
        <p:txBody>
          <a:bodyPr wrap="square">
            <a:spAutoFit/>
          </a:bodyPr>
          <a:lstStyle/>
          <a:p>
            <a:pPr algn="just">
              <a:spcBef>
                <a:spcPts val="400"/>
              </a:spcBef>
              <a:spcAft>
                <a:spcPts val="800"/>
              </a:spcAft>
            </a:pPr>
            <a:r>
              <a:rPr lang="en-US" sz="3600" b="1" dirty="0" smtClean="0">
                <a:solidFill>
                  <a:schemeClr val="accent1">
                    <a:lumMod val="75000"/>
                  </a:schemeClr>
                </a:solidFill>
              </a:rPr>
              <a:t>Universal Compliance Paradox</a:t>
            </a:r>
          </a:p>
          <a:p>
            <a:pPr lvl="2" algn="just">
              <a:spcBef>
                <a:spcPts val="400"/>
              </a:spcBef>
              <a:spcAft>
                <a:spcPts val="800"/>
              </a:spcAft>
            </a:pPr>
            <a:r>
              <a:rPr lang="en-US" sz="3000" dirty="0" smtClean="0"/>
              <a:t>3-way ‘chicken or egg’ problem</a:t>
            </a:r>
          </a:p>
          <a:p>
            <a:pPr lvl="2" algn="just">
              <a:spcBef>
                <a:spcPts val="400"/>
              </a:spcBef>
              <a:spcAft>
                <a:spcPts val="800"/>
              </a:spcAft>
            </a:pPr>
            <a:r>
              <a:rPr lang="en-US" sz="3000" dirty="0"/>
              <a:t>D</a:t>
            </a:r>
            <a:r>
              <a:rPr lang="en-US" sz="3000" dirty="0" smtClean="0"/>
              <a:t>ata configuration standards are derived from the best practices of data providers and client applications used by science data users, but science data providers need data standards to create data products that can be utilized by a broad user community, and application developers need standardized input data sources to create useable analysis and visualization tools.</a:t>
            </a:r>
          </a:p>
        </p:txBody>
      </p:sp>
      <p:sp>
        <p:nvSpPr>
          <p:cNvPr id="72" name="TextBox 23"/>
          <p:cNvSpPr txBox="1">
            <a:spLocks noChangeArrowheads="1"/>
          </p:cNvSpPr>
          <p:nvPr/>
        </p:nvSpPr>
        <p:spPr bwMode="auto">
          <a:xfrm>
            <a:off x="31625339" y="24517574"/>
            <a:ext cx="11332388" cy="6740307"/>
          </a:xfrm>
          <a:prstGeom prst="rect">
            <a:avLst/>
          </a:prstGeom>
          <a:noFill/>
          <a:ln w="9525">
            <a:noFill/>
            <a:miter lim="800000"/>
            <a:headEnd/>
            <a:tailEnd/>
          </a:ln>
        </p:spPr>
        <p:txBody>
          <a:bodyPr wrap="square">
            <a:spAutoFit/>
          </a:bodyPr>
          <a:lstStyle/>
          <a:p>
            <a:pPr algn="just">
              <a:spcBef>
                <a:spcPts val="400"/>
              </a:spcBef>
              <a:spcAft>
                <a:spcPts val="800"/>
              </a:spcAft>
            </a:pPr>
            <a:r>
              <a:rPr lang="en-US" sz="3600" b="1" dirty="0" smtClean="0">
                <a:solidFill>
                  <a:schemeClr val="accent1">
                    <a:lumMod val="75000"/>
                  </a:schemeClr>
                </a:solidFill>
              </a:rPr>
              <a:t>Conclusion</a:t>
            </a:r>
          </a:p>
          <a:p>
            <a:pPr algn="just">
              <a:spcBef>
                <a:spcPts val="400"/>
              </a:spcBef>
              <a:spcAft>
                <a:spcPts val="800"/>
              </a:spcAft>
            </a:pPr>
            <a:r>
              <a:rPr lang="en-US" sz="3000" dirty="0" smtClean="0"/>
              <a:t>New generic conversion utilities such as the </a:t>
            </a:r>
            <a:r>
              <a:rPr lang="en-US" sz="2800" dirty="0" smtClean="0"/>
              <a:t>HDF4 </a:t>
            </a:r>
            <a:r>
              <a:rPr lang="en-US" sz="2800" dirty="0"/>
              <a:t>CF Conversion Toolkit </a:t>
            </a:r>
            <a:r>
              <a:rPr lang="en-US" sz="2800" dirty="0" smtClean="0"/>
              <a:t>are very useful and can be applied to almost any HDF4 dataset, but many archived datasets are missing information from the archived HDF files that are critical to visualization and analysis software that use the resulting </a:t>
            </a:r>
            <a:r>
              <a:rPr lang="en-US" sz="2800" dirty="0" err="1" smtClean="0"/>
              <a:t>NetCDF</a:t>
            </a:r>
            <a:r>
              <a:rPr lang="en-US" sz="2800" dirty="0" smtClean="0"/>
              <a:t> output.</a:t>
            </a:r>
          </a:p>
          <a:p>
            <a:pPr algn="just">
              <a:spcBef>
                <a:spcPts val="400"/>
              </a:spcBef>
              <a:spcAft>
                <a:spcPts val="800"/>
              </a:spcAft>
            </a:pPr>
            <a:r>
              <a:rPr lang="en-US" sz="2800" dirty="0" smtClean="0"/>
              <a:t>Dataset-specific </a:t>
            </a:r>
            <a:r>
              <a:rPr lang="en-US" sz="2800" dirty="0" err="1" smtClean="0"/>
              <a:t>NetCDF</a:t>
            </a:r>
            <a:r>
              <a:rPr lang="en-US" sz="2800" dirty="0"/>
              <a:t> </a:t>
            </a:r>
            <a:r>
              <a:rPr lang="en-US" sz="2800" dirty="0" smtClean="0"/>
              <a:t>conversion utilities such as the ASDC </a:t>
            </a:r>
            <a:r>
              <a:rPr lang="en-US" sz="2800" dirty="0" err="1" smtClean="0"/>
              <a:t>Subsetter</a:t>
            </a:r>
            <a:r>
              <a:rPr lang="en-US" sz="2800" dirty="0" smtClean="0"/>
              <a:t> </a:t>
            </a:r>
            <a:r>
              <a:rPr lang="en-US" sz="2800" dirty="0" err="1" smtClean="0"/>
              <a:t>NetCDF</a:t>
            </a:r>
            <a:r>
              <a:rPr lang="en-US" sz="2800" dirty="0" smtClean="0"/>
              <a:t> conversion utilities can reformat original archived data and include critically needed information not in the archived HDF granules, but long term maintenance of this code is not desirable.</a:t>
            </a:r>
          </a:p>
          <a:p>
            <a:pPr algn="just">
              <a:spcBef>
                <a:spcPts val="400"/>
              </a:spcBef>
              <a:spcAft>
                <a:spcPts val="800"/>
              </a:spcAft>
            </a:pPr>
            <a:r>
              <a:rPr lang="en-US" sz="2800" dirty="0" smtClean="0"/>
              <a:t>Lessons learned from the work at ASDC to create </a:t>
            </a:r>
            <a:r>
              <a:rPr lang="en-US" sz="2800" dirty="0" err="1" smtClean="0"/>
              <a:t>NetCDF</a:t>
            </a:r>
            <a:r>
              <a:rPr lang="en-US" sz="2800" dirty="0" smtClean="0"/>
              <a:t> output options for specific archived HDF data products could benefit a broad science user community if they can be adopted as configurable  APIs to generic conversion utilities</a:t>
            </a:r>
          </a:p>
        </p:txBody>
      </p:sp>
      <p:sp>
        <p:nvSpPr>
          <p:cNvPr id="97" name="Rectangle 96"/>
          <p:cNvSpPr/>
          <p:nvPr/>
        </p:nvSpPr>
        <p:spPr>
          <a:xfrm rot="5400000">
            <a:off x="21859875" y="-22031325"/>
            <a:ext cx="171450" cy="43891200"/>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3" name="Group 12"/>
          <p:cNvGrpSpPr/>
          <p:nvPr/>
        </p:nvGrpSpPr>
        <p:grpSpPr>
          <a:xfrm>
            <a:off x="1384839" y="15740369"/>
            <a:ext cx="9817412" cy="5098054"/>
            <a:chOff x="1436877" y="14703242"/>
            <a:chExt cx="9817412" cy="5098054"/>
          </a:xfrm>
        </p:grpSpPr>
        <p:sp>
          <p:nvSpPr>
            <p:cNvPr id="2" name="Oval 1"/>
            <p:cNvSpPr/>
            <p:nvPr/>
          </p:nvSpPr>
          <p:spPr>
            <a:xfrm>
              <a:off x="4319486" y="14703242"/>
              <a:ext cx="4351918" cy="1944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Standards and Compliance Groups</a:t>
              </a:r>
            </a:p>
            <a:p>
              <a:pPr algn="ctr"/>
              <a:endParaRPr lang="en-US" sz="1800" b="1" dirty="0" smtClean="0"/>
            </a:p>
            <a:p>
              <a:pPr algn="ctr"/>
              <a:r>
                <a:rPr lang="en-US" sz="1400" dirty="0" smtClean="0"/>
                <a:t>ESIP[documentation]</a:t>
              </a:r>
            </a:p>
            <a:p>
              <a:pPr algn="ctr"/>
              <a:r>
                <a:rPr lang="en-US" sz="1400" dirty="0" smtClean="0"/>
                <a:t>CF – ISO -OGC</a:t>
              </a:r>
            </a:p>
          </p:txBody>
        </p:sp>
        <p:sp>
          <p:nvSpPr>
            <p:cNvPr id="98" name="Oval 97"/>
            <p:cNvSpPr/>
            <p:nvPr/>
          </p:nvSpPr>
          <p:spPr>
            <a:xfrm>
              <a:off x="1436877" y="17834147"/>
              <a:ext cx="4351918" cy="1944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Data Centers and Science Data Providers</a:t>
              </a:r>
            </a:p>
            <a:p>
              <a:pPr algn="ctr"/>
              <a:endParaRPr lang="en-US" sz="1800" b="1" dirty="0" smtClean="0"/>
            </a:p>
            <a:p>
              <a:pPr algn="ctr"/>
              <a:endParaRPr lang="en-US" sz="1800" b="1" dirty="0" smtClean="0"/>
            </a:p>
          </p:txBody>
        </p:sp>
        <p:sp>
          <p:nvSpPr>
            <p:cNvPr id="99" name="Oval 98"/>
            <p:cNvSpPr/>
            <p:nvPr/>
          </p:nvSpPr>
          <p:spPr>
            <a:xfrm>
              <a:off x="6902371" y="17857272"/>
              <a:ext cx="4351918" cy="1944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Analysis Visualization Application Developers</a:t>
              </a:r>
            </a:p>
          </p:txBody>
        </p:sp>
        <p:cxnSp>
          <p:nvCxnSpPr>
            <p:cNvPr id="4" name="Straight Arrow Connector 3"/>
            <p:cNvCxnSpPr>
              <a:stCxn id="2" idx="3"/>
              <a:endCxn id="98" idx="0"/>
            </p:cNvCxnSpPr>
            <p:nvPr/>
          </p:nvCxnSpPr>
          <p:spPr>
            <a:xfrm flipH="1">
              <a:off x="3612836" y="16362570"/>
              <a:ext cx="1343974" cy="1471577"/>
            </a:xfrm>
            <a:prstGeom prst="straightConnector1">
              <a:avLst/>
            </a:prstGeom>
            <a:ln w="9207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9" idx="2"/>
              <a:endCxn id="98" idx="6"/>
            </p:cNvCxnSpPr>
            <p:nvPr/>
          </p:nvCxnSpPr>
          <p:spPr>
            <a:xfrm flipH="1" flipV="1">
              <a:off x="5788795" y="18806159"/>
              <a:ext cx="1113576" cy="23125"/>
            </a:xfrm>
            <a:prstGeom prst="straightConnector1">
              <a:avLst/>
            </a:prstGeom>
            <a:ln w="9207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9" idx="0"/>
              <a:endCxn id="2" idx="5"/>
            </p:cNvCxnSpPr>
            <p:nvPr/>
          </p:nvCxnSpPr>
          <p:spPr>
            <a:xfrm flipH="1" flipV="1">
              <a:off x="8034080" y="16362570"/>
              <a:ext cx="1044250" cy="1494702"/>
            </a:xfrm>
            <a:prstGeom prst="straightConnector1">
              <a:avLst/>
            </a:prstGeom>
            <a:ln w="92075">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968357" y="29358269"/>
            <a:ext cx="6193844" cy="2246769"/>
          </a:xfrm>
          <a:prstGeom prst="rect">
            <a:avLst/>
          </a:prstGeom>
          <a:noFill/>
        </p:spPr>
        <p:txBody>
          <a:bodyPr wrap="square" rtlCol="0">
            <a:spAutoFit/>
          </a:bodyPr>
          <a:lstStyle/>
          <a:p>
            <a:r>
              <a:rPr lang="en-US" sz="2000" b="1" dirty="0"/>
              <a:t>T</a:t>
            </a:r>
            <a:r>
              <a:rPr lang="en-US" sz="2000" b="1" dirty="0" smtClean="0"/>
              <a:t>ime dimension not in temporal order</a:t>
            </a:r>
            <a:endParaRPr lang="en-US" sz="2000" dirty="0" smtClean="0"/>
          </a:p>
          <a:p>
            <a:pPr marL="342900" indent="-342900">
              <a:buFont typeface="Arial" pitchFamily="34" charset="0"/>
              <a:buChar char="•"/>
            </a:pPr>
            <a:r>
              <a:rPr lang="en-US" sz="2000" dirty="0" smtClean="0"/>
              <a:t>The primary dimension in all swath-based level 2 satellite data is time.  The frayed edges of the cross-track scan path illustrates that  CERES SSF data is not always in temporal order.  In order to be CF compliant all the data must be sorted temporally.</a:t>
            </a:r>
            <a:endParaRPr lang="en-US" sz="2000" dirty="0"/>
          </a:p>
        </p:txBody>
      </p:sp>
      <p:sp>
        <p:nvSpPr>
          <p:cNvPr id="18" name="TextBox 17"/>
          <p:cNvSpPr txBox="1"/>
          <p:nvPr/>
        </p:nvSpPr>
        <p:spPr>
          <a:xfrm>
            <a:off x="8313667" y="21714859"/>
            <a:ext cx="7012186" cy="1631216"/>
          </a:xfrm>
          <a:prstGeom prst="rect">
            <a:avLst/>
          </a:prstGeom>
          <a:noFill/>
        </p:spPr>
        <p:txBody>
          <a:bodyPr wrap="square" rtlCol="0">
            <a:spAutoFit/>
          </a:bodyPr>
          <a:lstStyle/>
          <a:p>
            <a:r>
              <a:rPr lang="en-US" sz="2000" b="1" dirty="0" smtClean="0"/>
              <a:t>No dimension labels in original </a:t>
            </a:r>
            <a:r>
              <a:rPr lang="en-US" sz="2000" b="1" dirty="0" err="1" smtClean="0"/>
              <a:t>hdf</a:t>
            </a:r>
            <a:r>
              <a:rPr lang="en-US" sz="2000" b="1" dirty="0" smtClean="0"/>
              <a:t> data granule</a:t>
            </a:r>
          </a:p>
          <a:p>
            <a:pPr marL="342900" indent="-342900">
              <a:buFont typeface="Arial" pitchFamily="34" charset="0"/>
              <a:buChar char="•"/>
            </a:pPr>
            <a:r>
              <a:rPr lang="en-US" sz="2000" dirty="0" smtClean="0"/>
              <a:t>If dimensions are not labeled in the source </a:t>
            </a:r>
            <a:r>
              <a:rPr lang="en-US" sz="2000" dirty="0" err="1" smtClean="0"/>
              <a:t>hdf</a:t>
            </a:r>
            <a:r>
              <a:rPr lang="en-US" sz="2000" dirty="0" smtClean="0"/>
              <a:t> file a generic name must be provided to be CF compliant.  These names are usually used by client applications to label axes of plots.</a:t>
            </a:r>
            <a:endParaRPr lang="en-US" sz="2000" dirty="0"/>
          </a:p>
        </p:txBody>
      </p:sp>
      <p:sp>
        <p:nvSpPr>
          <p:cNvPr id="19" name="TextBox 18"/>
          <p:cNvSpPr txBox="1"/>
          <p:nvPr/>
        </p:nvSpPr>
        <p:spPr>
          <a:xfrm>
            <a:off x="22491859" y="29666046"/>
            <a:ext cx="7899361" cy="1938992"/>
          </a:xfrm>
          <a:prstGeom prst="rect">
            <a:avLst/>
          </a:prstGeom>
          <a:noFill/>
        </p:spPr>
        <p:txBody>
          <a:bodyPr wrap="square" rtlCol="0">
            <a:spAutoFit/>
          </a:bodyPr>
          <a:lstStyle/>
          <a:p>
            <a:r>
              <a:rPr lang="en-US" sz="2000" b="1" dirty="0" smtClean="0"/>
              <a:t>Non-standard geospatial parameters</a:t>
            </a:r>
          </a:p>
          <a:p>
            <a:pPr marL="342900" indent="-342900">
              <a:buFont typeface="Arial" pitchFamily="34" charset="0"/>
              <a:buChar char="•"/>
            </a:pPr>
            <a:r>
              <a:rPr lang="en-US" sz="2000" dirty="0"/>
              <a:t>T</a:t>
            </a:r>
            <a:r>
              <a:rPr lang="en-US" sz="2000" dirty="0" smtClean="0"/>
              <a:t>he geospatial parameters in CERES SSF data granules are </a:t>
            </a:r>
            <a:r>
              <a:rPr lang="en-US" sz="2000" dirty="0" err="1" smtClean="0"/>
              <a:t>Colatitude_of_CERES_FOV_at_surface</a:t>
            </a:r>
            <a:r>
              <a:rPr lang="en-US" sz="2000" dirty="0" smtClean="0"/>
              <a:t> and </a:t>
            </a:r>
            <a:r>
              <a:rPr lang="en-US" sz="2000" dirty="0" err="1" smtClean="0"/>
              <a:t>Longitude_of_CERES_FOV</a:t>
            </a:r>
            <a:r>
              <a:rPr lang="en-US" sz="2000" dirty="0" smtClean="0"/>
              <a:t> at surface.  ‘</a:t>
            </a:r>
            <a:r>
              <a:rPr lang="en-US" sz="2000" dirty="0" err="1" smtClean="0"/>
              <a:t>lon</a:t>
            </a:r>
            <a:r>
              <a:rPr lang="en-US" sz="2000" dirty="0" smtClean="0"/>
              <a:t>’ and ‘</a:t>
            </a:r>
            <a:r>
              <a:rPr lang="en-US" sz="2000" dirty="0" err="1" smtClean="0"/>
              <a:t>lat</a:t>
            </a:r>
            <a:r>
              <a:rPr lang="en-US" sz="2000" dirty="0" smtClean="0"/>
              <a:t>’ parameters were added as primary CF Compliant variables and to simplify plotting in standard GIS utilities.</a:t>
            </a:r>
            <a:endParaRPr lang="en-US" sz="2000" dirty="0"/>
          </a:p>
        </p:txBody>
      </p:sp>
      <p:sp>
        <p:nvSpPr>
          <p:cNvPr id="21" name="TextBox 20"/>
          <p:cNvSpPr txBox="1"/>
          <p:nvPr/>
        </p:nvSpPr>
        <p:spPr>
          <a:xfrm>
            <a:off x="14133246" y="20352256"/>
            <a:ext cx="7242888" cy="1323439"/>
          </a:xfrm>
          <a:prstGeom prst="rect">
            <a:avLst/>
          </a:prstGeom>
          <a:noFill/>
        </p:spPr>
        <p:txBody>
          <a:bodyPr wrap="square" rtlCol="0">
            <a:spAutoFit/>
          </a:bodyPr>
          <a:lstStyle/>
          <a:p>
            <a:r>
              <a:rPr lang="en-US" sz="2000" b="1" dirty="0" smtClean="0"/>
              <a:t>Invalid or non-compliant </a:t>
            </a:r>
            <a:r>
              <a:rPr lang="en-US" sz="2000" b="1" dirty="0" err="1" smtClean="0"/>
              <a:t>valid_range</a:t>
            </a:r>
            <a:r>
              <a:rPr lang="en-US" sz="2000" b="1" dirty="0" smtClean="0"/>
              <a:t> attribute values</a:t>
            </a:r>
          </a:p>
          <a:p>
            <a:pPr marL="342900" indent="-342900">
              <a:buFont typeface="Arial" pitchFamily="34" charset="0"/>
              <a:buChar char="•"/>
            </a:pPr>
            <a:r>
              <a:rPr lang="en-US" sz="2000" dirty="0" smtClean="0"/>
              <a:t>CF compliant value ranges consist of two Attribute value Array elements that are the same </a:t>
            </a:r>
            <a:r>
              <a:rPr lang="en-US" sz="2000" dirty="0" err="1" smtClean="0"/>
              <a:t>datatype</a:t>
            </a:r>
            <a:r>
              <a:rPr lang="en-US" sz="2000" dirty="0" smtClean="0"/>
              <a:t> as the attribute’s variable.</a:t>
            </a:r>
            <a:endParaRPr lang="en-US" sz="2000" dirty="0"/>
          </a:p>
        </p:txBody>
      </p:sp>
      <p:sp>
        <p:nvSpPr>
          <p:cNvPr id="23" name="Rectangle 22"/>
          <p:cNvSpPr/>
          <p:nvPr/>
        </p:nvSpPr>
        <p:spPr>
          <a:xfrm>
            <a:off x="731199" y="10923147"/>
            <a:ext cx="10851201" cy="102932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46871" y="8781969"/>
            <a:ext cx="17559671" cy="10845389"/>
          </a:xfrm>
          <a:prstGeom prst="rect">
            <a:avLst/>
          </a:prstGeom>
        </p:spPr>
      </p:pic>
      <p:sp>
        <p:nvSpPr>
          <p:cNvPr id="109" name="TextBox 108"/>
          <p:cNvSpPr txBox="1"/>
          <p:nvPr/>
        </p:nvSpPr>
        <p:spPr>
          <a:xfrm>
            <a:off x="32397028" y="21400753"/>
            <a:ext cx="10346848" cy="1631216"/>
          </a:xfrm>
          <a:prstGeom prst="rect">
            <a:avLst/>
          </a:prstGeom>
          <a:noFill/>
        </p:spPr>
        <p:txBody>
          <a:bodyPr wrap="square" rtlCol="0">
            <a:spAutoFit/>
          </a:bodyPr>
          <a:lstStyle/>
          <a:p>
            <a:r>
              <a:rPr lang="en-US" sz="2000" b="1" dirty="0" smtClean="0"/>
              <a:t>The ‘time’ variable  was added to address non-standard temporal parameter in the original data</a:t>
            </a:r>
          </a:p>
          <a:p>
            <a:pPr marL="342900" indent="-342900">
              <a:buFont typeface="Arial" pitchFamily="34" charset="0"/>
              <a:buChar char="•"/>
            </a:pPr>
            <a:r>
              <a:rPr lang="en-US" sz="2000" dirty="0" smtClean="0"/>
              <a:t>Original variable: ‘</a:t>
            </a:r>
            <a:r>
              <a:rPr lang="en-US" sz="2000" dirty="0" err="1" smtClean="0"/>
              <a:t>Profile_UTC_Time</a:t>
            </a:r>
            <a:r>
              <a:rPr lang="en-US" sz="2000" dirty="0"/>
              <a:t>’ units =  UTC - </a:t>
            </a:r>
            <a:r>
              <a:rPr lang="en-US" sz="2000" dirty="0" err="1"/>
              <a:t>yymmdd.ffffffff</a:t>
            </a:r>
            <a:endParaRPr lang="en-US" sz="2000" dirty="0"/>
          </a:p>
          <a:p>
            <a:pPr marL="342900" indent="-342900">
              <a:buFont typeface="Arial" pitchFamily="34" charset="0"/>
              <a:buChar char="•"/>
            </a:pPr>
            <a:r>
              <a:rPr lang="en-US" sz="2000" dirty="0" smtClean="0"/>
              <a:t>Added </a:t>
            </a:r>
            <a:r>
              <a:rPr lang="en-US" sz="2000" dirty="0" err="1" smtClean="0"/>
              <a:t>NetCDF</a:t>
            </a:r>
            <a:r>
              <a:rPr lang="en-US" sz="2000" dirty="0" smtClean="0"/>
              <a:t> CF-Compliant variable: ‘time</a:t>
            </a:r>
            <a:r>
              <a:rPr lang="en-US" sz="2000" dirty="0"/>
              <a:t>’ units = days since 1970-01-01 00:00:00</a:t>
            </a:r>
          </a:p>
          <a:p>
            <a:endParaRPr lang="en-US" sz="2000" b="1" dirty="0" smtClean="0"/>
          </a:p>
        </p:txBody>
      </p:sp>
      <p:sp>
        <p:nvSpPr>
          <p:cNvPr id="57" name="Oval 56"/>
          <p:cNvSpPr/>
          <p:nvPr/>
        </p:nvSpPr>
        <p:spPr>
          <a:xfrm>
            <a:off x="25852934" y="12818973"/>
            <a:ext cx="1453934"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a:stCxn id="109" idx="1"/>
            <a:endCxn id="57" idx="5"/>
          </p:cNvCxnSpPr>
          <p:nvPr/>
        </p:nvCxnSpPr>
        <p:spPr>
          <a:xfrm flipH="1" flipV="1">
            <a:off x="27093944" y="13051611"/>
            <a:ext cx="5303084" cy="9164750"/>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24064685" y="12818973"/>
            <a:ext cx="696686"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8401520" y="12818973"/>
            <a:ext cx="696686"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22572778" y="20576244"/>
            <a:ext cx="8364422" cy="1631216"/>
          </a:xfrm>
          <a:prstGeom prst="rect">
            <a:avLst/>
          </a:prstGeom>
          <a:noFill/>
        </p:spPr>
        <p:txBody>
          <a:bodyPr wrap="square" rtlCol="0">
            <a:spAutoFit/>
          </a:bodyPr>
          <a:lstStyle/>
          <a:p>
            <a:r>
              <a:rPr lang="en-US" sz="2000" b="1" dirty="0" err="1" smtClean="0"/>
              <a:t>NetCDF</a:t>
            </a:r>
            <a:r>
              <a:rPr lang="en-US" sz="2000" b="1" dirty="0" smtClean="0"/>
              <a:t> JAVA API does not allow for unsigned integer data types</a:t>
            </a:r>
            <a:endParaRPr lang="en-US" sz="2000" dirty="0" smtClean="0"/>
          </a:p>
          <a:p>
            <a:pPr marL="342900" indent="-342900">
              <a:buFont typeface="Arial" pitchFamily="34" charset="0"/>
              <a:buChar char="•"/>
            </a:pPr>
            <a:r>
              <a:rPr lang="en-US" sz="2000" dirty="0" smtClean="0"/>
              <a:t>The ASDC’s CALIPSO </a:t>
            </a:r>
            <a:r>
              <a:rPr lang="en-US" sz="2000" dirty="0" err="1" smtClean="0"/>
              <a:t>Subsetter</a:t>
            </a:r>
            <a:r>
              <a:rPr lang="en-US" sz="2000" dirty="0" smtClean="0"/>
              <a:t> </a:t>
            </a:r>
            <a:r>
              <a:rPr lang="en-US" sz="2000" dirty="0" err="1" smtClean="0"/>
              <a:t>NetCDF</a:t>
            </a:r>
            <a:r>
              <a:rPr lang="en-US" sz="2000" dirty="0" smtClean="0"/>
              <a:t> conversion utility uses </a:t>
            </a:r>
            <a:r>
              <a:rPr lang="en-US" sz="2000" dirty="0" err="1" smtClean="0"/>
              <a:t>Unidata’s</a:t>
            </a:r>
            <a:r>
              <a:rPr lang="en-US" sz="2000" dirty="0" smtClean="0"/>
              <a:t> JAVA </a:t>
            </a:r>
            <a:r>
              <a:rPr lang="en-US" sz="2000" dirty="0" err="1" smtClean="0"/>
              <a:t>NetCDF</a:t>
            </a:r>
            <a:r>
              <a:rPr lang="en-US" sz="2000" dirty="0"/>
              <a:t> library (Version 4.0.49.20090825.2329</a:t>
            </a:r>
            <a:r>
              <a:rPr lang="en-US" sz="2000" dirty="0" smtClean="0"/>
              <a:t>) bundled with </a:t>
            </a:r>
            <a:r>
              <a:rPr lang="en-US" sz="2000" dirty="0" err="1" smtClean="0"/>
              <a:t>HDFView</a:t>
            </a:r>
            <a:r>
              <a:rPr lang="en-US" sz="2000" dirty="0" smtClean="0"/>
              <a:t> 2.9.  This </a:t>
            </a:r>
            <a:r>
              <a:rPr lang="en-US" sz="2000" dirty="0" err="1" smtClean="0"/>
              <a:t>NetCDF</a:t>
            </a:r>
            <a:r>
              <a:rPr lang="en-US" sz="2000" dirty="0" smtClean="0"/>
              <a:t> library does not support unsigned integers.</a:t>
            </a:r>
            <a:endParaRPr lang="en-US" sz="2000" dirty="0"/>
          </a:p>
        </p:txBody>
      </p:sp>
      <p:cxnSp>
        <p:nvCxnSpPr>
          <p:cNvPr id="127" name="Straight Arrow Connector 126"/>
          <p:cNvCxnSpPr>
            <a:stCxn id="125" idx="0"/>
            <a:endCxn id="124" idx="5"/>
          </p:cNvCxnSpPr>
          <p:nvPr/>
        </p:nvCxnSpPr>
        <p:spPr>
          <a:xfrm flipH="1" flipV="1">
            <a:off x="18996179" y="13051611"/>
            <a:ext cx="7758810" cy="7524633"/>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5" idx="0"/>
            <a:endCxn id="123" idx="4"/>
          </p:cNvCxnSpPr>
          <p:nvPr/>
        </p:nvCxnSpPr>
        <p:spPr>
          <a:xfrm flipH="1" flipV="1">
            <a:off x="24413028" y="13091525"/>
            <a:ext cx="2341961" cy="7484719"/>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12932356" y="17980029"/>
            <a:ext cx="1702969"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0401899" y="18257027"/>
            <a:ext cx="1833986"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Arrow Connector 136"/>
          <p:cNvCxnSpPr>
            <a:stCxn id="125" idx="0"/>
            <a:endCxn id="134" idx="5"/>
          </p:cNvCxnSpPr>
          <p:nvPr/>
        </p:nvCxnSpPr>
        <p:spPr>
          <a:xfrm flipH="1" flipV="1">
            <a:off x="14385931" y="18212667"/>
            <a:ext cx="12369058" cy="2363577"/>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125" idx="0"/>
            <a:endCxn id="135" idx="5"/>
          </p:cNvCxnSpPr>
          <p:nvPr/>
        </p:nvCxnSpPr>
        <p:spPr>
          <a:xfrm flipH="1" flipV="1">
            <a:off x="21967304" y="18489665"/>
            <a:ext cx="4787685" cy="2086579"/>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26125713" y="10061258"/>
            <a:ext cx="1161143"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8070628" y="10061258"/>
            <a:ext cx="638628"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p:cNvCxnSpPr>
            <a:stCxn id="109" idx="1"/>
            <a:endCxn id="157" idx="5"/>
          </p:cNvCxnSpPr>
          <p:nvPr/>
        </p:nvCxnSpPr>
        <p:spPr>
          <a:xfrm flipH="1" flipV="1">
            <a:off x="27116811" y="10293896"/>
            <a:ext cx="5280217" cy="11922465"/>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09" idx="1"/>
            <a:endCxn id="158" idx="4"/>
          </p:cNvCxnSpPr>
          <p:nvPr/>
        </p:nvCxnSpPr>
        <p:spPr>
          <a:xfrm flipH="1" flipV="1">
            <a:off x="28389942" y="10333810"/>
            <a:ext cx="4007086" cy="11882551"/>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23314795" y="10079386"/>
            <a:ext cx="2196466"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Arrow Connector 220"/>
          <p:cNvCxnSpPr>
            <a:stCxn id="20" idx="1"/>
          </p:cNvCxnSpPr>
          <p:nvPr/>
        </p:nvCxnSpPr>
        <p:spPr>
          <a:xfrm flipH="1">
            <a:off x="25184100" y="8342004"/>
            <a:ext cx="7759822" cy="1719254"/>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13103806" y="19067847"/>
            <a:ext cx="1702969" cy="27255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p:cNvCxnSpPr>
            <a:stCxn id="21" idx="0"/>
            <a:endCxn id="238" idx="4"/>
          </p:cNvCxnSpPr>
          <p:nvPr/>
        </p:nvCxnSpPr>
        <p:spPr>
          <a:xfrm flipH="1" flipV="1">
            <a:off x="13955291" y="19340399"/>
            <a:ext cx="3799399" cy="1011857"/>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a:off x="12945017" y="14666960"/>
            <a:ext cx="1440914" cy="1056999"/>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8" name="Straight Arrow Connector 247"/>
          <p:cNvCxnSpPr>
            <a:stCxn id="18" idx="0"/>
            <a:endCxn id="247" idx="3"/>
          </p:cNvCxnSpPr>
          <p:nvPr/>
        </p:nvCxnSpPr>
        <p:spPr>
          <a:xfrm flipV="1">
            <a:off x="11819760" y="15569165"/>
            <a:ext cx="1336274" cy="6145694"/>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259" name="Oval 258"/>
          <p:cNvSpPr/>
          <p:nvPr/>
        </p:nvSpPr>
        <p:spPr>
          <a:xfrm>
            <a:off x="20503908" y="18932911"/>
            <a:ext cx="1243790" cy="269871"/>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Arrow Connector 259"/>
          <p:cNvCxnSpPr>
            <a:stCxn id="125" idx="0"/>
            <a:endCxn id="259" idx="5"/>
          </p:cNvCxnSpPr>
          <p:nvPr/>
        </p:nvCxnSpPr>
        <p:spPr>
          <a:xfrm flipH="1" flipV="1">
            <a:off x="21565549" y="19163260"/>
            <a:ext cx="5189440" cy="1412984"/>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31625339" y="12683095"/>
            <a:ext cx="11290718" cy="6805820"/>
            <a:chOff x="31260566" y="11138237"/>
            <a:chExt cx="11290718" cy="6805820"/>
          </a:xfrm>
        </p:grpSpPr>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60566" y="11495695"/>
              <a:ext cx="11280582" cy="5787806"/>
            </a:xfrm>
            <a:prstGeom prst="rect">
              <a:avLst/>
            </a:prstGeom>
          </p:spPr>
        </p:pic>
        <p:sp>
          <p:nvSpPr>
            <p:cNvPr id="252" name="TextBox 251"/>
            <p:cNvSpPr txBox="1"/>
            <p:nvPr/>
          </p:nvSpPr>
          <p:spPr>
            <a:xfrm>
              <a:off x="31405284" y="17554256"/>
              <a:ext cx="11146000" cy="338554"/>
            </a:xfrm>
            <a:prstGeom prst="rect">
              <a:avLst/>
            </a:prstGeom>
            <a:noFill/>
          </p:spPr>
          <p:txBody>
            <a:bodyPr wrap="none" rtlCol="0">
              <a:spAutoFit/>
            </a:bodyPr>
            <a:lstStyle/>
            <a:p>
              <a:r>
                <a:rPr lang="en-US" sz="800" dirty="0" smtClean="0"/>
                <a:t>Source </a:t>
              </a:r>
              <a:r>
                <a:rPr lang="en-US" sz="800" dirty="0"/>
                <a:t>URL: </a:t>
              </a:r>
              <a:endParaRPr lang="en-US" sz="800" dirty="0" smtClean="0"/>
            </a:p>
            <a:p>
              <a:r>
                <a:rPr lang="en-US" sz="800" dirty="0" smtClean="0"/>
                <a:t>http</a:t>
              </a:r>
              <a:r>
                <a:rPr lang="en-US" sz="800" dirty="0"/>
                <a:t>://www-calipso.larc.nasa.gov/products/lidar/browse_images/show_detail.php?s=production&amp;v=V3-01&amp;browse_date=2009-02-14&amp;orbit_time=17-51-56&amp;granule_name=CAL_LID_L1-ValStage1-V3-01.2009-02-14T17-51-56ZD.hdf&amp;page=2</a:t>
              </a:r>
            </a:p>
          </p:txBody>
        </p:sp>
        <p:sp>
          <p:nvSpPr>
            <p:cNvPr id="253" name="Rectangle 252"/>
            <p:cNvSpPr/>
            <p:nvPr/>
          </p:nvSpPr>
          <p:spPr>
            <a:xfrm>
              <a:off x="31260566" y="11138237"/>
              <a:ext cx="11280582" cy="68058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34972351" y="13959276"/>
              <a:ext cx="991098" cy="332422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32827494" y="11138237"/>
              <a:ext cx="8086509" cy="461665"/>
            </a:xfrm>
            <a:prstGeom prst="rect">
              <a:avLst/>
            </a:prstGeom>
          </p:spPr>
          <p:txBody>
            <a:bodyPr wrap="none">
              <a:spAutoFit/>
            </a:bodyPr>
            <a:lstStyle/>
            <a:p>
              <a:r>
                <a:rPr lang="en-US" sz="2400" b="1" dirty="0"/>
                <a:t>CALIPSO Level 2 Vertical Feature Mask Browse Image</a:t>
              </a:r>
            </a:p>
          </p:txBody>
        </p:sp>
      </p:grpSp>
      <p:sp>
        <p:nvSpPr>
          <p:cNvPr id="284" name="TextBox 283"/>
          <p:cNvSpPr txBox="1"/>
          <p:nvPr/>
        </p:nvSpPr>
        <p:spPr>
          <a:xfrm>
            <a:off x="13080777" y="7972212"/>
            <a:ext cx="7104999" cy="707886"/>
          </a:xfrm>
          <a:prstGeom prst="rect">
            <a:avLst/>
          </a:prstGeom>
          <a:noFill/>
        </p:spPr>
        <p:txBody>
          <a:bodyPr wrap="square" rtlCol="0">
            <a:spAutoFit/>
          </a:bodyPr>
          <a:lstStyle/>
          <a:p>
            <a:pPr algn="just"/>
            <a:r>
              <a:rPr lang="en-US" sz="2000" b="1" dirty="0" err="1" smtClean="0"/>
              <a:t>NetCDF</a:t>
            </a:r>
            <a:r>
              <a:rPr lang="en-US" sz="2000" b="1" dirty="0"/>
              <a:t> </a:t>
            </a:r>
            <a:r>
              <a:rPr lang="en-US" sz="2000" b="1" dirty="0" smtClean="0"/>
              <a:t>file generated from HDF4 CF Conversion Toolkit (h4tonccf_nc4)</a:t>
            </a:r>
            <a:endParaRPr lang="en-US" sz="2000" b="1" dirty="0"/>
          </a:p>
        </p:txBody>
      </p:sp>
      <p:sp>
        <p:nvSpPr>
          <p:cNvPr id="285" name="TextBox 284"/>
          <p:cNvSpPr txBox="1"/>
          <p:nvPr/>
        </p:nvSpPr>
        <p:spPr>
          <a:xfrm>
            <a:off x="21967304" y="7962314"/>
            <a:ext cx="6758710" cy="400110"/>
          </a:xfrm>
          <a:prstGeom prst="rect">
            <a:avLst/>
          </a:prstGeom>
          <a:noFill/>
        </p:spPr>
        <p:txBody>
          <a:bodyPr wrap="none" rtlCol="0">
            <a:spAutoFit/>
          </a:bodyPr>
          <a:lstStyle/>
          <a:p>
            <a:r>
              <a:rPr lang="en-US" sz="2000" b="1" dirty="0" err="1" smtClean="0"/>
              <a:t>NetCDF</a:t>
            </a:r>
            <a:r>
              <a:rPr lang="en-US" sz="2000" b="1" dirty="0" smtClean="0"/>
              <a:t> file generated from ASDC CALIPSO </a:t>
            </a:r>
            <a:r>
              <a:rPr lang="en-US" sz="2000" b="1" dirty="0" err="1" smtClean="0"/>
              <a:t>Subsetter</a:t>
            </a:r>
            <a:endParaRPr lang="en-US" sz="2000" b="1" dirty="0"/>
          </a:p>
        </p:txBody>
      </p:sp>
      <p:sp>
        <p:nvSpPr>
          <p:cNvPr id="272" name="Rectangle 271"/>
          <p:cNvSpPr/>
          <p:nvPr/>
        </p:nvSpPr>
        <p:spPr>
          <a:xfrm>
            <a:off x="18235298" y="5554573"/>
            <a:ext cx="13169986" cy="646331"/>
          </a:xfrm>
          <a:prstGeom prst="rect">
            <a:avLst/>
          </a:prstGeom>
        </p:spPr>
        <p:txBody>
          <a:bodyPr wrap="square">
            <a:spAutoFit/>
          </a:bodyPr>
          <a:lstStyle/>
          <a:p>
            <a:pPr lvl="1" algn="ctr"/>
            <a:r>
              <a:rPr lang="en-US" sz="3600" b="1" dirty="0">
                <a:solidFill>
                  <a:srgbClr val="00CC99">
                    <a:lumMod val="75000"/>
                  </a:srgbClr>
                </a:solidFill>
              </a:rPr>
              <a:t>HDF4 to CF Compliant </a:t>
            </a:r>
            <a:r>
              <a:rPr lang="en-US" sz="3600" b="1" dirty="0" err="1">
                <a:solidFill>
                  <a:srgbClr val="00CC99">
                    <a:lumMod val="75000"/>
                  </a:srgbClr>
                </a:solidFill>
              </a:rPr>
              <a:t>NetCDF</a:t>
            </a:r>
            <a:r>
              <a:rPr lang="en-US" sz="3600" b="1" dirty="0">
                <a:solidFill>
                  <a:srgbClr val="00CC99">
                    <a:lumMod val="75000"/>
                  </a:srgbClr>
                </a:solidFill>
              </a:rPr>
              <a:t> Conversion Challenges</a:t>
            </a:r>
          </a:p>
        </p:txBody>
      </p:sp>
      <p:sp>
        <p:nvSpPr>
          <p:cNvPr id="273" name="TextBox 272"/>
          <p:cNvSpPr txBox="1"/>
          <p:nvPr/>
        </p:nvSpPr>
        <p:spPr>
          <a:xfrm>
            <a:off x="15612229" y="6310578"/>
            <a:ext cx="19468859" cy="646331"/>
          </a:xfrm>
          <a:prstGeom prst="rect">
            <a:avLst/>
          </a:prstGeom>
          <a:noFill/>
        </p:spPr>
        <p:txBody>
          <a:bodyPr wrap="square" rtlCol="0">
            <a:spAutoFit/>
          </a:bodyPr>
          <a:lstStyle/>
          <a:p>
            <a:r>
              <a:rPr lang="en-US" sz="1800" dirty="0" smtClean="0"/>
              <a:t>The HDF Group released the HDF4 CF Conversion Toolkit on June 15, 2013.  This comparison of </a:t>
            </a:r>
            <a:r>
              <a:rPr lang="en-US" sz="1800" dirty="0" err="1" smtClean="0"/>
              <a:t>NetCDF</a:t>
            </a:r>
            <a:r>
              <a:rPr lang="en-US" sz="1800" dirty="0" smtClean="0"/>
              <a:t> conversion results from a </a:t>
            </a:r>
            <a:r>
              <a:rPr lang="en-US" sz="1800" dirty="0" err="1" smtClean="0"/>
              <a:t>subsetted</a:t>
            </a:r>
            <a:r>
              <a:rPr lang="en-US" sz="1800" dirty="0" smtClean="0"/>
              <a:t> CALIPSO Level2 data granule between the HDF Group’s h410nccf_nc4 utility and the ASDC CALIPSO </a:t>
            </a:r>
            <a:r>
              <a:rPr lang="en-US" sz="1800" dirty="0" err="1" smtClean="0"/>
              <a:t>subsetter</a:t>
            </a:r>
            <a:r>
              <a:rPr lang="en-US" sz="1800" dirty="0" smtClean="0"/>
              <a:t> utility illustrates several challenges faced by both generic </a:t>
            </a:r>
            <a:r>
              <a:rPr lang="en-US" sz="1800" dirty="0" err="1" smtClean="0"/>
              <a:t>netcdf</a:t>
            </a:r>
            <a:r>
              <a:rPr lang="en-US" sz="1800" dirty="0" smtClean="0"/>
              <a:t> converters and converters tailored to specific datasets.</a:t>
            </a:r>
            <a:endParaRPr lang="en-US" sz="1800" dirty="0"/>
          </a:p>
        </p:txBody>
      </p:sp>
      <p:grpSp>
        <p:nvGrpSpPr>
          <p:cNvPr id="175" name="Group 174"/>
          <p:cNvGrpSpPr/>
          <p:nvPr/>
        </p:nvGrpSpPr>
        <p:grpSpPr>
          <a:xfrm>
            <a:off x="32943922" y="7526396"/>
            <a:ext cx="9254490" cy="4986944"/>
            <a:chOff x="32906448" y="17873979"/>
            <a:chExt cx="9254490" cy="4986944"/>
          </a:xfrm>
        </p:grpSpPr>
        <p:sp>
          <p:nvSpPr>
            <p:cNvPr id="20" name="TextBox 19"/>
            <p:cNvSpPr txBox="1"/>
            <p:nvPr/>
          </p:nvSpPr>
          <p:spPr>
            <a:xfrm>
              <a:off x="32906448" y="17873979"/>
              <a:ext cx="9254490" cy="1631216"/>
            </a:xfrm>
            <a:prstGeom prst="rect">
              <a:avLst/>
            </a:prstGeom>
            <a:noFill/>
          </p:spPr>
          <p:txBody>
            <a:bodyPr wrap="square" rtlCol="0">
              <a:spAutoFit/>
            </a:bodyPr>
            <a:lstStyle/>
            <a:p>
              <a:r>
                <a:rPr lang="en-US" sz="2000" b="1" dirty="0" smtClean="0"/>
                <a:t>Packed data arrays with varying spatial context</a:t>
              </a:r>
            </a:p>
            <a:p>
              <a:pPr marL="342900" indent="-342900">
                <a:buFont typeface="Arial" pitchFamily="34" charset="0"/>
                <a:buChar char="•"/>
              </a:pPr>
              <a:r>
                <a:rPr lang="en-US" sz="2000" dirty="0" smtClean="0"/>
                <a:t>Visualization and Analysis Clients would not be able to plot the data shown in the Feature Mask Browse image since </a:t>
              </a:r>
              <a:r>
                <a:rPr lang="en-US" sz="2000" dirty="0" err="1" smtClean="0"/>
                <a:t>Feature_Classification_Flags</a:t>
              </a:r>
              <a:r>
                <a:rPr lang="en-US" sz="2000" dirty="0" smtClean="0"/>
                <a:t> for each vertical profile are packed in a 5515 element array (shown below) and require a non-trivial algorithm to extract the information.</a:t>
              </a:r>
              <a:endParaRPr lang="en-US" sz="2000" dirty="0"/>
            </a:p>
          </p:txBody>
        </p:sp>
        <p:pic>
          <p:nvPicPr>
            <p:cNvPr id="128" name="Picture 1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81896" y="19743475"/>
              <a:ext cx="3217703" cy="3117448"/>
            </a:xfrm>
            <a:prstGeom prst="rect">
              <a:avLst/>
            </a:prstGeom>
          </p:spPr>
        </p:pic>
      </p:grpSp>
      <p:cxnSp>
        <p:nvCxnSpPr>
          <p:cNvPr id="224" name="Straight Arrow Connector 223"/>
          <p:cNvCxnSpPr>
            <a:stCxn id="20" idx="1"/>
            <a:endCxn id="271" idx="1"/>
          </p:cNvCxnSpPr>
          <p:nvPr/>
        </p:nvCxnSpPr>
        <p:spPr>
          <a:xfrm>
            <a:off x="32943922" y="8342004"/>
            <a:ext cx="2538345" cy="7648951"/>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1427054" y="23671233"/>
            <a:ext cx="7105000" cy="4632052"/>
            <a:chOff x="12932355" y="23657198"/>
            <a:chExt cx="7105000" cy="4632052"/>
          </a:xfrm>
        </p:grpSpPr>
        <p:pic>
          <p:nvPicPr>
            <p:cNvPr id="270" name="Picture 4" descr="D:\CERES\flash\subset\test_beginni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03806" y="24365084"/>
              <a:ext cx="6933549" cy="37584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3" name="TextBox 282"/>
            <p:cNvSpPr txBox="1"/>
            <p:nvPr/>
          </p:nvSpPr>
          <p:spPr>
            <a:xfrm>
              <a:off x="13017757" y="23657198"/>
              <a:ext cx="6279894" cy="707886"/>
            </a:xfrm>
            <a:prstGeom prst="rect">
              <a:avLst/>
            </a:prstGeom>
            <a:noFill/>
          </p:spPr>
          <p:txBody>
            <a:bodyPr wrap="square" rtlCol="0">
              <a:spAutoFit/>
            </a:bodyPr>
            <a:lstStyle/>
            <a:p>
              <a:r>
                <a:rPr lang="en-US" sz="2000" b="1" dirty="0" smtClean="0"/>
                <a:t>Plot </a:t>
              </a:r>
              <a:r>
                <a:rPr lang="en-US" sz="2000" b="1" dirty="0"/>
                <a:t>of </a:t>
              </a:r>
              <a:r>
                <a:rPr lang="en-US" sz="2000" b="1" dirty="0" smtClean="0"/>
                <a:t>CER_SSF_Aqua-FM3-MODIS </a:t>
              </a:r>
              <a:r>
                <a:rPr lang="en-US" sz="2000" b="1" dirty="0"/>
                <a:t>Field </a:t>
              </a:r>
              <a:r>
                <a:rPr lang="en-US" sz="2000" b="1" dirty="0" smtClean="0"/>
                <a:t>of view at surface connected as a single line.</a:t>
              </a:r>
              <a:endParaRPr lang="en-US" sz="2000" b="1" dirty="0"/>
            </a:p>
          </p:txBody>
        </p:sp>
        <p:sp>
          <p:nvSpPr>
            <p:cNvPr id="190" name="Rectangle 189"/>
            <p:cNvSpPr/>
            <p:nvPr/>
          </p:nvSpPr>
          <p:spPr>
            <a:xfrm>
              <a:off x="12932355" y="23657199"/>
              <a:ext cx="6365295" cy="4632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Rectangle 191"/>
          <p:cNvSpPr/>
          <p:nvPr/>
        </p:nvSpPr>
        <p:spPr>
          <a:xfrm>
            <a:off x="12583147" y="7715250"/>
            <a:ext cx="7739393" cy="12154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20322540" y="7717384"/>
            <a:ext cx="10614659" cy="12154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704646">
            <a:off x="6699429" y="24922327"/>
            <a:ext cx="818477" cy="3392612"/>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860051">
            <a:off x="1740674" y="24295372"/>
            <a:ext cx="1003680" cy="4205171"/>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1" name="Straight Arrow Connector 360"/>
          <p:cNvCxnSpPr>
            <a:stCxn id="16" idx="0"/>
            <a:endCxn id="359" idx="3"/>
          </p:cNvCxnSpPr>
          <p:nvPr/>
        </p:nvCxnSpPr>
        <p:spPr>
          <a:xfrm flipV="1">
            <a:off x="5065279" y="27734093"/>
            <a:ext cx="1515930" cy="1624176"/>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a:stCxn id="16" idx="0"/>
            <a:endCxn id="360" idx="5"/>
          </p:cNvCxnSpPr>
          <p:nvPr/>
        </p:nvCxnSpPr>
        <p:spPr>
          <a:xfrm flipH="1" flipV="1">
            <a:off x="2218235" y="27926278"/>
            <a:ext cx="2847044" cy="1431991"/>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71" name="Straight Arrow Connector 370"/>
          <p:cNvCxnSpPr>
            <a:stCxn id="19" idx="1"/>
            <a:endCxn id="382" idx="6"/>
          </p:cNvCxnSpPr>
          <p:nvPr/>
        </p:nvCxnSpPr>
        <p:spPr>
          <a:xfrm flipH="1" flipV="1">
            <a:off x="17429153" y="26255082"/>
            <a:ext cx="5062706" cy="4380460"/>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a:stCxn id="19" idx="1"/>
            <a:endCxn id="383" idx="4"/>
          </p:cNvCxnSpPr>
          <p:nvPr/>
        </p:nvCxnSpPr>
        <p:spPr>
          <a:xfrm flipH="1" flipV="1">
            <a:off x="17266845" y="27097151"/>
            <a:ext cx="5225014" cy="3538391"/>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a:stCxn id="19" idx="0"/>
            <a:endCxn id="410" idx="3"/>
          </p:cNvCxnSpPr>
          <p:nvPr/>
        </p:nvCxnSpPr>
        <p:spPr>
          <a:xfrm flipV="1">
            <a:off x="26441540" y="24508912"/>
            <a:ext cx="793415" cy="5157134"/>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373" name="Group 372"/>
          <p:cNvGrpSpPr/>
          <p:nvPr/>
        </p:nvGrpSpPr>
        <p:grpSpPr>
          <a:xfrm>
            <a:off x="24263863" y="22782338"/>
            <a:ext cx="5705895" cy="5701507"/>
            <a:chOff x="22373039" y="22661220"/>
            <a:chExt cx="5705895" cy="5701507"/>
          </a:xfrm>
        </p:grpSpPr>
        <p:pic>
          <p:nvPicPr>
            <p:cNvPr id="210" name="Picture 20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75584" y="23190660"/>
              <a:ext cx="4762500" cy="4762500"/>
            </a:xfrm>
            <a:prstGeom prst="rect">
              <a:avLst/>
            </a:prstGeom>
          </p:spPr>
        </p:pic>
        <p:sp>
          <p:nvSpPr>
            <p:cNvPr id="211" name="Rectangle 210"/>
            <p:cNvSpPr/>
            <p:nvPr/>
          </p:nvSpPr>
          <p:spPr>
            <a:xfrm>
              <a:off x="22373039" y="27894886"/>
              <a:ext cx="5697589" cy="400110"/>
            </a:xfrm>
            <a:prstGeom prst="rect">
              <a:avLst/>
            </a:prstGeom>
          </p:spPr>
          <p:txBody>
            <a:bodyPr wrap="square">
              <a:spAutoFit/>
            </a:bodyPr>
            <a:lstStyle/>
            <a:p>
              <a:r>
                <a:rPr lang="en-US" sz="1000" dirty="0" smtClean="0"/>
                <a:t>Image Source: http</a:t>
              </a:r>
              <a:r>
                <a:rPr lang="en-US" sz="1000" dirty="0"/>
                <a:t>://</a:t>
              </a:r>
              <a:r>
                <a:rPr lang="en-US" sz="1000" dirty="0" smtClean="0"/>
                <a:t>commons.wikimedia.org/wiki/File:Spherical_Coordinates_(Colatitude</a:t>
              </a:r>
              <a:r>
                <a:rPr lang="en-US" sz="1000" dirty="0"/>
                <a:t>,_</a:t>
              </a:r>
              <a:r>
                <a:rPr lang="en-US" sz="1000" dirty="0" smtClean="0"/>
                <a:t>Longitude).svg</a:t>
              </a:r>
              <a:endParaRPr lang="en-US" sz="1000" dirty="0"/>
            </a:p>
          </p:txBody>
        </p:sp>
        <p:sp>
          <p:nvSpPr>
            <p:cNvPr id="391" name="Rectangle 390"/>
            <p:cNvSpPr/>
            <p:nvPr/>
          </p:nvSpPr>
          <p:spPr>
            <a:xfrm>
              <a:off x="22373039" y="22661220"/>
              <a:ext cx="5705895" cy="57015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extBox 405"/>
            <p:cNvSpPr txBox="1"/>
            <p:nvPr/>
          </p:nvSpPr>
          <p:spPr>
            <a:xfrm>
              <a:off x="22965409" y="22800712"/>
              <a:ext cx="4762500" cy="400110"/>
            </a:xfrm>
            <a:prstGeom prst="rect">
              <a:avLst/>
            </a:prstGeom>
            <a:noFill/>
          </p:spPr>
          <p:txBody>
            <a:bodyPr wrap="square" rtlCol="0">
              <a:spAutoFit/>
            </a:bodyPr>
            <a:lstStyle/>
            <a:p>
              <a:r>
                <a:rPr lang="en-US" sz="2000" b="1" dirty="0" smtClean="0"/>
                <a:t>Colatitude (</a:t>
              </a:r>
              <a:r>
                <a:rPr lang="el-GR" sz="2000" b="1" dirty="0" smtClean="0"/>
                <a:t>φ</a:t>
              </a:r>
              <a:r>
                <a:rPr lang="en-US" sz="2000" b="1" dirty="0" smtClean="0"/>
                <a:t>) and Longitude (</a:t>
              </a:r>
              <a:r>
                <a:rPr lang="el-GR" sz="2000" b="1" dirty="0" smtClean="0"/>
                <a:t>ϴ</a:t>
              </a:r>
              <a:r>
                <a:rPr lang="en-US" sz="2000" b="1" dirty="0" smtClean="0"/>
                <a:t>)</a:t>
              </a:r>
            </a:p>
          </p:txBody>
        </p:sp>
        <p:sp>
          <p:nvSpPr>
            <p:cNvPr id="410" name="Oval 409"/>
            <p:cNvSpPr/>
            <p:nvPr/>
          </p:nvSpPr>
          <p:spPr>
            <a:xfrm>
              <a:off x="25256834" y="24025176"/>
              <a:ext cx="596100" cy="424833"/>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50997</TotalTime>
  <Words>885</Words>
  <Application>Microsoft Macintosh PowerPoint</Application>
  <PresentationFormat>Custom</PresentationFormat>
  <Paragraphs>55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dc:title>
  <dc:creator>Colin Purrington</dc:creator>
  <dc:description>You may use this template for educational and non-profit use.  Please acknowledge its source, and please send feedback to:_x000d_     purrington@swarthmore.edu._x000d__x000d_If you are using site or template for a course on Blackboard or WebCT, please give me Guest access, or send me an e-mail, so that I can see how the information is being used.</dc:description>
  <cp:lastModifiedBy>Mathews, Tiffany J. (LARC-E301)[BOOZ ALLEN HAMILTON INC]</cp:lastModifiedBy>
  <cp:revision>890</cp:revision>
  <cp:lastPrinted>2013-07-08T15:43:19Z</cp:lastPrinted>
  <dcterms:created xsi:type="dcterms:W3CDTF">2010-12-08T20:33:38Z</dcterms:created>
  <dcterms:modified xsi:type="dcterms:W3CDTF">2013-07-08T16:16:40Z</dcterms:modified>
</cp:coreProperties>
</file>