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2918400"/>
  <p:notesSz cx="6858000" cy="9144000"/>
  <p:defaultTextStyle>
    <a:defPPr>
      <a:defRPr lang="en-US"/>
    </a:defPPr>
    <a:lvl1pPr algn="l" rtl="0" fontAlgn="base">
      <a:spcBef>
        <a:spcPct val="0"/>
      </a:spcBef>
      <a:spcAft>
        <a:spcPct val="0"/>
      </a:spcAft>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1pPr>
    <a:lvl2pPr marL="425224" indent="1482" algn="l" rtl="0" fontAlgn="base">
      <a:spcBef>
        <a:spcPct val="0"/>
      </a:spcBef>
      <a:spcAft>
        <a:spcPct val="0"/>
      </a:spcAft>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2pPr>
    <a:lvl3pPr marL="851928" indent="1482" algn="l" rtl="0" fontAlgn="base">
      <a:spcBef>
        <a:spcPct val="0"/>
      </a:spcBef>
      <a:spcAft>
        <a:spcPct val="0"/>
      </a:spcAft>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3pPr>
    <a:lvl4pPr marL="1278633" indent="1482" algn="l" rtl="0" fontAlgn="base">
      <a:spcBef>
        <a:spcPct val="0"/>
      </a:spcBef>
      <a:spcAft>
        <a:spcPct val="0"/>
      </a:spcAft>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4pPr>
    <a:lvl5pPr marL="1705338" indent="1482" algn="l" rtl="0" fontAlgn="base">
      <a:spcBef>
        <a:spcPct val="0"/>
      </a:spcBef>
      <a:spcAft>
        <a:spcPct val="0"/>
      </a:spcAft>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5pPr>
    <a:lvl6pPr marL="2133524" algn="l" defTabSz="426705" rtl="0" eaLnBrk="1" latinLnBrk="0" hangingPunct="1">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6pPr>
    <a:lvl7pPr marL="2560229" algn="l" defTabSz="426705" rtl="0" eaLnBrk="1" latinLnBrk="0" hangingPunct="1">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7pPr>
    <a:lvl8pPr marL="2986933" algn="l" defTabSz="426705" rtl="0" eaLnBrk="1" latinLnBrk="0" hangingPunct="1">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8pPr>
    <a:lvl9pPr marL="3413638" algn="l" defTabSz="426705" rtl="0" eaLnBrk="1" latinLnBrk="0" hangingPunct="1">
      <a:defRPr sz="2400" kern="1200">
        <a:solidFill>
          <a:srgbClr val="000000"/>
        </a:solidFill>
        <a:latin typeface="Times" pitchFamily="-108" charset="0"/>
        <a:ea typeface="ヒラギノ明朝 ProN W3" pitchFamily="-108" charset="-128"/>
        <a:cs typeface="ヒラギノ明朝 ProN W3" pitchFamily="-108" charset="-128"/>
        <a:sym typeface="Times" pitchFamily="-10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68704"/>
    <a:srgbClr val="FDFF18"/>
    <a:srgbClr val="FC97C7"/>
    <a:srgbClr val="1FFF0E"/>
    <a:srgbClr val="FC98C8"/>
    <a:srgbClr val="84DDFD"/>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3120" autoAdjust="0"/>
  </p:normalViewPr>
  <p:slideViewPr>
    <p:cSldViewPr>
      <p:cViewPr>
        <p:scale>
          <a:sx n="50" d="100"/>
          <a:sy n="50" d="100"/>
        </p:scale>
        <p:origin x="-80" y="-80"/>
      </p:cViewPr>
      <p:guideLst>
        <p:guide orient="horz" pos="10368"/>
        <p:guide pos="1612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71" d="100"/>
          <a:sy n="171" d="100"/>
        </p:scale>
        <p:origin x="-55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endParaRPr lang="en-US"/>
          </a:p>
        </p:txBody>
      </p:sp>
      <p:sp>
        <p:nvSpPr>
          <p:cNvPr id="5123" name="Rectangle 3"/>
          <p:cNvSpPr>
            <a:spLocks noGrp="1"/>
          </p:cNvSpPr>
          <p:nvPr>
            <p:ph type="dt" sz="quarter"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endParaRPr lang="en-US"/>
          </a:p>
        </p:txBody>
      </p:sp>
      <p:sp>
        <p:nvSpPr>
          <p:cNvPr id="5124" name="Rectangle 4"/>
          <p:cNvSpPr>
            <a:spLocks noGrp="1"/>
          </p:cNvSpPr>
          <p:nvPr>
            <p:ph type="ftr" sz="quarter" idx="2"/>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endParaRPr lang="en-US"/>
          </a:p>
        </p:txBody>
      </p:sp>
      <p:sp>
        <p:nvSpPr>
          <p:cNvPr id="5125" name="Rectangle 5"/>
          <p:cNvSpPr>
            <a:spLocks noGrp="1"/>
          </p:cNvSpPr>
          <p:nvPr>
            <p:ph type="sldNum" sz="quarter" idx="3"/>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fld id="{59C928A8-94A8-2A48-A95B-59FC5A7B49CA}" type="slidenum">
              <a:rPr lang="en-US"/>
              <a:pPr>
                <a:defRPr/>
              </a:pPr>
              <a:t>‹#›</a:t>
            </a:fld>
            <a:endParaRPr lang="en-US"/>
          </a:p>
        </p:txBody>
      </p:sp>
    </p:spTree>
    <p:extLst>
      <p:ext uri="{BB962C8B-B14F-4D97-AF65-F5344CB8AC3E}">
        <p14:creationId xmlns:p14="http://schemas.microsoft.com/office/powerpoint/2010/main" val="127198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endParaRPr lang="en-US"/>
          </a:p>
        </p:txBody>
      </p:sp>
      <p:sp>
        <p:nvSpPr>
          <p:cNvPr id="3075" name="Rectangle 3"/>
          <p:cNvSpPr>
            <a:spLocks noGrp="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762000" y="685800"/>
            <a:ext cx="5334000" cy="3429000"/>
          </a:xfrm>
          <a:prstGeom prst="rect">
            <a:avLst/>
          </a:prstGeom>
          <a:noFill/>
          <a:ln w="9525">
            <a:solidFill>
              <a:srgbClr val="000000"/>
            </a:solidFill>
            <a:miter lim="800000"/>
            <a:headEnd/>
            <a:tailEnd/>
          </a:ln>
        </p:spPr>
      </p:sp>
      <p:sp>
        <p:nvSpPr>
          <p:cNvPr id="3077" name="Rectangle 5"/>
          <p:cNvSpPr>
            <a:spLocks noGrp="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endParaRPr lang="en-US"/>
          </a:p>
        </p:txBody>
      </p:sp>
      <p:sp>
        <p:nvSpPr>
          <p:cNvPr id="3079" name="Rectangle 7"/>
          <p:cNvSpPr>
            <a:spLocks noGrp="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9" charset="0"/>
                <a:ea typeface="ヒラギノ明朝 ProN W3" pitchFamily="-109" charset="-128"/>
                <a:cs typeface="ヒラギノ明朝 ProN W3" pitchFamily="-109" charset="-128"/>
                <a:sym typeface="Times" pitchFamily="-109" charset="0"/>
              </a:defRPr>
            </a:lvl1pPr>
          </a:lstStyle>
          <a:p>
            <a:pPr>
              <a:defRPr/>
            </a:pPr>
            <a:fld id="{D3678BC9-219F-414B-BB8F-04065DA079CD}" type="slidenum">
              <a:rPr lang="en-US"/>
              <a:pPr>
                <a:defRPr/>
              </a:pPr>
              <a:t>‹#›</a:t>
            </a:fld>
            <a:endParaRPr lang="en-US"/>
          </a:p>
        </p:txBody>
      </p:sp>
    </p:spTree>
    <p:extLst>
      <p:ext uri="{BB962C8B-B14F-4D97-AF65-F5344CB8AC3E}">
        <p14:creationId xmlns:p14="http://schemas.microsoft.com/office/powerpoint/2010/main" val="92050854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900" kern="1200">
        <a:solidFill>
          <a:schemeClr val="tx1"/>
        </a:solidFill>
        <a:latin typeface="Times" pitchFamily="-109" charset="0"/>
        <a:ea typeface="ＭＳ Ｐゴシック" pitchFamily="-106" charset="-128"/>
        <a:cs typeface="ＭＳ Ｐゴシック" pitchFamily="-106" charset="-128"/>
      </a:defRPr>
    </a:lvl1pPr>
    <a:lvl2pPr marL="425224" algn="l" rtl="0" eaLnBrk="0" fontAlgn="base" hangingPunct="0">
      <a:spcBef>
        <a:spcPct val="0"/>
      </a:spcBef>
      <a:spcAft>
        <a:spcPct val="0"/>
      </a:spcAft>
      <a:defRPr sz="900" kern="1200">
        <a:solidFill>
          <a:schemeClr val="tx1"/>
        </a:solidFill>
        <a:latin typeface="Times" pitchFamily="-109" charset="0"/>
        <a:ea typeface="ＭＳ Ｐゴシック" pitchFamily="-109" charset="-128"/>
        <a:cs typeface="+mn-cs"/>
      </a:defRPr>
    </a:lvl2pPr>
    <a:lvl3pPr marL="851928" algn="l" rtl="0" eaLnBrk="0" fontAlgn="base" hangingPunct="0">
      <a:spcBef>
        <a:spcPct val="0"/>
      </a:spcBef>
      <a:spcAft>
        <a:spcPct val="0"/>
      </a:spcAft>
      <a:defRPr sz="900" kern="1200">
        <a:solidFill>
          <a:schemeClr val="tx1"/>
        </a:solidFill>
        <a:latin typeface="Times" pitchFamily="-109" charset="0"/>
        <a:ea typeface="ＭＳ Ｐゴシック" pitchFamily="-109" charset="-128"/>
        <a:cs typeface="+mn-cs"/>
      </a:defRPr>
    </a:lvl3pPr>
    <a:lvl4pPr marL="1278633" algn="l" rtl="0" eaLnBrk="0" fontAlgn="base" hangingPunct="0">
      <a:spcBef>
        <a:spcPct val="0"/>
      </a:spcBef>
      <a:spcAft>
        <a:spcPct val="0"/>
      </a:spcAft>
      <a:defRPr sz="900" kern="1200">
        <a:solidFill>
          <a:schemeClr val="tx1"/>
        </a:solidFill>
        <a:latin typeface="Times" pitchFamily="-109" charset="0"/>
        <a:ea typeface="ＭＳ Ｐゴシック" pitchFamily="-109" charset="-128"/>
        <a:cs typeface="+mn-cs"/>
      </a:defRPr>
    </a:lvl4pPr>
    <a:lvl5pPr marL="1705338" algn="l" rtl="0" eaLnBrk="0" fontAlgn="base" hangingPunct="0">
      <a:spcBef>
        <a:spcPct val="0"/>
      </a:spcBef>
      <a:spcAft>
        <a:spcPct val="0"/>
      </a:spcAft>
      <a:defRPr sz="900" kern="1200">
        <a:solidFill>
          <a:schemeClr val="tx1"/>
        </a:solidFill>
        <a:latin typeface="Times" pitchFamily="-109" charset="0"/>
        <a:ea typeface="ＭＳ Ｐゴシック" pitchFamily="-109" charset="-128"/>
        <a:cs typeface="+mn-cs"/>
      </a:defRPr>
    </a:lvl5pPr>
    <a:lvl6pPr marL="2133010" algn="l" defTabSz="426604" rtl="0" eaLnBrk="1" latinLnBrk="0" hangingPunct="1">
      <a:defRPr sz="900" kern="1200">
        <a:solidFill>
          <a:schemeClr val="tx1"/>
        </a:solidFill>
        <a:latin typeface="+mn-lt"/>
        <a:ea typeface="+mn-ea"/>
        <a:cs typeface="+mn-cs"/>
      </a:defRPr>
    </a:lvl6pPr>
    <a:lvl7pPr marL="2559614" algn="l" defTabSz="426604" rtl="0" eaLnBrk="1" latinLnBrk="0" hangingPunct="1">
      <a:defRPr sz="900" kern="1200">
        <a:solidFill>
          <a:schemeClr val="tx1"/>
        </a:solidFill>
        <a:latin typeface="+mn-lt"/>
        <a:ea typeface="+mn-ea"/>
        <a:cs typeface="+mn-cs"/>
      </a:defRPr>
    </a:lvl7pPr>
    <a:lvl8pPr marL="2986218" algn="l" defTabSz="426604" rtl="0" eaLnBrk="1" latinLnBrk="0" hangingPunct="1">
      <a:defRPr sz="900" kern="1200">
        <a:solidFill>
          <a:schemeClr val="tx1"/>
        </a:solidFill>
        <a:latin typeface="+mn-lt"/>
        <a:ea typeface="+mn-ea"/>
        <a:cs typeface="+mn-cs"/>
      </a:defRPr>
    </a:lvl8pPr>
    <a:lvl9pPr marL="3412818" algn="l" defTabSz="42660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sldNum" sz="quarter" idx="5"/>
          </p:nvPr>
        </p:nvSpPr>
        <p:spPr>
          <a:noFill/>
        </p:spPr>
        <p:txBody>
          <a:bodyPr/>
          <a:lstStyle/>
          <a:p>
            <a:fld id="{66CA9B51-183E-EC40-A453-55496E4F77E4}" type="slidenum">
              <a:rPr lang="en-US">
                <a:latin typeface="Times" pitchFamily="-108" charset="0"/>
                <a:ea typeface="ヒラギノ明朝 ProN W3" pitchFamily="-108" charset="-128"/>
                <a:cs typeface="ヒラギノ明朝 ProN W3" pitchFamily="-108" charset="-128"/>
                <a:sym typeface="Times" pitchFamily="-108" charset="0"/>
              </a:rPr>
              <a:pPr/>
              <a:t>1</a:t>
            </a:fld>
            <a:endParaRPr lang="en-US">
              <a:latin typeface="Times" pitchFamily="-108" charset="0"/>
              <a:ea typeface="ヒラギノ明朝 ProN W3" pitchFamily="-108" charset="-128"/>
              <a:cs typeface="ヒラギノ明朝 ProN W3" pitchFamily="-108" charset="-128"/>
              <a:sym typeface="Times" pitchFamily="-108" charset="0"/>
            </a:endParaRPr>
          </a:p>
        </p:txBody>
      </p:sp>
      <p:sp>
        <p:nvSpPr>
          <p:cNvPr id="16387" name="Rectangle 2"/>
          <p:cNvSpPr>
            <a:spLocks noGrp="1" noRot="1" noChangeAspect="1" noChangeArrowheads="1" noTextEdit="1"/>
          </p:cNvSpPr>
          <p:nvPr>
            <p:ph type="sldImg"/>
          </p:nvPr>
        </p:nvSpPr>
        <p:spPr>
          <a:xfrm>
            <a:off x="762000" y="685800"/>
            <a:ext cx="5334000" cy="3429000"/>
          </a:xfrm>
          <a:ln/>
        </p:spPr>
      </p:sp>
      <p:sp>
        <p:nvSpPr>
          <p:cNvPr id="16388" name="Rectangle 3"/>
          <p:cNvSpPr>
            <a:spLocks noGrp="1"/>
          </p:cNvSpPr>
          <p:nvPr>
            <p:ph type="body" idx="1"/>
          </p:nvPr>
        </p:nvSpPr>
        <p:spPr>
          <a:noFill/>
          <a:ln w="9525"/>
        </p:spPr>
        <p:txBody>
          <a:bodyPr/>
          <a:lstStyle/>
          <a:p>
            <a:pPr eaLnBrk="1" hangingPunct="1"/>
            <a:endParaRPr lang="en-US">
              <a:latin typeface="Times" pitchFamily="-108" charset="0"/>
              <a:ea typeface="ＭＳ Ｐゴシック" pitchFamily="-108" charset="-128"/>
              <a:cs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9" y="10225771"/>
            <a:ext cx="43523956" cy="705666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591" y="18654037"/>
            <a:ext cx="35845219" cy="8411937"/>
          </a:xfrm>
        </p:spPr>
        <p:txBody>
          <a:bodyPr/>
          <a:lstStyle>
            <a:lvl1pPr marL="0" indent="0" algn="ctr">
              <a:buNone/>
              <a:defRPr/>
            </a:lvl1pPr>
            <a:lvl2pPr marL="426604" indent="0" algn="ctr">
              <a:buNone/>
              <a:defRPr/>
            </a:lvl2pPr>
            <a:lvl3pPr marL="853203" indent="0" algn="ctr">
              <a:buNone/>
              <a:defRPr/>
            </a:lvl3pPr>
            <a:lvl4pPr marL="1279807" indent="0" algn="ctr">
              <a:buNone/>
              <a:defRPr/>
            </a:lvl4pPr>
            <a:lvl5pPr marL="1706411" indent="0" algn="ctr">
              <a:buNone/>
              <a:defRPr/>
            </a:lvl5pPr>
            <a:lvl6pPr marL="2133010" indent="0" algn="ctr">
              <a:buNone/>
              <a:defRPr/>
            </a:lvl6pPr>
            <a:lvl7pPr marL="2559614" indent="0" algn="ctr">
              <a:buNone/>
              <a:defRPr/>
            </a:lvl7pPr>
            <a:lvl8pPr marL="2986218" indent="0" algn="ctr">
              <a:buNone/>
              <a:defRPr/>
            </a:lvl8pPr>
            <a:lvl9pPr marL="3412818"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847D7F8-CF16-524C-B19E-A1C462196890}" type="slidenum">
              <a:rPr lang="en-US"/>
              <a:pPr>
                <a:defRPr/>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6AF9771-F4CB-2E4A-9304-F683B3CEADAA}" type="slidenum">
              <a:rPr lang="en-US"/>
              <a:pPr>
                <a:defRPr/>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6" y="1830163"/>
            <a:ext cx="10880991" cy="3108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39373" y="1830163"/>
            <a:ext cx="32468872" cy="3108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6EAA9F4-E053-F742-B9BE-49F859069ACC}"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66A9D65-B9FD-DC44-8EDC-1126D92566FF}" type="slidenum">
              <a:rPr lang="en-US"/>
              <a:pPr>
                <a:defRPr/>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6" y="21153667"/>
            <a:ext cx="43525809" cy="6536871"/>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6" y="13952765"/>
            <a:ext cx="43525809" cy="7200903"/>
          </a:xfrm>
        </p:spPr>
        <p:txBody>
          <a:bodyPr anchor="b"/>
          <a:lstStyle>
            <a:lvl1pPr marL="0" indent="0">
              <a:buNone/>
              <a:defRPr sz="2000"/>
            </a:lvl1pPr>
            <a:lvl2pPr marL="426604" indent="0">
              <a:buNone/>
              <a:defRPr sz="1400"/>
            </a:lvl2pPr>
            <a:lvl3pPr marL="853203" indent="0">
              <a:buNone/>
              <a:defRPr sz="1400"/>
            </a:lvl3pPr>
            <a:lvl4pPr marL="1279807" indent="0">
              <a:buNone/>
              <a:defRPr sz="1400"/>
            </a:lvl4pPr>
            <a:lvl5pPr marL="1706411" indent="0">
              <a:buNone/>
              <a:defRPr sz="1400"/>
            </a:lvl5pPr>
            <a:lvl6pPr marL="2133010" indent="0">
              <a:buNone/>
              <a:defRPr sz="1400"/>
            </a:lvl6pPr>
            <a:lvl7pPr marL="2559614" indent="0">
              <a:buNone/>
              <a:defRPr sz="1400"/>
            </a:lvl7pPr>
            <a:lvl8pPr marL="2986218" indent="0">
              <a:buNone/>
              <a:defRPr sz="1400"/>
            </a:lvl8pPr>
            <a:lvl9pPr marL="3412818"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3F42C09-D331-5447-99D9-FC52884E53C5}" type="slidenum">
              <a:rPr lang="en-US"/>
              <a:pPr>
                <a:defRPr/>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39375" y="9510037"/>
            <a:ext cx="21674928" cy="23408367"/>
          </a:xfrm>
        </p:spPr>
        <p:txBody>
          <a:bodyPr/>
          <a:lstStyle>
            <a:lvl1pPr>
              <a:defRPr sz="2400"/>
            </a:lvl1pPr>
            <a:lvl2pPr>
              <a:defRPr sz="2400"/>
            </a:lvl2pPr>
            <a:lvl3pPr>
              <a:defRPr sz="20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92101" y="9510037"/>
            <a:ext cx="21674935" cy="23408367"/>
          </a:xfrm>
        </p:spPr>
        <p:txBody>
          <a:bodyPr/>
          <a:lstStyle>
            <a:lvl1pPr>
              <a:defRPr sz="2400"/>
            </a:lvl1pPr>
            <a:lvl2pPr>
              <a:defRPr sz="2400"/>
            </a:lvl2pPr>
            <a:lvl3pPr>
              <a:defRPr sz="20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655B4E9-5A3D-2C42-89D7-43595D785650}" type="slidenum">
              <a:rPr lang="en-US"/>
              <a:pPr>
                <a:defRPr/>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585" y="1318531"/>
            <a:ext cx="46087244"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576" y="7368272"/>
            <a:ext cx="22625053" cy="3071131"/>
          </a:xfrm>
        </p:spPr>
        <p:txBody>
          <a:bodyPr anchor="b"/>
          <a:lstStyle>
            <a:lvl1pPr marL="0" indent="0">
              <a:buNone/>
              <a:defRPr sz="2400" b="1"/>
            </a:lvl1pPr>
            <a:lvl2pPr marL="426604" indent="0">
              <a:buNone/>
              <a:defRPr sz="2000" b="1"/>
            </a:lvl2pPr>
            <a:lvl3pPr marL="853203" indent="0">
              <a:buNone/>
              <a:defRPr sz="1400" b="1"/>
            </a:lvl3pPr>
            <a:lvl4pPr marL="1279807" indent="0">
              <a:buNone/>
              <a:defRPr sz="1400" b="1"/>
            </a:lvl4pPr>
            <a:lvl5pPr marL="1706411" indent="0">
              <a:buNone/>
              <a:defRPr sz="1400" b="1"/>
            </a:lvl5pPr>
            <a:lvl6pPr marL="2133010" indent="0">
              <a:buNone/>
              <a:defRPr sz="1400" b="1"/>
            </a:lvl6pPr>
            <a:lvl7pPr marL="2559614" indent="0">
              <a:buNone/>
              <a:defRPr sz="1400" b="1"/>
            </a:lvl7pPr>
            <a:lvl8pPr marL="2986218" indent="0">
              <a:buNone/>
              <a:defRPr sz="1400" b="1"/>
            </a:lvl8pPr>
            <a:lvl9pPr marL="341281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559576" y="10439400"/>
            <a:ext cx="22625053" cy="18965635"/>
          </a:xfrm>
        </p:spPr>
        <p:txBody>
          <a:bodyPr/>
          <a:lstStyle>
            <a:lvl1pPr>
              <a:defRPr sz="2400"/>
            </a:lvl1pPr>
            <a:lvl2pPr>
              <a:defRPr sz="20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514" y="7368272"/>
            <a:ext cx="22634311" cy="3071131"/>
          </a:xfrm>
        </p:spPr>
        <p:txBody>
          <a:bodyPr anchor="b"/>
          <a:lstStyle>
            <a:lvl1pPr marL="0" indent="0">
              <a:buNone/>
              <a:defRPr sz="2400" b="1"/>
            </a:lvl1pPr>
            <a:lvl2pPr marL="426604" indent="0">
              <a:buNone/>
              <a:defRPr sz="2000" b="1"/>
            </a:lvl2pPr>
            <a:lvl3pPr marL="853203" indent="0">
              <a:buNone/>
              <a:defRPr sz="1400" b="1"/>
            </a:lvl3pPr>
            <a:lvl4pPr marL="1279807" indent="0">
              <a:buNone/>
              <a:defRPr sz="1400" b="1"/>
            </a:lvl4pPr>
            <a:lvl5pPr marL="1706411" indent="0">
              <a:buNone/>
              <a:defRPr sz="1400" b="1"/>
            </a:lvl5pPr>
            <a:lvl6pPr marL="2133010" indent="0">
              <a:buNone/>
              <a:defRPr sz="1400" b="1"/>
            </a:lvl6pPr>
            <a:lvl7pPr marL="2559614" indent="0">
              <a:buNone/>
              <a:defRPr sz="1400" b="1"/>
            </a:lvl7pPr>
            <a:lvl8pPr marL="2986218" indent="0">
              <a:buNone/>
              <a:defRPr sz="1400" b="1"/>
            </a:lvl8pPr>
            <a:lvl9pPr marL="341281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6012514" y="10439400"/>
            <a:ext cx="22634311" cy="18965635"/>
          </a:xfrm>
        </p:spPr>
        <p:txBody>
          <a:bodyPr/>
          <a:lstStyle>
            <a:lvl1pPr>
              <a:defRPr sz="2400"/>
            </a:lvl1pPr>
            <a:lvl2pPr>
              <a:defRPr sz="20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543432A-DB59-9948-8BD7-E47EB9063E30}" type="slidenum">
              <a:rPr lang="en-US"/>
              <a:pPr>
                <a:defRPr/>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ED06890-576C-8A41-94E5-916EB52C5BF6}" type="slidenum">
              <a:rPr lang="en-US"/>
              <a:pPr>
                <a:defRPr/>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2F3BA44-EC06-8048-8614-F1DB729CD287}" type="slidenum">
              <a:rPr lang="en-US"/>
              <a:pPr>
                <a:defRPr/>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79" y="1310374"/>
            <a:ext cx="16846552" cy="55775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21020" y="1310367"/>
            <a:ext cx="28625800" cy="28094669"/>
          </a:xfrm>
        </p:spPr>
        <p:txBody>
          <a:bodyPr/>
          <a:lstStyle>
            <a:lvl1pPr>
              <a:defRPr sz="29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579" y="6887935"/>
            <a:ext cx="16846552" cy="22517103"/>
          </a:xfrm>
        </p:spPr>
        <p:txBody>
          <a:bodyPr/>
          <a:lstStyle>
            <a:lvl1pPr marL="0" indent="0">
              <a:buNone/>
              <a:defRPr sz="1400"/>
            </a:lvl1pPr>
            <a:lvl2pPr marL="426604" indent="0">
              <a:buNone/>
              <a:defRPr sz="900"/>
            </a:lvl2pPr>
            <a:lvl3pPr marL="853203" indent="0">
              <a:buNone/>
              <a:defRPr sz="900"/>
            </a:lvl3pPr>
            <a:lvl4pPr marL="1279807" indent="0">
              <a:buNone/>
              <a:defRPr sz="900"/>
            </a:lvl4pPr>
            <a:lvl5pPr marL="1706411" indent="0">
              <a:buNone/>
              <a:defRPr sz="900"/>
            </a:lvl5pPr>
            <a:lvl6pPr marL="2133010" indent="0">
              <a:buNone/>
              <a:defRPr sz="900"/>
            </a:lvl6pPr>
            <a:lvl7pPr marL="2559614" indent="0">
              <a:buNone/>
              <a:defRPr sz="900"/>
            </a:lvl7pPr>
            <a:lvl8pPr marL="2986218" indent="0">
              <a:buNone/>
              <a:defRPr sz="900"/>
            </a:lvl8pPr>
            <a:lvl9pPr marL="3412818"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84A0DD3-71D6-CC44-A4A3-8BB92551262E}" type="slidenum">
              <a:rPr lang="en-US"/>
              <a:pPr>
                <a:defRPr/>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6" y="23042337"/>
            <a:ext cx="30724209" cy="272142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446" y="2941870"/>
            <a:ext cx="30724209" cy="19750767"/>
          </a:xfrm>
        </p:spPr>
        <p:txBody>
          <a:bodyPr/>
          <a:lstStyle>
            <a:lvl1pPr marL="0" indent="0">
              <a:buNone/>
              <a:defRPr sz="2900"/>
            </a:lvl1pPr>
            <a:lvl2pPr marL="426604" indent="0">
              <a:buNone/>
              <a:defRPr sz="2400"/>
            </a:lvl2pPr>
            <a:lvl3pPr marL="853203" indent="0">
              <a:buNone/>
              <a:defRPr sz="2400"/>
            </a:lvl3pPr>
            <a:lvl4pPr marL="1279807" indent="0">
              <a:buNone/>
              <a:defRPr sz="2000"/>
            </a:lvl4pPr>
            <a:lvl5pPr marL="1706411" indent="0">
              <a:buNone/>
              <a:defRPr sz="2000"/>
            </a:lvl5pPr>
            <a:lvl6pPr marL="2133010" indent="0">
              <a:buNone/>
              <a:defRPr sz="2000"/>
            </a:lvl6pPr>
            <a:lvl7pPr marL="2559614" indent="0">
              <a:buNone/>
              <a:defRPr sz="2000"/>
            </a:lvl7pPr>
            <a:lvl8pPr marL="2986218" indent="0">
              <a:buNone/>
              <a:defRPr sz="2000"/>
            </a:lvl8pPr>
            <a:lvl9pPr marL="3412818" indent="0">
              <a:buNone/>
              <a:defRPr sz="2000"/>
            </a:lvl9pPr>
          </a:lstStyle>
          <a:p>
            <a:pPr lvl="0"/>
            <a:endParaRPr lang="en-US" noProof="0" smtClean="0">
              <a:sym typeface="Times" pitchFamily="-109" charset="0"/>
            </a:endParaRPr>
          </a:p>
        </p:txBody>
      </p:sp>
      <p:sp>
        <p:nvSpPr>
          <p:cNvPr id="4" name="Text Placeholder 3"/>
          <p:cNvSpPr>
            <a:spLocks noGrp="1"/>
          </p:cNvSpPr>
          <p:nvPr>
            <p:ph type="body" sz="half" idx="2"/>
          </p:nvPr>
        </p:nvSpPr>
        <p:spPr>
          <a:xfrm>
            <a:off x="10036446" y="25763764"/>
            <a:ext cx="30724209" cy="3863069"/>
          </a:xfrm>
        </p:spPr>
        <p:txBody>
          <a:bodyPr/>
          <a:lstStyle>
            <a:lvl1pPr marL="0" indent="0">
              <a:buNone/>
              <a:defRPr sz="1400"/>
            </a:lvl1pPr>
            <a:lvl2pPr marL="426604" indent="0">
              <a:buNone/>
              <a:defRPr sz="900"/>
            </a:lvl2pPr>
            <a:lvl3pPr marL="853203" indent="0">
              <a:buNone/>
              <a:defRPr sz="900"/>
            </a:lvl3pPr>
            <a:lvl4pPr marL="1279807" indent="0">
              <a:buNone/>
              <a:defRPr sz="900"/>
            </a:lvl4pPr>
            <a:lvl5pPr marL="1706411" indent="0">
              <a:buNone/>
              <a:defRPr sz="900"/>
            </a:lvl5pPr>
            <a:lvl6pPr marL="2133010" indent="0">
              <a:buNone/>
              <a:defRPr sz="900"/>
            </a:lvl6pPr>
            <a:lvl7pPr marL="2559614" indent="0">
              <a:buNone/>
              <a:defRPr sz="900"/>
            </a:lvl7pPr>
            <a:lvl8pPr marL="2986218" indent="0">
              <a:buNone/>
              <a:defRPr sz="900"/>
            </a:lvl8pPr>
            <a:lvl9pPr marL="3412818"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30B4838-23A2-5F4F-B718-A2293B7A9DF6}" type="slidenum">
              <a:rPr lang="en-US"/>
              <a:pPr>
                <a:defRPr/>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838506" y="1830070"/>
            <a:ext cx="43529391" cy="7679690"/>
          </a:xfrm>
          <a:prstGeom prst="rect">
            <a:avLst/>
          </a:prstGeom>
          <a:noFill/>
          <a:ln w="12700">
            <a:noFill/>
            <a:miter lim="800000"/>
            <a:headEnd/>
            <a:tailEnd/>
          </a:ln>
        </p:spPr>
        <p:txBody>
          <a:bodyPr vert="horz" wrap="square" lIns="248850" tIns="248850" rIns="507043" bIns="248850" numCol="1" anchor="ctr" anchorCtr="0" compatLnSpc="1">
            <a:prstTxWarp prst="textNoShape">
              <a:avLst/>
            </a:prstTxWarp>
          </a:bodyPr>
          <a:lstStyle/>
          <a:p>
            <a:pPr lvl="0"/>
            <a:r>
              <a:rPr lang="en-US">
                <a:sym typeface="Times" pitchFamily="-108" charset="0"/>
              </a:rPr>
              <a:t>Click to edit Master title style</a:t>
            </a:r>
          </a:p>
        </p:txBody>
      </p:sp>
      <p:sp>
        <p:nvSpPr>
          <p:cNvPr id="1027" name="Rectangle 2"/>
          <p:cNvSpPr>
            <a:spLocks noGrp="1" noChangeArrowheads="1"/>
          </p:cNvSpPr>
          <p:nvPr>
            <p:ph type="body" idx="1"/>
          </p:nvPr>
        </p:nvSpPr>
        <p:spPr bwMode="auto">
          <a:xfrm>
            <a:off x="3838506" y="9509760"/>
            <a:ext cx="43529391" cy="23408640"/>
          </a:xfrm>
          <a:prstGeom prst="rect">
            <a:avLst/>
          </a:prstGeom>
          <a:noFill/>
          <a:ln w="12700">
            <a:noFill/>
            <a:miter lim="800000"/>
            <a:headEnd/>
            <a:tailEnd/>
          </a:ln>
        </p:spPr>
        <p:txBody>
          <a:bodyPr vert="horz" wrap="square" lIns="248850" tIns="248850" rIns="507043" bIns="248850" numCol="1" anchor="t" anchorCtr="0" compatLnSpc="1">
            <a:prstTxWarp prst="textNoShape">
              <a:avLst/>
            </a:prstTxWarp>
          </a:bodyPr>
          <a:lstStyle/>
          <a:p>
            <a:pPr lvl="0"/>
            <a:r>
              <a:rPr lang="en-US">
                <a:sym typeface="Times" pitchFamily="-108" charset="0"/>
              </a:rPr>
              <a:t>Click to edit Master text styles</a:t>
            </a:r>
          </a:p>
          <a:p>
            <a:pPr lvl="1"/>
            <a:r>
              <a:rPr lang="en-US">
                <a:sym typeface="Times" pitchFamily="-108" charset="0"/>
              </a:rPr>
              <a:t>Second level</a:t>
            </a:r>
          </a:p>
          <a:p>
            <a:pPr lvl="2"/>
            <a:r>
              <a:rPr lang="en-US">
                <a:sym typeface="Times" pitchFamily="-108" charset="0"/>
              </a:rPr>
              <a:t>Third level</a:t>
            </a:r>
          </a:p>
          <a:p>
            <a:pPr lvl="3"/>
            <a:r>
              <a:rPr lang="en-US">
                <a:sym typeface="Times" pitchFamily="-108" charset="0"/>
              </a:rPr>
              <a:t>Fourth level</a:t>
            </a:r>
          </a:p>
          <a:p>
            <a:pPr lvl="4"/>
            <a:r>
              <a:rPr lang="en-US">
                <a:sym typeface="Times" pitchFamily="-108" charset="0"/>
              </a:rPr>
              <a:t>Fifth level</a:t>
            </a:r>
          </a:p>
        </p:txBody>
      </p:sp>
      <p:sp>
        <p:nvSpPr>
          <p:cNvPr id="2" name="Text Box 3"/>
          <p:cNvSpPr txBox="1">
            <a:spLocks noGrp="1" noChangeArrowheads="1"/>
          </p:cNvSpPr>
          <p:nvPr>
            <p:ph type="sldNum" sz="quarter" idx="4"/>
          </p:nvPr>
        </p:nvSpPr>
        <p:spPr bwMode="auto">
          <a:xfrm>
            <a:off x="41099459" y="29991051"/>
            <a:ext cx="1866900" cy="1546860"/>
          </a:xfrm>
          <a:prstGeom prst="rect">
            <a:avLst/>
          </a:prstGeom>
          <a:noFill/>
          <a:ln w="12700">
            <a:noFill/>
            <a:miter lim="800000"/>
            <a:headEnd/>
            <a:tailEnd/>
          </a:ln>
          <a:effectLst/>
        </p:spPr>
        <p:txBody>
          <a:bodyPr vert="horz" wrap="none" lIns="85320" tIns="42660" rIns="85320" bIns="42660" numCol="1" anchor="t" anchorCtr="0" compatLnSpc="1">
            <a:prstTxWarp prst="textNoShape">
              <a:avLst/>
            </a:prstTxWarp>
          </a:bodyPr>
          <a:lstStyle>
            <a:lvl1pPr algn="ctr">
              <a:defRPr sz="7700">
                <a:solidFill>
                  <a:schemeClr val="tx1"/>
                </a:solidFill>
                <a:latin typeface="Times" pitchFamily="-109" charset="0"/>
                <a:ea typeface="Times" pitchFamily="-109" charset="0"/>
                <a:cs typeface="Times" pitchFamily="-109" charset="0"/>
                <a:sym typeface="Times" pitchFamily="-109" charset="0"/>
              </a:defRPr>
            </a:lvl1pPr>
          </a:lstStyle>
          <a:p>
            <a:pPr>
              <a:defRPr/>
            </a:pPr>
            <a:fld id="{01514F20-5D1B-A242-ABF0-0FE6ED7FDD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hf hdr="0" ftr="0" dt="0"/>
  <p:txStyles>
    <p:titleStyle>
      <a:lvl1pPr marL="7409" indent="-7409" algn="ctr" rtl="0" eaLnBrk="0" fontAlgn="base" hangingPunct="0">
        <a:spcBef>
          <a:spcPct val="0"/>
        </a:spcBef>
        <a:spcAft>
          <a:spcPct val="0"/>
        </a:spcAft>
        <a:defRPr sz="24500">
          <a:solidFill>
            <a:schemeClr val="tx1"/>
          </a:solidFill>
          <a:latin typeface="+mj-lt"/>
          <a:ea typeface="+mj-ea"/>
          <a:cs typeface="+mj-cs"/>
          <a:sym typeface="Times" pitchFamily="-108" charset="0"/>
        </a:defRPr>
      </a:lvl1pPr>
      <a:lvl2pPr marL="7409" indent="-7409" algn="ctr" rtl="0" eaLnBrk="0" fontAlgn="base" hangingPunct="0">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8" charset="0"/>
        </a:defRPr>
      </a:lvl2pPr>
      <a:lvl3pPr marL="7409" indent="-7409" algn="ctr" rtl="0" eaLnBrk="0" fontAlgn="base" hangingPunct="0">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8" charset="0"/>
        </a:defRPr>
      </a:lvl3pPr>
      <a:lvl4pPr marL="7409" indent="-7409" algn="ctr" rtl="0" eaLnBrk="0" fontAlgn="base" hangingPunct="0">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8" charset="0"/>
        </a:defRPr>
      </a:lvl4pPr>
      <a:lvl5pPr marL="7409" indent="-7409" algn="ctr" rtl="0" eaLnBrk="0" fontAlgn="base" hangingPunct="0">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8" charset="0"/>
        </a:defRPr>
      </a:lvl5pPr>
      <a:lvl6pPr marL="435488" algn="ctr" rtl="0" fontAlgn="base">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9" charset="0"/>
        </a:defRPr>
      </a:lvl6pPr>
      <a:lvl7pPr marL="862092" algn="ctr" rtl="0" fontAlgn="base">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9" charset="0"/>
        </a:defRPr>
      </a:lvl7pPr>
      <a:lvl8pPr marL="1288697" algn="ctr" rtl="0" fontAlgn="base">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9" charset="0"/>
        </a:defRPr>
      </a:lvl8pPr>
      <a:lvl9pPr marL="1715295" algn="ctr" rtl="0" fontAlgn="base">
        <a:spcBef>
          <a:spcPct val="0"/>
        </a:spcBef>
        <a:spcAft>
          <a:spcPct val="0"/>
        </a:spcAft>
        <a:defRPr sz="24500">
          <a:solidFill>
            <a:schemeClr val="tx1"/>
          </a:solidFill>
          <a:latin typeface="Times" pitchFamily="-109" charset="0"/>
          <a:ea typeface="ヒラギノ明朝 ProN W3" pitchFamily="-109" charset="-128"/>
          <a:cs typeface="ヒラギノ明朝 ProN W3" pitchFamily="-109" charset="-128"/>
          <a:sym typeface="Times" pitchFamily="-109" charset="0"/>
        </a:defRPr>
      </a:lvl9pPr>
    </p:titleStyle>
    <p:bodyStyle>
      <a:lvl1pPr marL="1909801" indent="-1900911" algn="l" rtl="0" eaLnBrk="0" fontAlgn="base" hangingPunct="0">
        <a:spcBef>
          <a:spcPts val="4293"/>
        </a:spcBef>
        <a:spcAft>
          <a:spcPct val="0"/>
        </a:spcAft>
        <a:buSzPct val="100000"/>
        <a:buFont typeface="Times" pitchFamily="-108" charset="0"/>
        <a:buChar char="•"/>
        <a:defRPr sz="17700">
          <a:solidFill>
            <a:schemeClr val="tx1"/>
          </a:solidFill>
          <a:latin typeface="+mn-lt"/>
          <a:ea typeface="+mn-ea"/>
          <a:cs typeface="+mn-cs"/>
          <a:sym typeface="Times" pitchFamily="-108" charset="0"/>
        </a:defRPr>
      </a:lvl1pPr>
      <a:lvl2pPr marL="4127776" indent="-1582363" algn="l" rtl="0" eaLnBrk="0" fontAlgn="base" hangingPunct="0">
        <a:spcBef>
          <a:spcPts val="3733"/>
        </a:spcBef>
        <a:spcAft>
          <a:spcPct val="0"/>
        </a:spcAft>
        <a:buSzPct val="100000"/>
        <a:buFont typeface="Times" pitchFamily="-108" charset="0"/>
        <a:buChar char="–"/>
        <a:defRPr sz="15400">
          <a:solidFill>
            <a:schemeClr val="tx1"/>
          </a:solidFill>
          <a:latin typeface="+mn-lt"/>
          <a:ea typeface="+mn-ea"/>
          <a:cs typeface="+mn-cs"/>
          <a:sym typeface="Times" pitchFamily="-108" charset="0"/>
        </a:defRPr>
      </a:lvl2pPr>
      <a:lvl3pPr marL="6345752" indent="-1266780" algn="l" rtl="0" eaLnBrk="0" fontAlgn="base" hangingPunct="0">
        <a:spcBef>
          <a:spcPts val="3173"/>
        </a:spcBef>
        <a:spcAft>
          <a:spcPct val="0"/>
        </a:spcAft>
        <a:buSzPct val="100000"/>
        <a:buFont typeface="Times" pitchFamily="-108" charset="0"/>
        <a:buChar char="•"/>
        <a:defRPr sz="13400">
          <a:solidFill>
            <a:schemeClr val="tx1"/>
          </a:solidFill>
          <a:latin typeface="+mn-lt"/>
          <a:ea typeface="+mn-ea"/>
          <a:cs typeface="+mn-cs"/>
          <a:sym typeface="Times" pitchFamily="-108" charset="0"/>
        </a:defRPr>
      </a:lvl3pPr>
      <a:lvl4pPr marL="8880793" indent="-1265298" algn="l" rtl="0" eaLnBrk="0" fontAlgn="base" hangingPunct="0">
        <a:spcBef>
          <a:spcPts val="2707"/>
        </a:spcBef>
        <a:spcAft>
          <a:spcPct val="0"/>
        </a:spcAft>
        <a:buSzPct val="100000"/>
        <a:buFont typeface="Times" pitchFamily="-108" charset="0"/>
        <a:buChar char="–"/>
        <a:defRPr sz="11000">
          <a:solidFill>
            <a:schemeClr val="tx1"/>
          </a:solidFill>
          <a:latin typeface="+mn-lt"/>
          <a:ea typeface="+mn-ea"/>
          <a:cs typeface="+mn-cs"/>
          <a:sym typeface="Times" pitchFamily="-108" charset="0"/>
        </a:defRPr>
      </a:lvl4pPr>
      <a:lvl5pPr marL="11417316" indent="-1266780" algn="l" rtl="0" eaLnBrk="0" fontAlgn="base" hangingPunct="0">
        <a:spcBef>
          <a:spcPts val="2707"/>
        </a:spcBef>
        <a:spcAft>
          <a:spcPct val="0"/>
        </a:spcAft>
        <a:buSzPct val="100000"/>
        <a:buFont typeface="Times" pitchFamily="-108" charset="0"/>
        <a:buChar char="»"/>
        <a:defRPr sz="11000">
          <a:solidFill>
            <a:schemeClr val="tx1"/>
          </a:solidFill>
          <a:latin typeface="+mn-lt"/>
          <a:ea typeface="+mn-ea"/>
          <a:cs typeface="+mn-cs"/>
          <a:sym typeface="Times" pitchFamily="-108" charset="0"/>
        </a:defRPr>
      </a:lvl5pPr>
      <a:lvl6pPr marL="11844146" indent="-1267956" algn="l" rtl="0" fontAlgn="base">
        <a:spcBef>
          <a:spcPts val="2708"/>
        </a:spcBef>
        <a:spcAft>
          <a:spcPct val="0"/>
        </a:spcAft>
        <a:buSzPct val="100000"/>
        <a:buFont typeface="Times" pitchFamily="-109" charset="0"/>
        <a:buChar char="»"/>
        <a:defRPr sz="11000">
          <a:solidFill>
            <a:schemeClr val="tx1"/>
          </a:solidFill>
          <a:latin typeface="+mn-lt"/>
          <a:ea typeface="+mn-ea"/>
          <a:cs typeface="+mn-cs"/>
          <a:sym typeface="Times" pitchFamily="-109" charset="0"/>
        </a:defRPr>
      </a:lvl6pPr>
      <a:lvl7pPr marL="12270746" indent="-1267956" algn="l" rtl="0" fontAlgn="base">
        <a:spcBef>
          <a:spcPts val="2708"/>
        </a:spcBef>
        <a:spcAft>
          <a:spcPct val="0"/>
        </a:spcAft>
        <a:buSzPct val="100000"/>
        <a:buFont typeface="Times" pitchFamily="-109" charset="0"/>
        <a:buChar char="»"/>
        <a:defRPr sz="11000">
          <a:solidFill>
            <a:schemeClr val="tx1"/>
          </a:solidFill>
          <a:latin typeface="+mn-lt"/>
          <a:ea typeface="+mn-ea"/>
          <a:cs typeface="+mn-cs"/>
          <a:sym typeface="Times" pitchFamily="-109" charset="0"/>
        </a:defRPr>
      </a:lvl7pPr>
      <a:lvl8pPr marL="12697350" indent="-1267956" algn="l" rtl="0" fontAlgn="base">
        <a:spcBef>
          <a:spcPts val="2708"/>
        </a:spcBef>
        <a:spcAft>
          <a:spcPct val="0"/>
        </a:spcAft>
        <a:buSzPct val="100000"/>
        <a:buFont typeface="Times" pitchFamily="-109" charset="0"/>
        <a:buChar char="»"/>
        <a:defRPr sz="11000">
          <a:solidFill>
            <a:schemeClr val="tx1"/>
          </a:solidFill>
          <a:latin typeface="+mn-lt"/>
          <a:ea typeface="+mn-ea"/>
          <a:cs typeface="+mn-cs"/>
          <a:sym typeface="Times" pitchFamily="-109" charset="0"/>
        </a:defRPr>
      </a:lvl8pPr>
      <a:lvl9pPr marL="13123954" indent="-1267956" algn="l" rtl="0" fontAlgn="base">
        <a:spcBef>
          <a:spcPts val="2708"/>
        </a:spcBef>
        <a:spcAft>
          <a:spcPct val="0"/>
        </a:spcAft>
        <a:buSzPct val="100000"/>
        <a:buFont typeface="Times" pitchFamily="-109" charset="0"/>
        <a:buChar char="»"/>
        <a:defRPr sz="11000">
          <a:solidFill>
            <a:schemeClr val="tx1"/>
          </a:solidFill>
          <a:latin typeface="+mn-lt"/>
          <a:ea typeface="+mn-ea"/>
          <a:cs typeface="+mn-cs"/>
          <a:sym typeface="Times" pitchFamily="-109" charset="0"/>
        </a:defRPr>
      </a:lvl9pPr>
    </p:bodyStyle>
    <p:otherStyle>
      <a:defPPr>
        <a:defRPr lang="en-US"/>
      </a:defPPr>
      <a:lvl1pPr marL="0" algn="l" defTabSz="426604" rtl="0" eaLnBrk="1" latinLnBrk="0" hangingPunct="1">
        <a:defRPr sz="1400" kern="1200">
          <a:solidFill>
            <a:schemeClr val="tx1"/>
          </a:solidFill>
          <a:latin typeface="+mn-lt"/>
          <a:ea typeface="+mn-ea"/>
          <a:cs typeface="+mn-cs"/>
        </a:defRPr>
      </a:lvl1pPr>
      <a:lvl2pPr marL="426604" algn="l" defTabSz="426604" rtl="0" eaLnBrk="1" latinLnBrk="0" hangingPunct="1">
        <a:defRPr sz="1400" kern="1200">
          <a:solidFill>
            <a:schemeClr val="tx1"/>
          </a:solidFill>
          <a:latin typeface="+mn-lt"/>
          <a:ea typeface="+mn-ea"/>
          <a:cs typeface="+mn-cs"/>
        </a:defRPr>
      </a:lvl2pPr>
      <a:lvl3pPr marL="853203" algn="l" defTabSz="426604" rtl="0" eaLnBrk="1" latinLnBrk="0" hangingPunct="1">
        <a:defRPr sz="1400" kern="1200">
          <a:solidFill>
            <a:schemeClr val="tx1"/>
          </a:solidFill>
          <a:latin typeface="+mn-lt"/>
          <a:ea typeface="+mn-ea"/>
          <a:cs typeface="+mn-cs"/>
        </a:defRPr>
      </a:lvl3pPr>
      <a:lvl4pPr marL="1279807" algn="l" defTabSz="426604" rtl="0" eaLnBrk="1" latinLnBrk="0" hangingPunct="1">
        <a:defRPr sz="1400" kern="1200">
          <a:solidFill>
            <a:schemeClr val="tx1"/>
          </a:solidFill>
          <a:latin typeface="+mn-lt"/>
          <a:ea typeface="+mn-ea"/>
          <a:cs typeface="+mn-cs"/>
        </a:defRPr>
      </a:lvl4pPr>
      <a:lvl5pPr marL="1706411" algn="l" defTabSz="426604" rtl="0" eaLnBrk="1" latinLnBrk="0" hangingPunct="1">
        <a:defRPr sz="1400" kern="1200">
          <a:solidFill>
            <a:schemeClr val="tx1"/>
          </a:solidFill>
          <a:latin typeface="+mn-lt"/>
          <a:ea typeface="+mn-ea"/>
          <a:cs typeface="+mn-cs"/>
        </a:defRPr>
      </a:lvl5pPr>
      <a:lvl6pPr marL="2133010" algn="l" defTabSz="426604" rtl="0" eaLnBrk="1" latinLnBrk="0" hangingPunct="1">
        <a:defRPr sz="1400" kern="1200">
          <a:solidFill>
            <a:schemeClr val="tx1"/>
          </a:solidFill>
          <a:latin typeface="+mn-lt"/>
          <a:ea typeface="+mn-ea"/>
          <a:cs typeface="+mn-cs"/>
        </a:defRPr>
      </a:lvl6pPr>
      <a:lvl7pPr marL="2559614" algn="l" defTabSz="426604" rtl="0" eaLnBrk="1" latinLnBrk="0" hangingPunct="1">
        <a:defRPr sz="1400" kern="1200">
          <a:solidFill>
            <a:schemeClr val="tx1"/>
          </a:solidFill>
          <a:latin typeface="+mn-lt"/>
          <a:ea typeface="+mn-ea"/>
          <a:cs typeface="+mn-cs"/>
        </a:defRPr>
      </a:lvl7pPr>
      <a:lvl8pPr marL="2986218" algn="l" defTabSz="426604" rtl="0" eaLnBrk="1" latinLnBrk="0" hangingPunct="1">
        <a:defRPr sz="1400" kern="1200">
          <a:solidFill>
            <a:schemeClr val="tx1"/>
          </a:solidFill>
          <a:latin typeface="+mn-lt"/>
          <a:ea typeface="+mn-ea"/>
          <a:cs typeface="+mn-cs"/>
        </a:defRPr>
      </a:lvl8pPr>
      <a:lvl9pPr marL="3412818" algn="l" defTabSz="42660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png"/><Relationship Id="rId20" Type="http://schemas.openxmlformats.org/officeDocument/2006/relationships/image" Target="../media/image9.png"/><Relationship Id="rId21" Type="http://schemas.openxmlformats.org/officeDocument/2006/relationships/image" Target="../media/image10.png"/><Relationship Id="rId10" Type="http://schemas.openxmlformats.org/officeDocument/2006/relationships/image" Target="../media/image4.png"/><Relationship Id="rId11" Type="http://schemas.openxmlformats.org/officeDocument/2006/relationships/hyperlink" Target="http://www.esipfed.org/" TargetMode="External"/><Relationship Id="rId12" Type="http://schemas.openxmlformats.org/officeDocument/2006/relationships/hyperlink" Target="http://xmlns.com/foaf/0.1/" TargetMode="External"/><Relationship Id="rId13" Type="http://schemas.openxmlformats.org/officeDocument/2006/relationships/hyperlink" Target="http://www.opengeospatial.org/standards/om" TargetMode="External"/><Relationship Id="rId14" Type="http://schemas.openxmlformats.org/officeDocument/2006/relationships/hyperlink" Target="http://tw.rpi.edu" TargetMode="External"/><Relationship Id="rId15" Type="http://schemas.openxmlformats.org/officeDocument/2006/relationships/hyperlink" Target="http://sadl.sourceforge.net/" TargetMode="External"/><Relationship Id="rId16" Type="http://schemas.openxmlformats.org/officeDocument/2006/relationships/image" Target="../media/image5.png"/><Relationship Id="rId17" Type="http://schemas.openxmlformats.org/officeDocument/2006/relationships/image" Target="../media/image6.jpg"/><Relationship Id="rId18" Type="http://schemas.openxmlformats.org/officeDocument/2006/relationships/image" Target="../media/image7.png"/><Relationship Id="rId1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hyperlink" Target="mailto:westp@rpi.edu" TargetMode="External"/><Relationship Id="rId6" Type="http://schemas.openxmlformats.org/officeDocument/2006/relationships/hyperlink" Target="mailto:nhoebel@kmotifs.com" TargetMode="External"/><Relationship Id="rId7" Type="http://schemas.openxmlformats.org/officeDocument/2006/relationships/hyperlink" Target="mailto:pfox@cs.rpi.edu" TargetMode="External"/><Relationship Id="rId8" Type="http://schemas.openxmlformats.org/officeDocument/2006/relationships/hyperlink" Target="mailto:christopher.s.lynnes@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he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8800" y="1600200"/>
            <a:ext cx="18288000" cy="13335000"/>
          </a:xfrm>
          <a:prstGeom prst="rect">
            <a:avLst/>
          </a:prstGeom>
        </p:spPr>
      </p:pic>
      <p:pic>
        <p:nvPicPr>
          <p:cNvPr id="15" name="Picture 14" descr="Screen Shot 2013-12-04 at 2.15.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1400" y="304800"/>
            <a:ext cx="13416802" cy="6934200"/>
          </a:xfrm>
          <a:prstGeom prst="rect">
            <a:avLst/>
          </a:prstGeom>
        </p:spPr>
      </p:pic>
      <p:sp>
        <p:nvSpPr>
          <p:cNvPr id="15362" name="Rectangle 2"/>
          <p:cNvSpPr>
            <a:spLocks/>
          </p:cNvSpPr>
          <p:nvPr/>
        </p:nvSpPr>
        <p:spPr bwMode="auto">
          <a:xfrm>
            <a:off x="685800" y="4572000"/>
            <a:ext cx="17170400" cy="3886200"/>
          </a:xfrm>
          <a:prstGeom prst="rect">
            <a:avLst/>
          </a:prstGeom>
          <a:noFill/>
          <a:ln w="12700">
            <a:noFill/>
            <a:miter lim="800000"/>
            <a:headEnd/>
            <a:tailEnd/>
          </a:ln>
        </p:spPr>
        <p:txBody>
          <a:bodyPr lIns="0" tIns="0" rIns="37918" bIns="0">
            <a:prstTxWarp prst="textNoShape">
              <a:avLst/>
            </a:prstTxWarp>
          </a:bodyPr>
          <a:lstStyle/>
          <a:p>
            <a:pPr marL="35559" algn="ctr">
              <a:spcBef>
                <a:spcPts val="0"/>
              </a:spcBef>
              <a:spcAft>
                <a:spcPts val="0"/>
              </a:spcAft>
            </a:pPr>
            <a:r>
              <a:rPr lang="en-US" sz="4400" b="1" dirty="0" err="1" smtClean="0">
                <a:solidFill>
                  <a:srgbClr val="333399"/>
                </a:solidFill>
                <a:latin typeface="Verdana"/>
                <a:cs typeface="Verdana"/>
              </a:rPr>
              <a:t>ToolMatch</a:t>
            </a:r>
            <a:r>
              <a:rPr lang="en-US" sz="4400" b="1" dirty="0" smtClean="0">
                <a:solidFill>
                  <a:srgbClr val="333399"/>
                </a:solidFill>
                <a:latin typeface="Verdana"/>
                <a:cs typeface="Verdana"/>
              </a:rPr>
              <a:t>: Discovering What Tools can be used to Access, Manipulate, Transform, and Visualize Data</a:t>
            </a:r>
            <a:endParaRPr lang="en-US" sz="4400" b="1" dirty="0" smtClean="0">
              <a:solidFill>
                <a:srgbClr val="333399"/>
              </a:solidFill>
              <a:latin typeface="Verdana"/>
              <a:cs typeface="Verdana"/>
            </a:endParaRPr>
          </a:p>
          <a:p>
            <a:pPr marL="35559" algn="ctr">
              <a:spcBef>
                <a:spcPts val="0"/>
              </a:spcBef>
              <a:spcAft>
                <a:spcPts val="0"/>
              </a:spcAft>
            </a:pPr>
            <a:r>
              <a:rPr lang="en-US" sz="2800" dirty="0" smtClean="0">
                <a:solidFill>
                  <a:srgbClr val="333399"/>
                </a:solidFill>
                <a:latin typeface="Arial Black" pitchFamily="-108" charset="0"/>
                <a:ea typeface="Arial Black" pitchFamily="-108" charset="0"/>
                <a:cs typeface="Arial Black" pitchFamily="-108" charset="0"/>
                <a:sym typeface="Arial Black" pitchFamily="-108" charset="0"/>
              </a:rPr>
              <a:t>Patrick West</a:t>
            </a:r>
            <a:r>
              <a:rPr lang="en-US" sz="2800" baseline="30000" dirty="0">
                <a:solidFill>
                  <a:srgbClr val="333399"/>
                </a:solidFill>
                <a:latin typeface="Arial Black" pitchFamily="-108" charset="0"/>
                <a:ea typeface="Arial Black" pitchFamily="-108" charset="0"/>
                <a:cs typeface="Arial Black" pitchFamily="-108" charset="0"/>
                <a:sym typeface="Arial Black" pitchFamily="-108" charset="0"/>
              </a:rPr>
              <a:t>1</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 </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a:t>
            </a:r>
            <a:r>
              <a:rPr lang="en-US" sz="2800" u="sng" baseline="30000" dirty="0" smtClean="0">
                <a:solidFill>
                  <a:srgbClr val="333399"/>
                </a:solidFill>
                <a:latin typeface="Arial Black" pitchFamily="-108" charset="0"/>
                <a:ea typeface="Arial Black" pitchFamily="-108" charset="0"/>
                <a:cs typeface="Arial Black" pitchFamily="-108" charset="0"/>
                <a:sym typeface="Arial Black" pitchFamily="-108" charset="0"/>
                <a:hlinkClick r:id="rId5"/>
              </a:rPr>
              <a:t>westp@rpi.edu</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a:t>
            </a:r>
            <a:r>
              <a:rPr lang="en-US" sz="2800" dirty="0" smtClean="0">
                <a:solidFill>
                  <a:srgbClr val="333399"/>
                </a:solidFill>
                <a:latin typeface="Arial Black" pitchFamily="-108" charset="0"/>
                <a:ea typeface="Arial Black" pitchFamily="-108" charset="0"/>
                <a:cs typeface="Arial Black" pitchFamily="-108" charset="0"/>
                <a:sym typeface="Arial Black" pitchFamily="-108" charset="0"/>
              </a:rPr>
              <a:t>, </a:t>
            </a:r>
            <a:r>
              <a:rPr lang="en-US" sz="2800" dirty="0">
                <a:solidFill>
                  <a:srgbClr val="333399"/>
                </a:solidFill>
                <a:latin typeface="Arial Black" pitchFamily="-108" charset="0"/>
                <a:ea typeface="Arial Black" pitchFamily="-108" charset="0"/>
                <a:cs typeface="Arial Black" pitchFamily="-108" charset="0"/>
                <a:sym typeface="Arial Black" pitchFamily="-108" charset="0"/>
              </a:rPr>
              <a:t>Nancy </a:t>
            </a:r>
            <a:r>
              <a:rPr lang="en-US" sz="2800" dirty="0" smtClean="0">
                <a:solidFill>
                  <a:srgbClr val="333399"/>
                </a:solidFill>
                <a:latin typeface="Arial Black" pitchFamily="-108" charset="0"/>
                <a:ea typeface="Arial Black" pitchFamily="-108" charset="0"/>
                <a:cs typeface="Arial Black" pitchFamily="-108" charset="0"/>
                <a:sym typeface="Arial Black" pitchFamily="-108" charset="0"/>
              </a:rPr>
              <a:t>Hoebelheinrich</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2(</a:t>
            </a:r>
            <a:r>
              <a:rPr lang="en-US" sz="2800" baseline="30000" dirty="0">
                <a:solidFill>
                  <a:srgbClr val="333399"/>
                </a:solidFill>
                <a:latin typeface="Arial Black" pitchFamily="-108" charset="0"/>
                <a:ea typeface="Arial Black" pitchFamily="-108" charset="0"/>
                <a:cs typeface="Arial Black" pitchFamily="-108" charset="0"/>
                <a:sym typeface="Arial Black" pitchFamily="-108" charset="0"/>
                <a:hlinkClick r:id="rId6"/>
              </a:rPr>
              <a:t>nhoebel@kmotifs.com</a:t>
            </a:r>
            <a:r>
              <a:rPr lang="en-US" sz="2800" baseline="30000" dirty="0">
                <a:solidFill>
                  <a:srgbClr val="333399"/>
                </a:solidFill>
                <a:latin typeface="Arial Black" pitchFamily="-108" charset="0"/>
                <a:ea typeface="Arial Black" pitchFamily="-108" charset="0"/>
                <a:cs typeface="Arial Black" pitchFamily="-108" charset="0"/>
                <a:sym typeface="Arial Black" pitchFamily="-108" charset="0"/>
              </a:rPr>
              <a:t>)</a:t>
            </a:r>
            <a:r>
              <a:rPr lang="en-US" sz="2800" dirty="0">
                <a:solidFill>
                  <a:srgbClr val="333399"/>
                </a:solidFill>
                <a:latin typeface="Arial Black" pitchFamily="-108" charset="0"/>
                <a:ea typeface="Arial Black" pitchFamily="-108" charset="0"/>
                <a:cs typeface="Arial Black" pitchFamily="-108" charset="0"/>
                <a:sym typeface="Arial Black" pitchFamily="-108" charset="0"/>
              </a:rPr>
              <a:t>, Peter </a:t>
            </a:r>
            <a:r>
              <a:rPr lang="en-US" sz="2800" dirty="0" smtClean="0">
                <a:solidFill>
                  <a:srgbClr val="333399"/>
                </a:solidFill>
                <a:latin typeface="Arial Black" pitchFamily="-108" charset="0"/>
                <a:ea typeface="Arial Black" pitchFamily="-108" charset="0"/>
                <a:cs typeface="Arial Black" pitchFamily="-108" charset="0"/>
                <a:sym typeface="Arial Black" pitchFamily="-108" charset="0"/>
              </a:rPr>
              <a:t>Fox</a:t>
            </a:r>
            <a:r>
              <a:rPr lang="en-US" sz="2800" baseline="30000" dirty="0">
                <a:solidFill>
                  <a:srgbClr val="333399"/>
                </a:solidFill>
                <a:latin typeface="Arial Black" pitchFamily="-108" charset="0"/>
                <a:ea typeface="Arial Black" pitchFamily="-108" charset="0"/>
                <a:cs typeface="Arial Black" pitchFamily="-108" charset="0"/>
                <a:sym typeface="Arial Black" pitchFamily="-108" charset="0"/>
              </a:rPr>
              <a:t>1</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hlinkClick r:id="rId7"/>
              </a:rPr>
              <a:t>pfox@cs.rpi.edu</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a:t>
            </a:r>
            <a:r>
              <a:rPr lang="en-US" sz="2800" dirty="0" smtClean="0">
                <a:solidFill>
                  <a:srgbClr val="333399"/>
                </a:solidFill>
                <a:latin typeface="Arial Black" pitchFamily="-108" charset="0"/>
                <a:ea typeface="Arial Black" pitchFamily="-108" charset="0"/>
                <a:cs typeface="Arial Black" pitchFamily="-108" charset="0"/>
                <a:sym typeface="Arial Black" pitchFamily="-108" charset="0"/>
              </a:rPr>
              <a:t>, Christopher Lynnes</a:t>
            </a:r>
            <a:r>
              <a:rPr lang="en-US" sz="2800" baseline="30000" dirty="0">
                <a:solidFill>
                  <a:srgbClr val="333399"/>
                </a:solidFill>
                <a:latin typeface="Arial Black" pitchFamily="-108" charset="0"/>
                <a:ea typeface="Arial Black" pitchFamily="-108" charset="0"/>
                <a:cs typeface="Arial Black" pitchFamily="-108" charset="0"/>
                <a:sym typeface="Arial Black" pitchFamily="-108" charset="0"/>
              </a:rPr>
              <a:t>3</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 (</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hlinkClick r:id="rId8"/>
              </a:rPr>
              <a:t>christopher.s.lynnes@nasa.gov</a:t>
            </a:r>
            <a:r>
              <a:rPr lang="en-US" sz="2800" baseline="30000" dirty="0" smtClean="0">
                <a:solidFill>
                  <a:srgbClr val="333399"/>
                </a:solidFill>
                <a:latin typeface="Arial Black" pitchFamily="-108" charset="0"/>
                <a:ea typeface="Arial Black" pitchFamily="-108" charset="0"/>
                <a:cs typeface="Arial Black" pitchFamily="-108" charset="0"/>
                <a:sym typeface="Arial Black" pitchFamily="-108" charset="0"/>
              </a:rPr>
              <a:t>)</a:t>
            </a:r>
            <a:endParaRPr lang="en-US" sz="2800" dirty="0" smtClean="0">
              <a:solidFill>
                <a:srgbClr val="333399"/>
              </a:solidFill>
              <a:latin typeface="Arial Black" pitchFamily="-108" charset="0"/>
              <a:ea typeface="Arial Black" pitchFamily="-108" charset="0"/>
              <a:cs typeface="Arial Black" pitchFamily="-108" charset="0"/>
              <a:sym typeface="Arial Black" pitchFamily="-108" charset="0"/>
            </a:endParaRPr>
          </a:p>
          <a:p>
            <a:pPr marL="35559" algn="ctr">
              <a:spcBef>
                <a:spcPts val="600"/>
              </a:spcBef>
              <a:spcAft>
                <a:spcPts val="0"/>
              </a:spcAft>
            </a:pPr>
            <a:endParaRPr lang="en-US" sz="2000" dirty="0" smtClean="0">
              <a:solidFill>
                <a:srgbClr val="333399"/>
              </a:solidFill>
              <a:latin typeface="Arial Black" pitchFamily="-108" charset="0"/>
              <a:ea typeface="Arial Black" pitchFamily="-108" charset="0"/>
              <a:cs typeface="Arial Black" pitchFamily="-108" charset="0"/>
              <a:sym typeface="Arial Black" pitchFamily="-108" charset="0"/>
            </a:endParaRPr>
          </a:p>
          <a:p>
            <a:pPr marL="35559" algn="ctr">
              <a:spcBef>
                <a:spcPts val="600"/>
              </a:spcBef>
              <a:spcAft>
                <a:spcPts val="0"/>
              </a:spcAft>
            </a:pPr>
            <a:r>
              <a:rPr lang="en-US" sz="2000" dirty="0" smtClean="0">
                <a:solidFill>
                  <a:srgbClr val="333399"/>
                </a:solidFill>
                <a:latin typeface="Arial Black" pitchFamily="-108" charset="0"/>
                <a:ea typeface="Arial Black" pitchFamily="-108" charset="0"/>
                <a:cs typeface="Arial Black" pitchFamily="-108" charset="0"/>
                <a:sym typeface="Arial Black" pitchFamily="-108" charset="0"/>
              </a:rPr>
              <a:t>(</a:t>
            </a:r>
            <a:r>
              <a:rPr lang="en-US" sz="2000" baseline="30000" dirty="0">
                <a:solidFill>
                  <a:srgbClr val="333399"/>
                </a:solidFill>
                <a:latin typeface="Arial Black" pitchFamily="-108" charset="0"/>
                <a:ea typeface="Arial Black" pitchFamily="-108" charset="0"/>
                <a:cs typeface="Arial Black" pitchFamily="-108" charset="0"/>
                <a:sym typeface="Arial Black" pitchFamily="-108" charset="0"/>
              </a:rPr>
              <a:t>2</a:t>
            </a:r>
            <a:r>
              <a:rPr lang="en-US" sz="2000" dirty="0" smtClean="0">
                <a:solidFill>
                  <a:srgbClr val="333399"/>
                </a:solidFill>
                <a:latin typeface="Arial Black" pitchFamily="-108" charset="0"/>
                <a:ea typeface="Arial Black" pitchFamily="-108" charset="0"/>
                <a:cs typeface="Arial Black" pitchFamily="-108" charset="0"/>
                <a:sym typeface="Arial Black" pitchFamily="-108" charset="0"/>
              </a:rPr>
              <a:t>Tetherless World Constellation, Rensselaer </a:t>
            </a:r>
            <a:r>
              <a:rPr lang="en-US" sz="2000" dirty="0">
                <a:solidFill>
                  <a:srgbClr val="333399"/>
                </a:solidFill>
                <a:latin typeface="Arial Black" pitchFamily="-108" charset="0"/>
                <a:ea typeface="Arial Black" pitchFamily="-108" charset="0"/>
                <a:cs typeface="Arial Black" pitchFamily="-108" charset="0"/>
                <a:sym typeface="Arial Black" pitchFamily="-108" charset="0"/>
              </a:rPr>
              <a:t>Polytechnic Institute 110 8</a:t>
            </a:r>
            <a:r>
              <a:rPr lang="en-US" sz="2000" baseline="30000" dirty="0">
                <a:solidFill>
                  <a:srgbClr val="333399"/>
                </a:solidFill>
                <a:latin typeface="Arial Black" pitchFamily="-108" charset="0"/>
                <a:ea typeface="Arial Black" pitchFamily="-108" charset="0"/>
                <a:cs typeface="Arial Black" pitchFamily="-108" charset="0"/>
                <a:sym typeface="Arial Black" pitchFamily="-108" charset="0"/>
              </a:rPr>
              <a:t>th</a:t>
            </a:r>
            <a:r>
              <a:rPr lang="en-US" sz="2000" dirty="0">
                <a:solidFill>
                  <a:srgbClr val="333399"/>
                </a:solidFill>
                <a:latin typeface="Arial Black" pitchFamily="-108" charset="0"/>
                <a:ea typeface="Arial Black" pitchFamily="-108" charset="0"/>
                <a:cs typeface="Arial Black" pitchFamily="-108" charset="0"/>
                <a:sym typeface="Arial Black" pitchFamily="-108" charset="0"/>
              </a:rPr>
              <a:t> St., Troy, NY, 12180 United States</a:t>
            </a:r>
            <a:r>
              <a:rPr lang="en-US" sz="2000" dirty="0" smtClean="0">
                <a:solidFill>
                  <a:srgbClr val="333399"/>
                </a:solidFill>
                <a:latin typeface="Arial Black" pitchFamily="-108" charset="0"/>
                <a:ea typeface="Arial Black" pitchFamily="-108" charset="0"/>
                <a:cs typeface="Arial Black" pitchFamily="-108" charset="0"/>
                <a:sym typeface="Arial Black" pitchFamily="-108" charset="0"/>
              </a:rPr>
              <a:t>)</a:t>
            </a:r>
          </a:p>
          <a:p>
            <a:pPr marL="35559" algn="ctr">
              <a:spcBef>
                <a:spcPts val="600"/>
              </a:spcBef>
              <a:spcAft>
                <a:spcPts val="0"/>
              </a:spcAft>
            </a:pPr>
            <a:r>
              <a:rPr lang="en-US" sz="2000" dirty="0">
                <a:solidFill>
                  <a:srgbClr val="333399"/>
                </a:solidFill>
                <a:latin typeface="Arial Black" pitchFamily="-108" charset="0"/>
                <a:ea typeface="Arial Black" pitchFamily="-108" charset="0"/>
                <a:cs typeface="Arial Black" pitchFamily="-108" charset="0"/>
                <a:sym typeface="Arial Black" pitchFamily="-108" charset="0"/>
              </a:rPr>
              <a:t>(</a:t>
            </a:r>
            <a:r>
              <a:rPr lang="en-US" sz="2000" baseline="30000" dirty="0">
                <a:solidFill>
                  <a:srgbClr val="333399"/>
                </a:solidFill>
                <a:latin typeface="Arial Black" pitchFamily="-108" charset="0"/>
                <a:ea typeface="Arial Black" pitchFamily="-108" charset="0"/>
                <a:cs typeface="Arial Black" pitchFamily="-108" charset="0"/>
                <a:sym typeface="Arial Black" pitchFamily="-108" charset="0"/>
              </a:rPr>
              <a:t>1</a:t>
            </a:r>
            <a:r>
              <a:rPr lang="en-US" sz="2000" dirty="0">
                <a:solidFill>
                  <a:srgbClr val="333399"/>
                </a:solidFill>
                <a:latin typeface="Arial Black" pitchFamily="-108" charset="0"/>
                <a:ea typeface="Arial Black" pitchFamily="-108" charset="0"/>
                <a:cs typeface="Arial Black" pitchFamily="-108" charset="0"/>
                <a:sym typeface="Arial Black" pitchFamily="-108" charset="0"/>
              </a:rPr>
              <a:t>Knowledge Motifs, San Mateo, CA, United States</a:t>
            </a:r>
            <a:r>
              <a:rPr lang="en-US" sz="2000" dirty="0" smtClean="0">
                <a:solidFill>
                  <a:srgbClr val="333399"/>
                </a:solidFill>
                <a:latin typeface="Arial Black" pitchFamily="-108" charset="0"/>
                <a:ea typeface="Arial Black" pitchFamily="-108" charset="0"/>
                <a:cs typeface="Arial Black" pitchFamily="-108" charset="0"/>
                <a:sym typeface="Arial Black" pitchFamily="-108" charset="0"/>
              </a:rPr>
              <a:t>)</a:t>
            </a:r>
            <a:endParaRPr lang="en-US" sz="2000" dirty="0" smtClean="0">
              <a:solidFill>
                <a:srgbClr val="333399"/>
              </a:solidFill>
              <a:latin typeface="Arial Black" pitchFamily="-108" charset="0"/>
              <a:ea typeface="Arial Black" pitchFamily="-108" charset="0"/>
              <a:cs typeface="Arial Black" pitchFamily="-108" charset="0"/>
              <a:sym typeface="Arial Black" pitchFamily="-108" charset="0"/>
            </a:endParaRPr>
          </a:p>
          <a:p>
            <a:pPr marL="35559" algn="ctr">
              <a:spcBef>
                <a:spcPts val="0"/>
              </a:spcBef>
              <a:spcAft>
                <a:spcPts val="0"/>
              </a:spcAft>
            </a:pPr>
            <a:r>
              <a:rPr lang="en-US" sz="2000" dirty="0" smtClean="0">
                <a:solidFill>
                  <a:srgbClr val="333399"/>
                </a:solidFill>
                <a:latin typeface="Arial Black" pitchFamily="-108" charset="0"/>
                <a:ea typeface="Arial Black" pitchFamily="-108" charset="0"/>
                <a:cs typeface="Arial Black" pitchFamily="-108" charset="0"/>
                <a:sym typeface="Arial Black" pitchFamily="-108" charset="0"/>
              </a:rPr>
              <a:t>(</a:t>
            </a:r>
            <a:r>
              <a:rPr lang="en-US" sz="2000" baseline="30000" dirty="0" smtClean="0">
                <a:solidFill>
                  <a:srgbClr val="333399"/>
                </a:solidFill>
                <a:latin typeface="Arial Black" pitchFamily="-108" charset="0"/>
                <a:ea typeface="Arial Black" pitchFamily="-108" charset="0"/>
                <a:cs typeface="Arial Black" pitchFamily="-108" charset="0"/>
                <a:sym typeface="Arial Black" pitchFamily="-108" charset="0"/>
              </a:rPr>
              <a:t>3</a:t>
            </a:r>
            <a:r>
              <a:rPr lang="en-US" sz="2000" dirty="0" smtClean="0">
                <a:solidFill>
                  <a:srgbClr val="333399"/>
                </a:solidFill>
                <a:latin typeface="Arial Black" pitchFamily="-108" charset="0"/>
                <a:ea typeface="Arial Black" pitchFamily="-108" charset="0"/>
                <a:cs typeface="Arial Black" pitchFamily="-108" charset="0"/>
                <a:sym typeface="Arial Black" pitchFamily="-108" charset="0"/>
              </a:rPr>
              <a:t>Goddard Space Flight Center, NASA, Greenbelt, MD, United States)</a:t>
            </a:r>
            <a:endParaRPr lang="en-US" sz="2000" dirty="0">
              <a:solidFill>
                <a:srgbClr val="333399"/>
              </a:solidFill>
              <a:latin typeface="Arial Black" pitchFamily="-108" charset="0"/>
              <a:ea typeface="Arial Black" pitchFamily="-108" charset="0"/>
              <a:cs typeface="Arial Black" pitchFamily="-108" charset="0"/>
              <a:sym typeface="Arial Black" pitchFamily="-108" charset="0"/>
            </a:endParaRPr>
          </a:p>
          <a:p>
            <a:pPr marL="35559" algn="ctr">
              <a:spcBef>
                <a:spcPts val="0"/>
              </a:spcBef>
              <a:spcAft>
                <a:spcPts val="2400"/>
              </a:spcAft>
            </a:pPr>
            <a:endParaRPr lang="en-US" sz="2000" dirty="0" smtClean="0">
              <a:solidFill>
                <a:srgbClr val="333399"/>
              </a:solidFill>
              <a:latin typeface="Arial Black" pitchFamily="-108" charset="0"/>
              <a:ea typeface="Arial Black" pitchFamily="-108" charset="0"/>
              <a:cs typeface="Arial Black" pitchFamily="-108" charset="0"/>
              <a:sym typeface="Arial Black" pitchFamily="-108" charset="0"/>
            </a:endParaRPr>
          </a:p>
          <a:p>
            <a:pPr marL="35559" algn="ctr">
              <a:spcBef>
                <a:spcPts val="0"/>
              </a:spcBef>
              <a:spcAft>
                <a:spcPts val="2400"/>
              </a:spcAft>
            </a:pPr>
            <a:endParaRPr lang="en-US" sz="2000" dirty="0">
              <a:solidFill>
                <a:srgbClr val="333399"/>
              </a:solidFill>
              <a:latin typeface="Arial Black" pitchFamily="-108" charset="0"/>
              <a:ea typeface="Arial Black" pitchFamily="-108" charset="0"/>
              <a:cs typeface="Arial Black" pitchFamily="-108" charset="0"/>
              <a:sym typeface="Arial Black" pitchFamily="-108" charset="0"/>
            </a:endParaRPr>
          </a:p>
        </p:txBody>
      </p:sp>
      <p:sp>
        <p:nvSpPr>
          <p:cNvPr id="15364" name="Rectangle 4"/>
          <p:cNvSpPr>
            <a:spLocks/>
          </p:cNvSpPr>
          <p:nvPr/>
        </p:nvSpPr>
        <p:spPr bwMode="auto">
          <a:xfrm>
            <a:off x="0" y="0"/>
            <a:ext cx="533400" cy="32918400"/>
          </a:xfrm>
          <a:prstGeom prst="rect">
            <a:avLst/>
          </a:prstGeom>
          <a:solidFill>
            <a:srgbClr val="333399"/>
          </a:solidFill>
          <a:ln w="12700">
            <a:noFill/>
            <a:miter lim="800000"/>
            <a:headEnd/>
            <a:tailEnd/>
          </a:ln>
        </p:spPr>
        <p:txBody>
          <a:bodyPr lIns="0" tIns="0" rIns="0" bIns="0">
            <a:prstTxWarp prst="textNoShape">
              <a:avLst/>
            </a:prstTxWarp>
          </a:bodyPr>
          <a:lstStyle/>
          <a:p>
            <a:endParaRPr lang="en-US"/>
          </a:p>
        </p:txBody>
      </p:sp>
      <p:sp>
        <p:nvSpPr>
          <p:cNvPr id="15365" name="Rectangle 5"/>
          <p:cNvSpPr>
            <a:spLocks/>
          </p:cNvSpPr>
          <p:nvPr/>
        </p:nvSpPr>
        <p:spPr bwMode="auto">
          <a:xfrm>
            <a:off x="50673000" y="0"/>
            <a:ext cx="533400" cy="32918400"/>
          </a:xfrm>
          <a:prstGeom prst="rect">
            <a:avLst/>
          </a:prstGeom>
          <a:solidFill>
            <a:srgbClr val="333399"/>
          </a:solidFill>
          <a:ln w="12700">
            <a:noFill/>
            <a:miter lim="800000"/>
            <a:headEnd/>
            <a:tailEnd/>
          </a:ln>
        </p:spPr>
        <p:txBody>
          <a:bodyPr lIns="0" tIns="0" rIns="0" bIns="0">
            <a:prstTxWarp prst="textNoShape">
              <a:avLst/>
            </a:prstTxWarp>
          </a:bodyPr>
          <a:lstStyle/>
          <a:p>
            <a:endParaRPr lang="en-US"/>
          </a:p>
        </p:txBody>
      </p:sp>
      <p:sp>
        <p:nvSpPr>
          <p:cNvPr id="15366" name="Rectangle 6"/>
          <p:cNvSpPr>
            <a:spLocks/>
          </p:cNvSpPr>
          <p:nvPr/>
        </p:nvSpPr>
        <p:spPr bwMode="auto">
          <a:xfrm>
            <a:off x="0" y="1"/>
            <a:ext cx="51206400" cy="195580"/>
          </a:xfrm>
          <a:prstGeom prst="rect">
            <a:avLst/>
          </a:prstGeom>
          <a:solidFill>
            <a:srgbClr val="333399"/>
          </a:solidFill>
          <a:ln w="12700">
            <a:noFill/>
            <a:miter lim="800000"/>
            <a:headEnd/>
            <a:tailEnd/>
          </a:ln>
        </p:spPr>
        <p:txBody>
          <a:bodyPr lIns="0" tIns="0" rIns="0" bIns="0">
            <a:prstTxWarp prst="textNoShape">
              <a:avLst/>
            </a:prstTxWarp>
          </a:bodyPr>
          <a:lstStyle/>
          <a:p>
            <a:endParaRPr lang="en-US"/>
          </a:p>
        </p:txBody>
      </p:sp>
      <p:sp>
        <p:nvSpPr>
          <p:cNvPr id="15367" name="Rectangle 7"/>
          <p:cNvSpPr>
            <a:spLocks/>
          </p:cNvSpPr>
          <p:nvPr/>
        </p:nvSpPr>
        <p:spPr bwMode="auto">
          <a:xfrm>
            <a:off x="0" y="32722821"/>
            <a:ext cx="51206400" cy="195580"/>
          </a:xfrm>
          <a:prstGeom prst="rect">
            <a:avLst/>
          </a:prstGeom>
          <a:solidFill>
            <a:srgbClr val="333399"/>
          </a:solidFill>
          <a:ln w="12700">
            <a:noFill/>
            <a:miter lim="800000"/>
            <a:headEnd/>
            <a:tailEnd/>
          </a:ln>
        </p:spPr>
        <p:txBody>
          <a:bodyPr lIns="0" tIns="0" rIns="0" bIns="0">
            <a:prstTxWarp prst="textNoShape">
              <a:avLst/>
            </a:prstTxWarp>
          </a:bodyPr>
          <a:lstStyle/>
          <a:p>
            <a:endParaRPr lang="en-US"/>
          </a:p>
        </p:txBody>
      </p:sp>
      <p:pic>
        <p:nvPicPr>
          <p:cNvPr id="15374" name="Picture 48" descr="twlogo.png"/>
          <p:cNvPicPr>
            <a:picLocks noChangeAspect="1"/>
          </p:cNvPicPr>
          <p:nvPr/>
        </p:nvPicPr>
        <p:blipFill>
          <a:blip r:embed="rId9"/>
          <a:srcRect/>
          <a:stretch>
            <a:fillRect/>
          </a:stretch>
        </p:blipFill>
        <p:spPr bwMode="auto">
          <a:xfrm>
            <a:off x="8763000" y="457200"/>
            <a:ext cx="5105400" cy="1882175"/>
          </a:xfrm>
          <a:prstGeom prst="rect">
            <a:avLst/>
          </a:prstGeom>
          <a:noFill/>
          <a:ln w="9525">
            <a:noFill/>
            <a:miter lim="800000"/>
            <a:headEnd/>
            <a:tailEnd/>
          </a:ln>
        </p:spPr>
      </p:pic>
      <p:pic>
        <p:nvPicPr>
          <p:cNvPr id="18" name="Picture 17" descr="RPI_red_header.png"/>
          <p:cNvPicPr>
            <a:picLocks noChangeAspect="1"/>
          </p:cNvPicPr>
          <p:nvPr/>
        </p:nvPicPr>
        <p:blipFill>
          <a:blip r:embed="rId10"/>
          <a:stretch>
            <a:fillRect/>
          </a:stretch>
        </p:blipFill>
        <p:spPr>
          <a:xfrm>
            <a:off x="1117601" y="1045028"/>
            <a:ext cx="7282516" cy="1088572"/>
          </a:xfrm>
          <a:prstGeom prst="rect">
            <a:avLst/>
          </a:prstGeom>
        </p:spPr>
      </p:pic>
      <p:sp>
        <p:nvSpPr>
          <p:cNvPr id="16" name="Rectangle 10"/>
          <p:cNvSpPr>
            <a:spLocks/>
          </p:cNvSpPr>
          <p:nvPr/>
        </p:nvSpPr>
        <p:spPr bwMode="auto">
          <a:xfrm>
            <a:off x="685800" y="8686800"/>
            <a:ext cx="17170400" cy="1175657"/>
          </a:xfrm>
          <a:prstGeom prst="rect">
            <a:avLst/>
          </a:prstGeom>
          <a:solidFill>
            <a:srgbClr val="66CCFF"/>
          </a:solidFill>
          <a:ln w="12700">
            <a:noFill/>
            <a:miter lim="800000"/>
            <a:headEnd/>
            <a:tailEnd/>
          </a:ln>
        </p:spPr>
        <p:txBody>
          <a:bodyPr lIns="0" tIns="91440" rIns="0" bIns="0" anchor="ctr" anchorCtr="1">
            <a:prstTxWarp prst="textNoShape">
              <a:avLst/>
            </a:prstTxWarp>
          </a:bodyPr>
          <a:lstStyle/>
          <a:p>
            <a:pPr algn="ctr"/>
            <a:r>
              <a:rPr lang="en-US" sz="4800" dirty="0" smtClean="0">
                <a:latin typeface="Arial Black"/>
              </a:rPr>
              <a:t>Abstract</a:t>
            </a:r>
            <a:endParaRPr lang="en-US" sz="4800" dirty="0">
              <a:latin typeface="Arial Black"/>
            </a:endParaRPr>
          </a:p>
        </p:txBody>
      </p:sp>
      <p:grpSp>
        <p:nvGrpSpPr>
          <p:cNvPr id="3" name="Group 2"/>
          <p:cNvGrpSpPr/>
          <p:nvPr/>
        </p:nvGrpSpPr>
        <p:grpSpPr>
          <a:xfrm>
            <a:off x="685800" y="27736800"/>
            <a:ext cx="32931100" cy="4876800"/>
            <a:chOff x="685800" y="27736800"/>
            <a:chExt cx="32931100" cy="4876800"/>
          </a:xfrm>
        </p:grpSpPr>
        <p:sp>
          <p:nvSpPr>
            <p:cNvPr id="15381" name="Rectangle 98"/>
            <p:cNvSpPr>
              <a:spLocks/>
            </p:cNvSpPr>
            <p:nvPr/>
          </p:nvSpPr>
          <p:spPr bwMode="auto">
            <a:xfrm>
              <a:off x="685800" y="27736800"/>
              <a:ext cx="16357600" cy="4876800"/>
            </a:xfrm>
            <a:prstGeom prst="rect">
              <a:avLst/>
            </a:prstGeom>
            <a:solidFill>
              <a:schemeClr val="accent1"/>
            </a:solidFill>
            <a:ln w="12700">
              <a:noFill/>
              <a:miter lim="800000"/>
              <a:headEnd/>
              <a:tailEnd/>
            </a:ln>
          </p:spPr>
          <p:txBody>
            <a:bodyPr lIns="91440" tIns="91440" rIns="0" bIns="0">
              <a:prstTxWarp prst="textNoShape">
                <a:avLst/>
              </a:prstTxWarp>
            </a:bodyPr>
            <a:lstStyle/>
            <a:p>
              <a:pPr>
                <a:lnSpc>
                  <a:spcPct val="110000"/>
                </a:lnSpc>
                <a:spcAft>
                  <a:spcPts val="1200"/>
                </a:spcAft>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900" b="1" dirty="0" smtClean="0">
                  <a:solidFill>
                    <a:schemeClr val="tx1"/>
                  </a:solidFill>
                  <a:latin typeface="Verdana" pitchFamily="-108" charset="0"/>
                  <a:ea typeface="Verdana" pitchFamily="-108" charset="0"/>
                  <a:cs typeface="Verdana" pitchFamily="-108" charset="0"/>
                  <a:sym typeface="Verdana" pitchFamily="-108" charset="0"/>
                </a:rPr>
                <a:t>Glossary</a:t>
              </a:r>
              <a:r>
                <a:rPr lang="en-US" sz="2900" b="1" dirty="0">
                  <a:solidFill>
                    <a:schemeClr val="tx1"/>
                  </a:solidFill>
                  <a:latin typeface="Verdana" pitchFamily="-108" charset="0"/>
                  <a:ea typeface="Verdana" pitchFamily="-108" charset="0"/>
                  <a:cs typeface="Verdana" pitchFamily="-108" charset="0"/>
                  <a:sym typeface="Verdana" pitchFamily="-108" charset="0"/>
                </a:rPr>
                <a:t>:</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CMAP/COE – </a:t>
              </a:r>
              <a:r>
                <a:rPr lang="en-US" sz="2000" dirty="0" smtClean="0">
                  <a:solidFill>
                    <a:schemeClr val="tx1"/>
                  </a:solidFill>
                  <a:latin typeface="Verdana" pitchFamily="-108" charset="0"/>
                  <a:ea typeface="Verdana" pitchFamily="-108" charset="0"/>
                  <a:cs typeface="Verdana" pitchFamily="-108" charset="0"/>
                  <a:sym typeface="Verdana" pitchFamily="-108" charset="0"/>
                </a:rPr>
                <a:t>Concept Mapping Application Ontology Editor, built on top of the IHMC </a:t>
              </a:r>
              <a:r>
                <a:rPr lang="en-US" sz="2000" dirty="0" err="1" smtClean="0">
                  <a:solidFill>
                    <a:schemeClr val="tx1"/>
                  </a:solidFill>
                  <a:latin typeface="Verdana" pitchFamily="-108" charset="0"/>
                  <a:ea typeface="Verdana" pitchFamily="-108" charset="0"/>
                  <a:cs typeface="Verdana" pitchFamily="-108" charset="0"/>
                  <a:sym typeface="Verdana" pitchFamily="-108" charset="0"/>
                </a:rPr>
                <a:t>CmapTools</a:t>
              </a:r>
              <a:r>
                <a:rPr lang="en-US" sz="2000" dirty="0" smtClean="0">
                  <a:solidFill>
                    <a:schemeClr val="tx1"/>
                  </a:solidFill>
                  <a:latin typeface="Verdana" pitchFamily="-108" charset="0"/>
                  <a:ea typeface="Verdana" pitchFamily="-108" charset="0"/>
                  <a:cs typeface="Verdana" pitchFamily="-108" charset="0"/>
                  <a:sym typeface="Verdana" pitchFamily="-108" charset="0"/>
                </a:rPr>
                <a:t> concept mapping software</a:t>
              </a:r>
              <a:endParaRPr lang="en-US" sz="2000" b="1" dirty="0" smtClean="0">
                <a:solidFill>
                  <a:schemeClr val="tx1"/>
                </a:solidFill>
                <a:latin typeface="Verdana" pitchFamily="-108" charset="0"/>
                <a:ea typeface="Verdana" pitchFamily="-108" charset="0"/>
                <a:cs typeface="Verdana" pitchFamily="-108" charset="0"/>
                <a:sym typeface="Verdana" pitchFamily="-108" charset="0"/>
              </a:endParaRP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ESIP – </a:t>
              </a:r>
              <a:r>
                <a:rPr lang="en-US" sz="2000" dirty="0" smtClean="0">
                  <a:solidFill>
                    <a:schemeClr val="tx1"/>
                  </a:solidFill>
                  <a:latin typeface="Verdana" pitchFamily="-108" charset="0"/>
                  <a:ea typeface="Verdana" pitchFamily="-108" charset="0"/>
                  <a:cs typeface="Verdana" pitchFamily="-108" charset="0"/>
                  <a:sym typeface="Verdana" pitchFamily="-108" charset="0"/>
                </a:rPr>
                <a:t>Earth Science </a:t>
              </a:r>
              <a:r>
                <a:rPr lang="en-US" sz="2000" dirty="0">
                  <a:solidFill>
                    <a:schemeClr val="tx1"/>
                  </a:solidFill>
                  <a:latin typeface="Verdana" pitchFamily="-108" charset="0"/>
                  <a:ea typeface="Verdana" pitchFamily="-108" charset="0"/>
                  <a:cs typeface="Verdana" pitchFamily="-108" charset="0"/>
                  <a:sym typeface="Verdana" pitchFamily="-108" charset="0"/>
                </a:rPr>
                <a:t>Information Partners (</a:t>
              </a:r>
              <a:r>
                <a:rPr lang="en-US" sz="2000" dirty="0">
                  <a:solidFill>
                    <a:schemeClr val="tx1"/>
                  </a:solidFill>
                  <a:latin typeface="Verdana" pitchFamily="-108" charset="0"/>
                  <a:ea typeface="Verdana" pitchFamily="-108" charset="0"/>
                  <a:cs typeface="Verdana" pitchFamily="-108" charset="0"/>
                  <a:sym typeface="Verdana" pitchFamily="-108" charset="0"/>
                  <a:hlinkClick r:id="rId11"/>
                </a:rPr>
                <a:t>http://www.esipfed.org</a:t>
              </a:r>
              <a:r>
                <a:rPr lang="en-US" sz="2000" dirty="0" smtClean="0">
                  <a:solidFill>
                    <a:schemeClr val="tx1"/>
                  </a:solidFill>
                  <a:latin typeface="Verdana" pitchFamily="-108" charset="0"/>
                  <a:ea typeface="Verdana" pitchFamily="-108" charset="0"/>
                  <a:cs typeface="Verdana" pitchFamily="-108" charset="0"/>
                  <a:sym typeface="Verdana" pitchFamily="-108" charset="0"/>
                  <a:hlinkClick r:id="rId11"/>
                </a:rPr>
                <a:t>/</a:t>
              </a:r>
              <a:r>
                <a:rPr lang="en-US" sz="2000" dirty="0" smtClean="0">
                  <a:solidFill>
                    <a:schemeClr val="tx1"/>
                  </a:solidFill>
                  <a:latin typeface="Verdana" pitchFamily="-108" charset="0"/>
                  <a:ea typeface="Verdana" pitchFamily="-108" charset="0"/>
                  <a:cs typeface="Verdana" pitchFamily="-108" charset="0"/>
                  <a:sym typeface="Verdana" pitchFamily="-108" charset="0"/>
                </a:rPr>
                <a:t>) </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FOAF</a:t>
              </a:r>
              <a:r>
                <a:rPr lang="en-US" sz="2000" dirty="0" smtClean="0">
                  <a:solidFill>
                    <a:schemeClr val="tx1"/>
                  </a:solidFill>
                  <a:latin typeface="Verdana" pitchFamily="-108" charset="0"/>
                  <a:ea typeface="Verdana" pitchFamily="-108" charset="0"/>
                  <a:cs typeface="Verdana" pitchFamily="-108" charset="0"/>
                  <a:sym typeface="Verdana" pitchFamily="-108" charset="0"/>
                </a:rPr>
                <a:t> - Friend of a </a:t>
              </a:r>
              <a:r>
                <a:rPr lang="en-US" sz="2000" dirty="0">
                  <a:solidFill>
                    <a:schemeClr val="tx1"/>
                  </a:solidFill>
                  <a:latin typeface="Verdana" pitchFamily="-108" charset="0"/>
                  <a:ea typeface="Verdana" pitchFamily="-108" charset="0"/>
                  <a:cs typeface="Verdana" pitchFamily="-108" charset="0"/>
                  <a:sym typeface="Verdana" pitchFamily="-108" charset="0"/>
                </a:rPr>
                <a:t>Friend (</a:t>
              </a:r>
              <a:r>
                <a:rPr lang="en-US" sz="2000" dirty="0">
                  <a:solidFill>
                    <a:schemeClr val="tx1"/>
                  </a:solidFill>
                  <a:latin typeface="Verdana" pitchFamily="-108" charset="0"/>
                  <a:ea typeface="Verdana" pitchFamily="-108" charset="0"/>
                  <a:cs typeface="Verdana" pitchFamily="-108" charset="0"/>
                  <a:sym typeface="Verdana" pitchFamily="-108" charset="0"/>
                  <a:hlinkClick r:id="rId12"/>
                </a:rPr>
                <a:t>http://xmlns.com/foaf/0.1</a:t>
              </a:r>
              <a:r>
                <a:rPr lang="en-US" sz="2000" dirty="0" smtClean="0">
                  <a:solidFill>
                    <a:schemeClr val="tx1"/>
                  </a:solidFill>
                  <a:latin typeface="Verdana" pitchFamily="-108" charset="0"/>
                  <a:ea typeface="Verdana" pitchFamily="-108" charset="0"/>
                  <a:cs typeface="Verdana" pitchFamily="-108" charset="0"/>
                  <a:sym typeface="Verdana" pitchFamily="-108" charset="0"/>
                  <a:hlinkClick r:id="rId12"/>
                </a:rPr>
                <a:t>/</a:t>
              </a:r>
              <a:r>
                <a:rPr lang="en-US" sz="2000" dirty="0" smtClean="0">
                  <a:solidFill>
                    <a:schemeClr val="tx1"/>
                  </a:solidFill>
                  <a:latin typeface="Verdana" pitchFamily="-108" charset="0"/>
                  <a:ea typeface="Verdana" pitchFamily="-108" charset="0"/>
                  <a:cs typeface="Verdana" pitchFamily="-108" charset="0"/>
                  <a:sym typeface="Verdana" pitchFamily="-108" charset="0"/>
                </a:rPr>
                <a:t>) </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O&amp;M </a:t>
              </a:r>
              <a:r>
                <a:rPr lang="en-US" sz="2000" dirty="0" smtClean="0">
                  <a:solidFill>
                    <a:schemeClr val="tx1"/>
                  </a:solidFill>
                  <a:latin typeface="Verdana" pitchFamily="-108" charset="0"/>
                  <a:ea typeface="Verdana" pitchFamily="-108" charset="0"/>
                  <a:cs typeface="Verdana" pitchFamily="-108" charset="0"/>
                  <a:sym typeface="Verdana" pitchFamily="-108" charset="0"/>
                </a:rPr>
                <a:t>– Observations </a:t>
              </a:r>
              <a:r>
                <a:rPr lang="en-US" sz="2000" dirty="0">
                  <a:solidFill>
                    <a:schemeClr val="tx1"/>
                  </a:solidFill>
                  <a:latin typeface="Verdana" pitchFamily="-108" charset="0"/>
                  <a:ea typeface="Verdana" pitchFamily="-108" charset="0"/>
                  <a:cs typeface="Verdana" pitchFamily="-108" charset="0"/>
                  <a:sym typeface="Verdana" pitchFamily="-108" charset="0"/>
                </a:rPr>
                <a:t>and Measurements (</a:t>
              </a:r>
              <a:r>
                <a:rPr lang="en-US" sz="2000" dirty="0">
                  <a:solidFill>
                    <a:schemeClr val="tx1"/>
                  </a:solidFill>
                  <a:latin typeface="Verdana" pitchFamily="-108" charset="0"/>
                  <a:ea typeface="Verdana" pitchFamily="-108" charset="0"/>
                  <a:cs typeface="Verdana" pitchFamily="-108" charset="0"/>
                  <a:sym typeface="Verdana" pitchFamily="-108" charset="0"/>
                  <a:hlinkClick r:id="rId13"/>
                </a:rPr>
                <a:t>http://www.opengeospatial.org/standards/</a:t>
              </a:r>
              <a:r>
                <a:rPr lang="en-US" sz="2000" dirty="0" smtClean="0">
                  <a:solidFill>
                    <a:schemeClr val="tx1"/>
                  </a:solidFill>
                  <a:latin typeface="Verdana" pitchFamily="-108" charset="0"/>
                  <a:ea typeface="Verdana" pitchFamily="-108" charset="0"/>
                  <a:cs typeface="Verdana" pitchFamily="-108" charset="0"/>
                  <a:sym typeface="Verdana" pitchFamily="-108" charset="0"/>
                  <a:hlinkClick r:id="rId13"/>
                </a:rPr>
                <a:t>om</a:t>
              </a:r>
              <a:r>
                <a:rPr lang="en-US" sz="2000" dirty="0" smtClean="0">
                  <a:solidFill>
                    <a:schemeClr val="tx1"/>
                  </a:solidFill>
                  <a:latin typeface="Verdana" pitchFamily="-108" charset="0"/>
                  <a:ea typeface="Verdana" pitchFamily="-108" charset="0"/>
                  <a:cs typeface="Verdana" pitchFamily="-108" charset="0"/>
                  <a:sym typeface="Verdana" pitchFamily="-108" charset="0"/>
                </a:rPr>
                <a:t>) </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a:solidFill>
                    <a:schemeClr val="tx1"/>
                  </a:solidFill>
                  <a:latin typeface="Verdana" pitchFamily="-108" charset="0"/>
                  <a:ea typeface="Verdana" pitchFamily="-108" charset="0"/>
                  <a:cs typeface="Verdana" pitchFamily="-108" charset="0"/>
                  <a:sym typeface="Verdana" pitchFamily="-108" charset="0"/>
                </a:rPr>
                <a:t>OWL</a:t>
              </a:r>
              <a:r>
                <a:rPr lang="en-US" sz="2000" dirty="0">
                  <a:solidFill>
                    <a:schemeClr val="tx1"/>
                  </a:solidFill>
                  <a:latin typeface="Verdana" pitchFamily="-108" charset="0"/>
                  <a:ea typeface="Verdana" pitchFamily="-108" charset="0"/>
                  <a:cs typeface="Verdana" pitchFamily="-108" charset="0"/>
                  <a:sym typeface="Verdana" pitchFamily="-108" charset="0"/>
                </a:rPr>
                <a:t> – Web Ontology Language</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RDFs</a:t>
              </a:r>
              <a:r>
                <a:rPr lang="en-US" sz="2000" dirty="0" smtClean="0">
                  <a:solidFill>
                    <a:schemeClr val="tx1"/>
                  </a:solidFill>
                  <a:latin typeface="Verdana" pitchFamily="-108" charset="0"/>
                  <a:ea typeface="Verdana" pitchFamily="-108" charset="0"/>
                  <a:cs typeface="Verdana" pitchFamily="-108" charset="0"/>
                  <a:sym typeface="Verdana" pitchFamily="-108" charset="0"/>
                </a:rPr>
                <a:t> – Resource Description Framework Schema</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RPI</a:t>
              </a:r>
              <a:r>
                <a:rPr lang="en-US" sz="2000" b="1" dirty="0">
                  <a:solidFill>
                    <a:schemeClr val="tx1"/>
                  </a:solidFill>
                  <a:latin typeface="Verdana" pitchFamily="-108" charset="0"/>
                  <a:ea typeface="Verdana" pitchFamily="-108" charset="0"/>
                  <a:cs typeface="Verdana" pitchFamily="-108" charset="0"/>
                  <a:sym typeface="Verdana" pitchFamily="-108" charset="0"/>
                </a:rPr>
                <a:t>/TWC </a:t>
              </a:r>
              <a:r>
                <a:rPr lang="en-US" sz="2000" dirty="0">
                  <a:solidFill>
                    <a:schemeClr val="tx1"/>
                  </a:solidFill>
                  <a:latin typeface="Verdana" pitchFamily="-108" charset="0"/>
                  <a:ea typeface="Verdana" pitchFamily="-108" charset="0"/>
                  <a:cs typeface="Verdana" pitchFamily="-108" charset="0"/>
                  <a:sym typeface="Verdana" pitchFamily="-108" charset="0"/>
                </a:rPr>
                <a:t>– Rensselaer Polytechnic Institute / Tetherless World </a:t>
              </a:r>
              <a:r>
                <a:rPr lang="en-US" sz="2000" dirty="0" smtClean="0">
                  <a:solidFill>
                    <a:schemeClr val="tx1"/>
                  </a:solidFill>
                  <a:latin typeface="Verdana" pitchFamily="-108" charset="0"/>
                  <a:ea typeface="Verdana" pitchFamily="-108" charset="0"/>
                  <a:cs typeface="Verdana" pitchFamily="-108" charset="0"/>
                  <a:sym typeface="Verdana" pitchFamily="-108" charset="0"/>
                </a:rPr>
                <a:t>Constellation (</a:t>
              </a:r>
              <a:r>
                <a:rPr lang="en-US" sz="2000" dirty="0" smtClean="0">
                  <a:solidFill>
                    <a:schemeClr val="tx1"/>
                  </a:solidFill>
                  <a:latin typeface="Verdana" pitchFamily="-108" charset="0"/>
                  <a:ea typeface="Verdana" pitchFamily="-108" charset="0"/>
                  <a:cs typeface="Verdana" pitchFamily="-108" charset="0"/>
                  <a:sym typeface="Verdana" pitchFamily="-108" charset="0"/>
                  <a:hlinkClick r:id="rId14"/>
                </a:rPr>
                <a:t>http://tw.rpi.edu</a:t>
              </a:r>
              <a:r>
                <a:rPr lang="en-US" sz="2000" dirty="0" smtClean="0">
                  <a:solidFill>
                    <a:schemeClr val="tx1"/>
                  </a:solidFill>
                  <a:latin typeface="Verdana" pitchFamily="-108" charset="0"/>
                  <a:ea typeface="Verdana" pitchFamily="-108" charset="0"/>
                  <a:cs typeface="Verdana" pitchFamily="-108" charset="0"/>
                  <a:sym typeface="Verdana" pitchFamily="-108" charset="0"/>
                </a:rPr>
                <a:t>) </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SADL</a:t>
              </a:r>
              <a:r>
                <a:rPr lang="en-US" sz="2000" dirty="0" smtClean="0">
                  <a:solidFill>
                    <a:schemeClr val="tx1"/>
                  </a:solidFill>
                  <a:latin typeface="Verdana" pitchFamily="-108" charset="0"/>
                  <a:ea typeface="Verdana" pitchFamily="-108" charset="0"/>
                  <a:cs typeface="Verdana" pitchFamily="-108" charset="0"/>
                  <a:sym typeface="Verdana" pitchFamily="-108" charset="0"/>
                </a:rPr>
                <a:t> – Semantic Application </a:t>
              </a:r>
              <a:r>
                <a:rPr lang="en-US" sz="2000" dirty="0">
                  <a:solidFill>
                    <a:schemeClr val="tx1"/>
                  </a:solidFill>
                  <a:latin typeface="Verdana" pitchFamily="-108" charset="0"/>
                  <a:ea typeface="Verdana" pitchFamily="-108" charset="0"/>
                  <a:cs typeface="Verdana" pitchFamily="-108" charset="0"/>
                  <a:sym typeface="Verdana" pitchFamily="-108" charset="0"/>
                </a:rPr>
                <a:t>Design Language (</a:t>
              </a:r>
              <a:r>
                <a:rPr lang="en-US" sz="2000" dirty="0" smtClean="0">
                  <a:solidFill>
                    <a:schemeClr val="tx1"/>
                  </a:solidFill>
                  <a:latin typeface="Verdana" pitchFamily="-108" charset="0"/>
                  <a:ea typeface="Verdana" pitchFamily="-108" charset="0"/>
                  <a:cs typeface="Verdana" pitchFamily="-108" charset="0"/>
                  <a:sym typeface="Verdana" pitchFamily="-108" charset="0"/>
                  <a:hlinkClick r:id="rId15"/>
                </a:rPr>
                <a:t>http</a:t>
              </a:r>
              <a:r>
                <a:rPr lang="en-US" sz="2000" dirty="0">
                  <a:solidFill>
                    <a:schemeClr val="tx1"/>
                  </a:solidFill>
                  <a:latin typeface="Verdana" pitchFamily="-108" charset="0"/>
                  <a:ea typeface="Verdana" pitchFamily="-108" charset="0"/>
                  <a:cs typeface="Verdana" pitchFamily="-108" charset="0"/>
                  <a:sym typeface="Verdana" pitchFamily="-108" charset="0"/>
                  <a:hlinkClick r:id="rId15"/>
                </a:rPr>
                <a:t>://sadl.sourceforge.net</a:t>
              </a:r>
              <a:r>
                <a:rPr lang="en-US" sz="2000" dirty="0" smtClean="0">
                  <a:solidFill>
                    <a:schemeClr val="tx1"/>
                  </a:solidFill>
                  <a:latin typeface="Verdana" pitchFamily="-108" charset="0"/>
                  <a:ea typeface="Verdana" pitchFamily="-108" charset="0"/>
                  <a:cs typeface="Verdana" pitchFamily="-108" charset="0"/>
                  <a:sym typeface="Verdana" pitchFamily="-108" charset="0"/>
                  <a:hlinkClick r:id="rId15"/>
                </a:rPr>
                <a:t>/</a:t>
              </a:r>
              <a:r>
                <a:rPr lang="en-US" sz="2000" dirty="0" smtClean="0">
                  <a:solidFill>
                    <a:schemeClr val="tx1"/>
                  </a:solidFill>
                  <a:latin typeface="Verdana" pitchFamily="-108" charset="0"/>
                  <a:ea typeface="Verdana" pitchFamily="-108" charset="0"/>
                  <a:cs typeface="Verdana" pitchFamily="-108" charset="0"/>
                  <a:sym typeface="Verdana" pitchFamily="-108" charset="0"/>
                </a:rPr>
                <a:t>) </a:t>
              </a:r>
            </a:p>
            <a:p>
              <a:pPr>
                <a:lnSpc>
                  <a:spcPct val="110000"/>
                </a:lnSpc>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000" b="1" dirty="0" smtClean="0">
                  <a:solidFill>
                    <a:schemeClr val="tx1"/>
                  </a:solidFill>
                  <a:latin typeface="Verdana" pitchFamily="-108" charset="0"/>
                  <a:ea typeface="Verdana" pitchFamily="-108" charset="0"/>
                  <a:cs typeface="Verdana" pitchFamily="-108" charset="0"/>
                  <a:sym typeface="Verdana" pitchFamily="-108" charset="0"/>
                </a:rPr>
                <a:t>SPARQL –</a:t>
              </a:r>
              <a:r>
                <a:rPr lang="en-US" sz="2000" dirty="0" smtClean="0">
                  <a:solidFill>
                    <a:schemeClr val="tx1"/>
                  </a:solidFill>
                  <a:latin typeface="Verdana" pitchFamily="-108" charset="0"/>
                  <a:ea typeface="Verdana" pitchFamily="-108" charset="0"/>
                  <a:cs typeface="Verdana" pitchFamily="-108" charset="0"/>
                  <a:sym typeface="Verdana" pitchFamily="-108" charset="0"/>
                </a:rPr>
                <a:t> Simple Protocol and RDF Query Language</a:t>
              </a:r>
              <a:endParaRPr lang="en-US" sz="2000" dirty="0">
                <a:solidFill>
                  <a:schemeClr val="tx1"/>
                </a:solidFill>
                <a:latin typeface="Verdana" pitchFamily="-108" charset="0"/>
                <a:ea typeface="Verdana" pitchFamily="-108" charset="0"/>
                <a:cs typeface="Verdana" pitchFamily="-108" charset="0"/>
                <a:sym typeface="Verdana" pitchFamily="-108" charset="0"/>
              </a:endParaRPr>
            </a:p>
          </p:txBody>
        </p:sp>
        <p:sp>
          <p:nvSpPr>
            <p:cNvPr id="15382" name="Rectangle 98"/>
            <p:cNvSpPr>
              <a:spLocks/>
            </p:cNvSpPr>
            <p:nvPr/>
          </p:nvSpPr>
          <p:spPr bwMode="auto">
            <a:xfrm>
              <a:off x="17221200" y="31242000"/>
              <a:ext cx="16395700" cy="1371600"/>
            </a:xfrm>
            <a:prstGeom prst="rect">
              <a:avLst/>
            </a:prstGeom>
            <a:solidFill>
              <a:schemeClr val="accent1"/>
            </a:solidFill>
            <a:ln w="12700">
              <a:noFill/>
              <a:miter lim="800000"/>
              <a:headEnd/>
              <a:tailEnd/>
            </a:ln>
          </p:spPr>
          <p:txBody>
            <a:bodyPr lIns="91440" tIns="91440" rIns="0" bIns="0">
              <a:prstTxWarp prst="textNoShape">
                <a:avLst/>
              </a:prstTxWarp>
            </a:bodyPr>
            <a:lstStyle/>
            <a:p>
              <a:pPr>
                <a:lnSpc>
                  <a:spcPct val="110000"/>
                </a:lnSpc>
                <a:spcAft>
                  <a:spcPts val="1200"/>
                </a:spcAft>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sz="2900" b="1" dirty="0">
                  <a:solidFill>
                    <a:schemeClr val="tx1"/>
                  </a:solidFill>
                  <a:latin typeface="Verdana" pitchFamily="-108" charset="0"/>
                  <a:ea typeface="Verdana" pitchFamily="-108" charset="0"/>
                  <a:cs typeface="Verdana" pitchFamily="-108" charset="0"/>
                  <a:sym typeface="Verdana" pitchFamily="-108" charset="0"/>
                </a:rPr>
                <a:t>Acknowledgments</a:t>
              </a:r>
              <a:r>
                <a:rPr lang="en-US" sz="2900" b="1" dirty="0" smtClean="0">
                  <a:solidFill>
                    <a:schemeClr val="tx1"/>
                  </a:solidFill>
                  <a:latin typeface="Verdana" pitchFamily="-108" charset="0"/>
                  <a:ea typeface="Verdana" pitchFamily="-108" charset="0"/>
                  <a:cs typeface="Verdana" pitchFamily="-108" charset="0"/>
                  <a:sym typeface="Verdana" pitchFamily="-108" charset="0"/>
                </a:rPr>
                <a:t>:</a:t>
              </a:r>
            </a:p>
            <a:p>
              <a:pPr>
                <a:lnSpc>
                  <a:spcPct val="110000"/>
                </a:lnSpc>
                <a:spcAft>
                  <a:spcPts val="1200"/>
                </a:spcAft>
                <a:tabLst>
                  <a:tab pos="330400" algn="l"/>
                  <a:tab pos="662282" algn="l"/>
                  <a:tab pos="994163" algn="l"/>
                  <a:tab pos="1326045" algn="l"/>
                  <a:tab pos="1657926" algn="l"/>
                  <a:tab pos="1989808" algn="l"/>
                  <a:tab pos="2321689" algn="l"/>
                  <a:tab pos="2653571" algn="l"/>
                  <a:tab pos="2985452" algn="l"/>
                  <a:tab pos="3317334" algn="l"/>
                  <a:tab pos="3649215" algn="l"/>
                  <a:tab pos="3981097" algn="l"/>
                </a:tabLst>
              </a:pPr>
              <a:r>
                <a:rPr lang="en-US" dirty="0" smtClean="0">
                  <a:solidFill>
                    <a:schemeClr val="tx1"/>
                  </a:solidFill>
                  <a:latin typeface="Verdana" pitchFamily="-108" charset="0"/>
                  <a:ea typeface="Verdana" pitchFamily="-108" charset="0"/>
                  <a:cs typeface="Verdana" pitchFamily="-108" charset="0"/>
                  <a:sym typeface="Verdana" pitchFamily="-108" charset="0"/>
                </a:rPr>
                <a:t>Eric Rozell, Master’s Graduate of Rensselaer Polytechnic institute</a:t>
              </a:r>
            </a:p>
          </p:txBody>
        </p:sp>
      </p:grpSp>
      <p:sp>
        <p:nvSpPr>
          <p:cNvPr id="8" name="TextBox 7"/>
          <p:cNvSpPr txBox="1"/>
          <p:nvPr/>
        </p:nvSpPr>
        <p:spPr>
          <a:xfrm>
            <a:off x="685800" y="9906000"/>
            <a:ext cx="17094200" cy="6555642"/>
          </a:xfrm>
          <a:prstGeom prst="rect">
            <a:avLst/>
          </a:prstGeom>
          <a:noFill/>
        </p:spPr>
        <p:txBody>
          <a:bodyPr wrap="square" rtlCol="0">
            <a:spAutoFit/>
          </a:bodyPr>
          <a:lstStyle/>
          <a:p>
            <a:r>
              <a:rPr lang="en-US" sz="2800" dirty="0" smtClean="0"/>
              <a:t>The </a:t>
            </a:r>
            <a:r>
              <a:rPr lang="en-US" sz="2800" dirty="0"/>
              <a:t>accessibility of science data products is becoming increasingly easier, with more and more data and scientific community portals coming online all the time. But what can one do with the data product once it has been found? Can I visualize the data product as a map, plot, or graph? Can I import the data into a particular data manipulation tool like </a:t>
            </a:r>
            <a:r>
              <a:rPr lang="en-US" sz="2800" dirty="0" err="1"/>
              <a:t>MatLab</a:t>
            </a:r>
            <a:r>
              <a:rPr lang="en-US" sz="2800" dirty="0"/>
              <a:t> or IDL or </a:t>
            </a:r>
            <a:r>
              <a:rPr lang="en-US" sz="2800" dirty="0" err="1"/>
              <a:t>iPython</a:t>
            </a:r>
            <a:r>
              <a:rPr lang="en-US" sz="2800" dirty="0"/>
              <a:t> Notebook? How is the dataset accessible, and what kind of data products can be generated from it? </a:t>
            </a:r>
            <a:r>
              <a:rPr lang="en-US" sz="2800" dirty="0" err="1"/>
              <a:t>ToolMatch</a:t>
            </a:r>
            <a:r>
              <a:rPr lang="en-US" sz="2800" dirty="0"/>
              <a:t> is a crowd source approach (ontological model, information model, RDF Schema) that allows data and tool providers, and portal developers to enable user discovery of what can be done with a science data product, or conversely, which science data products are usable within a given tool.</a:t>
            </a:r>
          </a:p>
          <a:p>
            <a:endParaRPr lang="en-US" sz="2800" dirty="0"/>
          </a:p>
          <a:p>
            <a:r>
              <a:rPr lang="en-US" sz="2800" dirty="0"/>
              <a:t>Example queries may include "I need data for Carbon dioxide (CO2) concentrations, a climate change indicator, for the summer of 2012, that can be accessed via OPeNDAP Hyrax and plotted as a </a:t>
            </a:r>
            <a:r>
              <a:rPr lang="en-US" sz="2800" dirty="0" err="1"/>
              <a:t>timeseries</a:t>
            </a:r>
            <a:r>
              <a:rPr lang="en-US" sz="2800" dirty="0"/>
              <a:t>.", or "I need data with measurements of atmospheric aerosol optical depth sliced along latitude and longitude, returned as </a:t>
            </a:r>
            <a:r>
              <a:rPr lang="en-US" sz="2800" dirty="0" err="1"/>
              <a:t>netcdf</a:t>
            </a:r>
            <a:r>
              <a:rPr lang="en-US" sz="2800" dirty="0"/>
              <a:t> data, and accessible in </a:t>
            </a:r>
            <a:r>
              <a:rPr lang="en-US" sz="2800" dirty="0" err="1"/>
              <a:t>MatLab</a:t>
            </a:r>
            <a:r>
              <a:rPr lang="en-US" sz="2800" dirty="0"/>
              <a:t>."</a:t>
            </a:r>
          </a:p>
          <a:p>
            <a:endParaRPr lang="en-US" sz="2800" dirty="0"/>
          </a:p>
          <a:p>
            <a:r>
              <a:rPr lang="en-US" sz="2800" dirty="0"/>
              <a:t>This contribution outlines the progress of the </a:t>
            </a:r>
            <a:r>
              <a:rPr lang="en-US" sz="2800" dirty="0" err="1"/>
              <a:t>ToolMatch</a:t>
            </a:r>
            <a:r>
              <a:rPr lang="en-US" sz="2800" dirty="0"/>
              <a:t> development, plans for utilizing its capabilities, and efforts to leverage and enhance the use of </a:t>
            </a:r>
            <a:r>
              <a:rPr lang="en-US" sz="2800" dirty="0" err="1"/>
              <a:t>ToolMatch</a:t>
            </a:r>
            <a:r>
              <a:rPr lang="en-US" sz="2800" dirty="0"/>
              <a:t> in various portals.</a:t>
            </a:r>
          </a:p>
        </p:txBody>
      </p:sp>
      <p:pic>
        <p:nvPicPr>
          <p:cNvPr id="7" name="Picture 6" descr="KnowledgeMotifs.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48000" y="2971800"/>
            <a:ext cx="4572000" cy="1143000"/>
          </a:xfrm>
          <a:prstGeom prst="rect">
            <a:avLst/>
          </a:prstGeom>
        </p:spPr>
      </p:pic>
      <p:pic>
        <p:nvPicPr>
          <p:cNvPr id="13" name="Picture 12" descr="ESIP_Logo.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82200" y="2971800"/>
            <a:ext cx="2514600" cy="1214782"/>
          </a:xfrm>
          <a:prstGeom prst="rect">
            <a:avLst/>
          </a:prstGeom>
        </p:spPr>
      </p:pic>
      <p:pic>
        <p:nvPicPr>
          <p:cNvPr id="6" name="Picture 5" descr="ToolMatchQRCode.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230600" y="304800"/>
            <a:ext cx="2133600" cy="2133600"/>
          </a:xfrm>
          <a:prstGeom prst="rect">
            <a:avLst/>
          </a:prstGeom>
        </p:spPr>
      </p:pic>
      <p:sp>
        <p:nvSpPr>
          <p:cNvPr id="10" name="TextBox 9"/>
          <p:cNvSpPr txBox="1"/>
          <p:nvPr/>
        </p:nvSpPr>
        <p:spPr>
          <a:xfrm>
            <a:off x="16535400" y="2362200"/>
            <a:ext cx="1530738" cy="461665"/>
          </a:xfrm>
          <a:prstGeom prst="rect">
            <a:avLst/>
          </a:prstGeom>
          <a:noFill/>
        </p:spPr>
        <p:txBody>
          <a:bodyPr wrap="none" rtlCol="0">
            <a:spAutoFit/>
          </a:bodyPr>
          <a:lstStyle/>
          <a:p>
            <a:r>
              <a:rPr lang="en-US" dirty="0" err="1" smtClean="0"/>
              <a:t>ToolMatch</a:t>
            </a:r>
            <a:endParaRPr lang="en-US" dirty="0"/>
          </a:p>
        </p:txBody>
      </p:sp>
      <p:grpSp>
        <p:nvGrpSpPr>
          <p:cNvPr id="31" name="Group 30"/>
          <p:cNvGrpSpPr/>
          <p:nvPr/>
        </p:nvGrpSpPr>
        <p:grpSpPr>
          <a:xfrm>
            <a:off x="20040600" y="16992600"/>
            <a:ext cx="18897599" cy="11658600"/>
            <a:chOff x="17526000" y="4191000"/>
            <a:chExt cx="18897599" cy="11658600"/>
          </a:xfrm>
        </p:grpSpPr>
        <p:pic>
          <p:nvPicPr>
            <p:cNvPr id="23" name="Picture 22" descr="Screen Shot 2013-12-03 at 12.53.23 PM.png"/>
            <p:cNvPicPr>
              <a:picLocks noChangeAspect="1"/>
            </p:cNvPicPr>
            <p:nvPr/>
          </p:nvPicPr>
          <p:blipFill>
            <a:blip r:embed="rId19"/>
            <a:stretch>
              <a:fillRect/>
            </a:stretch>
          </p:blipFill>
          <p:spPr>
            <a:xfrm>
              <a:off x="17526000" y="4191000"/>
              <a:ext cx="16830413" cy="8153400"/>
            </a:xfrm>
            <a:prstGeom prst="rect">
              <a:avLst/>
            </a:prstGeom>
          </p:spPr>
        </p:pic>
        <p:grpSp>
          <p:nvGrpSpPr>
            <p:cNvPr id="11" name="Group 10"/>
            <p:cNvGrpSpPr/>
            <p:nvPr/>
          </p:nvGrpSpPr>
          <p:grpSpPr>
            <a:xfrm>
              <a:off x="19964400" y="6705600"/>
              <a:ext cx="16459199" cy="9144000"/>
              <a:chOff x="20290118" y="1853864"/>
              <a:chExt cx="9144000" cy="4429760"/>
            </a:xfrm>
          </p:grpSpPr>
          <p:pic>
            <p:nvPicPr>
              <p:cNvPr id="27" name="Picture 26" descr="Screen Shot 2013-12-03 at 12.53.23 PM.png"/>
              <p:cNvPicPr>
                <a:picLocks noChangeAspect="1"/>
              </p:cNvPicPr>
              <p:nvPr/>
            </p:nvPicPr>
            <p:blipFill>
              <a:blip r:embed="rId19"/>
              <a:stretch>
                <a:fillRect/>
              </a:stretch>
            </p:blipFill>
            <p:spPr>
              <a:xfrm>
                <a:off x="20290118" y="1853864"/>
                <a:ext cx="9144000" cy="4429760"/>
              </a:xfrm>
              <a:prstGeom prst="rect">
                <a:avLst/>
              </a:prstGeom>
            </p:spPr>
          </p:pic>
          <p:sp>
            <p:nvSpPr>
              <p:cNvPr id="28" name="Rounded Rectangle 27"/>
              <p:cNvSpPr/>
              <p:nvPr/>
            </p:nvSpPr>
            <p:spPr>
              <a:xfrm>
                <a:off x="20503865" y="2312201"/>
                <a:ext cx="1005840" cy="292608"/>
              </a:xfrm>
              <a:prstGeom prst="roundRect">
                <a:avLst/>
              </a:prstGeom>
              <a:gradFill flip="none" rotWithShape="1">
                <a:gsLst>
                  <a:gs pos="60000">
                    <a:schemeClr val="tx1"/>
                  </a:gs>
                  <a:gs pos="69000">
                    <a:srgbClr val="33333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100" b="1" kern="1200" dirty="0" smtClean="0">
                    <a:latin typeface="Avenir Next Demi Bold"/>
                    <a:cs typeface="Avenir Next Demi Bold"/>
                  </a:rPr>
                  <a:t>Description</a:t>
                </a:r>
                <a:endParaRPr lang="en-US" sz="1100" b="1" kern="1200" dirty="0">
                  <a:latin typeface="Avenir Next Demi Bold"/>
                  <a:cs typeface="Avenir Next Demi Bold"/>
                </a:endParaRPr>
              </a:p>
            </p:txBody>
          </p:sp>
          <p:sp>
            <p:nvSpPr>
              <p:cNvPr id="29" name="Rounded Rectangle 28"/>
              <p:cNvSpPr/>
              <p:nvPr/>
            </p:nvSpPr>
            <p:spPr>
              <a:xfrm>
                <a:off x="26062826" y="2318297"/>
                <a:ext cx="1005840" cy="292608"/>
              </a:xfrm>
              <a:prstGeom prst="roundRect">
                <a:avLst/>
              </a:prstGeom>
              <a:gradFill flip="none" rotWithShape="1">
                <a:gsLst>
                  <a:gs pos="43000">
                    <a:schemeClr val="accent1"/>
                  </a:gs>
                  <a:gs pos="100000">
                    <a:schemeClr val="tx2">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100" b="1" kern="1200" dirty="0" smtClean="0">
                    <a:latin typeface="Avenir Next Demi Bold"/>
                    <a:cs typeface="Avenir Next Demi Bold"/>
                  </a:rPr>
                  <a:t>Tools</a:t>
                </a:r>
                <a:endParaRPr lang="en-US" sz="1100" b="1" kern="1200" dirty="0">
                  <a:latin typeface="Avenir Next Demi Bold"/>
                  <a:cs typeface="Avenir Next Demi Bold"/>
                </a:endParaRPr>
              </a:p>
            </p:txBody>
          </p:sp>
          <p:pic>
            <p:nvPicPr>
              <p:cNvPr id="30" name="table"/>
              <p:cNvPicPr>
                <a:picLocks noChangeAspect="1"/>
              </p:cNvPicPr>
              <p:nvPr/>
            </p:nvPicPr>
            <p:blipFill>
              <a:blip r:embed="rId20"/>
              <a:stretch>
                <a:fillRect/>
              </a:stretch>
            </p:blipFill>
            <p:spPr>
              <a:xfrm>
                <a:off x="20574000" y="2819400"/>
                <a:ext cx="8636000" cy="3175477"/>
              </a:xfrm>
              <a:prstGeom prst="rect">
                <a:avLst/>
              </a:prstGeom>
            </p:spPr>
          </p:pic>
        </p:grpSp>
      </p:grpSp>
      <p:sp>
        <p:nvSpPr>
          <p:cNvPr id="67" name="TextBox 66"/>
          <p:cNvSpPr txBox="1"/>
          <p:nvPr/>
        </p:nvSpPr>
        <p:spPr>
          <a:xfrm>
            <a:off x="685800" y="17653000"/>
            <a:ext cx="17297400" cy="5632312"/>
          </a:xfrm>
          <a:prstGeom prst="rect">
            <a:avLst/>
          </a:prstGeom>
          <a:noFill/>
          <a:ln>
            <a:solidFill>
              <a:schemeClr val="tx1"/>
            </a:solidFill>
          </a:ln>
        </p:spPr>
        <p:txBody>
          <a:bodyPr wrap="square" rtlCol="0">
            <a:spAutoFit/>
          </a:bodyPr>
          <a:lstStyle/>
          <a:p>
            <a:r>
              <a:rPr lang="en-US" sz="3600" dirty="0"/>
              <a:t>To facilitate a crowd source approach for domain experts who are not </a:t>
            </a:r>
            <a:r>
              <a:rPr lang="en-US" sz="3600" dirty="0" err="1"/>
              <a:t>ontologists</a:t>
            </a:r>
            <a:r>
              <a:rPr lang="en-US" sz="3600" dirty="0"/>
              <a:t>, we develop an ontological model using one of the open source, English-like languages available that can help </a:t>
            </a:r>
            <a:r>
              <a:rPr lang="en-US" sz="3600" dirty="0" smtClean="0"/>
              <a:t>us. We develop an ontology that can help us:</a:t>
            </a:r>
          </a:p>
          <a:p>
            <a:pPr marL="342900" indent="-342900">
              <a:buFont typeface="Arial"/>
              <a:buChar char="•"/>
            </a:pPr>
            <a:r>
              <a:rPr lang="en-US" sz="3600" dirty="0" smtClean="0"/>
              <a:t>Determine what storage format a data collection is in, i.e. NetCDF4, HDF4</a:t>
            </a:r>
          </a:p>
          <a:p>
            <a:pPr marL="342900" indent="-342900">
              <a:buFont typeface="Arial"/>
              <a:buChar char="•"/>
            </a:pPr>
            <a:r>
              <a:rPr lang="en-US" sz="3600" dirty="0" smtClean="0"/>
              <a:t>Determine what conventions the metadata follow</a:t>
            </a:r>
          </a:p>
          <a:p>
            <a:pPr marL="342900" indent="-342900">
              <a:buFont typeface="Arial"/>
              <a:buChar char="•"/>
            </a:pPr>
            <a:r>
              <a:rPr lang="en-US" sz="3600" dirty="0" smtClean="0"/>
              <a:t>Determine the types of information stored in the file</a:t>
            </a:r>
          </a:p>
          <a:p>
            <a:pPr marL="342900" indent="-342900">
              <a:buFont typeface="Arial"/>
              <a:buChar char="•"/>
            </a:pPr>
            <a:r>
              <a:rPr lang="en-US" sz="3600" dirty="0" smtClean="0"/>
              <a:t>Determine the type of server the data collection can be accessed from</a:t>
            </a:r>
          </a:p>
          <a:p>
            <a:pPr marL="342900" indent="-342900">
              <a:buFont typeface="Arial"/>
              <a:buChar char="•"/>
            </a:pPr>
            <a:endParaRPr lang="en-US" sz="3600" dirty="0"/>
          </a:p>
          <a:p>
            <a:r>
              <a:rPr lang="en-US" sz="3600" dirty="0" smtClean="0"/>
              <a:t>From this information we can then:</a:t>
            </a:r>
          </a:p>
          <a:p>
            <a:pPr marL="342900" indent="-342900">
              <a:buFont typeface="Arial"/>
              <a:buChar char="•"/>
            </a:pPr>
            <a:r>
              <a:rPr lang="en-US" sz="3600" dirty="0" smtClean="0"/>
              <a:t>Infer the various tools available that can visualize the given data collection </a:t>
            </a:r>
            <a:endParaRPr lang="en-US" sz="3600" dirty="0"/>
          </a:p>
        </p:txBody>
      </p:sp>
      <p:sp>
        <p:nvSpPr>
          <p:cNvPr id="47" name="Rectangle 10"/>
          <p:cNvSpPr>
            <a:spLocks/>
          </p:cNvSpPr>
          <p:nvPr/>
        </p:nvSpPr>
        <p:spPr bwMode="auto">
          <a:xfrm>
            <a:off x="685800" y="16459200"/>
            <a:ext cx="17297400" cy="1175657"/>
          </a:xfrm>
          <a:prstGeom prst="rect">
            <a:avLst/>
          </a:prstGeom>
          <a:solidFill>
            <a:srgbClr val="66CCFF"/>
          </a:solidFill>
          <a:ln w="12700">
            <a:noFill/>
            <a:miter lim="800000"/>
            <a:headEnd/>
            <a:tailEnd/>
          </a:ln>
        </p:spPr>
        <p:txBody>
          <a:bodyPr lIns="0" tIns="91440" rIns="0" bIns="0" anchor="ctr" anchorCtr="1">
            <a:prstTxWarp prst="textNoShape">
              <a:avLst/>
            </a:prstTxWarp>
          </a:bodyPr>
          <a:lstStyle/>
          <a:p>
            <a:pPr algn="ctr"/>
            <a:r>
              <a:rPr lang="en-US" sz="4800" dirty="0" smtClean="0">
                <a:latin typeface="Arial Black"/>
              </a:rPr>
              <a:t>Proposed Solution</a:t>
            </a:r>
            <a:endParaRPr lang="en-US" sz="4800" dirty="0">
              <a:latin typeface="Arial Black"/>
            </a:endParaRPr>
          </a:p>
        </p:txBody>
      </p:sp>
      <p:sp>
        <p:nvSpPr>
          <p:cNvPr id="48" name="Rectangle 10"/>
          <p:cNvSpPr>
            <a:spLocks/>
          </p:cNvSpPr>
          <p:nvPr/>
        </p:nvSpPr>
        <p:spPr bwMode="auto">
          <a:xfrm>
            <a:off x="18821400" y="11734800"/>
            <a:ext cx="13335000" cy="1175657"/>
          </a:xfrm>
          <a:prstGeom prst="rect">
            <a:avLst/>
          </a:prstGeom>
          <a:solidFill>
            <a:srgbClr val="66CCFF"/>
          </a:solidFill>
          <a:ln w="12700">
            <a:noFill/>
            <a:miter lim="800000"/>
            <a:headEnd/>
            <a:tailEnd/>
          </a:ln>
        </p:spPr>
        <p:txBody>
          <a:bodyPr lIns="0" tIns="91440" rIns="0" bIns="0" anchor="ctr" anchorCtr="1">
            <a:prstTxWarp prst="textNoShape">
              <a:avLst/>
            </a:prstTxWarp>
          </a:bodyPr>
          <a:lstStyle/>
          <a:p>
            <a:pPr algn="ctr"/>
            <a:r>
              <a:rPr lang="en-US" sz="4800" dirty="0" smtClean="0">
                <a:latin typeface="Arial Black"/>
              </a:rPr>
              <a:t>Resulting query</a:t>
            </a:r>
            <a:endParaRPr lang="en-US" sz="4800" dirty="0">
              <a:latin typeface="Arial Black"/>
            </a:endParaRPr>
          </a:p>
        </p:txBody>
      </p:sp>
      <p:sp>
        <p:nvSpPr>
          <p:cNvPr id="68" name="TextBox 67"/>
          <p:cNvSpPr txBox="1"/>
          <p:nvPr/>
        </p:nvSpPr>
        <p:spPr>
          <a:xfrm>
            <a:off x="18821401" y="13106400"/>
            <a:ext cx="13334999" cy="3539431"/>
          </a:xfrm>
          <a:prstGeom prst="rect">
            <a:avLst/>
          </a:prstGeom>
          <a:noFill/>
          <a:ln>
            <a:solidFill>
              <a:schemeClr val="tx1"/>
            </a:solidFill>
          </a:ln>
        </p:spPr>
        <p:txBody>
          <a:bodyPr wrap="square" rtlCol="0">
            <a:spAutoFit/>
          </a:bodyPr>
          <a:lstStyle/>
          <a:p>
            <a:r>
              <a:rPr lang="en-US" sz="2800" dirty="0" smtClean="0"/>
              <a:t>The resulting query to find the set of tools available to visualize a data collection becomes very simple</a:t>
            </a:r>
          </a:p>
          <a:p>
            <a:endParaRPr lang="en-US" sz="2800" dirty="0"/>
          </a:p>
          <a:p>
            <a:r>
              <a:rPr lang="en-US" sz="2800" dirty="0" smtClean="0"/>
              <a:t>SELECT ?tool</a:t>
            </a:r>
          </a:p>
          <a:p>
            <a:r>
              <a:rPr lang="en-US" sz="2800" dirty="0" smtClean="0"/>
              <a:t>WHERE {</a:t>
            </a:r>
          </a:p>
          <a:p>
            <a:r>
              <a:rPr lang="en-US" sz="2800" dirty="0"/>
              <a:t> </a:t>
            </a:r>
            <a:r>
              <a:rPr lang="en-US" sz="2800" dirty="0" smtClean="0"/>
              <a:t> &lt;</a:t>
            </a:r>
            <a:r>
              <a:rPr lang="en-US" sz="2800" dirty="0" err="1" smtClean="0"/>
              <a:t>data_collection</a:t>
            </a:r>
            <a:r>
              <a:rPr lang="en-US" sz="2800" dirty="0" smtClean="0"/>
              <a:t>&gt; </a:t>
            </a:r>
            <a:r>
              <a:rPr lang="en-US" sz="2800" dirty="0" err="1" smtClean="0"/>
              <a:t>toolmatch:visualizedBy</a:t>
            </a:r>
            <a:r>
              <a:rPr lang="en-US" sz="2800" dirty="0" smtClean="0"/>
              <a:t> ?tool .</a:t>
            </a:r>
          </a:p>
          <a:p>
            <a:r>
              <a:rPr lang="en-US" sz="2800" dirty="0"/>
              <a:t> </a:t>
            </a:r>
            <a:r>
              <a:rPr lang="en-US" sz="2800" dirty="0" smtClean="0"/>
              <a:t> ?tool </a:t>
            </a:r>
            <a:r>
              <a:rPr lang="en-US" sz="2800" dirty="0" err="1" smtClean="0"/>
              <a:t>rdf:type</a:t>
            </a:r>
            <a:r>
              <a:rPr lang="en-US" sz="2800" dirty="0" smtClean="0"/>
              <a:t> </a:t>
            </a:r>
            <a:r>
              <a:rPr lang="en-US" sz="2800" dirty="0" err="1" smtClean="0"/>
              <a:t>toolmatch:Tool</a:t>
            </a:r>
            <a:r>
              <a:rPr lang="en-US" sz="2800" dirty="0" smtClean="0"/>
              <a:t> .</a:t>
            </a:r>
          </a:p>
          <a:p>
            <a:r>
              <a:rPr lang="en-US" sz="2800" dirty="0" smtClean="0"/>
              <a:t>}</a:t>
            </a:r>
          </a:p>
        </p:txBody>
      </p:sp>
      <p:sp>
        <p:nvSpPr>
          <p:cNvPr id="70" name="TextBox 69"/>
          <p:cNvSpPr txBox="1"/>
          <p:nvPr/>
        </p:nvSpPr>
        <p:spPr>
          <a:xfrm>
            <a:off x="18821400" y="7239000"/>
            <a:ext cx="13335000" cy="3539431"/>
          </a:xfrm>
          <a:prstGeom prst="rect">
            <a:avLst/>
          </a:prstGeom>
          <a:noFill/>
          <a:ln>
            <a:solidFill>
              <a:schemeClr val="tx1"/>
            </a:solidFill>
          </a:ln>
        </p:spPr>
        <p:txBody>
          <a:bodyPr wrap="square" rtlCol="0">
            <a:spAutoFit/>
          </a:bodyPr>
          <a:lstStyle/>
          <a:p>
            <a:r>
              <a:rPr lang="en-US" sz="2800" dirty="0"/>
              <a:t>SADL is an open source language designed for domain experts who are </a:t>
            </a:r>
            <a:r>
              <a:rPr lang="en-US" sz="2800" dirty="0" smtClean="0"/>
              <a:t>not </a:t>
            </a:r>
            <a:r>
              <a:rPr lang="en-US" sz="2800" dirty="0" err="1" smtClean="0"/>
              <a:t>ontologists</a:t>
            </a:r>
            <a:r>
              <a:rPr lang="en-US" sz="2800" dirty="0"/>
              <a:t>, but are still interested in building formal models of an </a:t>
            </a:r>
            <a:r>
              <a:rPr lang="en-US" sz="2800" dirty="0" smtClean="0"/>
              <a:t>OWL ontology</a:t>
            </a:r>
            <a:r>
              <a:rPr lang="en-US" sz="2800" dirty="0"/>
              <a:t>, testing the validity of the models, expressing rules </a:t>
            </a:r>
            <a:r>
              <a:rPr lang="en-US" sz="2800" dirty="0" smtClean="0"/>
              <a:t>using ontological </a:t>
            </a:r>
            <a:r>
              <a:rPr lang="en-US" sz="2800" dirty="0"/>
              <a:t>concepts, and retrieving information  via ontologically </a:t>
            </a:r>
            <a:r>
              <a:rPr lang="en-US" sz="2800" dirty="0" smtClean="0"/>
              <a:t>based queries</a:t>
            </a:r>
            <a:r>
              <a:rPr lang="en-US" sz="2800" dirty="0"/>
              <a:t>.  SADL is designed to be English-like, and was used in </a:t>
            </a:r>
            <a:r>
              <a:rPr lang="en-US" sz="2800" dirty="0" smtClean="0"/>
              <a:t>an Eclipse</a:t>
            </a:r>
            <a:r>
              <a:rPr lang="en-US" sz="2800" dirty="0"/>
              <a:t>-Indigo IDE for this project. </a:t>
            </a:r>
            <a:r>
              <a:rPr lang="en-US" sz="2800" dirty="0" smtClean="0"/>
              <a:t>From the SADL file we can:</a:t>
            </a:r>
          </a:p>
          <a:p>
            <a:pPr marL="457200" indent="-457200">
              <a:buFont typeface="Arial"/>
              <a:buChar char="•"/>
            </a:pPr>
            <a:r>
              <a:rPr lang="en-US" sz="2800" dirty="0" smtClean="0"/>
              <a:t>generate an </a:t>
            </a:r>
            <a:r>
              <a:rPr lang="en-US" sz="2800" dirty="0" err="1" smtClean="0"/>
              <a:t>rdf</a:t>
            </a:r>
            <a:r>
              <a:rPr lang="en-US" sz="2800" dirty="0" smtClean="0"/>
              <a:t>/xml file</a:t>
            </a:r>
          </a:p>
          <a:p>
            <a:pPr marL="457200" indent="-457200">
              <a:buFont typeface="Arial"/>
              <a:buChar char="•"/>
            </a:pPr>
            <a:r>
              <a:rPr lang="en-US" sz="2800" dirty="0" smtClean="0"/>
              <a:t>import the </a:t>
            </a:r>
            <a:r>
              <a:rPr lang="en-US" sz="2800" dirty="0" err="1" smtClean="0"/>
              <a:t>rdf</a:t>
            </a:r>
            <a:r>
              <a:rPr lang="en-US" sz="2800" dirty="0" smtClean="0"/>
              <a:t>/xml file into CMAP/COE to generate a relationship diagram</a:t>
            </a:r>
          </a:p>
          <a:p>
            <a:pPr marL="457200" indent="-457200">
              <a:buFont typeface="Arial"/>
              <a:buChar char="•"/>
            </a:pPr>
            <a:r>
              <a:rPr lang="en-US" sz="2800" dirty="0" smtClean="0"/>
              <a:t>import the </a:t>
            </a:r>
            <a:r>
              <a:rPr lang="en-US" sz="2800" dirty="0" err="1" smtClean="0"/>
              <a:t>rdf</a:t>
            </a:r>
            <a:r>
              <a:rPr lang="en-US" sz="2800" dirty="0" smtClean="0"/>
              <a:t>/xml file into our triple store and run the inferences over the information.</a:t>
            </a:r>
            <a:endParaRPr lang="en-US" sz="2800" dirty="0"/>
          </a:p>
        </p:txBody>
      </p:sp>
      <p:sp>
        <p:nvSpPr>
          <p:cNvPr id="51" name="Bent Arrow 50"/>
          <p:cNvSpPr/>
          <p:nvPr/>
        </p:nvSpPr>
        <p:spPr bwMode="auto">
          <a:xfrm flipV="1">
            <a:off x="18897600" y="16687800"/>
            <a:ext cx="3886200" cy="10972800"/>
          </a:xfrm>
          <a:prstGeom prst="bentArrow">
            <a:avLst>
              <a:gd name="adj1" fmla="val 14505"/>
              <a:gd name="adj2" fmla="val 18493"/>
              <a:gd name="adj3" fmla="val 24580"/>
              <a:gd name="adj4" fmla="val 43750"/>
            </a:avLst>
          </a:prstGeom>
          <a:solidFill>
            <a:srgbClr val="468704"/>
          </a:solidFill>
          <a:ln w="12700" cap="flat" cmpd="sng" algn="ctr">
            <a:solidFill>
              <a:srgbClr val="000000"/>
            </a:solidFill>
            <a:prstDash val="solid"/>
            <a:round/>
            <a:headEnd type="none" w="med" len="med"/>
            <a:tailEnd type="none" w="med" len="med"/>
          </a:ln>
          <a:effectLst/>
        </p:spPr>
        <p:txBody>
          <a:bodyPr/>
          <a:lstStyle/>
          <a:p>
            <a:endParaRPr lang="en-US"/>
          </a:p>
        </p:txBody>
      </p:sp>
      <p:sp>
        <p:nvSpPr>
          <p:cNvPr id="72" name="TextBox 71"/>
          <p:cNvSpPr txBox="1"/>
          <p:nvPr/>
        </p:nvSpPr>
        <p:spPr>
          <a:xfrm>
            <a:off x="22479000" y="29337000"/>
            <a:ext cx="16459200" cy="1200329"/>
          </a:xfrm>
          <a:prstGeom prst="rect">
            <a:avLst/>
          </a:prstGeom>
          <a:noFill/>
          <a:ln>
            <a:solidFill>
              <a:schemeClr val="tx1"/>
            </a:solidFill>
          </a:ln>
        </p:spPr>
        <p:txBody>
          <a:bodyPr wrap="square" rtlCol="0">
            <a:spAutoFit/>
          </a:bodyPr>
          <a:lstStyle/>
          <a:p>
            <a:r>
              <a:rPr lang="en-US" sz="3600" dirty="0" smtClean="0"/>
              <a:t>The resulting information displayed to the user allows them to decide how best to visualize this information</a:t>
            </a:r>
            <a:endParaRPr lang="en-US" sz="3600" dirty="0"/>
          </a:p>
        </p:txBody>
      </p:sp>
      <p:sp>
        <p:nvSpPr>
          <p:cNvPr id="55" name="Rectangle 10"/>
          <p:cNvSpPr>
            <a:spLocks/>
          </p:cNvSpPr>
          <p:nvPr/>
        </p:nvSpPr>
        <p:spPr bwMode="auto">
          <a:xfrm>
            <a:off x="32308800" y="304800"/>
            <a:ext cx="18288000" cy="1175657"/>
          </a:xfrm>
          <a:prstGeom prst="rect">
            <a:avLst/>
          </a:prstGeom>
          <a:solidFill>
            <a:srgbClr val="66CCFF"/>
          </a:solidFill>
          <a:ln w="12700">
            <a:noFill/>
            <a:miter lim="800000"/>
            <a:headEnd/>
            <a:tailEnd/>
          </a:ln>
        </p:spPr>
        <p:txBody>
          <a:bodyPr lIns="0" tIns="91440" rIns="0" bIns="0" anchor="ctr" anchorCtr="1">
            <a:prstTxWarp prst="textNoShape">
              <a:avLst/>
            </a:prstTxWarp>
          </a:bodyPr>
          <a:lstStyle/>
          <a:p>
            <a:pPr algn="ctr"/>
            <a:r>
              <a:rPr lang="en-US" sz="4800" dirty="0" smtClean="0">
                <a:latin typeface="Arial Black"/>
              </a:rPr>
              <a:t>Relationship Diagram</a:t>
            </a:r>
            <a:endParaRPr lang="en-US" sz="4800" dirty="0">
              <a:latin typeface="Arial Black"/>
            </a:endParaRPr>
          </a:p>
        </p:txBody>
      </p:sp>
      <p:sp>
        <p:nvSpPr>
          <p:cNvPr id="2" name="TextBox 1"/>
          <p:cNvSpPr txBox="1"/>
          <p:nvPr/>
        </p:nvSpPr>
        <p:spPr>
          <a:xfrm>
            <a:off x="39624000" y="16002000"/>
            <a:ext cx="10972800" cy="4832093"/>
          </a:xfrm>
          <a:prstGeom prst="rect">
            <a:avLst/>
          </a:prstGeom>
          <a:noFill/>
          <a:ln>
            <a:solidFill>
              <a:schemeClr val="tx1"/>
            </a:solidFill>
          </a:ln>
        </p:spPr>
        <p:txBody>
          <a:bodyPr wrap="square" rtlCol="0">
            <a:spAutoFit/>
          </a:bodyPr>
          <a:lstStyle/>
          <a:p>
            <a:r>
              <a:rPr lang="en-US" sz="2800" b="1" dirty="0" smtClean="0"/>
              <a:t>* Equivalent </a:t>
            </a:r>
            <a:r>
              <a:rPr lang="en-US" sz="2800" b="1" dirty="0"/>
              <a:t>Class</a:t>
            </a:r>
          </a:p>
          <a:p>
            <a:r>
              <a:rPr lang="en-US" sz="2800" dirty="0" err="1"/>
              <a:t>DataCollection</a:t>
            </a:r>
            <a:r>
              <a:rPr lang="en-US" sz="2800" dirty="0"/>
              <a:t> </a:t>
            </a:r>
            <a:r>
              <a:rPr lang="en-US" sz="2800" dirty="0" smtClean="0"/>
              <a:t>&lt;Aqua_AIRS_Level2_Plus_AMSU&gt;</a:t>
            </a:r>
            <a:endParaRPr lang="en-US" sz="2800" dirty="0"/>
          </a:p>
          <a:p>
            <a:r>
              <a:rPr lang="en-US" sz="2800" dirty="0">
                <a:solidFill>
                  <a:srgbClr val="3366FF"/>
                </a:solidFill>
              </a:rPr>
              <a:t>and</a:t>
            </a:r>
            <a:r>
              <a:rPr lang="en-US" sz="2800" dirty="0">
                <a:solidFill>
                  <a:srgbClr val="84DDFD"/>
                </a:solidFill>
              </a:rPr>
              <a:t> </a:t>
            </a:r>
            <a:r>
              <a:rPr lang="en-US" sz="2800" dirty="0" smtClean="0"/>
              <a:t>(</a:t>
            </a:r>
            <a:r>
              <a:rPr lang="en-US" sz="2800" dirty="0" err="1" smtClean="0"/>
              <a:t>isAccessedBy</a:t>
            </a:r>
            <a:r>
              <a:rPr lang="en-US" sz="2800" dirty="0" smtClean="0"/>
              <a:t> </a:t>
            </a:r>
            <a:r>
              <a:rPr lang="en-US" sz="2800" dirty="0" smtClean="0">
                <a:solidFill>
                  <a:srgbClr val="008000"/>
                </a:solidFill>
              </a:rPr>
              <a:t>value</a:t>
            </a:r>
            <a:r>
              <a:rPr lang="en-US" sz="2800" dirty="0" smtClean="0"/>
              <a:t> </a:t>
            </a:r>
            <a:r>
              <a:rPr lang="en-US" sz="2800" dirty="0"/>
              <a:t>OPeNDAP)</a:t>
            </a:r>
          </a:p>
          <a:p>
            <a:r>
              <a:rPr lang="en-US" sz="2800" dirty="0"/>
              <a:t>     </a:t>
            </a:r>
            <a:r>
              <a:rPr lang="en-US" sz="2800" dirty="0">
                <a:solidFill>
                  <a:srgbClr val="3366FF"/>
                </a:solidFill>
              </a:rPr>
              <a:t>or</a:t>
            </a:r>
            <a:r>
              <a:rPr lang="en-US" sz="2800" dirty="0"/>
              <a:t> </a:t>
            </a:r>
            <a:r>
              <a:rPr lang="en-US" sz="2800" dirty="0" smtClean="0"/>
              <a:t>(</a:t>
            </a:r>
            <a:r>
              <a:rPr lang="en-US" sz="2800" dirty="0" err="1" smtClean="0"/>
              <a:t>hasDataStorageFormat</a:t>
            </a:r>
            <a:r>
              <a:rPr lang="en-US" sz="2800" dirty="0" smtClean="0"/>
              <a:t> </a:t>
            </a:r>
            <a:r>
              <a:rPr lang="en-US" sz="2800" dirty="0" smtClean="0">
                <a:solidFill>
                  <a:srgbClr val="008000"/>
                </a:solidFill>
              </a:rPr>
              <a:t>value</a:t>
            </a:r>
            <a:r>
              <a:rPr lang="en-US" sz="2800" dirty="0" smtClean="0"/>
              <a:t> </a:t>
            </a:r>
            <a:r>
              <a:rPr lang="en-US" sz="2800" dirty="0"/>
              <a:t>NetCDF)</a:t>
            </a:r>
          </a:p>
          <a:p>
            <a:r>
              <a:rPr lang="en-US" sz="2800" dirty="0">
                <a:solidFill>
                  <a:srgbClr val="3366FF"/>
                </a:solidFill>
              </a:rPr>
              <a:t>and</a:t>
            </a:r>
            <a:r>
              <a:rPr lang="en-US" sz="2800" dirty="0"/>
              <a:t> (</a:t>
            </a:r>
            <a:r>
              <a:rPr lang="en-US" sz="2800" dirty="0" err="1"/>
              <a:t>usesGridType</a:t>
            </a:r>
            <a:r>
              <a:rPr lang="en-US" sz="2800" dirty="0"/>
              <a:t> </a:t>
            </a:r>
            <a:r>
              <a:rPr lang="en-US" sz="2800" dirty="0">
                <a:solidFill>
                  <a:srgbClr val="008000"/>
                </a:solidFill>
              </a:rPr>
              <a:t>value</a:t>
            </a:r>
            <a:r>
              <a:rPr lang="en-US" sz="2800" dirty="0"/>
              <a:t> </a:t>
            </a:r>
            <a:r>
              <a:rPr lang="en-US" sz="2800" dirty="0" err="1"/>
              <a:t>AuxiliaryLatLonGrid</a:t>
            </a:r>
            <a:r>
              <a:rPr lang="en-US" sz="2800" dirty="0"/>
              <a:t>)</a:t>
            </a:r>
          </a:p>
          <a:p>
            <a:r>
              <a:rPr lang="en-US" sz="2800" dirty="0"/>
              <a:t>  </a:t>
            </a:r>
            <a:r>
              <a:rPr lang="en-US" sz="2800" dirty="0" smtClean="0"/>
              <a:t>   </a:t>
            </a:r>
            <a:r>
              <a:rPr lang="en-US" sz="2800" dirty="0" smtClean="0">
                <a:solidFill>
                  <a:srgbClr val="3366FF"/>
                </a:solidFill>
              </a:rPr>
              <a:t>or</a:t>
            </a:r>
            <a:r>
              <a:rPr lang="en-US" sz="2800" dirty="0" smtClean="0"/>
              <a:t> </a:t>
            </a:r>
            <a:r>
              <a:rPr lang="en-US" sz="2800" dirty="0"/>
              <a:t>(</a:t>
            </a:r>
            <a:r>
              <a:rPr lang="en-US" sz="2800" dirty="0" err="1"/>
              <a:t>usesGridType</a:t>
            </a:r>
            <a:r>
              <a:rPr lang="en-US" sz="2800" dirty="0"/>
              <a:t> </a:t>
            </a:r>
            <a:r>
              <a:rPr lang="en-US" sz="2800" dirty="0">
                <a:solidFill>
                  <a:srgbClr val="008000"/>
                </a:solidFill>
              </a:rPr>
              <a:t>value</a:t>
            </a:r>
            <a:r>
              <a:rPr lang="en-US" sz="2800" dirty="0"/>
              <a:t> </a:t>
            </a:r>
            <a:r>
              <a:rPr lang="en-US" sz="2800" dirty="0" err="1"/>
              <a:t>RegularLatLonGrid</a:t>
            </a:r>
            <a:r>
              <a:rPr lang="en-US" sz="2800" dirty="0"/>
              <a:t>)</a:t>
            </a:r>
          </a:p>
          <a:p>
            <a:r>
              <a:rPr lang="en-US" sz="2800" dirty="0">
                <a:solidFill>
                  <a:srgbClr val="3366FF"/>
                </a:solidFill>
              </a:rPr>
              <a:t>and</a:t>
            </a:r>
            <a:r>
              <a:rPr lang="en-US" sz="2800" dirty="0"/>
              <a:t> </a:t>
            </a:r>
            <a:r>
              <a:rPr lang="en-US" sz="2800" dirty="0" err="1"/>
              <a:t>usesConvention</a:t>
            </a:r>
            <a:r>
              <a:rPr lang="en-US" sz="2800" dirty="0"/>
              <a:t> </a:t>
            </a:r>
            <a:r>
              <a:rPr lang="en-US" sz="2800" dirty="0">
                <a:solidFill>
                  <a:srgbClr val="008000"/>
                </a:solidFill>
              </a:rPr>
              <a:t>value</a:t>
            </a:r>
            <a:r>
              <a:rPr lang="en-US" sz="2800" dirty="0"/>
              <a:t> </a:t>
            </a:r>
            <a:r>
              <a:rPr lang="en-US" sz="2800" dirty="0" err="1" smtClean="0"/>
              <a:t>ClimateForecast_CF</a:t>
            </a:r>
            <a:endParaRPr lang="en-US" sz="2800" dirty="0"/>
          </a:p>
          <a:p>
            <a:r>
              <a:rPr lang="en-US" sz="2800" b="1" dirty="0" smtClean="0"/>
              <a:t>* Subclass </a:t>
            </a:r>
            <a:r>
              <a:rPr lang="en-US" sz="2800" b="1" dirty="0"/>
              <a:t>Of</a:t>
            </a:r>
          </a:p>
          <a:p>
            <a:r>
              <a:rPr lang="en-US" sz="2800" dirty="0" err="1"/>
              <a:t>mappedBy</a:t>
            </a:r>
            <a:r>
              <a:rPr lang="en-US" sz="2800" dirty="0"/>
              <a:t> </a:t>
            </a:r>
            <a:r>
              <a:rPr lang="en-US" sz="2800" dirty="0">
                <a:solidFill>
                  <a:srgbClr val="008000"/>
                </a:solidFill>
              </a:rPr>
              <a:t>value</a:t>
            </a:r>
            <a:r>
              <a:rPr lang="en-US" sz="2800" dirty="0"/>
              <a:t> IDV</a:t>
            </a:r>
          </a:p>
          <a:p>
            <a:r>
              <a:rPr lang="en-US" sz="2800" dirty="0">
                <a:solidFill>
                  <a:srgbClr val="3366FF"/>
                </a:solidFill>
              </a:rPr>
              <a:t>and</a:t>
            </a:r>
            <a:r>
              <a:rPr lang="en-US" sz="2800" dirty="0"/>
              <a:t> </a:t>
            </a:r>
            <a:r>
              <a:rPr lang="en-US" sz="2800" dirty="0" err="1"/>
              <a:t>mappedBy</a:t>
            </a:r>
            <a:r>
              <a:rPr lang="en-US" sz="2800" dirty="0"/>
              <a:t> </a:t>
            </a:r>
            <a:r>
              <a:rPr lang="en-US" sz="2800" dirty="0">
                <a:solidFill>
                  <a:srgbClr val="008000"/>
                </a:solidFill>
              </a:rPr>
              <a:t>value</a:t>
            </a:r>
            <a:r>
              <a:rPr lang="en-US" sz="2800" dirty="0"/>
              <a:t> </a:t>
            </a:r>
            <a:r>
              <a:rPr lang="en-US" sz="2800" dirty="0" err="1"/>
              <a:t>McIDAS</a:t>
            </a:r>
            <a:r>
              <a:rPr lang="en-US" sz="2800" dirty="0"/>
              <a:t>-V</a:t>
            </a:r>
          </a:p>
          <a:p>
            <a:r>
              <a:rPr lang="en-US" sz="2800" dirty="0">
                <a:solidFill>
                  <a:srgbClr val="3366FF"/>
                </a:solidFill>
              </a:rPr>
              <a:t>and</a:t>
            </a:r>
            <a:r>
              <a:rPr lang="en-US" sz="2800" dirty="0"/>
              <a:t> </a:t>
            </a:r>
            <a:r>
              <a:rPr lang="en-US" sz="2800" dirty="0" err="1"/>
              <a:t>mappedBy</a:t>
            </a:r>
            <a:r>
              <a:rPr lang="en-US" sz="2800" dirty="0"/>
              <a:t> </a:t>
            </a:r>
            <a:r>
              <a:rPr lang="en-US" sz="2800" dirty="0">
                <a:solidFill>
                  <a:srgbClr val="008000"/>
                </a:solidFill>
              </a:rPr>
              <a:t>value</a:t>
            </a:r>
            <a:r>
              <a:rPr lang="en-US" sz="2800" dirty="0"/>
              <a:t> </a:t>
            </a:r>
            <a:r>
              <a:rPr lang="en-US" sz="2800" dirty="0" smtClean="0"/>
              <a:t>Panoply</a:t>
            </a:r>
          </a:p>
        </p:txBody>
      </p:sp>
      <p:sp>
        <p:nvSpPr>
          <p:cNvPr id="39" name="Rectangle 10"/>
          <p:cNvSpPr>
            <a:spLocks/>
          </p:cNvSpPr>
          <p:nvPr/>
        </p:nvSpPr>
        <p:spPr bwMode="auto">
          <a:xfrm>
            <a:off x="39624000" y="14706600"/>
            <a:ext cx="10972800" cy="1175657"/>
          </a:xfrm>
          <a:prstGeom prst="rect">
            <a:avLst/>
          </a:prstGeom>
          <a:solidFill>
            <a:srgbClr val="66CCFF"/>
          </a:solidFill>
          <a:ln w="12700">
            <a:noFill/>
            <a:miter lim="800000"/>
            <a:headEnd/>
            <a:tailEnd/>
          </a:ln>
        </p:spPr>
        <p:txBody>
          <a:bodyPr lIns="0" tIns="91440" rIns="0" bIns="0" anchor="ctr" anchorCtr="1">
            <a:prstTxWarp prst="textNoShape">
              <a:avLst/>
            </a:prstTxWarp>
          </a:bodyPr>
          <a:lstStyle/>
          <a:p>
            <a:pPr algn="ctr"/>
            <a:r>
              <a:rPr lang="en-US" sz="4800" dirty="0" smtClean="0">
                <a:latin typeface="Arial Black"/>
              </a:rPr>
              <a:t>Inference</a:t>
            </a:r>
            <a:endParaRPr lang="en-US" sz="4800" dirty="0">
              <a:latin typeface="Arial Black"/>
            </a:endParaRPr>
          </a:p>
        </p:txBody>
      </p:sp>
      <p:sp>
        <p:nvSpPr>
          <p:cNvPr id="40" name="TextBox 39"/>
          <p:cNvSpPr txBox="1"/>
          <p:nvPr/>
        </p:nvSpPr>
        <p:spPr>
          <a:xfrm>
            <a:off x="39624000" y="21031200"/>
            <a:ext cx="10972800" cy="3970318"/>
          </a:xfrm>
          <a:prstGeom prst="rect">
            <a:avLst/>
          </a:prstGeom>
          <a:noFill/>
          <a:ln>
            <a:solidFill>
              <a:schemeClr val="tx1"/>
            </a:solidFill>
          </a:ln>
        </p:spPr>
        <p:txBody>
          <a:bodyPr wrap="square" rtlCol="0">
            <a:spAutoFit/>
          </a:bodyPr>
          <a:lstStyle/>
          <a:p>
            <a:r>
              <a:rPr lang="en-US" sz="2800" b="1" dirty="0" smtClean="0"/>
              <a:t>* Equivalent </a:t>
            </a:r>
            <a:r>
              <a:rPr lang="en-US" sz="2800" b="1" dirty="0"/>
              <a:t>Class</a:t>
            </a:r>
          </a:p>
          <a:p>
            <a:pPr marL="36576" indent="0">
              <a:buNone/>
            </a:pPr>
            <a:r>
              <a:rPr lang="en-US" sz="2800" dirty="0" err="1"/>
              <a:t>DataCollection</a:t>
            </a:r>
            <a:endParaRPr lang="en-US" sz="2800" dirty="0"/>
          </a:p>
          <a:p>
            <a:pPr marL="36576" indent="0">
              <a:buNone/>
            </a:pPr>
            <a:r>
              <a:rPr lang="en-US" sz="2800" dirty="0">
                <a:solidFill>
                  <a:srgbClr val="3366FF"/>
                </a:solidFill>
              </a:rPr>
              <a:t>and </a:t>
            </a:r>
            <a:r>
              <a:rPr lang="en-US" sz="2800" dirty="0" smtClean="0"/>
              <a:t>(</a:t>
            </a:r>
            <a:r>
              <a:rPr lang="en-US" sz="2800" dirty="0" err="1" smtClean="0"/>
              <a:t>isAccessedBy</a:t>
            </a:r>
            <a:r>
              <a:rPr lang="en-US" sz="2800" dirty="0" smtClean="0"/>
              <a:t> </a:t>
            </a:r>
            <a:r>
              <a:rPr lang="en-US" sz="2800" dirty="0" smtClean="0">
                <a:solidFill>
                  <a:srgbClr val="008000"/>
                </a:solidFill>
              </a:rPr>
              <a:t>value </a:t>
            </a:r>
            <a:r>
              <a:rPr lang="en-US" sz="2800" dirty="0"/>
              <a:t>OPeNDAP)</a:t>
            </a:r>
          </a:p>
          <a:p>
            <a:pPr marL="36576" indent="0">
              <a:buNone/>
            </a:pPr>
            <a:r>
              <a:rPr lang="en-US" sz="2800" dirty="0"/>
              <a:t>    </a:t>
            </a:r>
            <a:r>
              <a:rPr lang="en-US" sz="2800" dirty="0">
                <a:solidFill>
                  <a:srgbClr val="A8C6D0"/>
                </a:solidFill>
              </a:rPr>
              <a:t> </a:t>
            </a:r>
            <a:r>
              <a:rPr lang="en-US" sz="2800" dirty="0">
                <a:solidFill>
                  <a:srgbClr val="3366FF"/>
                </a:solidFill>
              </a:rPr>
              <a:t>or</a:t>
            </a:r>
            <a:r>
              <a:rPr lang="en-US" sz="2800" dirty="0">
                <a:solidFill>
                  <a:srgbClr val="A8C6D0"/>
                </a:solidFill>
              </a:rPr>
              <a:t> </a:t>
            </a:r>
            <a:r>
              <a:rPr lang="en-US" sz="2800" dirty="0"/>
              <a:t>(</a:t>
            </a:r>
            <a:r>
              <a:rPr lang="en-US" sz="2800" dirty="0" err="1"/>
              <a:t>hasDataFormat</a:t>
            </a:r>
            <a:r>
              <a:rPr lang="en-US" sz="2800" dirty="0"/>
              <a:t> </a:t>
            </a:r>
            <a:r>
              <a:rPr lang="en-US" sz="2800" dirty="0">
                <a:solidFill>
                  <a:srgbClr val="008000"/>
                </a:solidFill>
              </a:rPr>
              <a:t>value </a:t>
            </a:r>
            <a:r>
              <a:rPr lang="en-US" sz="2800" dirty="0"/>
              <a:t>NetCDF)</a:t>
            </a:r>
          </a:p>
          <a:p>
            <a:pPr marL="36576" indent="0">
              <a:buNone/>
            </a:pPr>
            <a:r>
              <a:rPr lang="en-US" sz="2800" dirty="0">
                <a:solidFill>
                  <a:srgbClr val="3366FF"/>
                </a:solidFill>
              </a:rPr>
              <a:t>and </a:t>
            </a:r>
            <a:r>
              <a:rPr lang="en-US" sz="2800" dirty="0" err="1"/>
              <a:t>usesConvention</a:t>
            </a:r>
            <a:r>
              <a:rPr lang="en-US" sz="2800" dirty="0">
                <a:solidFill>
                  <a:srgbClr val="E55EFF"/>
                </a:solidFill>
              </a:rPr>
              <a:t> </a:t>
            </a:r>
            <a:r>
              <a:rPr lang="en-US" sz="2800" dirty="0">
                <a:solidFill>
                  <a:srgbClr val="008000"/>
                </a:solidFill>
              </a:rPr>
              <a:t>value</a:t>
            </a:r>
            <a:r>
              <a:rPr lang="en-US" sz="2800" dirty="0">
                <a:solidFill>
                  <a:srgbClr val="E55EFF"/>
                </a:solidFill>
              </a:rPr>
              <a:t> </a:t>
            </a:r>
            <a:r>
              <a:rPr lang="en-US" sz="2800" dirty="0"/>
              <a:t>CF1Convention</a:t>
            </a:r>
          </a:p>
          <a:p>
            <a:pPr marL="36576" indent="0">
              <a:buNone/>
            </a:pPr>
            <a:r>
              <a:rPr lang="en-US" sz="2800" dirty="0">
                <a:solidFill>
                  <a:srgbClr val="3366FF"/>
                </a:solidFill>
              </a:rPr>
              <a:t>and </a:t>
            </a:r>
            <a:r>
              <a:rPr lang="en-US" sz="2800" dirty="0" err="1" smtClean="0"/>
              <a:t>usesConvention</a:t>
            </a:r>
            <a:r>
              <a:rPr lang="en-US" sz="2800" dirty="0" smtClean="0"/>
              <a:t> </a:t>
            </a:r>
            <a:r>
              <a:rPr lang="en-US" sz="2800" dirty="0" smtClean="0">
                <a:solidFill>
                  <a:srgbClr val="008000"/>
                </a:solidFill>
              </a:rPr>
              <a:t>value </a:t>
            </a:r>
            <a:r>
              <a:rPr lang="en-US" sz="2800" dirty="0" err="1"/>
              <a:t>RegularLatLonGrid</a:t>
            </a:r>
            <a:endParaRPr lang="en-US" sz="2800" dirty="0"/>
          </a:p>
          <a:p>
            <a:r>
              <a:rPr lang="en-US" sz="2800" b="1" dirty="0" smtClean="0"/>
              <a:t>* Subclass </a:t>
            </a:r>
            <a:r>
              <a:rPr lang="en-US" sz="2800" b="1" dirty="0"/>
              <a:t>Of</a:t>
            </a:r>
          </a:p>
          <a:p>
            <a:pPr marL="36576" indent="0">
              <a:buNone/>
            </a:pPr>
            <a:r>
              <a:rPr lang="en-US" sz="2800" dirty="0" err="1"/>
              <a:t>mappedBy</a:t>
            </a:r>
            <a:r>
              <a:rPr lang="en-US" sz="2800" dirty="0"/>
              <a:t> </a:t>
            </a:r>
            <a:r>
              <a:rPr lang="en-US" sz="2800" dirty="0">
                <a:solidFill>
                  <a:srgbClr val="008000"/>
                </a:solidFill>
              </a:rPr>
              <a:t>value </a:t>
            </a:r>
            <a:r>
              <a:rPr lang="en-US" sz="2800" dirty="0"/>
              <a:t>Ferret</a:t>
            </a:r>
          </a:p>
          <a:p>
            <a:pPr marL="36576" indent="0">
              <a:buNone/>
            </a:pPr>
            <a:r>
              <a:rPr lang="en-US" sz="2800" dirty="0">
                <a:solidFill>
                  <a:srgbClr val="3366FF"/>
                </a:solidFill>
              </a:rPr>
              <a:t>and </a:t>
            </a:r>
            <a:r>
              <a:rPr lang="en-US" sz="2800" dirty="0" err="1"/>
              <a:t>mappedBy</a:t>
            </a:r>
            <a:r>
              <a:rPr lang="en-US" sz="2800" dirty="0"/>
              <a:t> </a:t>
            </a:r>
            <a:r>
              <a:rPr lang="en-US" sz="2800" dirty="0">
                <a:solidFill>
                  <a:srgbClr val="008000"/>
                </a:solidFill>
              </a:rPr>
              <a:t>value </a:t>
            </a:r>
            <a:r>
              <a:rPr lang="en-US" sz="2800" dirty="0" err="1"/>
              <a:t>GrADS</a:t>
            </a:r>
            <a:endParaRPr lang="en-US" sz="2800" dirty="0"/>
          </a:p>
        </p:txBody>
      </p:sp>
      <p:sp>
        <p:nvSpPr>
          <p:cNvPr id="12" name="Right Arrow 11"/>
          <p:cNvSpPr/>
          <p:nvPr/>
        </p:nvSpPr>
        <p:spPr bwMode="auto">
          <a:xfrm>
            <a:off x="30251400" y="9829800"/>
            <a:ext cx="2971800" cy="685800"/>
          </a:xfrm>
          <a:prstGeom prst="rightArrow">
            <a:avLst/>
          </a:prstGeom>
          <a:solidFill>
            <a:srgbClr val="468704"/>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pitchFamily="-109" charset="0"/>
              <a:ea typeface="ヒラギノ明朝 ProN W3" pitchFamily="-109" charset="-128"/>
              <a:cs typeface="ヒラギノ明朝 ProN W3" pitchFamily="-109" charset="-128"/>
              <a:sym typeface="Times" pitchFamily="-109" charset="0"/>
            </a:endParaRPr>
          </a:p>
        </p:txBody>
      </p:sp>
      <p:sp>
        <p:nvSpPr>
          <p:cNvPr id="44" name="TextBox 43"/>
          <p:cNvSpPr txBox="1"/>
          <p:nvPr/>
        </p:nvSpPr>
        <p:spPr>
          <a:xfrm>
            <a:off x="39624000" y="25222200"/>
            <a:ext cx="10972800" cy="3539431"/>
          </a:xfrm>
          <a:prstGeom prst="rect">
            <a:avLst/>
          </a:prstGeom>
          <a:noFill/>
          <a:ln>
            <a:solidFill>
              <a:schemeClr val="tx1"/>
            </a:solidFill>
          </a:ln>
        </p:spPr>
        <p:txBody>
          <a:bodyPr wrap="square" rtlCol="0">
            <a:spAutoFit/>
          </a:bodyPr>
          <a:lstStyle/>
          <a:p>
            <a:r>
              <a:rPr lang="en-US" sz="2800" b="1" dirty="0" smtClean="0"/>
              <a:t>* Equivalent </a:t>
            </a:r>
            <a:r>
              <a:rPr lang="en-US" sz="2800" b="1" dirty="0"/>
              <a:t>Class</a:t>
            </a:r>
          </a:p>
          <a:p>
            <a:pPr marL="36576" indent="0">
              <a:buNone/>
            </a:pPr>
            <a:r>
              <a:rPr lang="en-US" sz="2800" dirty="0" err="1"/>
              <a:t>DataCollection</a:t>
            </a:r>
            <a:endParaRPr lang="en-US" sz="2800" dirty="0"/>
          </a:p>
          <a:p>
            <a:pPr marL="36576" indent="0">
              <a:buNone/>
            </a:pPr>
            <a:r>
              <a:rPr lang="en-US" sz="2800" dirty="0">
                <a:solidFill>
                  <a:srgbClr val="3366FF"/>
                </a:solidFill>
              </a:rPr>
              <a:t>and </a:t>
            </a:r>
            <a:r>
              <a:rPr lang="en-US" sz="2800" dirty="0" smtClean="0"/>
              <a:t>(</a:t>
            </a:r>
            <a:r>
              <a:rPr lang="en-US" sz="2800" dirty="0" err="1" smtClean="0"/>
              <a:t>isAccessedBy</a:t>
            </a:r>
            <a:r>
              <a:rPr lang="en-US" sz="2800" dirty="0" smtClean="0"/>
              <a:t> </a:t>
            </a:r>
            <a:r>
              <a:rPr lang="en-US" sz="2800" dirty="0" smtClean="0">
                <a:solidFill>
                  <a:srgbClr val="008000"/>
                </a:solidFill>
              </a:rPr>
              <a:t>value </a:t>
            </a:r>
            <a:r>
              <a:rPr lang="en-US" sz="2800" dirty="0" err="1"/>
              <a:t>GrADSDataServer</a:t>
            </a:r>
            <a:r>
              <a:rPr lang="en-US" sz="2800" dirty="0"/>
              <a:t>)</a:t>
            </a:r>
          </a:p>
          <a:p>
            <a:pPr marL="36576" indent="0">
              <a:buNone/>
            </a:pPr>
            <a:r>
              <a:rPr lang="en-US" sz="2800" dirty="0"/>
              <a:t>    </a:t>
            </a:r>
            <a:r>
              <a:rPr lang="en-US" sz="2800" dirty="0">
                <a:solidFill>
                  <a:srgbClr val="A8C6D0"/>
                </a:solidFill>
              </a:rPr>
              <a:t> </a:t>
            </a:r>
            <a:r>
              <a:rPr lang="en-US" sz="2800" dirty="0">
                <a:solidFill>
                  <a:srgbClr val="3366FF"/>
                </a:solidFill>
              </a:rPr>
              <a:t>or</a:t>
            </a:r>
            <a:r>
              <a:rPr lang="en-US" sz="2800" dirty="0">
                <a:solidFill>
                  <a:srgbClr val="A8C6D0"/>
                </a:solidFill>
              </a:rPr>
              <a:t> </a:t>
            </a:r>
            <a:r>
              <a:rPr lang="en-US" sz="2800" dirty="0" smtClean="0"/>
              <a:t>(</a:t>
            </a:r>
            <a:r>
              <a:rPr lang="en-US" sz="2800" dirty="0" err="1"/>
              <a:t>isAccessedBy</a:t>
            </a:r>
            <a:r>
              <a:rPr lang="en-US" sz="2800" dirty="0"/>
              <a:t> </a:t>
            </a:r>
            <a:r>
              <a:rPr lang="en-US" sz="2800" dirty="0" smtClean="0">
                <a:solidFill>
                  <a:srgbClr val="008000"/>
                </a:solidFill>
              </a:rPr>
              <a:t>value </a:t>
            </a:r>
            <a:r>
              <a:rPr lang="en-US" sz="2800" dirty="0"/>
              <a:t>Hyrax)</a:t>
            </a:r>
          </a:p>
          <a:p>
            <a:pPr marL="36576" indent="0">
              <a:buNone/>
            </a:pPr>
            <a:r>
              <a:rPr lang="en-US" sz="2800" dirty="0"/>
              <a:t>     </a:t>
            </a:r>
            <a:r>
              <a:rPr lang="en-US" sz="2800" dirty="0">
                <a:solidFill>
                  <a:srgbClr val="3366FF"/>
                </a:solidFill>
              </a:rPr>
              <a:t>or </a:t>
            </a:r>
            <a:r>
              <a:rPr lang="en-US" sz="2800" dirty="0" smtClean="0"/>
              <a:t>(</a:t>
            </a:r>
            <a:r>
              <a:rPr lang="en-US" sz="2800" dirty="0" err="1"/>
              <a:t>isAccessedBy</a:t>
            </a:r>
            <a:r>
              <a:rPr lang="en-US" sz="2800" dirty="0"/>
              <a:t> </a:t>
            </a:r>
            <a:r>
              <a:rPr lang="en-US" sz="2800" dirty="0" smtClean="0">
                <a:solidFill>
                  <a:srgbClr val="008000"/>
                </a:solidFill>
              </a:rPr>
              <a:t>value </a:t>
            </a:r>
            <a:r>
              <a:rPr lang="en-US" sz="2800" dirty="0" err="1"/>
              <a:t>ThreddsDataServer</a:t>
            </a:r>
            <a:r>
              <a:rPr lang="en-US" sz="2800" dirty="0"/>
              <a:t>)</a:t>
            </a:r>
          </a:p>
          <a:p>
            <a:pPr marL="36576" indent="0">
              <a:buNone/>
            </a:pPr>
            <a:r>
              <a:rPr lang="en-US" sz="2800" dirty="0"/>
              <a:t>     </a:t>
            </a:r>
            <a:r>
              <a:rPr lang="en-US" sz="2800" dirty="0">
                <a:solidFill>
                  <a:srgbClr val="3366FF"/>
                </a:solidFill>
              </a:rPr>
              <a:t>or </a:t>
            </a:r>
            <a:r>
              <a:rPr lang="en-US" sz="2800" dirty="0" smtClean="0"/>
              <a:t>(</a:t>
            </a:r>
            <a:r>
              <a:rPr lang="en-US" sz="2800" dirty="0" err="1"/>
              <a:t>isAccessedBy</a:t>
            </a:r>
            <a:r>
              <a:rPr lang="en-US" sz="2800" dirty="0"/>
              <a:t> </a:t>
            </a:r>
            <a:r>
              <a:rPr lang="en-US" sz="2800" dirty="0" smtClean="0">
                <a:solidFill>
                  <a:srgbClr val="008000"/>
                </a:solidFill>
              </a:rPr>
              <a:t>value </a:t>
            </a:r>
            <a:r>
              <a:rPr lang="en-US" sz="2800" dirty="0" err="1"/>
              <a:t>erddap</a:t>
            </a:r>
            <a:r>
              <a:rPr lang="en-US" sz="2800" dirty="0"/>
              <a:t>)</a:t>
            </a:r>
          </a:p>
          <a:p>
            <a:r>
              <a:rPr lang="en-US" sz="2800" b="1" dirty="0" smtClean="0"/>
              <a:t>* Subclass </a:t>
            </a:r>
            <a:r>
              <a:rPr lang="en-US" sz="2800" b="1" dirty="0"/>
              <a:t>Of</a:t>
            </a:r>
          </a:p>
          <a:p>
            <a:pPr marL="36576" indent="0">
              <a:buNone/>
            </a:pPr>
            <a:r>
              <a:rPr lang="en-US" sz="2800" dirty="0" err="1"/>
              <a:t>isAccessedBy</a:t>
            </a:r>
            <a:r>
              <a:rPr lang="en-US" sz="2800"/>
              <a:t> </a:t>
            </a:r>
            <a:r>
              <a:rPr lang="en-US" sz="2800" smtClean="0">
                <a:solidFill>
                  <a:srgbClr val="008000"/>
                </a:solidFill>
              </a:rPr>
              <a:t>value </a:t>
            </a:r>
            <a:r>
              <a:rPr lang="en-US" sz="2800" dirty="0"/>
              <a:t>OPeNDAP</a:t>
            </a:r>
          </a:p>
        </p:txBody>
      </p:sp>
      <p:sp>
        <p:nvSpPr>
          <p:cNvPr id="43" name="Rectangle 10"/>
          <p:cNvSpPr>
            <a:spLocks/>
          </p:cNvSpPr>
          <p:nvPr/>
        </p:nvSpPr>
        <p:spPr bwMode="auto">
          <a:xfrm>
            <a:off x="685800" y="23393400"/>
            <a:ext cx="17297400" cy="1175657"/>
          </a:xfrm>
          <a:prstGeom prst="rect">
            <a:avLst/>
          </a:prstGeom>
          <a:solidFill>
            <a:srgbClr val="66CCFF"/>
          </a:solidFill>
          <a:ln w="12700">
            <a:noFill/>
            <a:miter lim="800000"/>
            <a:headEnd/>
            <a:tailEnd/>
          </a:ln>
        </p:spPr>
        <p:txBody>
          <a:bodyPr lIns="0" tIns="91440" rIns="0" bIns="0" anchor="ctr" anchorCtr="1">
            <a:prstTxWarp prst="textNoShape">
              <a:avLst/>
            </a:prstTxWarp>
          </a:bodyPr>
          <a:lstStyle/>
          <a:p>
            <a:pPr algn="ctr"/>
            <a:r>
              <a:rPr lang="en-US" sz="4800" dirty="0" smtClean="0">
                <a:latin typeface="Arial Black"/>
              </a:rPr>
              <a:t>Next Steps</a:t>
            </a:r>
            <a:endParaRPr lang="en-US" sz="4800" dirty="0">
              <a:latin typeface="Arial Black"/>
            </a:endParaRPr>
          </a:p>
        </p:txBody>
      </p:sp>
      <p:sp>
        <p:nvSpPr>
          <p:cNvPr id="45" name="TextBox 44"/>
          <p:cNvSpPr txBox="1"/>
          <p:nvPr/>
        </p:nvSpPr>
        <p:spPr>
          <a:xfrm>
            <a:off x="685800" y="24612600"/>
            <a:ext cx="17297400" cy="2862322"/>
          </a:xfrm>
          <a:prstGeom prst="rect">
            <a:avLst/>
          </a:prstGeom>
          <a:noFill/>
          <a:ln>
            <a:solidFill>
              <a:schemeClr val="tx1"/>
            </a:solidFill>
          </a:ln>
        </p:spPr>
        <p:txBody>
          <a:bodyPr wrap="square" rtlCol="0">
            <a:spAutoFit/>
          </a:bodyPr>
          <a:lstStyle/>
          <a:p>
            <a:pPr marL="571500" indent="-571500">
              <a:buFont typeface="Arial"/>
              <a:buChar char="•"/>
            </a:pPr>
            <a:r>
              <a:rPr lang="en-US" sz="3600" dirty="0" smtClean="0"/>
              <a:t>Complete the Tools Concept Modeling</a:t>
            </a:r>
          </a:p>
          <a:p>
            <a:pPr marL="571500" indent="-571500">
              <a:buFont typeface="Arial"/>
              <a:buChar char="•"/>
            </a:pPr>
            <a:r>
              <a:rPr lang="en-US" sz="3600" dirty="0" smtClean="0"/>
              <a:t>Integrate the Model and Knowledge Information into an existing Virtual Observatory</a:t>
            </a:r>
          </a:p>
          <a:p>
            <a:pPr marL="571500" indent="-571500">
              <a:buFont typeface="Arial"/>
              <a:buChar char="•"/>
            </a:pPr>
            <a:r>
              <a:rPr lang="en-US" sz="3600" dirty="0" smtClean="0"/>
              <a:t>Feedback from the ESIP Community on the Information Model</a:t>
            </a:r>
          </a:p>
          <a:p>
            <a:pPr marL="571500" indent="-571500">
              <a:buFont typeface="Arial"/>
              <a:buChar char="•"/>
            </a:pPr>
            <a:r>
              <a:rPr lang="en-US" sz="3600" dirty="0" smtClean="0"/>
              <a:t>Crowdsourcing, getting people and groups to contribute to the knowledge store</a:t>
            </a:r>
          </a:p>
          <a:p>
            <a:endParaRPr lang="en-US" sz="3600" dirty="0"/>
          </a:p>
        </p:txBody>
      </p:sp>
      <p:pic>
        <p:nvPicPr>
          <p:cNvPr id="19" name="Picture 18" descr="ESIPWinter2014_ToolMatch_PatrickWest_QRCode.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716000" y="228600"/>
            <a:ext cx="2311400" cy="2311400"/>
          </a:xfrm>
          <a:prstGeom prst="rect">
            <a:avLst/>
          </a:prstGeom>
        </p:spPr>
      </p:pic>
      <p:sp>
        <p:nvSpPr>
          <p:cNvPr id="5" name="TextBox 4"/>
          <p:cNvSpPr txBox="1"/>
          <p:nvPr/>
        </p:nvSpPr>
        <p:spPr>
          <a:xfrm>
            <a:off x="14401800" y="2362200"/>
            <a:ext cx="954107" cy="461665"/>
          </a:xfrm>
          <a:prstGeom prst="rect">
            <a:avLst/>
          </a:prstGeom>
          <a:noFill/>
        </p:spPr>
        <p:txBody>
          <a:bodyPr wrap="none" rtlCol="0">
            <a:spAutoFit/>
          </a:bodyPr>
          <a:lstStyle/>
          <a:p>
            <a:r>
              <a:rPr lang="en-US" dirty="0" smtClean="0"/>
              <a:t>Poster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imes"/>
        <a:ea typeface="ヒラギノ明朝 ProN W3"/>
        <a:cs typeface="ヒラギノ明朝 ProN W3"/>
      </a:majorFont>
      <a:minorFont>
        <a:latin typeface="Times"/>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pitchFamily="-109" charset="0"/>
            <a:ea typeface="ヒラギノ明朝 ProN W3" pitchFamily="-109" charset="-128"/>
            <a:cs typeface="ヒラギノ明朝 ProN W3" pitchFamily="-109" charset="-128"/>
            <a:sym typeface="Times" pitchFamily="-109"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pitchFamily="-109" charset="0"/>
            <a:ea typeface="ヒラギノ明朝 ProN W3" pitchFamily="-109" charset="-128"/>
            <a:cs typeface="ヒラギノ明朝 ProN W3" pitchFamily="-109" charset="-128"/>
            <a:sym typeface="Times" pitchFamily="-109"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37567</TotalTime>
  <Pages>0</Pages>
  <Words>862</Words>
  <Characters>0</Characters>
  <Application>Microsoft Macintosh PowerPoint</Application>
  <PresentationFormat>Custom</PresentationFormat>
  <Lines>0</Lines>
  <Paragraphs>86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Title &amp; Bullets</vt:lpstr>
      <vt:lpstr>PowerPoint Presentation</vt:lpstr>
    </vt:vector>
  </TitlesOfParts>
  <Manager>Peter Fox</Manager>
  <Company>Rensselaer Polytechnic Institute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Social and Personal Factors in Semantic Infusion Projects</dc:subject>
  <dc:creator>Patrick West</dc:creator>
  <cp:keywords/>
  <dc:description/>
  <cp:lastModifiedBy>Patrick West</cp:lastModifiedBy>
  <cp:revision>299</cp:revision>
  <cp:lastPrinted>2011-12-03T03:51:47Z</cp:lastPrinted>
  <dcterms:created xsi:type="dcterms:W3CDTF">2010-06-10T14:20:48Z</dcterms:created>
  <dcterms:modified xsi:type="dcterms:W3CDTF">2013-12-31T21:14:44Z</dcterms:modified>
  <cp:category/>
</cp:coreProperties>
</file>