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336" r:id="rId2"/>
    <p:sldId id="338" r:id="rId3"/>
    <p:sldId id="294" r:id="rId4"/>
    <p:sldId id="335" r:id="rId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5B94"/>
    <a:srgbClr val="F9F9F9"/>
    <a:srgbClr val="009999"/>
    <a:srgbClr val="8DB4E3"/>
    <a:srgbClr val="8DB4ED"/>
    <a:srgbClr val="EDF2F9"/>
    <a:srgbClr val="DCE6F2"/>
    <a:srgbClr val="E6EDF6"/>
    <a:srgbClr val="F79646"/>
    <a:srgbClr val="4064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755" autoAdjust="0"/>
  </p:normalViewPr>
  <p:slideViewPr>
    <p:cSldViewPr>
      <p:cViewPr varScale="1">
        <p:scale>
          <a:sx n="63" d="100"/>
          <a:sy n="63" d="100"/>
        </p:scale>
        <p:origin x="-15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03EE415-948B-41BE-8253-21ECDEB51722}" type="datetimeFigureOut">
              <a:rPr lang="en-US" smtClean="0"/>
              <a:pPr/>
              <a:t>7/21/2016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B1AFD1C-730F-4BF1-8D7C-391D7F830A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49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7E2F7-A194-4282-951F-50AC59ABEA0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30250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noFill/>
          <a:ln/>
        </p:spPr>
        <p:txBody>
          <a:bodyPr wrap="none" anchor="ctr"/>
          <a:lstStyle/>
          <a:p>
            <a:pPr>
              <a:buFont typeface="Arial" pitchFamily="34" charset="0"/>
              <a:buChar char="•"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30250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AFD1C-730F-4BF1-8D7C-391D7F830AC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71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524000" y="228600"/>
            <a:ext cx="6858000" cy="838200"/>
          </a:xfrm>
        </p:spPr>
        <p:txBody>
          <a:bodyPr/>
          <a:lstStyle>
            <a:lvl1pPr>
              <a:defRPr b="1">
                <a:solidFill>
                  <a:srgbClr val="3F6396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 userDrawn="1"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tent Placeholder 8"/>
          <p:cNvSpPr>
            <a:spLocks noGrp="1"/>
          </p:cNvSpPr>
          <p:nvPr>
            <p:ph sz="quarter" idx="12"/>
          </p:nvPr>
        </p:nvSpPr>
        <p:spPr>
          <a:xfrm>
            <a:off x="1371600" y="1295400"/>
            <a:ext cx="7086600" cy="48768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3365-F459-4F3D-92F8-0774166E65C6}" type="datetimeFigureOut">
              <a:rPr lang="en-US" smtClean="0"/>
              <a:pPr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7131F-AE68-404E-A9EF-17E1521C15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3365-F459-4F3D-92F8-0774166E65C6}" type="datetimeFigureOut">
              <a:rPr lang="en-US" smtClean="0"/>
              <a:pPr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7131F-AE68-404E-A9EF-17E1521C15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3B63365-F459-4F3D-92F8-0774166E65C6}" type="datetimeFigureOut">
              <a:rPr lang="en-US" smtClean="0"/>
              <a:pPr/>
              <a:t>7/21/2016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0C7131F-AE68-404E-A9EF-17E1521C15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3B63365-F459-4F3D-92F8-0774166E65C6}" type="datetimeFigureOut">
              <a:rPr lang="en-US" smtClean="0"/>
              <a:pPr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0C7131F-AE68-404E-A9EF-17E1521C15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3365-F459-4F3D-92F8-0774166E65C6}" type="datetimeFigureOut">
              <a:rPr lang="en-US" smtClean="0"/>
              <a:pPr/>
              <a:t>7/21/2016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7131F-AE68-404E-A9EF-17E1521C15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3365-F459-4F3D-92F8-0774166E65C6}" type="datetimeFigureOut">
              <a:rPr lang="en-US" smtClean="0"/>
              <a:pPr/>
              <a:t>7/21/2016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7131F-AE68-404E-A9EF-17E1521C15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3B63365-F459-4F3D-92F8-0774166E65C6}" type="datetimeFigureOut">
              <a:rPr lang="en-US" smtClean="0"/>
              <a:pPr/>
              <a:t>7/21/2016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0C7131F-AE68-404E-A9EF-17E1521C15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3365-F459-4F3D-92F8-0774166E65C6}" type="datetimeFigureOut">
              <a:rPr lang="en-US" smtClean="0"/>
              <a:pPr/>
              <a:t>7/21/2016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7131F-AE68-404E-A9EF-17E1521C15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3B63365-F459-4F3D-92F8-0774166E65C6}" type="datetimeFigureOut">
              <a:rPr lang="en-US" smtClean="0"/>
              <a:pPr/>
              <a:t>7/21/2016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0C7131F-AE68-404E-A9EF-17E1521C15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3B63365-F459-4F3D-92F8-0774166E65C6}" type="datetimeFigureOut">
              <a:rPr lang="en-US" smtClean="0"/>
              <a:pPr/>
              <a:t>7/21/2016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0C7131F-AE68-404E-A9EF-17E1521C15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3B63365-F459-4F3D-92F8-0774166E65C6}" type="datetimeFigureOut">
              <a:rPr lang="en-US" smtClean="0"/>
              <a:pPr/>
              <a:t>7/21/2016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C7131F-AE68-404E-A9EF-17E1521C15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iki.esipfed.org/index.php/EnviroSensing_Cluster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PICT04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37717"/>
            <a:ext cx="5029200" cy="3343883"/>
          </a:xfrm>
          <a:prstGeom prst="rect">
            <a:avLst/>
          </a:prstGeom>
        </p:spPr>
      </p:pic>
      <p:sp>
        <p:nvSpPr>
          <p:cNvPr id="1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867400" y="6248400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smtClean="0"/>
              <a:t>Ecological Information Management (EIM) 2008</a:t>
            </a:r>
            <a:endParaRPr lang="en-US"/>
          </a:p>
        </p:txBody>
      </p:sp>
      <p:pic>
        <p:nvPicPr>
          <p:cNvPr id="17" name="Picture 16" descr="DSCN44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3049" y="4087381"/>
            <a:ext cx="2446383" cy="2770619"/>
          </a:xfrm>
          <a:prstGeom prst="rect">
            <a:avLst/>
          </a:prstGeom>
        </p:spPr>
      </p:pic>
      <p:pic>
        <p:nvPicPr>
          <p:cNvPr id="18" name="Picture 17" descr="Rotation of PICT049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9200" y="1602030"/>
            <a:ext cx="4114800" cy="6170370"/>
          </a:xfrm>
          <a:prstGeom prst="rect">
            <a:avLst/>
          </a:prstGeom>
        </p:spPr>
      </p:pic>
      <p:pic>
        <p:nvPicPr>
          <p:cNvPr id="19" name="Picture 18" descr="P102098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" y="4087381"/>
            <a:ext cx="2593050" cy="277061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-1"/>
            <a:ext cx="9144000" cy="183771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/>
              <a:t>Don Henshaw – USFS PNW Research Station</a:t>
            </a:r>
          </a:p>
          <a:p>
            <a:pPr algn="ctr"/>
            <a:r>
              <a:rPr lang="en-US" sz="2600" dirty="0" smtClean="0"/>
              <a:t>H.J. Andrews Forest LTER</a:t>
            </a:r>
          </a:p>
          <a:p>
            <a:pPr algn="ctr"/>
            <a:r>
              <a:rPr lang="en-US" sz="2600" dirty="0" smtClean="0"/>
              <a:t>Janet Fredericks – Woods Hole Oceanographic Institute</a:t>
            </a:r>
          </a:p>
          <a:p>
            <a:pPr algn="ctr"/>
            <a:r>
              <a:rPr lang="en-US" sz="2600" dirty="0" smtClean="0"/>
              <a:t>X-DOMES Project</a:t>
            </a:r>
            <a:endParaRPr lang="en-US" sz="2600" dirty="0"/>
          </a:p>
        </p:txBody>
      </p:sp>
      <p:sp>
        <p:nvSpPr>
          <p:cNvPr id="12" name="TextBox 11"/>
          <p:cNvSpPr txBox="1"/>
          <p:nvPr/>
        </p:nvSpPr>
        <p:spPr>
          <a:xfrm>
            <a:off x="4419600" y="6381690"/>
            <a:ext cx="4542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ESIP Summer Meeting 2016, 21 July 2016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96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09858" y="5562600"/>
            <a:ext cx="609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533400" y="0"/>
            <a:ext cx="78486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 dirty="0" err="1" smtClean="0">
                <a:solidFill>
                  <a:srgbClr val="3F6396"/>
                </a:solidFill>
              </a:rPr>
              <a:t>EnviroSensing</a:t>
            </a:r>
            <a:r>
              <a:rPr lang="en-US" sz="4000" b="1" dirty="0" smtClean="0">
                <a:solidFill>
                  <a:srgbClr val="3F6396"/>
                </a:solidFill>
              </a:rPr>
              <a:t> Cluster History</a:t>
            </a:r>
            <a:endParaRPr lang="en-US" sz="2800" b="1" dirty="0">
              <a:solidFill>
                <a:srgbClr val="3F6396"/>
              </a:solidFill>
              <a:latin typeface="+mj-lt"/>
            </a:endParaRPr>
          </a:p>
        </p:txBody>
      </p:sp>
      <p:pic>
        <p:nvPicPr>
          <p:cNvPr id="7" name="Picture 6" descr="Rotation of PICT04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9738" y="3581400"/>
            <a:ext cx="1706137" cy="2590800"/>
          </a:xfrm>
          <a:prstGeom prst="rect">
            <a:avLst/>
          </a:prstGeom>
        </p:spPr>
      </p:pic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1066800" y="495300"/>
            <a:ext cx="7696200" cy="560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623888" indent="-338138">
              <a:lnSpc>
                <a:spcPct val="90000"/>
              </a:lnSpc>
              <a:spcBef>
                <a:spcPts val="800"/>
              </a:spcBef>
              <a:buClr>
                <a:srgbClr val="333399"/>
              </a:buCl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2800" b="1" dirty="0" smtClean="0">
                <a:solidFill>
                  <a:schemeClr val="tx2"/>
                </a:solidFill>
              </a:rPr>
              <a:t>	</a:t>
            </a:r>
            <a:endParaRPr lang="en-US" sz="400" dirty="0" smtClean="0"/>
          </a:p>
          <a:p>
            <a:pPr marL="1023938" lvl="1" indent="-338138">
              <a:lnSpc>
                <a:spcPct val="90000"/>
              </a:lnSpc>
              <a:spcBef>
                <a:spcPts val="800"/>
              </a:spcBef>
              <a:buClr>
                <a:srgbClr val="333399"/>
              </a:buClr>
              <a:buFont typeface="Arial" pitchFamily="34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2400" dirty="0" smtClean="0"/>
              <a:t>Origin in Environmental Sensor Workshop Hubbard Brook EF, Oct 25-27, 2011 (NSF LTER, NERC)</a:t>
            </a:r>
          </a:p>
          <a:p>
            <a:pPr marL="1485900" lvl="2" indent="-342900">
              <a:lnSpc>
                <a:spcPct val="90000"/>
              </a:lnSpc>
              <a:spcBef>
                <a:spcPts val="800"/>
              </a:spcBef>
              <a:buClr>
                <a:srgbClr val="333399"/>
              </a:buClr>
              <a:buFont typeface="Courier New" panose="02070309020205020404" pitchFamily="49" charset="0"/>
              <a:buChar char="o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2200" dirty="0" smtClean="0"/>
              <a:t>Recommendations for sensor network data and tools</a:t>
            </a:r>
            <a:r>
              <a:rPr lang="en-US" sz="2000" dirty="0" smtClean="0"/>
              <a:t> </a:t>
            </a:r>
          </a:p>
          <a:p>
            <a:pPr marL="1943100" lvl="3" indent="-342900">
              <a:lnSpc>
                <a:spcPct val="90000"/>
              </a:lnSpc>
              <a:spcBef>
                <a:spcPts val="800"/>
              </a:spcBef>
              <a:buClr>
                <a:srgbClr val="333399"/>
              </a:buClr>
              <a:buFont typeface="Arial" panose="020B0604020202020204" pitchFamily="34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2000" dirty="0" smtClean="0"/>
              <a:t>Training workshops</a:t>
            </a:r>
          </a:p>
          <a:p>
            <a:pPr marL="1943100" lvl="3" indent="-342900">
              <a:lnSpc>
                <a:spcPct val="90000"/>
              </a:lnSpc>
              <a:spcBef>
                <a:spcPts val="800"/>
              </a:spcBef>
              <a:buClr>
                <a:srgbClr val="333399"/>
              </a:buClr>
              <a:buFont typeface="Arial" panose="020B0604020202020204" pitchFamily="34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2000" dirty="0" smtClean="0"/>
              <a:t>Online resource guide or best practices</a:t>
            </a:r>
          </a:p>
          <a:p>
            <a:pPr marL="1023938" lvl="1" indent="-338138">
              <a:lnSpc>
                <a:spcPct val="90000"/>
              </a:lnSpc>
              <a:spcBef>
                <a:spcPts val="800"/>
              </a:spcBef>
              <a:buClr>
                <a:srgbClr val="333399"/>
              </a:buClr>
              <a:buFont typeface="Arial" pitchFamily="34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2400" dirty="0" smtClean="0"/>
              <a:t>Training sessions at LTER Network Office, Albuquerque, NM</a:t>
            </a:r>
          </a:p>
          <a:p>
            <a:pPr marL="1485900" lvl="2" indent="-342900">
              <a:lnSpc>
                <a:spcPct val="90000"/>
              </a:lnSpc>
              <a:spcBef>
                <a:spcPts val="800"/>
              </a:spcBef>
              <a:buClr>
                <a:srgbClr val="333399"/>
              </a:buClr>
              <a:buFont typeface="Courier New" panose="02070309020205020404" pitchFamily="49" charset="0"/>
              <a:buChar char="o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2200" dirty="0" smtClean="0"/>
              <a:t>2012 (LTER, NCEAS, </a:t>
            </a:r>
            <a:r>
              <a:rPr lang="en-US" sz="2200" dirty="0" err="1" smtClean="0"/>
              <a:t>DataONE</a:t>
            </a:r>
            <a:r>
              <a:rPr lang="en-US" sz="2200" dirty="0" smtClean="0"/>
              <a:t>)</a:t>
            </a:r>
          </a:p>
          <a:p>
            <a:pPr marL="1485900" lvl="2" indent="-342900">
              <a:lnSpc>
                <a:spcPct val="90000"/>
              </a:lnSpc>
              <a:spcBef>
                <a:spcPts val="800"/>
              </a:spcBef>
              <a:buClr>
                <a:srgbClr val="333399"/>
              </a:buClr>
              <a:buFont typeface="Courier New" panose="02070309020205020404" pitchFamily="49" charset="0"/>
              <a:buChar char="o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2200" dirty="0" smtClean="0"/>
              <a:t>2013 (LTER, UCSD)</a:t>
            </a:r>
          </a:p>
          <a:p>
            <a:pPr marL="1028700" lvl="1" indent="-342900">
              <a:lnSpc>
                <a:spcPct val="90000"/>
              </a:lnSpc>
              <a:spcBef>
                <a:spcPts val="800"/>
              </a:spcBef>
              <a:buClr>
                <a:srgbClr val="333399"/>
              </a:buClr>
              <a:buFont typeface="Arial" panose="020B0604020202020204" pitchFamily="34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2400" dirty="0" smtClean="0"/>
              <a:t>Best practices development</a:t>
            </a:r>
          </a:p>
          <a:p>
            <a:pPr marL="1485900" lvl="2" indent="-342900">
              <a:lnSpc>
                <a:spcPct val="90000"/>
              </a:lnSpc>
              <a:spcBef>
                <a:spcPts val="800"/>
              </a:spcBef>
              <a:buClr>
                <a:srgbClr val="333399"/>
              </a:buClr>
              <a:buFont typeface="Arial" panose="020B0604020202020204" pitchFamily="34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2200" dirty="0" smtClean="0"/>
              <a:t>2013 LTER workshops (LTER)</a:t>
            </a:r>
          </a:p>
          <a:p>
            <a:pPr marL="1485900" lvl="2" indent="-342900">
              <a:lnSpc>
                <a:spcPct val="90000"/>
              </a:lnSpc>
              <a:spcBef>
                <a:spcPts val="800"/>
              </a:spcBef>
              <a:buClr>
                <a:srgbClr val="333399"/>
              </a:buClr>
              <a:buFont typeface="Arial" panose="020B0604020202020204" pitchFamily="34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2200" dirty="0" smtClean="0"/>
              <a:t>2014 </a:t>
            </a:r>
            <a:r>
              <a:rPr lang="en-US" sz="2200" dirty="0" err="1" smtClean="0"/>
              <a:t>EnviroSensing</a:t>
            </a:r>
            <a:r>
              <a:rPr lang="en-US" sz="2200" dirty="0" smtClean="0"/>
              <a:t> Cluster establishment</a:t>
            </a:r>
          </a:p>
          <a:p>
            <a:pPr marL="1028700" lvl="1" indent="-342900">
              <a:lnSpc>
                <a:spcPct val="90000"/>
              </a:lnSpc>
              <a:spcBef>
                <a:spcPts val="800"/>
              </a:spcBef>
              <a:buClr>
                <a:srgbClr val="333399"/>
              </a:buClr>
              <a:buFont typeface="Arial" panose="020B0604020202020204" pitchFamily="34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2400" dirty="0" smtClean="0"/>
              <a:t>Monthly teleconferences</a:t>
            </a:r>
            <a:endParaRPr lang="en-US" sz="2200" dirty="0" smtClean="0"/>
          </a:p>
        </p:txBody>
      </p:sp>
      <p:pic>
        <p:nvPicPr>
          <p:cNvPr id="9" name="Picture 8" descr="Rotation of PICT04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219200"/>
            <a:ext cx="1676399" cy="23593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86200" y="6305490"/>
            <a:ext cx="4480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65B94"/>
                </a:solidFill>
              </a:rPr>
              <a:t>ESIP Summer Meeting 2016, 21 July 2016</a:t>
            </a:r>
            <a:endParaRPr lang="en-US" sz="2000" dirty="0">
              <a:solidFill>
                <a:srgbClr val="065B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0292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38100" y="2057400"/>
            <a:ext cx="8534400" cy="30861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742950" lvl="1">
              <a:lnSpc>
                <a:spcPct val="90000"/>
              </a:lnSpc>
              <a:spcBef>
                <a:spcPts val="800"/>
              </a:spcBef>
              <a:buClr>
                <a:srgbClr val="333399"/>
              </a:buCl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2400" b="1" dirty="0" smtClean="0">
                <a:solidFill>
                  <a:schemeClr val="tx2"/>
                </a:solidFill>
              </a:rPr>
              <a:t>Resource guide chapters</a:t>
            </a:r>
            <a:endParaRPr lang="en-US" sz="2000" b="1" dirty="0" smtClean="0">
              <a:solidFill>
                <a:schemeClr val="tx2"/>
              </a:solidFill>
            </a:endParaRPr>
          </a:p>
          <a:p>
            <a:pPr marL="1481138" lvl="2" indent="-338138">
              <a:lnSpc>
                <a:spcPct val="90000"/>
              </a:lnSpc>
              <a:spcBef>
                <a:spcPts val="800"/>
              </a:spcBef>
              <a:buClr>
                <a:srgbClr val="333399"/>
              </a:buClr>
              <a:buFont typeface="Arial" pitchFamily="34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2400" dirty="0" smtClean="0">
                <a:solidFill>
                  <a:schemeClr val="tx2"/>
                </a:solidFill>
              </a:rPr>
              <a:t>Sensor, site, and platform selection</a:t>
            </a:r>
          </a:p>
          <a:p>
            <a:pPr marL="1481138" lvl="2" indent="-338138">
              <a:lnSpc>
                <a:spcPct val="90000"/>
              </a:lnSpc>
              <a:spcBef>
                <a:spcPts val="800"/>
              </a:spcBef>
              <a:buClr>
                <a:srgbClr val="333399"/>
              </a:buClr>
              <a:buFont typeface="Arial" pitchFamily="34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2400" dirty="0" smtClean="0">
                <a:solidFill>
                  <a:schemeClr val="tx2"/>
                </a:solidFill>
              </a:rPr>
              <a:t>Data </a:t>
            </a:r>
            <a:r>
              <a:rPr lang="en-US" sz="2400" dirty="0">
                <a:solidFill>
                  <a:schemeClr val="tx2"/>
                </a:solidFill>
              </a:rPr>
              <a:t>acquisition and transmission</a:t>
            </a:r>
          </a:p>
          <a:p>
            <a:pPr marL="1481138" lvl="2" indent="-338138">
              <a:lnSpc>
                <a:spcPct val="90000"/>
              </a:lnSpc>
              <a:spcBef>
                <a:spcPts val="800"/>
              </a:spcBef>
              <a:buClr>
                <a:srgbClr val="333399"/>
              </a:buClr>
              <a:buFont typeface="Arial" pitchFamily="34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2400" dirty="0">
                <a:solidFill>
                  <a:schemeClr val="tx2"/>
                </a:solidFill>
              </a:rPr>
              <a:t>Sensor management, tracking, documentation</a:t>
            </a:r>
          </a:p>
          <a:p>
            <a:pPr marL="1481138" lvl="2" indent="-338138">
              <a:lnSpc>
                <a:spcPct val="90000"/>
              </a:lnSpc>
              <a:spcBef>
                <a:spcPts val="800"/>
              </a:spcBef>
              <a:buClr>
                <a:srgbClr val="333399"/>
              </a:buClr>
              <a:buFont typeface="Arial" pitchFamily="34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2400" dirty="0">
                <a:solidFill>
                  <a:schemeClr val="tx2"/>
                </a:solidFill>
              </a:rPr>
              <a:t>Streaming data management middleware</a:t>
            </a:r>
          </a:p>
          <a:p>
            <a:pPr marL="1481138" lvl="2" indent="-338138">
              <a:lnSpc>
                <a:spcPct val="90000"/>
              </a:lnSpc>
              <a:spcBef>
                <a:spcPts val="800"/>
              </a:spcBef>
              <a:buClr>
                <a:srgbClr val="333399"/>
              </a:buClr>
              <a:buFont typeface="Arial" pitchFamily="34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2400" dirty="0">
                <a:solidFill>
                  <a:schemeClr val="tx2"/>
                </a:solidFill>
              </a:rPr>
              <a:t>Sensor data quality assurance/quality control (QA/QC)</a:t>
            </a:r>
          </a:p>
          <a:p>
            <a:pPr marL="1481138" lvl="2" indent="-338138">
              <a:lnSpc>
                <a:spcPct val="90000"/>
              </a:lnSpc>
              <a:spcBef>
                <a:spcPts val="800"/>
              </a:spcBef>
              <a:buClr>
                <a:srgbClr val="333399"/>
              </a:buClr>
              <a:buFont typeface="Arial" pitchFamily="34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2400" dirty="0">
                <a:solidFill>
                  <a:schemeClr val="tx2"/>
                </a:solidFill>
              </a:rPr>
              <a:t>Sensor data archiving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8109858" y="5562600"/>
            <a:ext cx="609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533400" y="152400"/>
            <a:ext cx="7848600" cy="156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 dirty="0" smtClean="0">
                <a:solidFill>
                  <a:srgbClr val="3F6396"/>
                </a:solidFill>
                <a:latin typeface="+mj-lt"/>
              </a:rPr>
              <a:t>ESIP </a:t>
            </a:r>
            <a:r>
              <a:rPr lang="en-US" sz="4000" b="1" dirty="0" err="1" smtClean="0">
                <a:solidFill>
                  <a:srgbClr val="3F6396"/>
                </a:solidFill>
                <a:latin typeface="+mj-lt"/>
              </a:rPr>
              <a:t>EnviroSensing</a:t>
            </a:r>
            <a:r>
              <a:rPr lang="en-US" sz="4000" b="1" dirty="0" smtClean="0">
                <a:solidFill>
                  <a:srgbClr val="3F6396"/>
                </a:solidFill>
                <a:latin typeface="+mj-lt"/>
              </a:rPr>
              <a:t> Cluster:</a:t>
            </a:r>
          </a:p>
          <a:p>
            <a:pPr algn="ctr"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dirty="0" smtClean="0">
                <a:solidFill>
                  <a:srgbClr val="3F6396"/>
                </a:solidFill>
                <a:latin typeface="+mj-lt"/>
              </a:rPr>
              <a:t> Building </a:t>
            </a:r>
            <a:r>
              <a:rPr lang="en-US" sz="2400" b="1" dirty="0">
                <a:solidFill>
                  <a:srgbClr val="3F6396"/>
                </a:solidFill>
                <a:latin typeface="+mj-lt"/>
              </a:rPr>
              <a:t>a sensor network resource guide through community participation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981200" y="6248400"/>
            <a:ext cx="6397625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r">
              <a:spcBef>
                <a:spcPts val="11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i="1" dirty="0" smtClean="0">
                <a:solidFill>
                  <a:srgbClr val="009999"/>
                </a:solidFill>
              </a:rPr>
              <a:t>Software Tools for Sensor Networks, April 23-26,  2013</a:t>
            </a:r>
            <a:endParaRPr lang="en-US" b="1" i="1" dirty="0">
              <a:solidFill>
                <a:srgbClr val="009999"/>
              </a:solidFill>
            </a:endParaRPr>
          </a:p>
        </p:txBody>
      </p:sp>
      <p:pic>
        <p:nvPicPr>
          <p:cNvPr id="4098" name="Picture 2" descr="N:\LTERDM\IM_activities\Training\Training_2013\pics\aaq_0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110951"/>
            <a:ext cx="2590799" cy="1758923"/>
          </a:xfrm>
          <a:prstGeom prst="rect">
            <a:avLst/>
          </a:prstGeom>
          <a:noFill/>
        </p:spPr>
      </p:pic>
      <p:pic>
        <p:nvPicPr>
          <p:cNvPr id="4099" name="Picture 3" descr="N:\LTERDM\IM_activities\Training\Training_2013\pics\aaq_0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5105400"/>
            <a:ext cx="2620120" cy="1752600"/>
          </a:xfrm>
          <a:prstGeom prst="rect">
            <a:avLst/>
          </a:prstGeom>
          <a:noFill/>
        </p:spPr>
      </p:pic>
      <p:pic>
        <p:nvPicPr>
          <p:cNvPr id="4101" name="Picture 5" descr="N:\LTERDM\IM_activities\Training\Training_2013\pics\aaq_0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5087800"/>
            <a:ext cx="1161422" cy="1782074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304800" y="4724401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200" y="1600200"/>
            <a:ext cx="8458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hlinkClick r:id="rId6"/>
              </a:rPr>
              <a:t>http://wiki.esipfed.org/index.php/EnviroSensing_Cluster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3" descr="N:\LTERDM\SensorNIS\Campbell_paper\pics\aaq_04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0012" y="5087799"/>
            <a:ext cx="2820987" cy="178207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53903" y="3098894"/>
            <a:ext cx="2031811" cy="152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 descr="aaq_016.jpg (748×500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4867237"/>
            <a:ext cx="2809268" cy="199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34752" y="1136843"/>
            <a:ext cx="1986223" cy="153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\\rhamnus\home\henshaw\docs\My Pictures\NTL_sensor_photos\pg_buoy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035" y="4886849"/>
            <a:ext cx="2853565" cy="199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\\rhamnus\home\henshaw\docs\My Pictures\NTL_sensor_photos\pg_buoy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876800"/>
            <a:ext cx="2654351" cy="199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876800"/>
            <a:ext cx="2590800" cy="199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533400" y="228600"/>
            <a:ext cx="78486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 dirty="0" smtClean="0">
                <a:solidFill>
                  <a:srgbClr val="3F6396"/>
                </a:solidFill>
              </a:rPr>
              <a:t>EnviroSensing Collaboration Area:</a:t>
            </a:r>
          </a:p>
          <a:p>
            <a:pPr algn="ctr"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 dirty="0" smtClean="0">
                <a:solidFill>
                  <a:srgbClr val="3F6396"/>
                </a:solidFill>
              </a:rPr>
              <a:t>Sensors and Sensibility</a:t>
            </a:r>
            <a:endParaRPr lang="en-US" sz="2800" b="1" dirty="0">
              <a:solidFill>
                <a:srgbClr val="3F6396"/>
              </a:solidFill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676400" y="1447800"/>
            <a:ext cx="7010400" cy="274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566738" indent="-338138">
              <a:lnSpc>
                <a:spcPct val="90000"/>
              </a:lnSpc>
              <a:spcBef>
                <a:spcPts val="800"/>
              </a:spcBef>
              <a:buClr>
                <a:srgbClr val="333399"/>
              </a:buClr>
              <a:buFont typeface="Arial" pitchFamily="34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2800" dirty="0" smtClean="0">
                <a:solidFill>
                  <a:schemeClr val="tx2"/>
                </a:solidFill>
              </a:rPr>
              <a:t>X-DOMES Project</a:t>
            </a:r>
          </a:p>
          <a:p>
            <a:pPr marL="685800" lvl="1">
              <a:lnSpc>
                <a:spcPct val="90000"/>
              </a:lnSpc>
              <a:spcBef>
                <a:spcPts val="800"/>
              </a:spcBef>
              <a:buClr>
                <a:srgbClr val="333399"/>
              </a:buCl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2800" dirty="0" smtClean="0">
                <a:solidFill>
                  <a:schemeClr val="tx2"/>
                </a:solidFill>
              </a:rPr>
              <a:t> – Janet Fredericks (WHOI)</a:t>
            </a:r>
          </a:p>
          <a:p>
            <a:pPr marL="566738" indent="-338138">
              <a:lnSpc>
                <a:spcPct val="90000"/>
              </a:lnSpc>
              <a:spcBef>
                <a:spcPts val="800"/>
              </a:spcBef>
              <a:buClr>
                <a:srgbClr val="333399"/>
              </a:buClr>
              <a:buFont typeface="Arial" pitchFamily="34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2800" dirty="0" err="1" smtClean="0">
                <a:solidFill>
                  <a:schemeClr val="tx2"/>
                </a:solidFill>
              </a:rPr>
              <a:t>OpenSensorHub</a:t>
            </a:r>
            <a:endParaRPr lang="en-US" sz="2800" dirty="0" smtClean="0">
              <a:solidFill>
                <a:schemeClr val="tx2"/>
              </a:solidFill>
            </a:endParaRPr>
          </a:p>
          <a:p>
            <a:pPr marL="685800" lvl="1">
              <a:lnSpc>
                <a:spcPct val="90000"/>
              </a:lnSpc>
              <a:spcBef>
                <a:spcPts val="800"/>
              </a:spcBef>
              <a:buClr>
                <a:srgbClr val="333399"/>
              </a:buCl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2800" dirty="0" smtClean="0">
                <a:solidFill>
                  <a:schemeClr val="tx2"/>
                </a:solidFill>
              </a:rPr>
              <a:t> – Mike </a:t>
            </a:r>
            <a:r>
              <a:rPr lang="en-US" sz="2800" dirty="0" err="1" smtClean="0">
                <a:solidFill>
                  <a:schemeClr val="tx2"/>
                </a:solidFill>
              </a:rPr>
              <a:t>Botts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(</a:t>
            </a:r>
            <a:r>
              <a:rPr lang="en-US" sz="2800" dirty="0" err="1" smtClean="0">
                <a:solidFill>
                  <a:schemeClr val="tx2"/>
                </a:solidFill>
              </a:rPr>
              <a:t>Botts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Inc.)</a:t>
            </a:r>
          </a:p>
          <a:p>
            <a:pPr marL="566738" indent="-338138">
              <a:lnSpc>
                <a:spcPct val="90000"/>
              </a:lnSpc>
              <a:spcBef>
                <a:spcPts val="800"/>
              </a:spcBef>
              <a:buClr>
                <a:srgbClr val="333399"/>
              </a:buClr>
              <a:buFont typeface="Arial" pitchFamily="34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2800" dirty="0" smtClean="0">
                <a:solidFill>
                  <a:schemeClr val="tx2"/>
                </a:solidFill>
              </a:rPr>
              <a:t>New sensor technologies</a:t>
            </a:r>
          </a:p>
          <a:p>
            <a:pPr marL="685800" lvl="1">
              <a:lnSpc>
                <a:spcPct val="90000"/>
              </a:lnSpc>
              <a:spcBef>
                <a:spcPts val="800"/>
              </a:spcBef>
              <a:buClr>
                <a:srgbClr val="333399"/>
              </a:buCl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2800" dirty="0" smtClean="0">
                <a:solidFill>
                  <a:schemeClr val="tx2"/>
                </a:solidFill>
              </a:rPr>
              <a:t> – Vasu Kilaru (EPA)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86200" y="4400490"/>
            <a:ext cx="4480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65B94"/>
                </a:solidFill>
              </a:rPr>
              <a:t>ESIP Summer Meeting 2016, 21 July 2016</a:t>
            </a:r>
            <a:endParaRPr lang="en-US" sz="2000" dirty="0">
              <a:solidFill>
                <a:srgbClr val="065B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48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on1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9158</TotalTime>
  <Words>154</Words>
  <Application>Microsoft Office PowerPoint</Application>
  <PresentationFormat>On-screen Show (4:3)</PresentationFormat>
  <Paragraphs>42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don1</vt:lpstr>
      <vt:lpstr>PowerPoint Presentation</vt:lpstr>
      <vt:lpstr>PowerPoint Presentation</vt:lpstr>
      <vt:lpstr>PowerPoint Presentation</vt:lpstr>
      <vt:lpstr>PowerPoint Presentation</vt:lpstr>
    </vt:vector>
  </TitlesOfParts>
  <Company>Oregon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anonymous</dc:creator>
  <cp:lastModifiedBy>Don Henshaw</cp:lastModifiedBy>
  <cp:revision>385</cp:revision>
  <dcterms:created xsi:type="dcterms:W3CDTF">2012-04-25T23:58:59Z</dcterms:created>
  <dcterms:modified xsi:type="dcterms:W3CDTF">2016-07-21T17:05:53Z</dcterms:modified>
</cp:coreProperties>
</file>