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C7D3E7"/>
    <a:srgbClr val="6699FF"/>
    <a:srgbClr val="F1EEE7"/>
    <a:srgbClr val="E3DDCF"/>
    <a:srgbClr val="60A9DA"/>
    <a:srgbClr val="99CCFF"/>
    <a:srgbClr val="003366"/>
    <a:srgbClr val="C0C0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901" autoAdjust="0"/>
  </p:normalViewPr>
  <p:slideViewPr>
    <p:cSldViewPr snapToGrid="0" showGuides="1">
      <p:cViewPr>
        <p:scale>
          <a:sx n="78" d="100"/>
          <a:sy n="78" d="100"/>
        </p:scale>
        <p:origin x="2250" y="11508"/>
      </p:cViewPr>
      <p:guideLst>
        <p:guide orient="horz" pos="10261"/>
        <p:guide pos="131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AD3E68-570F-4108-9541-2DB55D25A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1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27858D-545A-423B-9BEE-424C8DD76B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6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E2C6-3DB3-4956-88A1-CA693657C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6AE7-1DC5-4462-A63F-4E810619A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7" y="1319213"/>
            <a:ext cx="9874956" cy="2808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319213"/>
            <a:ext cx="29490812" cy="2808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E204-DA07-473A-A6AA-E6B0729D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BD9B-1C67-4228-9F84-0C7635E1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6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6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2745-D947-4D55-B8BE-7A49B5B3D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3"/>
            <a:ext cx="19682178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1913"/>
            <a:ext cx="19683589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939F-99F5-452E-B951-8D8327624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4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6" y="7369176"/>
            <a:ext cx="1940136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6" y="10439400"/>
            <a:ext cx="1940136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317-71D5-4D5F-B44E-500F423B1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B048-1617-4A6C-92E0-B2B2D376B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7036-548B-4F7A-B786-EEEF57B0C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9DB6-B96D-4B6B-B1C5-FA8BF87A4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6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8"/>
            <a:ext cx="26334156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6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D761-8391-4BF7-A65F-76FA8AC82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E3DDCF"/>
            </a:gs>
            <a:gs pos="5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6763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defTabSz="4702175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6763"/>
            <a:ext cx="13898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defTabSz="4702175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6763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defTabSz="4702175">
              <a:defRPr sz="7200">
                <a:latin typeface="Arial" charset="0"/>
              </a:defRPr>
            </a:lvl1pPr>
          </a:lstStyle>
          <a:p>
            <a:pPr>
              <a:defRPr/>
            </a:pPr>
            <a:fld id="{D2F57AD1-E8E8-4584-B717-F18C3391E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6699FF">
                <a:alpha val="14000"/>
              </a:srgbClr>
            </a:gs>
            <a:gs pos="5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-1" y="4357783"/>
            <a:ext cx="20862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/>
              <a:t>Display and Analysis</a:t>
            </a:r>
            <a:endParaRPr lang="en-US" sz="6000" b="1" cap="small" dirty="0"/>
          </a:p>
        </p:txBody>
      </p:sp>
      <p:sp>
        <p:nvSpPr>
          <p:cNvPr id="120" name="TextBox 119"/>
          <p:cNvSpPr txBox="1"/>
          <p:nvPr/>
        </p:nvSpPr>
        <p:spPr>
          <a:xfrm>
            <a:off x="1559983" y="15458341"/>
            <a:ext cx="4527096" cy="830997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OSMC data and products may be viewed on Google Earth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409267" y="14997093"/>
            <a:ext cx="3793066" cy="830997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Trackline</a:t>
            </a:r>
            <a:r>
              <a:rPr lang="en-US" sz="2400" dirty="0" smtClean="0"/>
              <a:t> of Drifter SLP August, 2011</a:t>
            </a:r>
            <a:endParaRPr lang="en-US" sz="2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52400" y="152400"/>
            <a:ext cx="438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The Live Access Server: </a:t>
            </a:r>
          </a:p>
          <a:p>
            <a:pPr algn="ctr"/>
            <a:r>
              <a:rPr lang="en-US" sz="8000" b="1" dirty="0" smtClean="0"/>
              <a:t>Display, Analysis, and Distribution of Environmental Data</a:t>
            </a:r>
            <a:endParaRPr lang="en-US" sz="8000" b="1" dirty="0"/>
          </a:p>
        </p:txBody>
      </p:sp>
      <p:pic>
        <p:nvPicPr>
          <p:cNvPr id="133" name="Picture 77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971800" cy="2971799"/>
          </a:xfrm>
          <a:prstGeom prst="rect">
            <a:avLst/>
          </a:prstGeom>
          <a:noFill/>
        </p:spPr>
      </p:pic>
      <p:pic>
        <p:nvPicPr>
          <p:cNvPr id="134" name="Picture 107" descr="C:\Documents and Settings\kobrien\My Documents\OSMC\JI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0814" y="38100"/>
            <a:ext cx="4862286" cy="2667000"/>
          </a:xfrm>
          <a:prstGeom prst="rect">
            <a:avLst/>
          </a:prstGeom>
          <a:noFill/>
        </p:spPr>
      </p:pic>
      <p:sp>
        <p:nvSpPr>
          <p:cNvPr id="135" name="TextBox 134"/>
          <p:cNvSpPr txBox="1"/>
          <p:nvPr/>
        </p:nvSpPr>
        <p:spPr>
          <a:xfrm>
            <a:off x="0" y="2800350"/>
            <a:ext cx="438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Roland Schweitzer</a:t>
            </a:r>
            <a:r>
              <a:rPr lang="en-US" sz="4000" baseline="30000" dirty="0" smtClean="0"/>
              <a:t>*</a:t>
            </a:r>
            <a:r>
              <a:rPr lang="en-US" sz="4000" dirty="0" smtClean="0"/>
              <a:t> Kevin O'Brien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Steve Hankin</a:t>
            </a:r>
            <a:r>
              <a:rPr lang="en-US" sz="4000" baseline="30000" dirty="0"/>
              <a:t>2</a:t>
            </a:r>
            <a:r>
              <a:rPr lang="en-US" sz="4000" dirty="0" smtClean="0"/>
              <a:t>, Ansley Manke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, Karl Smith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</a:t>
            </a:r>
            <a:endParaRPr lang="en-US" sz="4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0" y="3657600"/>
            <a:ext cx="438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 smtClean="0"/>
              <a:t>*</a:t>
            </a:r>
            <a:r>
              <a:rPr lang="en-US" sz="3200" dirty="0"/>
              <a:t> </a:t>
            </a:r>
            <a:r>
              <a:rPr lang="en-US" sz="3200" dirty="0" err="1" smtClean="0"/>
              <a:t>Weathertop</a:t>
            </a:r>
            <a:r>
              <a:rPr lang="en-US" sz="3200" dirty="0" smtClean="0"/>
              <a:t> Consulting, LLC, 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University of Washington/JISAO, NOAA/PMEL, Seattle, WA, </a:t>
            </a:r>
            <a:r>
              <a:rPr lang="en-US" sz="3200" baseline="30000" dirty="0" smtClean="0"/>
              <a:t>5 </a:t>
            </a:r>
            <a:r>
              <a:rPr lang="en-US" sz="3200" dirty="0" smtClean="0"/>
              <a:t>OAR/PMEL, NOAA, Seattle, WA</a:t>
            </a:r>
            <a:endParaRPr lang="en-US" sz="3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2399626" y="25861887"/>
            <a:ext cx="20774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/>
              <a:t>CF Discrete Sampling Geometry Data</a:t>
            </a:r>
            <a:endParaRPr lang="en-US" sz="6000" b="1" cap="small" dirty="0"/>
          </a:p>
        </p:txBody>
      </p:sp>
      <p:sp>
        <p:nvSpPr>
          <p:cNvPr id="170" name="TextBox 169"/>
          <p:cNvSpPr txBox="1"/>
          <p:nvPr/>
        </p:nvSpPr>
        <p:spPr>
          <a:xfrm>
            <a:off x="13528253" y="5761567"/>
            <a:ext cx="7982372" cy="234166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LAS displays data with a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well thought-out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set of plot options including a dynamic variance-based color scale.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Every plot type can be further customized by the LAS installer to match special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aspects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of the data collection.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Users have ultimate control over every option in the system to override LAS and installer defaults to meet their needs.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Users can apply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analysis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operations to any LAS gridded data set to see sum, average, minimum, maximum and variance in any dimension.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Users can create normalized side-by-side plots from different data sets</a:t>
            </a:r>
            <a:r>
              <a:rPr lang="en-US" sz="3600" b="1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Users can plot differences between variables even if the data are in different data sets and defined on different grids.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LAS includes custom user interfaces for creating property-property plots with any pair of variables in a data set.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Users can download data in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many formats for custom sub-sets and tabular views in the browser are available for  all data.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LAS now has features for display  of CF Discrete Sampling Geometry trajectory files and more DSG feature types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are on </a:t>
            </a:r>
            <a:r>
              <a:rPr lang="en-US" sz="3600" dirty="0" smtClean="0">
                <a:latin typeface="Arial" pitchFamily="34" charset="0"/>
                <a:ea typeface="Calibri"/>
                <a:cs typeface="Arial" pitchFamily="34" charset="0"/>
              </a:rPr>
              <a:t>the way.</a:t>
            </a:r>
            <a:endParaRPr lang="en-US" sz="3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41867" y="5507563"/>
            <a:ext cx="12488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Local data and remote data served via </a:t>
            </a:r>
            <a:r>
              <a:rPr lang="en-US" sz="3600" dirty="0" err="1" smtClean="0"/>
              <a:t>OPeNDAP</a:t>
            </a:r>
            <a:r>
              <a:rPr lang="en-US" sz="3600" dirty="0" smtClean="0"/>
              <a:t> that is accessible via the </a:t>
            </a:r>
            <a:r>
              <a:rPr lang="en-US" sz="3600" dirty="0" err="1" smtClean="0"/>
              <a:t>netCDF</a:t>
            </a:r>
            <a:r>
              <a:rPr lang="en-US" sz="3600" dirty="0" smtClean="0"/>
              <a:t> API and follows the CF metadata conventions can be configured into LAS with a simple command. Trajectory data served via ERDDAP can also be served by LAS.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20862924" y="4383192"/>
            <a:ext cx="23028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/>
              <a:t>Comparison, Differences and Other Views</a:t>
            </a:r>
            <a:endParaRPr lang="en-US" sz="6000" b="1" cap="small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00858" y="30901810"/>
            <a:ext cx="4381503" cy="1460433"/>
            <a:chOff x="29517972" y="31162752"/>
            <a:chExt cx="4381503" cy="1460433"/>
          </a:xfrm>
        </p:grpSpPr>
        <p:sp>
          <p:nvSpPr>
            <p:cNvPr id="223" name="TextBox 222"/>
            <p:cNvSpPr txBox="1"/>
            <p:nvPr/>
          </p:nvSpPr>
          <p:spPr>
            <a:xfrm>
              <a:off x="29517972" y="31390173"/>
              <a:ext cx="3657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Unified Access </a:t>
              </a:r>
              <a:br>
                <a:rPr lang="en-US" sz="2800" dirty="0" smtClean="0"/>
              </a:br>
              <a:r>
                <a:rPr lang="en-US" sz="2800" dirty="0" smtClean="0"/>
                <a:t>Framework</a:t>
              </a:r>
              <a:endParaRPr lang="en-US" sz="28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073600" y="31162752"/>
              <a:ext cx="3825875" cy="1460433"/>
              <a:chOff x="30073600" y="31162752"/>
              <a:chExt cx="3825875" cy="1460433"/>
            </a:xfrm>
          </p:grpSpPr>
          <p:pic>
            <p:nvPicPr>
              <p:cNvPr id="2111" name="Picture 6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637413" y="31162752"/>
                <a:ext cx="1107281" cy="1107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4" name="TextBox 263"/>
              <p:cNvSpPr txBox="1"/>
              <p:nvPr/>
            </p:nvSpPr>
            <p:spPr>
              <a:xfrm>
                <a:off x="30073600" y="32223075"/>
                <a:ext cx="38258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http://geo-ide.noaa.gov/</a:t>
                </a:r>
                <a:endParaRPr 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187162" y="30984676"/>
            <a:ext cx="5845177" cy="1462576"/>
            <a:chOff x="37903149" y="31162752"/>
            <a:chExt cx="5845177" cy="1462576"/>
          </a:xfrm>
        </p:grpSpPr>
        <p:pic>
          <p:nvPicPr>
            <p:cNvPr id="2110" name="Picture 6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266938" y="31162752"/>
              <a:ext cx="1106424" cy="110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" name="TextBox 221"/>
            <p:cNvSpPr txBox="1"/>
            <p:nvPr/>
          </p:nvSpPr>
          <p:spPr>
            <a:xfrm>
              <a:off x="37903149" y="31779659"/>
              <a:ext cx="2133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THREDDS</a:t>
              </a:r>
              <a:endParaRPr lang="en-US" sz="2800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37976176" y="32225218"/>
              <a:ext cx="577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http://www.unidata.ucar.edu/projects/THREDDS/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2659" y="30946500"/>
            <a:ext cx="4343400" cy="1441323"/>
            <a:chOff x="33775650" y="31162752"/>
            <a:chExt cx="4343400" cy="1441323"/>
          </a:xfrm>
        </p:grpSpPr>
        <p:grpSp>
          <p:nvGrpSpPr>
            <p:cNvPr id="9" name="Group 8"/>
            <p:cNvGrpSpPr/>
            <p:nvPr/>
          </p:nvGrpSpPr>
          <p:grpSpPr>
            <a:xfrm>
              <a:off x="33775650" y="31162752"/>
              <a:ext cx="3524250" cy="1136462"/>
              <a:chOff x="33775650" y="31162752"/>
              <a:chExt cx="3524250" cy="1136462"/>
            </a:xfrm>
          </p:grpSpPr>
          <p:pic>
            <p:nvPicPr>
              <p:cNvPr id="2108" name="Picture 6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193476" y="31162752"/>
                <a:ext cx="1106424" cy="1106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7" name="TextBox 216"/>
              <p:cNvSpPr txBox="1"/>
              <p:nvPr/>
            </p:nvSpPr>
            <p:spPr>
              <a:xfrm>
                <a:off x="33775650" y="31345107"/>
                <a:ext cx="27146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Live Access Server</a:t>
                </a:r>
                <a:endParaRPr lang="en-US" sz="2800" dirty="0"/>
              </a:p>
            </p:txBody>
          </p:sp>
        </p:grpSp>
        <p:sp>
          <p:nvSpPr>
            <p:cNvPr id="266" name="TextBox 265"/>
            <p:cNvSpPr txBox="1"/>
            <p:nvPr/>
          </p:nvSpPr>
          <p:spPr>
            <a:xfrm>
              <a:off x="34080450" y="32203965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http://ferret.pmel.noaa.gov/LAS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50054" y="30988896"/>
            <a:ext cx="4806534" cy="1441323"/>
            <a:chOff x="25082916" y="31162752"/>
            <a:chExt cx="4806534" cy="1441323"/>
          </a:xfrm>
        </p:grpSpPr>
        <p:grpSp>
          <p:nvGrpSpPr>
            <p:cNvPr id="11" name="Group 10"/>
            <p:cNvGrpSpPr/>
            <p:nvPr/>
          </p:nvGrpSpPr>
          <p:grpSpPr>
            <a:xfrm>
              <a:off x="25082916" y="31162752"/>
              <a:ext cx="2942877" cy="1106424"/>
              <a:chOff x="25082916" y="31162752"/>
              <a:chExt cx="2942877" cy="1106424"/>
            </a:xfrm>
          </p:grpSpPr>
          <p:pic>
            <p:nvPicPr>
              <p:cNvPr id="2094" name="Picture 4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6919369" y="31162752"/>
                <a:ext cx="1106424" cy="1106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25082916" y="31715095"/>
                <a:ext cx="1987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ERDDAP</a:t>
                </a:r>
                <a:endParaRPr lang="en-US" sz="2800" dirty="0"/>
              </a:p>
            </p:txBody>
          </p:sp>
        </p:grpSp>
        <p:sp>
          <p:nvSpPr>
            <p:cNvPr id="268" name="TextBox 267"/>
            <p:cNvSpPr txBox="1"/>
            <p:nvPr/>
          </p:nvSpPr>
          <p:spPr>
            <a:xfrm>
              <a:off x="25107900" y="32203965"/>
              <a:ext cx="4781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http://coastwatch.pfeg.noaa.gov/erddap/</a:t>
              </a:r>
              <a:endParaRPr lang="en-US" sz="2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6" y="8521699"/>
            <a:ext cx="9776221" cy="77724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7518401" y="9414940"/>
            <a:ext cx="5145194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LAS main UI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17285237"/>
            <a:ext cx="5750580" cy="4571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20" y="17214992"/>
            <a:ext cx="5927290" cy="471238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2325488" y="16599740"/>
            <a:ext cx="8309309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View data along any dimension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81" y="23496791"/>
            <a:ext cx="6434667" cy="5115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6" y="23496791"/>
            <a:ext cx="6569048" cy="5222598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7227626" y="22297898"/>
            <a:ext cx="5433598" cy="1938992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Compute </a:t>
            </a:r>
            <a:r>
              <a:rPr lang="en-US" sz="4000" b="1" dirty="0" err="1" smtClean="0"/>
              <a:t>avg</a:t>
            </a:r>
            <a:r>
              <a:rPr lang="en-US" sz="4000" b="1" dirty="0" smtClean="0"/>
              <a:t>, min, max,  or sum </a:t>
            </a:r>
            <a:r>
              <a:rPr lang="en-US" sz="4000" b="1" dirty="0" smtClean="0"/>
              <a:t>in </a:t>
            </a:r>
            <a:r>
              <a:rPr lang="en-US" sz="4000" b="1" dirty="0" smtClean="0"/>
              <a:t>time, </a:t>
            </a:r>
            <a:r>
              <a:rPr lang="en-US" sz="4000" b="1" dirty="0" err="1" smtClean="0"/>
              <a:t>lat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lon</a:t>
            </a:r>
            <a:r>
              <a:rPr lang="en-US" sz="4000" b="1" dirty="0" smtClean="0"/>
              <a:t>, or area</a:t>
            </a:r>
            <a:endParaRPr lang="en-US" sz="4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541868" y="22605675"/>
            <a:ext cx="5204818" cy="1323439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Plot data on its native grid.</a:t>
            </a:r>
            <a:endParaRPr lang="en-US" sz="4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550" y="5569479"/>
            <a:ext cx="10058400" cy="5596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483" y="5569479"/>
            <a:ext cx="10058400" cy="5596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1751125"/>
            <a:ext cx="8742963" cy="7772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86" y="12407899"/>
            <a:ext cx="9297698" cy="6458852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25138988" y="12438126"/>
            <a:ext cx="5849219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Animate in Time</a:t>
            </a:r>
            <a:endParaRPr lang="en-US" sz="40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36633798" y="12084183"/>
            <a:ext cx="5849219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View in Google Earth</a:t>
            </a:r>
            <a:endParaRPr lang="en-US" sz="4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26" y="19832168"/>
            <a:ext cx="8008938" cy="6082347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24794709" y="20129584"/>
            <a:ext cx="6526861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Plot property vs property</a:t>
            </a:r>
            <a:endParaRPr lang="en-US" sz="4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86" y="20129584"/>
            <a:ext cx="10058400" cy="4764896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34767182" y="19852336"/>
            <a:ext cx="5849219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See </a:t>
            </a:r>
            <a:r>
              <a:rPr lang="en-US" sz="4000" b="1" dirty="0" err="1" smtClean="0"/>
              <a:t>aTable</a:t>
            </a:r>
            <a:r>
              <a:rPr lang="en-US" sz="4000" b="1" dirty="0" smtClean="0"/>
              <a:t> </a:t>
            </a:r>
            <a:r>
              <a:rPr lang="en-US" sz="4000" b="1" dirty="0" smtClean="0"/>
              <a:t>of Values</a:t>
            </a:r>
            <a:endParaRPr lang="en-US" sz="4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375" y="26977605"/>
            <a:ext cx="7213029" cy="56279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483" y="26977605"/>
            <a:ext cx="7110720" cy="5024456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28058139" y="10122826"/>
            <a:ext cx="9638448" cy="1323439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Compare and difference data from different data sets and different grids</a:t>
            </a:r>
            <a:endParaRPr lang="en-US" sz="40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24415142" y="27721436"/>
            <a:ext cx="6526861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Make </a:t>
            </a:r>
            <a:r>
              <a:rPr lang="en-US" sz="4000" b="1" smtClean="0"/>
              <a:t>Ribbon </a:t>
            </a:r>
            <a:r>
              <a:rPr lang="en-US" sz="4000" b="1" dirty="0" smtClean="0"/>
              <a:t>Plots</a:t>
            </a:r>
            <a:endParaRPr lang="en-US" sz="40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34089540" y="27367493"/>
            <a:ext cx="6526861" cy="707886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Plot property vs property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14952</TotalTime>
  <Words>399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Roland Schweitzer</cp:lastModifiedBy>
  <cp:revision>179</cp:revision>
  <dcterms:created xsi:type="dcterms:W3CDTF">2007-08-10T15:11:40Z</dcterms:created>
  <dcterms:modified xsi:type="dcterms:W3CDTF">2014-06-27T00:44:49Z</dcterms:modified>
  <cp:category>scientific poster PowerPoint</cp:category>
</cp:coreProperties>
</file>