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81813"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281" autoAdjust="0"/>
  </p:normalViewPr>
  <p:slideViewPr>
    <p:cSldViewPr showGuides="1">
      <p:cViewPr>
        <p:scale>
          <a:sx n="50" d="100"/>
          <a:sy n="50" d="100"/>
        </p:scale>
        <p:origin x="-72" y="-8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1683D-8E6A-4579-86C0-EBB721449315}" type="datetimeFigureOut">
              <a:rPr lang="en-US" smtClean="0"/>
              <a:t>6/24/2013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68D8E3-D915-4521-9275-72F5338B80F2}" type="slidenum">
              <a:rPr lang="en-US" smtClean="0"/>
              <a:t>‹#›</a:t>
            </a:fld>
            <a:endParaRPr lang="en-US" dirty="0"/>
          </a:p>
        </p:txBody>
      </p:sp>
    </p:spTree>
    <p:extLst>
      <p:ext uri="{BB962C8B-B14F-4D97-AF65-F5344CB8AC3E}">
        <p14:creationId xmlns:p14="http://schemas.microsoft.com/office/powerpoint/2010/main" val="21497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1683D-8E6A-4579-86C0-EBB721449315}" type="datetimeFigureOut">
              <a:rPr lang="en-US" smtClean="0"/>
              <a:t>6/24/2013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68D8E3-D915-4521-9275-72F5338B80F2}" type="slidenum">
              <a:rPr lang="en-US" smtClean="0"/>
              <a:t>‹#›</a:t>
            </a:fld>
            <a:endParaRPr lang="en-US" dirty="0"/>
          </a:p>
        </p:txBody>
      </p:sp>
    </p:spTree>
    <p:extLst>
      <p:ext uri="{BB962C8B-B14F-4D97-AF65-F5344CB8AC3E}">
        <p14:creationId xmlns:p14="http://schemas.microsoft.com/office/powerpoint/2010/main" val="43413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1683D-8E6A-4579-86C0-EBB721449315}" type="datetimeFigureOut">
              <a:rPr lang="en-US" smtClean="0"/>
              <a:t>6/24/2013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68D8E3-D915-4521-9275-72F5338B80F2}" type="slidenum">
              <a:rPr lang="en-US" smtClean="0"/>
              <a:t>‹#›</a:t>
            </a:fld>
            <a:endParaRPr lang="en-US" dirty="0"/>
          </a:p>
        </p:txBody>
      </p:sp>
    </p:spTree>
    <p:extLst>
      <p:ext uri="{BB962C8B-B14F-4D97-AF65-F5344CB8AC3E}">
        <p14:creationId xmlns:p14="http://schemas.microsoft.com/office/powerpoint/2010/main" val="165479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1683D-8E6A-4579-86C0-EBB721449315}" type="datetimeFigureOut">
              <a:rPr lang="en-US" smtClean="0"/>
              <a:t>6/24/2013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68D8E3-D915-4521-9275-72F5338B80F2}" type="slidenum">
              <a:rPr lang="en-US" smtClean="0"/>
              <a:t>‹#›</a:t>
            </a:fld>
            <a:endParaRPr lang="en-US" dirty="0"/>
          </a:p>
        </p:txBody>
      </p:sp>
    </p:spTree>
    <p:extLst>
      <p:ext uri="{BB962C8B-B14F-4D97-AF65-F5344CB8AC3E}">
        <p14:creationId xmlns:p14="http://schemas.microsoft.com/office/powerpoint/2010/main" val="24045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61683D-8E6A-4579-86C0-EBB721449315}" type="datetimeFigureOut">
              <a:rPr lang="en-US" smtClean="0"/>
              <a:t>6/24/2013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68D8E3-D915-4521-9275-72F5338B80F2}" type="slidenum">
              <a:rPr lang="en-US" smtClean="0"/>
              <a:t>‹#›</a:t>
            </a:fld>
            <a:endParaRPr lang="en-US" dirty="0"/>
          </a:p>
        </p:txBody>
      </p:sp>
    </p:spTree>
    <p:extLst>
      <p:ext uri="{BB962C8B-B14F-4D97-AF65-F5344CB8AC3E}">
        <p14:creationId xmlns:p14="http://schemas.microsoft.com/office/powerpoint/2010/main" val="423130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61683D-8E6A-4579-86C0-EBB721449315}" type="datetimeFigureOut">
              <a:rPr lang="en-US" smtClean="0"/>
              <a:t>6/24/2013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68D8E3-D915-4521-9275-72F5338B80F2}" type="slidenum">
              <a:rPr lang="en-US" smtClean="0"/>
              <a:t>‹#›</a:t>
            </a:fld>
            <a:endParaRPr lang="en-US" dirty="0"/>
          </a:p>
        </p:txBody>
      </p:sp>
    </p:spTree>
    <p:extLst>
      <p:ext uri="{BB962C8B-B14F-4D97-AF65-F5344CB8AC3E}">
        <p14:creationId xmlns:p14="http://schemas.microsoft.com/office/powerpoint/2010/main" val="145633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1683D-8E6A-4579-86C0-EBB721449315}" type="datetimeFigureOut">
              <a:rPr lang="en-US" smtClean="0"/>
              <a:t>6/24/2013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68D8E3-D915-4521-9275-72F5338B80F2}" type="slidenum">
              <a:rPr lang="en-US" smtClean="0"/>
              <a:t>‹#›</a:t>
            </a:fld>
            <a:endParaRPr lang="en-US" dirty="0"/>
          </a:p>
        </p:txBody>
      </p:sp>
    </p:spTree>
    <p:extLst>
      <p:ext uri="{BB962C8B-B14F-4D97-AF65-F5344CB8AC3E}">
        <p14:creationId xmlns:p14="http://schemas.microsoft.com/office/powerpoint/2010/main" val="198263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61683D-8E6A-4579-86C0-EBB721449315}" type="datetimeFigureOut">
              <a:rPr lang="en-US" smtClean="0"/>
              <a:t>6/24/2013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68D8E3-D915-4521-9275-72F5338B80F2}" type="slidenum">
              <a:rPr lang="en-US" smtClean="0"/>
              <a:t>‹#›</a:t>
            </a:fld>
            <a:endParaRPr lang="en-US" dirty="0"/>
          </a:p>
        </p:txBody>
      </p:sp>
    </p:spTree>
    <p:extLst>
      <p:ext uri="{BB962C8B-B14F-4D97-AF65-F5344CB8AC3E}">
        <p14:creationId xmlns:p14="http://schemas.microsoft.com/office/powerpoint/2010/main" val="164690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1683D-8E6A-4579-86C0-EBB721449315}" type="datetimeFigureOut">
              <a:rPr lang="en-US" smtClean="0"/>
              <a:t>6/24/2013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68D8E3-D915-4521-9275-72F5338B80F2}" type="slidenum">
              <a:rPr lang="en-US" smtClean="0"/>
              <a:t>‹#›</a:t>
            </a:fld>
            <a:endParaRPr lang="en-US" dirty="0"/>
          </a:p>
        </p:txBody>
      </p:sp>
    </p:spTree>
    <p:extLst>
      <p:ext uri="{BB962C8B-B14F-4D97-AF65-F5344CB8AC3E}">
        <p14:creationId xmlns:p14="http://schemas.microsoft.com/office/powerpoint/2010/main" val="258418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1683D-8E6A-4579-86C0-EBB721449315}" type="datetimeFigureOut">
              <a:rPr lang="en-US" smtClean="0"/>
              <a:t>6/24/2013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68D8E3-D915-4521-9275-72F5338B80F2}" type="slidenum">
              <a:rPr lang="en-US" smtClean="0"/>
              <a:t>‹#›</a:t>
            </a:fld>
            <a:endParaRPr lang="en-US" dirty="0"/>
          </a:p>
        </p:txBody>
      </p:sp>
    </p:spTree>
    <p:extLst>
      <p:ext uri="{BB962C8B-B14F-4D97-AF65-F5344CB8AC3E}">
        <p14:creationId xmlns:p14="http://schemas.microsoft.com/office/powerpoint/2010/main" val="131731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1683D-8E6A-4579-86C0-EBB721449315}" type="datetimeFigureOut">
              <a:rPr lang="en-US" smtClean="0"/>
              <a:t>6/24/2013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68D8E3-D915-4521-9275-72F5338B80F2}" type="slidenum">
              <a:rPr lang="en-US" smtClean="0"/>
              <a:t>‹#›</a:t>
            </a:fld>
            <a:endParaRPr lang="en-US" dirty="0"/>
          </a:p>
        </p:txBody>
      </p:sp>
    </p:spTree>
    <p:extLst>
      <p:ext uri="{BB962C8B-B14F-4D97-AF65-F5344CB8AC3E}">
        <p14:creationId xmlns:p14="http://schemas.microsoft.com/office/powerpoint/2010/main" val="373185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2061683D-8E6A-4579-86C0-EBB721449315}" type="datetimeFigureOut">
              <a:rPr lang="en-US" smtClean="0"/>
              <a:t>6/24/2013</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8768D8E3-D915-4521-9275-72F5338B80F2}" type="slidenum">
              <a:rPr lang="en-US" smtClean="0"/>
              <a:t>‹#›</a:t>
            </a:fld>
            <a:endParaRPr lang="en-US" dirty="0"/>
          </a:p>
        </p:txBody>
      </p:sp>
    </p:spTree>
    <p:extLst>
      <p:ext uri="{BB962C8B-B14F-4D97-AF65-F5344CB8AC3E}">
        <p14:creationId xmlns:p14="http://schemas.microsoft.com/office/powerpoint/2010/main" val="415327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mailto:jakecarlson@purdue.edu" TargetMode="External"/><Relationship Id="rId5" Type="http://schemas.openxmlformats.org/officeDocument/2006/relationships/image" Target="../media/image4.png"/><Relationship Id="rId10" Type="http://schemas.openxmlformats.org/officeDocument/2006/relationships/hyperlink" Target="mailto:antti.m.rousi@aalto.fi" TargetMode="External"/><Relationship Id="rId4" Type="http://schemas.openxmlformats.org/officeDocument/2006/relationships/image" Target="../media/image3.png"/><Relationship Id="rId9" Type="http://schemas.openxmlformats.org/officeDocument/2006/relationships/hyperlink" Target="mailto:bbranch@purdu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8798" y="12330226"/>
            <a:ext cx="13553603" cy="806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52400"/>
            <a:ext cx="40157400" cy="2862322"/>
          </a:xfrm>
          <a:prstGeom prst="rect">
            <a:avLst/>
          </a:prstGeom>
          <a:noFill/>
        </p:spPr>
        <p:txBody>
          <a:bodyPr wrap="square" rtlCol="0">
            <a:spAutoFit/>
          </a:bodyPr>
          <a:lstStyle/>
          <a:p>
            <a:pPr algn="ctr"/>
            <a:r>
              <a:rPr lang="en-US" sz="6000" dirty="0" smtClean="0"/>
              <a:t>An International GIS and Data Curation dissemination framework </a:t>
            </a:r>
          </a:p>
          <a:p>
            <a:pPr algn="ctr"/>
            <a:r>
              <a:rPr lang="en-US" sz="6000" dirty="0" smtClean="0"/>
              <a:t>using mobile devices: a Purdue-Aalto University example</a:t>
            </a:r>
          </a:p>
          <a:p>
            <a:pPr algn="ctr"/>
            <a:r>
              <a:rPr lang="en-US" sz="6000" dirty="0" smtClean="0"/>
              <a:t>Authors: Benjamin Branch and Antti M. Rousi</a:t>
            </a:r>
            <a:endParaRPr lang="en-US" sz="6000" dirty="0"/>
          </a:p>
        </p:txBody>
      </p:sp>
      <p:sp>
        <p:nvSpPr>
          <p:cNvPr id="6" name="TextBox 5"/>
          <p:cNvSpPr txBox="1"/>
          <p:nvPr/>
        </p:nvSpPr>
        <p:spPr>
          <a:xfrm>
            <a:off x="37342287" y="433566"/>
            <a:ext cx="6388893" cy="707886"/>
          </a:xfrm>
          <a:prstGeom prst="rect">
            <a:avLst/>
          </a:prstGeom>
          <a:noFill/>
        </p:spPr>
        <p:txBody>
          <a:bodyPr wrap="square" rtlCol="0">
            <a:spAutoFit/>
          </a:bodyPr>
          <a:lstStyle/>
          <a:p>
            <a:r>
              <a:rPr lang="en-US" sz="4000" b="1" dirty="0" smtClean="0"/>
              <a:t>Purdue University Libraries</a:t>
            </a:r>
            <a:endParaRPr lang="en-US" sz="4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1200" y="30138687"/>
            <a:ext cx="74676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30062915"/>
            <a:ext cx="6324599" cy="272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29840328"/>
            <a:ext cx="2658785" cy="266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694396" y="3042978"/>
            <a:ext cx="24502407" cy="769441"/>
          </a:xfrm>
          <a:prstGeom prst="rect">
            <a:avLst/>
          </a:prstGeom>
          <a:noFill/>
        </p:spPr>
        <p:txBody>
          <a:bodyPr wrap="square" rtlCol="0">
            <a:spAutoFit/>
          </a:bodyPr>
          <a:lstStyle/>
          <a:p>
            <a:pPr algn="ctr"/>
            <a:r>
              <a:rPr lang="en-US" sz="4400" b="1" i="1" dirty="0" smtClean="0"/>
              <a:t>Federation of Earth Science Information Partners July 9-12, 2013 Summer Meeting, Chapel Hill, NC</a:t>
            </a:r>
            <a:endParaRPr lang="en-US" sz="4400" b="1" i="1" dirty="0"/>
          </a:p>
        </p:txBody>
      </p:sp>
      <p:sp>
        <p:nvSpPr>
          <p:cNvPr id="8" name="TextBox 7"/>
          <p:cNvSpPr txBox="1"/>
          <p:nvPr/>
        </p:nvSpPr>
        <p:spPr>
          <a:xfrm>
            <a:off x="914400" y="4038600"/>
            <a:ext cx="41986200" cy="2862322"/>
          </a:xfrm>
          <a:prstGeom prst="rect">
            <a:avLst/>
          </a:prstGeom>
          <a:noFill/>
        </p:spPr>
        <p:txBody>
          <a:bodyPr wrap="square" rtlCol="0">
            <a:spAutoFit/>
          </a:bodyPr>
          <a:lstStyle/>
          <a:p>
            <a:r>
              <a:rPr lang="en-US" sz="3600" b="1" dirty="0" smtClean="0"/>
              <a:t>Abstract-</a:t>
            </a:r>
            <a:r>
              <a:rPr lang="en-US" sz="3600" dirty="0" smtClean="0"/>
              <a:t> The Purdue University </a:t>
            </a:r>
            <a:r>
              <a:rPr lang="en-US" sz="3600" dirty="0"/>
              <a:t>Libraries </a:t>
            </a:r>
            <a:r>
              <a:rPr lang="en-US" sz="3600" dirty="0" smtClean="0"/>
              <a:t>in collaboration Aalto University Library presents a framework for an international method of bridging geospatial resources from one university campus to another. It should be noted that this is a small-scale framework based on open policy, open access and the Group of Earth Observation Systems of Systems (GEOSS) values of sharing data, resources and cyber-infrastructure capacity. </a:t>
            </a:r>
            <a:r>
              <a:rPr lang="en-US" sz="3600" dirty="0"/>
              <a:t>T</a:t>
            </a:r>
            <a:r>
              <a:rPr lang="en-US" sz="3600" dirty="0" smtClean="0"/>
              <a:t>his framework advocates that </a:t>
            </a:r>
            <a:r>
              <a:rPr lang="en-US" sz="3600" dirty="0" smtClean="0"/>
              <a:t>library </a:t>
            </a:r>
            <a:r>
              <a:rPr lang="en-US" sz="3600" dirty="0" smtClean="0"/>
              <a:t>services could pioneer knowledge dissemination efforts in a low cost manner utilizing mobile devices </a:t>
            </a:r>
            <a:r>
              <a:rPr lang="en-US" sz="3600" smtClean="0"/>
              <a:t>that </a:t>
            </a:r>
            <a:r>
              <a:rPr lang="en-US" sz="3600" smtClean="0"/>
              <a:t>can </a:t>
            </a:r>
            <a:r>
              <a:rPr lang="en-US" sz="3600" dirty="0" smtClean="0"/>
              <a:t>link international users with resources and advance international collaborative inter-librarian data support services that may incite cost reduction of operations while still broadening an international research mission of collaborating universities. Lastly, various forms of data curation may benefit from international collaboration, including such as educational data curation.</a:t>
            </a:r>
            <a:endParaRPr lang="en-US" sz="3600" dirty="0"/>
          </a:p>
        </p:txBody>
      </p:sp>
      <p:sp>
        <p:nvSpPr>
          <p:cNvPr id="9" name="Rectangle 8"/>
          <p:cNvSpPr/>
          <p:nvPr/>
        </p:nvSpPr>
        <p:spPr>
          <a:xfrm>
            <a:off x="161925" y="9903470"/>
            <a:ext cx="13045610" cy="1958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20800" y="9879657"/>
            <a:ext cx="15849600" cy="196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4300" y="10061863"/>
            <a:ext cx="12827000" cy="196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6002000" y="10063568"/>
            <a:ext cx="11658600" cy="1077218"/>
          </a:xfrm>
          <a:prstGeom prst="rect">
            <a:avLst/>
          </a:prstGeom>
          <a:noFill/>
        </p:spPr>
        <p:txBody>
          <a:bodyPr wrap="square" rtlCol="0">
            <a:spAutoFit/>
          </a:bodyPr>
          <a:lstStyle/>
          <a:p>
            <a:pPr algn="ctr"/>
            <a:r>
              <a:rPr lang="en-US" sz="3200" b="1" dirty="0"/>
              <a:t>M</a:t>
            </a:r>
            <a:r>
              <a:rPr lang="en-US" sz="3200" b="1" dirty="0" smtClean="0"/>
              <a:t>obile device framework to support International knowledge dissemination and Geospatial data curation awareness.</a:t>
            </a:r>
            <a:endParaRPr lang="en-US" sz="3200" b="1" dirty="0"/>
          </a:p>
        </p:txBody>
      </p:sp>
      <p:sp>
        <p:nvSpPr>
          <p:cNvPr id="12" name="TextBox 11"/>
          <p:cNvSpPr txBox="1"/>
          <p:nvPr/>
        </p:nvSpPr>
        <p:spPr>
          <a:xfrm>
            <a:off x="31835052" y="10063568"/>
            <a:ext cx="10591800" cy="584775"/>
          </a:xfrm>
          <a:prstGeom prst="rect">
            <a:avLst/>
          </a:prstGeom>
          <a:noFill/>
        </p:spPr>
        <p:txBody>
          <a:bodyPr wrap="square" rtlCol="0">
            <a:spAutoFit/>
          </a:bodyPr>
          <a:lstStyle/>
          <a:p>
            <a:pPr algn="ctr"/>
            <a:r>
              <a:rPr lang="en-US" sz="3200" b="1" dirty="0" smtClean="0"/>
              <a:t>Data Management Profiles Research</a:t>
            </a:r>
            <a:endParaRPr lang="en-US" sz="3200" b="1" dirty="0"/>
          </a:p>
        </p:txBody>
      </p:sp>
      <p:sp>
        <p:nvSpPr>
          <p:cNvPr id="19" name="TextBox 18"/>
          <p:cNvSpPr txBox="1"/>
          <p:nvPr/>
        </p:nvSpPr>
        <p:spPr>
          <a:xfrm>
            <a:off x="30822900" y="10648343"/>
            <a:ext cx="12458700" cy="3539430"/>
          </a:xfrm>
          <a:prstGeom prst="rect">
            <a:avLst/>
          </a:prstGeom>
          <a:noFill/>
        </p:spPr>
        <p:txBody>
          <a:bodyPr wrap="square" rtlCol="0">
            <a:spAutoFit/>
          </a:bodyPr>
          <a:lstStyle/>
          <a:p>
            <a:r>
              <a:rPr lang="en-US" sz="2800" dirty="0" smtClean="0"/>
              <a:t>As a continuation of research lead by Jake Carson on Data Profiles research used to provide empirical data for library data services our 2013 task of geospatial data collection does such to generate profiles addressing the geospatial community and its needs warranted via such IRB approved research. Here, the best practices and effective data services could be subcontracted from a Purdue GIS team to support a Aalto University GIS team in a mutually beneficial manner. Moreover, mobile device dissemination use may spurn international best data services and data curation activity from data management profiles research based on empirical data.</a:t>
            </a:r>
            <a:endParaRPr lang="en-US" sz="2800" dirty="0"/>
          </a:p>
        </p:txBody>
      </p:sp>
      <p:sp>
        <p:nvSpPr>
          <p:cNvPr id="20" name="TextBox 19"/>
          <p:cNvSpPr txBox="1"/>
          <p:nvPr/>
        </p:nvSpPr>
        <p:spPr>
          <a:xfrm>
            <a:off x="30822900" y="14187773"/>
            <a:ext cx="12217400" cy="3108543"/>
          </a:xfrm>
          <a:prstGeom prst="rect">
            <a:avLst/>
          </a:prstGeom>
          <a:noFill/>
        </p:spPr>
        <p:txBody>
          <a:bodyPr wrap="square" rtlCol="0">
            <a:spAutoFit/>
          </a:bodyPr>
          <a:lstStyle/>
          <a:p>
            <a:pPr algn="ctr"/>
            <a:r>
              <a:rPr lang="en-US" sz="2800" b="1" dirty="0" smtClean="0"/>
              <a:t>Project Status-An IRB ground theory approach with 32 interviews.</a:t>
            </a:r>
          </a:p>
          <a:p>
            <a:r>
              <a:rPr lang="en-US" sz="2800" dirty="0" smtClean="0"/>
              <a:t>Project started 1/5/2013</a:t>
            </a:r>
          </a:p>
          <a:p>
            <a:r>
              <a:rPr lang="en-US" sz="2800" dirty="0" smtClean="0"/>
              <a:t>Data Collection Completed 4/15/2013</a:t>
            </a:r>
          </a:p>
          <a:p>
            <a:r>
              <a:rPr lang="en-US" sz="2800" dirty="0" smtClean="0"/>
              <a:t>Data Preparation for Analysis-Ongoing</a:t>
            </a:r>
          </a:p>
          <a:p>
            <a:r>
              <a:rPr lang="en-US" sz="2800" dirty="0" smtClean="0"/>
              <a:t>Data Management Profile Generation-TBD</a:t>
            </a:r>
          </a:p>
          <a:p>
            <a:r>
              <a:rPr lang="en-US" sz="2800" dirty="0" smtClean="0"/>
              <a:t>Data Analysis-TBD</a:t>
            </a:r>
          </a:p>
          <a:p>
            <a:r>
              <a:rPr lang="en-US" sz="2800" dirty="0" smtClean="0"/>
              <a:t>Finding and Presentation-TBD</a:t>
            </a:r>
          </a:p>
        </p:txBody>
      </p:sp>
      <p:sp>
        <p:nvSpPr>
          <p:cNvPr id="21" name="TextBox 20"/>
          <p:cNvSpPr txBox="1"/>
          <p:nvPr/>
        </p:nvSpPr>
        <p:spPr>
          <a:xfrm>
            <a:off x="30727650" y="20947568"/>
            <a:ext cx="12553950" cy="1384995"/>
          </a:xfrm>
          <a:prstGeom prst="rect">
            <a:avLst/>
          </a:prstGeom>
          <a:noFill/>
        </p:spPr>
        <p:txBody>
          <a:bodyPr wrap="square" rtlCol="0">
            <a:spAutoFit/>
          </a:bodyPr>
          <a:lstStyle/>
          <a:p>
            <a:pPr algn="ctr"/>
            <a:r>
              <a:rPr lang="en-US" sz="2800" b="1" dirty="0" smtClean="0"/>
              <a:t>Research Purpose</a:t>
            </a:r>
          </a:p>
          <a:p>
            <a:r>
              <a:rPr lang="en-US" sz="2800" dirty="0" smtClean="0"/>
              <a:t>To promote Geospatial literacy and advance its proper data curation as a library and data science paradigm for the benefit of society and the world.</a:t>
            </a:r>
          </a:p>
        </p:txBody>
      </p:sp>
      <p:sp>
        <p:nvSpPr>
          <p:cNvPr id="23" name="TextBox 22"/>
          <p:cNvSpPr txBox="1"/>
          <p:nvPr/>
        </p:nvSpPr>
        <p:spPr>
          <a:xfrm>
            <a:off x="31051500" y="26573450"/>
            <a:ext cx="10363200" cy="584775"/>
          </a:xfrm>
          <a:prstGeom prst="rect">
            <a:avLst/>
          </a:prstGeom>
          <a:noFill/>
        </p:spPr>
        <p:txBody>
          <a:bodyPr wrap="square" rtlCol="0">
            <a:spAutoFit/>
          </a:bodyPr>
          <a:lstStyle/>
          <a:p>
            <a:endParaRPr lang="en-US" sz="3200" dirty="0"/>
          </a:p>
        </p:txBody>
      </p:sp>
      <p:sp>
        <p:nvSpPr>
          <p:cNvPr id="24" name="TextBox 23"/>
          <p:cNvSpPr txBox="1"/>
          <p:nvPr/>
        </p:nvSpPr>
        <p:spPr>
          <a:xfrm>
            <a:off x="31203900" y="25887650"/>
            <a:ext cx="10210800" cy="584775"/>
          </a:xfrm>
          <a:prstGeom prst="rect">
            <a:avLst/>
          </a:prstGeom>
          <a:noFill/>
        </p:spPr>
        <p:txBody>
          <a:bodyPr wrap="square" rtlCol="0">
            <a:spAutoFit/>
          </a:bodyPr>
          <a:lstStyle/>
          <a:p>
            <a:endParaRPr lang="en-US" sz="3200" dirty="0"/>
          </a:p>
        </p:txBody>
      </p:sp>
      <p:sp>
        <p:nvSpPr>
          <p:cNvPr id="25" name="TextBox 24"/>
          <p:cNvSpPr txBox="1"/>
          <p:nvPr/>
        </p:nvSpPr>
        <p:spPr>
          <a:xfrm>
            <a:off x="31108650" y="25830500"/>
            <a:ext cx="10515600" cy="584775"/>
          </a:xfrm>
          <a:prstGeom prst="rect">
            <a:avLst/>
          </a:prstGeom>
          <a:noFill/>
        </p:spPr>
        <p:txBody>
          <a:bodyPr wrap="square" rtlCol="0">
            <a:spAutoFit/>
          </a:bodyPr>
          <a:lstStyle/>
          <a:p>
            <a:endParaRPr lang="en-US" sz="3200" dirty="0"/>
          </a:p>
        </p:txBody>
      </p:sp>
      <p:sp>
        <p:nvSpPr>
          <p:cNvPr id="26" name="TextBox 25"/>
          <p:cNvSpPr txBox="1"/>
          <p:nvPr/>
        </p:nvSpPr>
        <p:spPr>
          <a:xfrm>
            <a:off x="30822900" y="22332563"/>
            <a:ext cx="12458700" cy="3108543"/>
          </a:xfrm>
          <a:prstGeom prst="rect">
            <a:avLst/>
          </a:prstGeom>
          <a:noFill/>
        </p:spPr>
        <p:txBody>
          <a:bodyPr wrap="square" rtlCol="0">
            <a:spAutoFit/>
          </a:bodyPr>
          <a:lstStyle/>
          <a:p>
            <a:pPr algn="ctr"/>
            <a:r>
              <a:rPr lang="en-US" sz="2800" b="1" dirty="0" smtClean="0"/>
              <a:t>Research Challenges and barriers</a:t>
            </a:r>
            <a:endParaRPr lang="en-US" sz="2800" b="1" dirty="0"/>
          </a:p>
          <a:p>
            <a:pPr marL="457200" indent="-457200">
              <a:buFont typeface="Arial" pitchFamily="34" charset="0"/>
              <a:buChar char="•"/>
            </a:pPr>
            <a:r>
              <a:rPr lang="en-US" sz="2800" dirty="0" smtClean="0"/>
              <a:t>Geospatial Literacy may involve learning by doing and an open mindedness to solve problems with new tools.</a:t>
            </a:r>
          </a:p>
          <a:p>
            <a:pPr marL="457200" indent="-457200">
              <a:buFont typeface="Arial" pitchFamily="34" charset="0"/>
              <a:buChar char="•"/>
            </a:pPr>
            <a:r>
              <a:rPr lang="en-US" sz="2800" dirty="0" smtClean="0"/>
              <a:t>“We </a:t>
            </a:r>
            <a:r>
              <a:rPr lang="en-US" sz="2800" dirty="0"/>
              <a:t>cannot solve our problems with the same thinking we used when we created them</a:t>
            </a:r>
            <a:r>
              <a:rPr lang="en-US" sz="2800" dirty="0" smtClean="0"/>
              <a:t>.”-Albert Einstein</a:t>
            </a:r>
          </a:p>
          <a:p>
            <a:pPr marL="457200" indent="-457200">
              <a:buFont typeface="Arial" pitchFamily="34" charset="0"/>
              <a:buChar char="•"/>
            </a:pPr>
            <a:r>
              <a:rPr lang="en-US" sz="2800" dirty="0" smtClean="0"/>
              <a:t>Therefore a sustainable pace of change , training and exposure may be the essence of proper geospatial literacy development.</a:t>
            </a:r>
            <a:endParaRPr lang="en-US" sz="2800" b="1" dirty="0" smtClean="0"/>
          </a:p>
        </p:txBody>
      </p:sp>
      <p:pic>
        <p:nvPicPr>
          <p:cNvPr id="2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33100" y="17296316"/>
            <a:ext cx="699293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1318200" y="17719056"/>
            <a:ext cx="4419600" cy="2677656"/>
          </a:xfrm>
          <a:prstGeom prst="rect">
            <a:avLst/>
          </a:prstGeom>
          <a:noFill/>
        </p:spPr>
        <p:txBody>
          <a:bodyPr wrap="square" rtlCol="0">
            <a:spAutoFit/>
          </a:bodyPr>
          <a:lstStyle/>
          <a:p>
            <a:r>
              <a:rPr lang="en-US" sz="2800" b="1" dirty="0" smtClean="0"/>
              <a:t>Practical Application- </a:t>
            </a:r>
            <a:r>
              <a:rPr lang="en-US" sz="2800" dirty="0" smtClean="0"/>
              <a:t>Here is a formal geospatial web interface that may be aligned or justified with the mobile dissemination pathfinder effort.</a:t>
            </a:r>
            <a:endParaRPr lang="en-US" sz="2800" dirty="0"/>
          </a:p>
        </p:txBody>
      </p:sp>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60904" y="30343361"/>
            <a:ext cx="7348296" cy="2165123"/>
          </a:xfrm>
          <a:prstGeom prst="rect">
            <a:avLst/>
          </a:prstGeom>
        </p:spPr>
      </p:pic>
      <p:sp>
        <p:nvSpPr>
          <p:cNvPr id="1024" name="TextBox 1023"/>
          <p:cNvSpPr txBox="1"/>
          <p:nvPr/>
        </p:nvSpPr>
        <p:spPr>
          <a:xfrm>
            <a:off x="11625504" y="30062915"/>
            <a:ext cx="16695496" cy="2554545"/>
          </a:xfrm>
          <a:prstGeom prst="rect">
            <a:avLst/>
          </a:prstGeom>
          <a:noFill/>
        </p:spPr>
        <p:txBody>
          <a:bodyPr wrap="square" rtlCol="0">
            <a:spAutoFit/>
          </a:bodyPr>
          <a:lstStyle/>
          <a:p>
            <a:r>
              <a:rPr lang="en-US" sz="3200" dirty="0" smtClean="0"/>
              <a:t>Benjamin Branch CLIR/DLF GIS and Data Curation Fellow </a:t>
            </a:r>
            <a:r>
              <a:rPr lang="en-US" sz="3200" dirty="0" smtClean="0">
                <a:hlinkClick r:id="rId9"/>
              </a:rPr>
              <a:t>bbranch@purdue.edu</a:t>
            </a:r>
            <a:endParaRPr lang="en-US" sz="3200" dirty="0" smtClean="0"/>
          </a:p>
          <a:p>
            <a:r>
              <a:rPr lang="en-US" sz="3200" dirty="0" smtClean="0"/>
              <a:t>Antti M. Rousi</a:t>
            </a:r>
            <a:r>
              <a:rPr lang="en-US" sz="3200" dirty="0"/>
              <a:t>, </a:t>
            </a:r>
            <a:r>
              <a:rPr lang="en-US" sz="3200" dirty="0" smtClean="0"/>
              <a:t>Visiting Scholar @ Purdue, Information </a:t>
            </a:r>
            <a:r>
              <a:rPr lang="en-US" sz="3200" dirty="0"/>
              <a:t>Specialist, Aalto University Library</a:t>
            </a:r>
            <a:r>
              <a:rPr lang="en-US" sz="3200" dirty="0" smtClean="0"/>
              <a:t>,</a:t>
            </a:r>
          </a:p>
          <a:p>
            <a:r>
              <a:rPr lang="en-US" sz="3200" dirty="0" smtClean="0"/>
              <a:t>Otaniemi </a:t>
            </a:r>
            <a:r>
              <a:rPr lang="en-US" sz="3200" dirty="0"/>
              <a:t>Campus Library, Finland, </a:t>
            </a:r>
            <a:r>
              <a:rPr lang="en-US" sz="3200" dirty="0" smtClean="0">
                <a:hlinkClick r:id="rId10"/>
              </a:rPr>
              <a:t>antti.m.rousi@aalto.fi</a:t>
            </a:r>
            <a:endParaRPr lang="en-US" sz="3200" dirty="0" smtClean="0"/>
          </a:p>
          <a:p>
            <a:r>
              <a:rPr lang="en-US" sz="3200" b="1" dirty="0" smtClean="0"/>
              <a:t>acknowledgements</a:t>
            </a:r>
          </a:p>
          <a:p>
            <a:r>
              <a:rPr lang="en-US" sz="3200" dirty="0"/>
              <a:t>Jake Carlson, Associate Professor of Library Sciences, </a:t>
            </a:r>
            <a:r>
              <a:rPr lang="en-US" sz="3200" dirty="0" smtClean="0">
                <a:hlinkClick r:id="rId11"/>
              </a:rPr>
              <a:t>jakecarlson@purdue.edu</a:t>
            </a:r>
            <a:endParaRPr lang="en-US" sz="3200" dirty="0" smtClean="0"/>
          </a:p>
        </p:txBody>
      </p:sp>
      <p:sp>
        <p:nvSpPr>
          <p:cNvPr id="36" name="TextBox 35"/>
          <p:cNvSpPr txBox="1"/>
          <p:nvPr/>
        </p:nvSpPr>
        <p:spPr>
          <a:xfrm>
            <a:off x="1430338" y="10061863"/>
            <a:ext cx="11658600" cy="1077218"/>
          </a:xfrm>
          <a:prstGeom prst="rect">
            <a:avLst/>
          </a:prstGeom>
          <a:noFill/>
        </p:spPr>
        <p:txBody>
          <a:bodyPr wrap="square" rtlCol="0">
            <a:spAutoFit/>
          </a:bodyPr>
          <a:lstStyle/>
          <a:p>
            <a:pPr algn="ctr"/>
            <a:r>
              <a:rPr lang="en-US" sz="3200" b="1" dirty="0" smtClean="0"/>
              <a:t>Rationale for international mobile device data dissemination framework for geospatial expansion or consideration</a:t>
            </a:r>
            <a:endParaRPr lang="en-US" sz="3200" b="1" dirty="0"/>
          </a:p>
        </p:txBody>
      </p:sp>
      <p:sp>
        <p:nvSpPr>
          <p:cNvPr id="13" name="TextBox 12"/>
          <p:cNvSpPr txBox="1"/>
          <p:nvPr/>
        </p:nvSpPr>
        <p:spPr>
          <a:xfrm>
            <a:off x="14173200" y="20378984"/>
            <a:ext cx="15544800" cy="1877437"/>
          </a:xfrm>
          <a:prstGeom prst="rect">
            <a:avLst/>
          </a:prstGeom>
          <a:noFill/>
          <a:ln w="25400">
            <a:solidFill>
              <a:schemeClr val="accent1">
                <a:shade val="50000"/>
              </a:schemeClr>
            </a:solidFill>
          </a:ln>
        </p:spPr>
        <p:txBody>
          <a:bodyPr wrap="square" rtlCol="0">
            <a:spAutoFit/>
          </a:bodyPr>
          <a:lstStyle/>
          <a:p>
            <a:r>
              <a:rPr lang="en-US" sz="3200" b="1" dirty="0" smtClean="0"/>
              <a:t>Educational Data Curation </a:t>
            </a:r>
            <a:r>
              <a:rPr lang="en-US" sz="2800" dirty="0" smtClean="0"/>
              <a:t>–Is defined here as Higher Education (HE) to K-12 knowledge transfer framework based upon the effective and interdisciplinary data science skills of future librarians working with all disciplines to data curation properly at the HE level and have an ontological method to share the data in any possible placed based or evidenced based K-12 or primary education learning environment.</a:t>
            </a:r>
            <a:endParaRPr lang="en-US" sz="3200" b="1" dirty="0"/>
          </a:p>
        </p:txBody>
      </p:sp>
      <p:pic>
        <p:nvPicPr>
          <p:cNvPr id="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101785" y="22204341"/>
            <a:ext cx="11687629" cy="717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11057790"/>
            <a:ext cx="12798652" cy="3970318"/>
          </a:xfrm>
          <a:prstGeom prst="rect">
            <a:avLst/>
          </a:prstGeom>
          <a:noFill/>
        </p:spPr>
        <p:txBody>
          <a:bodyPr wrap="square" rtlCol="0">
            <a:spAutoFit/>
          </a:bodyPr>
          <a:lstStyle/>
          <a:p>
            <a:r>
              <a:rPr lang="en-US" sz="2800" dirty="0" smtClean="0"/>
              <a:t>The international collaboration of geospatial resources is congruent with international laws concerning GEOSS and its 87 participating countries  that work to advance the issues of climate change. Hence, as libraries collaborate on international data services, research capacity and student learning may benefit and gain a new level of global and scholar exposure. This framework recognizes the power of mobile devices that could not only aid the dissemination the metadata framework or ontology design, but also promote the and discussion towards open policy and open access. In addition, this framework promotes collaborative and  comparative analysis in geospatial data research and collaboration building between participating universities.</a:t>
            </a:r>
            <a:endParaRPr lang="en-US" sz="2800" dirty="0"/>
          </a:p>
        </p:txBody>
      </p:sp>
      <p:sp>
        <p:nvSpPr>
          <p:cNvPr id="4" name="Rectangle 3"/>
          <p:cNvSpPr/>
          <p:nvPr/>
        </p:nvSpPr>
        <p:spPr>
          <a:xfrm>
            <a:off x="438151" y="15315524"/>
            <a:ext cx="12650786" cy="13880723"/>
          </a:xfrm>
          <a:prstGeom prst="rect">
            <a:avLst/>
          </a:prstGeom>
        </p:spPr>
        <p:txBody>
          <a:bodyPr wrap="square">
            <a:spAutoFit/>
          </a:bodyPr>
          <a:lstStyle/>
          <a:p>
            <a:r>
              <a:rPr lang="en-US" sz="2800" b="1" dirty="0" smtClean="0"/>
              <a:t>The problem: </a:t>
            </a:r>
            <a:r>
              <a:rPr lang="en-US" sz="2800" dirty="0" smtClean="0"/>
              <a:t>Developing library GIS and data curation using GIS is challenged because a </a:t>
            </a:r>
            <a:r>
              <a:rPr lang="en-US" sz="2800" dirty="0"/>
              <a:t>l</a:t>
            </a:r>
            <a:r>
              <a:rPr lang="en-US" sz="2800" dirty="0" smtClean="0"/>
              <a:t>ack </a:t>
            </a:r>
            <a:r>
              <a:rPr lang="en-US" sz="2800" dirty="0"/>
              <a:t>of expertise in even </a:t>
            </a:r>
            <a:r>
              <a:rPr lang="en-US" sz="2800" dirty="0" smtClean="0"/>
              <a:t>academic or research libraries and standard library science training. Moreover, mobile device technology is an emerging consideration for library pathfinder integration or next generation data curation frameworks. Learning environments are changing such that new consideration of engagement and data dissemination may shape future data science and library science patron behaviors and data services</a:t>
            </a:r>
            <a:r>
              <a:rPr lang="en-US" sz="2800" b="1" dirty="0" smtClean="0"/>
              <a:t>. </a:t>
            </a:r>
            <a:r>
              <a:rPr lang="en-US" sz="2800" dirty="0" smtClean="0"/>
              <a:t>Moreover, international compliance with spatial data laws may need to be joint collaborative between such partnerships as a recognition of spatial data skills for the global citizen.</a:t>
            </a:r>
          </a:p>
          <a:p>
            <a:endParaRPr lang="en-US" sz="2800" dirty="0"/>
          </a:p>
          <a:p>
            <a:r>
              <a:rPr lang="en-US" sz="2800" b="1" dirty="0" smtClean="0"/>
              <a:t>Highlights of such an international GIS collaboration.</a:t>
            </a:r>
            <a:endParaRPr lang="en-US" sz="2800" b="1" dirty="0"/>
          </a:p>
          <a:p>
            <a:pPr marL="457200" indent="-457200">
              <a:buFont typeface="Arial" pitchFamily="34" charset="0"/>
              <a:buChar char="•"/>
            </a:pPr>
            <a:r>
              <a:rPr lang="en-US" sz="2800" dirty="0"/>
              <a:t>Sharing knowledge about GIS methodologies and concrete skills between institutions. </a:t>
            </a:r>
          </a:p>
          <a:p>
            <a:pPr marL="457200" indent="-457200">
              <a:buFont typeface="Arial" pitchFamily="34" charset="0"/>
              <a:buChar char="•"/>
            </a:pPr>
            <a:r>
              <a:rPr lang="en-US" sz="2800" dirty="0"/>
              <a:t>The use of ArcGIS software</a:t>
            </a:r>
          </a:p>
          <a:p>
            <a:pPr marL="457200" indent="-457200">
              <a:buFont typeface="Arial" pitchFamily="34" charset="0"/>
              <a:buChar char="•"/>
            </a:pPr>
            <a:r>
              <a:rPr lang="en-US" sz="2800" dirty="0"/>
              <a:t>Sharing proper ways of the GIS data usage in research</a:t>
            </a:r>
          </a:p>
          <a:p>
            <a:pPr marL="457200" indent="-457200">
              <a:buFont typeface="Arial" pitchFamily="34" charset="0"/>
              <a:buChar char="•"/>
            </a:pPr>
            <a:r>
              <a:rPr lang="en-US" sz="2800" dirty="0"/>
              <a:t>Sharing knowledge about different GIS data repositories</a:t>
            </a:r>
          </a:p>
          <a:p>
            <a:pPr marL="457200" indent="-457200">
              <a:buFont typeface="Arial" pitchFamily="34" charset="0"/>
              <a:buChar char="•"/>
            </a:pPr>
            <a:r>
              <a:rPr lang="en-US" sz="2800" dirty="0" smtClean="0"/>
              <a:t>Also </a:t>
            </a:r>
            <a:r>
              <a:rPr lang="en-US" sz="2800" dirty="0"/>
              <a:t>Sharing knowledge on GIS instruction </a:t>
            </a:r>
          </a:p>
          <a:p>
            <a:pPr marL="457200" indent="-457200">
              <a:buFont typeface="Arial" pitchFamily="34" charset="0"/>
              <a:buChar char="•"/>
            </a:pPr>
            <a:r>
              <a:rPr lang="en-US" sz="2800" dirty="0"/>
              <a:t>Sharing improvements on instruction methods</a:t>
            </a:r>
          </a:p>
          <a:p>
            <a:pPr marL="457200" indent="-457200">
              <a:buFont typeface="Arial" pitchFamily="34" charset="0"/>
              <a:buChar char="•"/>
            </a:pPr>
            <a:r>
              <a:rPr lang="en-US" sz="2800" dirty="0"/>
              <a:t>Sharing improvements on mediating instruction methods, e.g. multimedia, mobile technology</a:t>
            </a:r>
          </a:p>
          <a:p>
            <a:pPr marL="457200" indent="-457200">
              <a:buFont typeface="Arial" pitchFamily="34" charset="0"/>
              <a:buChar char="•"/>
            </a:pPr>
            <a:r>
              <a:rPr lang="en-US" sz="2800" dirty="0"/>
              <a:t>Sharing emerging trends and needs of different international user </a:t>
            </a:r>
            <a:r>
              <a:rPr lang="en-US" sz="2800" dirty="0" smtClean="0"/>
              <a:t>communities</a:t>
            </a:r>
          </a:p>
          <a:p>
            <a:pPr marL="457200" indent="-457200">
              <a:buFont typeface="Arial" pitchFamily="34" charset="0"/>
              <a:buChar char="•"/>
            </a:pPr>
            <a:r>
              <a:rPr lang="en-US" sz="2800" dirty="0" smtClean="0"/>
              <a:t>Positions faculty for international GIS grants across disciplines on a</a:t>
            </a:r>
          </a:p>
          <a:p>
            <a:pPr marL="457200" indent="-457200">
              <a:buFont typeface="Arial" pitchFamily="34" charset="0"/>
              <a:buChar char="•"/>
            </a:pPr>
            <a:r>
              <a:rPr lang="en-US" sz="2800" dirty="0" smtClean="0"/>
              <a:t>Positions universities to offer international learning using geospatial tools</a:t>
            </a:r>
          </a:p>
          <a:p>
            <a:pPr marL="457200" indent="-457200">
              <a:buFont typeface="Arial" pitchFamily="34" charset="0"/>
              <a:buChar char="•"/>
            </a:pPr>
            <a:r>
              <a:rPr lang="en-US" sz="2800" dirty="0" smtClean="0"/>
              <a:t>Sets up mobile device research for library science and data science on a global level</a:t>
            </a:r>
            <a:endParaRPr lang="en-US" sz="2800" dirty="0"/>
          </a:p>
          <a:p>
            <a:endParaRPr lang="en-US" sz="2800" b="1" dirty="0" smtClean="0"/>
          </a:p>
          <a:p>
            <a:r>
              <a:rPr lang="en-US" sz="2800" b="1" dirty="0" smtClean="0"/>
              <a:t>Why </a:t>
            </a:r>
            <a:r>
              <a:rPr lang="en-US" sz="2800" b="1" dirty="0"/>
              <a:t>mobile technology</a:t>
            </a:r>
          </a:p>
          <a:p>
            <a:r>
              <a:rPr lang="en-US" sz="2800" dirty="0"/>
              <a:t>Via QR codes mobile technology allows applications that are constantly present in the users environment</a:t>
            </a:r>
          </a:p>
          <a:p>
            <a:r>
              <a:rPr lang="en-US" sz="2800" dirty="0"/>
              <a:t>Different services or mixtures of services can be designed on need-basis to be incorporated into a spatial space with its own individual user groups and their needs.</a:t>
            </a:r>
          </a:p>
          <a:p>
            <a:r>
              <a:rPr lang="en-US" sz="2800" dirty="0"/>
              <a:t>In their simplest forms, these kinds of services that are integrated into spatial design with much ease, very little investment and with much ease of iteration </a:t>
            </a:r>
          </a:p>
        </p:txBody>
      </p:sp>
      <p:sp>
        <p:nvSpPr>
          <p:cNvPr id="53" name="TextBox 52"/>
          <p:cNvSpPr txBox="1"/>
          <p:nvPr/>
        </p:nvSpPr>
        <p:spPr>
          <a:xfrm>
            <a:off x="18402300" y="11273392"/>
            <a:ext cx="6934199" cy="954107"/>
          </a:xfrm>
          <a:prstGeom prst="rect">
            <a:avLst/>
          </a:prstGeom>
          <a:noFill/>
        </p:spPr>
        <p:txBody>
          <a:bodyPr wrap="square" rtlCol="0">
            <a:spAutoFit/>
          </a:bodyPr>
          <a:lstStyle/>
          <a:p>
            <a:r>
              <a:rPr lang="en-US" sz="2800" dirty="0" smtClean="0"/>
              <a:t>Conceptual framework of 1-1 user use of collaborative mobile device enabled system</a:t>
            </a:r>
            <a:endParaRPr lang="en-US" sz="2800" dirty="0"/>
          </a:p>
        </p:txBody>
      </p:sp>
      <p:sp>
        <p:nvSpPr>
          <p:cNvPr id="17" name="TextBox 16"/>
          <p:cNvSpPr txBox="1"/>
          <p:nvPr/>
        </p:nvSpPr>
        <p:spPr>
          <a:xfrm>
            <a:off x="152400" y="7239000"/>
            <a:ext cx="21564599" cy="2554545"/>
          </a:xfrm>
          <a:prstGeom prst="rect">
            <a:avLst/>
          </a:prstGeom>
          <a:noFill/>
          <a:ln w="31750">
            <a:solidFill>
              <a:srgbClr val="FFC000"/>
            </a:solidFill>
          </a:ln>
        </p:spPr>
        <p:txBody>
          <a:bodyPr wrap="square" rtlCol="0">
            <a:spAutoFit/>
          </a:bodyPr>
          <a:lstStyle/>
          <a:p>
            <a:r>
              <a:rPr lang="en-US" sz="3200" b="1" i="1" dirty="0"/>
              <a:t>Benefits for both libraries include: </a:t>
            </a:r>
            <a:r>
              <a:rPr lang="en-US" sz="3200" dirty="0"/>
              <a:t>being in the forefront of designing new real-time collaboration methods that transcend continent boundaries; mobile technology allows these services designed in collaboration to be embedded into different physical learning environments; this framework in development could to applied to various services to be embedded in learning environments across the globe; would generate skills and knowledge transfer between libraries and results in scientific </a:t>
            </a:r>
            <a:r>
              <a:rPr lang="en-US" sz="3200" dirty="0" smtClean="0"/>
              <a:t>publications</a:t>
            </a:r>
            <a:r>
              <a:rPr lang="en-US" sz="3200" dirty="0"/>
              <a:t>.</a:t>
            </a:r>
          </a:p>
        </p:txBody>
      </p:sp>
      <p:sp>
        <p:nvSpPr>
          <p:cNvPr id="18" name="TextBox 17"/>
          <p:cNvSpPr txBox="1"/>
          <p:nvPr/>
        </p:nvSpPr>
        <p:spPr>
          <a:xfrm>
            <a:off x="22326600" y="7239000"/>
            <a:ext cx="21094700" cy="2062103"/>
          </a:xfrm>
          <a:prstGeom prst="rect">
            <a:avLst/>
          </a:prstGeom>
          <a:noFill/>
          <a:ln w="25400">
            <a:solidFill>
              <a:schemeClr val="tx1"/>
            </a:solidFill>
          </a:ln>
        </p:spPr>
        <p:txBody>
          <a:bodyPr wrap="square" rtlCol="0">
            <a:spAutoFit/>
          </a:bodyPr>
          <a:lstStyle/>
          <a:p>
            <a:r>
              <a:rPr lang="en-US" sz="3200" dirty="0" smtClean="0"/>
              <a:t>Geographical Information System (GIS) and geospatial library services represent major opportunities for data curation and services to universities, communities and society. As an emerging issue, geospatial literacy can be seen as a data science of the global citizen. This framework may aid the data dissemination and advance geospatial literacy by making aspects of its use within the reach of a mobile devices and by embedding it into surroundings such as university learning environments.</a:t>
            </a:r>
            <a:endParaRPr lang="en-US" sz="3200" dirty="0"/>
          </a:p>
        </p:txBody>
      </p:sp>
      <p:sp>
        <p:nvSpPr>
          <p:cNvPr id="14" name="TextBox 13"/>
          <p:cNvSpPr txBox="1"/>
          <p:nvPr/>
        </p:nvSpPr>
        <p:spPr>
          <a:xfrm>
            <a:off x="30832425" y="25656817"/>
            <a:ext cx="12393612" cy="3539430"/>
          </a:xfrm>
          <a:prstGeom prst="rect">
            <a:avLst/>
          </a:prstGeom>
          <a:noFill/>
        </p:spPr>
        <p:txBody>
          <a:bodyPr wrap="square" rtlCol="0">
            <a:spAutoFit/>
          </a:bodyPr>
          <a:lstStyle/>
          <a:p>
            <a:r>
              <a:rPr lang="en-US" sz="2800" b="1" dirty="0" smtClean="0"/>
              <a:t>Library Expertise gained to Benefit such Research and Learning:</a:t>
            </a:r>
          </a:p>
          <a:p>
            <a:pPr marL="457200" indent="-457200">
              <a:buFont typeface="Arial" pitchFamily="34" charset="0"/>
              <a:buChar char="•"/>
            </a:pPr>
            <a:r>
              <a:rPr lang="en-US" sz="2800" dirty="0" smtClean="0"/>
              <a:t>Temporal analysis</a:t>
            </a:r>
          </a:p>
          <a:p>
            <a:pPr marL="457200" indent="-457200">
              <a:buFont typeface="Arial" pitchFamily="34" charset="0"/>
              <a:buChar char="•"/>
            </a:pPr>
            <a:r>
              <a:rPr lang="en-US" sz="2800" dirty="0" smtClean="0"/>
              <a:t>Spatial analysis</a:t>
            </a:r>
          </a:p>
          <a:p>
            <a:pPr marL="457200" indent="-457200">
              <a:buFont typeface="Arial" pitchFamily="34" charset="0"/>
              <a:buChar char="•"/>
            </a:pPr>
            <a:r>
              <a:rPr lang="en-US" sz="2800" dirty="0" smtClean="0"/>
              <a:t>May generate interdisciplinary perspectives across disciplines.</a:t>
            </a:r>
          </a:p>
          <a:p>
            <a:pPr marL="457200" indent="-457200">
              <a:buFont typeface="Arial" pitchFamily="34" charset="0"/>
              <a:buChar char="•"/>
            </a:pPr>
            <a:r>
              <a:rPr lang="en-US" sz="2800" dirty="0" smtClean="0"/>
              <a:t>Scientific data literacy</a:t>
            </a:r>
          </a:p>
          <a:p>
            <a:pPr marL="457200" indent="-457200">
              <a:buFont typeface="Arial" pitchFamily="34" charset="0"/>
              <a:buChar char="•"/>
            </a:pPr>
            <a:r>
              <a:rPr lang="en-US" sz="2800" dirty="0" smtClean="0"/>
              <a:t>Geospatial literacy</a:t>
            </a:r>
          </a:p>
          <a:p>
            <a:pPr marL="457200" indent="-457200">
              <a:buFont typeface="Arial" pitchFamily="34" charset="0"/>
              <a:buChar char="•"/>
            </a:pPr>
            <a:r>
              <a:rPr lang="en-US" sz="2800" dirty="0" smtClean="0"/>
              <a:t>Mobile device data delivery</a:t>
            </a:r>
          </a:p>
          <a:p>
            <a:pPr marL="457200" indent="-457200">
              <a:buFont typeface="Arial" pitchFamily="34" charset="0"/>
              <a:buChar char="•"/>
            </a:pPr>
            <a:r>
              <a:rPr lang="en-US" sz="2800" dirty="0" smtClean="0"/>
              <a:t>Global citizen literacy</a:t>
            </a:r>
            <a:endParaRPr lang="en-US" sz="2800" dirty="0"/>
          </a:p>
        </p:txBody>
      </p:sp>
      <p:sp>
        <p:nvSpPr>
          <p:cNvPr id="15" name="Rectangle 14"/>
          <p:cNvSpPr/>
          <p:nvPr/>
        </p:nvSpPr>
        <p:spPr>
          <a:xfrm>
            <a:off x="30727650" y="17221200"/>
            <a:ext cx="12553950" cy="358031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203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1168</Words>
  <Application>Microsoft Office PowerPoint</Application>
  <PresentationFormat>Custom</PresentationFormat>
  <Paragraphs>61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Branch, Benjamin D</dc:creator>
  <cp:lastModifiedBy>Branch, Benjamin D</cp:lastModifiedBy>
  <cp:revision>49</cp:revision>
  <cp:lastPrinted>2013-06-24T18:24:28Z</cp:lastPrinted>
  <dcterms:created xsi:type="dcterms:W3CDTF">2013-06-18T13:56:02Z</dcterms:created>
  <dcterms:modified xsi:type="dcterms:W3CDTF">2013-06-24T20:27:14Z</dcterms:modified>
</cp:coreProperties>
</file>