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3" r:id="rId2"/>
    <p:sldId id="375" r:id="rId3"/>
    <p:sldId id="378" r:id="rId4"/>
    <p:sldId id="376" r:id="rId5"/>
    <p:sldId id="373" r:id="rId6"/>
    <p:sldId id="379" r:id="rId7"/>
    <p:sldId id="380" r:id="rId8"/>
    <p:sldId id="381" r:id="rId9"/>
    <p:sldId id="377" r:id="rId10"/>
    <p:sldId id="374" r:id="rId11"/>
    <p:sldId id="382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96F3"/>
    <a:srgbClr val="9FB7CD"/>
    <a:srgbClr val="729FFA"/>
    <a:srgbClr val="90BADC"/>
    <a:srgbClr val="96C7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D79D6-3B8A-437B-BB31-9C16ED5B7E6E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34503-E7DD-4DCB-B459-FA34E2D03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9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3705-81BD-4181-8BD7-D0FD07520C15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27EF-383E-47F6-9AD3-AD36A02A1F5E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7ACD-A333-40FE-A5BB-0067635ED989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399E-7E09-40FE-ABF6-EF239F499049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8C52-EA4C-4ABF-9844-36F8B9B99D19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A633-9D9A-4FAB-810D-DFE2CADCD816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074B-80A7-4BBE-B6BA-18EA66B419F7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256A-2EF2-4DD7-BF05-A34B2C4E0F0C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AB6-F1D7-49F2-A79B-51EB32B2FF64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42-2402-4D1E-9C81-261D327876A4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0E3A-0CA4-4A16-AA44-FA1E6A038C82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646A6-99FE-40EF-8C77-42A20A5C7EBB}" type="datetime1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7B5A2-03C7-4481-ABEA-F0760ECE7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9042" y="6040800"/>
            <a:ext cx="9170341" cy="680321"/>
          </a:xfrm>
          <a:prstGeom prst="rect">
            <a:avLst/>
          </a:prstGeom>
          <a:solidFill>
            <a:srgbClr val="1F3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08443" y="6055399"/>
            <a:ext cx="346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83053"/>
                </a:solidFill>
                <a:latin typeface="Baskerville"/>
                <a:cs typeface="Baskerville"/>
              </a:rPr>
              <a:t>air </a:t>
            </a:r>
            <a:r>
              <a:rPr lang="en-US" sz="2800" baseline="2000" dirty="0">
                <a:solidFill>
                  <a:srgbClr val="183053"/>
                </a:solidFill>
                <a:latin typeface="Baskerville"/>
                <a:cs typeface="Baskerville"/>
              </a:rPr>
              <a:t>•</a:t>
            </a:r>
            <a:r>
              <a:rPr lang="en-US" sz="2800" dirty="0">
                <a:solidFill>
                  <a:srgbClr val="183053"/>
                </a:solidFill>
                <a:latin typeface="Baskerville"/>
                <a:cs typeface="Baskerville"/>
              </a:rPr>
              <a:t> planet </a:t>
            </a:r>
            <a:r>
              <a:rPr lang="en-US" sz="2800" baseline="2000" dirty="0">
                <a:solidFill>
                  <a:srgbClr val="183053"/>
                </a:solidFill>
                <a:latin typeface="Baskerville"/>
                <a:cs typeface="Baskerville"/>
              </a:rPr>
              <a:t>•</a:t>
            </a:r>
            <a:r>
              <a:rPr lang="en-US" sz="2800" dirty="0">
                <a:solidFill>
                  <a:srgbClr val="183053"/>
                </a:solidFill>
                <a:latin typeface="Baskerville"/>
                <a:cs typeface="Baskerville"/>
              </a:rPr>
              <a:t> </a:t>
            </a:r>
            <a:r>
              <a:rPr lang="en-US" sz="2800" i="1" dirty="0">
                <a:solidFill>
                  <a:srgbClr val="183053"/>
                </a:solidFill>
                <a:latin typeface="Baskerville"/>
                <a:cs typeface="Baskerville"/>
              </a:rPr>
              <a:t>people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43" y="6664204"/>
            <a:ext cx="9170341" cy="195475"/>
          </a:xfrm>
          <a:prstGeom prst="rect">
            <a:avLst/>
          </a:prstGeom>
          <a:solidFill>
            <a:srgbClr val="1830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315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5776" y="6172563"/>
            <a:ext cx="0" cy="421451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948" y="6053041"/>
            <a:ext cx="89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dirty="0" smtClean="0">
                <a:solidFill>
                  <a:schemeClr val="bg1"/>
                </a:solidFill>
                <a:latin typeface="New Lincoln Gothic BT"/>
                <a:cs typeface="New Lincoln Gothic BT"/>
              </a:rPr>
              <a:t>UCAR</a:t>
            </a:r>
          </a:p>
          <a:p>
            <a:pPr>
              <a:lnSpc>
                <a:spcPts val="1620"/>
              </a:lnSpc>
            </a:pPr>
            <a:r>
              <a:rPr lang="en-US" sz="1400" dirty="0" smtClean="0">
                <a:solidFill>
                  <a:schemeClr val="bg1"/>
                </a:solidFill>
                <a:latin typeface="New Lincoln Gothic BT"/>
                <a:cs typeface="New Lincoln Gothic BT"/>
              </a:rPr>
              <a:t>NCAR</a:t>
            </a:r>
          </a:p>
          <a:p>
            <a:pPr>
              <a:lnSpc>
                <a:spcPts val="1620"/>
              </a:lnSpc>
            </a:pPr>
            <a:r>
              <a:rPr lang="en-US" sz="1400" dirty="0" smtClean="0">
                <a:solidFill>
                  <a:schemeClr val="bg1"/>
                </a:solidFill>
                <a:latin typeface="New Lincoln Gothic BT"/>
                <a:cs typeface="New Lincoln Gothic BT"/>
              </a:rPr>
              <a:t>UCP</a:t>
            </a:r>
            <a:endParaRPr lang="en-US" sz="1400" dirty="0">
              <a:solidFill>
                <a:schemeClr val="bg1"/>
              </a:solidFill>
              <a:latin typeface="New Lincoln Gothic BT"/>
              <a:cs typeface="New Lincoln Gothic BT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1249168" y="914400"/>
            <a:ext cx="6712171" cy="161632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Metadata Principles</a:t>
            </a:r>
            <a:endParaRPr lang="en-US" sz="3600" b="1" dirty="0"/>
          </a:p>
        </p:txBody>
      </p:sp>
      <p:sp>
        <p:nvSpPr>
          <p:cNvPr id="16" name="Subtitle 5"/>
          <p:cNvSpPr>
            <a:spLocks noGrp="1"/>
          </p:cNvSpPr>
          <p:nvPr>
            <p:ph type="subTitle" idx="1"/>
          </p:nvPr>
        </p:nvSpPr>
        <p:spPr>
          <a:xfrm>
            <a:off x="1413973" y="2895601"/>
            <a:ext cx="6400800" cy="31452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Matthew </a:t>
            </a:r>
            <a:r>
              <a:rPr lang="en-US" sz="3300" dirty="0" err="1" smtClean="0">
                <a:solidFill>
                  <a:schemeClr val="tx1"/>
                </a:solidFill>
              </a:rPr>
              <a:t>Mayernik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Project Scientist &amp; Research Data Services Specialist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NCAR </a:t>
            </a:r>
            <a:r>
              <a:rPr lang="en-US" sz="2500" dirty="0" smtClean="0">
                <a:solidFill>
                  <a:schemeClr val="tx1"/>
                </a:solidFill>
              </a:rPr>
              <a:t>Library / UCAR Integrated Information Services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National </a:t>
            </a:r>
            <a:r>
              <a:rPr lang="en-US" sz="2500" dirty="0" smtClean="0">
                <a:solidFill>
                  <a:schemeClr val="tx1"/>
                </a:solidFill>
              </a:rPr>
              <a:t>Center for Atmospheric Research (NCAR)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University Corporation for Atmospheric Research (UCAR)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nn-NO" sz="2000" b="1" dirty="0" smtClean="0"/>
              <a:t>ESIP Winter Meeting</a:t>
            </a:r>
            <a:endParaRPr lang="nn-NO" sz="2000" b="1" dirty="0"/>
          </a:p>
          <a:p>
            <a:r>
              <a:rPr lang="en-US" sz="2000" dirty="0" smtClean="0"/>
              <a:t>Jan. </a:t>
            </a:r>
            <a:r>
              <a:rPr lang="en-US" sz="2000" dirty="0" smtClean="0"/>
              <a:t>6, </a:t>
            </a:r>
            <a:r>
              <a:rPr lang="en-US" sz="2000" dirty="0" smtClean="0"/>
              <a:t>2016</a:t>
            </a:r>
          </a:p>
          <a:p>
            <a:endParaRPr lang="en-US" sz="2000" dirty="0" smtClean="0"/>
          </a:p>
        </p:txBody>
      </p:sp>
      <p:pic>
        <p:nvPicPr>
          <p:cNvPr id="20" name="Picture 19" descr="nsf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" y="6212270"/>
            <a:ext cx="394339" cy="394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791200" y="3924300"/>
            <a:ext cx="1875692" cy="18288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581400" y="1447800"/>
            <a:ext cx="1875692" cy="18288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71600" y="3924300"/>
            <a:ext cx="1875692" cy="18288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0" name="Straight Arrow Connector 9"/>
          <p:cNvCxnSpPr>
            <a:stCxn id="8" idx="6"/>
            <a:endCxn id="5" idx="2"/>
          </p:cNvCxnSpPr>
          <p:nvPr/>
        </p:nvCxnSpPr>
        <p:spPr>
          <a:xfrm>
            <a:off x="3247292" y="4838700"/>
            <a:ext cx="2543908" cy="0"/>
          </a:xfrm>
          <a:prstGeom prst="straightConnector1">
            <a:avLst/>
          </a:prstGeom>
          <a:ln w="44450">
            <a:solidFill>
              <a:schemeClr val="accent1">
                <a:shade val="95000"/>
                <a:satMod val="10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1"/>
            <a:endCxn id="8" idx="0"/>
          </p:cNvCxnSpPr>
          <p:nvPr/>
        </p:nvCxnSpPr>
        <p:spPr>
          <a:xfrm flipH="1">
            <a:off x="2309446" y="2362200"/>
            <a:ext cx="1293524" cy="1562100"/>
          </a:xfrm>
          <a:prstGeom prst="straightConnector1">
            <a:avLst/>
          </a:prstGeom>
          <a:ln w="44450">
            <a:solidFill>
              <a:schemeClr val="accent1">
                <a:shade val="95000"/>
                <a:satMod val="10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5" idx="0"/>
          </p:cNvCxnSpPr>
          <p:nvPr/>
        </p:nvCxnSpPr>
        <p:spPr>
          <a:xfrm>
            <a:off x="5457092" y="2362200"/>
            <a:ext cx="1271954" cy="1562100"/>
          </a:xfrm>
          <a:prstGeom prst="straightConnector1">
            <a:avLst/>
          </a:prstGeom>
          <a:ln w="44450">
            <a:solidFill>
              <a:schemeClr val="accent1">
                <a:shade val="95000"/>
                <a:satMod val="10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02970" y="1930992"/>
            <a:ext cx="1832553" cy="862416"/>
          </a:xfrm>
          <a:prstGeom prst="rect">
            <a:avLst/>
          </a:prstGeom>
          <a:noFill/>
        </p:spPr>
        <p:txBody>
          <a:bodyPr wrap="none" tIns="182880" bIns="18288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 smtClean="0"/>
              <a:t>Principles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224" y="4407492"/>
            <a:ext cx="1133644" cy="862416"/>
          </a:xfrm>
          <a:prstGeom prst="rect">
            <a:avLst/>
          </a:prstGeom>
          <a:noFill/>
        </p:spPr>
        <p:txBody>
          <a:bodyPr wrap="none" tIns="182880" bIns="18288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 smtClean="0"/>
              <a:t>Goals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3170" y="4407492"/>
            <a:ext cx="1832553" cy="862416"/>
          </a:xfrm>
          <a:prstGeom prst="rect">
            <a:avLst/>
          </a:prstGeom>
          <a:noFill/>
        </p:spPr>
        <p:txBody>
          <a:bodyPr wrap="none" tIns="182880" bIns="18288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 smtClean="0"/>
              <a:t>Functions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48600" y="4343400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4343400"/>
            <a:ext cx="101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53010" y="914400"/>
            <a:ext cx="89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14400"/>
          <a:ext cx="8153400" cy="5212361"/>
        </p:xfrm>
        <a:graphic>
          <a:graphicData uri="http://schemas.openxmlformats.org/drawingml/2006/table">
            <a:tbl>
              <a:tblPr/>
              <a:tblGrid>
                <a:gridCol w="3814048"/>
                <a:gridCol w="4339352"/>
              </a:tblGrid>
              <a:tr h="107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Svenonius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(2000)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– Principles specific to the design of a bibliographic language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560" marT="45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Weibel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(1995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Principles that guided the development of the Dublin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Core metadata element set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560" marT="45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User convenience: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descriptions should be made with the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user in mind, including using vocabulary according with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common usage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Extensibility.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Extension mechanisms allow the inclusion of intrinsic data for objects that cannot be adequately described by a small set of elements.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Modifiability.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It is necessary that the definitions of the elements satisfy the needs of different communities.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Accuracy of representation: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descriptions should be based on the way an information entity describes itself, and should faithfully portray the entity described.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Intrinsicality.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The Dublin Core concentrates on describing intrinsic properties of the object, e.g. that could be discovered by having the work in hand, such as its intellectual content and physical form.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Sufficiency and necessity: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descriptions should be sufficient to achieve stated objectives and should not include elements not required for this purpose.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Repeatability.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All elements in the Dublin Core are repeatable.                </a:t>
                      </a: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Optionality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All elements in the Dublin Core are optional.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Standardization: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descriptions should be standardized to the extent possible.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Syntax Independence.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Syntactic bindings are avoided because the Dublin Core is intended to be used in a range of disciplines and application programs. [Note: this is counter to the standardization principle.]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Integration: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descriptions for all types of materials should be based on a common set of rules, to the extent possible.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6248400"/>
            <a:ext cx="66294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050" dirty="0" err="1" smtClean="0"/>
              <a:t>Svenonius</a:t>
            </a:r>
            <a:r>
              <a:rPr lang="en-US" sz="1050" dirty="0" smtClean="0"/>
              <a:t>, E. (2000). The Intellectual Foundation of Information Organization. Cambridge, MA: MIT Press. Pg. 68.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050" dirty="0" err="1" smtClean="0"/>
              <a:t>Weibel</a:t>
            </a:r>
            <a:r>
              <a:rPr lang="en-US" sz="1050" dirty="0" smtClean="0"/>
              <a:t>, S. (1995). Metadata: the foundations of resource description. D-Lib Magazine, 1(1). http://www.dlib.org/dlib/July95/07weibel.html </a:t>
            </a:r>
            <a:endParaRPr lang="en-US" sz="105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LIS Metadata Principles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principles of metadata creation for scientific data?</a:t>
            </a:r>
          </a:p>
          <a:p>
            <a:r>
              <a:rPr lang="en-US" sz="2800" dirty="0" smtClean="0"/>
              <a:t>Would the scientific data communities benefit from developing an agreed-upon set of metadata principles?</a:t>
            </a:r>
          </a:p>
          <a:p>
            <a:r>
              <a:rPr lang="en-US" sz="2800" dirty="0" smtClean="0"/>
              <a:t>What would be the appropriate venue(s) for such discussions? ESIP? Research Data Alliance?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&amp; Professional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</a:t>
            </a:r>
            <a:r>
              <a:rPr lang="en-US" dirty="0" smtClean="0"/>
              <a:t>are an established part of library and information science </a:t>
            </a:r>
            <a:r>
              <a:rPr lang="en-US" dirty="0" smtClean="0"/>
              <a:t>education &amp; practice</a:t>
            </a:r>
            <a:endParaRPr lang="en-US" dirty="0" smtClean="0"/>
          </a:p>
          <a:p>
            <a:pPr lvl="1"/>
            <a:r>
              <a:rPr lang="en-US" dirty="0" smtClean="0"/>
              <a:t>Principles of library cataloging, e.g. authorship as main consideration for access points, focus on “works” vs. individual books</a:t>
            </a:r>
          </a:p>
          <a:p>
            <a:pPr lvl="1"/>
            <a:r>
              <a:rPr lang="en-US" dirty="0" smtClean="0"/>
              <a:t>Principles of archival arrangement and description, e.g. </a:t>
            </a:r>
            <a:r>
              <a:rPr lang="en-US" i="1" dirty="0" smtClean="0"/>
              <a:t>respect des </a:t>
            </a:r>
            <a:r>
              <a:rPr lang="en-US" i="1" dirty="0" err="1" smtClean="0"/>
              <a:t>fonds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provenance</a:t>
            </a:r>
          </a:p>
          <a:p>
            <a:r>
              <a:rPr lang="en-US" dirty="0" smtClean="0"/>
              <a:t>Debates about principles have been central to the intellectual development of the fields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5029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615" y="0"/>
            <a:ext cx="4882385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427113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[image on right]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Tillett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B.B. &amp;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Cristan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A.L. (Eds.). (2009).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IFLA Cataloguing Principles: Statement of International Cataloging Principles (ICP) and its Glossary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Munchen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K. G. Saur. http://www.ifla.org/files/assets/cataloguing/icp/icp_2009-en.pdf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8674" name="Picture 2" descr="The principles and future of AACR : proceedings of the International Conference on the Principles and Future Development of AACR, Toronto, Ontario, Canada, October 23-25, 1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406" y="1676400"/>
            <a:ext cx="2121812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ecx.images-amazon.com/images/I/41Q79GABK1L._SX312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1817225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://pics.cdn.librarything.com/picsizes/b1/26/b12676231bfe95a593757775141434f414f4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76400"/>
            <a:ext cx="1778695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86600" y="4610101"/>
            <a:ext cx="118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Conf. 1998</a:t>
            </a:r>
          </a:p>
          <a:p>
            <a:r>
              <a:rPr lang="en-US" dirty="0" smtClean="0"/>
              <a:t>Proc. 2000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9301" y="4610101"/>
            <a:ext cx="118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Conf. 1995</a:t>
            </a:r>
          </a:p>
          <a:p>
            <a:r>
              <a:rPr lang="en-US" dirty="0" smtClean="0"/>
              <a:t>Proc. 1998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2163" y="4610101"/>
            <a:ext cx="118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Conf. 1997</a:t>
            </a:r>
          </a:p>
          <a:p>
            <a:r>
              <a:rPr lang="en-US" dirty="0" smtClean="0"/>
              <a:t>Proc. 1998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580727"/>
            <a:ext cx="6934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 smtClean="0"/>
              <a:t>Schottlaender</a:t>
            </a:r>
            <a:r>
              <a:rPr lang="en-US" sz="1100" dirty="0" smtClean="0"/>
              <a:t>, B.E.C. (Ed.). (1998). The Future of the Descriptive Cataloging Rules: Papers from the ALCTS Preconference, AACR2000, American Library Association Annual Conference, Chicago, June 22, 1995. Chicago, IL: American Library Association.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100" dirty="0" err="1" smtClean="0"/>
              <a:t>Weihs</a:t>
            </a:r>
            <a:r>
              <a:rPr lang="en-US" sz="1100" dirty="0" smtClean="0"/>
              <a:t>, J. (Ed.). (</a:t>
            </a:r>
            <a:r>
              <a:rPr lang="en-US" sz="1100" dirty="0" smtClean="0"/>
              <a:t>1998). </a:t>
            </a:r>
            <a:r>
              <a:rPr lang="en-US" sz="1100" dirty="0" smtClean="0"/>
              <a:t>The Principles and Future of AACR: Proceedings of the International Conference on the Principles and Future Development of AACR. Chicago, IL: American Library Association.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100" dirty="0" err="1" smtClean="0"/>
              <a:t>Harkness</a:t>
            </a:r>
            <a:r>
              <a:rPr lang="en-US" sz="1100" dirty="0" smtClean="0"/>
              <a:t> Connell, T. &amp; Maxwell, R.L. (Eds.). (2000). The Future of Cataloging: Insights from the </a:t>
            </a:r>
            <a:r>
              <a:rPr lang="en-US" sz="1100" dirty="0" err="1" smtClean="0"/>
              <a:t>Lubetzky</a:t>
            </a:r>
            <a:r>
              <a:rPr lang="en-US" sz="1100" dirty="0" smtClean="0"/>
              <a:t> Symposium. Chicago, IL: American Library Association.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Principles?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Principles offer directives for how information systems and </a:t>
            </a:r>
            <a:r>
              <a:rPr lang="en-US" dirty="0" smtClean="0"/>
              <a:t>languages should </a:t>
            </a:r>
            <a:r>
              <a:rPr lang="en-US" dirty="0" smtClean="0"/>
              <a:t>be </a:t>
            </a:r>
            <a:r>
              <a:rPr lang="en-US" dirty="0" smtClean="0"/>
              <a:t>designed</a:t>
            </a:r>
            <a:endParaRPr lang="en-US" dirty="0" smtClean="0"/>
          </a:p>
          <a:p>
            <a:r>
              <a:rPr lang="en-US" dirty="0" smtClean="0"/>
              <a:t>Help bring </a:t>
            </a:r>
            <a:r>
              <a:rPr lang="en-US" dirty="0" smtClean="0"/>
              <a:t>more consistency </a:t>
            </a:r>
            <a:r>
              <a:rPr lang="en-US" dirty="0" smtClean="0"/>
              <a:t>within and between standards: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ways that they are </a:t>
            </a:r>
            <a:r>
              <a:rPr lang="en-US" dirty="0" smtClean="0"/>
              <a:t>constructed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practices they </a:t>
            </a:r>
            <a:r>
              <a:rPr lang="en-US" dirty="0" smtClean="0"/>
              <a:t>promote</a:t>
            </a:r>
          </a:p>
          <a:p>
            <a:r>
              <a:rPr lang="en-US" dirty="0" smtClean="0"/>
              <a:t>Help to formalize data management &amp; metadata education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14400"/>
          <a:ext cx="8153400" cy="5196804"/>
        </p:xfrm>
        <a:graphic>
          <a:graphicData uri="http://schemas.openxmlformats.org/drawingml/2006/table">
            <a:tbl>
              <a:tblPr/>
              <a:tblGrid>
                <a:gridCol w="3814048"/>
                <a:gridCol w="4339352"/>
              </a:tblGrid>
              <a:tr h="107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Svenonius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(2000)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– Principles specific to the design of a bibliographic language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560" marT="45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Weibel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(1995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Principles that guided the development of the Dublin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Core metadata element set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560" marT="45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User convenience: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descriptions should be made with the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user in mind, including using vocabulary according with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common usage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Extensibility.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Extension mechanisms allow the inclusion of intrinsic data for objects that cannot be adequately described by a small set of elements.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Modifiability.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It is necessary that the definitions of the elements satisfy the needs of different communities.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Accuracy of representation: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descriptions should be based on the way an information entity describes itself, and should faithfully portray the entity described.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Intrinsicality.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The Dublin Core concentrates on describing intrinsic properties of the object, e.g. that could be discovered by having the work in hand, such as its intellectual content and physical form.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Sufficiency and necessity: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descriptions should be sufficient to achieve stated objectives and should not include elements not required for this purpose.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Repeatability.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All elements in the Dublin Core are repeatable.                </a:t>
                      </a: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Optionality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All elements in the Dublin Core are optional.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Standardization: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descriptions should be standardized to the extent possible.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Syntax Independence.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Syntactic bindings are avoided because the Dublin Core is intended to be used in a range of disciplines and application programs. [Note: this is counter to the standardization principle.]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Integration: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descriptions for all types of materials should be based on a common set of rules, to the extent possible.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43775" marB="43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6248400"/>
            <a:ext cx="66294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050" dirty="0" err="1" smtClean="0"/>
              <a:t>Svenonius</a:t>
            </a:r>
            <a:r>
              <a:rPr lang="en-US" sz="1050" dirty="0" smtClean="0"/>
              <a:t>, E. (2000). The Intellectual Foundation of Information Organization. Cambridge, MA: MIT Press. Pg. 68.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050" dirty="0" err="1" smtClean="0"/>
              <a:t>Weibel</a:t>
            </a:r>
            <a:r>
              <a:rPr lang="en-US" sz="1050" dirty="0" smtClean="0"/>
              <a:t>, S. (1995). Metadata: the foundations of resource description. D-Lib Magazine, 1(1). http://www.dlib.org/dlib/July95/07weibel.html </a:t>
            </a:r>
            <a:endParaRPr lang="en-US" sz="105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LIS Metadata Principles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ISO 19115-1:2014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SO19115-1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447800"/>
            <a:ext cx="3241803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26670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This part of ISO 19115 is intended to be used </a:t>
            </a:r>
            <a:r>
              <a:rPr lang="en-US" dirty="0" smtClean="0"/>
              <a:t>by information system analysts, program planners, and developers of information systems, as well as others in order </a:t>
            </a:r>
            <a:r>
              <a:rPr lang="en-US" b="1" dirty="0" smtClean="0"/>
              <a:t>to define basic principles </a:t>
            </a:r>
            <a:r>
              <a:rPr lang="en-US" dirty="0" smtClean="0"/>
              <a:t>and requirements for standardized description of information resources.” (pg. 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027B5A2-03C7-4481-ABEA-F0760ECE776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36" y="990600"/>
            <a:ext cx="8315864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435" y="1219200"/>
            <a:ext cx="509856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038600" y="5181600"/>
            <a:ext cx="5105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Fegraus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E. H.,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Andelman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S., Jones, M. B., &amp;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Schildhauer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M. (2005).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Bulletin of the Ecological Society of America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(3): 158–168. http://doi.org/10.1890/0012-9623(2005)86[158:MTVOED]2.0.CO;2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Michener (2006) - (1) support data discovery; (2) facilitate acquisition, comprehension and utilization of data by humans; and (3) enable automated data discovery</a:t>
            </a:r>
          </a:p>
          <a:p>
            <a:r>
              <a:rPr lang="en-US" dirty="0" err="1" smtClean="0"/>
              <a:t>Danko</a:t>
            </a:r>
            <a:r>
              <a:rPr lang="en-US" dirty="0" smtClean="0"/>
              <a:t> </a:t>
            </a:r>
            <a:r>
              <a:rPr lang="en-US" dirty="0" smtClean="0"/>
              <a:t>(2011) </a:t>
            </a:r>
            <a:r>
              <a:rPr lang="en-US" dirty="0" smtClean="0"/>
              <a:t>- Locate, evaluate</a:t>
            </a:r>
            <a:r>
              <a:rPr lang="en-US" dirty="0" smtClean="0"/>
              <a:t>, access, and </a:t>
            </a:r>
            <a:r>
              <a:rPr lang="en-US" dirty="0" smtClean="0"/>
              <a:t>employ data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1700" dirty="0" smtClean="0"/>
              <a:t>Michener, W.K. (2006). Meta-information concepts for ecological data management. Ecological Informatics, 1(1): 3-7. </a:t>
            </a:r>
            <a:endParaRPr lang="en-US" sz="1700" dirty="0" smtClean="0"/>
          </a:p>
          <a:p>
            <a:r>
              <a:rPr lang="en-US" sz="1700" dirty="0" err="1" smtClean="0"/>
              <a:t>Danko</a:t>
            </a:r>
            <a:r>
              <a:rPr lang="en-US" sz="1700" dirty="0" smtClean="0"/>
              <a:t>, D. M. (2011). Geospatial Metadata. In W. </a:t>
            </a:r>
            <a:r>
              <a:rPr lang="en-US" sz="1700" dirty="0" err="1" smtClean="0"/>
              <a:t>Kresse</a:t>
            </a:r>
            <a:r>
              <a:rPr lang="en-US" sz="1700" dirty="0" smtClean="0"/>
              <a:t> &amp; D. M. </a:t>
            </a:r>
            <a:r>
              <a:rPr lang="en-US" sz="1700" dirty="0" err="1" smtClean="0"/>
              <a:t>Danko</a:t>
            </a:r>
            <a:r>
              <a:rPr lang="en-US" sz="1700" dirty="0" smtClean="0"/>
              <a:t> (Eds.), Springer Handbook of Geographic Information (pp. 191–244). </a:t>
            </a:r>
            <a:r>
              <a:rPr lang="en-US" sz="1700" dirty="0" smtClean="0"/>
              <a:t>Berlin: Springer. http</a:t>
            </a:r>
            <a:r>
              <a:rPr lang="en-US" sz="1700" dirty="0" smtClean="0"/>
              <a:t>://link.springer.com/10.1007/978-3-540-72680-7_12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B5A2-03C7-4481-ABEA-F0760ECE77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1258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Metadata Principles</vt:lpstr>
      <vt:lpstr>Principles &amp; Professional Practice</vt:lpstr>
      <vt:lpstr>Slide 3</vt:lpstr>
      <vt:lpstr>Slide 4</vt:lpstr>
      <vt:lpstr>Why Principles?</vt:lpstr>
      <vt:lpstr>LIS Metadata Principles</vt:lpstr>
      <vt:lpstr>ISO 19115-1:2014</vt:lpstr>
      <vt:lpstr>EML</vt:lpstr>
      <vt:lpstr>Metadata Functions</vt:lpstr>
      <vt:lpstr>Slide 10</vt:lpstr>
      <vt:lpstr>LIS Metadata Principles</vt:lpstr>
      <vt:lpstr>Questions</vt:lpstr>
    </vt:vector>
  </TitlesOfParts>
  <Company>University Corporation for Atmospheric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 workshop – Enabling Scientific Collaboration and Discovery</dc:title>
  <dc:creator>mayernik</dc:creator>
  <cp:lastModifiedBy>mayernik</cp:lastModifiedBy>
  <cp:revision>61</cp:revision>
  <dcterms:created xsi:type="dcterms:W3CDTF">2014-12-01T17:09:15Z</dcterms:created>
  <dcterms:modified xsi:type="dcterms:W3CDTF">2015-12-29T21:42:33Z</dcterms:modified>
</cp:coreProperties>
</file>