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7" r:id="rId1"/>
  </p:sldMasterIdLst>
  <p:notesMasterIdLst>
    <p:notesMasterId r:id="rId40"/>
  </p:notesMasterIdLst>
  <p:handoutMasterIdLst>
    <p:handoutMasterId r:id="rId41"/>
  </p:handoutMasterIdLst>
  <p:sldIdLst>
    <p:sldId id="297" r:id="rId2"/>
    <p:sldId id="355" r:id="rId3"/>
    <p:sldId id="344" r:id="rId4"/>
    <p:sldId id="354" r:id="rId5"/>
    <p:sldId id="350" r:id="rId6"/>
    <p:sldId id="351" r:id="rId7"/>
    <p:sldId id="352" r:id="rId8"/>
    <p:sldId id="353" r:id="rId9"/>
    <p:sldId id="334" r:id="rId10"/>
    <p:sldId id="336" r:id="rId11"/>
    <p:sldId id="337" r:id="rId12"/>
    <p:sldId id="338" r:id="rId13"/>
    <p:sldId id="339" r:id="rId14"/>
    <p:sldId id="358" r:id="rId15"/>
    <p:sldId id="356" r:id="rId16"/>
    <p:sldId id="345" r:id="rId17"/>
    <p:sldId id="346" r:id="rId18"/>
    <p:sldId id="347" r:id="rId19"/>
    <p:sldId id="348" r:id="rId20"/>
    <p:sldId id="342" r:id="rId21"/>
    <p:sldId id="359" r:id="rId22"/>
    <p:sldId id="372" r:id="rId23"/>
    <p:sldId id="381" r:id="rId24"/>
    <p:sldId id="375" r:id="rId25"/>
    <p:sldId id="360" r:id="rId26"/>
    <p:sldId id="361" r:id="rId27"/>
    <p:sldId id="376" r:id="rId28"/>
    <p:sldId id="364" r:id="rId29"/>
    <p:sldId id="365" r:id="rId30"/>
    <p:sldId id="378" r:id="rId31"/>
    <p:sldId id="368" r:id="rId32"/>
    <p:sldId id="377" r:id="rId33"/>
    <p:sldId id="379" r:id="rId34"/>
    <p:sldId id="369" r:id="rId35"/>
    <p:sldId id="371" r:id="rId36"/>
    <p:sldId id="380" r:id="rId37"/>
    <p:sldId id="373" r:id="rId38"/>
    <p:sldId id="374"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069"/>
    <a:srgbClr val="FFFFA2"/>
    <a:srgbClr val="FFD240"/>
    <a:srgbClr val="FFAF27"/>
    <a:srgbClr val="66FF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2756" autoAdjust="0"/>
  </p:normalViewPr>
  <p:slideViewPr>
    <p:cSldViewPr snapToGrid="0" snapToObjects="1">
      <p:cViewPr varScale="1">
        <p:scale>
          <a:sx n="107" d="100"/>
          <a:sy n="107" d="100"/>
        </p:scale>
        <p:origin x="1288" y="16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528"/>
    </p:cViewPr>
  </p:sorterViewPr>
  <p:notesViewPr>
    <p:cSldViewPr snapToGrid="0" snapToObjects="1">
      <p:cViewPr varScale="1">
        <p:scale>
          <a:sx n="103" d="100"/>
          <a:sy n="103" d="100"/>
        </p:scale>
        <p:origin x="-3488"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46DCDB-30D5-FB40-A997-723A1A84B312}" type="doc">
      <dgm:prSet loTypeId="urn:microsoft.com/office/officeart/2005/8/layout/venn1" loCatId="" qsTypeId="urn:microsoft.com/office/officeart/2005/8/quickstyle/simple4" qsCatId="simple" csTypeId="urn:microsoft.com/office/officeart/2005/8/colors/colorful2" csCatId="colorful" phldr="1"/>
      <dgm:spPr/>
    </dgm:pt>
    <dgm:pt modelId="{279963AA-7040-B947-8ACF-479A76902826}">
      <dgm:prSet phldrT="[Text]"/>
      <dgm:spPr/>
      <dgm:t>
        <a:bodyPr/>
        <a:lstStyle/>
        <a:p>
          <a:r>
            <a:rPr lang="en-US" dirty="0" err="1" smtClean="0"/>
            <a:t>EarthCube</a:t>
          </a:r>
          <a:r>
            <a:rPr lang="en-US" dirty="0" smtClean="0"/>
            <a:t> Architect</a:t>
          </a:r>
          <a:endParaRPr lang="en-US" dirty="0"/>
        </a:p>
      </dgm:t>
    </dgm:pt>
    <dgm:pt modelId="{9EC96E35-C3CA-F04D-9CF7-C6FFDEFFB77A}" type="parTrans" cxnId="{FBCE06DF-ECB2-4B4C-AE8E-735D76FE9F7B}">
      <dgm:prSet/>
      <dgm:spPr/>
      <dgm:t>
        <a:bodyPr/>
        <a:lstStyle/>
        <a:p>
          <a:endParaRPr lang="en-US"/>
        </a:p>
      </dgm:t>
    </dgm:pt>
    <dgm:pt modelId="{8F5E325A-DD53-0B4A-9C6F-6A11797DFF6A}" type="sibTrans" cxnId="{FBCE06DF-ECB2-4B4C-AE8E-735D76FE9F7B}">
      <dgm:prSet/>
      <dgm:spPr/>
      <dgm:t>
        <a:bodyPr/>
        <a:lstStyle/>
        <a:p>
          <a:endParaRPr lang="en-US"/>
        </a:p>
      </dgm:t>
    </dgm:pt>
    <dgm:pt modelId="{99666BCA-C1BC-FC4C-9AF7-A4174E683B19}">
      <dgm:prSet phldrT="[Text]"/>
      <dgm:spPr/>
      <dgm:t>
        <a:bodyPr/>
        <a:lstStyle/>
        <a:p>
          <a:r>
            <a:rPr lang="en-US" dirty="0" err="1" smtClean="0"/>
            <a:t>EarthCube</a:t>
          </a:r>
          <a:r>
            <a:rPr lang="en-US" dirty="0" smtClean="0"/>
            <a:t> Developer</a:t>
          </a:r>
          <a:endParaRPr lang="en-US" dirty="0"/>
        </a:p>
      </dgm:t>
    </dgm:pt>
    <dgm:pt modelId="{9BC1222D-43FB-C44A-A5E9-A2A7DD4E54BC}" type="parTrans" cxnId="{8F15608F-AAC7-A540-A9B2-1661EB80CDDB}">
      <dgm:prSet/>
      <dgm:spPr/>
      <dgm:t>
        <a:bodyPr/>
        <a:lstStyle/>
        <a:p>
          <a:endParaRPr lang="en-US"/>
        </a:p>
      </dgm:t>
    </dgm:pt>
    <dgm:pt modelId="{5AABB90F-B3A3-FB47-83E1-4D29F551628D}" type="sibTrans" cxnId="{8F15608F-AAC7-A540-A9B2-1661EB80CDDB}">
      <dgm:prSet/>
      <dgm:spPr/>
      <dgm:t>
        <a:bodyPr/>
        <a:lstStyle/>
        <a:p>
          <a:endParaRPr lang="en-US"/>
        </a:p>
      </dgm:t>
    </dgm:pt>
    <dgm:pt modelId="{416804C0-1488-5D42-9DC6-48E17B6F6D8B}">
      <dgm:prSet phldrT="[Text]"/>
      <dgm:spPr/>
      <dgm:t>
        <a:bodyPr/>
        <a:lstStyle/>
        <a:p>
          <a:r>
            <a:rPr lang="en-US" dirty="0" err="1" smtClean="0"/>
            <a:t>EarthCube</a:t>
          </a:r>
          <a:r>
            <a:rPr lang="en-US" dirty="0" smtClean="0"/>
            <a:t> Scientist</a:t>
          </a:r>
          <a:endParaRPr lang="en-US" dirty="0"/>
        </a:p>
      </dgm:t>
    </dgm:pt>
    <dgm:pt modelId="{B79E2365-6DD3-AE41-A9EA-F2D1065356E8}" type="parTrans" cxnId="{F37C02BA-2B9E-904F-A7A1-61FB05510AF7}">
      <dgm:prSet/>
      <dgm:spPr/>
      <dgm:t>
        <a:bodyPr/>
        <a:lstStyle/>
        <a:p>
          <a:endParaRPr lang="en-US"/>
        </a:p>
      </dgm:t>
    </dgm:pt>
    <dgm:pt modelId="{9ED98152-46C2-3F42-BA80-63F13822420B}" type="sibTrans" cxnId="{F37C02BA-2B9E-904F-A7A1-61FB05510AF7}">
      <dgm:prSet/>
      <dgm:spPr/>
      <dgm:t>
        <a:bodyPr/>
        <a:lstStyle/>
        <a:p>
          <a:endParaRPr lang="en-US"/>
        </a:p>
      </dgm:t>
    </dgm:pt>
    <dgm:pt modelId="{56E43B86-C67D-2641-9EC8-4DE2913EAB41}">
      <dgm:prSet phldrT="[Text]"/>
      <dgm:spPr/>
      <dgm:t>
        <a:bodyPr/>
        <a:lstStyle/>
        <a:p>
          <a:r>
            <a:rPr lang="en-US" dirty="0" smtClean="0"/>
            <a:t>Curator</a:t>
          </a:r>
          <a:endParaRPr lang="en-US" dirty="0"/>
        </a:p>
      </dgm:t>
    </dgm:pt>
    <dgm:pt modelId="{BA71084B-5F13-1C4D-B958-43F6626BBD18}" type="parTrans" cxnId="{696657B7-7B49-0645-BCA7-352DA9C9398A}">
      <dgm:prSet/>
      <dgm:spPr/>
      <dgm:t>
        <a:bodyPr/>
        <a:lstStyle/>
        <a:p>
          <a:endParaRPr lang="en-US"/>
        </a:p>
      </dgm:t>
    </dgm:pt>
    <dgm:pt modelId="{2EFF36C7-BE7F-FE48-A836-98A20ABCF099}" type="sibTrans" cxnId="{696657B7-7B49-0645-BCA7-352DA9C9398A}">
      <dgm:prSet/>
      <dgm:spPr/>
      <dgm:t>
        <a:bodyPr/>
        <a:lstStyle/>
        <a:p>
          <a:endParaRPr lang="en-US"/>
        </a:p>
      </dgm:t>
    </dgm:pt>
    <dgm:pt modelId="{E3BE246E-CF06-DC47-BEE4-77DA429C0B26}" type="pres">
      <dgm:prSet presAssocID="{3346DCDB-30D5-FB40-A997-723A1A84B312}" presName="compositeShape" presStyleCnt="0">
        <dgm:presLayoutVars>
          <dgm:chMax val="7"/>
          <dgm:dir/>
          <dgm:resizeHandles val="exact"/>
        </dgm:presLayoutVars>
      </dgm:prSet>
      <dgm:spPr/>
    </dgm:pt>
    <dgm:pt modelId="{9BB1D26A-35C4-A34C-AC40-AF167E55E60C}" type="pres">
      <dgm:prSet presAssocID="{279963AA-7040-B947-8ACF-479A76902826}" presName="circ1" presStyleLbl="vennNode1" presStyleIdx="0" presStyleCnt="4"/>
      <dgm:spPr/>
    </dgm:pt>
    <dgm:pt modelId="{DC16BC65-7F92-1045-9CC2-3EBC32B996E3}" type="pres">
      <dgm:prSet presAssocID="{279963AA-7040-B947-8ACF-479A76902826}" presName="circ1Tx" presStyleLbl="revTx" presStyleIdx="0" presStyleCnt="0">
        <dgm:presLayoutVars>
          <dgm:chMax val="0"/>
          <dgm:chPref val="0"/>
          <dgm:bulletEnabled val="1"/>
        </dgm:presLayoutVars>
      </dgm:prSet>
      <dgm:spPr/>
    </dgm:pt>
    <dgm:pt modelId="{C21CEADE-451C-8848-8B96-EE15971CF7AA}" type="pres">
      <dgm:prSet presAssocID="{99666BCA-C1BC-FC4C-9AF7-A4174E683B19}" presName="circ2" presStyleLbl="vennNode1" presStyleIdx="1" presStyleCnt="4"/>
      <dgm:spPr/>
      <dgm:t>
        <a:bodyPr/>
        <a:lstStyle/>
        <a:p>
          <a:endParaRPr lang="en-US"/>
        </a:p>
      </dgm:t>
    </dgm:pt>
    <dgm:pt modelId="{4E5A3AE5-3453-1649-84C8-D29445C37915}" type="pres">
      <dgm:prSet presAssocID="{99666BCA-C1BC-FC4C-9AF7-A4174E683B19}" presName="circ2Tx" presStyleLbl="revTx" presStyleIdx="0" presStyleCnt="0">
        <dgm:presLayoutVars>
          <dgm:chMax val="0"/>
          <dgm:chPref val="0"/>
          <dgm:bulletEnabled val="1"/>
        </dgm:presLayoutVars>
      </dgm:prSet>
      <dgm:spPr/>
      <dgm:t>
        <a:bodyPr/>
        <a:lstStyle/>
        <a:p>
          <a:endParaRPr lang="en-US"/>
        </a:p>
      </dgm:t>
    </dgm:pt>
    <dgm:pt modelId="{D6009740-A528-684F-ADD1-960AF2CA8755}" type="pres">
      <dgm:prSet presAssocID="{416804C0-1488-5D42-9DC6-48E17B6F6D8B}" presName="circ3" presStyleLbl="vennNode1" presStyleIdx="2" presStyleCnt="4"/>
      <dgm:spPr/>
    </dgm:pt>
    <dgm:pt modelId="{8999FB59-EE08-5849-884D-72178B28287C}" type="pres">
      <dgm:prSet presAssocID="{416804C0-1488-5D42-9DC6-48E17B6F6D8B}" presName="circ3Tx" presStyleLbl="revTx" presStyleIdx="0" presStyleCnt="0">
        <dgm:presLayoutVars>
          <dgm:chMax val="0"/>
          <dgm:chPref val="0"/>
          <dgm:bulletEnabled val="1"/>
        </dgm:presLayoutVars>
      </dgm:prSet>
      <dgm:spPr/>
    </dgm:pt>
    <dgm:pt modelId="{CDCCBCDF-7324-1344-85AD-A4DB7F7FFE34}" type="pres">
      <dgm:prSet presAssocID="{56E43B86-C67D-2641-9EC8-4DE2913EAB41}" presName="circ4" presStyleLbl="vennNode1" presStyleIdx="3" presStyleCnt="4"/>
      <dgm:spPr/>
    </dgm:pt>
    <dgm:pt modelId="{46C58570-3581-CE4A-917F-B8CB74BE973D}" type="pres">
      <dgm:prSet presAssocID="{56E43B86-C67D-2641-9EC8-4DE2913EAB41}" presName="circ4Tx" presStyleLbl="revTx" presStyleIdx="0" presStyleCnt="0">
        <dgm:presLayoutVars>
          <dgm:chMax val="0"/>
          <dgm:chPref val="0"/>
          <dgm:bulletEnabled val="1"/>
        </dgm:presLayoutVars>
      </dgm:prSet>
      <dgm:spPr/>
    </dgm:pt>
  </dgm:ptLst>
  <dgm:cxnLst>
    <dgm:cxn modelId="{300C81FA-76D1-1C48-A6A8-04DC2EA6AB3C}" type="presOf" srcId="{99666BCA-C1BC-FC4C-9AF7-A4174E683B19}" destId="{C21CEADE-451C-8848-8B96-EE15971CF7AA}" srcOrd="1" destOrd="0" presId="urn:microsoft.com/office/officeart/2005/8/layout/venn1"/>
    <dgm:cxn modelId="{C96E8E23-C7D8-0B47-83DE-B319CABC30A6}" type="presOf" srcId="{279963AA-7040-B947-8ACF-479A76902826}" destId="{DC16BC65-7F92-1045-9CC2-3EBC32B996E3}" srcOrd="0" destOrd="0" presId="urn:microsoft.com/office/officeart/2005/8/layout/venn1"/>
    <dgm:cxn modelId="{2EC65B3E-7A87-D64A-8A8A-A7CE300335E1}" type="presOf" srcId="{56E43B86-C67D-2641-9EC8-4DE2913EAB41}" destId="{CDCCBCDF-7324-1344-85AD-A4DB7F7FFE34}" srcOrd="0" destOrd="0" presId="urn:microsoft.com/office/officeart/2005/8/layout/venn1"/>
    <dgm:cxn modelId="{696657B7-7B49-0645-BCA7-352DA9C9398A}" srcId="{3346DCDB-30D5-FB40-A997-723A1A84B312}" destId="{56E43B86-C67D-2641-9EC8-4DE2913EAB41}" srcOrd="3" destOrd="0" parTransId="{BA71084B-5F13-1C4D-B958-43F6626BBD18}" sibTransId="{2EFF36C7-BE7F-FE48-A836-98A20ABCF099}"/>
    <dgm:cxn modelId="{7A974CBD-D63A-A142-A267-1264581234AB}" type="presOf" srcId="{99666BCA-C1BC-FC4C-9AF7-A4174E683B19}" destId="{4E5A3AE5-3453-1649-84C8-D29445C37915}" srcOrd="0" destOrd="0" presId="urn:microsoft.com/office/officeart/2005/8/layout/venn1"/>
    <dgm:cxn modelId="{8F15608F-AAC7-A540-A9B2-1661EB80CDDB}" srcId="{3346DCDB-30D5-FB40-A997-723A1A84B312}" destId="{99666BCA-C1BC-FC4C-9AF7-A4174E683B19}" srcOrd="1" destOrd="0" parTransId="{9BC1222D-43FB-C44A-A5E9-A2A7DD4E54BC}" sibTransId="{5AABB90F-B3A3-FB47-83E1-4D29F551628D}"/>
    <dgm:cxn modelId="{FBCE06DF-ECB2-4B4C-AE8E-735D76FE9F7B}" srcId="{3346DCDB-30D5-FB40-A997-723A1A84B312}" destId="{279963AA-7040-B947-8ACF-479A76902826}" srcOrd="0" destOrd="0" parTransId="{9EC96E35-C3CA-F04D-9CF7-C6FFDEFFB77A}" sibTransId="{8F5E325A-DD53-0B4A-9C6F-6A11797DFF6A}"/>
    <dgm:cxn modelId="{1F3919D9-1518-8D43-9C66-623AFBF1A677}" type="presOf" srcId="{56E43B86-C67D-2641-9EC8-4DE2913EAB41}" destId="{46C58570-3581-CE4A-917F-B8CB74BE973D}" srcOrd="1" destOrd="0" presId="urn:microsoft.com/office/officeart/2005/8/layout/venn1"/>
    <dgm:cxn modelId="{2970F559-C082-7246-ABC0-7DBD1EA82DBB}" type="presOf" srcId="{3346DCDB-30D5-FB40-A997-723A1A84B312}" destId="{E3BE246E-CF06-DC47-BEE4-77DA429C0B26}" srcOrd="0" destOrd="0" presId="urn:microsoft.com/office/officeart/2005/8/layout/venn1"/>
    <dgm:cxn modelId="{F37C02BA-2B9E-904F-A7A1-61FB05510AF7}" srcId="{3346DCDB-30D5-FB40-A997-723A1A84B312}" destId="{416804C0-1488-5D42-9DC6-48E17B6F6D8B}" srcOrd="2" destOrd="0" parTransId="{B79E2365-6DD3-AE41-A9EA-F2D1065356E8}" sibTransId="{9ED98152-46C2-3F42-BA80-63F13822420B}"/>
    <dgm:cxn modelId="{A7C31873-562B-484C-92CA-C4DC1590E87F}" type="presOf" srcId="{416804C0-1488-5D42-9DC6-48E17B6F6D8B}" destId="{8999FB59-EE08-5849-884D-72178B28287C}" srcOrd="1" destOrd="0" presId="urn:microsoft.com/office/officeart/2005/8/layout/venn1"/>
    <dgm:cxn modelId="{919D46E6-0B31-9948-B0D9-BC5DC809601D}" type="presOf" srcId="{279963AA-7040-B947-8ACF-479A76902826}" destId="{9BB1D26A-35C4-A34C-AC40-AF167E55E60C}" srcOrd="1" destOrd="0" presId="urn:microsoft.com/office/officeart/2005/8/layout/venn1"/>
    <dgm:cxn modelId="{62389D07-DCD3-8145-BA9B-152DBFED5DA0}" type="presOf" srcId="{416804C0-1488-5D42-9DC6-48E17B6F6D8B}" destId="{D6009740-A528-684F-ADD1-960AF2CA8755}" srcOrd="0" destOrd="0" presId="urn:microsoft.com/office/officeart/2005/8/layout/venn1"/>
    <dgm:cxn modelId="{3C658E4F-1D75-BE41-85A0-2F3E4C32DDDC}" type="presParOf" srcId="{E3BE246E-CF06-DC47-BEE4-77DA429C0B26}" destId="{9BB1D26A-35C4-A34C-AC40-AF167E55E60C}" srcOrd="0" destOrd="0" presId="urn:microsoft.com/office/officeart/2005/8/layout/venn1"/>
    <dgm:cxn modelId="{2AAE00BE-ED4F-A14E-8E67-E8B79E238D10}" type="presParOf" srcId="{E3BE246E-CF06-DC47-BEE4-77DA429C0B26}" destId="{DC16BC65-7F92-1045-9CC2-3EBC32B996E3}" srcOrd="1" destOrd="0" presId="urn:microsoft.com/office/officeart/2005/8/layout/venn1"/>
    <dgm:cxn modelId="{95A5728F-A405-7B43-A869-1830425480A4}" type="presParOf" srcId="{E3BE246E-CF06-DC47-BEE4-77DA429C0B26}" destId="{C21CEADE-451C-8848-8B96-EE15971CF7AA}" srcOrd="2" destOrd="0" presId="urn:microsoft.com/office/officeart/2005/8/layout/venn1"/>
    <dgm:cxn modelId="{D456326E-3012-804B-94EF-CA791AC9A20F}" type="presParOf" srcId="{E3BE246E-CF06-DC47-BEE4-77DA429C0B26}" destId="{4E5A3AE5-3453-1649-84C8-D29445C37915}" srcOrd="3" destOrd="0" presId="urn:microsoft.com/office/officeart/2005/8/layout/venn1"/>
    <dgm:cxn modelId="{DEEA1D38-C6F4-4141-88FA-6142FB53CCE9}" type="presParOf" srcId="{E3BE246E-CF06-DC47-BEE4-77DA429C0B26}" destId="{D6009740-A528-684F-ADD1-960AF2CA8755}" srcOrd="4" destOrd="0" presId="urn:microsoft.com/office/officeart/2005/8/layout/venn1"/>
    <dgm:cxn modelId="{7929B008-35AC-1649-A15F-AE48CB3F0589}" type="presParOf" srcId="{E3BE246E-CF06-DC47-BEE4-77DA429C0B26}" destId="{8999FB59-EE08-5849-884D-72178B28287C}" srcOrd="5" destOrd="0" presId="urn:microsoft.com/office/officeart/2005/8/layout/venn1"/>
    <dgm:cxn modelId="{39D9FCB3-C253-9E49-B209-A0ECA4164FCD}" type="presParOf" srcId="{E3BE246E-CF06-DC47-BEE4-77DA429C0B26}" destId="{CDCCBCDF-7324-1344-85AD-A4DB7F7FFE34}" srcOrd="6" destOrd="0" presId="urn:microsoft.com/office/officeart/2005/8/layout/venn1"/>
    <dgm:cxn modelId="{2DD5DADD-E099-FB48-A63A-AFDD7A4B146E}" type="presParOf" srcId="{E3BE246E-CF06-DC47-BEE4-77DA429C0B26}" destId="{46C58570-3581-CE4A-917F-B8CB74BE973D}"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4D309E-0FD7-E94B-B8DF-E60653BBB21A}" type="doc">
      <dgm:prSet loTypeId="urn:microsoft.com/office/officeart/2005/8/layout/venn1" loCatId="" qsTypeId="urn:microsoft.com/office/officeart/2005/8/quickstyle/simple4" qsCatId="simple" csTypeId="urn:microsoft.com/office/officeart/2005/8/colors/accent3_2" csCatId="accent3" phldr="1"/>
      <dgm:spPr/>
    </dgm:pt>
    <dgm:pt modelId="{200E16BA-175E-954F-9462-0B7C5C9D0580}">
      <dgm:prSet phldrT="[Text]"/>
      <dgm:spPr/>
      <dgm:t>
        <a:bodyPr/>
        <a:lstStyle/>
        <a:p>
          <a:r>
            <a:rPr lang="en-US" dirty="0" smtClean="0"/>
            <a:t>NSF Program Manager</a:t>
          </a:r>
          <a:endParaRPr lang="en-US" dirty="0"/>
        </a:p>
      </dgm:t>
    </dgm:pt>
    <dgm:pt modelId="{7AC6CB1E-6A68-6344-9352-2703D49FD380}" type="parTrans" cxnId="{81111B56-E56B-7547-83D6-089136E49EA6}">
      <dgm:prSet/>
      <dgm:spPr/>
      <dgm:t>
        <a:bodyPr/>
        <a:lstStyle/>
        <a:p>
          <a:endParaRPr lang="en-US"/>
        </a:p>
      </dgm:t>
    </dgm:pt>
    <dgm:pt modelId="{3E47BCA8-BB07-634C-A40F-187A58EA829D}" type="sibTrans" cxnId="{81111B56-E56B-7547-83D6-089136E49EA6}">
      <dgm:prSet/>
      <dgm:spPr/>
      <dgm:t>
        <a:bodyPr/>
        <a:lstStyle/>
        <a:p>
          <a:endParaRPr lang="en-US"/>
        </a:p>
      </dgm:t>
    </dgm:pt>
    <dgm:pt modelId="{2C37E8D6-5E32-8D44-A962-07A2478D7525}" type="pres">
      <dgm:prSet presAssocID="{B94D309E-0FD7-E94B-B8DF-E60653BBB21A}" presName="compositeShape" presStyleCnt="0">
        <dgm:presLayoutVars>
          <dgm:chMax val="7"/>
          <dgm:dir/>
          <dgm:resizeHandles val="exact"/>
        </dgm:presLayoutVars>
      </dgm:prSet>
      <dgm:spPr/>
    </dgm:pt>
    <dgm:pt modelId="{BCE8D8E1-CB0B-FC4E-A5BA-0F7F83F73BB1}" type="pres">
      <dgm:prSet presAssocID="{200E16BA-175E-954F-9462-0B7C5C9D0580}" presName="circ1TxSh" presStyleLbl="vennNode1" presStyleIdx="0" presStyleCnt="1"/>
      <dgm:spPr/>
    </dgm:pt>
  </dgm:ptLst>
  <dgm:cxnLst>
    <dgm:cxn modelId="{935C02AA-7C43-874B-8193-9C75CC2DC3B3}" type="presOf" srcId="{200E16BA-175E-954F-9462-0B7C5C9D0580}" destId="{BCE8D8E1-CB0B-FC4E-A5BA-0F7F83F73BB1}" srcOrd="0" destOrd="0" presId="urn:microsoft.com/office/officeart/2005/8/layout/venn1"/>
    <dgm:cxn modelId="{ADB2B99E-2287-2D4E-BCD0-ECD15E16105D}" type="presOf" srcId="{B94D309E-0FD7-E94B-B8DF-E60653BBB21A}" destId="{2C37E8D6-5E32-8D44-A962-07A2478D7525}" srcOrd="0" destOrd="0" presId="urn:microsoft.com/office/officeart/2005/8/layout/venn1"/>
    <dgm:cxn modelId="{81111B56-E56B-7547-83D6-089136E49EA6}" srcId="{B94D309E-0FD7-E94B-B8DF-E60653BBB21A}" destId="{200E16BA-175E-954F-9462-0B7C5C9D0580}" srcOrd="0" destOrd="0" parTransId="{7AC6CB1E-6A68-6344-9352-2703D49FD380}" sibTransId="{3E47BCA8-BB07-634C-A40F-187A58EA829D}"/>
    <dgm:cxn modelId="{82DD9ADB-A784-3C43-B84C-1DA86732ED3A}" type="presParOf" srcId="{2C37E8D6-5E32-8D44-A962-07A2478D7525}" destId="{BCE8D8E1-CB0B-FC4E-A5BA-0F7F83F73BB1}" srcOrd="0"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919F90-5A69-6F45-B60D-8E668576D159}" type="doc">
      <dgm:prSet loTypeId="urn:microsoft.com/office/officeart/2005/8/layout/venn1" loCatId="" qsTypeId="urn:microsoft.com/office/officeart/2005/8/quickstyle/simple4" qsCatId="simple" csTypeId="urn:microsoft.com/office/officeart/2005/8/colors/colorful5" csCatId="colorful" phldr="1"/>
      <dgm:spPr/>
    </dgm:pt>
    <dgm:pt modelId="{56319F02-B9FD-CA40-91A4-26E3F87BE740}">
      <dgm:prSet phldrT="[Text]"/>
      <dgm:spPr/>
      <dgm:t>
        <a:bodyPr/>
        <a:lstStyle/>
        <a:p>
          <a:r>
            <a:rPr lang="en-US" smtClean="0"/>
            <a:t>External Data Users</a:t>
          </a:r>
          <a:endParaRPr lang="en-US"/>
        </a:p>
      </dgm:t>
    </dgm:pt>
    <dgm:pt modelId="{EDD2CCFD-378A-9247-BCC7-D362EF797035}" type="parTrans" cxnId="{A4FFF93D-EA1C-7A40-A71C-19C0CA9FDE2E}">
      <dgm:prSet/>
      <dgm:spPr/>
      <dgm:t>
        <a:bodyPr/>
        <a:lstStyle/>
        <a:p>
          <a:endParaRPr lang="en-US"/>
        </a:p>
      </dgm:t>
    </dgm:pt>
    <dgm:pt modelId="{D2EED97E-9A9B-A941-A24D-9ED204A4D070}" type="sibTrans" cxnId="{A4FFF93D-EA1C-7A40-A71C-19C0CA9FDE2E}">
      <dgm:prSet/>
      <dgm:spPr/>
      <dgm:t>
        <a:bodyPr/>
        <a:lstStyle/>
        <a:p>
          <a:endParaRPr lang="en-US"/>
        </a:p>
      </dgm:t>
    </dgm:pt>
    <dgm:pt modelId="{44271D84-AFE7-314A-9B67-568231C4E350}">
      <dgm:prSet phldrT="[Text]"/>
      <dgm:spPr/>
      <dgm:t>
        <a:bodyPr/>
        <a:lstStyle/>
        <a:p>
          <a:r>
            <a:rPr lang="en-US" dirty="0" smtClean="0"/>
            <a:t>External Data Facility</a:t>
          </a:r>
          <a:endParaRPr lang="en-US" dirty="0"/>
        </a:p>
      </dgm:t>
    </dgm:pt>
    <dgm:pt modelId="{AD004F78-B327-884F-B0DD-E2A0067254CA}" type="parTrans" cxnId="{BAE9A940-5A1C-5C43-86B5-F734A60D3CEA}">
      <dgm:prSet/>
      <dgm:spPr/>
      <dgm:t>
        <a:bodyPr/>
        <a:lstStyle/>
        <a:p>
          <a:endParaRPr lang="en-US"/>
        </a:p>
      </dgm:t>
    </dgm:pt>
    <dgm:pt modelId="{E81BFB53-DE61-1B43-902A-77D263BD6931}" type="sibTrans" cxnId="{BAE9A940-5A1C-5C43-86B5-F734A60D3CEA}">
      <dgm:prSet/>
      <dgm:spPr/>
      <dgm:t>
        <a:bodyPr/>
        <a:lstStyle/>
        <a:p>
          <a:endParaRPr lang="en-US"/>
        </a:p>
      </dgm:t>
    </dgm:pt>
    <dgm:pt modelId="{33FBBADB-51A6-2242-8F3E-F44167E1B882}" type="pres">
      <dgm:prSet presAssocID="{CB919F90-5A69-6F45-B60D-8E668576D159}" presName="compositeShape" presStyleCnt="0">
        <dgm:presLayoutVars>
          <dgm:chMax val="7"/>
          <dgm:dir/>
          <dgm:resizeHandles val="exact"/>
        </dgm:presLayoutVars>
      </dgm:prSet>
      <dgm:spPr/>
    </dgm:pt>
    <dgm:pt modelId="{214DA995-E8D9-AC43-B513-C165AFB00E50}" type="pres">
      <dgm:prSet presAssocID="{56319F02-B9FD-CA40-91A4-26E3F87BE740}" presName="circ1" presStyleLbl="vennNode1" presStyleIdx="0" presStyleCnt="2"/>
      <dgm:spPr/>
      <dgm:t>
        <a:bodyPr/>
        <a:lstStyle/>
        <a:p>
          <a:endParaRPr lang="en-US"/>
        </a:p>
      </dgm:t>
    </dgm:pt>
    <dgm:pt modelId="{1187334B-3E5D-7F46-A956-224D7AA182E1}" type="pres">
      <dgm:prSet presAssocID="{56319F02-B9FD-CA40-91A4-26E3F87BE740}" presName="circ1Tx" presStyleLbl="revTx" presStyleIdx="0" presStyleCnt="0">
        <dgm:presLayoutVars>
          <dgm:chMax val="0"/>
          <dgm:chPref val="0"/>
          <dgm:bulletEnabled val="1"/>
        </dgm:presLayoutVars>
      </dgm:prSet>
      <dgm:spPr/>
      <dgm:t>
        <a:bodyPr/>
        <a:lstStyle/>
        <a:p>
          <a:endParaRPr lang="en-US"/>
        </a:p>
      </dgm:t>
    </dgm:pt>
    <dgm:pt modelId="{647631D3-898C-964F-BB39-212BCFF280A7}" type="pres">
      <dgm:prSet presAssocID="{44271D84-AFE7-314A-9B67-568231C4E350}" presName="circ2" presStyleLbl="vennNode1" presStyleIdx="1" presStyleCnt="2"/>
      <dgm:spPr/>
    </dgm:pt>
    <dgm:pt modelId="{90BDD8F9-40B5-AA4E-99A8-146AAD7AC9CD}" type="pres">
      <dgm:prSet presAssocID="{44271D84-AFE7-314A-9B67-568231C4E350}" presName="circ2Tx" presStyleLbl="revTx" presStyleIdx="0" presStyleCnt="0">
        <dgm:presLayoutVars>
          <dgm:chMax val="0"/>
          <dgm:chPref val="0"/>
          <dgm:bulletEnabled val="1"/>
        </dgm:presLayoutVars>
      </dgm:prSet>
      <dgm:spPr/>
    </dgm:pt>
  </dgm:ptLst>
  <dgm:cxnLst>
    <dgm:cxn modelId="{226877EC-8862-5648-A995-62BFA5A8A3FB}" type="presOf" srcId="{56319F02-B9FD-CA40-91A4-26E3F87BE740}" destId="{1187334B-3E5D-7F46-A956-224D7AA182E1}" srcOrd="1" destOrd="0" presId="urn:microsoft.com/office/officeart/2005/8/layout/venn1"/>
    <dgm:cxn modelId="{6160BD73-91DA-694A-9CEE-103609B019EC}" type="presOf" srcId="{44271D84-AFE7-314A-9B67-568231C4E350}" destId="{647631D3-898C-964F-BB39-212BCFF280A7}" srcOrd="0" destOrd="0" presId="urn:microsoft.com/office/officeart/2005/8/layout/venn1"/>
    <dgm:cxn modelId="{BAE9A940-5A1C-5C43-86B5-F734A60D3CEA}" srcId="{CB919F90-5A69-6F45-B60D-8E668576D159}" destId="{44271D84-AFE7-314A-9B67-568231C4E350}" srcOrd="1" destOrd="0" parTransId="{AD004F78-B327-884F-B0DD-E2A0067254CA}" sibTransId="{E81BFB53-DE61-1B43-902A-77D263BD6931}"/>
    <dgm:cxn modelId="{9CDABC90-3A48-0F43-A24D-64144904C890}" type="presOf" srcId="{56319F02-B9FD-CA40-91A4-26E3F87BE740}" destId="{214DA995-E8D9-AC43-B513-C165AFB00E50}" srcOrd="0" destOrd="0" presId="urn:microsoft.com/office/officeart/2005/8/layout/venn1"/>
    <dgm:cxn modelId="{A95025D9-E71C-E44A-B982-CBB67C4843FE}" type="presOf" srcId="{CB919F90-5A69-6F45-B60D-8E668576D159}" destId="{33FBBADB-51A6-2242-8F3E-F44167E1B882}" srcOrd="0" destOrd="0" presId="urn:microsoft.com/office/officeart/2005/8/layout/venn1"/>
    <dgm:cxn modelId="{1E2D1B0D-BFEF-C745-9618-A08986EEA235}" type="presOf" srcId="{44271D84-AFE7-314A-9B67-568231C4E350}" destId="{90BDD8F9-40B5-AA4E-99A8-146AAD7AC9CD}" srcOrd="1" destOrd="0" presId="urn:microsoft.com/office/officeart/2005/8/layout/venn1"/>
    <dgm:cxn modelId="{A4FFF93D-EA1C-7A40-A71C-19C0CA9FDE2E}" srcId="{CB919F90-5A69-6F45-B60D-8E668576D159}" destId="{56319F02-B9FD-CA40-91A4-26E3F87BE740}" srcOrd="0" destOrd="0" parTransId="{EDD2CCFD-378A-9247-BCC7-D362EF797035}" sibTransId="{D2EED97E-9A9B-A941-A24D-9ED204A4D070}"/>
    <dgm:cxn modelId="{93DBD37D-71C6-7249-B67E-017611B76765}" type="presParOf" srcId="{33FBBADB-51A6-2242-8F3E-F44167E1B882}" destId="{214DA995-E8D9-AC43-B513-C165AFB00E50}" srcOrd="0" destOrd="0" presId="urn:microsoft.com/office/officeart/2005/8/layout/venn1"/>
    <dgm:cxn modelId="{CAEE7BFB-F2DB-7D4D-A104-F6552BB293E0}" type="presParOf" srcId="{33FBBADB-51A6-2242-8F3E-F44167E1B882}" destId="{1187334B-3E5D-7F46-A956-224D7AA182E1}" srcOrd="1" destOrd="0" presId="urn:microsoft.com/office/officeart/2005/8/layout/venn1"/>
    <dgm:cxn modelId="{18DAB303-3258-4D48-AA5C-13424DDB44F7}" type="presParOf" srcId="{33FBBADB-51A6-2242-8F3E-F44167E1B882}" destId="{647631D3-898C-964F-BB39-212BCFF280A7}" srcOrd="2" destOrd="0" presId="urn:microsoft.com/office/officeart/2005/8/layout/venn1"/>
    <dgm:cxn modelId="{7FE5A44D-8CAD-3443-A771-AABC3C4F4331}" type="presParOf" srcId="{33FBBADB-51A6-2242-8F3E-F44167E1B882}" destId="{90BDD8F9-40B5-AA4E-99A8-146AAD7AC9CD}" srcOrd="3" destOrd="0" presId="urn:microsoft.com/office/officeart/2005/8/layout/ven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919F90-5A69-6F45-B60D-8E668576D159}" type="doc">
      <dgm:prSet loTypeId="urn:microsoft.com/office/officeart/2005/8/layout/venn1" loCatId="" qsTypeId="urn:microsoft.com/office/officeart/2005/8/quickstyle/simple4" qsCatId="simple" csTypeId="urn:microsoft.com/office/officeart/2005/8/colors/colorful5" csCatId="colorful" phldr="1"/>
      <dgm:spPr/>
    </dgm:pt>
    <dgm:pt modelId="{63AB288D-8244-2445-9EBA-83C42EE28BFF}">
      <dgm:prSet/>
      <dgm:spPr/>
      <dgm:t>
        <a:bodyPr/>
        <a:lstStyle/>
        <a:p>
          <a:r>
            <a:rPr lang="en-US" dirty="0" err="1" smtClean="0"/>
            <a:t>Earthcube</a:t>
          </a:r>
          <a:r>
            <a:rPr lang="en-US" dirty="0" smtClean="0"/>
            <a:t> Staff</a:t>
          </a:r>
          <a:endParaRPr lang="en-US" dirty="0"/>
        </a:p>
      </dgm:t>
    </dgm:pt>
    <dgm:pt modelId="{EA3A1299-E8BB-774D-81D3-91F57783D0F3}" type="parTrans" cxnId="{C3DBF009-8393-C643-91F8-1F8F8AF20951}">
      <dgm:prSet/>
      <dgm:spPr/>
      <dgm:t>
        <a:bodyPr/>
        <a:lstStyle/>
        <a:p>
          <a:endParaRPr lang="en-US"/>
        </a:p>
      </dgm:t>
    </dgm:pt>
    <dgm:pt modelId="{2B8409D0-824F-3A42-8B61-4ABF5C88BF96}" type="sibTrans" cxnId="{C3DBF009-8393-C643-91F8-1F8F8AF20951}">
      <dgm:prSet/>
      <dgm:spPr/>
      <dgm:t>
        <a:bodyPr/>
        <a:lstStyle/>
        <a:p>
          <a:endParaRPr lang="en-US"/>
        </a:p>
      </dgm:t>
    </dgm:pt>
    <dgm:pt modelId="{7D6AD301-5674-954F-8A73-15BBA140001F}">
      <dgm:prSet/>
      <dgm:spPr/>
      <dgm:t>
        <a:bodyPr/>
        <a:lstStyle/>
        <a:p>
          <a:r>
            <a:rPr lang="en-US" dirty="0" smtClean="0"/>
            <a:t>Governance</a:t>
          </a:r>
          <a:r>
            <a:rPr lang="en-US" baseline="0" dirty="0" smtClean="0"/>
            <a:t> Committee</a:t>
          </a:r>
          <a:endParaRPr lang="en-US" dirty="0"/>
        </a:p>
      </dgm:t>
    </dgm:pt>
    <dgm:pt modelId="{90BE441F-8B39-D24E-80EE-2845AA83AA1D}" type="parTrans" cxnId="{8CC2CE46-1672-D049-93E6-298E79AC3508}">
      <dgm:prSet/>
      <dgm:spPr/>
      <dgm:t>
        <a:bodyPr/>
        <a:lstStyle/>
        <a:p>
          <a:endParaRPr lang="en-US"/>
        </a:p>
      </dgm:t>
    </dgm:pt>
    <dgm:pt modelId="{953C953F-C102-6743-9739-3BB6BC37DCEC}" type="sibTrans" cxnId="{8CC2CE46-1672-D049-93E6-298E79AC3508}">
      <dgm:prSet/>
      <dgm:spPr/>
      <dgm:t>
        <a:bodyPr/>
        <a:lstStyle/>
        <a:p>
          <a:endParaRPr lang="en-US"/>
        </a:p>
      </dgm:t>
    </dgm:pt>
    <dgm:pt modelId="{33FBBADB-51A6-2242-8F3E-F44167E1B882}" type="pres">
      <dgm:prSet presAssocID="{CB919F90-5A69-6F45-B60D-8E668576D159}" presName="compositeShape" presStyleCnt="0">
        <dgm:presLayoutVars>
          <dgm:chMax val="7"/>
          <dgm:dir/>
          <dgm:resizeHandles val="exact"/>
        </dgm:presLayoutVars>
      </dgm:prSet>
      <dgm:spPr/>
    </dgm:pt>
    <dgm:pt modelId="{483029BF-C41A-A442-B6AE-6430C2077E33}" type="pres">
      <dgm:prSet presAssocID="{63AB288D-8244-2445-9EBA-83C42EE28BFF}" presName="circ1" presStyleLbl="vennNode1" presStyleIdx="0" presStyleCnt="2"/>
      <dgm:spPr/>
    </dgm:pt>
    <dgm:pt modelId="{46FBD75C-DE51-1E41-90C1-A30631359A74}" type="pres">
      <dgm:prSet presAssocID="{63AB288D-8244-2445-9EBA-83C42EE28BFF}" presName="circ1Tx" presStyleLbl="revTx" presStyleIdx="0" presStyleCnt="0">
        <dgm:presLayoutVars>
          <dgm:chMax val="0"/>
          <dgm:chPref val="0"/>
          <dgm:bulletEnabled val="1"/>
        </dgm:presLayoutVars>
      </dgm:prSet>
      <dgm:spPr/>
    </dgm:pt>
    <dgm:pt modelId="{7F7627D0-6BDB-ED41-83C7-24FF27DD7E59}" type="pres">
      <dgm:prSet presAssocID="{7D6AD301-5674-954F-8A73-15BBA140001F}" presName="circ2" presStyleLbl="vennNode1" presStyleIdx="1" presStyleCnt="2"/>
      <dgm:spPr/>
    </dgm:pt>
    <dgm:pt modelId="{F58DBEF2-B251-924C-B74E-2CB301B42317}" type="pres">
      <dgm:prSet presAssocID="{7D6AD301-5674-954F-8A73-15BBA140001F}" presName="circ2Tx" presStyleLbl="revTx" presStyleIdx="0" presStyleCnt="0">
        <dgm:presLayoutVars>
          <dgm:chMax val="0"/>
          <dgm:chPref val="0"/>
          <dgm:bulletEnabled val="1"/>
        </dgm:presLayoutVars>
      </dgm:prSet>
      <dgm:spPr/>
    </dgm:pt>
  </dgm:ptLst>
  <dgm:cxnLst>
    <dgm:cxn modelId="{74FD80AC-8A77-684D-A092-356200B3681F}" type="presOf" srcId="{CB919F90-5A69-6F45-B60D-8E668576D159}" destId="{33FBBADB-51A6-2242-8F3E-F44167E1B882}" srcOrd="0" destOrd="0" presId="urn:microsoft.com/office/officeart/2005/8/layout/venn1"/>
    <dgm:cxn modelId="{2930DF07-D6EC-724D-9CE7-A584D20D710F}" type="presOf" srcId="{63AB288D-8244-2445-9EBA-83C42EE28BFF}" destId="{483029BF-C41A-A442-B6AE-6430C2077E33}" srcOrd="0" destOrd="0" presId="urn:microsoft.com/office/officeart/2005/8/layout/venn1"/>
    <dgm:cxn modelId="{8E605D8C-3E57-4B42-95E6-4AF14F83FB13}" type="presOf" srcId="{7D6AD301-5674-954F-8A73-15BBA140001F}" destId="{7F7627D0-6BDB-ED41-83C7-24FF27DD7E59}" srcOrd="0" destOrd="0" presId="urn:microsoft.com/office/officeart/2005/8/layout/venn1"/>
    <dgm:cxn modelId="{C3DBF009-8393-C643-91F8-1F8F8AF20951}" srcId="{CB919F90-5A69-6F45-B60D-8E668576D159}" destId="{63AB288D-8244-2445-9EBA-83C42EE28BFF}" srcOrd="0" destOrd="0" parTransId="{EA3A1299-E8BB-774D-81D3-91F57783D0F3}" sibTransId="{2B8409D0-824F-3A42-8B61-4ABF5C88BF96}"/>
    <dgm:cxn modelId="{8CC2CE46-1672-D049-93E6-298E79AC3508}" srcId="{CB919F90-5A69-6F45-B60D-8E668576D159}" destId="{7D6AD301-5674-954F-8A73-15BBA140001F}" srcOrd="1" destOrd="0" parTransId="{90BE441F-8B39-D24E-80EE-2845AA83AA1D}" sibTransId="{953C953F-C102-6743-9739-3BB6BC37DCEC}"/>
    <dgm:cxn modelId="{2CDC0DC8-834F-E743-8B8A-E7B5358C4622}" type="presOf" srcId="{7D6AD301-5674-954F-8A73-15BBA140001F}" destId="{F58DBEF2-B251-924C-B74E-2CB301B42317}" srcOrd="1" destOrd="0" presId="urn:microsoft.com/office/officeart/2005/8/layout/venn1"/>
    <dgm:cxn modelId="{06C3F3C1-10E2-0C4B-90A3-D384B7BE1313}" type="presOf" srcId="{63AB288D-8244-2445-9EBA-83C42EE28BFF}" destId="{46FBD75C-DE51-1E41-90C1-A30631359A74}" srcOrd="1" destOrd="0" presId="urn:microsoft.com/office/officeart/2005/8/layout/venn1"/>
    <dgm:cxn modelId="{D7B0E2F9-10D5-1245-A429-2A4184D6C468}" type="presParOf" srcId="{33FBBADB-51A6-2242-8F3E-F44167E1B882}" destId="{483029BF-C41A-A442-B6AE-6430C2077E33}" srcOrd="0" destOrd="0" presId="urn:microsoft.com/office/officeart/2005/8/layout/venn1"/>
    <dgm:cxn modelId="{03C2190D-9279-7140-9209-C4D81487FBE7}" type="presParOf" srcId="{33FBBADB-51A6-2242-8F3E-F44167E1B882}" destId="{46FBD75C-DE51-1E41-90C1-A30631359A74}" srcOrd="1" destOrd="0" presId="urn:microsoft.com/office/officeart/2005/8/layout/venn1"/>
    <dgm:cxn modelId="{92E2E464-E41C-E14D-AED0-859E5CD3A0EB}" type="presParOf" srcId="{33FBBADB-51A6-2242-8F3E-F44167E1B882}" destId="{7F7627D0-6BDB-ED41-83C7-24FF27DD7E59}" srcOrd="2" destOrd="0" presId="urn:microsoft.com/office/officeart/2005/8/layout/venn1"/>
    <dgm:cxn modelId="{1283A025-A124-4342-8EE1-FF3B5F3398F9}" type="presParOf" srcId="{33FBBADB-51A6-2242-8F3E-F44167E1B882}" destId="{F58DBEF2-B251-924C-B74E-2CB301B42317}" srcOrd="3" destOrd="0" presId="urn:microsoft.com/office/officeart/2005/8/layout/venn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703CA0-5DB2-2144-B6E7-E7F3E6C64E83}" type="doc">
      <dgm:prSet loTypeId="urn:microsoft.com/office/officeart/2005/8/layout/StepDownProcess" loCatId="" qsTypeId="urn:microsoft.com/office/officeart/2005/8/quickstyle/simple4" qsCatId="simple" csTypeId="urn:microsoft.com/office/officeart/2005/8/colors/accent1_2" csCatId="accent1" phldr="1"/>
      <dgm:spPr/>
      <dgm:t>
        <a:bodyPr/>
        <a:lstStyle/>
        <a:p>
          <a:endParaRPr lang="en-US"/>
        </a:p>
      </dgm:t>
    </dgm:pt>
    <dgm:pt modelId="{981997DC-87D9-2346-B69B-36CF385359F5}">
      <dgm:prSet phldrT="[Text]"/>
      <dgm:spPr/>
      <dgm:t>
        <a:bodyPr/>
        <a:lstStyle/>
        <a:p>
          <a:r>
            <a:rPr lang="en-US" dirty="0" smtClean="0"/>
            <a:t>Technology Planning</a:t>
          </a:r>
          <a:endParaRPr lang="en-US" dirty="0"/>
        </a:p>
      </dgm:t>
    </dgm:pt>
    <dgm:pt modelId="{6567CF6B-C037-8140-AF1C-8505FBA61378}" type="parTrans" cxnId="{A58E097C-B977-3949-99FD-A777B7A1CE6B}">
      <dgm:prSet/>
      <dgm:spPr/>
      <dgm:t>
        <a:bodyPr/>
        <a:lstStyle/>
        <a:p>
          <a:endParaRPr lang="en-US"/>
        </a:p>
      </dgm:t>
    </dgm:pt>
    <dgm:pt modelId="{21730119-2929-8640-96B9-5EBE4B1256DA}" type="sibTrans" cxnId="{A58E097C-B977-3949-99FD-A777B7A1CE6B}">
      <dgm:prSet/>
      <dgm:spPr/>
      <dgm:t>
        <a:bodyPr/>
        <a:lstStyle/>
        <a:p>
          <a:endParaRPr lang="en-US"/>
        </a:p>
      </dgm:t>
    </dgm:pt>
    <dgm:pt modelId="{7680DCD4-C52D-884D-8CC8-5177095698A6}">
      <dgm:prSet phldrT="[Text]"/>
      <dgm:spPr/>
      <dgm:t>
        <a:bodyPr/>
        <a:lstStyle/>
        <a:p>
          <a:r>
            <a:rPr lang="en-US" dirty="0" smtClean="0"/>
            <a:t>Software Development</a:t>
          </a:r>
          <a:endParaRPr lang="en-US" dirty="0"/>
        </a:p>
      </dgm:t>
    </dgm:pt>
    <dgm:pt modelId="{4BA15719-C3E5-6544-837A-1CE9C17A7CFC}" type="parTrans" cxnId="{BE0E342F-D626-8740-A594-67B4D5AE3819}">
      <dgm:prSet/>
      <dgm:spPr/>
      <dgm:t>
        <a:bodyPr/>
        <a:lstStyle/>
        <a:p>
          <a:endParaRPr lang="en-US"/>
        </a:p>
      </dgm:t>
    </dgm:pt>
    <dgm:pt modelId="{50C17DFB-E2FC-9949-BDAD-3F9B77A2F489}" type="sibTrans" cxnId="{BE0E342F-D626-8740-A594-67B4D5AE3819}">
      <dgm:prSet/>
      <dgm:spPr/>
      <dgm:t>
        <a:bodyPr/>
        <a:lstStyle/>
        <a:p>
          <a:endParaRPr lang="en-US"/>
        </a:p>
      </dgm:t>
    </dgm:pt>
    <dgm:pt modelId="{E1B1BCF8-D123-4346-BA79-B7CCA5C191BB}">
      <dgm:prSet phldrT="[Text]"/>
      <dgm:spPr/>
      <dgm:t>
        <a:bodyPr/>
        <a:lstStyle/>
        <a:p>
          <a:r>
            <a:rPr lang="en-US" dirty="0" smtClean="0"/>
            <a:t>Release</a:t>
          </a:r>
          <a:endParaRPr lang="en-US" dirty="0"/>
        </a:p>
      </dgm:t>
    </dgm:pt>
    <dgm:pt modelId="{CA5FC614-C256-1F42-AAAD-EA38C86D63F4}" type="parTrans" cxnId="{BF59BE98-AC6B-A14A-A112-095D1E55FD25}">
      <dgm:prSet/>
      <dgm:spPr/>
      <dgm:t>
        <a:bodyPr/>
        <a:lstStyle/>
        <a:p>
          <a:endParaRPr lang="en-US"/>
        </a:p>
      </dgm:t>
    </dgm:pt>
    <dgm:pt modelId="{15BC44DB-8844-554C-92E1-C4CB3F296D71}" type="sibTrans" cxnId="{BF59BE98-AC6B-A14A-A112-095D1E55FD25}">
      <dgm:prSet/>
      <dgm:spPr/>
      <dgm:t>
        <a:bodyPr/>
        <a:lstStyle/>
        <a:p>
          <a:endParaRPr lang="en-US"/>
        </a:p>
      </dgm:t>
    </dgm:pt>
    <dgm:pt modelId="{13D3E01A-99A7-8E40-9440-BE034F4FB126}" type="pres">
      <dgm:prSet presAssocID="{8D703CA0-5DB2-2144-B6E7-E7F3E6C64E83}" presName="rootnode" presStyleCnt="0">
        <dgm:presLayoutVars>
          <dgm:chMax/>
          <dgm:chPref/>
          <dgm:dir/>
          <dgm:animLvl val="lvl"/>
        </dgm:presLayoutVars>
      </dgm:prSet>
      <dgm:spPr/>
    </dgm:pt>
    <dgm:pt modelId="{DD2672DF-E4AD-F643-B95B-AB04DD946AFB}" type="pres">
      <dgm:prSet presAssocID="{981997DC-87D9-2346-B69B-36CF385359F5}" presName="composite" presStyleCnt="0"/>
      <dgm:spPr/>
    </dgm:pt>
    <dgm:pt modelId="{F1DBD533-4779-184A-927E-BC4836D9ED80}" type="pres">
      <dgm:prSet presAssocID="{981997DC-87D9-2346-B69B-36CF385359F5}" presName="bentUpArrow1" presStyleLbl="alignImgPlace1" presStyleIdx="0" presStyleCnt="2"/>
      <dgm:spPr/>
    </dgm:pt>
    <dgm:pt modelId="{2B808C06-8CD9-2348-9CC5-7605CB4EBA0E}" type="pres">
      <dgm:prSet presAssocID="{981997DC-87D9-2346-B69B-36CF385359F5}" presName="ParentText" presStyleLbl="node1" presStyleIdx="0" presStyleCnt="3">
        <dgm:presLayoutVars>
          <dgm:chMax val="1"/>
          <dgm:chPref val="1"/>
          <dgm:bulletEnabled val="1"/>
        </dgm:presLayoutVars>
      </dgm:prSet>
      <dgm:spPr/>
      <dgm:t>
        <a:bodyPr/>
        <a:lstStyle/>
        <a:p>
          <a:endParaRPr lang="en-US"/>
        </a:p>
      </dgm:t>
    </dgm:pt>
    <dgm:pt modelId="{194189CC-1400-6244-A6EA-0AAA7696472F}" type="pres">
      <dgm:prSet presAssocID="{981997DC-87D9-2346-B69B-36CF385359F5}" presName="ChildText" presStyleLbl="revTx" presStyleIdx="0" presStyleCnt="2">
        <dgm:presLayoutVars>
          <dgm:chMax val="0"/>
          <dgm:chPref val="0"/>
          <dgm:bulletEnabled val="1"/>
        </dgm:presLayoutVars>
      </dgm:prSet>
      <dgm:spPr/>
      <dgm:t>
        <a:bodyPr/>
        <a:lstStyle/>
        <a:p>
          <a:endParaRPr lang="en-US"/>
        </a:p>
      </dgm:t>
    </dgm:pt>
    <dgm:pt modelId="{7A5A5DAB-51F6-2143-89BE-C1F6B5E7F1EE}" type="pres">
      <dgm:prSet presAssocID="{21730119-2929-8640-96B9-5EBE4B1256DA}" presName="sibTrans" presStyleCnt="0"/>
      <dgm:spPr/>
    </dgm:pt>
    <dgm:pt modelId="{5E313D0A-F554-5E4D-8439-C351285441A1}" type="pres">
      <dgm:prSet presAssocID="{7680DCD4-C52D-884D-8CC8-5177095698A6}" presName="composite" presStyleCnt="0"/>
      <dgm:spPr/>
    </dgm:pt>
    <dgm:pt modelId="{2BD9AB99-73E7-364D-A382-2085ED702A1D}" type="pres">
      <dgm:prSet presAssocID="{7680DCD4-C52D-884D-8CC8-5177095698A6}" presName="bentUpArrow1" presStyleLbl="alignImgPlace1" presStyleIdx="1" presStyleCnt="2"/>
      <dgm:spPr/>
    </dgm:pt>
    <dgm:pt modelId="{13DCD9B4-5934-1442-BA10-5E1C20F7113F}" type="pres">
      <dgm:prSet presAssocID="{7680DCD4-C52D-884D-8CC8-5177095698A6}" presName="ParentText" presStyleLbl="node1" presStyleIdx="1" presStyleCnt="3">
        <dgm:presLayoutVars>
          <dgm:chMax val="1"/>
          <dgm:chPref val="1"/>
          <dgm:bulletEnabled val="1"/>
        </dgm:presLayoutVars>
      </dgm:prSet>
      <dgm:spPr/>
      <dgm:t>
        <a:bodyPr/>
        <a:lstStyle/>
        <a:p>
          <a:endParaRPr lang="en-US"/>
        </a:p>
      </dgm:t>
    </dgm:pt>
    <dgm:pt modelId="{DC12546E-F992-7246-AC98-20ABCA1B945F}" type="pres">
      <dgm:prSet presAssocID="{7680DCD4-C52D-884D-8CC8-5177095698A6}" presName="ChildText" presStyleLbl="revTx" presStyleIdx="1" presStyleCnt="2">
        <dgm:presLayoutVars>
          <dgm:chMax val="0"/>
          <dgm:chPref val="0"/>
          <dgm:bulletEnabled val="1"/>
        </dgm:presLayoutVars>
      </dgm:prSet>
      <dgm:spPr/>
      <dgm:t>
        <a:bodyPr/>
        <a:lstStyle/>
        <a:p>
          <a:endParaRPr lang="en-US"/>
        </a:p>
      </dgm:t>
    </dgm:pt>
    <dgm:pt modelId="{4C4D5635-0882-6F49-A01E-F48CBE6A3B44}" type="pres">
      <dgm:prSet presAssocID="{50C17DFB-E2FC-9949-BDAD-3F9B77A2F489}" presName="sibTrans" presStyleCnt="0"/>
      <dgm:spPr/>
    </dgm:pt>
    <dgm:pt modelId="{FE1AA6E7-3EE1-FF44-90AE-41918F2128D0}" type="pres">
      <dgm:prSet presAssocID="{E1B1BCF8-D123-4346-BA79-B7CCA5C191BB}" presName="composite" presStyleCnt="0"/>
      <dgm:spPr/>
    </dgm:pt>
    <dgm:pt modelId="{C8F2378B-D68D-C147-B6FD-21899101F92A}" type="pres">
      <dgm:prSet presAssocID="{E1B1BCF8-D123-4346-BA79-B7CCA5C191BB}" presName="ParentText" presStyleLbl="node1" presStyleIdx="2" presStyleCnt="3">
        <dgm:presLayoutVars>
          <dgm:chMax val="1"/>
          <dgm:chPref val="1"/>
          <dgm:bulletEnabled val="1"/>
        </dgm:presLayoutVars>
      </dgm:prSet>
      <dgm:spPr/>
    </dgm:pt>
  </dgm:ptLst>
  <dgm:cxnLst>
    <dgm:cxn modelId="{31D100D7-7BCE-4845-8546-68573EA029A2}" type="presOf" srcId="{8D703CA0-5DB2-2144-B6E7-E7F3E6C64E83}" destId="{13D3E01A-99A7-8E40-9440-BE034F4FB126}" srcOrd="0" destOrd="0" presId="urn:microsoft.com/office/officeart/2005/8/layout/StepDownProcess"/>
    <dgm:cxn modelId="{01C0B4D8-703F-BA4C-A1D8-7DC8494B2D09}" type="presOf" srcId="{7680DCD4-C52D-884D-8CC8-5177095698A6}" destId="{13DCD9B4-5934-1442-BA10-5E1C20F7113F}" srcOrd="0" destOrd="0" presId="urn:microsoft.com/office/officeart/2005/8/layout/StepDownProcess"/>
    <dgm:cxn modelId="{BF59BE98-AC6B-A14A-A112-095D1E55FD25}" srcId="{8D703CA0-5DB2-2144-B6E7-E7F3E6C64E83}" destId="{E1B1BCF8-D123-4346-BA79-B7CCA5C191BB}" srcOrd="2" destOrd="0" parTransId="{CA5FC614-C256-1F42-AAAD-EA38C86D63F4}" sibTransId="{15BC44DB-8844-554C-92E1-C4CB3F296D71}"/>
    <dgm:cxn modelId="{3966398D-010F-744F-8C4E-68EB1E513105}" type="presOf" srcId="{981997DC-87D9-2346-B69B-36CF385359F5}" destId="{2B808C06-8CD9-2348-9CC5-7605CB4EBA0E}" srcOrd="0" destOrd="0" presId="urn:microsoft.com/office/officeart/2005/8/layout/StepDownProcess"/>
    <dgm:cxn modelId="{6F06A665-F2FD-D84A-9CEE-C27C80F6018A}" type="presOf" srcId="{E1B1BCF8-D123-4346-BA79-B7CCA5C191BB}" destId="{C8F2378B-D68D-C147-B6FD-21899101F92A}" srcOrd="0" destOrd="0" presId="urn:microsoft.com/office/officeart/2005/8/layout/StepDownProcess"/>
    <dgm:cxn modelId="{BE0E342F-D626-8740-A594-67B4D5AE3819}" srcId="{8D703CA0-5DB2-2144-B6E7-E7F3E6C64E83}" destId="{7680DCD4-C52D-884D-8CC8-5177095698A6}" srcOrd="1" destOrd="0" parTransId="{4BA15719-C3E5-6544-837A-1CE9C17A7CFC}" sibTransId="{50C17DFB-E2FC-9949-BDAD-3F9B77A2F489}"/>
    <dgm:cxn modelId="{A58E097C-B977-3949-99FD-A777B7A1CE6B}" srcId="{8D703CA0-5DB2-2144-B6E7-E7F3E6C64E83}" destId="{981997DC-87D9-2346-B69B-36CF385359F5}" srcOrd="0" destOrd="0" parTransId="{6567CF6B-C037-8140-AF1C-8505FBA61378}" sibTransId="{21730119-2929-8640-96B9-5EBE4B1256DA}"/>
    <dgm:cxn modelId="{D92CCD30-3066-114A-9222-60222BF63166}" type="presParOf" srcId="{13D3E01A-99A7-8E40-9440-BE034F4FB126}" destId="{DD2672DF-E4AD-F643-B95B-AB04DD946AFB}" srcOrd="0" destOrd="0" presId="urn:microsoft.com/office/officeart/2005/8/layout/StepDownProcess"/>
    <dgm:cxn modelId="{ACEFF0EF-576E-CC43-8F98-92602E469A20}" type="presParOf" srcId="{DD2672DF-E4AD-F643-B95B-AB04DD946AFB}" destId="{F1DBD533-4779-184A-927E-BC4836D9ED80}" srcOrd="0" destOrd="0" presId="urn:microsoft.com/office/officeart/2005/8/layout/StepDownProcess"/>
    <dgm:cxn modelId="{947253C8-336B-E143-8585-CDEF183ECB03}" type="presParOf" srcId="{DD2672DF-E4AD-F643-B95B-AB04DD946AFB}" destId="{2B808C06-8CD9-2348-9CC5-7605CB4EBA0E}" srcOrd="1" destOrd="0" presId="urn:microsoft.com/office/officeart/2005/8/layout/StepDownProcess"/>
    <dgm:cxn modelId="{0EA0092E-1CB4-4844-B19B-F770C134B4A9}" type="presParOf" srcId="{DD2672DF-E4AD-F643-B95B-AB04DD946AFB}" destId="{194189CC-1400-6244-A6EA-0AAA7696472F}" srcOrd="2" destOrd="0" presId="urn:microsoft.com/office/officeart/2005/8/layout/StepDownProcess"/>
    <dgm:cxn modelId="{197DBF90-F7BF-D640-A991-4D58A5B7130C}" type="presParOf" srcId="{13D3E01A-99A7-8E40-9440-BE034F4FB126}" destId="{7A5A5DAB-51F6-2143-89BE-C1F6B5E7F1EE}" srcOrd="1" destOrd="0" presId="urn:microsoft.com/office/officeart/2005/8/layout/StepDownProcess"/>
    <dgm:cxn modelId="{552E5CFD-991F-DA41-B6C8-73FE690E4D53}" type="presParOf" srcId="{13D3E01A-99A7-8E40-9440-BE034F4FB126}" destId="{5E313D0A-F554-5E4D-8439-C351285441A1}" srcOrd="2" destOrd="0" presId="urn:microsoft.com/office/officeart/2005/8/layout/StepDownProcess"/>
    <dgm:cxn modelId="{E316D1F2-8706-8041-8BC4-C7F51625A178}" type="presParOf" srcId="{5E313D0A-F554-5E4D-8439-C351285441A1}" destId="{2BD9AB99-73E7-364D-A382-2085ED702A1D}" srcOrd="0" destOrd="0" presId="urn:microsoft.com/office/officeart/2005/8/layout/StepDownProcess"/>
    <dgm:cxn modelId="{AC05C4AA-3E42-9F40-A1FB-6FD72D8182C8}" type="presParOf" srcId="{5E313D0A-F554-5E4D-8439-C351285441A1}" destId="{13DCD9B4-5934-1442-BA10-5E1C20F7113F}" srcOrd="1" destOrd="0" presId="urn:microsoft.com/office/officeart/2005/8/layout/StepDownProcess"/>
    <dgm:cxn modelId="{9EB85976-7268-194C-936C-4BED03330D3A}" type="presParOf" srcId="{5E313D0A-F554-5E4D-8439-C351285441A1}" destId="{DC12546E-F992-7246-AC98-20ABCA1B945F}" srcOrd="2" destOrd="0" presId="urn:microsoft.com/office/officeart/2005/8/layout/StepDownProcess"/>
    <dgm:cxn modelId="{41EE477E-D21C-5641-A103-46EBA525DD49}" type="presParOf" srcId="{13D3E01A-99A7-8E40-9440-BE034F4FB126}" destId="{4C4D5635-0882-6F49-A01E-F48CBE6A3B44}" srcOrd="3" destOrd="0" presId="urn:microsoft.com/office/officeart/2005/8/layout/StepDownProcess"/>
    <dgm:cxn modelId="{F4F71055-F2DD-F74B-84EA-E17F2EB5D38E}" type="presParOf" srcId="{13D3E01A-99A7-8E40-9440-BE034F4FB126}" destId="{FE1AA6E7-3EE1-FF44-90AE-41918F2128D0}" srcOrd="4" destOrd="0" presId="urn:microsoft.com/office/officeart/2005/8/layout/StepDownProcess"/>
    <dgm:cxn modelId="{B7EABB2A-B7CD-7549-9067-35A8898AA8DC}" type="presParOf" srcId="{FE1AA6E7-3EE1-FF44-90AE-41918F2128D0}" destId="{C8F2378B-D68D-C147-B6FD-21899101F92A}"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D703CA0-5DB2-2144-B6E7-E7F3E6C64E83}" type="doc">
      <dgm:prSet loTypeId="urn:microsoft.com/office/officeart/2005/8/layout/StepDownProcess" loCatId="" qsTypeId="urn:microsoft.com/office/officeart/2005/8/quickstyle/simple4" qsCatId="simple" csTypeId="urn:microsoft.com/office/officeart/2005/8/colors/accent1_2" csCatId="accent1" phldr="1"/>
      <dgm:spPr/>
      <dgm:t>
        <a:bodyPr/>
        <a:lstStyle/>
        <a:p>
          <a:endParaRPr lang="en-US"/>
        </a:p>
      </dgm:t>
    </dgm:pt>
    <dgm:pt modelId="{981997DC-87D9-2346-B69B-36CF385359F5}">
      <dgm:prSet phldrT="[Text]"/>
      <dgm:spPr/>
      <dgm:t>
        <a:bodyPr/>
        <a:lstStyle/>
        <a:p>
          <a:r>
            <a:rPr lang="en-US" dirty="0" smtClean="0"/>
            <a:t>Technology Planning</a:t>
          </a:r>
          <a:endParaRPr lang="en-US" dirty="0"/>
        </a:p>
      </dgm:t>
    </dgm:pt>
    <dgm:pt modelId="{6567CF6B-C037-8140-AF1C-8505FBA61378}" type="parTrans" cxnId="{A58E097C-B977-3949-99FD-A777B7A1CE6B}">
      <dgm:prSet/>
      <dgm:spPr/>
      <dgm:t>
        <a:bodyPr/>
        <a:lstStyle/>
        <a:p>
          <a:endParaRPr lang="en-US"/>
        </a:p>
      </dgm:t>
    </dgm:pt>
    <dgm:pt modelId="{21730119-2929-8640-96B9-5EBE4B1256DA}" type="sibTrans" cxnId="{A58E097C-B977-3949-99FD-A777B7A1CE6B}">
      <dgm:prSet/>
      <dgm:spPr/>
      <dgm:t>
        <a:bodyPr/>
        <a:lstStyle/>
        <a:p>
          <a:endParaRPr lang="en-US"/>
        </a:p>
      </dgm:t>
    </dgm:pt>
    <dgm:pt modelId="{7680DCD4-C52D-884D-8CC8-5177095698A6}">
      <dgm:prSet phldrT="[Text]"/>
      <dgm:spPr/>
      <dgm:t>
        <a:bodyPr/>
        <a:lstStyle/>
        <a:p>
          <a:r>
            <a:rPr lang="en-US" dirty="0" smtClean="0"/>
            <a:t>Software Development</a:t>
          </a:r>
          <a:endParaRPr lang="en-US" dirty="0"/>
        </a:p>
      </dgm:t>
    </dgm:pt>
    <dgm:pt modelId="{4BA15719-C3E5-6544-837A-1CE9C17A7CFC}" type="parTrans" cxnId="{BE0E342F-D626-8740-A594-67B4D5AE3819}">
      <dgm:prSet/>
      <dgm:spPr/>
      <dgm:t>
        <a:bodyPr/>
        <a:lstStyle/>
        <a:p>
          <a:endParaRPr lang="en-US"/>
        </a:p>
      </dgm:t>
    </dgm:pt>
    <dgm:pt modelId="{50C17DFB-E2FC-9949-BDAD-3F9B77A2F489}" type="sibTrans" cxnId="{BE0E342F-D626-8740-A594-67B4D5AE3819}">
      <dgm:prSet/>
      <dgm:spPr/>
      <dgm:t>
        <a:bodyPr/>
        <a:lstStyle/>
        <a:p>
          <a:endParaRPr lang="en-US"/>
        </a:p>
      </dgm:t>
    </dgm:pt>
    <dgm:pt modelId="{E1B1BCF8-D123-4346-BA79-B7CCA5C191BB}">
      <dgm:prSet phldrT="[Text]"/>
      <dgm:spPr/>
      <dgm:t>
        <a:bodyPr/>
        <a:lstStyle/>
        <a:p>
          <a:r>
            <a:rPr lang="en-US" dirty="0" smtClean="0"/>
            <a:t>Software Versioning</a:t>
          </a:r>
        </a:p>
      </dgm:t>
    </dgm:pt>
    <dgm:pt modelId="{CA5FC614-C256-1F42-AAAD-EA38C86D63F4}" type="parTrans" cxnId="{BF59BE98-AC6B-A14A-A112-095D1E55FD25}">
      <dgm:prSet/>
      <dgm:spPr/>
      <dgm:t>
        <a:bodyPr/>
        <a:lstStyle/>
        <a:p>
          <a:endParaRPr lang="en-US"/>
        </a:p>
      </dgm:t>
    </dgm:pt>
    <dgm:pt modelId="{15BC44DB-8844-554C-92E1-C4CB3F296D71}" type="sibTrans" cxnId="{BF59BE98-AC6B-A14A-A112-095D1E55FD25}">
      <dgm:prSet/>
      <dgm:spPr/>
      <dgm:t>
        <a:bodyPr/>
        <a:lstStyle/>
        <a:p>
          <a:endParaRPr lang="en-US"/>
        </a:p>
      </dgm:t>
    </dgm:pt>
    <dgm:pt modelId="{FB6EF204-54A1-C544-A538-A911549E97C8}">
      <dgm:prSet phldrT="[Text]"/>
      <dgm:spPr/>
      <dgm:t>
        <a:bodyPr/>
        <a:lstStyle/>
        <a:p>
          <a:r>
            <a:rPr lang="en-US" dirty="0" smtClean="0"/>
            <a:t>Software Search and Distribution</a:t>
          </a:r>
        </a:p>
      </dgm:t>
    </dgm:pt>
    <dgm:pt modelId="{736FDDC5-058B-4C4C-9D4B-2F3449AAF1B0}" type="parTrans" cxnId="{E49157A4-BD5D-F549-8A5E-6966B2E8A206}">
      <dgm:prSet/>
      <dgm:spPr/>
      <dgm:t>
        <a:bodyPr/>
        <a:lstStyle/>
        <a:p>
          <a:endParaRPr lang="en-US"/>
        </a:p>
      </dgm:t>
    </dgm:pt>
    <dgm:pt modelId="{0C82C36E-AC26-B146-9756-8852EDC926F3}" type="sibTrans" cxnId="{E49157A4-BD5D-F549-8A5E-6966B2E8A206}">
      <dgm:prSet/>
      <dgm:spPr/>
      <dgm:t>
        <a:bodyPr/>
        <a:lstStyle/>
        <a:p>
          <a:endParaRPr lang="en-US"/>
        </a:p>
      </dgm:t>
    </dgm:pt>
    <dgm:pt modelId="{54950BF6-B4E4-0940-BBDB-5657BF35E415}">
      <dgm:prSet phldrT="[Text]"/>
      <dgm:spPr/>
      <dgm:t>
        <a:bodyPr/>
        <a:lstStyle/>
        <a:p>
          <a:r>
            <a:rPr lang="en-US" dirty="0" smtClean="0"/>
            <a:t>Algorithm Search and Distribution</a:t>
          </a:r>
        </a:p>
      </dgm:t>
    </dgm:pt>
    <dgm:pt modelId="{D7003143-9711-024B-9BE3-55F547FF03C7}" type="parTrans" cxnId="{1D0E5864-67CB-E142-B96C-0C2F8D9DDC8B}">
      <dgm:prSet/>
      <dgm:spPr/>
      <dgm:t>
        <a:bodyPr/>
        <a:lstStyle/>
        <a:p>
          <a:endParaRPr lang="en-US"/>
        </a:p>
      </dgm:t>
    </dgm:pt>
    <dgm:pt modelId="{EABA7FB8-728C-C741-8760-3F6BE4F4B38F}" type="sibTrans" cxnId="{1D0E5864-67CB-E142-B96C-0C2F8D9DDC8B}">
      <dgm:prSet/>
      <dgm:spPr/>
      <dgm:t>
        <a:bodyPr/>
        <a:lstStyle/>
        <a:p>
          <a:endParaRPr lang="en-US"/>
        </a:p>
      </dgm:t>
    </dgm:pt>
    <dgm:pt modelId="{13D3E01A-99A7-8E40-9440-BE034F4FB126}" type="pres">
      <dgm:prSet presAssocID="{8D703CA0-5DB2-2144-B6E7-E7F3E6C64E83}" presName="rootnode" presStyleCnt="0">
        <dgm:presLayoutVars>
          <dgm:chMax/>
          <dgm:chPref/>
          <dgm:dir/>
          <dgm:animLvl val="lvl"/>
        </dgm:presLayoutVars>
      </dgm:prSet>
      <dgm:spPr/>
    </dgm:pt>
    <dgm:pt modelId="{DD2672DF-E4AD-F643-B95B-AB04DD946AFB}" type="pres">
      <dgm:prSet presAssocID="{981997DC-87D9-2346-B69B-36CF385359F5}" presName="composite" presStyleCnt="0"/>
      <dgm:spPr/>
    </dgm:pt>
    <dgm:pt modelId="{F1DBD533-4779-184A-927E-BC4836D9ED80}" type="pres">
      <dgm:prSet presAssocID="{981997DC-87D9-2346-B69B-36CF385359F5}" presName="bentUpArrow1" presStyleLbl="alignImgPlace1" presStyleIdx="0" presStyleCnt="4"/>
      <dgm:spPr/>
    </dgm:pt>
    <dgm:pt modelId="{2B808C06-8CD9-2348-9CC5-7605CB4EBA0E}" type="pres">
      <dgm:prSet presAssocID="{981997DC-87D9-2346-B69B-36CF385359F5}" presName="ParentText" presStyleLbl="node1" presStyleIdx="0" presStyleCnt="5">
        <dgm:presLayoutVars>
          <dgm:chMax val="1"/>
          <dgm:chPref val="1"/>
          <dgm:bulletEnabled val="1"/>
        </dgm:presLayoutVars>
      </dgm:prSet>
      <dgm:spPr/>
      <dgm:t>
        <a:bodyPr/>
        <a:lstStyle/>
        <a:p>
          <a:endParaRPr lang="en-US"/>
        </a:p>
      </dgm:t>
    </dgm:pt>
    <dgm:pt modelId="{194189CC-1400-6244-A6EA-0AAA7696472F}" type="pres">
      <dgm:prSet presAssocID="{981997DC-87D9-2346-B69B-36CF385359F5}" presName="ChildText" presStyleLbl="revTx" presStyleIdx="0" presStyleCnt="4">
        <dgm:presLayoutVars>
          <dgm:chMax val="0"/>
          <dgm:chPref val="0"/>
          <dgm:bulletEnabled val="1"/>
        </dgm:presLayoutVars>
      </dgm:prSet>
      <dgm:spPr/>
      <dgm:t>
        <a:bodyPr/>
        <a:lstStyle/>
        <a:p>
          <a:endParaRPr lang="en-US"/>
        </a:p>
      </dgm:t>
    </dgm:pt>
    <dgm:pt modelId="{7A5A5DAB-51F6-2143-89BE-C1F6B5E7F1EE}" type="pres">
      <dgm:prSet presAssocID="{21730119-2929-8640-96B9-5EBE4B1256DA}" presName="sibTrans" presStyleCnt="0"/>
      <dgm:spPr/>
    </dgm:pt>
    <dgm:pt modelId="{5E313D0A-F554-5E4D-8439-C351285441A1}" type="pres">
      <dgm:prSet presAssocID="{7680DCD4-C52D-884D-8CC8-5177095698A6}" presName="composite" presStyleCnt="0"/>
      <dgm:spPr/>
    </dgm:pt>
    <dgm:pt modelId="{2BD9AB99-73E7-364D-A382-2085ED702A1D}" type="pres">
      <dgm:prSet presAssocID="{7680DCD4-C52D-884D-8CC8-5177095698A6}" presName="bentUpArrow1" presStyleLbl="alignImgPlace1" presStyleIdx="1" presStyleCnt="4"/>
      <dgm:spPr/>
    </dgm:pt>
    <dgm:pt modelId="{13DCD9B4-5934-1442-BA10-5E1C20F7113F}" type="pres">
      <dgm:prSet presAssocID="{7680DCD4-C52D-884D-8CC8-5177095698A6}" presName="ParentText" presStyleLbl="node1" presStyleIdx="1" presStyleCnt="5">
        <dgm:presLayoutVars>
          <dgm:chMax val="1"/>
          <dgm:chPref val="1"/>
          <dgm:bulletEnabled val="1"/>
        </dgm:presLayoutVars>
      </dgm:prSet>
      <dgm:spPr/>
      <dgm:t>
        <a:bodyPr/>
        <a:lstStyle/>
        <a:p>
          <a:endParaRPr lang="en-US"/>
        </a:p>
      </dgm:t>
    </dgm:pt>
    <dgm:pt modelId="{DC12546E-F992-7246-AC98-20ABCA1B945F}" type="pres">
      <dgm:prSet presAssocID="{7680DCD4-C52D-884D-8CC8-5177095698A6}" presName="ChildText" presStyleLbl="revTx" presStyleIdx="1" presStyleCnt="4">
        <dgm:presLayoutVars>
          <dgm:chMax val="0"/>
          <dgm:chPref val="0"/>
          <dgm:bulletEnabled val="1"/>
        </dgm:presLayoutVars>
      </dgm:prSet>
      <dgm:spPr/>
      <dgm:t>
        <a:bodyPr/>
        <a:lstStyle/>
        <a:p>
          <a:endParaRPr lang="en-US"/>
        </a:p>
      </dgm:t>
    </dgm:pt>
    <dgm:pt modelId="{4C4D5635-0882-6F49-A01E-F48CBE6A3B44}" type="pres">
      <dgm:prSet presAssocID="{50C17DFB-E2FC-9949-BDAD-3F9B77A2F489}" presName="sibTrans" presStyleCnt="0"/>
      <dgm:spPr/>
    </dgm:pt>
    <dgm:pt modelId="{FE1AA6E7-3EE1-FF44-90AE-41918F2128D0}" type="pres">
      <dgm:prSet presAssocID="{E1B1BCF8-D123-4346-BA79-B7CCA5C191BB}" presName="composite" presStyleCnt="0"/>
      <dgm:spPr/>
    </dgm:pt>
    <dgm:pt modelId="{442F0C15-0CD8-AF48-8697-D2E3FBB23161}" type="pres">
      <dgm:prSet presAssocID="{E1B1BCF8-D123-4346-BA79-B7CCA5C191BB}" presName="bentUpArrow1" presStyleLbl="alignImgPlace1" presStyleIdx="2" presStyleCnt="4"/>
      <dgm:spPr/>
    </dgm:pt>
    <dgm:pt modelId="{C8F2378B-D68D-C147-B6FD-21899101F92A}" type="pres">
      <dgm:prSet presAssocID="{E1B1BCF8-D123-4346-BA79-B7CCA5C191BB}" presName="ParentText" presStyleLbl="node1" presStyleIdx="2" presStyleCnt="5">
        <dgm:presLayoutVars>
          <dgm:chMax val="1"/>
          <dgm:chPref val="1"/>
          <dgm:bulletEnabled val="1"/>
        </dgm:presLayoutVars>
      </dgm:prSet>
      <dgm:spPr/>
      <dgm:t>
        <a:bodyPr/>
        <a:lstStyle/>
        <a:p>
          <a:endParaRPr lang="en-US"/>
        </a:p>
      </dgm:t>
    </dgm:pt>
    <dgm:pt modelId="{FE41C799-C982-6745-B684-3DEF8BD6BE3C}" type="pres">
      <dgm:prSet presAssocID="{E1B1BCF8-D123-4346-BA79-B7CCA5C191BB}" presName="ChildText" presStyleLbl="revTx" presStyleIdx="2" presStyleCnt="4">
        <dgm:presLayoutVars>
          <dgm:chMax val="0"/>
          <dgm:chPref val="0"/>
          <dgm:bulletEnabled val="1"/>
        </dgm:presLayoutVars>
      </dgm:prSet>
      <dgm:spPr/>
    </dgm:pt>
    <dgm:pt modelId="{40791881-5FB9-304F-95B3-42BE506C1405}" type="pres">
      <dgm:prSet presAssocID="{15BC44DB-8844-554C-92E1-C4CB3F296D71}" presName="sibTrans" presStyleCnt="0"/>
      <dgm:spPr/>
    </dgm:pt>
    <dgm:pt modelId="{750DF24E-9C69-BB4A-8FEA-DB8B69949FBE}" type="pres">
      <dgm:prSet presAssocID="{FB6EF204-54A1-C544-A538-A911549E97C8}" presName="composite" presStyleCnt="0"/>
      <dgm:spPr/>
    </dgm:pt>
    <dgm:pt modelId="{255FACEC-FE48-2845-A1C5-BA596B7646DD}" type="pres">
      <dgm:prSet presAssocID="{FB6EF204-54A1-C544-A538-A911549E97C8}" presName="bentUpArrow1" presStyleLbl="alignImgPlace1" presStyleIdx="3" presStyleCnt="4"/>
      <dgm:spPr/>
    </dgm:pt>
    <dgm:pt modelId="{4ACBF926-BE18-8840-8D2F-8A744315251A}" type="pres">
      <dgm:prSet presAssocID="{FB6EF204-54A1-C544-A538-A911549E97C8}" presName="ParentText" presStyleLbl="node1" presStyleIdx="3" presStyleCnt="5">
        <dgm:presLayoutVars>
          <dgm:chMax val="1"/>
          <dgm:chPref val="1"/>
          <dgm:bulletEnabled val="1"/>
        </dgm:presLayoutVars>
      </dgm:prSet>
      <dgm:spPr/>
      <dgm:t>
        <a:bodyPr/>
        <a:lstStyle/>
        <a:p>
          <a:endParaRPr lang="en-US"/>
        </a:p>
      </dgm:t>
    </dgm:pt>
    <dgm:pt modelId="{71015B80-617D-524D-8D70-69996D521D2D}" type="pres">
      <dgm:prSet presAssocID="{FB6EF204-54A1-C544-A538-A911549E97C8}" presName="ChildText" presStyleLbl="revTx" presStyleIdx="3" presStyleCnt="4">
        <dgm:presLayoutVars>
          <dgm:chMax val="0"/>
          <dgm:chPref val="0"/>
          <dgm:bulletEnabled val="1"/>
        </dgm:presLayoutVars>
      </dgm:prSet>
      <dgm:spPr/>
    </dgm:pt>
    <dgm:pt modelId="{609D8F59-1568-DD41-860E-4594A1B62293}" type="pres">
      <dgm:prSet presAssocID="{0C82C36E-AC26-B146-9756-8852EDC926F3}" presName="sibTrans" presStyleCnt="0"/>
      <dgm:spPr/>
    </dgm:pt>
    <dgm:pt modelId="{C89561F0-2D1D-BC4D-B221-DF09E75515AF}" type="pres">
      <dgm:prSet presAssocID="{54950BF6-B4E4-0940-BBDB-5657BF35E415}" presName="composite" presStyleCnt="0"/>
      <dgm:spPr/>
    </dgm:pt>
    <dgm:pt modelId="{316A6D5F-1EE3-9B4F-93AC-558BE02A3CE7}" type="pres">
      <dgm:prSet presAssocID="{54950BF6-B4E4-0940-BBDB-5657BF35E415}" presName="ParentText" presStyleLbl="node1" presStyleIdx="4" presStyleCnt="5">
        <dgm:presLayoutVars>
          <dgm:chMax val="1"/>
          <dgm:chPref val="1"/>
          <dgm:bulletEnabled val="1"/>
        </dgm:presLayoutVars>
      </dgm:prSet>
      <dgm:spPr/>
      <dgm:t>
        <a:bodyPr/>
        <a:lstStyle/>
        <a:p>
          <a:endParaRPr lang="en-US"/>
        </a:p>
      </dgm:t>
    </dgm:pt>
  </dgm:ptLst>
  <dgm:cxnLst>
    <dgm:cxn modelId="{1D0E5864-67CB-E142-B96C-0C2F8D9DDC8B}" srcId="{8D703CA0-5DB2-2144-B6E7-E7F3E6C64E83}" destId="{54950BF6-B4E4-0940-BBDB-5657BF35E415}" srcOrd="4" destOrd="0" parTransId="{D7003143-9711-024B-9BE3-55F547FF03C7}" sibTransId="{EABA7FB8-728C-C741-8760-3F6BE4F4B38F}"/>
    <dgm:cxn modelId="{5EC9C588-9CB8-7849-93E9-0D4637492F86}" type="presOf" srcId="{981997DC-87D9-2346-B69B-36CF385359F5}" destId="{2B808C06-8CD9-2348-9CC5-7605CB4EBA0E}" srcOrd="0" destOrd="0" presId="urn:microsoft.com/office/officeart/2005/8/layout/StepDownProcess"/>
    <dgm:cxn modelId="{BF59BE98-AC6B-A14A-A112-095D1E55FD25}" srcId="{8D703CA0-5DB2-2144-B6E7-E7F3E6C64E83}" destId="{E1B1BCF8-D123-4346-BA79-B7CCA5C191BB}" srcOrd="2" destOrd="0" parTransId="{CA5FC614-C256-1F42-AAAD-EA38C86D63F4}" sibTransId="{15BC44DB-8844-554C-92E1-C4CB3F296D71}"/>
    <dgm:cxn modelId="{BE0E342F-D626-8740-A594-67B4D5AE3819}" srcId="{8D703CA0-5DB2-2144-B6E7-E7F3E6C64E83}" destId="{7680DCD4-C52D-884D-8CC8-5177095698A6}" srcOrd="1" destOrd="0" parTransId="{4BA15719-C3E5-6544-837A-1CE9C17A7CFC}" sibTransId="{50C17DFB-E2FC-9949-BDAD-3F9B77A2F489}"/>
    <dgm:cxn modelId="{66FB1D72-88A0-204B-A88B-03A05A08E998}" type="presOf" srcId="{8D703CA0-5DB2-2144-B6E7-E7F3E6C64E83}" destId="{13D3E01A-99A7-8E40-9440-BE034F4FB126}" srcOrd="0" destOrd="0" presId="urn:microsoft.com/office/officeart/2005/8/layout/StepDownProcess"/>
    <dgm:cxn modelId="{C4B5B959-AA6C-624E-94F2-5AAD14473398}" type="presOf" srcId="{7680DCD4-C52D-884D-8CC8-5177095698A6}" destId="{13DCD9B4-5934-1442-BA10-5E1C20F7113F}" srcOrd="0" destOrd="0" presId="urn:microsoft.com/office/officeart/2005/8/layout/StepDownProcess"/>
    <dgm:cxn modelId="{E49157A4-BD5D-F549-8A5E-6966B2E8A206}" srcId="{8D703CA0-5DB2-2144-B6E7-E7F3E6C64E83}" destId="{FB6EF204-54A1-C544-A538-A911549E97C8}" srcOrd="3" destOrd="0" parTransId="{736FDDC5-058B-4C4C-9D4B-2F3449AAF1B0}" sibTransId="{0C82C36E-AC26-B146-9756-8852EDC926F3}"/>
    <dgm:cxn modelId="{5DB75B90-A5B9-574A-A3C9-8F5B5296ED4A}" type="presOf" srcId="{E1B1BCF8-D123-4346-BA79-B7CCA5C191BB}" destId="{C8F2378B-D68D-C147-B6FD-21899101F92A}" srcOrd="0" destOrd="0" presId="urn:microsoft.com/office/officeart/2005/8/layout/StepDownProcess"/>
    <dgm:cxn modelId="{A4B6AE6D-278E-644A-8C09-93E392F5E118}" type="presOf" srcId="{FB6EF204-54A1-C544-A538-A911549E97C8}" destId="{4ACBF926-BE18-8840-8D2F-8A744315251A}" srcOrd="0" destOrd="0" presId="urn:microsoft.com/office/officeart/2005/8/layout/StepDownProcess"/>
    <dgm:cxn modelId="{0FC71BBD-BBC6-7A49-A485-285AD355FC95}" type="presOf" srcId="{54950BF6-B4E4-0940-BBDB-5657BF35E415}" destId="{316A6D5F-1EE3-9B4F-93AC-558BE02A3CE7}" srcOrd="0" destOrd="0" presId="urn:microsoft.com/office/officeart/2005/8/layout/StepDownProcess"/>
    <dgm:cxn modelId="{A58E097C-B977-3949-99FD-A777B7A1CE6B}" srcId="{8D703CA0-5DB2-2144-B6E7-E7F3E6C64E83}" destId="{981997DC-87D9-2346-B69B-36CF385359F5}" srcOrd="0" destOrd="0" parTransId="{6567CF6B-C037-8140-AF1C-8505FBA61378}" sibTransId="{21730119-2929-8640-96B9-5EBE4B1256DA}"/>
    <dgm:cxn modelId="{00328FCB-B4E7-414D-A8C0-D5EFA154CDF3}" type="presParOf" srcId="{13D3E01A-99A7-8E40-9440-BE034F4FB126}" destId="{DD2672DF-E4AD-F643-B95B-AB04DD946AFB}" srcOrd="0" destOrd="0" presId="urn:microsoft.com/office/officeart/2005/8/layout/StepDownProcess"/>
    <dgm:cxn modelId="{25B3121C-79C2-C44F-AB69-12702553F476}" type="presParOf" srcId="{DD2672DF-E4AD-F643-B95B-AB04DD946AFB}" destId="{F1DBD533-4779-184A-927E-BC4836D9ED80}" srcOrd="0" destOrd="0" presId="urn:microsoft.com/office/officeart/2005/8/layout/StepDownProcess"/>
    <dgm:cxn modelId="{D4FC940A-4B78-5E4B-BE07-9A156E018368}" type="presParOf" srcId="{DD2672DF-E4AD-F643-B95B-AB04DD946AFB}" destId="{2B808C06-8CD9-2348-9CC5-7605CB4EBA0E}" srcOrd="1" destOrd="0" presId="urn:microsoft.com/office/officeart/2005/8/layout/StepDownProcess"/>
    <dgm:cxn modelId="{A9C74BD5-4EF3-B548-B960-8AB89C772D0A}" type="presParOf" srcId="{DD2672DF-E4AD-F643-B95B-AB04DD946AFB}" destId="{194189CC-1400-6244-A6EA-0AAA7696472F}" srcOrd="2" destOrd="0" presId="urn:microsoft.com/office/officeart/2005/8/layout/StepDownProcess"/>
    <dgm:cxn modelId="{3CB4A2F6-FD08-0F45-A66F-014688524050}" type="presParOf" srcId="{13D3E01A-99A7-8E40-9440-BE034F4FB126}" destId="{7A5A5DAB-51F6-2143-89BE-C1F6B5E7F1EE}" srcOrd="1" destOrd="0" presId="urn:microsoft.com/office/officeart/2005/8/layout/StepDownProcess"/>
    <dgm:cxn modelId="{33A1625D-9BBD-5A49-A62B-6585C8AD2BA1}" type="presParOf" srcId="{13D3E01A-99A7-8E40-9440-BE034F4FB126}" destId="{5E313D0A-F554-5E4D-8439-C351285441A1}" srcOrd="2" destOrd="0" presId="urn:microsoft.com/office/officeart/2005/8/layout/StepDownProcess"/>
    <dgm:cxn modelId="{44DA6C68-57D3-0144-9779-4A596BF906C0}" type="presParOf" srcId="{5E313D0A-F554-5E4D-8439-C351285441A1}" destId="{2BD9AB99-73E7-364D-A382-2085ED702A1D}" srcOrd="0" destOrd="0" presId="urn:microsoft.com/office/officeart/2005/8/layout/StepDownProcess"/>
    <dgm:cxn modelId="{7AF5F9B5-234F-BE45-BC46-A86FDECA7390}" type="presParOf" srcId="{5E313D0A-F554-5E4D-8439-C351285441A1}" destId="{13DCD9B4-5934-1442-BA10-5E1C20F7113F}" srcOrd="1" destOrd="0" presId="urn:microsoft.com/office/officeart/2005/8/layout/StepDownProcess"/>
    <dgm:cxn modelId="{31329987-1A0D-3342-BDDC-0B1A6B3EA8FD}" type="presParOf" srcId="{5E313D0A-F554-5E4D-8439-C351285441A1}" destId="{DC12546E-F992-7246-AC98-20ABCA1B945F}" srcOrd="2" destOrd="0" presId="urn:microsoft.com/office/officeart/2005/8/layout/StepDownProcess"/>
    <dgm:cxn modelId="{7F743799-3D09-2A44-9A43-0BFB2E963FB3}" type="presParOf" srcId="{13D3E01A-99A7-8E40-9440-BE034F4FB126}" destId="{4C4D5635-0882-6F49-A01E-F48CBE6A3B44}" srcOrd="3" destOrd="0" presId="urn:microsoft.com/office/officeart/2005/8/layout/StepDownProcess"/>
    <dgm:cxn modelId="{2DDC5196-EFFC-AF4C-9154-1A273E506713}" type="presParOf" srcId="{13D3E01A-99A7-8E40-9440-BE034F4FB126}" destId="{FE1AA6E7-3EE1-FF44-90AE-41918F2128D0}" srcOrd="4" destOrd="0" presId="urn:microsoft.com/office/officeart/2005/8/layout/StepDownProcess"/>
    <dgm:cxn modelId="{D22237FD-DAAA-D747-A2AB-D84B4857CFD0}" type="presParOf" srcId="{FE1AA6E7-3EE1-FF44-90AE-41918F2128D0}" destId="{442F0C15-0CD8-AF48-8697-D2E3FBB23161}" srcOrd="0" destOrd="0" presId="urn:microsoft.com/office/officeart/2005/8/layout/StepDownProcess"/>
    <dgm:cxn modelId="{55848ECE-D8F0-AE44-9735-B36966B958CB}" type="presParOf" srcId="{FE1AA6E7-3EE1-FF44-90AE-41918F2128D0}" destId="{C8F2378B-D68D-C147-B6FD-21899101F92A}" srcOrd="1" destOrd="0" presId="urn:microsoft.com/office/officeart/2005/8/layout/StepDownProcess"/>
    <dgm:cxn modelId="{0E75A8DE-C29D-A543-91C8-FED230EA6312}" type="presParOf" srcId="{FE1AA6E7-3EE1-FF44-90AE-41918F2128D0}" destId="{FE41C799-C982-6745-B684-3DEF8BD6BE3C}" srcOrd="2" destOrd="0" presId="urn:microsoft.com/office/officeart/2005/8/layout/StepDownProcess"/>
    <dgm:cxn modelId="{D97B8CC4-5F30-304B-9E4F-5735B7089B4E}" type="presParOf" srcId="{13D3E01A-99A7-8E40-9440-BE034F4FB126}" destId="{40791881-5FB9-304F-95B3-42BE506C1405}" srcOrd="5" destOrd="0" presId="urn:microsoft.com/office/officeart/2005/8/layout/StepDownProcess"/>
    <dgm:cxn modelId="{42098B93-57C8-704E-BAB1-7B565C1B8BAD}" type="presParOf" srcId="{13D3E01A-99A7-8E40-9440-BE034F4FB126}" destId="{750DF24E-9C69-BB4A-8FEA-DB8B69949FBE}" srcOrd="6" destOrd="0" presId="urn:microsoft.com/office/officeart/2005/8/layout/StepDownProcess"/>
    <dgm:cxn modelId="{B670307B-7E8B-664A-B8EB-63B48F77A52E}" type="presParOf" srcId="{750DF24E-9C69-BB4A-8FEA-DB8B69949FBE}" destId="{255FACEC-FE48-2845-A1C5-BA596B7646DD}" srcOrd="0" destOrd="0" presId="urn:microsoft.com/office/officeart/2005/8/layout/StepDownProcess"/>
    <dgm:cxn modelId="{760130E6-0083-9145-BA05-F92EB8BE41A9}" type="presParOf" srcId="{750DF24E-9C69-BB4A-8FEA-DB8B69949FBE}" destId="{4ACBF926-BE18-8840-8D2F-8A744315251A}" srcOrd="1" destOrd="0" presId="urn:microsoft.com/office/officeart/2005/8/layout/StepDownProcess"/>
    <dgm:cxn modelId="{4561DFC1-F7D5-FF4F-96BA-3676B8276D6A}" type="presParOf" srcId="{750DF24E-9C69-BB4A-8FEA-DB8B69949FBE}" destId="{71015B80-617D-524D-8D70-69996D521D2D}" srcOrd="2" destOrd="0" presId="urn:microsoft.com/office/officeart/2005/8/layout/StepDownProcess"/>
    <dgm:cxn modelId="{2E2AE5AD-FF4A-0E4A-BC05-BCD18899A4FA}" type="presParOf" srcId="{13D3E01A-99A7-8E40-9440-BE034F4FB126}" destId="{609D8F59-1568-DD41-860E-4594A1B62293}" srcOrd="7" destOrd="0" presId="urn:microsoft.com/office/officeart/2005/8/layout/StepDownProcess"/>
    <dgm:cxn modelId="{7EC41485-BB3D-4F4B-AA00-45DBB0B2198B}" type="presParOf" srcId="{13D3E01A-99A7-8E40-9440-BE034F4FB126}" destId="{C89561F0-2D1D-BC4D-B221-DF09E75515AF}" srcOrd="8" destOrd="0" presId="urn:microsoft.com/office/officeart/2005/8/layout/StepDownProcess"/>
    <dgm:cxn modelId="{601749F5-4120-7040-8CC5-373D2DFC4DCC}" type="presParOf" srcId="{C89561F0-2D1D-BC4D-B221-DF09E75515AF}" destId="{316A6D5F-1EE3-9B4F-93AC-558BE02A3CE7}"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1D26A-35C4-A34C-AC40-AF167E55E60C}">
      <dsp:nvSpPr>
        <dsp:cNvPr id="0" name=""/>
        <dsp:cNvSpPr/>
      </dsp:nvSpPr>
      <dsp:spPr>
        <a:xfrm>
          <a:off x="2010824" y="49178"/>
          <a:ext cx="2557281" cy="2557281"/>
        </a:xfrm>
        <a:prstGeom prst="ellipse">
          <a:avLst/>
        </a:prstGeom>
        <a:gradFill rotWithShape="0">
          <a:gsLst>
            <a:gs pos="0">
              <a:schemeClr val="accent2">
                <a:alpha val="50000"/>
                <a:hueOff val="0"/>
                <a:satOff val="0"/>
                <a:lumOff val="0"/>
                <a:alphaOff val="0"/>
                <a:shade val="100000"/>
                <a:satMod val="120000"/>
              </a:schemeClr>
            </a:gs>
            <a:gs pos="69000">
              <a:schemeClr val="accent2">
                <a:alpha val="50000"/>
                <a:hueOff val="0"/>
                <a:satOff val="0"/>
                <a:lumOff val="0"/>
                <a:alphaOff val="0"/>
                <a:tint val="80000"/>
                <a:shade val="100000"/>
                <a:satMod val="150000"/>
              </a:schemeClr>
            </a:gs>
            <a:gs pos="100000">
              <a:schemeClr val="accent2">
                <a:alpha val="50000"/>
                <a:hueOff val="0"/>
                <a:satOff val="0"/>
                <a:lumOff val="0"/>
                <a:alphaOff val="0"/>
                <a:tint val="50000"/>
                <a:shade val="100000"/>
                <a:satMod val="15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US" sz="1500" kern="1200" dirty="0" err="1" smtClean="0"/>
            <a:t>EarthCube</a:t>
          </a:r>
          <a:r>
            <a:rPr lang="en-US" sz="1500" kern="1200" dirty="0" smtClean="0"/>
            <a:t> Architect</a:t>
          </a:r>
          <a:endParaRPr lang="en-US" sz="1500" kern="1200" dirty="0"/>
        </a:p>
      </dsp:txBody>
      <dsp:txXfrm>
        <a:off x="2305895" y="393427"/>
        <a:ext cx="1967139" cy="811445"/>
      </dsp:txXfrm>
    </dsp:sp>
    <dsp:sp modelId="{C21CEADE-451C-8848-8B96-EE15971CF7AA}">
      <dsp:nvSpPr>
        <dsp:cNvPr id="0" name=""/>
        <dsp:cNvSpPr/>
      </dsp:nvSpPr>
      <dsp:spPr>
        <a:xfrm>
          <a:off x="3141929" y="1180283"/>
          <a:ext cx="2557281" cy="2557281"/>
        </a:xfrm>
        <a:prstGeom prst="ellipse">
          <a:avLst/>
        </a:prstGeom>
        <a:gradFill rotWithShape="0">
          <a:gsLst>
            <a:gs pos="0">
              <a:schemeClr val="accent2">
                <a:alpha val="50000"/>
                <a:hueOff val="-3387031"/>
                <a:satOff val="11772"/>
                <a:lumOff val="8563"/>
                <a:alphaOff val="0"/>
                <a:shade val="100000"/>
                <a:satMod val="120000"/>
              </a:schemeClr>
            </a:gs>
            <a:gs pos="69000">
              <a:schemeClr val="accent2">
                <a:alpha val="50000"/>
                <a:hueOff val="-3387031"/>
                <a:satOff val="11772"/>
                <a:lumOff val="8563"/>
                <a:alphaOff val="0"/>
                <a:tint val="80000"/>
                <a:shade val="100000"/>
                <a:satMod val="150000"/>
              </a:schemeClr>
            </a:gs>
            <a:gs pos="100000">
              <a:schemeClr val="accent2">
                <a:alpha val="50000"/>
                <a:hueOff val="-3387031"/>
                <a:satOff val="11772"/>
                <a:lumOff val="8563"/>
                <a:alphaOff val="0"/>
                <a:tint val="50000"/>
                <a:shade val="100000"/>
                <a:satMod val="15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US" sz="1500" kern="1200" dirty="0" err="1" smtClean="0"/>
            <a:t>EarthCube</a:t>
          </a:r>
          <a:r>
            <a:rPr lang="en-US" sz="1500" kern="1200" dirty="0" smtClean="0"/>
            <a:t> Developer</a:t>
          </a:r>
          <a:endParaRPr lang="en-US" sz="1500" kern="1200" dirty="0"/>
        </a:p>
      </dsp:txBody>
      <dsp:txXfrm>
        <a:off x="4518927" y="1475354"/>
        <a:ext cx="983569" cy="1967139"/>
      </dsp:txXfrm>
    </dsp:sp>
    <dsp:sp modelId="{D6009740-A528-684F-ADD1-960AF2CA8755}">
      <dsp:nvSpPr>
        <dsp:cNvPr id="0" name=""/>
        <dsp:cNvSpPr/>
      </dsp:nvSpPr>
      <dsp:spPr>
        <a:xfrm>
          <a:off x="2010824" y="2311389"/>
          <a:ext cx="2557281" cy="2557281"/>
        </a:xfrm>
        <a:prstGeom prst="ellipse">
          <a:avLst/>
        </a:prstGeom>
        <a:gradFill rotWithShape="0">
          <a:gsLst>
            <a:gs pos="0">
              <a:schemeClr val="accent2">
                <a:alpha val="50000"/>
                <a:hueOff val="-6774063"/>
                <a:satOff val="23543"/>
                <a:lumOff val="17125"/>
                <a:alphaOff val="0"/>
                <a:shade val="100000"/>
                <a:satMod val="120000"/>
              </a:schemeClr>
            </a:gs>
            <a:gs pos="69000">
              <a:schemeClr val="accent2">
                <a:alpha val="50000"/>
                <a:hueOff val="-6774063"/>
                <a:satOff val="23543"/>
                <a:lumOff val="17125"/>
                <a:alphaOff val="0"/>
                <a:tint val="80000"/>
                <a:shade val="100000"/>
                <a:satMod val="150000"/>
              </a:schemeClr>
            </a:gs>
            <a:gs pos="100000">
              <a:schemeClr val="accent2">
                <a:alpha val="50000"/>
                <a:hueOff val="-6774063"/>
                <a:satOff val="23543"/>
                <a:lumOff val="17125"/>
                <a:alphaOff val="0"/>
                <a:tint val="50000"/>
                <a:shade val="100000"/>
                <a:satMod val="15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US" sz="1500" kern="1200" dirty="0" err="1" smtClean="0"/>
            <a:t>EarthCube</a:t>
          </a:r>
          <a:r>
            <a:rPr lang="en-US" sz="1500" kern="1200" dirty="0" smtClean="0"/>
            <a:t> Scientist</a:t>
          </a:r>
          <a:endParaRPr lang="en-US" sz="1500" kern="1200" dirty="0"/>
        </a:p>
      </dsp:txBody>
      <dsp:txXfrm>
        <a:off x="2305895" y="3712975"/>
        <a:ext cx="1967139" cy="811445"/>
      </dsp:txXfrm>
    </dsp:sp>
    <dsp:sp modelId="{CDCCBCDF-7324-1344-85AD-A4DB7F7FFE34}">
      <dsp:nvSpPr>
        <dsp:cNvPr id="0" name=""/>
        <dsp:cNvSpPr/>
      </dsp:nvSpPr>
      <dsp:spPr>
        <a:xfrm>
          <a:off x="879718" y="1180283"/>
          <a:ext cx="2557281" cy="2557281"/>
        </a:xfrm>
        <a:prstGeom prst="ellipse">
          <a:avLst/>
        </a:prstGeom>
        <a:gradFill rotWithShape="0">
          <a:gsLst>
            <a:gs pos="0">
              <a:schemeClr val="accent2">
                <a:alpha val="50000"/>
                <a:hueOff val="-10161094"/>
                <a:satOff val="35315"/>
                <a:lumOff val="25688"/>
                <a:alphaOff val="0"/>
                <a:shade val="100000"/>
                <a:satMod val="120000"/>
              </a:schemeClr>
            </a:gs>
            <a:gs pos="69000">
              <a:schemeClr val="accent2">
                <a:alpha val="50000"/>
                <a:hueOff val="-10161094"/>
                <a:satOff val="35315"/>
                <a:lumOff val="25688"/>
                <a:alphaOff val="0"/>
                <a:tint val="80000"/>
                <a:shade val="100000"/>
                <a:satMod val="150000"/>
              </a:schemeClr>
            </a:gs>
            <a:gs pos="100000">
              <a:schemeClr val="accent2">
                <a:alpha val="50000"/>
                <a:hueOff val="-10161094"/>
                <a:satOff val="35315"/>
                <a:lumOff val="25688"/>
                <a:alphaOff val="0"/>
                <a:tint val="50000"/>
                <a:shade val="100000"/>
                <a:satMod val="15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US" sz="1500" kern="1200" dirty="0" smtClean="0"/>
            <a:t>Curator</a:t>
          </a:r>
          <a:endParaRPr lang="en-US" sz="1500" kern="1200" dirty="0"/>
        </a:p>
      </dsp:txBody>
      <dsp:txXfrm>
        <a:off x="1076432" y="1475354"/>
        <a:ext cx="983569" cy="1967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E8D8E1-CB0B-FC4E-A5BA-0F7F83F73BB1}">
      <dsp:nvSpPr>
        <dsp:cNvPr id="0" name=""/>
        <dsp:cNvSpPr/>
      </dsp:nvSpPr>
      <dsp:spPr>
        <a:xfrm>
          <a:off x="461241" y="0"/>
          <a:ext cx="1844964" cy="1844964"/>
        </a:xfrm>
        <a:prstGeom prst="ellipse">
          <a:avLst/>
        </a:prstGeom>
        <a:gradFill rotWithShape="0">
          <a:gsLst>
            <a:gs pos="0">
              <a:schemeClr val="accent3">
                <a:alpha val="50000"/>
                <a:hueOff val="0"/>
                <a:satOff val="0"/>
                <a:lumOff val="0"/>
                <a:alphaOff val="0"/>
                <a:shade val="100000"/>
                <a:satMod val="120000"/>
              </a:schemeClr>
            </a:gs>
            <a:gs pos="69000">
              <a:schemeClr val="accent3">
                <a:alpha val="50000"/>
                <a:hueOff val="0"/>
                <a:satOff val="0"/>
                <a:lumOff val="0"/>
                <a:alphaOff val="0"/>
                <a:tint val="80000"/>
                <a:shade val="100000"/>
                <a:satMod val="150000"/>
              </a:schemeClr>
            </a:gs>
            <a:gs pos="100000">
              <a:schemeClr val="accent3">
                <a:alpha val="50000"/>
                <a:hueOff val="0"/>
                <a:satOff val="0"/>
                <a:lumOff val="0"/>
                <a:alphaOff val="0"/>
                <a:tint val="50000"/>
                <a:shade val="100000"/>
                <a:satMod val="15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US" sz="2500" kern="1200" dirty="0" smtClean="0"/>
            <a:t>NSF Program Manager</a:t>
          </a:r>
          <a:endParaRPr lang="en-US" sz="2500" kern="1200" dirty="0"/>
        </a:p>
      </dsp:txBody>
      <dsp:txXfrm>
        <a:off x="731430" y="270189"/>
        <a:ext cx="1304586" cy="1304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4DA995-E8D9-AC43-B513-C165AFB00E50}">
      <dsp:nvSpPr>
        <dsp:cNvPr id="0" name=""/>
        <dsp:cNvSpPr/>
      </dsp:nvSpPr>
      <dsp:spPr>
        <a:xfrm>
          <a:off x="90322" y="224134"/>
          <a:ext cx="2227966" cy="2227966"/>
        </a:xfrm>
        <a:prstGeom prst="ellipse">
          <a:avLst/>
        </a:prstGeom>
        <a:gradFill rotWithShape="0">
          <a:gsLst>
            <a:gs pos="0">
              <a:schemeClr val="accent5">
                <a:alpha val="50000"/>
                <a:hueOff val="0"/>
                <a:satOff val="0"/>
                <a:lumOff val="0"/>
                <a:alphaOff val="0"/>
                <a:shade val="100000"/>
                <a:satMod val="120000"/>
              </a:schemeClr>
            </a:gs>
            <a:gs pos="69000">
              <a:schemeClr val="accent5">
                <a:alpha val="50000"/>
                <a:hueOff val="0"/>
                <a:satOff val="0"/>
                <a:lumOff val="0"/>
                <a:alphaOff val="0"/>
                <a:tint val="80000"/>
                <a:shade val="100000"/>
                <a:satMod val="150000"/>
              </a:schemeClr>
            </a:gs>
            <a:gs pos="100000">
              <a:schemeClr val="accent5">
                <a:alpha val="50000"/>
                <a:hueOff val="0"/>
                <a:satOff val="0"/>
                <a:lumOff val="0"/>
                <a:alphaOff val="0"/>
                <a:tint val="50000"/>
                <a:shade val="100000"/>
                <a:satMod val="15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kern="1200" smtClean="0"/>
            <a:t>External Data Users</a:t>
          </a:r>
          <a:endParaRPr lang="en-US" sz="2600" kern="1200"/>
        </a:p>
      </dsp:txBody>
      <dsp:txXfrm>
        <a:off x="401435" y="486859"/>
        <a:ext cx="1284593" cy="1702516"/>
      </dsp:txXfrm>
    </dsp:sp>
    <dsp:sp modelId="{647631D3-898C-964F-BB39-212BCFF280A7}">
      <dsp:nvSpPr>
        <dsp:cNvPr id="0" name=""/>
        <dsp:cNvSpPr/>
      </dsp:nvSpPr>
      <dsp:spPr>
        <a:xfrm>
          <a:off x="1696064" y="224134"/>
          <a:ext cx="2227966" cy="2227966"/>
        </a:xfrm>
        <a:prstGeom prst="ellipse">
          <a:avLst/>
        </a:prstGeom>
        <a:gradFill rotWithShape="0">
          <a:gsLst>
            <a:gs pos="0">
              <a:schemeClr val="accent5">
                <a:alpha val="50000"/>
                <a:hueOff val="-4745403"/>
                <a:satOff val="6379"/>
                <a:lumOff val="785"/>
                <a:alphaOff val="0"/>
                <a:shade val="100000"/>
                <a:satMod val="120000"/>
              </a:schemeClr>
            </a:gs>
            <a:gs pos="69000">
              <a:schemeClr val="accent5">
                <a:alpha val="50000"/>
                <a:hueOff val="-4745403"/>
                <a:satOff val="6379"/>
                <a:lumOff val="785"/>
                <a:alphaOff val="0"/>
                <a:tint val="80000"/>
                <a:shade val="100000"/>
                <a:satMod val="150000"/>
              </a:schemeClr>
            </a:gs>
            <a:gs pos="100000">
              <a:schemeClr val="accent5">
                <a:alpha val="50000"/>
                <a:hueOff val="-4745403"/>
                <a:satOff val="6379"/>
                <a:lumOff val="785"/>
                <a:alphaOff val="0"/>
                <a:tint val="50000"/>
                <a:shade val="100000"/>
                <a:satMod val="15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kern="1200" dirty="0" smtClean="0"/>
            <a:t>External Data Facility</a:t>
          </a:r>
          <a:endParaRPr lang="en-US" sz="2600" kern="1200" dirty="0"/>
        </a:p>
      </dsp:txBody>
      <dsp:txXfrm>
        <a:off x="2328325" y="486859"/>
        <a:ext cx="1284593" cy="17025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029BF-C41A-A442-B6AE-6430C2077E33}">
      <dsp:nvSpPr>
        <dsp:cNvPr id="0" name=""/>
        <dsp:cNvSpPr/>
      </dsp:nvSpPr>
      <dsp:spPr>
        <a:xfrm>
          <a:off x="90322" y="224134"/>
          <a:ext cx="2227966" cy="2227966"/>
        </a:xfrm>
        <a:prstGeom prst="ellipse">
          <a:avLst/>
        </a:prstGeom>
        <a:gradFill rotWithShape="0">
          <a:gsLst>
            <a:gs pos="0">
              <a:schemeClr val="accent5">
                <a:alpha val="50000"/>
                <a:hueOff val="0"/>
                <a:satOff val="0"/>
                <a:lumOff val="0"/>
                <a:alphaOff val="0"/>
                <a:shade val="100000"/>
                <a:satMod val="120000"/>
              </a:schemeClr>
            </a:gs>
            <a:gs pos="69000">
              <a:schemeClr val="accent5">
                <a:alpha val="50000"/>
                <a:hueOff val="0"/>
                <a:satOff val="0"/>
                <a:lumOff val="0"/>
                <a:alphaOff val="0"/>
                <a:tint val="80000"/>
                <a:shade val="100000"/>
                <a:satMod val="150000"/>
              </a:schemeClr>
            </a:gs>
            <a:gs pos="100000">
              <a:schemeClr val="accent5">
                <a:alpha val="50000"/>
                <a:hueOff val="0"/>
                <a:satOff val="0"/>
                <a:lumOff val="0"/>
                <a:alphaOff val="0"/>
                <a:tint val="50000"/>
                <a:shade val="100000"/>
                <a:satMod val="15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err="1" smtClean="0"/>
            <a:t>Earthcube</a:t>
          </a:r>
          <a:r>
            <a:rPr lang="en-US" sz="1800" kern="1200" dirty="0" smtClean="0"/>
            <a:t> Staff</a:t>
          </a:r>
          <a:endParaRPr lang="en-US" sz="1800" kern="1200" dirty="0"/>
        </a:p>
      </dsp:txBody>
      <dsp:txXfrm>
        <a:off x="401435" y="486859"/>
        <a:ext cx="1284593" cy="1702516"/>
      </dsp:txXfrm>
    </dsp:sp>
    <dsp:sp modelId="{7F7627D0-6BDB-ED41-83C7-24FF27DD7E59}">
      <dsp:nvSpPr>
        <dsp:cNvPr id="0" name=""/>
        <dsp:cNvSpPr/>
      </dsp:nvSpPr>
      <dsp:spPr>
        <a:xfrm>
          <a:off x="1696064" y="224134"/>
          <a:ext cx="2227966" cy="2227966"/>
        </a:xfrm>
        <a:prstGeom prst="ellipse">
          <a:avLst/>
        </a:prstGeom>
        <a:gradFill rotWithShape="0">
          <a:gsLst>
            <a:gs pos="0">
              <a:schemeClr val="accent5">
                <a:alpha val="50000"/>
                <a:hueOff val="-4745403"/>
                <a:satOff val="6379"/>
                <a:lumOff val="785"/>
                <a:alphaOff val="0"/>
                <a:shade val="100000"/>
                <a:satMod val="120000"/>
              </a:schemeClr>
            </a:gs>
            <a:gs pos="69000">
              <a:schemeClr val="accent5">
                <a:alpha val="50000"/>
                <a:hueOff val="-4745403"/>
                <a:satOff val="6379"/>
                <a:lumOff val="785"/>
                <a:alphaOff val="0"/>
                <a:tint val="80000"/>
                <a:shade val="100000"/>
                <a:satMod val="150000"/>
              </a:schemeClr>
            </a:gs>
            <a:gs pos="100000">
              <a:schemeClr val="accent5">
                <a:alpha val="50000"/>
                <a:hueOff val="-4745403"/>
                <a:satOff val="6379"/>
                <a:lumOff val="785"/>
                <a:alphaOff val="0"/>
                <a:tint val="50000"/>
                <a:shade val="100000"/>
                <a:satMod val="15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Governance</a:t>
          </a:r>
          <a:r>
            <a:rPr lang="en-US" sz="1800" kern="1200" baseline="0" dirty="0" smtClean="0"/>
            <a:t> Committee</a:t>
          </a:r>
          <a:endParaRPr lang="en-US" sz="1800" kern="1200" dirty="0"/>
        </a:p>
      </dsp:txBody>
      <dsp:txXfrm>
        <a:off x="2328325" y="486859"/>
        <a:ext cx="1284593" cy="17025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BD533-4779-184A-927E-BC4836D9ED80}">
      <dsp:nvSpPr>
        <dsp:cNvPr id="0" name=""/>
        <dsp:cNvSpPr/>
      </dsp:nvSpPr>
      <dsp:spPr>
        <a:xfrm rot="5400000">
          <a:off x="1855132" y="1384034"/>
          <a:ext cx="1224059" cy="1393548"/>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63500" dist="25400" dir="5400000" sx="101000" sy="101000" rotWithShape="0">
            <a:srgbClr val="000000">
              <a:alpha val="40000"/>
            </a:srgbClr>
          </a:outerShdw>
        </a:effectLst>
      </dsp:spPr>
      <dsp:style>
        <a:lnRef idx="0">
          <a:scrgbClr r="0" g="0" b="0"/>
        </a:lnRef>
        <a:fillRef idx="1">
          <a:scrgbClr r="0" g="0" b="0"/>
        </a:fillRef>
        <a:effectRef idx="2">
          <a:scrgbClr r="0" g="0" b="0"/>
        </a:effectRef>
        <a:fontRef idx="minor"/>
      </dsp:style>
    </dsp:sp>
    <dsp:sp modelId="{2B808C06-8CD9-2348-9CC5-7605CB4EBA0E}">
      <dsp:nvSpPr>
        <dsp:cNvPr id="0" name=""/>
        <dsp:cNvSpPr/>
      </dsp:nvSpPr>
      <dsp:spPr>
        <a:xfrm>
          <a:off x="1530831" y="27140"/>
          <a:ext cx="2060595" cy="1442349"/>
        </a:xfrm>
        <a:prstGeom prst="roundRect">
          <a:avLst>
            <a:gd name="adj" fmla="val 1667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Technology Planning</a:t>
          </a:r>
          <a:endParaRPr lang="en-US" sz="2200" kern="1200" dirty="0"/>
        </a:p>
      </dsp:txBody>
      <dsp:txXfrm>
        <a:off x="1601253" y="97562"/>
        <a:ext cx="1919751" cy="1301505"/>
      </dsp:txXfrm>
    </dsp:sp>
    <dsp:sp modelId="{194189CC-1400-6244-A6EA-0AAA7696472F}">
      <dsp:nvSpPr>
        <dsp:cNvPr id="0" name=""/>
        <dsp:cNvSpPr/>
      </dsp:nvSpPr>
      <dsp:spPr>
        <a:xfrm>
          <a:off x="3591426" y="164701"/>
          <a:ext cx="1498680" cy="1165770"/>
        </a:xfrm>
        <a:prstGeom prst="rect">
          <a:avLst/>
        </a:prstGeom>
        <a:noFill/>
        <a:ln>
          <a:noFill/>
        </a:ln>
        <a:effectLst/>
      </dsp:spPr>
      <dsp:style>
        <a:lnRef idx="0">
          <a:scrgbClr r="0" g="0" b="0"/>
        </a:lnRef>
        <a:fillRef idx="0">
          <a:scrgbClr r="0" g="0" b="0"/>
        </a:fillRef>
        <a:effectRef idx="0">
          <a:scrgbClr r="0" g="0" b="0"/>
        </a:effectRef>
        <a:fontRef idx="minor"/>
      </dsp:style>
    </dsp:sp>
    <dsp:sp modelId="{2BD9AB99-73E7-364D-A382-2085ED702A1D}">
      <dsp:nvSpPr>
        <dsp:cNvPr id="0" name=""/>
        <dsp:cNvSpPr/>
      </dsp:nvSpPr>
      <dsp:spPr>
        <a:xfrm rot="5400000">
          <a:off x="3563585" y="3004269"/>
          <a:ext cx="1224059" cy="1393548"/>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63500" dist="25400" dir="5400000" sx="101000" sy="101000" rotWithShape="0">
            <a:srgbClr val="000000">
              <a:alpha val="40000"/>
            </a:srgbClr>
          </a:outerShdw>
        </a:effectLst>
      </dsp:spPr>
      <dsp:style>
        <a:lnRef idx="0">
          <a:scrgbClr r="0" g="0" b="0"/>
        </a:lnRef>
        <a:fillRef idx="1">
          <a:scrgbClr r="0" g="0" b="0"/>
        </a:fillRef>
        <a:effectRef idx="2">
          <a:scrgbClr r="0" g="0" b="0"/>
        </a:effectRef>
        <a:fontRef idx="minor"/>
      </dsp:style>
    </dsp:sp>
    <dsp:sp modelId="{13DCD9B4-5934-1442-BA10-5E1C20F7113F}">
      <dsp:nvSpPr>
        <dsp:cNvPr id="0" name=""/>
        <dsp:cNvSpPr/>
      </dsp:nvSpPr>
      <dsp:spPr>
        <a:xfrm>
          <a:off x="3239283" y="1647375"/>
          <a:ext cx="2060595" cy="1442349"/>
        </a:xfrm>
        <a:prstGeom prst="roundRect">
          <a:avLst>
            <a:gd name="adj" fmla="val 1667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Software Development</a:t>
          </a:r>
          <a:endParaRPr lang="en-US" sz="2200" kern="1200" dirty="0"/>
        </a:p>
      </dsp:txBody>
      <dsp:txXfrm>
        <a:off x="3309705" y="1717797"/>
        <a:ext cx="1919751" cy="1301505"/>
      </dsp:txXfrm>
    </dsp:sp>
    <dsp:sp modelId="{DC12546E-F992-7246-AC98-20ABCA1B945F}">
      <dsp:nvSpPr>
        <dsp:cNvPr id="0" name=""/>
        <dsp:cNvSpPr/>
      </dsp:nvSpPr>
      <dsp:spPr>
        <a:xfrm>
          <a:off x="5299879" y="1784936"/>
          <a:ext cx="1498680" cy="1165770"/>
        </a:xfrm>
        <a:prstGeom prst="rect">
          <a:avLst/>
        </a:prstGeom>
        <a:noFill/>
        <a:ln>
          <a:noFill/>
        </a:ln>
        <a:effectLst/>
      </dsp:spPr>
      <dsp:style>
        <a:lnRef idx="0">
          <a:scrgbClr r="0" g="0" b="0"/>
        </a:lnRef>
        <a:fillRef idx="0">
          <a:scrgbClr r="0" g="0" b="0"/>
        </a:fillRef>
        <a:effectRef idx="0">
          <a:scrgbClr r="0" g="0" b="0"/>
        </a:effectRef>
        <a:fontRef idx="minor"/>
      </dsp:style>
    </dsp:sp>
    <dsp:sp modelId="{C8F2378B-D68D-C147-B6FD-21899101F92A}">
      <dsp:nvSpPr>
        <dsp:cNvPr id="0" name=""/>
        <dsp:cNvSpPr/>
      </dsp:nvSpPr>
      <dsp:spPr>
        <a:xfrm>
          <a:off x="4947736" y="3267609"/>
          <a:ext cx="2060595" cy="1442349"/>
        </a:xfrm>
        <a:prstGeom prst="roundRect">
          <a:avLst>
            <a:gd name="adj" fmla="val 1667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Release</a:t>
          </a:r>
          <a:endParaRPr lang="en-US" sz="2200" kern="1200" dirty="0"/>
        </a:p>
      </dsp:txBody>
      <dsp:txXfrm>
        <a:off x="5018158" y="3338031"/>
        <a:ext cx="1919751" cy="13015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BD533-4779-184A-927E-BC4836D9ED80}">
      <dsp:nvSpPr>
        <dsp:cNvPr id="0" name=""/>
        <dsp:cNvSpPr/>
      </dsp:nvSpPr>
      <dsp:spPr>
        <a:xfrm rot="5400000">
          <a:off x="1835106" y="830507"/>
          <a:ext cx="722777" cy="822857"/>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63500" dist="25400" dir="5400000" sx="101000" sy="101000" rotWithShape="0">
            <a:srgbClr val="000000">
              <a:alpha val="40000"/>
            </a:srgbClr>
          </a:outerShdw>
        </a:effectLst>
      </dsp:spPr>
      <dsp:style>
        <a:lnRef idx="0">
          <a:scrgbClr r="0" g="0" b="0"/>
        </a:lnRef>
        <a:fillRef idx="1">
          <a:scrgbClr r="0" g="0" b="0"/>
        </a:fillRef>
        <a:effectRef idx="2">
          <a:scrgbClr r="0" g="0" b="0"/>
        </a:effectRef>
        <a:fontRef idx="minor"/>
      </dsp:style>
    </dsp:sp>
    <dsp:sp modelId="{2B808C06-8CD9-2348-9CC5-7605CB4EBA0E}">
      <dsp:nvSpPr>
        <dsp:cNvPr id="0" name=""/>
        <dsp:cNvSpPr/>
      </dsp:nvSpPr>
      <dsp:spPr>
        <a:xfrm>
          <a:off x="1643614" y="29293"/>
          <a:ext cx="1216732" cy="851673"/>
        </a:xfrm>
        <a:prstGeom prst="roundRect">
          <a:avLst>
            <a:gd name="adj" fmla="val 1667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Technology Planning</a:t>
          </a:r>
          <a:endParaRPr lang="en-US" sz="1300" kern="1200" dirty="0"/>
        </a:p>
      </dsp:txBody>
      <dsp:txXfrm>
        <a:off x="1685197" y="70876"/>
        <a:ext cx="1133566" cy="768507"/>
      </dsp:txXfrm>
    </dsp:sp>
    <dsp:sp modelId="{194189CC-1400-6244-A6EA-0AAA7696472F}">
      <dsp:nvSpPr>
        <dsp:cNvPr id="0" name=""/>
        <dsp:cNvSpPr/>
      </dsp:nvSpPr>
      <dsp:spPr>
        <a:xfrm>
          <a:off x="2860346" y="110519"/>
          <a:ext cx="884935" cy="688359"/>
        </a:xfrm>
        <a:prstGeom prst="rect">
          <a:avLst/>
        </a:prstGeom>
        <a:noFill/>
        <a:ln>
          <a:noFill/>
        </a:ln>
        <a:effectLst/>
      </dsp:spPr>
      <dsp:style>
        <a:lnRef idx="0">
          <a:scrgbClr r="0" g="0" b="0"/>
        </a:lnRef>
        <a:fillRef idx="0">
          <a:scrgbClr r="0" g="0" b="0"/>
        </a:fillRef>
        <a:effectRef idx="0">
          <a:scrgbClr r="0" g="0" b="0"/>
        </a:effectRef>
        <a:fontRef idx="minor"/>
      </dsp:style>
    </dsp:sp>
    <dsp:sp modelId="{2BD9AB99-73E7-364D-A382-2085ED702A1D}">
      <dsp:nvSpPr>
        <dsp:cNvPr id="0" name=""/>
        <dsp:cNvSpPr/>
      </dsp:nvSpPr>
      <dsp:spPr>
        <a:xfrm rot="5400000">
          <a:off x="2843907" y="1787217"/>
          <a:ext cx="722777" cy="822857"/>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63500" dist="25400" dir="5400000" sx="101000" sy="101000" rotWithShape="0">
            <a:srgbClr val="000000">
              <a:alpha val="40000"/>
            </a:srgbClr>
          </a:outerShdw>
        </a:effectLst>
      </dsp:spPr>
      <dsp:style>
        <a:lnRef idx="0">
          <a:scrgbClr r="0" g="0" b="0"/>
        </a:lnRef>
        <a:fillRef idx="1">
          <a:scrgbClr r="0" g="0" b="0"/>
        </a:fillRef>
        <a:effectRef idx="2">
          <a:scrgbClr r="0" g="0" b="0"/>
        </a:effectRef>
        <a:fontRef idx="minor"/>
      </dsp:style>
    </dsp:sp>
    <dsp:sp modelId="{13DCD9B4-5934-1442-BA10-5E1C20F7113F}">
      <dsp:nvSpPr>
        <dsp:cNvPr id="0" name=""/>
        <dsp:cNvSpPr/>
      </dsp:nvSpPr>
      <dsp:spPr>
        <a:xfrm>
          <a:off x="2652414" y="986003"/>
          <a:ext cx="1216732" cy="851673"/>
        </a:xfrm>
        <a:prstGeom prst="roundRect">
          <a:avLst>
            <a:gd name="adj" fmla="val 1667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Software Development</a:t>
          </a:r>
          <a:endParaRPr lang="en-US" sz="1300" kern="1200" dirty="0"/>
        </a:p>
      </dsp:txBody>
      <dsp:txXfrm>
        <a:off x="2693997" y="1027586"/>
        <a:ext cx="1133566" cy="768507"/>
      </dsp:txXfrm>
    </dsp:sp>
    <dsp:sp modelId="{DC12546E-F992-7246-AC98-20ABCA1B945F}">
      <dsp:nvSpPr>
        <dsp:cNvPr id="0" name=""/>
        <dsp:cNvSpPr/>
      </dsp:nvSpPr>
      <dsp:spPr>
        <a:xfrm>
          <a:off x="3869147" y="1067229"/>
          <a:ext cx="884935" cy="688359"/>
        </a:xfrm>
        <a:prstGeom prst="rect">
          <a:avLst/>
        </a:prstGeom>
        <a:noFill/>
        <a:ln>
          <a:noFill/>
        </a:ln>
        <a:effectLst/>
      </dsp:spPr>
      <dsp:style>
        <a:lnRef idx="0">
          <a:scrgbClr r="0" g="0" b="0"/>
        </a:lnRef>
        <a:fillRef idx="0">
          <a:scrgbClr r="0" g="0" b="0"/>
        </a:fillRef>
        <a:effectRef idx="0">
          <a:scrgbClr r="0" g="0" b="0"/>
        </a:effectRef>
        <a:fontRef idx="minor"/>
      </dsp:style>
    </dsp:sp>
    <dsp:sp modelId="{442F0C15-0CD8-AF48-8697-D2E3FBB23161}">
      <dsp:nvSpPr>
        <dsp:cNvPr id="0" name=""/>
        <dsp:cNvSpPr/>
      </dsp:nvSpPr>
      <dsp:spPr>
        <a:xfrm rot="5400000">
          <a:off x="3852707" y="2743927"/>
          <a:ext cx="722777" cy="822857"/>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63500" dist="25400" dir="5400000" sx="101000" sy="101000" rotWithShape="0">
            <a:srgbClr val="000000">
              <a:alpha val="40000"/>
            </a:srgbClr>
          </a:outerShdw>
        </a:effectLst>
      </dsp:spPr>
      <dsp:style>
        <a:lnRef idx="0">
          <a:scrgbClr r="0" g="0" b="0"/>
        </a:lnRef>
        <a:fillRef idx="1">
          <a:scrgbClr r="0" g="0" b="0"/>
        </a:fillRef>
        <a:effectRef idx="2">
          <a:scrgbClr r="0" g="0" b="0"/>
        </a:effectRef>
        <a:fontRef idx="minor"/>
      </dsp:style>
    </dsp:sp>
    <dsp:sp modelId="{C8F2378B-D68D-C147-B6FD-21899101F92A}">
      <dsp:nvSpPr>
        <dsp:cNvPr id="0" name=""/>
        <dsp:cNvSpPr/>
      </dsp:nvSpPr>
      <dsp:spPr>
        <a:xfrm>
          <a:off x="3661215" y="1942713"/>
          <a:ext cx="1216732" cy="851673"/>
        </a:xfrm>
        <a:prstGeom prst="roundRect">
          <a:avLst>
            <a:gd name="adj" fmla="val 1667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Software Versioning</a:t>
          </a:r>
        </a:p>
      </dsp:txBody>
      <dsp:txXfrm>
        <a:off x="3702798" y="1984296"/>
        <a:ext cx="1133566" cy="768507"/>
      </dsp:txXfrm>
    </dsp:sp>
    <dsp:sp modelId="{FE41C799-C982-6745-B684-3DEF8BD6BE3C}">
      <dsp:nvSpPr>
        <dsp:cNvPr id="0" name=""/>
        <dsp:cNvSpPr/>
      </dsp:nvSpPr>
      <dsp:spPr>
        <a:xfrm>
          <a:off x="4877947" y="2023939"/>
          <a:ext cx="884935" cy="688359"/>
        </a:xfrm>
        <a:prstGeom prst="rect">
          <a:avLst/>
        </a:prstGeom>
        <a:noFill/>
        <a:ln>
          <a:noFill/>
        </a:ln>
        <a:effectLst/>
      </dsp:spPr>
      <dsp:style>
        <a:lnRef idx="0">
          <a:scrgbClr r="0" g="0" b="0"/>
        </a:lnRef>
        <a:fillRef idx="0">
          <a:scrgbClr r="0" g="0" b="0"/>
        </a:fillRef>
        <a:effectRef idx="0">
          <a:scrgbClr r="0" g="0" b="0"/>
        </a:effectRef>
        <a:fontRef idx="minor"/>
      </dsp:style>
    </dsp:sp>
    <dsp:sp modelId="{255FACEC-FE48-2845-A1C5-BA596B7646DD}">
      <dsp:nvSpPr>
        <dsp:cNvPr id="0" name=""/>
        <dsp:cNvSpPr/>
      </dsp:nvSpPr>
      <dsp:spPr>
        <a:xfrm rot="5400000">
          <a:off x="4861507" y="3700637"/>
          <a:ext cx="722777" cy="822857"/>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63500" dist="25400" dir="5400000" sx="101000" sy="101000" rotWithShape="0">
            <a:srgbClr val="000000">
              <a:alpha val="40000"/>
            </a:srgbClr>
          </a:outerShdw>
        </a:effectLst>
      </dsp:spPr>
      <dsp:style>
        <a:lnRef idx="0">
          <a:scrgbClr r="0" g="0" b="0"/>
        </a:lnRef>
        <a:fillRef idx="1">
          <a:scrgbClr r="0" g="0" b="0"/>
        </a:fillRef>
        <a:effectRef idx="2">
          <a:scrgbClr r="0" g="0" b="0"/>
        </a:effectRef>
        <a:fontRef idx="minor"/>
      </dsp:style>
    </dsp:sp>
    <dsp:sp modelId="{4ACBF926-BE18-8840-8D2F-8A744315251A}">
      <dsp:nvSpPr>
        <dsp:cNvPr id="0" name=""/>
        <dsp:cNvSpPr/>
      </dsp:nvSpPr>
      <dsp:spPr>
        <a:xfrm>
          <a:off x="4670015" y="2899423"/>
          <a:ext cx="1216732" cy="851673"/>
        </a:xfrm>
        <a:prstGeom prst="roundRect">
          <a:avLst>
            <a:gd name="adj" fmla="val 1667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Software Search and Distribution</a:t>
          </a:r>
        </a:p>
      </dsp:txBody>
      <dsp:txXfrm>
        <a:off x="4711598" y="2941006"/>
        <a:ext cx="1133566" cy="768507"/>
      </dsp:txXfrm>
    </dsp:sp>
    <dsp:sp modelId="{71015B80-617D-524D-8D70-69996D521D2D}">
      <dsp:nvSpPr>
        <dsp:cNvPr id="0" name=""/>
        <dsp:cNvSpPr/>
      </dsp:nvSpPr>
      <dsp:spPr>
        <a:xfrm>
          <a:off x="5886748" y="2980649"/>
          <a:ext cx="884935" cy="688359"/>
        </a:xfrm>
        <a:prstGeom prst="rect">
          <a:avLst/>
        </a:prstGeom>
        <a:noFill/>
        <a:ln>
          <a:noFill/>
        </a:ln>
        <a:effectLst/>
      </dsp:spPr>
      <dsp:style>
        <a:lnRef idx="0">
          <a:scrgbClr r="0" g="0" b="0"/>
        </a:lnRef>
        <a:fillRef idx="0">
          <a:scrgbClr r="0" g="0" b="0"/>
        </a:fillRef>
        <a:effectRef idx="0">
          <a:scrgbClr r="0" g="0" b="0"/>
        </a:effectRef>
        <a:fontRef idx="minor"/>
      </dsp:style>
    </dsp:sp>
    <dsp:sp modelId="{316A6D5F-1EE3-9B4F-93AC-558BE02A3CE7}">
      <dsp:nvSpPr>
        <dsp:cNvPr id="0" name=""/>
        <dsp:cNvSpPr/>
      </dsp:nvSpPr>
      <dsp:spPr>
        <a:xfrm>
          <a:off x="5678816" y="3856133"/>
          <a:ext cx="1216732" cy="851673"/>
        </a:xfrm>
        <a:prstGeom prst="roundRect">
          <a:avLst>
            <a:gd name="adj" fmla="val 1667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Algorithm Search and Distribution</a:t>
          </a:r>
        </a:p>
      </dsp:txBody>
      <dsp:txXfrm>
        <a:off x="5720399" y="3897716"/>
        <a:ext cx="1133566" cy="76850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550E646-8BD3-F543-B985-7CA874509424}" type="datetimeFigureOut">
              <a:rPr lang="en-US" smtClean="0"/>
              <a:t>12/31/15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3C4217-2BC1-1B43-81FC-FC76AF5CBC3D}" type="slidenum">
              <a:rPr lang="en-US" smtClean="0"/>
              <a:t>‹#›</a:t>
            </a:fld>
            <a:endParaRPr lang="en-US"/>
          </a:p>
        </p:txBody>
      </p:sp>
    </p:spTree>
    <p:extLst>
      <p:ext uri="{BB962C8B-B14F-4D97-AF65-F5344CB8AC3E}">
        <p14:creationId xmlns:p14="http://schemas.microsoft.com/office/powerpoint/2010/main" val="31208189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FF8C7C-B898-854C-91BE-EB38C4B9B708}" type="datetimeFigureOut">
              <a:t>12/31/15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178587-580A-D542-9CEC-0085E4C08071}" type="slidenum">
              <a:t>‹#›</a:t>
            </a:fld>
            <a:endParaRPr lang="en-US"/>
          </a:p>
        </p:txBody>
      </p:sp>
    </p:spTree>
    <p:extLst>
      <p:ext uri="{BB962C8B-B14F-4D97-AF65-F5344CB8AC3E}">
        <p14:creationId xmlns:p14="http://schemas.microsoft.com/office/powerpoint/2010/main" val="294757288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p>
          <a:p>
            <a:endParaRPr lang="en-US" sz="2400" dirty="0"/>
          </a:p>
        </p:txBody>
      </p:sp>
      <p:sp>
        <p:nvSpPr>
          <p:cNvPr id="4" name="Slide Number Placeholder 3"/>
          <p:cNvSpPr>
            <a:spLocks noGrp="1"/>
          </p:cNvSpPr>
          <p:nvPr>
            <p:ph type="sldNum" sz="quarter" idx="10"/>
          </p:nvPr>
        </p:nvSpPr>
        <p:spPr/>
        <p:txBody>
          <a:bodyPr/>
          <a:lstStyle/>
          <a:p>
            <a:fld id="{47178587-580A-D542-9CEC-0085E4C08071}" type="slidenum">
              <a:rPr lang="en-US" smtClean="0"/>
              <a:t>1</a:t>
            </a:fld>
            <a:endParaRPr lang="en-US"/>
          </a:p>
        </p:txBody>
      </p:sp>
    </p:spTree>
    <p:extLst>
      <p:ext uri="{BB962C8B-B14F-4D97-AF65-F5344CB8AC3E}">
        <p14:creationId xmlns:p14="http://schemas.microsoft.com/office/powerpoint/2010/main" val="1247686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178587-580A-D542-9CEC-0085E4C08071}" type="slidenum">
              <a:rPr lang="en-US" smtClean="0"/>
              <a:t>16</a:t>
            </a:fld>
            <a:endParaRPr lang="en-US"/>
          </a:p>
        </p:txBody>
      </p:sp>
    </p:spTree>
    <p:extLst>
      <p:ext uri="{BB962C8B-B14F-4D97-AF65-F5344CB8AC3E}">
        <p14:creationId xmlns:p14="http://schemas.microsoft.com/office/powerpoint/2010/main" val="3854256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information model is a representation of concepts, relationships, constraints, rules, and operations to specify data semantics for a chosen domain</a:t>
            </a:r>
          </a:p>
          <a:p>
            <a:r>
              <a:rPr lang="en-US" dirty="0"/>
              <a:t>It provides a sharable, stable, and organized structure of information requirements</a:t>
            </a:r>
          </a:p>
          <a:p>
            <a:endParaRPr lang="en-US" dirty="0"/>
          </a:p>
          <a:p>
            <a:endParaRPr lang="en-US" dirty="0"/>
          </a:p>
        </p:txBody>
      </p:sp>
      <p:sp>
        <p:nvSpPr>
          <p:cNvPr id="4" name="Slide Number Placeholder 3"/>
          <p:cNvSpPr>
            <a:spLocks noGrp="1"/>
          </p:cNvSpPr>
          <p:nvPr>
            <p:ph type="sldNum" sz="quarter" idx="10"/>
          </p:nvPr>
        </p:nvSpPr>
        <p:spPr/>
        <p:txBody>
          <a:bodyPr/>
          <a:lstStyle/>
          <a:p>
            <a:fld id="{47178587-580A-D542-9CEC-0085E4C08071}" type="slidenum">
              <a:rPr lang="en-US" smtClean="0"/>
              <a:t>17</a:t>
            </a:fld>
            <a:endParaRPr lang="en-US"/>
          </a:p>
        </p:txBody>
      </p:sp>
    </p:spTree>
    <p:extLst>
      <p:ext uri="{BB962C8B-B14F-4D97-AF65-F5344CB8AC3E}">
        <p14:creationId xmlns:p14="http://schemas.microsoft.com/office/powerpoint/2010/main" val="3583459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7178587-580A-D542-9CEC-0085E4C08071}" type="slidenum">
              <a:rPr lang="en-US" smtClean="0"/>
              <a:t>18</a:t>
            </a:fld>
            <a:endParaRPr lang="en-US"/>
          </a:p>
        </p:txBody>
      </p:sp>
    </p:spTree>
    <p:extLst>
      <p:ext uri="{BB962C8B-B14F-4D97-AF65-F5344CB8AC3E}">
        <p14:creationId xmlns:p14="http://schemas.microsoft.com/office/powerpoint/2010/main" val="1078203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178587-580A-D542-9CEC-0085E4C08071}" type="slidenum">
              <a:rPr lang="en-US" smtClean="0"/>
              <a:t>20</a:t>
            </a:fld>
            <a:endParaRPr lang="en-US"/>
          </a:p>
        </p:txBody>
      </p:sp>
    </p:spTree>
    <p:extLst>
      <p:ext uri="{BB962C8B-B14F-4D97-AF65-F5344CB8AC3E}">
        <p14:creationId xmlns:p14="http://schemas.microsoft.com/office/powerpoint/2010/main" val="1557668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we have the right Stakeholders?</a:t>
            </a:r>
            <a:endParaRPr lang="en-US" dirty="0"/>
          </a:p>
        </p:txBody>
      </p:sp>
      <p:sp>
        <p:nvSpPr>
          <p:cNvPr id="4" name="Slide Number Placeholder 3"/>
          <p:cNvSpPr>
            <a:spLocks noGrp="1"/>
          </p:cNvSpPr>
          <p:nvPr>
            <p:ph type="sldNum" sz="quarter" idx="10"/>
          </p:nvPr>
        </p:nvSpPr>
        <p:spPr/>
        <p:txBody>
          <a:bodyPr/>
          <a:lstStyle/>
          <a:p>
            <a:fld id="{47178587-580A-D542-9CEC-0085E4C08071}" type="slidenum">
              <a:rPr lang="uk-UA" smtClean="0"/>
              <a:t>25</a:t>
            </a:fld>
            <a:endParaRPr lang="uk-UA"/>
          </a:p>
        </p:txBody>
      </p:sp>
    </p:spTree>
    <p:extLst>
      <p:ext uri="{BB962C8B-B14F-4D97-AF65-F5344CB8AC3E}">
        <p14:creationId xmlns:p14="http://schemas.microsoft.com/office/powerpoint/2010/main" val="984064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hape 277"/>
          <p:cNvSpPr>
            <a:spLocks noGrp="1" noRot="1" noChangeAspect="1"/>
          </p:cNvSpPr>
          <p:nvPr>
            <p:ph type="sldImg"/>
          </p:nvPr>
        </p:nvSpPr>
        <p:spPr>
          <a:prstGeom prst="rect">
            <a:avLst/>
          </a:prstGeom>
        </p:spPr>
        <p:txBody>
          <a:bodyPr/>
          <a:lstStyle/>
          <a:p>
            <a:pPr lvl="0"/>
            <a:endParaRPr/>
          </a:p>
        </p:txBody>
      </p:sp>
      <p:sp>
        <p:nvSpPr>
          <p:cNvPr id="278" name="Shape 278"/>
          <p:cNvSpPr>
            <a:spLocks noGrp="1"/>
          </p:cNvSpPr>
          <p:nvPr>
            <p:ph type="body" sz="quarter" idx="1"/>
          </p:nvPr>
        </p:nvSpPr>
        <p:spPr>
          <a:prstGeom prst="rect">
            <a:avLst/>
          </a:prstGeom>
        </p:spPr>
        <p:txBody>
          <a:bodyPr/>
          <a:lstStyle>
            <a:lvl1pPr marL="271669" indent="-271669">
              <a:buClr>
                <a:srgbClr val="535353"/>
              </a:buClr>
              <a:buSzPct val="82000"/>
              <a:buChar char="-"/>
            </a:lvl1pPr>
          </a:lstStyle>
          <a:p>
            <a:pPr lvl="0">
              <a:defRPr sz="1800"/>
            </a:pPr>
            <a:r>
              <a:rPr lang="en-US" sz="2400" dirty="0"/>
              <a:t>I</a:t>
            </a:r>
            <a:r>
              <a:rPr lang="en-US" sz="2400" dirty="0" smtClean="0"/>
              <a:t>ntegrate </a:t>
            </a:r>
            <a:r>
              <a:rPr lang="en-US" sz="2400" dirty="0"/>
              <a:t>both new and existing, a unified set of data records and platforms for </a:t>
            </a:r>
            <a:r>
              <a:rPr lang="en-US" sz="2400" dirty="0" smtClean="0"/>
              <a:t>analytics</a:t>
            </a:r>
            <a:endParaRPr lang="en-US" sz="2400" dirty="0"/>
          </a:p>
          <a:p>
            <a:pPr lvl="0">
              <a:defRPr sz="1800"/>
            </a:pPr>
            <a:r>
              <a:rPr lang="en-US" sz="2400" dirty="0" smtClean="0"/>
              <a:t>Allow other to </a:t>
            </a:r>
            <a:r>
              <a:rPr lang="en-US" sz="2400" dirty="0"/>
              <a:t>provide data and build applications</a:t>
            </a:r>
          </a:p>
        </p:txBody>
      </p:sp>
    </p:spTree>
    <p:extLst>
      <p:ext uri="{BB962C8B-B14F-4D97-AF65-F5344CB8AC3E}">
        <p14:creationId xmlns:p14="http://schemas.microsoft.com/office/powerpoint/2010/main" val="589035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Our objective to provide a comprehensive framework</a:t>
            </a:r>
            <a:endParaRPr lang="en-US" sz="2400" dirty="0"/>
          </a:p>
        </p:txBody>
      </p:sp>
      <p:sp>
        <p:nvSpPr>
          <p:cNvPr id="4" name="Slide Number Placeholder 3"/>
          <p:cNvSpPr>
            <a:spLocks noGrp="1"/>
          </p:cNvSpPr>
          <p:nvPr>
            <p:ph type="sldNum" sz="quarter" idx="10"/>
          </p:nvPr>
        </p:nvSpPr>
        <p:spPr/>
        <p:txBody>
          <a:bodyPr/>
          <a:lstStyle/>
          <a:p>
            <a:fld id="{47178587-580A-D542-9CEC-0085E4C08071}" type="slidenum">
              <a:rPr lang="en-US" smtClean="0"/>
              <a:t>2</a:t>
            </a:fld>
            <a:endParaRPr lang="en-US"/>
          </a:p>
        </p:txBody>
      </p:sp>
    </p:spTree>
    <p:extLst>
      <p:ext uri="{BB962C8B-B14F-4D97-AF65-F5344CB8AC3E}">
        <p14:creationId xmlns:p14="http://schemas.microsoft.com/office/powerpoint/2010/main" val="2218966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p>
        </p:txBody>
      </p:sp>
      <p:sp>
        <p:nvSpPr>
          <p:cNvPr id="4" name="Slide Number Placeholder 3"/>
          <p:cNvSpPr>
            <a:spLocks noGrp="1"/>
          </p:cNvSpPr>
          <p:nvPr>
            <p:ph type="sldNum" sz="quarter" idx="10"/>
          </p:nvPr>
        </p:nvSpPr>
        <p:spPr/>
        <p:txBody>
          <a:bodyPr/>
          <a:lstStyle/>
          <a:p>
            <a:fld id="{47178587-580A-D542-9CEC-0085E4C08071}" type="slidenum">
              <a:rPr lang="en-US" smtClean="0"/>
              <a:t>4</a:t>
            </a:fld>
            <a:endParaRPr lang="en-US"/>
          </a:p>
        </p:txBody>
      </p:sp>
    </p:spTree>
    <p:extLst>
      <p:ext uri="{BB962C8B-B14F-4D97-AF65-F5344CB8AC3E}">
        <p14:creationId xmlns:p14="http://schemas.microsoft.com/office/powerpoint/2010/main" val="2403140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178587-580A-D542-9CEC-0085E4C08071}" type="slidenum">
              <a:rPr lang="en-US" smtClean="0"/>
              <a:t>8</a:t>
            </a:fld>
            <a:endParaRPr lang="en-US"/>
          </a:p>
        </p:txBody>
      </p:sp>
    </p:spTree>
    <p:extLst>
      <p:ext uri="{BB962C8B-B14F-4D97-AF65-F5344CB8AC3E}">
        <p14:creationId xmlns:p14="http://schemas.microsoft.com/office/powerpoint/2010/main" val="845243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p>
        </p:txBody>
      </p:sp>
      <p:sp>
        <p:nvSpPr>
          <p:cNvPr id="4" name="Slide Number Placeholder 3"/>
          <p:cNvSpPr>
            <a:spLocks noGrp="1"/>
          </p:cNvSpPr>
          <p:nvPr>
            <p:ph type="sldNum" sz="quarter" idx="10"/>
          </p:nvPr>
        </p:nvSpPr>
        <p:spPr/>
        <p:txBody>
          <a:bodyPr/>
          <a:lstStyle/>
          <a:p>
            <a:fld id="{47178587-580A-D542-9CEC-0085E4C08071}" type="slidenum">
              <a:rPr lang="en-US" smtClean="0"/>
              <a:t>9</a:t>
            </a:fld>
            <a:endParaRPr lang="en-US"/>
          </a:p>
        </p:txBody>
      </p:sp>
    </p:spTree>
    <p:extLst>
      <p:ext uri="{BB962C8B-B14F-4D97-AF65-F5344CB8AC3E}">
        <p14:creationId xmlns:p14="http://schemas.microsoft.com/office/powerpoint/2010/main" val="3147241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noRot="1" noChangeAspect="1"/>
          </p:cNvSpPr>
          <p:nvPr>
            <p:ph type="sldImg"/>
          </p:nvPr>
        </p:nvSpPr>
        <p:spPr>
          <a:prstGeom prst="rect">
            <a:avLst/>
          </a:prstGeom>
        </p:spPr>
        <p:txBody>
          <a:bodyPr/>
          <a:lstStyle/>
          <a:p>
            <a:pPr lvl="0"/>
            <a:endParaRPr/>
          </a:p>
        </p:txBody>
      </p:sp>
      <p:sp>
        <p:nvSpPr>
          <p:cNvPr id="122" name="Shape 122"/>
          <p:cNvSpPr>
            <a:spLocks noGrp="1"/>
          </p:cNvSpPr>
          <p:nvPr>
            <p:ph type="body" sz="quarter" idx="1"/>
          </p:nvPr>
        </p:nvSpPr>
        <p:spPr>
          <a:prstGeom prst="rect">
            <a:avLst/>
          </a:prstGeom>
        </p:spPr>
        <p:txBody>
          <a:bodyPr/>
          <a:lstStyle/>
          <a:p>
            <a:pPr lvl="0">
              <a:buClr>
                <a:srgbClr val="535353"/>
              </a:buClr>
              <a:buSzPct val="82000"/>
              <a:defRPr sz="1800"/>
            </a:pPr>
            <a:r>
              <a:rPr lang="en-US" sz="2400" dirty="0" smtClean="0"/>
              <a:t>Leverage existing data facilities</a:t>
            </a:r>
            <a:endParaRPr sz="2400" dirty="0"/>
          </a:p>
        </p:txBody>
      </p:sp>
    </p:spTree>
    <p:extLst>
      <p:ext uri="{BB962C8B-B14F-4D97-AF65-F5344CB8AC3E}">
        <p14:creationId xmlns:p14="http://schemas.microsoft.com/office/powerpoint/2010/main" val="525463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noRot="1" noChangeAspect="1"/>
          </p:cNvSpPr>
          <p:nvPr>
            <p:ph type="sldImg"/>
          </p:nvPr>
        </p:nvSpPr>
        <p:spPr>
          <a:prstGeom prst="rect">
            <a:avLst/>
          </a:prstGeom>
        </p:spPr>
        <p:txBody>
          <a:bodyPr/>
          <a:lstStyle/>
          <a:p>
            <a:pPr lvl="0"/>
            <a:endParaRPr/>
          </a:p>
        </p:txBody>
      </p:sp>
      <p:sp>
        <p:nvSpPr>
          <p:cNvPr id="165" name="Shape 165"/>
          <p:cNvSpPr>
            <a:spLocks noGrp="1"/>
          </p:cNvSpPr>
          <p:nvPr>
            <p:ph type="body" sz="quarter" idx="1"/>
          </p:nvPr>
        </p:nvSpPr>
        <p:spPr>
          <a:prstGeom prst="rect">
            <a:avLst/>
          </a:prstGeom>
        </p:spPr>
        <p:txBody>
          <a:bodyPr/>
          <a:lstStyle/>
          <a:p>
            <a:pPr marL="271669" lvl="0" indent="-271669">
              <a:buClr>
                <a:srgbClr val="535353"/>
              </a:buClr>
              <a:buSzPct val="82000"/>
              <a:buChar char="-"/>
              <a:defRPr sz="1800"/>
            </a:pPr>
            <a:r>
              <a:rPr lang="en-US" sz="2400" dirty="0" smtClean="0"/>
              <a:t>Handle dark data</a:t>
            </a:r>
            <a:endParaRPr sz="2400" dirty="0"/>
          </a:p>
        </p:txBody>
      </p:sp>
    </p:spTree>
    <p:extLst>
      <p:ext uri="{BB962C8B-B14F-4D97-AF65-F5344CB8AC3E}">
        <p14:creationId xmlns:p14="http://schemas.microsoft.com/office/powerpoint/2010/main" val="1013229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a:spLocks noGrp="1" noRot="1" noChangeAspect="1"/>
          </p:cNvSpPr>
          <p:nvPr>
            <p:ph type="sldImg"/>
          </p:nvPr>
        </p:nvSpPr>
        <p:spPr>
          <a:prstGeom prst="rect">
            <a:avLst/>
          </a:prstGeom>
        </p:spPr>
        <p:txBody>
          <a:bodyPr/>
          <a:lstStyle/>
          <a:p>
            <a:pPr lvl="0"/>
            <a:endParaRPr/>
          </a:p>
        </p:txBody>
      </p:sp>
      <p:sp>
        <p:nvSpPr>
          <p:cNvPr id="214" name="Shape 214"/>
          <p:cNvSpPr>
            <a:spLocks noGrp="1"/>
          </p:cNvSpPr>
          <p:nvPr>
            <p:ph type="body" sz="quarter" idx="1"/>
          </p:nvPr>
        </p:nvSpPr>
        <p:spPr>
          <a:prstGeom prst="rect">
            <a:avLst/>
          </a:prstGeom>
        </p:spPr>
        <p:txBody>
          <a:bodyPr/>
          <a:lstStyle/>
          <a:p>
            <a:pPr marL="271669" lvl="0" indent="-271669">
              <a:buClr>
                <a:srgbClr val="535353"/>
              </a:buClr>
              <a:buSzPct val="82000"/>
              <a:buChar char="-"/>
              <a:defRPr sz="1800"/>
            </a:pPr>
            <a:r>
              <a:rPr lang="en-US" sz="2400" dirty="0" smtClean="0"/>
              <a:t>Provide data </a:t>
            </a:r>
            <a:r>
              <a:rPr sz="2400" dirty="0" smtClean="0"/>
              <a:t>science infrastructure</a:t>
            </a:r>
            <a:endParaRPr sz="2400" dirty="0"/>
          </a:p>
        </p:txBody>
      </p:sp>
    </p:spTree>
    <p:extLst>
      <p:ext uri="{BB962C8B-B14F-4D97-AF65-F5344CB8AC3E}">
        <p14:creationId xmlns:p14="http://schemas.microsoft.com/office/powerpoint/2010/main" val="1945797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hape 277"/>
          <p:cNvSpPr>
            <a:spLocks noGrp="1" noRot="1" noChangeAspect="1"/>
          </p:cNvSpPr>
          <p:nvPr>
            <p:ph type="sldImg"/>
          </p:nvPr>
        </p:nvSpPr>
        <p:spPr>
          <a:prstGeom prst="rect">
            <a:avLst/>
          </a:prstGeom>
        </p:spPr>
        <p:txBody>
          <a:bodyPr/>
          <a:lstStyle/>
          <a:p>
            <a:pPr lvl="0"/>
            <a:endParaRPr/>
          </a:p>
        </p:txBody>
      </p:sp>
      <p:sp>
        <p:nvSpPr>
          <p:cNvPr id="278" name="Shape 278"/>
          <p:cNvSpPr>
            <a:spLocks noGrp="1"/>
          </p:cNvSpPr>
          <p:nvPr>
            <p:ph type="body" sz="quarter" idx="1"/>
          </p:nvPr>
        </p:nvSpPr>
        <p:spPr>
          <a:prstGeom prst="rect">
            <a:avLst/>
          </a:prstGeom>
        </p:spPr>
        <p:txBody>
          <a:bodyPr/>
          <a:lstStyle>
            <a:lvl1pPr marL="271669" indent="-271669">
              <a:buClr>
                <a:srgbClr val="535353"/>
              </a:buClr>
              <a:buSzPct val="82000"/>
              <a:buChar char="-"/>
            </a:lvl1pPr>
          </a:lstStyle>
          <a:p>
            <a:pPr lvl="0">
              <a:defRPr sz="1800"/>
            </a:pPr>
            <a:r>
              <a:rPr lang="en-US" sz="2400" dirty="0"/>
              <a:t>I</a:t>
            </a:r>
            <a:r>
              <a:rPr lang="en-US" sz="2400" dirty="0" smtClean="0"/>
              <a:t>ntegrate </a:t>
            </a:r>
            <a:r>
              <a:rPr lang="en-US" sz="2400" dirty="0"/>
              <a:t>both new and existing, a unified set of data records and platforms for </a:t>
            </a:r>
            <a:r>
              <a:rPr lang="en-US" sz="2400" dirty="0" smtClean="0"/>
              <a:t>analytics</a:t>
            </a:r>
            <a:endParaRPr lang="en-US" sz="2400" dirty="0"/>
          </a:p>
          <a:p>
            <a:pPr lvl="0">
              <a:defRPr sz="1800"/>
            </a:pPr>
            <a:r>
              <a:rPr lang="en-US" sz="2400" dirty="0" smtClean="0"/>
              <a:t>Allow other to </a:t>
            </a:r>
            <a:r>
              <a:rPr lang="en-US" sz="2400" dirty="0"/>
              <a:t>provide data and build applications</a:t>
            </a:r>
          </a:p>
        </p:txBody>
      </p:sp>
    </p:spTree>
    <p:extLst>
      <p:ext uri="{BB962C8B-B14F-4D97-AF65-F5344CB8AC3E}">
        <p14:creationId xmlns:p14="http://schemas.microsoft.com/office/powerpoint/2010/main" val="1144883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rgbClr val="215D77"/>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rgbClr val="215D77"/>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rgbClr val="215D77"/>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r>
              <a:rPr lang="en-US" smtClean="0"/>
              <a:t>1/7/16</a:t>
            </a:r>
            <a:endParaRPr lang="en-US"/>
          </a:p>
        </p:txBody>
      </p:sp>
      <p:sp>
        <p:nvSpPr>
          <p:cNvPr id="5" name="Footer Placeholder 4"/>
          <p:cNvSpPr>
            <a:spLocks noGrp="1"/>
          </p:cNvSpPr>
          <p:nvPr>
            <p:ph type="ftr" sz="quarter" idx="11"/>
          </p:nvPr>
        </p:nvSpPr>
        <p:spPr>
          <a:xfrm>
            <a:off x="264458" y="6275668"/>
            <a:ext cx="4840941"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0" advClick="0" advTm="10000">
        <p:cut/>
      </p:transition>
    </mc:Choice>
    <mc:Fallback xmlns="">
      <p:transition xmlns:p14="http://schemas.microsoft.com/office/powerpoint/2010/main" advClick="0" advTm="10000">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1/7/16</a:t>
            </a:r>
            <a:endParaRPr lang="en-US"/>
          </a:p>
        </p:txBody>
      </p:sp>
      <p:sp>
        <p:nvSpPr>
          <p:cNvPr id="6" name="Footer Placeholder 5"/>
          <p:cNvSpPr>
            <a:spLocks noGrp="1"/>
          </p:cNvSpPr>
          <p:nvPr>
            <p:ph type="ftr" sz="quarter" idx="11"/>
          </p:nvPr>
        </p:nvSpPr>
        <p:spPr>
          <a:xfrm>
            <a:off x="264458" y="6275668"/>
            <a:ext cx="4840941"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DDDD8B9-C07E-F649-BDB8-C1B81A4039A1}" type="slidenum">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mc:AlternateContent xmlns:mc="http://schemas.openxmlformats.org/markup-compatibility/2006" xmlns:p14="http://schemas.microsoft.com/office/powerpoint/2010/main">
    <mc:Choice Requires="p14">
      <p:transition p14:dur="100" advClick="0" advTm="10000">
        <p:cut/>
      </p:transition>
    </mc:Choice>
    <mc:Fallback xmlns="">
      <p:transition xmlns:p14="http://schemas.microsoft.com/office/powerpoint/2010/main" advClick="0" advTm="10000">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r>
              <a:rPr lang="en-US" smtClean="0"/>
              <a:t>1/7/16</a:t>
            </a:r>
            <a:endParaRPr lang="en-US"/>
          </a:p>
        </p:txBody>
      </p:sp>
      <p:sp>
        <p:nvSpPr>
          <p:cNvPr id="5" name="Footer Placeholder 4"/>
          <p:cNvSpPr>
            <a:spLocks noGrp="1"/>
          </p:cNvSpPr>
          <p:nvPr>
            <p:ph type="ftr" sz="quarter" idx="11"/>
          </p:nvPr>
        </p:nvSpPr>
        <p:spPr>
          <a:xfrm>
            <a:off x="264458" y="6275668"/>
            <a:ext cx="4840941"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DDDD8B9-C07E-F649-BDB8-C1B81A4039A1}" type="slidenum">
              <a:t>‹#›</a:t>
            </a:fld>
            <a:endParaRPr lang="en-US"/>
          </a:p>
        </p:txBody>
      </p:sp>
    </p:spTree>
  </p:cSld>
  <p:clrMapOvr>
    <a:masterClrMapping/>
  </p:clrMapOvr>
  <mc:AlternateContent xmlns:mc="http://schemas.openxmlformats.org/markup-compatibility/2006" xmlns:p14="http://schemas.microsoft.com/office/powerpoint/2010/main">
    <mc:Choice Requires="p14">
      <p:transition p14:dur="100" advClick="0" advTm="10000">
        <p:cut/>
      </p:transition>
    </mc:Choice>
    <mc:Fallback xmlns="">
      <p:transition xmlns:p14="http://schemas.microsoft.com/office/powerpoint/2010/main" advClick="0" advTm="10000">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r>
              <a:rPr lang="en-US" smtClean="0"/>
              <a:t>1/7/16</a:t>
            </a:r>
            <a:endParaRPr lang="en-US"/>
          </a:p>
        </p:txBody>
      </p:sp>
      <p:sp>
        <p:nvSpPr>
          <p:cNvPr id="5" name="Footer Placeholder 4"/>
          <p:cNvSpPr>
            <a:spLocks noGrp="1"/>
          </p:cNvSpPr>
          <p:nvPr>
            <p:ph type="ftr" sz="quarter" idx="11"/>
          </p:nvPr>
        </p:nvSpPr>
        <p:spPr>
          <a:xfrm>
            <a:off x="264458" y="6275668"/>
            <a:ext cx="4840941"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DDDD8B9-C07E-F649-BDB8-C1B81A4039A1}" type="slidenum">
              <a:t>‹#›</a:t>
            </a:fld>
            <a:endParaRPr lang="en-US"/>
          </a:p>
        </p:txBody>
      </p:sp>
    </p:spTree>
  </p:cSld>
  <p:clrMapOvr>
    <a:masterClrMapping/>
  </p:clrMapOvr>
  <mc:AlternateContent xmlns:mc="http://schemas.openxmlformats.org/markup-compatibility/2006" xmlns:p14="http://schemas.microsoft.com/office/powerpoint/2010/main">
    <mc:Choice Requires="p14">
      <p:transition p14:dur="100" advClick="0" advTm="10000">
        <p:cut/>
      </p:transition>
    </mc:Choice>
    <mc:Fallback xmlns="">
      <p:transition xmlns:p14="http://schemas.microsoft.com/office/powerpoint/2010/main" advClick="0" advTm="10000">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r>
              <a:rPr lang="en-US" smtClean="0"/>
              <a:t>1/7/16</a:t>
            </a:r>
            <a:endParaRPr lang="en-US"/>
          </a:p>
        </p:txBody>
      </p:sp>
      <p:sp>
        <p:nvSpPr>
          <p:cNvPr id="5" name="Footer Placeholder 4"/>
          <p:cNvSpPr>
            <a:spLocks noGrp="1"/>
          </p:cNvSpPr>
          <p:nvPr>
            <p:ph type="ftr" sz="quarter" idx="11"/>
          </p:nvPr>
        </p:nvSpPr>
        <p:spPr>
          <a:xfrm>
            <a:off x="264458" y="6275668"/>
            <a:ext cx="4840941"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DDDD8B9-C07E-F649-BDB8-C1B81A4039A1}" type="slidenum">
              <a:t>‹#›</a:t>
            </a:fld>
            <a:endParaRPr lang="en-US"/>
          </a:p>
        </p:txBody>
      </p:sp>
    </p:spTree>
  </p:cSld>
  <p:clrMapOvr>
    <a:masterClrMapping/>
  </p:clrMapOvr>
  <mc:AlternateContent xmlns:mc="http://schemas.openxmlformats.org/markup-compatibility/2006" xmlns:p14="http://schemas.microsoft.com/office/powerpoint/2010/main">
    <mc:Choice Requires="p14">
      <p:transition p14:dur="100" advClick="0" advTm="10000">
        <p:cut/>
      </p:transition>
    </mc:Choice>
    <mc:Fallback xmlns="">
      <p:transition xmlns:p14="http://schemas.microsoft.com/office/powerpoint/2010/main" advClick="0" advTm="10000">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dirty="0"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r>
              <a:rPr lang="en-US" smtClean="0"/>
              <a:t>1/7/16</a:t>
            </a:r>
            <a:endParaRPr lang="en-US"/>
          </a:p>
        </p:txBody>
      </p:sp>
      <p:sp>
        <p:nvSpPr>
          <p:cNvPr id="5" name="Footer Placeholder 4"/>
          <p:cNvSpPr>
            <a:spLocks noGrp="1"/>
          </p:cNvSpPr>
          <p:nvPr>
            <p:ph type="ftr" sz="quarter" idx="11"/>
          </p:nvPr>
        </p:nvSpPr>
        <p:spPr>
          <a:xfrm>
            <a:off x="264458" y="6275668"/>
            <a:ext cx="4840941"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DDDD8B9-C07E-F649-BDB8-C1B81A4039A1}" type="slidenum">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mc:AlternateContent xmlns:mc="http://schemas.openxmlformats.org/markup-compatibility/2006" xmlns:p14="http://schemas.microsoft.com/office/powerpoint/2010/main">
    <mc:Choice Requires="p14">
      <p:transition p14:dur="100" advClick="0" advTm="10000">
        <p:cut/>
      </p:transition>
    </mc:Choice>
    <mc:Fallback xmlns="">
      <p:transition xmlns:p14="http://schemas.microsoft.com/office/powerpoint/2010/main" advClick="0" advTm="10000">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r>
              <a:rPr lang="en-US" smtClean="0"/>
              <a:t>1/7/16</a:t>
            </a:r>
            <a:endParaRPr lang="en-US"/>
          </a:p>
        </p:txBody>
      </p:sp>
      <p:sp>
        <p:nvSpPr>
          <p:cNvPr id="5" name="Footer Placeholder 4"/>
          <p:cNvSpPr>
            <a:spLocks noGrp="1"/>
          </p:cNvSpPr>
          <p:nvPr>
            <p:ph type="ftr" sz="quarter" idx="11"/>
          </p:nvPr>
        </p:nvSpPr>
        <p:spPr>
          <a:xfrm>
            <a:off x="264458" y="6275668"/>
            <a:ext cx="4840941"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0" advClick="0" advTm="10000">
        <p:cut/>
      </p:transition>
    </mc:Choice>
    <mc:Fallback xmlns="">
      <p:transition xmlns:p14="http://schemas.microsoft.com/office/powerpoint/2010/main" advClick="0" advTm="10000">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r>
              <a:rPr lang="en-US" smtClean="0"/>
              <a:t>1/7/16</a:t>
            </a:r>
            <a:endParaRPr lang="en-US"/>
          </a:p>
        </p:txBody>
      </p:sp>
      <p:sp>
        <p:nvSpPr>
          <p:cNvPr id="6" name="Footer Placeholder 5"/>
          <p:cNvSpPr>
            <a:spLocks noGrp="1"/>
          </p:cNvSpPr>
          <p:nvPr>
            <p:ph type="ftr" sz="quarter" idx="11"/>
          </p:nvPr>
        </p:nvSpPr>
        <p:spPr>
          <a:xfrm>
            <a:off x="264458" y="6275668"/>
            <a:ext cx="4840941"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DDDD8B9-C07E-F649-BDB8-C1B81A4039A1}" type="slidenum">
              <a:t>‹#›</a:t>
            </a:fld>
            <a:endParaRPr lang="en-US"/>
          </a:p>
        </p:txBody>
      </p:sp>
    </p:spTree>
  </p:cSld>
  <p:clrMapOvr>
    <a:masterClrMapping/>
  </p:clrMapOvr>
  <mc:AlternateContent xmlns:mc="http://schemas.openxmlformats.org/markup-compatibility/2006" xmlns:p14="http://schemas.microsoft.com/office/powerpoint/2010/main">
    <mc:Choice Requires="p14">
      <p:transition p14:dur="100" advClick="0" advTm="10000">
        <p:cut/>
      </p:transition>
    </mc:Choice>
    <mc:Fallback xmlns="">
      <p:transition xmlns:p14="http://schemas.microsoft.com/office/powerpoint/2010/main" advClick="0" advTm="10000">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r>
              <a:rPr lang="en-US" smtClean="0"/>
              <a:t>1/7/16</a:t>
            </a:r>
            <a:endParaRPr lang="en-US"/>
          </a:p>
        </p:txBody>
      </p:sp>
      <p:sp>
        <p:nvSpPr>
          <p:cNvPr id="8" name="Footer Placeholder 7"/>
          <p:cNvSpPr>
            <a:spLocks noGrp="1"/>
          </p:cNvSpPr>
          <p:nvPr>
            <p:ph type="ftr" sz="quarter" idx="11"/>
          </p:nvPr>
        </p:nvSpPr>
        <p:spPr>
          <a:xfrm>
            <a:off x="264458" y="6275668"/>
            <a:ext cx="4840941"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1DDDD8B9-C07E-F649-BDB8-C1B81A4039A1}" type="slidenum">
              <a:t>‹#›</a:t>
            </a:fld>
            <a:endParaRPr lang="en-US"/>
          </a:p>
        </p:txBody>
      </p:sp>
    </p:spTree>
  </p:cSld>
  <p:clrMapOvr>
    <a:masterClrMapping/>
  </p:clrMapOvr>
  <mc:AlternateContent xmlns:mc="http://schemas.openxmlformats.org/markup-compatibility/2006" xmlns:p14="http://schemas.microsoft.com/office/powerpoint/2010/main">
    <mc:Choice Requires="p14">
      <p:transition p14:dur="100" advClick="0" advTm="10000">
        <p:cut/>
      </p:transition>
    </mc:Choice>
    <mc:Fallback xmlns="">
      <p:transition xmlns:p14="http://schemas.microsoft.com/office/powerpoint/2010/main" advClick="0" advTm="10000">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r>
              <a:rPr lang="en-US" smtClean="0"/>
              <a:t>1/7/16</a:t>
            </a:r>
            <a:endParaRPr lang="en-US"/>
          </a:p>
        </p:txBody>
      </p:sp>
      <p:sp>
        <p:nvSpPr>
          <p:cNvPr id="4" name="Footer Placeholder 3"/>
          <p:cNvSpPr>
            <a:spLocks noGrp="1"/>
          </p:cNvSpPr>
          <p:nvPr>
            <p:ph type="ftr" sz="quarter" idx="11"/>
          </p:nvPr>
        </p:nvSpPr>
        <p:spPr>
          <a:xfrm>
            <a:off x="264458" y="6275668"/>
            <a:ext cx="4840941"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1DDDD8B9-C07E-F649-BDB8-C1B81A4039A1}" type="slidenum">
              <a:t>‹#›</a:t>
            </a:fld>
            <a:endParaRPr lang="en-US"/>
          </a:p>
        </p:txBody>
      </p:sp>
    </p:spTree>
  </p:cSld>
  <p:clrMapOvr>
    <a:masterClrMapping/>
  </p:clrMapOvr>
  <mc:AlternateContent xmlns:mc="http://schemas.openxmlformats.org/markup-compatibility/2006" xmlns:p14="http://schemas.microsoft.com/office/powerpoint/2010/main">
    <mc:Choice Requires="p14">
      <p:transition p14:dur="100" advClick="0" advTm="10000">
        <p:cut/>
      </p:transition>
    </mc:Choice>
    <mc:Fallback xmlns="">
      <p:transition xmlns:p14="http://schemas.microsoft.com/office/powerpoint/2010/main" advClick="0" advTm="10000">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1/7/16</a:t>
            </a:r>
            <a:endParaRPr lang="en-US"/>
          </a:p>
        </p:txBody>
      </p:sp>
      <p:sp>
        <p:nvSpPr>
          <p:cNvPr id="3" name="Footer Placeholder 2"/>
          <p:cNvSpPr>
            <a:spLocks noGrp="1"/>
          </p:cNvSpPr>
          <p:nvPr>
            <p:ph type="ftr" sz="quarter" idx="11"/>
          </p:nvPr>
        </p:nvSpPr>
        <p:spPr>
          <a:xfrm>
            <a:off x="264458" y="6275668"/>
            <a:ext cx="4840941"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1DDDD8B9-C07E-F649-BDB8-C1B81A4039A1}" type="slidenum">
              <a:t>‹#›</a:t>
            </a:fld>
            <a:endParaRPr lang="en-US"/>
          </a:p>
        </p:txBody>
      </p:sp>
    </p:spTree>
  </p:cSld>
  <p:clrMapOvr>
    <a:masterClrMapping/>
  </p:clrMapOvr>
  <mc:AlternateContent xmlns:mc="http://schemas.openxmlformats.org/markup-compatibility/2006" xmlns:p14="http://schemas.microsoft.com/office/powerpoint/2010/main">
    <mc:Choice Requires="p14">
      <p:transition p14:dur="100" advClick="0" advTm="10000">
        <p:cut/>
      </p:transition>
    </mc:Choice>
    <mc:Fallback xmlns="">
      <p:transition xmlns:p14="http://schemas.microsoft.com/office/powerpoint/2010/main" advClick="0" advTm="10000">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r>
              <a:rPr lang="en-US" smtClean="0"/>
              <a:t>1/7/16</a:t>
            </a:r>
            <a:endParaRPr lang="en-US"/>
          </a:p>
        </p:txBody>
      </p:sp>
      <p:sp>
        <p:nvSpPr>
          <p:cNvPr id="6" name="Footer Placeholder 5"/>
          <p:cNvSpPr>
            <a:spLocks noGrp="1"/>
          </p:cNvSpPr>
          <p:nvPr>
            <p:ph type="ftr" sz="quarter" idx="11"/>
          </p:nvPr>
        </p:nvSpPr>
        <p:spPr>
          <a:xfrm>
            <a:off x="264458" y="6275668"/>
            <a:ext cx="4840941"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DDDD8B9-C07E-F649-BDB8-C1B81A4039A1}" type="slidenum">
              <a:t>‹#›</a:t>
            </a:fld>
            <a:endParaRPr lang="en-US"/>
          </a:p>
        </p:txBody>
      </p:sp>
    </p:spTree>
  </p:cSld>
  <p:clrMapOvr>
    <a:masterClrMapping/>
  </p:clrMapOvr>
  <mc:AlternateContent xmlns:mc="http://schemas.openxmlformats.org/markup-compatibility/2006" xmlns:p14="http://schemas.microsoft.com/office/powerpoint/2010/main">
    <mc:Choice Requires="p14">
      <p:transition p14:dur="100" advClick="0" advTm="10000">
        <p:cut/>
      </p:transition>
    </mc:Choice>
    <mc:Fallback xmlns="">
      <p:transition xmlns:p14="http://schemas.microsoft.com/office/powerpoint/2010/main" advClick="0" advTm="10000">
        <p:cut/>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37571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539134" cy="473749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5770943" y="6452038"/>
            <a:ext cx="2133600" cy="365125"/>
          </a:xfrm>
          <a:prstGeom prst="rect">
            <a:avLst/>
          </a:prstGeom>
        </p:spPr>
        <p:txBody>
          <a:bodyPr vert="horz" lIns="91440" tIns="45720" rIns="91440" bIns="45720" rtlCol="0" anchor="ctr"/>
          <a:lstStyle>
            <a:lvl1pPr algn="r">
              <a:defRPr sz="1200">
                <a:solidFill>
                  <a:schemeClr val="bg1"/>
                </a:solidFill>
              </a:defRPr>
            </a:lvl1pPr>
          </a:lstStyle>
          <a:p>
            <a:r>
              <a:rPr lang="en-US" smtClean="0"/>
              <a:t>1/7/16</a:t>
            </a:r>
            <a:endParaRPr lang="en-US"/>
          </a:p>
        </p:txBody>
      </p:sp>
      <p:sp>
        <p:nvSpPr>
          <p:cNvPr id="6" name="Slide Number Placeholder 5"/>
          <p:cNvSpPr>
            <a:spLocks noGrp="1"/>
          </p:cNvSpPr>
          <p:nvPr>
            <p:ph type="sldNum" sz="quarter" idx="4"/>
          </p:nvPr>
        </p:nvSpPr>
        <p:spPr>
          <a:xfrm>
            <a:off x="8097809" y="6452038"/>
            <a:ext cx="990600" cy="365125"/>
          </a:xfrm>
          <a:prstGeom prst="rect">
            <a:avLst/>
          </a:prstGeom>
        </p:spPr>
        <p:txBody>
          <a:bodyPr vert="horz" lIns="91440" tIns="45720" rIns="91440" bIns="45720" rtlCol="0" anchor="ctr"/>
          <a:lstStyle>
            <a:lvl1pPr algn="r">
              <a:defRPr sz="1800">
                <a:solidFill>
                  <a:schemeClr val="bg1"/>
                </a:solidFill>
              </a:defRPr>
            </a:lvl1pPr>
          </a:lstStyle>
          <a:p>
            <a:fld id="{1DDDD8B9-C07E-F649-BDB8-C1B81A4039A1}" type="slidenum">
              <a:rPr lang="en-US"/>
              <a:pPr/>
              <a:t>‹#›</a:t>
            </a:fld>
            <a:endParaRPr lang="en-US"/>
          </a:p>
        </p:txBody>
      </p:sp>
      <p:pic>
        <p:nvPicPr>
          <p:cNvPr id="7" name="Picture 6"/>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67773" y="6337697"/>
            <a:ext cx="523027" cy="520303"/>
          </a:xfrm>
          <a:prstGeom prst="rect">
            <a:avLst/>
          </a:prstGeom>
        </p:spPr>
      </p:pic>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Lst>
  <mc:AlternateContent xmlns:mc="http://schemas.openxmlformats.org/markup-compatibility/2006" xmlns:p14="http://schemas.microsoft.com/office/powerpoint/2010/main">
    <mc:Choice Requires="p14">
      <p:transition p14:dur="100" advClick="0" advTm="10000">
        <p:cut/>
      </p:transition>
    </mc:Choice>
    <mc:Fallback xmlns="">
      <p:transition xmlns:p14="http://schemas.microsoft.com/office/powerpoint/2010/main" advClick="0" advTm="10000">
        <p:cut/>
      </p:transition>
    </mc:Fallback>
  </mc:AlternateContent>
  <p:hf hdr="0" ftr="0"/>
  <p:txStyles>
    <p:titleStyle>
      <a:lvl1pPr algn="ctr" defTabSz="914400" rtl="0" eaLnBrk="1" latinLnBrk="0" hangingPunct="1">
        <a:spcBef>
          <a:spcPct val="0"/>
        </a:spcBef>
        <a:buNone/>
        <a:defRPr sz="4600" kern="1200">
          <a:solidFill>
            <a:schemeClr val="accent1">
              <a:lumMod val="75000"/>
            </a:schemeClr>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800" kern="1200">
          <a:solidFill>
            <a:srgbClr val="215D77"/>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400" kern="1200">
          <a:solidFill>
            <a:srgbClr val="215D77"/>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400" kern="1200">
          <a:solidFill>
            <a:srgbClr val="215D77"/>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2000" kern="1200">
          <a:solidFill>
            <a:srgbClr val="215D77"/>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rgbClr val="215D77"/>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5" Type="http://schemas.openxmlformats.org/officeDocument/2006/relationships/image" Target="../media/image11.png"/><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2.jpeg"/><Relationship Id="rId9" Type="http://schemas.openxmlformats.org/officeDocument/2006/relationships/image" Target="../media/image13.png"/><Relationship Id="rId10" Type="http://schemas.openxmlformats.org/officeDocument/2006/relationships/image" Target="../media/image11.png"/><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jpeg"/><Relationship Id="rId5" Type="http://schemas.openxmlformats.org/officeDocument/2006/relationships/image" Target="../media/image22.emf"/><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4.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6.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em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9" Type="http://schemas.openxmlformats.org/officeDocument/2006/relationships/diagramQuickStyle" Target="../diagrams/quickStyle2.xml"/><Relationship Id="rId20" Type="http://schemas.openxmlformats.org/officeDocument/2006/relationships/diagramColors" Target="../diagrams/colors4.xml"/><Relationship Id="rId21" Type="http://schemas.microsoft.com/office/2007/relationships/diagramDrawing" Target="../diagrams/drawing4.xml"/><Relationship Id="rId10" Type="http://schemas.openxmlformats.org/officeDocument/2006/relationships/diagramColors" Target="../diagrams/colors2.xml"/><Relationship Id="rId11" Type="http://schemas.microsoft.com/office/2007/relationships/diagramDrawing" Target="../diagrams/drawing2.xml"/><Relationship Id="rId12" Type="http://schemas.openxmlformats.org/officeDocument/2006/relationships/diagramData" Target="../diagrams/data3.xml"/><Relationship Id="rId13" Type="http://schemas.openxmlformats.org/officeDocument/2006/relationships/diagramLayout" Target="../diagrams/layout3.xml"/><Relationship Id="rId14" Type="http://schemas.openxmlformats.org/officeDocument/2006/relationships/diagramQuickStyle" Target="../diagrams/quickStyle3.xml"/><Relationship Id="rId15" Type="http://schemas.openxmlformats.org/officeDocument/2006/relationships/diagramColors" Target="../diagrams/colors3.xml"/><Relationship Id="rId16" Type="http://schemas.microsoft.com/office/2007/relationships/diagramDrawing" Target="../diagrams/drawing3.xml"/><Relationship Id="rId17" Type="http://schemas.openxmlformats.org/officeDocument/2006/relationships/diagramData" Target="../diagrams/data4.xml"/><Relationship Id="rId18" Type="http://schemas.openxmlformats.org/officeDocument/2006/relationships/diagramLayout" Target="../diagrams/layout4.xml"/><Relationship Id="rId19" Type="http://schemas.openxmlformats.org/officeDocument/2006/relationships/diagramQuickStyle" Target="../diagrams/quickStyle4.xml"/><Relationship Id="rId1" Type="http://schemas.openxmlformats.org/officeDocument/2006/relationships/slideLayout" Target="../slideLayouts/slideLayout2.xml"/><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diagramData" Target="../diagrams/data2.xml"/><Relationship Id="rId8"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2.jpeg"/><Relationship Id="rId9" Type="http://schemas.openxmlformats.org/officeDocument/2006/relationships/image" Target="../media/image13.png"/><Relationship Id="rId10" Type="http://schemas.openxmlformats.org/officeDocument/2006/relationships/image" Target="../media/image11.png"/><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34"/>
          <p:cNvSpPr>
            <a:spLocks noGrp="1"/>
          </p:cNvSpPr>
          <p:nvPr>
            <p:ph type="title"/>
          </p:nvPr>
        </p:nvSpPr>
        <p:spPr>
          <a:xfrm>
            <a:off x="0" y="666599"/>
            <a:ext cx="9071557" cy="1244202"/>
          </a:xfrm>
          <a:prstGeom prst="rect">
            <a:avLst/>
          </a:prstGeom>
        </p:spPr>
        <p:txBody>
          <a:bodyPr/>
          <a:lstStyle/>
          <a:p>
            <a:pPr lvl="0">
              <a:defRPr sz="1800" cap="none">
                <a:solidFill>
                  <a:srgbClr val="000000"/>
                </a:solidFill>
              </a:defRPr>
            </a:pPr>
            <a:r>
              <a:rPr sz="3600" cap="all" dirty="0">
                <a:solidFill>
                  <a:srgbClr val="215D77"/>
                </a:solidFill>
              </a:rPr>
              <a:t>E</a:t>
            </a:r>
            <a:r>
              <a:rPr sz="3200" cap="all" dirty="0">
                <a:solidFill>
                  <a:srgbClr val="215D77"/>
                </a:solidFill>
              </a:rPr>
              <a:t>arthCube</a:t>
            </a:r>
            <a:r>
              <a:rPr sz="3600" cap="all" dirty="0">
                <a:solidFill>
                  <a:srgbClr val="215D77"/>
                </a:solidFill>
              </a:rPr>
              <a:t> c</a:t>
            </a:r>
            <a:r>
              <a:rPr sz="3200" cap="all" dirty="0">
                <a:solidFill>
                  <a:srgbClr val="215D77"/>
                </a:solidFill>
              </a:rPr>
              <a:t>onceptual</a:t>
            </a:r>
            <a:r>
              <a:rPr sz="3600" cap="all" dirty="0">
                <a:solidFill>
                  <a:srgbClr val="215D77"/>
                </a:solidFill>
              </a:rPr>
              <a:t> d</a:t>
            </a:r>
            <a:r>
              <a:rPr sz="3200" cap="all" dirty="0">
                <a:solidFill>
                  <a:srgbClr val="215D77"/>
                </a:solidFill>
              </a:rPr>
              <a:t>esign</a:t>
            </a:r>
          </a:p>
        </p:txBody>
      </p:sp>
      <p:sp>
        <p:nvSpPr>
          <p:cNvPr id="15" name="Shape 35"/>
          <p:cNvSpPr txBox="1">
            <a:spLocks/>
          </p:cNvSpPr>
          <p:nvPr/>
        </p:nvSpPr>
        <p:spPr>
          <a:xfrm>
            <a:off x="0" y="1922962"/>
            <a:ext cx="9240862" cy="1295400"/>
          </a:xfrm>
          <a:prstGeom prst="rect">
            <a:avLst/>
          </a:prstGeom>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800" kern="1200">
                <a:solidFill>
                  <a:srgbClr val="215D77"/>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400" kern="1200">
                <a:solidFill>
                  <a:srgbClr val="215D77"/>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400" kern="1200">
                <a:solidFill>
                  <a:srgbClr val="215D77"/>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2000" kern="1200">
                <a:solidFill>
                  <a:srgbClr val="215D77"/>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rgbClr val="215D77"/>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gn="ctr">
              <a:buNone/>
              <a:defRPr sz="1800">
                <a:solidFill>
                  <a:srgbClr val="000000"/>
                </a:solidFill>
              </a:defRPr>
            </a:pPr>
            <a:r>
              <a:rPr lang="en-US" sz="3200" dirty="0" smtClean="0">
                <a:solidFill>
                  <a:schemeClr val="accent1">
                    <a:lumMod val="75000"/>
                  </a:schemeClr>
                </a:solidFill>
              </a:rPr>
              <a:t>A Scalable Community Driven Architecture</a:t>
            </a:r>
          </a:p>
          <a:p>
            <a:pPr marL="0" indent="0" algn="ctr">
              <a:buNone/>
              <a:defRPr sz="1800">
                <a:solidFill>
                  <a:srgbClr val="000000"/>
                </a:solidFill>
              </a:defRPr>
            </a:pPr>
            <a:r>
              <a:rPr lang="en-US" sz="2000" dirty="0" smtClean="0"/>
              <a:t>http</a:t>
            </a:r>
            <a:r>
              <a:rPr lang="en-US" sz="2000" dirty="0"/>
              <a:t>://</a:t>
            </a:r>
            <a:r>
              <a:rPr lang="en-US" sz="2000" dirty="0" err="1"/>
              <a:t>earthcube.org</a:t>
            </a:r>
            <a:r>
              <a:rPr lang="en-US" sz="2000" dirty="0"/>
              <a:t>/group/scalable-community-driven-architecture</a:t>
            </a:r>
            <a:endParaRPr lang="en-US" sz="2000" dirty="0" smtClean="0">
              <a:solidFill>
                <a:schemeClr val="accent1">
                  <a:lumMod val="75000"/>
                </a:schemeClr>
              </a:solidFill>
            </a:endParaRPr>
          </a:p>
          <a:p>
            <a:pPr marL="0" indent="0" algn="ctr">
              <a:buNone/>
              <a:defRPr sz="1800">
                <a:solidFill>
                  <a:srgbClr val="000000"/>
                </a:solidFill>
              </a:defRPr>
            </a:pPr>
            <a:r>
              <a:rPr lang="en-US" sz="3200" dirty="0" smtClean="0">
                <a:solidFill>
                  <a:schemeClr val="accent1">
                    <a:lumMod val="75000"/>
                  </a:schemeClr>
                </a:solidFill>
              </a:rPr>
              <a:t>Overview</a:t>
            </a:r>
          </a:p>
          <a:p>
            <a:pPr marL="0" indent="0" algn="ctr">
              <a:buNone/>
              <a:defRPr sz="1800">
                <a:solidFill>
                  <a:srgbClr val="000000"/>
                </a:solidFill>
              </a:defRPr>
            </a:pPr>
            <a:r>
              <a:rPr lang="en-US" dirty="0" smtClean="0">
                <a:solidFill>
                  <a:schemeClr val="tx1"/>
                </a:solidFill>
              </a:rPr>
              <a:t>PI: G. </a:t>
            </a:r>
            <a:r>
              <a:rPr lang="en-US" dirty="0" err="1" smtClean="0">
                <a:solidFill>
                  <a:schemeClr val="tx1"/>
                </a:solidFill>
              </a:rPr>
              <a:t>Djorgovski</a:t>
            </a:r>
            <a:r>
              <a:rPr lang="en-US" dirty="0" smtClean="0">
                <a:solidFill>
                  <a:schemeClr val="tx1"/>
                </a:solidFill>
              </a:rPr>
              <a:t> (Caltech)</a:t>
            </a:r>
          </a:p>
          <a:p>
            <a:pPr marL="0" indent="0" algn="ctr">
              <a:buNone/>
              <a:defRPr sz="1800">
                <a:solidFill>
                  <a:srgbClr val="000000"/>
                </a:solidFill>
              </a:defRPr>
            </a:pPr>
            <a:r>
              <a:rPr lang="en-US" dirty="0" smtClean="0">
                <a:solidFill>
                  <a:schemeClr val="tx1"/>
                </a:solidFill>
              </a:rPr>
              <a:t>CO-I: D. </a:t>
            </a:r>
            <a:r>
              <a:rPr lang="en-US" dirty="0" err="1" smtClean="0">
                <a:solidFill>
                  <a:schemeClr val="tx1"/>
                </a:solidFill>
              </a:rPr>
              <a:t>Pilone</a:t>
            </a:r>
            <a:r>
              <a:rPr lang="en-US" dirty="0" smtClean="0">
                <a:solidFill>
                  <a:schemeClr val="tx1"/>
                </a:solidFill>
              </a:rPr>
              <a:t>, T. </a:t>
            </a:r>
            <a:r>
              <a:rPr lang="en-US" dirty="0" err="1" smtClean="0">
                <a:solidFill>
                  <a:schemeClr val="tx1"/>
                </a:solidFill>
              </a:rPr>
              <a:t>Pilone</a:t>
            </a:r>
            <a:r>
              <a:rPr lang="en-US" dirty="0" smtClean="0">
                <a:solidFill>
                  <a:schemeClr val="tx1"/>
                </a:solidFill>
              </a:rPr>
              <a:t> (Element 84), D. Crichton, E. Law (JPL)</a:t>
            </a:r>
          </a:p>
          <a:p>
            <a:pPr marL="0" indent="0" algn="ctr">
              <a:buNone/>
              <a:defRPr sz="1800">
                <a:solidFill>
                  <a:srgbClr val="000000"/>
                </a:solidFill>
              </a:defRPr>
            </a:pPr>
            <a:r>
              <a:rPr lang="en-US" dirty="0" smtClean="0">
                <a:solidFill>
                  <a:schemeClr val="tx1"/>
                </a:solidFill>
              </a:rPr>
              <a:t>Other key personnel: S. </a:t>
            </a:r>
            <a:r>
              <a:rPr lang="en-US" dirty="0" err="1" smtClean="0">
                <a:solidFill>
                  <a:schemeClr val="tx1"/>
                </a:solidFill>
              </a:rPr>
              <a:t>Caltagirone</a:t>
            </a:r>
            <a:r>
              <a:rPr lang="en-US" dirty="0" smtClean="0">
                <a:solidFill>
                  <a:schemeClr val="tx1"/>
                </a:solidFill>
              </a:rPr>
              <a:t> (E84), S. Hughes (JPL), </a:t>
            </a:r>
          </a:p>
          <a:p>
            <a:pPr marL="0" indent="0" algn="ctr">
              <a:buNone/>
              <a:defRPr sz="1800">
                <a:solidFill>
                  <a:srgbClr val="000000"/>
                </a:solidFill>
              </a:defRPr>
            </a:pPr>
            <a:r>
              <a:rPr lang="en-US" dirty="0" smtClean="0">
                <a:solidFill>
                  <a:schemeClr val="tx1"/>
                </a:solidFill>
              </a:rPr>
              <a:t>T. Huang (JPL), A. </a:t>
            </a:r>
            <a:r>
              <a:rPr lang="en-US" dirty="0" err="1" smtClean="0">
                <a:solidFill>
                  <a:schemeClr val="tx1"/>
                </a:solidFill>
              </a:rPr>
              <a:t>Mahabal</a:t>
            </a:r>
            <a:r>
              <a:rPr lang="en-US" dirty="0" smtClean="0">
                <a:solidFill>
                  <a:schemeClr val="tx1"/>
                </a:solidFill>
              </a:rPr>
              <a:t> (Caltech)</a:t>
            </a:r>
            <a:endParaRPr lang="en-US" dirty="0">
              <a:solidFill>
                <a:schemeClr val="tx1"/>
              </a:solidFill>
            </a:endParaRPr>
          </a:p>
        </p:txBody>
      </p:sp>
      <p:pic>
        <p:nvPicPr>
          <p:cNvPr id="4" name="droppedImage.png"/>
          <p:cNvPicPr/>
          <p:nvPr/>
        </p:nvPicPr>
        <p:blipFill>
          <a:blip r:embed="rId3">
            <a:extLst/>
          </a:blip>
          <a:stretch>
            <a:fillRect/>
          </a:stretch>
        </p:blipFill>
        <p:spPr>
          <a:xfrm>
            <a:off x="298273" y="215237"/>
            <a:ext cx="1111601" cy="1021742"/>
          </a:xfrm>
          <a:prstGeom prst="rect">
            <a:avLst/>
          </a:prstGeom>
          <a:ln w="12700">
            <a:miter lim="400000"/>
          </a:ln>
        </p:spPr>
      </p:pic>
      <p:pic>
        <p:nvPicPr>
          <p:cNvPr id="5" name="pasted-image.png"/>
          <p:cNvPicPr/>
          <p:nvPr/>
        </p:nvPicPr>
        <p:blipFill>
          <a:blip r:embed="rId4">
            <a:extLst/>
          </a:blip>
          <a:stretch>
            <a:fillRect/>
          </a:stretch>
        </p:blipFill>
        <p:spPr>
          <a:xfrm>
            <a:off x="1957289" y="404139"/>
            <a:ext cx="1991043" cy="613427"/>
          </a:xfrm>
          <a:prstGeom prst="rect">
            <a:avLst/>
          </a:prstGeom>
          <a:ln w="12700">
            <a:miter lim="400000"/>
          </a:ln>
        </p:spPr>
      </p:pic>
      <p:pic>
        <p:nvPicPr>
          <p:cNvPr id="6" name="costco_3.jpg"/>
          <p:cNvPicPr/>
          <p:nvPr/>
        </p:nvPicPr>
        <p:blipFill>
          <a:blip r:embed="rId5">
            <a:extLst/>
          </a:blip>
          <a:stretch>
            <a:fillRect/>
          </a:stretch>
        </p:blipFill>
        <p:spPr>
          <a:xfrm>
            <a:off x="6241645" y="261931"/>
            <a:ext cx="2373222" cy="712960"/>
          </a:xfrm>
          <a:prstGeom prst="rect">
            <a:avLst/>
          </a:prstGeom>
          <a:ln w="12700">
            <a:miter lim="400000"/>
          </a:ln>
        </p:spPr>
      </p:pic>
      <p:pic>
        <p:nvPicPr>
          <p:cNvPr id="7" name="droppedImage.png"/>
          <p:cNvPicPr/>
          <p:nvPr/>
        </p:nvPicPr>
        <p:blipFill>
          <a:blip r:embed="rId6">
            <a:extLst/>
          </a:blip>
          <a:stretch>
            <a:fillRect/>
          </a:stretch>
        </p:blipFill>
        <p:spPr>
          <a:xfrm>
            <a:off x="4489389" y="429837"/>
            <a:ext cx="1331600" cy="545054"/>
          </a:xfrm>
          <a:prstGeom prst="rect">
            <a:avLst/>
          </a:prstGeom>
          <a:ln w="12700">
            <a:miter lim="400000"/>
          </a:ln>
        </p:spPr>
      </p:pic>
      <p:sp>
        <p:nvSpPr>
          <p:cNvPr id="2" name="Date Placeholder 1"/>
          <p:cNvSpPr>
            <a:spLocks noGrp="1"/>
          </p:cNvSpPr>
          <p:nvPr>
            <p:ph type="dt" sz="half" idx="10"/>
          </p:nvPr>
        </p:nvSpPr>
        <p:spPr/>
        <p:txBody>
          <a:bodyPr/>
          <a:lstStyle/>
          <a:p>
            <a:r>
              <a:rPr lang="en-US" smtClean="0"/>
              <a:t>1/7/16</a:t>
            </a:r>
            <a:endParaRPr lang="en-US"/>
          </a:p>
        </p:txBody>
      </p:sp>
      <p:sp>
        <p:nvSpPr>
          <p:cNvPr id="8" name="Slide Number Placeholder 7"/>
          <p:cNvSpPr>
            <a:spLocks noGrp="1"/>
          </p:cNvSpPr>
          <p:nvPr>
            <p:ph type="sldNum" sz="quarter" idx="12"/>
          </p:nvPr>
        </p:nvSpPr>
        <p:spPr/>
        <p:txBody>
          <a:bodyPr/>
          <a:lstStyle/>
          <a:p>
            <a:fld id="{1DDDD8B9-C07E-F649-BDB8-C1B81A4039A1}" type="slidenum">
              <a:rPr lang="en-US" smtClean="0"/>
              <a:t>1</a:t>
            </a:fld>
            <a:endParaRPr lang="en-US"/>
          </a:p>
        </p:txBody>
      </p:sp>
      <p:sp>
        <p:nvSpPr>
          <p:cNvPr id="9" name="TextBox 8"/>
          <p:cNvSpPr txBox="1"/>
          <p:nvPr/>
        </p:nvSpPr>
        <p:spPr>
          <a:xfrm>
            <a:off x="3158750" y="6263407"/>
            <a:ext cx="3082895" cy="369332"/>
          </a:xfrm>
          <a:prstGeom prst="rect">
            <a:avLst/>
          </a:prstGeom>
          <a:noFill/>
        </p:spPr>
        <p:txBody>
          <a:bodyPr wrap="none" rtlCol="0">
            <a:spAutoFit/>
          </a:bodyPr>
          <a:lstStyle/>
          <a:p>
            <a:r>
              <a:rPr lang="en-US" dirty="0" smtClean="0"/>
              <a:t>2016 ESIP Winter Meeting</a:t>
            </a:r>
            <a:endParaRPr lang="en-US" dirty="0"/>
          </a:p>
        </p:txBody>
      </p:sp>
    </p:spTree>
    <p:extLst>
      <p:ext uri="{BB962C8B-B14F-4D97-AF65-F5344CB8AC3E}">
        <p14:creationId xmlns:p14="http://schemas.microsoft.com/office/powerpoint/2010/main" val="1555387608"/>
      </p:ext>
    </p:extLst>
  </p:cSld>
  <p:clrMapOvr>
    <a:masterClrMapping/>
  </p:clrMapOvr>
  <mc:AlternateContent xmlns:mc="http://schemas.openxmlformats.org/markup-compatibility/2006">
    <mc:Choice xmlns:p14="http://schemas.microsoft.com/office/powerpoint/2010/main" Requires="p14">
      <p:transition p14:dur="0" advClick="0" advTm="10000"/>
    </mc:Choice>
    <mc:Fallback>
      <p:transition advClick="0" advTm="1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95"/>
          <p:cNvSpPr/>
          <p:nvPr/>
        </p:nvSpPr>
        <p:spPr>
          <a:xfrm>
            <a:off x="2779926" y="2135685"/>
            <a:ext cx="3584148" cy="2586631"/>
          </a:xfrm>
          <a:prstGeom prst="roundRect">
            <a:avLst>
              <a:gd name="adj" fmla="val 10631"/>
            </a:avLst>
          </a:prstGeom>
          <a:solidFill>
            <a:srgbClr val="F2F2F2"/>
          </a:solidFill>
          <a:ln w="12700">
            <a:solidFill>
              <a:srgbClr val="A6A6A6"/>
            </a:solidFill>
          </a:ln>
        </p:spPr>
        <p:txBody>
          <a:bodyPr lIns="45718" tIns="45718" rIns="45718" bIns="45718"/>
          <a:lstStyle/>
          <a:p>
            <a:pPr defTabSz="321457">
              <a:defRPr sz="2400">
                <a:solidFill>
                  <a:srgbClr val="FFFFFF"/>
                </a:solidFill>
                <a:latin typeface="Calibri"/>
                <a:ea typeface="Calibri"/>
                <a:cs typeface="Calibri"/>
                <a:sym typeface="Calibri"/>
              </a:defRPr>
            </a:pPr>
            <a:endParaRPr/>
          </a:p>
        </p:txBody>
      </p:sp>
      <p:sp>
        <p:nvSpPr>
          <p:cNvPr id="96" name="Shape 96"/>
          <p:cNvSpPr/>
          <p:nvPr/>
        </p:nvSpPr>
        <p:spPr>
          <a:xfrm rot="21595043">
            <a:off x="872491" y="1925024"/>
            <a:ext cx="1301751" cy="60043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321457">
              <a:defRPr sz="1800">
                <a:solidFill>
                  <a:srgbClr val="000000"/>
                </a:solidFill>
              </a:defRPr>
            </a:pPr>
            <a:r>
              <a:rPr sz="1100" b="1">
                <a:latin typeface="Calibri"/>
                <a:ea typeface="Calibri"/>
                <a:cs typeface="Calibri"/>
                <a:sym typeface="Calibri"/>
              </a:rPr>
              <a:t>Science</a:t>
            </a:r>
            <a:endParaRPr sz="800">
              <a:latin typeface="Gill Sans"/>
              <a:ea typeface="Gill Sans"/>
              <a:cs typeface="Gill Sans"/>
              <a:sym typeface="Gill Sans"/>
            </a:endParaRPr>
          </a:p>
          <a:p>
            <a:pPr defTabSz="321457">
              <a:defRPr sz="1800">
                <a:solidFill>
                  <a:srgbClr val="000000"/>
                </a:solidFill>
              </a:defRPr>
            </a:pPr>
            <a:r>
              <a:rPr sz="1100" b="1">
                <a:latin typeface="Calibri"/>
                <a:ea typeface="Calibri"/>
                <a:cs typeface="Calibri"/>
                <a:sym typeface="Calibri"/>
              </a:rPr>
              <a:t>Data</a:t>
            </a:r>
            <a:endParaRPr sz="800">
              <a:latin typeface="Gill Sans"/>
              <a:ea typeface="Gill Sans"/>
              <a:cs typeface="Gill Sans"/>
              <a:sym typeface="Gill Sans"/>
            </a:endParaRPr>
          </a:p>
          <a:p>
            <a:pPr defTabSz="321457">
              <a:defRPr sz="1800">
                <a:solidFill>
                  <a:srgbClr val="000000"/>
                </a:solidFill>
              </a:defRPr>
            </a:pPr>
            <a:r>
              <a:rPr sz="1100" b="1">
                <a:latin typeface="Calibri"/>
                <a:ea typeface="Calibri"/>
                <a:cs typeface="Calibri"/>
                <a:sym typeface="Calibri"/>
              </a:rPr>
              <a:t>Manage</a:t>
            </a:r>
          </a:p>
        </p:txBody>
      </p:sp>
      <p:sp>
        <p:nvSpPr>
          <p:cNvPr id="97" name="Shape 97"/>
          <p:cNvSpPr/>
          <p:nvPr/>
        </p:nvSpPr>
        <p:spPr>
          <a:xfrm>
            <a:off x="891574" y="1325332"/>
            <a:ext cx="1143001" cy="1308101"/>
          </a:xfrm>
          <a:prstGeom prst="rect">
            <a:avLst/>
          </a:prstGeom>
          <a:solidFill>
            <a:srgbClr val="FFFFFF"/>
          </a:solidFill>
          <a:ln w="12700">
            <a:miter lim="400000"/>
          </a:ln>
        </p:spPr>
        <p:txBody>
          <a:bodyPr lIns="45718" tIns="45718" rIns="45718" bIns="45718"/>
          <a:lstStyle/>
          <a:p>
            <a:pPr defTabSz="321457">
              <a:defRPr sz="1400" b="1">
                <a:solidFill>
                  <a:srgbClr val="000000"/>
                </a:solidFill>
                <a:latin typeface="Calibri"/>
                <a:ea typeface="Calibri"/>
                <a:cs typeface="Calibri"/>
                <a:sym typeface="Calibri"/>
              </a:defRPr>
            </a:pPr>
            <a:endParaRPr/>
          </a:p>
        </p:txBody>
      </p:sp>
      <p:sp>
        <p:nvSpPr>
          <p:cNvPr id="98" name="Shape 98"/>
          <p:cNvSpPr/>
          <p:nvPr/>
        </p:nvSpPr>
        <p:spPr>
          <a:xfrm>
            <a:off x="862012" y="1968153"/>
            <a:ext cx="982878" cy="616149"/>
          </a:xfrm>
          <a:prstGeom prst="rect">
            <a:avLst/>
          </a:prstGeom>
          <a:solidFill>
            <a:srgbClr val="FFFFFF"/>
          </a:solidFill>
          <a:ln w="12700">
            <a:solidFill>
              <a:srgbClr val="FFFFFF"/>
            </a:solidFill>
          </a:ln>
          <a:extLst>
            <a:ext uri="{C572A759-6A51-4108-AA02-DFA0A04FC94B}">
              <ma14:wrappingTextBoxFlag xmlns:ma14="http://schemas.microsoft.com/office/mac/drawingml/2011/main" val="1"/>
            </a:ext>
          </a:extLst>
        </p:spPr>
        <p:txBody>
          <a:bodyPr lIns="0" tIns="0" rIns="0" bIns="0" anchor="ctr">
            <a:spAutoFit/>
          </a:bodyPr>
          <a:lstStyle/>
          <a:p>
            <a:pPr defTabSz="321457">
              <a:defRPr sz="1800">
                <a:solidFill>
                  <a:srgbClr val="000000"/>
                </a:solidFill>
              </a:defRPr>
            </a:pPr>
            <a:r>
              <a:rPr sz="1000" b="1">
                <a:latin typeface="Calibri"/>
                <a:ea typeface="Calibri"/>
                <a:cs typeface="Calibri"/>
                <a:sym typeface="Calibri"/>
              </a:rPr>
              <a:t>Satellite</a:t>
            </a:r>
          </a:p>
          <a:p>
            <a:pPr defTabSz="321457">
              <a:defRPr sz="1800">
                <a:solidFill>
                  <a:srgbClr val="000000"/>
                </a:solidFill>
              </a:defRPr>
            </a:pPr>
            <a:r>
              <a:rPr sz="1000" b="1">
                <a:latin typeface="Calibri"/>
                <a:ea typeface="Calibri"/>
                <a:cs typeface="Calibri"/>
                <a:sym typeface="Calibri"/>
              </a:rPr>
              <a:t>Instrument</a:t>
            </a:r>
          </a:p>
          <a:p>
            <a:pPr defTabSz="321457">
              <a:defRPr sz="1800">
                <a:solidFill>
                  <a:srgbClr val="000000"/>
                </a:solidFill>
              </a:defRPr>
            </a:pPr>
            <a:r>
              <a:rPr sz="1000" b="1">
                <a:latin typeface="Calibri"/>
                <a:ea typeface="Calibri"/>
                <a:cs typeface="Calibri"/>
                <a:sym typeface="Calibri"/>
              </a:rPr>
              <a:t>Data</a:t>
            </a:r>
          </a:p>
          <a:p>
            <a:pPr defTabSz="321457">
              <a:defRPr sz="1800">
                <a:solidFill>
                  <a:srgbClr val="000000"/>
                </a:solidFill>
              </a:defRPr>
            </a:pPr>
            <a:r>
              <a:rPr sz="1000" b="1">
                <a:latin typeface="Calibri"/>
                <a:ea typeface="Calibri"/>
                <a:cs typeface="Calibri"/>
                <a:sym typeface="Calibri"/>
              </a:rPr>
              <a:t>Systems</a:t>
            </a:r>
          </a:p>
        </p:txBody>
      </p:sp>
      <p:grpSp>
        <p:nvGrpSpPr>
          <p:cNvPr id="101" name="Group 101"/>
          <p:cNvGrpSpPr/>
          <p:nvPr/>
        </p:nvGrpSpPr>
        <p:grpSpPr>
          <a:xfrm>
            <a:off x="897112" y="1266865"/>
            <a:ext cx="908925" cy="600830"/>
            <a:chOff x="0" y="0"/>
            <a:chExt cx="1292692" cy="854513"/>
          </a:xfrm>
        </p:grpSpPr>
        <p:sp>
          <p:nvSpPr>
            <p:cNvPr id="99" name="Shape 99"/>
            <p:cNvSpPr/>
            <p:nvPr/>
          </p:nvSpPr>
          <p:spPr>
            <a:xfrm>
              <a:off x="-1" y="-1"/>
              <a:ext cx="1292694" cy="854515"/>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path>
              </a:pathLst>
            </a:custGeom>
            <a:gradFill flip="none" rotWithShape="1">
              <a:gsLst>
                <a:gs pos="0">
                  <a:srgbClr val="FFFFFF"/>
                </a:gs>
                <a:gs pos="100000">
                  <a:srgbClr val="E7EB49"/>
                </a:gs>
              </a:gsLst>
              <a:lin ang="5400000" scaled="0"/>
            </a:gradFill>
            <a:ln w="12700" cap="flat">
              <a:noFill/>
              <a:miter lim="400000"/>
            </a:ln>
            <a:effectLst/>
          </p:spPr>
          <p:txBody>
            <a:bodyPr wrap="square" lIns="65023" tIns="65023" rIns="65023" bIns="65023" numCol="1" anchor="ctr">
              <a:noAutofit/>
            </a:bodyPr>
            <a:lstStyle/>
            <a:p>
              <a:pPr defTabSz="321457">
                <a:defRPr sz="1400" b="1">
                  <a:solidFill>
                    <a:srgbClr val="000000"/>
                  </a:solidFill>
                  <a:latin typeface="Times"/>
                  <a:ea typeface="Times"/>
                  <a:cs typeface="Times"/>
                  <a:sym typeface="Times"/>
                </a:defRPr>
              </a:pPr>
              <a:endParaRPr/>
            </a:p>
          </p:txBody>
        </p:sp>
        <p:sp>
          <p:nvSpPr>
            <p:cNvPr id="100" name="Shape 100"/>
            <p:cNvSpPr/>
            <p:nvPr/>
          </p:nvSpPr>
          <p:spPr>
            <a:xfrm>
              <a:off x="-1" y="-1"/>
              <a:ext cx="1292694" cy="854515"/>
            </a:xfrm>
            <a:custGeom>
              <a:avLst/>
              <a:gdLst/>
              <a:ahLst/>
              <a:cxnLst>
                <a:cxn ang="0">
                  <a:pos x="wd2" y="hd2"/>
                </a:cxn>
                <a:cxn ang="5400000">
                  <a:pos x="wd2" y="hd2"/>
                </a:cxn>
                <a:cxn ang="10800000">
                  <a:pos x="wd2" y="hd2"/>
                </a:cxn>
                <a:cxn ang="16200000">
                  <a:pos x="wd2" y="hd2"/>
                </a:cxn>
              </a:cxnLst>
              <a:rect l="0" t="0" r="r" b="b"/>
              <a:pathLst>
                <a:path w="21600" h="21600" extrusionOk="0">
                  <a:moveTo>
                    <a:pt x="21600" y="3600"/>
                  </a:moveTo>
                  <a:cubicBezTo>
                    <a:pt x="21600" y="5588"/>
                    <a:pt x="16765" y="7200"/>
                    <a:pt x="10800" y="7200"/>
                  </a:cubicBezTo>
                  <a:cubicBezTo>
                    <a:pt x="4835" y="7200"/>
                    <a:pt x="0" y="5588"/>
                    <a:pt x="0" y="3600"/>
                  </a:cubicBezTo>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path>
              </a:pathLst>
            </a:custGeom>
            <a:noFill/>
            <a:ln w="12700" cap="flat">
              <a:solidFill>
                <a:srgbClr val="000000"/>
              </a:solidFill>
              <a:prstDash val="solid"/>
              <a:round/>
            </a:ln>
            <a:effectLst/>
          </p:spPr>
          <p:txBody>
            <a:bodyPr wrap="square" lIns="65023" tIns="65023" rIns="65023" bIns="65023" numCol="1" anchor="ctr">
              <a:noAutofit/>
            </a:bodyPr>
            <a:lstStyle/>
            <a:p>
              <a:pPr defTabSz="321457">
                <a:defRPr sz="1400" b="1">
                  <a:solidFill>
                    <a:srgbClr val="000000"/>
                  </a:solidFill>
                  <a:latin typeface="Times"/>
                  <a:ea typeface="Times"/>
                  <a:cs typeface="Times"/>
                  <a:sym typeface="Times"/>
                </a:defRPr>
              </a:pPr>
              <a:endParaRPr/>
            </a:p>
          </p:txBody>
        </p:sp>
      </p:grpSp>
      <p:sp>
        <p:nvSpPr>
          <p:cNvPr id="102" name="Shape 102"/>
          <p:cNvSpPr/>
          <p:nvPr/>
        </p:nvSpPr>
        <p:spPr>
          <a:xfrm rot="21595043">
            <a:off x="872490" y="3339353"/>
            <a:ext cx="1301751" cy="60043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321457">
              <a:defRPr sz="1800">
                <a:solidFill>
                  <a:srgbClr val="000000"/>
                </a:solidFill>
              </a:defRPr>
            </a:pPr>
            <a:r>
              <a:rPr sz="1100" b="1">
                <a:latin typeface="Calibri"/>
                <a:ea typeface="Calibri"/>
                <a:cs typeface="Calibri"/>
                <a:sym typeface="Calibri"/>
              </a:rPr>
              <a:t>Science</a:t>
            </a:r>
            <a:endParaRPr sz="800">
              <a:latin typeface="Gill Sans"/>
              <a:ea typeface="Gill Sans"/>
              <a:cs typeface="Gill Sans"/>
              <a:sym typeface="Gill Sans"/>
            </a:endParaRPr>
          </a:p>
          <a:p>
            <a:pPr defTabSz="321457">
              <a:defRPr sz="1800">
                <a:solidFill>
                  <a:srgbClr val="000000"/>
                </a:solidFill>
              </a:defRPr>
            </a:pPr>
            <a:r>
              <a:rPr sz="1100" b="1">
                <a:latin typeface="Calibri"/>
                <a:ea typeface="Calibri"/>
                <a:cs typeface="Calibri"/>
                <a:sym typeface="Calibri"/>
              </a:rPr>
              <a:t>Data</a:t>
            </a:r>
            <a:endParaRPr sz="800">
              <a:latin typeface="Gill Sans"/>
              <a:ea typeface="Gill Sans"/>
              <a:cs typeface="Gill Sans"/>
              <a:sym typeface="Gill Sans"/>
            </a:endParaRPr>
          </a:p>
          <a:p>
            <a:pPr defTabSz="321457">
              <a:defRPr sz="1800">
                <a:solidFill>
                  <a:srgbClr val="000000"/>
                </a:solidFill>
              </a:defRPr>
            </a:pPr>
            <a:r>
              <a:rPr sz="1100" b="1">
                <a:latin typeface="Calibri"/>
                <a:ea typeface="Calibri"/>
                <a:cs typeface="Calibri"/>
                <a:sym typeface="Calibri"/>
              </a:rPr>
              <a:t>Manage</a:t>
            </a:r>
          </a:p>
        </p:txBody>
      </p:sp>
      <p:sp>
        <p:nvSpPr>
          <p:cNvPr id="103" name="Shape 103"/>
          <p:cNvSpPr/>
          <p:nvPr/>
        </p:nvSpPr>
        <p:spPr>
          <a:xfrm>
            <a:off x="891574" y="2715982"/>
            <a:ext cx="1143001" cy="1308101"/>
          </a:xfrm>
          <a:prstGeom prst="rect">
            <a:avLst/>
          </a:prstGeom>
          <a:solidFill>
            <a:srgbClr val="FFFFFF"/>
          </a:solidFill>
          <a:ln w="12700">
            <a:miter lim="400000"/>
          </a:ln>
        </p:spPr>
        <p:txBody>
          <a:bodyPr lIns="45718" tIns="45718" rIns="45718" bIns="45718"/>
          <a:lstStyle/>
          <a:p>
            <a:pPr defTabSz="321457">
              <a:defRPr sz="1400" b="1">
                <a:solidFill>
                  <a:srgbClr val="000000"/>
                </a:solidFill>
                <a:latin typeface="Calibri"/>
                <a:ea typeface="Calibri"/>
                <a:cs typeface="Calibri"/>
                <a:sym typeface="Calibri"/>
              </a:defRPr>
            </a:pPr>
            <a:endParaRPr/>
          </a:p>
        </p:txBody>
      </p:sp>
      <p:sp>
        <p:nvSpPr>
          <p:cNvPr id="104" name="Shape 104"/>
          <p:cNvSpPr/>
          <p:nvPr/>
        </p:nvSpPr>
        <p:spPr>
          <a:xfrm>
            <a:off x="827988" y="3665581"/>
            <a:ext cx="1050925" cy="312540"/>
          </a:xfrm>
          <a:prstGeom prst="rect">
            <a:avLst/>
          </a:prstGeom>
          <a:solidFill>
            <a:srgbClr val="FFFFFF"/>
          </a:solidFill>
          <a:ln w="12700">
            <a:solidFill>
              <a:srgbClr val="FFFFFF"/>
            </a:solidFill>
          </a:ln>
          <a:extLst>
            <a:ext uri="{C572A759-6A51-4108-AA02-DFA0A04FC94B}">
              <ma14:wrappingTextBoxFlag xmlns:ma14="http://schemas.microsoft.com/office/mac/drawingml/2011/main" val="1"/>
            </a:ext>
          </a:extLst>
        </p:spPr>
        <p:txBody>
          <a:bodyPr lIns="0" tIns="0" rIns="0" bIns="0" anchor="ctr">
            <a:spAutoFit/>
          </a:bodyPr>
          <a:lstStyle/>
          <a:p>
            <a:pPr defTabSz="321457">
              <a:defRPr sz="1800">
                <a:solidFill>
                  <a:srgbClr val="000000"/>
                </a:solidFill>
              </a:defRPr>
            </a:pPr>
            <a:r>
              <a:rPr sz="1000" b="1">
                <a:latin typeface="Calibri"/>
                <a:ea typeface="Calibri"/>
                <a:cs typeface="Calibri"/>
                <a:sym typeface="Calibri"/>
              </a:rPr>
              <a:t>Airborne</a:t>
            </a:r>
          </a:p>
          <a:p>
            <a:pPr defTabSz="321457">
              <a:defRPr sz="1800">
                <a:solidFill>
                  <a:srgbClr val="000000"/>
                </a:solidFill>
              </a:defRPr>
            </a:pPr>
            <a:r>
              <a:rPr sz="1000" b="1">
                <a:latin typeface="Calibri"/>
                <a:ea typeface="Calibri"/>
                <a:cs typeface="Calibri"/>
                <a:sym typeface="Calibri"/>
              </a:rPr>
              <a:t>Data</a:t>
            </a:r>
          </a:p>
        </p:txBody>
      </p:sp>
      <p:sp>
        <p:nvSpPr>
          <p:cNvPr id="105" name="Shape 105"/>
          <p:cNvSpPr/>
          <p:nvPr/>
        </p:nvSpPr>
        <p:spPr>
          <a:xfrm rot="21595043">
            <a:off x="872489" y="4693497"/>
            <a:ext cx="1301751" cy="60043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321457">
              <a:defRPr sz="1800">
                <a:solidFill>
                  <a:srgbClr val="000000"/>
                </a:solidFill>
              </a:defRPr>
            </a:pPr>
            <a:r>
              <a:rPr sz="1100" b="1">
                <a:latin typeface="Calibri"/>
                <a:ea typeface="Calibri"/>
                <a:cs typeface="Calibri"/>
                <a:sym typeface="Calibri"/>
              </a:rPr>
              <a:t>Science</a:t>
            </a:r>
            <a:endParaRPr sz="800">
              <a:latin typeface="Gill Sans"/>
              <a:ea typeface="Gill Sans"/>
              <a:cs typeface="Gill Sans"/>
              <a:sym typeface="Gill Sans"/>
            </a:endParaRPr>
          </a:p>
          <a:p>
            <a:pPr defTabSz="321457">
              <a:defRPr sz="1800">
                <a:solidFill>
                  <a:srgbClr val="000000"/>
                </a:solidFill>
              </a:defRPr>
            </a:pPr>
            <a:r>
              <a:rPr sz="1100" b="1">
                <a:latin typeface="Calibri"/>
                <a:ea typeface="Calibri"/>
                <a:cs typeface="Calibri"/>
                <a:sym typeface="Calibri"/>
              </a:rPr>
              <a:t>Data</a:t>
            </a:r>
            <a:endParaRPr sz="800">
              <a:latin typeface="Gill Sans"/>
              <a:ea typeface="Gill Sans"/>
              <a:cs typeface="Gill Sans"/>
              <a:sym typeface="Gill Sans"/>
            </a:endParaRPr>
          </a:p>
          <a:p>
            <a:pPr defTabSz="321457">
              <a:defRPr sz="1800">
                <a:solidFill>
                  <a:srgbClr val="000000"/>
                </a:solidFill>
              </a:defRPr>
            </a:pPr>
            <a:r>
              <a:rPr sz="1100" b="1">
                <a:latin typeface="Calibri"/>
                <a:ea typeface="Calibri"/>
                <a:cs typeface="Calibri"/>
                <a:sym typeface="Calibri"/>
              </a:rPr>
              <a:t>Manage</a:t>
            </a:r>
          </a:p>
        </p:txBody>
      </p:sp>
      <p:sp>
        <p:nvSpPr>
          <p:cNvPr id="106" name="Shape 106"/>
          <p:cNvSpPr/>
          <p:nvPr/>
        </p:nvSpPr>
        <p:spPr>
          <a:xfrm>
            <a:off x="891574" y="4124094"/>
            <a:ext cx="1143001" cy="1308101"/>
          </a:xfrm>
          <a:prstGeom prst="rect">
            <a:avLst/>
          </a:prstGeom>
          <a:solidFill>
            <a:srgbClr val="FFFFFF"/>
          </a:solidFill>
          <a:ln w="12700">
            <a:miter lim="400000"/>
          </a:ln>
        </p:spPr>
        <p:txBody>
          <a:bodyPr lIns="45718" tIns="45718" rIns="45718" bIns="45718"/>
          <a:lstStyle/>
          <a:p>
            <a:pPr defTabSz="321457">
              <a:defRPr sz="1400">
                <a:solidFill>
                  <a:srgbClr val="000000"/>
                </a:solidFill>
                <a:latin typeface="Calibri"/>
                <a:ea typeface="Calibri"/>
                <a:cs typeface="Calibri"/>
                <a:sym typeface="Calibri"/>
              </a:defRPr>
            </a:pPr>
            <a:endParaRPr/>
          </a:p>
        </p:txBody>
      </p:sp>
      <p:sp>
        <p:nvSpPr>
          <p:cNvPr id="107" name="Shape 107"/>
          <p:cNvSpPr/>
          <p:nvPr/>
        </p:nvSpPr>
        <p:spPr>
          <a:xfrm>
            <a:off x="827988" y="5122326"/>
            <a:ext cx="1050925" cy="464344"/>
          </a:xfrm>
          <a:prstGeom prst="rect">
            <a:avLst/>
          </a:prstGeom>
          <a:solidFill>
            <a:srgbClr val="FFFFFF"/>
          </a:solidFill>
          <a:ln w="12700">
            <a:solidFill>
              <a:srgbClr val="FFFFFF"/>
            </a:solidFill>
          </a:ln>
          <a:extLst>
            <a:ext uri="{C572A759-6A51-4108-AA02-DFA0A04FC94B}">
              <ma14:wrappingTextBoxFlag xmlns:ma14="http://schemas.microsoft.com/office/mac/drawingml/2011/main" val="1"/>
            </a:ext>
          </a:extLst>
        </p:spPr>
        <p:txBody>
          <a:bodyPr lIns="0" tIns="0" rIns="0" bIns="0" anchor="ctr">
            <a:spAutoFit/>
          </a:bodyPr>
          <a:lstStyle/>
          <a:p>
            <a:pPr defTabSz="321457">
              <a:defRPr sz="1800">
                <a:solidFill>
                  <a:srgbClr val="000000"/>
                </a:solidFill>
              </a:defRPr>
            </a:pPr>
            <a:r>
              <a:rPr sz="1000" b="1">
                <a:latin typeface="Calibri"/>
                <a:ea typeface="Calibri"/>
                <a:cs typeface="Calibri"/>
                <a:sym typeface="Calibri"/>
              </a:rPr>
              <a:t>Agency</a:t>
            </a:r>
          </a:p>
          <a:p>
            <a:pPr defTabSz="321457">
              <a:defRPr sz="1800">
                <a:solidFill>
                  <a:srgbClr val="000000"/>
                </a:solidFill>
              </a:defRPr>
            </a:pPr>
            <a:r>
              <a:rPr sz="1000" b="1">
                <a:latin typeface="Calibri"/>
                <a:ea typeface="Calibri"/>
                <a:cs typeface="Calibri"/>
                <a:sym typeface="Calibri"/>
              </a:rPr>
              <a:t>Earth Data</a:t>
            </a:r>
          </a:p>
          <a:p>
            <a:pPr defTabSz="321457">
              <a:defRPr sz="1800">
                <a:solidFill>
                  <a:srgbClr val="000000"/>
                </a:solidFill>
              </a:defRPr>
            </a:pPr>
            <a:r>
              <a:rPr sz="1000" b="1">
                <a:latin typeface="Calibri"/>
                <a:ea typeface="Calibri"/>
                <a:cs typeface="Calibri"/>
                <a:sym typeface="Calibri"/>
              </a:rPr>
              <a:t>Archives</a:t>
            </a:r>
          </a:p>
        </p:txBody>
      </p:sp>
      <p:grpSp>
        <p:nvGrpSpPr>
          <p:cNvPr id="110" name="Group 110"/>
          <p:cNvGrpSpPr/>
          <p:nvPr/>
        </p:nvGrpSpPr>
        <p:grpSpPr>
          <a:xfrm>
            <a:off x="897112" y="4341776"/>
            <a:ext cx="908925" cy="599503"/>
            <a:chOff x="0" y="0"/>
            <a:chExt cx="1292692" cy="852626"/>
          </a:xfrm>
        </p:grpSpPr>
        <p:sp>
          <p:nvSpPr>
            <p:cNvPr id="108" name="Shape 108"/>
            <p:cNvSpPr/>
            <p:nvPr/>
          </p:nvSpPr>
          <p:spPr>
            <a:xfrm>
              <a:off x="0" y="0"/>
              <a:ext cx="1292693" cy="852627"/>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path>
              </a:pathLst>
            </a:custGeom>
            <a:gradFill flip="none" rotWithShape="1">
              <a:gsLst>
                <a:gs pos="0">
                  <a:srgbClr val="FFFFFF"/>
                </a:gs>
                <a:gs pos="100000">
                  <a:srgbClr val="E7EB49"/>
                </a:gs>
              </a:gsLst>
              <a:lin ang="5400000" scaled="0"/>
            </a:gradFill>
            <a:ln w="12700" cap="flat">
              <a:noFill/>
              <a:miter lim="400000"/>
            </a:ln>
            <a:effectLst/>
          </p:spPr>
          <p:txBody>
            <a:bodyPr wrap="square" lIns="65023" tIns="65023" rIns="65023" bIns="65023" numCol="1" anchor="ctr">
              <a:noAutofit/>
            </a:bodyPr>
            <a:lstStyle/>
            <a:p>
              <a:pPr defTabSz="321457">
                <a:defRPr sz="1400" b="1">
                  <a:solidFill>
                    <a:srgbClr val="000000"/>
                  </a:solidFill>
                  <a:latin typeface="Times"/>
                  <a:ea typeface="Times"/>
                  <a:cs typeface="Times"/>
                  <a:sym typeface="Times"/>
                </a:defRPr>
              </a:pPr>
              <a:endParaRPr/>
            </a:p>
          </p:txBody>
        </p:sp>
        <p:sp>
          <p:nvSpPr>
            <p:cNvPr id="109" name="Shape 109"/>
            <p:cNvSpPr/>
            <p:nvPr/>
          </p:nvSpPr>
          <p:spPr>
            <a:xfrm>
              <a:off x="0" y="0"/>
              <a:ext cx="1292693" cy="852627"/>
            </a:xfrm>
            <a:custGeom>
              <a:avLst/>
              <a:gdLst/>
              <a:ahLst/>
              <a:cxnLst>
                <a:cxn ang="0">
                  <a:pos x="wd2" y="hd2"/>
                </a:cxn>
                <a:cxn ang="5400000">
                  <a:pos x="wd2" y="hd2"/>
                </a:cxn>
                <a:cxn ang="10800000">
                  <a:pos x="wd2" y="hd2"/>
                </a:cxn>
                <a:cxn ang="16200000">
                  <a:pos x="wd2" y="hd2"/>
                </a:cxn>
              </a:cxnLst>
              <a:rect l="0" t="0" r="r" b="b"/>
              <a:pathLst>
                <a:path w="21600" h="21600" extrusionOk="0">
                  <a:moveTo>
                    <a:pt x="21600" y="3600"/>
                  </a:moveTo>
                  <a:cubicBezTo>
                    <a:pt x="21600" y="5588"/>
                    <a:pt x="16765" y="7200"/>
                    <a:pt x="10800" y="7200"/>
                  </a:cubicBezTo>
                  <a:cubicBezTo>
                    <a:pt x="4835" y="7200"/>
                    <a:pt x="0" y="5588"/>
                    <a:pt x="0" y="3600"/>
                  </a:cubicBezTo>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path>
              </a:pathLst>
            </a:custGeom>
            <a:noFill/>
            <a:ln w="12700" cap="flat">
              <a:solidFill>
                <a:srgbClr val="000000"/>
              </a:solidFill>
              <a:prstDash val="solid"/>
              <a:round/>
            </a:ln>
            <a:effectLst/>
          </p:spPr>
          <p:txBody>
            <a:bodyPr wrap="square" lIns="65023" tIns="65023" rIns="65023" bIns="65023" numCol="1" anchor="ctr">
              <a:noAutofit/>
            </a:bodyPr>
            <a:lstStyle/>
            <a:p>
              <a:pPr defTabSz="321457">
                <a:defRPr sz="1400" b="1">
                  <a:solidFill>
                    <a:srgbClr val="000000"/>
                  </a:solidFill>
                  <a:latin typeface="Times"/>
                  <a:ea typeface="Times"/>
                  <a:cs typeface="Times"/>
                  <a:sym typeface="Times"/>
                </a:defRPr>
              </a:pPr>
              <a:endParaRPr/>
            </a:p>
          </p:txBody>
        </p:sp>
      </p:grpSp>
      <p:grpSp>
        <p:nvGrpSpPr>
          <p:cNvPr id="113" name="Group 113"/>
          <p:cNvGrpSpPr/>
          <p:nvPr/>
        </p:nvGrpSpPr>
        <p:grpSpPr>
          <a:xfrm>
            <a:off x="897112" y="2992622"/>
            <a:ext cx="908925" cy="599504"/>
            <a:chOff x="0" y="0"/>
            <a:chExt cx="1292692" cy="852626"/>
          </a:xfrm>
        </p:grpSpPr>
        <p:sp>
          <p:nvSpPr>
            <p:cNvPr id="111" name="Shape 111"/>
            <p:cNvSpPr/>
            <p:nvPr/>
          </p:nvSpPr>
          <p:spPr>
            <a:xfrm>
              <a:off x="0" y="0"/>
              <a:ext cx="1292693" cy="852627"/>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path>
              </a:pathLst>
            </a:custGeom>
            <a:gradFill flip="none" rotWithShape="1">
              <a:gsLst>
                <a:gs pos="0">
                  <a:srgbClr val="FFFFFF"/>
                </a:gs>
                <a:gs pos="100000">
                  <a:srgbClr val="E7EB49"/>
                </a:gs>
              </a:gsLst>
              <a:lin ang="5400000" scaled="0"/>
            </a:gradFill>
            <a:ln w="12700" cap="flat">
              <a:noFill/>
              <a:miter lim="400000"/>
            </a:ln>
            <a:effectLst/>
          </p:spPr>
          <p:txBody>
            <a:bodyPr wrap="square" lIns="65023" tIns="65023" rIns="65023" bIns="65023" numCol="1" anchor="ctr">
              <a:noAutofit/>
            </a:bodyPr>
            <a:lstStyle/>
            <a:p>
              <a:pPr defTabSz="321457">
                <a:defRPr sz="1400" b="1">
                  <a:solidFill>
                    <a:srgbClr val="000000"/>
                  </a:solidFill>
                  <a:latin typeface="Times"/>
                  <a:ea typeface="Times"/>
                  <a:cs typeface="Times"/>
                  <a:sym typeface="Times"/>
                </a:defRPr>
              </a:pPr>
              <a:endParaRPr/>
            </a:p>
          </p:txBody>
        </p:sp>
        <p:sp>
          <p:nvSpPr>
            <p:cNvPr id="112" name="Shape 112"/>
            <p:cNvSpPr/>
            <p:nvPr/>
          </p:nvSpPr>
          <p:spPr>
            <a:xfrm>
              <a:off x="0" y="0"/>
              <a:ext cx="1292693" cy="852627"/>
            </a:xfrm>
            <a:custGeom>
              <a:avLst/>
              <a:gdLst/>
              <a:ahLst/>
              <a:cxnLst>
                <a:cxn ang="0">
                  <a:pos x="wd2" y="hd2"/>
                </a:cxn>
                <a:cxn ang="5400000">
                  <a:pos x="wd2" y="hd2"/>
                </a:cxn>
                <a:cxn ang="10800000">
                  <a:pos x="wd2" y="hd2"/>
                </a:cxn>
                <a:cxn ang="16200000">
                  <a:pos x="wd2" y="hd2"/>
                </a:cxn>
              </a:cxnLst>
              <a:rect l="0" t="0" r="r" b="b"/>
              <a:pathLst>
                <a:path w="21600" h="21600" extrusionOk="0">
                  <a:moveTo>
                    <a:pt x="21600" y="3600"/>
                  </a:moveTo>
                  <a:cubicBezTo>
                    <a:pt x="21600" y="5588"/>
                    <a:pt x="16765" y="7200"/>
                    <a:pt x="10800" y="7200"/>
                  </a:cubicBezTo>
                  <a:cubicBezTo>
                    <a:pt x="4835" y="7200"/>
                    <a:pt x="0" y="5588"/>
                    <a:pt x="0" y="3600"/>
                  </a:cubicBezTo>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path>
              </a:pathLst>
            </a:custGeom>
            <a:noFill/>
            <a:ln w="12700" cap="flat">
              <a:solidFill>
                <a:srgbClr val="000000"/>
              </a:solidFill>
              <a:prstDash val="solid"/>
              <a:round/>
            </a:ln>
            <a:effectLst/>
          </p:spPr>
          <p:txBody>
            <a:bodyPr wrap="square" lIns="65023" tIns="65023" rIns="65023" bIns="65023" numCol="1" anchor="ctr">
              <a:noAutofit/>
            </a:bodyPr>
            <a:lstStyle/>
            <a:p>
              <a:pPr defTabSz="321457">
                <a:defRPr sz="1400" b="1">
                  <a:solidFill>
                    <a:srgbClr val="000000"/>
                  </a:solidFill>
                  <a:latin typeface="Times"/>
                  <a:ea typeface="Times"/>
                  <a:cs typeface="Times"/>
                  <a:sym typeface="Times"/>
                </a:defRPr>
              </a:pPr>
              <a:endParaRPr/>
            </a:p>
          </p:txBody>
        </p:sp>
      </p:grpSp>
      <p:sp>
        <p:nvSpPr>
          <p:cNvPr id="114" name="Shape 114"/>
          <p:cNvSpPr/>
          <p:nvPr/>
        </p:nvSpPr>
        <p:spPr>
          <a:xfrm flipV="1">
            <a:off x="2012204" y="4207453"/>
            <a:ext cx="631826" cy="396930"/>
          </a:xfrm>
          <a:prstGeom prst="line">
            <a:avLst/>
          </a:prstGeom>
          <a:ln w="25400">
            <a:solidFill>
              <a:srgbClr val="4F81BD"/>
            </a:solidFill>
            <a:headEnd type="triangle"/>
            <a:tailEnd type="triangle"/>
          </a:ln>
        </p:spPr>
        <p:txBody>
          <a:bodyPr lIns="45718" tIns="45718" rIns="45718" bIns="45718"/>
          <a:lstStyle/>
          <a:p>
            <a:pPr defTabSz="321457">
              <a:defRPr sz="1600">
                <a:solidFill>
                  <a:srgbClr val="000000"/>
                </a:solidFill>
                <a:latin typeface="Helvetica"/>
                <a:ea typeface="Helvetica"/>
                <a:cs typeface="Helvetica"/>
                <a:sym typeface="Helvetica"/>
              </a:defRPr>
            </a:pPr>
            <a:endParaRPr/>
          </a:p>
        </p:txBody>
      </p:sp>
      <p:sp>
        <p:nvSpPr>
          <p:cNvPr id="115" name="Shape 115"/>
          <p:cNvSpPr/>
          <p:nvPr/>
        </p:nvSpPr>
        <p:spPr>
          <a:xfrm flipH="1" flipV="1">
            <a:off x="2025698" y="3396153"/>
            <a:ext cx="604839" cy="9526"/>
          </a:xfrm>
          <a:prstGeom prst="line">
            <a:avLst/>
          </a:prstGeom>
          <a:ln w="25400">
            <a:solidFill>
              <a:srgbClr val="4F81BD"/>
            </a:solidFill>
            <a:headEnd type="triangle"/>
            <a:tailEnd type="triangle"/>
          </a:ln>
        </p:spPr>
        <p:txBody>
          <a:bodyPr lIns="45718" tIns="45718" rIns="45718" bIns="45718"/>
          <a:lstStyle/>
          <a:p>
            <a:pPr defTabSz="321457">
              <a:defRPr sz="1600">
                <a:solidFill>
                  <a:srgbClr val="000000"/>
                </a:solidFill>
                <a:latin typeface="Helvetica"/>
                <a:ea typeface="Helvetica"/>
                <a:cs typeface="Helvetica"/>
                <a:sym typeface="Helvetica"/>
              </a:defRPr>
            </a:pPr>
            <a:endParaRPr/>
          </a:p>
        </p:txBody>
      </p:sp>
      <p:sp>
        <p:nvSpPr>
          <p:cNvPr id="116" name="Shape 116"/>
          <p:cNvSpPr/>
          <p:nvPr/>
        </p:nvSpPr>
        <p:spPr>
          <a:xfrm>
            <a:off x="704448" y="5881692"/>
            <a:ext cx="1308836" cy="326516"/>
          </a:xfrm>
          <a:prstGeom prst="rect">
            <a:avLst/>
          </a:prstGeom>
          <a:ln w="12700">
            <a:miter lim="400000"/>
          </a:ln>
          <a:extLst>
            <a:ext uri="{C572A759-6A51-4108-AA02-DFA0A04FC94B}">
              <ma14:wrappingTextBoxFlag xmlns:ma14="http://schemas.microsoft.com/office/mac/drawingml/2011/main" val="1"/>
            </a:ext>
          </a:extLst>
        </p:spPr>
        <p:txBody>
          <a:bodyPr wrap="none" lIns="32139" tIns="32139" rIns="32139" bIns="32139">
            <a:spAutoFit/>
          </a:bodyPr>
          <a:lstStyle>
            <a:lvl1pPr algn="l" defTabSz="457200">
              <a:defRPr sz="2400">
                <a:solidFill>
                  <a:srgbClr val="000000"/>
                </a:solidFill>
                <a:latin typeface="Gill Sans"/>
                <a:ea typeface="Gill Sans"/>
                <a:cs typeface="Gill Sans"/>
                <a:sym typeface="Gill Sans"/>
              </a:defRPr>
            </a:lvl1pPr>
          </a:lstStyle>
          <a:p>
            <a:pPr lvl="0">
              <a:defRPr sz="1800"/>
            </a:pPr>
            <a:r>
              <a:rPr sz="1700"/>
              <a:t>Data Provider</a:t>
            </a:r>
          </a:p>
        </p:txBody>
      </p:sp>
      <p:sp>
        <p:nvSpPr>
          <p:cNvPr id="117" name="Shape 117"/>
          <p:cNvSpPr/>
          <p:nvPr/>
        </p:nvSpPr>
        <p:spPr>
          <a:xfrm>
            <a:off x="3958983" y="3253800"/>
            <a:ext cx="1241025" cy="3539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l" defTabSz="457200">
              <a:defRPr sz="2400">
                <a:solidFill>
                  <a:srgbClr val="000000"/>
                </a:solidFill>
                <a:latin typeface="Calibri"/>
                <a:ea typeface="Calibri"/>
                <a:cs typeface="Calibri"/>
                <a:sym typeface="Calibri"/>
              </a:defRPr>
            </a:lvl1pPr>
          </a:lstStyle>
          <a:p>
            <a:pPr lvl="0">
              <a:defRPr sz="1800"/>
            </a:pPr>
            <a:r>
              <a:rPr sz="1700"/>
              <a:t>EarthCube CI</a:t>
            </a:r>
          </a:p>
        </p:txBody>
      </p:sp>
      <p:sp>
        <p:nvSpPr>
          <p:cNvPr id="118" name="Shape 118"/>
          <p:cNvSpPr/>
          <p:nvPr/>
        </p:nvSpPr>
        <p:spPr>
          <a:xfrm>
            <a:off x="2026963" y="2018880"/>
            <a:ext cx="602309" cy="602309"/>
          </a:xfrm>
          <a:prstGeom prst="line">
            <a:avLst/>
          </a:prstGeom>
          <a:ln w="25400">
            <a:solidFill>
              <a:srgbClr val="4F81BD"/>
            </a:solidFill>
            <a:headEnd type="triangle"/>
            <a:tailEnd type="triangle"/>
          </a:ln>
        </p:spPr>
        <p:txBody>
          <a:bodyPr lIns="45718" tIns="45718" rIns="45718" bIns="45718"/>
          <a:lstStyle/>
          <a:p>
            <a:pPr defTabSz="321457">
              <a:defRPr sz="1600">
                <a:solidFill>
                  <a:srgbClr val="000000"/>
                </a:solidFill>
                <a:latin typeface="Helvetica"/>
                <a:ea typeface="Helvetica"/>
                <a:cs typeface="Helvetica"/>
                <a:sym typeface="Helvetica"/>
              </a:defRPr>
            </a:pPr>
            <a:endParaRPr/>
          </a:p>
        </p:txBody>
      </p:sp>
      <p:sp>
        <p:nvSpPr>
          <p:cNvPr id="119" name="Shape 119"/>
          <p:cNvSpPr/>
          <p:nvPr/>
        </p:nvSpPr>
        <p:spPr>
          <a:xfrm>
            <a:off x="4797678" y="4472974"/>
            <a:ext cx="1283776" cy="226020"/>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1400" b="1">
                <a:latin typeface="Arial"/>
                <a:ea typeface="Arial"/>
                <a:cs typeface="Arial"/>
                <a:sym typeface="Arial"/>
              </a:defRPr>
            </a:lvl1pPr>
          </a:lstStyle>
          <a:p>
            <a:pPr lvl="0">
              <a:defRPr sz="1800" b="0">
                <a:solidFill>
                  <a:srgbClr val="000000"/>
                </a:solidFill>
              </a:defRPr>
            </a:pPr>
            <a:r>
              <a:rPr sz="1000">
                <a:solidFill>
                  <a:srgbClr val="535353"/>
                </a:solidFill>
              </a:rPr>
              <a:t>EarthCube Discovery</a:t>
            </a:r>
          </a:p>
        </p:txBody>
      </p:sp>
      <p:pic>
        <p:nvPicPr>
          <p:cNvPr id="120" name="pasted-image.pdf"/>
          <p:cNvPicPr/>
          <p:nvPr/>
        </p:nvPicPr>
        <p:blipFill>
          <a:blip r:embed="rId3">
            <a:extLst/>
          </a:blip>
          <a:stretch>
            <a:fillRect/>
          </a:stretch>
        </p:blipFill>
        <p:spPr>
          <a:xfrm>
            <a:off x="4999193" y="3756938"/>
            <a:ext cx="941840" cy="634300"/>
          </a:xfrm>
          <a:prstGeom prst="rect">
            <a:avLst/>
          </a:prstGeom>
          <a:ln w="12700">
            <a:miter lim="400000"/>
          </a:ln>
        </p:spPr>
      </p:pic>
      <p:sp>
        <p:nvSpPr>
          <p:cNvPr id="2" name="Date Placeholder 1"/>
          <p:cNvSpPr>
            <a:spLocks noGrp="1"/>
          </p:cNvSpPr>
          <p:nvPr>
            <p:ph type="dt" sz="half" idx="10"/>
          </p:nvPr>
        </p:nvSpPr>
        <p:spPr/>
        <p:txBody>
          <a:bodyPr/>
          <a:lstStyle/>
          <a:p>
            <a:r>
              <a:rPr lang="en-US" smtClean="0"/>
              <a:t>1/7/16</a:t>
            </a:r>
            <a:endParaRPr lang="en-US"/>
          </a:p>
        </p:txBody>
      </p:sp>
      <p:sp>
        <p:nvSpPr>
          <p:cNvPr id="4" name="Slide Number Placeholder 3"/>
          <p:cNvSpPr>
            <a:spLocks noGrp="1"/>
          </p:cNvSpPr>
          <p:nvPr>
            <p:ph type="sldNum" sz="quarter" idx="12"/>
          </p:nvPr>
        </p:nvSpPr>
        <p:spPr/>
        <p:txBody>
          <a:bodyPr/>
          <a:lstStyle/>
          <a:p>
            <a:fld id="{1DDDD8B9-C07E-F649-BDB8-C1B81A4039A1}" type="slidenum">
              <a:rPr lang="en-US" smtClean="0"/>
              <a:t>10</a:t>
            </a:fld>
            <a:endParaRPr lang="en-US"/>
          </a:p>
        </p:txBody>
      </p:sp>
    </p:spTree>
    <p:extLst>
      <p:ext uri="{BB962C8B-B14F-4D97-AF65-F5344CB8AC3E}">
        <p14:creationId xmlns:p14="http://schemas.microsoft.com/office/powerpoint/2010/main" val="858698866"/>
      </p:ext>
    </p:extLst>
  </p:cSld>
  <p:clrMapOvr>
    <a:masterClrMapping/>
  </p:clrMapOvr>
  <mc:AlternateContent xmlns:mc="http://schemas.openxmlformats.org/markup-compatibility/2006">
    <mc:Choice xmlns:p14="http://schemas.microsoft.com/office/powerpoint/2010/main" Requires="p14">
      <p:transition p14:dur="0" advClick="0" advTm="10000"/>
    </mc:Choice>
    <mc:Fallback>
      <p:transition advClick="0" advTm="1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p:nvPr/>
        </p:nvSpPr>
        <p:spPr>
          <a:xfrm>
            <a:off x="2779926" y="2135685"/>
            <a:ext cx="3584148" cy="2586631"/>
          </a:xfrm>
          <a:prstGeom prst="roundRect">
            <a:avLst>
              <a:gd name="adj" fmla="val 10631"/>
            </a:avLst>
          </a:prstGeom>
          <a:solidFill>
            <a:srgbClr val="F2F2F2"/>
          </a:solidFill>
          <a:ln w="12700">
            <a:solidFill>
              <a:srgbClr val="A6A6A6"/>
            </a:solidFill>
          </a:ln>
        </p:spPr>
        <p:txBody>
          <a:bodyPr lIns="45718" tIns="45718" rIns="45718" bIns="45718"/>
          <a:lstStyle/>
          <a:p>
            <a:pPr defTabSz="321457">
              <a:defRPr sz="2400">
                <a:solidFill>
                  <a:srgbClr val="FFFFFF"/>
                </a:solidFill>
                <a:latin typeface="Calibri"/>
                <a:ea typeface="Calibri"/>
                <a:cs typeface="Calibri"/>
                <a:sym typeface="Calibri"/>
              </a:defRPr>
            </a:pPr>
            <a:endParaRPr/>
          </a:p>
        </p:txBody>
      </p:sp>
      <p:sp>
        <p:nvSpPr>
          <p:cNvPr id="125" name="Shape 125"/>
          <p:cNvSpPr/>
          <p:nvPr/>
        </p:nvSpPr>
        <p:spPr>
          <a:xfrm rot="21595043">
            <a:off x="872491" y="1925024"/>
            <a:ext cx="1301751" cy="60043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321457">
              <a:defRPr sz="1800">
                <a:solidFill>
                  <a:srgbClr val="000000"/>
                </a:solidFill>
              </a:defRPr>
            </a:pPr>
            <a:r>
              <a:rPr sz="1100" b="1">
                <a:latin typeface="Calibri"/>
                <a:ea typeface="Calibri"/>
                <a:cs typeface="Calibri"/>
                <a:sym typeface="Calibri"/>
              </a:rPr>
              <a:t>Science</a:t>
            </a:r>
            <a:endParaRPr sz="800">
              <a:latin typeface="Gill Sans"/>
              <a:ea typeface="Gill Sans"/>
              <a:cs typeface="Gill Sans"/>
              <a:sym typeface="Gill Sans"/>
            </a:endParaRPr>
          </a:p>
          <a:p>
            <a:pPr defTabSz="321457">
              <a:defRPr sz="1800">
                <a:solidFill>
                  <a:srgbClr val="000000"/>
                </a:solidFill>
              </a:defRPr>
            </a:pPr>
            <a:r>
              <a:rPr sz="1100" b="1">
                <a:latin typeface="Calibri"/>
                <a:ea typeface="Calibri"/>
                <a:cs typeface="Calibri"/>
                <a:sym typeface="Calibri"/>
              </a:rPr>
              <a:t>Data</a:t>
            </a:r>
            <a:endParaRPr sz="800">
              <a:latin typeface="Gill Sans"/>
              <a:ea typeface="Gill Sans"/>
              <a:cs typeface="Gill Sans"/>
              <a:sym typeface="Gill Sans"/>
            </a:endParaRPr>
          </a:p>
          <a:p>
            <a:pPr defTabSz="321457">
              <a:defRPr sz="1800">
                <a:solidFill>
                  <a:srgbClr val="000000"/>
                </a:solidFill>
              </a:defRPr>
            </a:pPr>
            <a:r>
              <a:rPr sz="1100" b="1">
                <a:latin typeface="Calibri"/>
                <a:ea typeface="Calibri"/>
                <a:cs typeface="Calibri"/>
                <a:sym typeface="Calibri"/>
              </a:rPr>
              <a:t>Manage</a:t>
            </a:r>
          </a:p>
        </p:txBody>
      </p:sp>
      <p:sp>
        <p:nvSpPr>
          <p:cNvPr id="126" name="Shape 126"/>
          <p:cNvSpPr/>
          <p:nvPr/>
        </p:nvSpPr>
        <p:spPr>
          <a:xfrm>
            <a:off x="891574" y="1325332"/>
            <a:ext cx="1143001" cy="1308101"/>
          </a:xfrm>
          <a:prstGeom prst="rect">
            <a:avLst/>
          </a:prstGeom>
          <a:solidFill>
            <a:srgbClr val="FFFFFF"/>
          </a:solidFill>
          <a:ln w="12700">
            <a:miter lim="400000"/>
          </a:ln>
        </p:spPr>
        <p:txBody>
          <a:bodyPr lIns="45718" tIns="45718" rIns="45718" bIns="45718"/>
          <a:lstStyle/>
          <a:p>
            <a:pPr defTabSz="321457">
              <a:defRPr sz="1400" b="1">
                <a:solidFill>
                  <a:srgbClr val="000000"/>
                </a:solidFill>
                <a:latin typeface="Calibri"/>
                <a:ea typeface="Calibri"/>
                <a:cs typeface="Calibri"/>
                <a:sym typeface="Calibri"/>
              </a:defRPr>
            </a:pPr>
            <a:endParaRPr/>
          </a:p>
        </p:txBody>
      </p:sp>
      <p:sp>
        <p:nvSpPr>
          <p:cNvPr id="127" name="Shape 127"/>
          <p:cNvSpPr/>
          <p:nvPr/>
        </p:nvSpPr>
        <p:spPr>
          <a:xfrm>
            <a:off x="862012" y="1968153"/>
            <a:ext cx="982878" cy="616149"/>
          </a:xfrm>
          <a:prstGeom prst="rect">
            <a:avLst/>
          </a:prstGeom>
          <a:solidFill>
            <a:srgbClr val="FFFFFF"/>
          </a:solidFill>
          <a:ln w="12700">
            <a:solidFill>
              <a:srgbClr val="FFFFFF"/>
            </a:solidFill>
          </a:ln>
          <a:extLst>
            <a:ext uri="{C572A759-6A51-4108-AA02-DFA0A04FC94B}">
              <ma14:wrappingTextBoxFlag xmlns:ma14="http://schemas.microsoft.com/office/mac/drawingml/2011/main" val="1"/>
            </a:ext>
          </a:extLst>
        </p:spPr>
        <p:txBody>
          <a:bodyPr lIns="0" tIns="0" rIns="0" bIns="0" anchor="ctr">
            <a:spAutoFit/>
          </a:bodyPr>
          <a:lstStyle/>
          <a:p>
            <a:pPr defTabSz="321457">
              <a:defRPr sz="1800">
                <a:solidFill>
                  <a:srgbClr val="000000"/>
                </a:solidFill>
              </a:defRPr>
            </a:pPr>
            <a:r>
              <a:rPr sz="1000" b="1">
                <a:latin typeface="Calibri"/>
                <a:ea typeface="Calibri"/>
                <a:cs typeface="Calibri"/>
                <a:sym typeface="Calibri"/>
              </a:rPr>
              <a:t>Satellite</a:t>
            </a:r>
          </a:p>
          <a:p>
            <a:pPr defTabSz="321457">
              <a:defRPr sz="1800">
                <a:solidFill>
                  <a:srgbClr val="000000"/>
                </a:solidFill>
              </a:defRPr>
            </a:pPr>
            <a:r>
              <a:rPr sz="1000" b="1">
                <a:latin typeface="Calibri"/>
                <a:ea typeface="Calibri"/>
                <a:cs typeface="Calibri"/>
                <a:sym typeface="Calibri"/>
              </a:rPr>
              <a:t>Instrument</a:t>
            </a:r>
          </a:p>
          <a:p>
            <a:pPr defTabSz="321457">
              <a:defRPr sz="1800">
                <a:solidFill>
                  <a:srgbClr val="000000"/>
                </a:solidFill>
              </a:defRPr>
            </a:pPr>
            <a:r>
              <a:rPr sz="1000" b="1">
                <a:latin typeface="Calibri"/>
                <a:ea typeface="Calibri"/>
                <a:cs typeface="Calibri"/>
                <a:sym typeface="Calibri"/>
              </a:rPr>
              <a:t>Data</a:t>
            </a:r>
          </a:p>
          <a:p>
            <a:pPr defTabSz="321457">
              <a:defRPr sz="1800">
                <a:solidFill>
                  <a:srgbClr val="000000"/>
                </a:solidFill>
              </a:defRPr>
            </a:pPr>
            <a:r>
              <a:rPr sz="1000" b="1">
                <a:latin typeface="Calibri"/>
                <a:ea typeface="Calibri"/>
                <a:cs typeface="Calibri"/>
                <a:sym typeface="Calibri"/>
              </a:rPr>
              <a:t>Systems</a:t>
            </a:r>
          </a:p>
        </p:txBody>
      </p:sp>
      <p:grpSp>
        <p:nvGrpSpPr>
          <p:cNvPr id="130" name="Group 130"/>
          <p:cNvGrpSpPr/>
          <p:nvPr/>
        </p:nvGrpSpPr>
        <p:grpSpPr>
          <a:xfrm>
            <a:off x="897112" y="1266865"/>
            <a:ext cx="908925" cy="600830"/>
            <a:chOff x="0" y="0"/>
            <a:chExt cx="1292692" cy="854513"/>
          </a:xfrm>
        </p:grpSpPr>
        <p:sp>
          <p:nvSpPr>
            <p:cNvPr id="128" name="Shape 128"/>
            <p:cNvSpPr/>
            <p:nvPr/>
          </p:nvSpPr>
          <p:spPr>
            <a:xfrm>
              <a:off x="-1" y="-1"/>
              <a:ext cx="1292694" cy="854515"/>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path>
              </a:pathLst>
            </a:custGeom>
            <a:gradFill flip="none" rotWithShape="1">
              <a:gsLst>
                <a:gs pos="0">
                  <a:srgbClr val="FFFFFF"/>
                </a:gs>
                <a:gs pos="100000">
                  <a:srgbClr val="E7EB49"/>
                </a:gs>
              </a:gsLst>
              <a:lin ang="5400000" scaled="0"/>
            </a:gradFill>
            <a:ln w="12700" cap="flat">
              <a:noFill/>
              <a:miter lim="400000"/>
            </a:ln>
            <a:effectLst/>
          </p:spPr>
          <p:txBody>
            <a:bodyPr wrap="square" lIns="65023" tIns="65023" rIns="65023" bIns="65023" numCol="1" anchor="ctr">
              <a:noAutofit/>
            </a:bodyPr>
            <a:lstStyle/>
            <a:p>
              <a:pPr defTabSz="321457">
                <a:defRPr sz="1400" b="1">
                  <a:solidFill>
                    <a:srgbClr val="000000"/>
                  </a:solidFill>
                  <a:latin typeface="Times"/>
                  <a:ea typeface="Times"/>
                  <a:cs typeface="Times"/>
                  <a:sym typeface="Times"/>
                </a:defRPr>
              </a:pPr>
              <a:endParaRPr/>
            </a:p>
          </p:txBody>
        </p:sp>
        <p:sp>
          <p:nvSpPr>
            <p:cNvPr id="129" name="Shape 129"/>
            <p:cNvSpPr/>
            <p:nvPr/>
          </p:nvSpPr>
          <p:spPr>
            <a:xfrm>
              <a:off x="-1" y="-1"/>
              <a:ext cx="1292694" cy="854515"/>
            </a:xfrm>
            <a:custGeom>
              <a:avLst/>
              <a:gdLst/>
              <a:ahLst/>
              <a:cxnLst>
                <a:cxn ang="0">
                  <a:pos x="wd2" y="hd2"/>
                </a:cxn>
                <a:cxn ang="5400000">
                  <a:pos x="wd2" y="hd2"/>
                </a:cxn>
                <a:cxn ang="10800000">
                  <a:pos x="wd2" y="hd2"/>
                </a:cxn>
                <a:cxn ang="16200000">
                  <a:pos x="wd2" y="hd2"/>
                </a:cxn>
              </a:cxnLst>
              <a:rect l="0" t="0" r="r" b="b"/>
              <a:pathLst>
                <a:path w="21600" h="21600" extrusionOk="0">
                  <a:moveTo>
                    <a:pt x="21600" y="3600"/>
                  </a:moveTo>
                  <a:cubicBezTo>
                    <a:pt x="21600" y="5588"/>
                    <a:pt x="16765" y="7200"/>
                    <a:pt x="10800" y="7200"/>
                  </a:cubicBezTo>
                  <a:cubicBezTo>
                    <a:pt x="4835" y="7200"/>
                    <a:pt x="0" y="5588"/>
                    <a:pt x="0" y="3600"/>
                  </a:cubicBezTo>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path>
              </a:pathLst>
            </a:custGeom>
            <a:noFill/>
            <a:ln w="12700" cap="flat">
              <a:solidFill>
                <a:srgbClr val="000000"/>
              </a:solidFill>
              <a:prstDash val="solid"/>
              <a:round/>
            </a:ln>
            <a:effectLst/>
          </p:spPr>
          <p:txBody>
            <a:bodyPr wrap="square" lIns="65023" tIns="65023" rIns="65023" bIns="65023" numCol="1" anchor="ctr">
              <a:noAutofit/>
            </a:bodyPr>
            <a:lstStyle/>
            <a:p>
              <a:pPr defTabSz="321457">
                <a:defRPr sz="1400" b="1">
                  <a:solidFill>
                    <a:srgbClr val="000000"/>
                  </a:solidFill>
                  <a:latin typeface="Times"/>
                  <a:ea typeface="Times"/>
                  <a:cs typeface="Times"/>
                  <a:sym typeface="Times"/>
                </a:defRPr>
              </a:pPr>
              <a:endParaRPr/>
            </a:p>
          </p:txBody>
        </p:sp>
      </p:grpSp>
      <p:sp>
        <p:nvSpPr>
          <p:cNvPr id="131" name="Shape 131"/>
          <p:cNvSpPr/>
          <p:nvPr/>
        </p:nvSpPr>
        <p:spPr>
          <a:xfrm rot="21595043">
            <a:off x="872490" y="3339353"/>
            <a:ext cx="1301751" cy="60043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321457">
              <a:defRPr sz="1800">
                <a:solidFill>
                  <a:srgbClr val="000000"/>
                </a:solidFill>
              </a:defRPr>
            </a:pPr>
            <a:r>
              <a:rPr sz="1100" b="1">
                <a:latin typeface="Calibri"/>
                <a:ea typeface="Calibri"/>
                <a:cs typeface="Calibri"/>
                <a:sym typeface="Calibri"/>
              </a:rPr>
              <a:t>Science</a:t>
            </a:r>
            <a:endParaRPr sz="800">
              <a:latin typeface="Gill Sans"/>
              <a:ea typeface="Gill Sans"/>
              <a:cs typeface="Gill Sans"/>
              <a:sym typeface="Gill Sans"/>
            </a:endParaRPr>
          </a:p>
          <a:p>
            <a:pPr defTabSz="321457">
              <a:defRPr sz="1800">
                <a:solidFill>
                  <a:srgbClr val="000000"/>
                </a:solidFill>
              </a:defRPr>
            </a:pPr>
            <a:r>
              <a:rPr sz="1100" b="1">
                <a:latin typeface="Calibri"/>
                <a:ea typeface="Calibri"/>
                <a:cs typeface="Calibri"/>
                <a:sym typeface="Calibri"/>
              </a:rPr>
              <a:t>Data</a:t>
            </a:r>
            <a:endParaRPr sz="800">
              <a:latin typeface="Gill Sans"/>
              <a:ea typeface="Gill Sans"/>
              <a:cs typeface="Gill Sans"/>
              <a:sym typeface="Gill Sans"/>
            </a:endParaRPr>
          </a:p>
          <a:p>
            <a:pPr defTabSz="321457">
              <a:defRPr sz="1800">
                <a:solidFill>
                  <a:srgbClr val="000000"/>
                </a:solidFill>
              </a:defRPr>
            </a:pPr>
            <a:r>
              <a:rPr sz="1100" b="1">
                <a:latin typeface="Calibri"/>
                <a:ea typeface="Calibri"/>
                <a:cs typeface="Calibri"/>
                <a:sym typeface="Calibri"/>
              </a:rPr>
              <a:t>Manage</a:t>
            </a:r>
          </a:p>
        </p:txBody>
      </p:sp>
      <p:sp>
        <p:nvSpPr>
          <p:cNvPr id="132" name="Shape 132"/>
          <p:cNvSpPr/>
          <p:nvPr/>
        </p:nvSpPr>
        <p:spPr>
          <a:xfrm>
            <a:off x="891574" y="2715982"/>
            <a:ext cx="1143001" cy="1308101"/>
          </a:xfrm>
          <a:prstGeom prst="rect">
            <a:avLst/>
          </a:prstGeom>
          <a:solidFill>
            <a:srgbClr val="FFFFFF"/>
          </a:solidFill>
          <a:ln w="12700">
            <a:miter lim="400000"/>
          </a:ln>
        </p:spPr>
        <p:txBody>
          <a:bodyPr lIns="45718" tIns="45718" rIns="45718" bIns="45718"/>
          <a:lstStyle/>
          <a:p>
            <a:pPr defTabSz="321457">
              <a:defRPr sz="1400" b="1">
                <a:solidFill>
                  <a:srgbClr val="000000"/>
                </a:solidFill>
                <a:latin typeface="Calibri"/>
                <a:ea typeface="Calibri"/>
                <a:cs typeface="Calibri"/>
                <a:sym typeface="Calibri"/>
              </a:defRPr>
            </a:pPr>
            <a:endParaRPr/>
          </a:p>
        </p:txBody>
      </p:sp>
      <p:sp>
        <p:nvSpPr>
          <p:cNvPr id="133" name="Shape 133"/>
          <p:cNvSpPr/>
          <p:nvPr/>
        </p:nvSpPr>
        <p:spPr>
          <a:xfrm>
            <a:off x="827988" y="3665581"/>
            <a:ext cx="1050925" cy="312540"/>
          </a:xfrm>
          <a:prstGeom prst="rect">
            <a:avLst/>
          </a:prstGeom>
          <a:solidFill>
            <a:srgbClr val="FFFFFF"/>
          </a:solidFill>
          <a:ln w="12700">
            <a:solidFill>
              <a:srgbClr val="FFFFFF"/>
            </a:solidFill>
          </a:ln>
          <a:extLst>
            <a:ext uri="{C572A759-6A51-4108-AA02-DFA0A04FC94B}">
              <ma14:wrappingTextBoxFlag xmlns:ma14="http://schemas.microsoft.com/office/mac/drawingml/2011/main" val="1"/>
            </a:ext>
          </a:extLst>
        </p:spPr>
        <p:txBody>
          <a:bodyPr lIns="0" tIns="0" rIns="0" bIns="0" anchor="ctr">
            <a:spAutoFit/>
          </a:bodyPr>
          <a:lstStyle/>
          <a:p>
            <a:pPr defTabSz="321457">
              <a:defRPr sz="1800">
                <a:solidFill>
                  <a:srgbClr val="000000"/>
                </a:solidFill>
              </a:defRPr>
            </a:pPr>
            <a:r>
              <a:rPr sz="1000" b="1">
                <a:latin typeface="Calibri"/>
                <a:ea typeface="Calibri"/>
                <a:cs typeface="Calibri"/>
                <a:sym typeface="Calibri"/>
              </a:rPr>
              <a:t>Airborne</a:t>
            </a:r>
          </a:p>
          <a:p>
            <a:pPr defTabSz="321457">
              <a:defRPr sz="1800">
                <a:solidFill>
                  <a:srgbClr val="000000"/>
                </a:solidFill>
              </a:defRPr>
            </a:pPr>
            <a:r>
              <a:rPr sz="1000" b="1">
                <a:latin typeface="Calibri"/>
                <a:ea typeface="Calibri"/>
                <a:cs typeface="Calibri"/>
                <a:sym typeface="Calibri"/>
              </a:rPr>
              <a:t>Data</a:t>
            </a:r>
          </a:p>
        </p:txBody>
      </p:sp>
      <p:sp>
        <p:nvSpPr>
          <p:cNvPr id="134" name="Shape 134"/>
          <p:cNvSpPr/>
          <p:nvPr/>
        </p:nvSpPr>
        <p:spPr>
          <a:xfrm rot="21595043">
            <a:off x="872489" y="4693497"/>
            <a:ext cx="1301751" cy="60043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321457">
              <a:defRPr sz="1800">
                <a:solidFill>
                  <a:srgbClr val="000000"/>
                </a:solidFill>
              </a:defRPr>
            </a:pPr>
            <a:r>
              <a:rPr sz="1100" b="1">
                <a:latin typeface="Calibri"/>
                <a:ea typeface="Calibri"/>
                <a:cs typeface="Calibri"/>
                <a:sym typeface="Calibri"/>
              </a:rPr>
              <a:t>Science</a:t>
            </a:r>
            <a:endParaRPr sz="800">
              <a:latin typeface="Gill Sans"/>
              <a:ea typeface="Gill Sans"/>
              <a:cs typeface="Gill Sans"/>
              <a:sym typeface="Gill Sans"/>
            </a:endParaRPr>
          </a:p>
          <a:p>
            <a:pPr defTabSz="321457">
              <a:defRPr sz="1800">
                <a:solidFill>
                  <a:srgbClr val="000000"/>
                </a:solidFill>
              </a:defRPr>
            </a:pPr>
            <a:r>
              <a:rPr sz="1100" b="1">
                <a:latin typeface="Calibri"/>
                <a:ea typeface="Calibri"/>
                <a:cs typeface="Calibri"/>
                <a:sym typeface="Calibri"/>
              </a:rPr>
              <a:t>Data</a:t>
            </a:r>
            <a:endParaRPr sz="800">
              <a:latin typeface="Gill Sans"/>
              <a:ea typeface="Gill Sans"/>
              <a:cs typeface="Gill Sans"/>
              <a:sym typeface="Gill Sans"/>
            </a:endParaRPr>
          </a:p>
          <a:p>
            <a:pPr defTabSz="321457">
              <a:defRPr sz="1800">
                <a:solidFill>
                  <a:srgbClr val="000000"/>
                </a:solidFill>
              </a:defRPr>
            </a:pPr>
            <a:r>
              <a:rPr sz="1100" b="1">
                <a:latin typeface="Calibri"/>
                <a:ea typeface="Calibri"/>
                <a:cs typeface="Calibri"/>
                <a:sym typeface="Calibri"/>
              </a:rPr>
              <a:t>Manage</a:t>
            </a:r>
          </a:p>
        </p:txBody>
      </p:sp>
      <p:sp>
        <p:nvSpPr>
          <p:cNvPr id="135" name="Shape 135"/>
          <p:cNvSpPr/>
          <p:nvPr/>
        </p:nvSpPr>
        <p:spPr>
          <a:xfrm>
            <a:off x="891574" y="4124094"/>
            <a:ext cx="1143001" cy="1308101"/>
          </a:xfrm>
          <a:prstGeom prst="rect">
            <a:avLst/>
          </a:prstGeom>
          <a:solidFill>
            <a:srgbClr val="FFFFFF"/>
          </a:solidFill>
          <a:ln w="12700">
            <a:miter lim="400000"/>
          </a:ln>
        </p:spPr>
        <p:txBody>
          <a:bodyPr lIns="45718" tIns="45718" rIns="45718" bIns="45718"/>
          <a:lstStyle/>
          <a:p>
            <a:pPr defTabSz="321457">
              <a:defRPr sz="1400">
                <a:solidFill>
                  <a:srgbClr val="000000"/>
                </a:solidFill>
                <a:latin typeface="Calibri"/>
                <a:ea typeface="Calibri"/>
                <a:cs typeface="Calibri"/>
                <a:sym typeface="Calibri"/>
              </a:defRPr>
            </a:pPr>
            <a:endParaRPr/>
          </a:p>
        </p:txBody>
      </p:sp>
      <p:sp>
        <p:nvSpPr>
          <p:cNvPr id="136" name="Shape 136"/>
          <p:cNvSpPr/>
          <p:nvPr/>
        </p:nvSpPr>
        <p:spPr>
          <a:xfrm>
            <a:off x="827988" y="5122326"/>
            <a:ext cx="1050925" cy="464344"/>
          </a:xfrm>
          <a:prstGeom prst="rect">
            <a:avLst/>
          </a:prstGeom>
          <a:solidFill>
            <a:srgbClr val="FFFFFF"/>
          </a:solidFill>
          <a:ln w="12700">
            <a:solidFill>
              <a:srgbClr val="FFFFFF"/>
            </a:solidFill>
          </a:ln>
          <a:extLst>
            <a:ext uri="{C572A759-6A51-4108-AA02-DFA0A04FC94B}">
              <ma14:wrappingTextBoxFlag xmlns:ma14="http://schemas.microsoft.com/office/mac/drawingml/2011/main" val="1"/>
            </a:ext>
          </a:extLst>
        </p:spPr>
        <p:txBody>
          <a:bodyPr lIns="0" tIns="0" rIns="0" bIns="0" anchor="ctr">
            <a:spAutoFit/>
          </a:bodyPr>
          <a:lstStyle/>
          <a:p>
            <a:pPr defTabSz="321457">
              <a:defRPr sz="1800">
                <a:solidFill>
                  <a:srgbClr val="000000"/>
                </a:solidFill>
              </a:defRPr>
            </a:pPr>
            <a:r>
              <a:rPr sz="1000" b="1">
                <a:latin typeface="Calibri"/>
                <a:ea typeface="Calibri"/>
                <a:cs typeface="Calibri"/>
                <a:sym typeface="Calibri"/>
              </a:rPr>
              <a:t>Agency</a:t>
            </a:r>
          </a:p>
          <a:p>
            <a:pPr defTabSz="321457">
              <a:defRPr sz="1800">
                <a:solidFill>
                  <a:srgbClr val="000000"/>
                </a:solidFill>
              </a:defRPr>
            </a:pPr>
            <a:r>
              <a:rPr sz="1000" b="1">
                <a:latin typeface="Calibri"/>
                <a:ea typeface="Calibri"/>
                <a:cs typeface="Calibri"/>
                <a:sym typeface="Calibri"/>
              </a:rPr>
              <a:t>Earth Data</a:t>
            </a:r>
          </a:p>
          <a:p>
            <a:pPr defTabSz="321457">
              <a:defRPr sz="1800">
                <a:solidFill>
                  <a:srgbClr val="000000"/>
                </a:solidFill>
              </a:defRPr>
            </a:pPr>
            <a:r>
              <a:rPr sz="1000" b="1">
                <a:latin typeface="Calibri"/>
                <a:ea typeface="Calibri"/>
                <a:cs typeface="Calibri"/>
                <a:sym typeface="Calibri"/>
              </a:rPr>
              <a:t>Archives</a:t>
            </a:r>
          </a:p>
        </p:txBody>
      </p:sp>
      <p:grpSp>
        <p:nvGrpSpPr>
          <p:cNvPr id="139" name="Group 139"/>
          <p:cNvGrpSpPr/>
          <p:nvPr/>
        </p:nvGrpSpPr>
        <p:grpSpPr>
          <a:xfrm>
            <a:off x="897112" y="4341776"/>
            <a:ext cx="908925" cy="599503"/>
            <a:chOff x="0" y="0"/>
            <a:chExt cx="1292692" cy="852626"/>
          </a:xfrm>
        </p:grpSpPr>
        <p:sp>
          <p:nvSpPr>
            <p:cNvPr id="137" name="Shape 137"/>
            <p:cNvSpPr/>
            <p:nvPr/>
          </p:nvSpPr>
          <p:spPr>
            <a:xfrm>
              <a:off x="0" y="0"/>
              <a:ext cx="1292693" cy="852627"/>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path>
              </a:pathLst>
            </a:custGeom>
            <a:gradFill flip="none" rotWithShape="1">
              <a:gsLst>
                <a:gs pos="0">
                  <a:srgbClr val="FFFFFF"/>
                </a:gs>
                <a:gs pos="100000">
                  <a:srgbClr val="E7EB49"/>
                </a:gs>
              </a:gsLst>
              <a:lin ang="5400000" scaled="0"/>
            </a:gradFill>
            <a:ln w="12700" cap="flat">
              <a:noFill/>
              <a:miter lim="400000"/>
            </a:ln>
            <a:effectLst/>
          </p:spPr>
          <p:txBody>
            <a:bodyPr wrap="square" lIns="65023" tIns="65023" rIns="65023" bIns="65023" numCol="1" anchor="ctr">
              <a:noAutofit/>
            </a:bodyPr>
            <a:lstStyle/>
            <a:p>
              <a:pPr defTabSz="321457">
                <a:defRPr sz="1400" b="1">
                  <a:solidFill>
                    <a:srgbClr val="000000"/>
                  </a:solidFill>
                  <a:latin typeface="Times"/>
                  <a:ea typeface="Times"/>
                  <a:cs typeface="Times"/>
                  <a:sym typeface="Times"/>
                </a:defRPr>
              </a:pPr>
              <a:endParaRPr/>
            </a:p>
          </p:txBody>
        </p:sp>
        <p:sp>
          <p:nvSpPr>
            <p:cNvPr id="138" name="Shape 138"/>
            <p:cNvSpPr/>
            <p:nvPr/>
          </p:nvSpPr>
          <p:spPr>
            <a:xfrm>
              <a:off x="0" y="0"/>
              <a:ext cx="1292693" cy="852627"/>
            </a:xfrm>
            <a:custGeom>
              <a:avLst/>
              <a:gdLst/>
              <a:ahLst/>
              <a:cxnLst>
                <a:cxn ang="0">
                  <a:pos x="wd2" y="hd2"/>
                </a:cxn>
                <a:cxn ang="5400000">
                  <a:pos x="wd2" y="hd2"/>
                </a:cxn>
                <a:cxn ang="10800000">
                  <a:pos x="wd2" y="hd2"/>
                </a:cxn>
                <a:cxn ang="16200000">
                  <a:pos x="wd2" y="hd2"/>
                </a:cxn>
              </a:cxnLst>
              <a:rect l="0" t="0" r="r" b="b"/>
              <a:pathLst>
                <a:path w="21600" h="21600" extrusionOk="0">
                  <a:moveTo>
                    <a:pt x="21600" y="3600"/>
                  </a:moveTo>
                  <a:cubicBezTo>
                    <a:pt x="21600" y="5588"/>
                    <a:pt x="16765" y="7200"/>
                    <a:pt x="10800" y="7200"/>
                  </a:cubicBezTo>
                  <a:cubicBezTo>
                    <a:pt x="4835" y="7200"/>
                    <a:pt x="0" y="5588"/>
                    <a:pt x="0" y="3600"/>
                  </a:cubicBezTo>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path>
              </a:pathLst>
            </a:custGeom>
            <a:noFill/>
            <a:ln w="12700" cap="flat">
              <a:solidFill>
                <a:srgbClr val="000000"/>
              </a:solidFill>
              <a:prstDash val="solid"/>
              <a:round/>
            </a:ln>
            <a:effectLst/>
          </p:spPr>
          <p:txBody>
            <a:bodyPr wrap="square" lIns="65023" tIns="65023" rIns="65023" bIns="65023" numCol="1" anchor="ctr">
              <a:noAutofit/>
            </a:bodyPr>
            <a:lstStyle/>
            <a:p>
              <a:pPr defTabSz="321457">
                <a:defRPr sz="1400" b="1">
                  <a:solidFill>
                    <a:srgbClr val="000000"/>
                  </a:solidFill>
                  <a:latin typeface="Times"/>
                  <a:ea typeface="Times"/>
                  <a:cs typeface="Times"/>
                  <a:sym typeface="Times"/>
                </a:defRPr>
              </a:pPr>
              <a:endParaRPr/>
            </a:p>
          </p:txBody>
        </p:sp>
      </p:grpSp>
      <p:grpSp>
        <p:nvGrpSpPr>
          <p:cNvPr id="142" name="Group 142"/>
          <p:cNvGrpSpPr/>
          <p:nvPr/>
        </p:nvGrpSpPr>
        <p:grpSpPr>
          <a:xfrm>
            <a:off x="897112" y="2992622"/>
            <a:ext cx="908925" cy="599504"/>
            <a:chOff x="0" y="0"/>
            <a:chExt cx="1292692" cy="852626"/>
          </a:xfrm>
        </p:grpSpPr>
        <p:sp>
          <p:nvSpPr>
            <p:cNvPr id="140" name="Shape 140"/>
            <p:cNvSpPr/>
            <p:nvPr/>
          </p:nvSpPr>
          <p:spPr>
            <a:xfrm>
              <a:off x="0" y="0"/>
              <a:ext cx="1292693" cy="852627"/>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path>
              </a:pathLst>
            </a:custGeom>
            <a:gradFill flip="none" rotWithShape="1">
              <a:gsLst>
                <a:gs pos="0">
                  <a:srgbClr val="FFFFFF"/>
                </a:gs>
                <a:gs pos="100000">
                  <a:srgbClr val="E7EB49"/>
                </a:gs>
              </a:gsLst>
              <a:lin ang="5400000" scaled="0"/>
            </a:gradFill>
            <a:ln w="12700" cap="flat">
              <a:noFill/>
              <a:miter lim="400000"/>
            </a:ln>
            <a:effectLst/>
          </p:spPr>
          <p:txBody>
            <a:bodyPr wrap="square" lIns="65023" tIns="65023" rIns="65023" bIns="65023" numCol="1" anchor="ctr">
              <a:noAutofit/>
            </a:bodyPr>
            <a:lstStyle/>
            <a:p>
              <a:pPr defTabSz="321457">
                <a:defRPr sz="1400" b="1">
                  <a:solidFill>
                    <a:srgbClr val="000000"/>
                  </a:solidFill>
                  <a:latin typeface="Times"/>
                  <a:ea typeface="Times"/>
                  <a:cs typeface="Times"/>
                  <a:sym typeface="Times"/>
                </a:defRPr>
              </a:pPr>
              <a:endParaRPr/>
            </a:p>
          </p:txBody>
        </p:sp>
        <p:sp>
          <p:nvSpPr>
            <p:cNvPr id="141" name="Shape 141"/>
            <p:cNvSpPr/>
            <p:nvPr/>
          </p:nvSpPr>
          <p:spPr>
            <a:xfrm>
              <a:off x="0" y="0"/>
              <a:ext cx="1292693" cy="852627"/>
            </a:xfrm>
            <a:custGeom>
              <a:avLst/>
              <a:gdLst/>
              <a:ahLst/>
              <a:cxnLst>
                <a:cxn ang="0">
                  <a:pos x="wd2" y="hd2"/>
                </a:cxn>
                <a:cxn ang="5400000">
                  <a:pos x="wd2" y="hd2"/>
                </a:cxn>
                <a:cxn ang="10800000">
                  <a:pos x="wd2" y="hd2"/>
                </a:cxn>
                <a:cxn ang="16200000">
                  <a:pos x="wd2" y="hd2"/>
                </a:cxn>
              </a:cxnLst>
              <a:rect l="0" t="0" r="r" b="b"/>
              <a:pathLst>
                <a:path w="21600" h="21600" extrusionOk="0">
                  <a:moveTo>
                    <a:pt x="21600" y="3600"/>
                  </a:moveTo>
                  <a:cubicBezTo>
                    <a:pt x="21600" y="5588"/>
                    <a:pt x="16765" y="7200"/>
                    <a:pt x="10800" y="7200"/>
                  </a:cubicBezTo>
                  <a:cubicBezTo>
                    <a:pt x="4835" y="7200"/>
                    <a:pt x="0" y="5588"/>
                    <a:pt x="0" y="3600"/>
                  </a:cubicBezTo>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path>
              </a:pathLst>
            </a:custGeom>
            <a:noFill/>
            <a:ln w="12700" cap="flat">
              <a:solidFill>
                <a:srgbClr val="000000"/>
              </a:solidFill>
              <a:prstDash val="solid"/>
              <a:round/>
            </a:ln>
            <a:effectLst/>
          </p:spPr>
          <p:txBody>
            <a:bodyPr wrap="square" lIns="65023" tIns="65023" rIns="65023" bIns="65023" numCol="1" anchor="ctr">
              <a:noAutofit/>
            </a:bodyPr>
            <a:lstStyle/>
            <a:p>
              <a:pPr defTabSz="321457">
                <a:defRPr sz="1400" b="1">
                  <a:solidFill>
                    <a:srgbClr val="000000"/>
                  </a:solidFill>
                  <a:latin typeface="Times"/>
                  <a:ea typeface="Times"/>
                  <a:cs typeface="Times"/>
                  <a:sym typeface="Times"/>
                </a:defRPr>
              </a:pPr>
              <a:endParaRPr/>
            </a:p>
          </p:txBody>
        </p:sp>
      </p:grpSp>
      <p:sp>
        <p:nvSpPr>
          <p:cNvPr id="143" name="Shape 143"/>
          <p:cNvSpPr/>
          <p:nvPr/>
        </p:nvSpPr>
        <p:spPr>
          <a:xfrm flipV="1">
            <a:off x="2012204" y="4207453"/>
            <a:ext cx="631826" cy="396930"/>
          </a:xfrm>
          <a:prstGeom prst="line">
            <a:avLst/>
          </a:prstGeom>
          <a:ln w="25400">
            <a:solidFill>
              <a:srgbClr val="4F81BD"/>
            </a:solidFill>
            <a:headEnd type="triangle"/>
            <a:tailEnd type="triangle"/>
          </a:ln>
        </p:spPr>
        <p:txBody>
          <a:bodyPr lIns="45718" tIns="45718" rIns="45718" bIns="45718"/>
          <a:lstStyle/>
          <a:p>
            <a:pPr defTabSz="321457">
              <a:defRPr sz="1600">
                <a:solidFill>
                  <a:srgbClr val="000000"/>
                </a:solidFill>
                <a:latin typeface="Helvetica"/>
                <a:ea typeface="Helvetica"/>
                <a:cs typeface="Helvetica"/>
                <a:sym typeface="Helvetica"/>
              </a:defRPr>
            </a:pPr>
            <a:endParaRPr/>
          </a:p>
        </p:txBody>
      </p:sp>
      <p:sp>
        <p:nvSpPr>
          <p:cNvPr id="144" name="Shape 144"/>
          <p:cNvSpPr/>
          <p:nvPr/>
        </p:nvSpPr>
        <p:spPr>
          <a:xfrm flipH="1" flipV="1">
            <a:off x="2025698" y="3396153"/>
            <a:ext cx="604839" cy="9526"/>
          </a:xfrm>
          <a:prstGeom prst="line">
            <a:avLst/>
          </a:prstGeom>
          <a:ln w="25400">
            <a:solidFill>
              <a:srgbClr val="4F81BD"/>
            </a:solidFill>
            <a:headEnd type="triangle"/>
            <a:tailEnd type="triangle"/>
          </a:ln>
        </p:spPr>
        <p:txBody>
          <a:bodyPr lIns="45718" tIns="45718" rIns="45718" bIns="45718"/>
          <a:lstStyle/>
          <a:p>
            <a:pPr defTabSz="321457">
              <a:defRPr sz="1600">
                <a:solidFill>
                  <a:srgbClr val="000000"/>
                </a:solidFill>
                <a:latin typeface="Helvetica"/>
                <a:ea typeface="Helvetica"/>
                <a:cs typeface="Helvetica"/>
                <a:sym typeface="Helvetica"/>
              </a:defRPr>
            </a:pPr>
            <a:endParaRPr/>
          </a:p>
        </p:txBody>
      </p:sp>
      <p:sp>
        <p:nvSpPr>
          <p:cNvPr id="145" name="Shape 145"/>
          <p:cNvSpPr/>
          <p:nvPr/>
        </p:nvSpPr>
        <p:spPr>
          <a:xfrm>
            <a:off x="704448" y="5881692"/>
            <a:ext cx="1308836" cy="326516"/>
          </a:xfrm>
          <a:prstGeom prst="rect">
            <a:avLst/>
          </a:prstGeom>
          <a:ln w="12700">
            <a:miter lim="400000"/>
          </a:ln>
          <a:extLst>
            <a:ext uri="{C572A759-6A51-4108-AA02-DFA0A04FC94B}">
              <ma14:wrappingTextBoxFlag xmlns:ma14="http://schemas.microsoft.com/office/mac/drawingml/2011/main" val="1"/>
            </a:ext>
          </a:extLst>
        </p:spPr>
        <p:txBody>
          <a:bodyPr wrap="none" lIns="32139" tIns="32139" rIns="32139" bIns="32139">
            <a:spAutoFit/>
          </a:bodyPr>
          <a:lstStyle>
            <a:lvl1pPr algn="l" defTabSz="457200">
              <a:defRPr sz="2400">
                <a:solidFill>
                  <a:srgbClr val="000000"/>
                </a:solidFill>
                <a:latin typeface="Gill Sans"/>
                <a:ea typeface="Gill Sans"/>
                <a:cs typeface="Gill Sans"/>
                <a:sym typeface="Gill Sans"/>
              </a:defRPr>
            </a:lvl1pPr>
          </a:lstStyle>
          <a:p>
            <a:pPr lvl="0">
              <a:defRPr sz="1800"/>
            </a:pPr>
            <a:r>
              <a:rPr sz="1700"/>
              <a:t>Data Provider</a:t>
            </a:r>
          </a:p>
        </p:txBody>
      </p:sp>
      <p:sp>
        <p:nvSpPr>
          <p:cNvPr id="146" name="Shape 146"/>
          <p:cNvSpPr/>
          <p:nvPr/>
        </p:nvSpPr>
        <p:spPr>
          <a:xfrm>
            <a:off x="3946784" y="1624049"/>
            <a:ext cx="1241025" cy="3539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l" defTabSz="457200">
              <a:defRPr sz="2400">
                <a:solidFill>
                  <a:srgbClr val="000000"/>
                </a:solidFill>
                <a:latin typeface="Calibri"/>
                <a:ea typeface="Calibri"/>
                <a:cs typeface="Calibri"/>
                <a:sym typeface="Calibri"/>
              </a:defRPr>
            </a:lvl1pPr>
          </a:lstStyle>
          <a:p>
            <a:pPr lvl="0">
              <a:defRPr sz="1800"/>
            </a:pPr>
            <a:r>
              <a:rPr sz="1700"/>
              <a:t>EarthCube CI</a:t>
            </a:r>
          </a:p>
        </p:txBody>
      </p:sp>
      <p:sp>
        <p:nvSpPr>
          <p:cNvPr id="147" name="Shape 147"/>
          <p:cNvSpPr/>
          <p:nvPr/>
        </p:nvSpPr>
        <p:spPr>
          <a:xfrm>
            <a:off x="2026963" y="2018880"/>
            <a:ext cx="602309" cy="602309"/>
          </a:xfrm>
          <a:prstGeom prst="line">
            <a:avLst/>
          </a:prstGeom>
          <a:ln w="25400">
            <a:solidFill>
              <a:srgbClr val="4F81BD"/>
            </a:solidFill>
            <a:headEnd type="triangle"/>
            <a:tailEnd type="triangle"/>
          </a:ln>
        </p:spPr>
        <p:txBody>
          <a:bodyPr lIns="45718" tIns="45718" rIns="45718" bIns="45718"/>
          <a:lstStyle/>
          <a:p>
            <a:pPr defTabSz="321457">
              <a:defRPr sz="1600">
                <a:solidFill>
                  <a:srgbClr val="000000"/>
                </a:solidFill>
                <a:latin typeface="Helvetica"/>
                <a:ea typeface="Helvetica"/>
                <a:cs typeface="Helvetica"/>
                <a:sym typeface="Helvetica"/>
              </a:defRPr>
            </a:pPr>
            <a:endParaRPr/>
          </a:p>
        </p:txBody>
      </p:sp>
      <p:grpSp>
        <p:nvGrpSpPr>
          <p:cNvPr id="150" name="Group 150"/>
          <p:cNvGrpSpPr/>
          <p:nvPr/>
        </p:nvGrpSpPr>
        <p:grpSpPr>
          <a:xfrm>
            <a:off x="2830374" y="5266030"/>
            <a:ext cx="1539878" cy="754916"/>
            <a:chOff x="-1" y="0"/>
            <a:chExt cx="2190047" cy="1073656"/>
          </a:xfrm>
        </p:grpSpPr>
        <p:sp>
          <p:nvSpPr>
            <p:cNvPr id="148" name="Shape 148"/>
            <p:cNvSpPr/>
            <p:nvPr/>
          </p:nvSpPr>
          <p:spPr>
            <a:xfrm>
              <a:off x="-1" y="0"/>
              <a:ext cx="2190047" cy="1073656"/>
            </a:xfrm>
            <a:prstGeom prst="rect">
              <a:avLst/>
            </a:prstGeom>
            <a:solidFill>
              <a:srgbClr val="FFFFFF"/>
            </a:solidFill>
            <a:ln w="12700" cap="flat">
              <a:noFill/>
              <a:miter lim="400000"/>
            </a:ln>
            <a:effectLst>
              <a:outerShdw blurRad="50800" dist="25400" dir="5400000" rotWithShape="0">
                <a:srgbClr val="000000">
                  <a:alpha val="35000"/>
                </a:srgbClr>
              </a:outerShdw>
            </a:effectLst>
          </p:spPr>
          <p:txBody>
            <a:bodyPr wrap="square" lIns="65023" tIns="65023" rIns="65023" bIns="65023" numCol="1" anchor="ctr">
              <a:noAutofit/>
            </a:bodyPr>
            <a:lstStyle/>
            <a:p>
              <a:pPr defTabSz="455340">
                <a:defRPr sz="2400">
                  <a:solidFill>
                    <a:srgbClr val="FFFFFF"/>
                  </a:solidFill>
                  <a:latin typeface="Calibri"/>
                  <a:ea typeface="Calibri"/>
                  <a:cs typeface="Calibri"/>
                  <a:sym typeface="Calibri"/>
                </a:defRPr>
              </a:pPr>
              <a:endParaRPr/>
            </a:p>
          </p:txBody>
        </p:sp>
        <p:sp>
          <p:nvSpPr>
            <p:cNvPr id="149" name="Shape 149"/>
            <p:cNvSpPr/>
            <p:nvPr/>
          </p:nvSpPr>
          <p:spPr>
            <a:xfrm>
              <a:off x="-1" y="202699"/>
              <a:ext cx="2190046" cy="66825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ctr">
              <a:spAutoFit/>
            </a:bodyPr>
            <a:lstStyle>
              <a:lvl1pPr defTabSz="647617">
                <a:defRPr sz="1600">
                  <a:solidFill>
                    <a:srgbClr val="000000"/>
                  </a:solidFill>
                  <a:latin typeface="Calibri"/>
                  <a:ea typeface="Calibri"/>
                  <a:cs typeface="Calibri"/>
                  <a:sym typeface="Calibri"/>
                </a:defRPr>
              </a:lvl1pPr>
            </a:lstStyle>
            <a:p>
              <a:pPr lvl="0">
                <a:defRPr sz="1800"/>
              </a:pPr>
              <a:r>
                <a:rPr sz="1100"/>
                <a:t>Other Data Systems (e.g. NOAA)</a:t>
              </a:r>
            </a:p>
          </p:txBody>
        </p:sp>
      </p:grpSp>
      <p:grpSp>
        <p:nvGrpSpPr>
          <p:cNvPr id="153" name="Group 153"/>
          <p:cNvGrpSpPr/>
          <p:nvPr/>
        </p:nvGrpSpPr>
        <p:grpSpPr>
          <a:xfrm>
            <a:off x="2887489" y="5359026"/>
            <a:ext cx="1538014" cy="754915"/>
            <a:chOff x="-1" y="0"/>
            <a:chExt cx="2187396" cy="1073656"/>
          </a:xfrm>
        </p:grpSpPr>
        <p:sp>
          <p:nvSpPr>
            <p:cNvPr id="151" name="Shape 151"/>
            <p:cNvSpPr/>
            <p:nvPr/>
          </p:nvSpPr>
          <p:spPr>
            <a:xfrm>
              <a:off x="-1" y="0"/>
              <a:ext cx="2187396" cy="1073656"/>
            </a:xfrm>
            <a:prstGeom prst="rect">
              <a:avLst/>
            </a:prstGeom>
            <a:solidFill>
              <a:srgbClr val="FFFFFF"/>
            </a:solidFill>
            <a:ln w="12700" cap="flat">
              <a:noFill/>
              <a:miter lim="400000"/>
            </a:ln>
            <a:effectLst>
              <a:outerShdw blurRad="50800" dist="25400" dir="5400000" rotWithShape="0">
                <a:srgbClr val="000000">
                  <a:alpha val="35000"/>
                </a:srgbClr>
              </a:outerShdw>
            </a:effectLst>
          </p:spPr>
          <p:txBody>
            <a:bodyPr wrap="square" lIns="65023" tIns="65023" rIns="65023" bIns="65023" numCol="1" anchor="ctr">
              <a:noAutofit/>
            </a:bodyPr>
            <a:lstStyle/>
            <a:p>
              <a:pPr defTabSz="455340">
                <a:defRPr sz="2400">
                  <a:solidFill>
                    <a:srgbClr val="FFFFFF"/>
                  </a:solidFill>
                  <a:latin typeface="Calibri"/>
                  <a:ea typeface="Calibri"/>
                  <a:cs typeface="Calibri"/>
                  <a:sym typeface="Calibri"/>
                </a:defRPr>
              </a:pPr>
              <a:endParaRPr/>
            </a:p>
          </p:txBody>
        </p:sp>
        <p:sp>
          <p:nvSpPr>
            <p:cNvPr id="152" name="Shape 152"/>
            <p:cNvSpPr/>
            <p:nvPr/>
          </p:nvSpPr>
          <p:spPr>
            <a:xfrm>
              <a:off x="-1" y="202698"/>
              <a:ext cx="2187395" cy="6682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ctr">
              <a:spAutoFit/>
            </a:bodyPr>
            <a:lstStyle>
              <a:lvl1pPr defTabSz="647617">
                <a:defRPr sz="1600">
                  <a:solidFill>
                    <a:srgbClr val="000000"/>
                  </a:solidFill>
                  <a:latin typeface="Calibri"/>
                  <a:ea typeface="Calibri"/>
                  <a:cs typeface="Calibri"/>
                  <a:sym typeface="Calibri"/>
                </a:defRPr>
              </a:lvl1pPr>
            </a:lstStyle>
            <a:p>
              <a:pPr lvl="0">
                <a:defRPr sz="1800"/>
              </a:pPr>
              <a:r>
                <a:rPr sz="1100"/>
                <a:t>Other Data Systems (e.g. NOAA)</a:t>
              </a:r>
            </a:p>
          </p:txBody>
        </p:sp>
      </p:grpSp>
      <p:grpSp>
        <p:nvGrpSpPr>
          <p:cNvPr id="156" name="Group 156"/>
          <p:cNvGrpSpPr/>
          <p:nvPr/>
        </p:nvGrpSpPr>
        <p:grpSpPr>
          <a:xfrm>
            <a:off x="2944699" y="5440583"/>
            <a:ext cx="1539878" cy="754916"/>
            <a:chOff x="-1" y="0"/>
            <a:chExt cx="2190047" cy="1073656"/>
          </a:xfrm>
        </p:grpSpPr>
        <p:sp>
          <p:nvSpPr>
            <p:cNvPr id="154" name="Shape 154"/>
            <p:cNvSpPr/>
            <p:nvPr/>
          </p:nvSpPr>
          <p:spPr>
            <a:xfrm>
              <a:off x="-1" y="0"/>
              <a:ext cx="2190047" cy="1073656"/>
            </a:xfrm>
            <a:prstGeom prst="rect">
              <a:avLst/>
            </a:prstGeom>
            <a:solidFill>
              <a:srgbClr val="FFFFFF"/>
            </a:solidFill>
            <a:ln w="12700" cap="flat">
              <a:noFill/>
              <a:miter lim="400000"/>
            </a:ln>
            <a:effectLst>
              <a:outerShdw blurRad="50800" dist="25400" dir="5400000" rotWithShape="0">
                <a:srgbClr val="000000">
                  <a:alpha val="35000"/>
                </a:srgbClr>
              </a:outerShdw>
            </a:effectLst>
          </p:spPr>
          <p:txBody>
            <a:bodyPr wrap="square" lIns="65023" tIns="65023" rIns="65023" bIns="65023" numCol="1" anchor="ctr">
              <a:noAutofit/>
            </a:bodyPr>
            <a:lstStyle/>
            <a:p>
              <a:pPr defTabSz="455340">
                <a:defRPr sz="1600" b="1">
                  <a:solidFill>
                    <a:srgbClr val="000000"/>
                  </a:solidFill>
                  <a:latin typeface="Calibri"/>
                  <a:ea typeface="Calibri"/>
                  <a:cs typeface="Calibri"/>
                  <a:sym typeface="Calibri"/>
                </a:defRPr>
              </a:pPr>
              <a:endParaRPr/>
            </a:p>
          </p:txBody>
        </p:sp>
        <p:sp>
          <p:nvSpPr>
            <p:cNvPr id="155" name="Shape 155"/>
            <p:cNvSpPr/>
            <p:nvPr/>
          </p:nvSpPr>
          <p:spPr>
            <a:xfrm>
              <a:off x="-1" y="82325"/>
              <a:ext cx="2190046" cy="9090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ctr">
              <a:spAutoFit/>
            </a:bodyPr>
            <a:lstStyle/>
            <a:p>
              <a:pPr defTabSz="455340">
                <a:defRPr sz="1800">
                  <a:solidFill>
                    <a:srgbClr val="000000"/>
                  </a:solidFill>
                </a:defRPr>
              </a:pPr>
              <a:r>
                <a:rPr sz="1100" b="1">
                  <a:latin typeface="Calibri"/>
                  <a:ea typeface="Calibri"/>
                  <a:cs typeface="Calibri"/>
                  <a:sym typeface="Calibri"/>
                </a:rPr>
                <a:t>Other </a:t>
              </a:r>
              <a:endParaRPr sz="1100">
                <a:solidFill>
                  <a:srgbClr val="FFFFFF"/>
                </a:solidFill>
                <a:latin typeface="Calibri"/>
                <a:ea typeface="Calibri"/>
                <a:cs typeface="Calibri"/>
                <a:sym typeface="Calibri"/>
              </a:endParaRPr>
            </a:p>
            <a:p>
              <a:pPr defTabSz="455340">
                <a:defRPr sz="1800">
                  <a:solidFill>
                    <a:srgbClr val="000000"/>
                  </a:solidFill>
                </a:defRPr>
              </a:pPr>
              <a:r>
                <a:rPr sz="1100" b="1">
                  <a:latin typeface="Calibri"/>
                  <a:ea typeface="Calibri"/>
                  <a:cs typeface="Calibri"/>
                  <a:sym typeface="Calibri"/>
                </a:rPr>
                <a:t>Data Systems </a:t>
              </a:r>
              <a:endParaRPr sz="1100">
                <a:solidFill>
                  <a:srgbClr val="FFFFFF"/>
                </a:solidFill>
                <a:latin typeface="Calibri"/>
                <a:ea typeface="Calibri"/>
                <a:cs typeface="Calibri"/>
                <a:sym typeface="Calibri"/>
              </a:endParaRPr>
            </a:p>
            <a:p>
              <a:pPr defTabSz="455340">
                <a:defRPr sz="1800">
                  <a:solidFill>
                    <a:srgbClr val="000000"/>
                  </a:solidFill>
                </a:defRPr>
              </a:pPr>
              <a:r>
                <a:rPr sz="1100" b="1">
                  <a:latin typeface="Calibri"/>
                  <a:ea typeface="Calibri"/>
                  <a:cs typeface="Calibri"/>
                  <a:sym typeface="Calibri"/>
                </a:rPr>
                <a:t>(In-Situ, University)</a:t>
              </a:r>
            </a:p>
          </p:txBody>
        </p:sp>
      </p:grpSp>
      <p:sp>
        <p:nvSpPr>
          <p:cNvPr id="157" name="Shape 157"/>
          <p:cNvSpPr/>
          <p:nvPr/>
        </p:nvSpPr>
        <p:spPr>
          <a:xfrm flipV="1">
            <a:off x="3656496" y="4816727"/>
            <a:ext cx="1" cy="496311"/>
          </a:xfrm>
          <a:prstGeom prst="line">
            <a:avLst/>
          </a:prstGeom>
          <a:ln w="25400">
            <a:solidFill>
              <a:srgbClr val="4F81BD"/>
            </a:solidFill>
            <a:tailEnd type="triangle"/>
          </a:ln>
        </p:spPr>
        <p:txBody>
          <a:bodyPr lIns="45718" tIns="45718" rIns="45718" bIns="45718"/>
          <a:lstStyle/>
          <a:p>
            <a:pPr defTabSz="321457">
              <a:defRPr sz="1600">
                <a:solidFill>
                  <a:srgbClr val="000000"/>
                </a:solidFill>
                <a:latin typeface="Helvetica"/>
                <a:ea typeface="Helvetica"/>
                <a:cs typeface="Helvetica"/>
                <a:sym typeface="Helvetica"/>
              </a:defRPr>
            </a:pPr>
            <a:endParaRPr/>
          </a:p>
        </p:txBody>
      </p:sp>
      <p:sp>
        <p:nvSpPr>
          <p:cNvPr id="158" name="Shape 158"/>
          <p:cNvSpPr/>
          <p:nvPr/>
        </p:nvSpPr>
        <p:spPr>
          <a:xfrm>
            <a:off x="3222935" y="4472974"/>
            <a:ext cx="1333808" cy="226020"/>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1400" b="1">
                <a:latin typeface="Arial"/>
                <a:ea typeface="Arial"/>
                <a:cs typeface="Arial"/>
                <a:sym typeface="Arial"/>
              </a:defRPr>
            </a:lvl1pPr>
          </a:lstStyle>
          <a:p>
            <a:pPr lvl="0">
              <a:defRPr sz="1800" b="0">
                <a:solidFill>
                  <a:srgbClr val="000000"/>
                </a:solidFill>
              </a:defRPr>
            </a:pPr>
            <a:r>
              <a:rPr sz="1000">
                <a:solidFill>
                  <a:srgbClr val="535353"/>
                </a:solidFill>
              </a:rPr>
              <a:t>EarthCube Repository</a:t>
            </a:r>
          </a:p>
        </p:txBody>
      </p:sp>
      <p:grpSp>
        <p:nvGrpSpPr>
          <p:cNvPr id="161" name="Group 161"/>
          <p:cNvGrpSpPr/>
          <p:nvPr/>
        </p:nvGrpSpPr>
        <p:grpSpPr>
          <a:xfrm>
            <a:off x="3474791" y="3773156"/>
            <a:ext cx="896461" cy="602310"/>
            <a:chOff x="0" y="0"/>
            <a:chExt cx="1274965" cy="856616"/>
          </a:xfrm>
        </p:grpSpPr>
        <p:sp>
          <p:nvSpPr>
            <p:cNvPr id="159" name="Shape 159"/>
            <p:cNvSpPr/>
            <p:nvPr/>
          </p:nvSpPr>
          <p:spPr>
            <a:xfrm>
              <a:off x="0" y="-1"/>
              <a:ext cx="1274966" cy="856618"/>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path>
              </a:pathLst>
            </a:custGeom>
            <a:gradFill flip="none" rotWithShape="1">
              <a:gsLst>
                <a:gs pos="0">
                  <a:srgbClr val="FFFFFF"/>
                </a:gs>
                <a:gs pos="100000">
                  <a:srgbClr val="E7EB49"/>
                </a:gs>
              </a:gsLst>
              <a:lin ang="5400000" scaled="0"/>
            </a:gradFill>
            <a:ln w="12700" cap="flat">
              <a:noFill/>
              <a:miter lim="400000"/>
            </a:ln>
            <a:effectLst/>
          </p:spPr>
          <p:txBody>
            <a:bodyPr wrap="square" lIns="65023" tIns="65023" rIns="65023" bIns="65023" numCol="1" anchor="ctr">
              <a:noAutofit/>
            </a:bodyPr>
            <a:lstStyle/>
            <a:p>
              <a:pPr defTabSz="321457">
                <a:defRPr sz="1400" b="1">
                  <a:solidFill>
                    <a:srgbClr val="000000"/>
                  </a:solidFill>
                  <a:latin typeface="Times"/>
                  <a:ea typeface="Times"/>
                  <a:cs typeface="Times"/>
                  <a:sym typeface="Times"/>
                </a:defRPr>
              </a:pPr>
              <a:endParaRPr/>
            </a:p>
          </p:txBody>
        </p:sp>
        <p:sp>
          <p:nvSpPr>
            <p:cNvPr id="160" name="Shape 160"/>
            <p:cNvSpPr/>
            <p:nvPr/>
          </p:nvSpPr>
          <p:spPr>
            <a:xfrm>
              <a:off x="0" y="-1"/>
              <a:ext cx="1274966" cy="856618"/>
            </a:xfrm>
            <a:custGeom>
              <a:avLst/>
              <a:gdLst/>
              <a:ahLst/>
              <a:cxnLst>
                <a:cxn ang="0">
                  <a:pos x="wd2" y="hd2"/>
                </a:cxn>
                <a:cxn ang="5400000">
                  <a:pos x="wd2" y="hd2"/>
                </a:cxn>
                <a:cxn ang="10800000">
                  <a:pos x="wd2" y="hd2"/>
                </a:cxn>
                <a:cxn ang="16200000">
                  <a:pos x="wd2" y="hd2"/>
                </a:cxn>
              </a:cxnLst>
              <a:rect l="0" t="0" r="r" b="b"/>
              <a:pathLst>
                <a:path w="21600" h="21600" extrusionOk="0">
                  <a:moveTo>
                    <a:pt x="21600" y="3600"/>
                  </a:moveTo>
                  <a:cubicBezTo>
                    <a:pt x="21600" y="5588"/>
                    <a:pt x="16765" y="7200"/>
                    <a:pt x="10800" y="7200"/>
                  </a:cubicBezTo>
                  <a:cubicBezTo>
                    <a:pt x="4835" y="7200"/>
                    <a:pt x="0" y="5588"/>
                    <a:pt x="0" y="3600"/>
                  </a:cubicBezTo>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path>
              </a:pathLst>
            </a:custGeom>
            <a:noFill/>
            <a:ln w="12700" cap="flat">
              <a:solidFill>
                <a:srgbClr val="000000"/>
              </a:solidFill>
              <a:prstDash val="solid"/>
              <a:round/>
            </a:ln>
            <a:effectLst/>
          </p:spPr>
          <p:txBody>
            <a:bodyPr wrap="square" lIns="65023" tIns="65023" rIns="65023" bIns="65023" numCol="1" anchor="ctr">
              <a:noAutofit/>
            </a:bodyPr>
            <a:lstStyle/>
            <a:p>
              <a:pPr defTabSz="321457">
                <a:defRPr sz="1400" b="1">
                  <a:solidFill>
                    <a:srgbClr val="000000"/>
                  </a:solidFill>
                  <a:latin typeface="Times"/>
                  <a:ea typeface="Times"/>
                  <a:cs typeface="Times"/>
                  <a:sym typeface="Times"/>
                </a:defRPr>
              </a:pPr>
              <a:endParaRPr/>
            </a:p>
          </p:txBody>
        </p:sp>
      </p:grpSp>
      <p:sp>
        <p:nvSpPr>
          <p:cNvPr id="162" name="Shape 162"/>
          <p:cNvSpPr/>
          <p:nvPr/>
        </p:nvSpPr>
        <p:spPr>
          <a:xfrm>
            <a:off x="4797678" y="4472974"/>
            <a:ext cx="1283776" cy="226020"/>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1400" b="1">
                <a:latin typeface="Arial"/>
                <a:ea typeface="Arial"/>
                <a:cs typeface="Arial"/>
                <a:sym typeface="Arial"/>
              </a:defRPr>
            </a:lvl1pPr>
          </a:lstStyle>
          <a:p>
            <a:pPr lvl="0">
              <a:defRPr sz="1800" b="0">
                <a:solidFill>
                  <a:srgbClr val="000000"/>
                </a:solidFill>
              </a:defRPr>
            </a:pPr>
            <a:r>
              <a:rPr sz="1000">
                <a:solidFill>
                  <a:srgbClr val="535353"/>
                </a:solidFill>
              </a:rPr>
              <a:t>EarthCube Discovery</a:t>
            </a:r>
          </a:p>
        </p:txBody>
      </p:sp>
      <p:pic>
        <p:nvPicPr>
          <p:cNvPr id="163" name="pasted-image.pdf"/>
          <p:cNvPicPr/>
          <p:nvPr/>
        </p:nvPicPr>
        <p:blipFill>
          <a:blip r:embed="rId3">
            <a:extLst/>
          </a:blip>
          <a:stretch>
            <a:fillRect/>
          </a:stretch>
        </p:blipFill>
        <p:spPr>
          <a:xfrm>
            <a:off x="4999193" y="3756938"/>
            <a:ext cx="941840" cy="634300"/>
          </a:xfrm>
          <a:prstGeom prst="rect">
            <a:avLst/>
          </a:prstGeom>
          <a:ln w="12700">
            <a:miter lim="400000"/>
          </a:ln>
        </p:spPr>
      </p:pic>
      <p:sp>
        <p:nvSpPr>
          <p:cNvPr id="2" name="Date Placeholder 1"/>
          <p:cNvSpPr>
            <a:spLocks noGrp="1"/>
          </p:cNvSpPr>
          <p:nvPr>
            <p:ph type="dt" sz="half" idx="10"/>
          </p:nvPr>
        </p:nvSpPr>
        <p:spPr/>
        <p:txBody>
          <a:bodyPr/>
          <a:lstStyle/>
          <a:p>
            <a:r>
              <a:rPr lang="en-US" smtClean="0"/>
              <a:t>1/7/16</a:t>
            </a:r>
            <a:endParaRPr lang="en-US"/>
          </a:p>
        </p:txBody>
      </p:sp>
      <p:sp>
        <p:nvSpPr>
          <p:cNvPr id="4" name="Slide Number Placeholder 3"/>
          <p:cNvSpPr>
            <a:spLocks noGrp="1"/>
          </p:cNvSpPr>
          <p:nvPr>
            <p:ph type="sldNum" sz="quarter" idx="12"/>
          </p:nvPr>
        </p:nvSpPr>
        <p:spPr/>
        <p:txBody>
          <a:bodyPr/>
          <a:lstStyle/>
          <a:p>
            <a:fld id="{1DDDD8B9-C07E-F649-BDB8-C1B81A4039A1}" type="slidenum">
              <a:rPr lang="en-US" smtClean="0"/>
              <a:t>11</a:t>
            </a:fld>
            <a:endParaRPr lang="en-US"/>
          </a:p>
        </p:txBody>
      </p:sp>
    </p:spTree>
    <p:extLst>
      <p:ext uri="{BB962C8B-B14F-4D97-AF65-F5344CB8AC3E}">
        <p14:creationId xmlns:p14="http://schemas.microsoft.com/office/powerpoint/2010/main" val="2527924120"/>
      </p:ext>
    </p:extLst>
  </p:cSld>
  <p:clrMapOvr>
    <a:masterClrMapping/>
  </p:clrMapOvr>
  <mc:AlternateContent xmlns:mc="http://schemas.openxmlformats.org/markup-compatibility/2006">
    <mc:Choice xmlns:p14="http://schemas.microsoft.com/office/powerpoint/2010/main" Requires="p14">
      <p:transition p14:dur="0" advClick="0" advTm="10000"/>
    </mc:Choice>
    <mc:Fallback>
      <p:transition advClick="0" advTm="10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p:nvPr/>
        </p:nvSpPr>
        <p:spPr>
          <a:xfrm>
            <a:off x="2779926" y="1619432"/>
            <a:ext cx="3584148" cy="3102884"/>
          </a:xfrm>
          <a:prstGeom prst="roundRect">
            <a:avLst>
              <a:gd name="adj" fmla="val 8862"/>
            </a:avLst>
          </a:prstGeom>
          <a:solidFill>
            <a:srgbClr val="F2F2F2"/>
          </a:solidFill>
          <a:ln w="12700">
            <a:solidFill>
              <a:srgbClr val="A6A6A6"/>
            </a:solidFill>
          </a:ln>
        </p:spPr>
        <p:txBody>
          <a:bodyPr lIns="45718" tIns="45718" rIns="45718" bIns="45718"/>
          <a:lstStyle/>
          <a:p>
            <a:pPr defTabSz="321457">
              <a:defRPr sz="2400">
                <a:solidFill>
                  <a:srgbClr val="FFFFFF"/>
                </a:solidFill>
                <a:latin typeface="Calibri"/>
                <a:ea typeface="Calibri"/>
                <a:cs typeface="Calibri"/>
                <a:sym typeface="Calibri"/>
              </a:defRPr>
            </a:pPr>
            <a:endParaRPr/>
          </a:p>
        </p:txBody>
      </p:sp>
      <p:sp>
        <p:nvSpPr>
          <p:cNvPr id="168" name="Shape 168"/>
          <p:cNvSpPr/>
          <p:nvPr/>
        </p:nvSpPr>
        <p:spPr>
          <a:xfrm rot="21595043">
            <a:off x="872491" y="1925024"/>
            <a:ext cx="1301751" cy="60043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321457">
              <a:defRPr sz="1800">
                <a:solidFill>
                  <a:srgbClr val="000000"/>
                </a:solidFill>
              </a:defRPr>
            </a:pPr>
            <a:r>
              <a:rPr sz="1100" b="1">
                <a:latin typeface="Calibri"/>
                <a:ea typeface="Calibri"/>
                <a:cs typeface="Calibri"/>
                <a:sym typeface="Calibri"/>
              </a:rPr>
              <a:t>Science</a:t>
            </a:r>
            <a:endParaRPr sz="800">
              <a:latin typeface="Gill Sans"/>
              <a:ea typeface="Gill Sans"/>
              <a:cs typeface="Gill Sans"/>
              <a:sym typeface="Gill Sans"/>
            </a:endParaRPr>
          </a:p>
          <a:p>
            <a:pPr defTabSz="321457">
              <a:defRPr sz="1800">
                <a:solidFill>
                  <a:srgbClr val="000000"/>
                </a:solidFill>
              </a:defRPr>
            </a:pPr>
            <a:r>
              <a:rPr sz="1100" b="1">
                <a:latin typeface="Calibri"/>
                <a:ea typeface="Calibri"/>
                <a:cs typeface="Calibri"/>
                <a:sym typeface="Calibri"/>
              </a:rPr>
              <a:t>Data</a:t>
            </a:r>
            <a:endParaRPr sz="800">
              <a:latin typeface="Gill Sans"/>
              <a:ea typeface="Gill Sans"/>
              <a:cs typeface="Gill Sans"/>
              <a:sym typeface="Gill Sans"/>
            </a:endParaRPr>
          </a:p>
          <a:p>
            <a:pPr defTabSz="321457">
              <a:defRPr sz="1800">
                <a:solidFill>
                  <a:srgbClr val="000000"/>
                </a:solidFill>
              </a:defRPr>
            </a:pPr>
            <a:r>
              <a:rPr sz="1100" b="1">
                <a:latin typeface="Calibri"/>
                <a:ea typeface="Calibri"/>
                <a:cs typeface="Calibri"/>
                <a:sym typeface="Calibri"/>
              </a:rPr>
              <a:t>Manage</a:t>
            </a:r>
          </a:p>
        </p:txBody>
      </p:sp>
      <p:sp>
        <p:nvSpPr>
          <p:cNvPr id="169" name="Shape 169"/>
          <p:cNvSpPr/>
          <p:nvPr/>
        </p:nvSpPr>
        <p:spPr>
          <a:xfrm>
            <a:off x="891574" y="1325332"/>
            <a:ext cx="1143001" cy="1308101"/>
          </a:xfrm>
          <a:prstGeom prst="rect">
            <a:avLst/>
          </a:prstGeom>
          <a:solidFill>
            <a:srgbClr val="FFFFFF"/>
          </a:solidFill>
          <a:ln w="12700">
            <a:miter lim="400000"/>
          </a:ln>
        </p:spPr>
        <p:txBody>
          <a:bodyPr lIns="45718" tIns="45718" rIns="45718" bIns="45718"/>
          <a:lstStyle/>
          <a:p>
            <a:pPr defTabSz="321457">
              <a:defRPr sz="1400" b="1">
                <a:solidFill>
                  <a:srgbClr val="000000"/>
                </a:solidFill>
                <a:latin typeface="Calibri"/>
                <a:ea typeface="Calibri"/>
                <a:cs typeface="Calibri"/>
                <a:sym typeface="Calibri"/>
              </a:defRPr>
            </a:pPr>
            <a:endParaRPr/>
          </a:p>
        </p:txBody>
      </p:sp>
      <p:sp>
        <p:nvSpPr>
          <p:cNvPr id="170" name="Shape 170"/>
          <p:cNvSpPr/>
          <p:nvPr/>
        </p:nvSpPr>
        <p:spPr>
          <a:xfrm>
            <a:off x="862012" y="1968153"/>
            <a:ext cx="982878" cy="616149"/>
          </a:xfrm>
          <a:prstGeom prst="rect">
            <a:avLst/>
          </a:prstGeom>
          <a:solidFill>
            <a:srgbClr val="FFFFFF"/>
          </a:solidFill>
          <a:ln w="12700">
            <a:solidFill>
              <a:srgbClr val="FFFFFF"/>
            </a:solidFill>
          </a:ln>
          <a:extLst>
            <a:ext uri="{C572A759-6A51-4108-AA02-DFA0A04FC94B}">
              <ma14:wrappingTextBoxFlag xmlns:ma14="http://schemas.microsoft.com/office/mac/drawingml/2011/main" val="1"/>
            </a:ext>
          </a:extLst>
        </p:spPr>
        <p:txBody>
          <a:bodyPr lIns="0" tIns="0" rIns="0" bIns="0" anchor="ctr">
            <a:spAutoFit/>
          </a:bodyPr>
          <a:lstStyle/>
          <a:p>
            <a:pPr defTabSz="321457">
              <a:defRPr sz="1800">
                <a:solidFill>
                  <a:srgbClr val="000000"/>
                </a:solidFill>
              </a:defRPr>
            </a:pPr>
            <a:r>
              <a:rPr sz="1000" b="1">
                <a:latin typeface="Calibri"/>
                <a:ea typeface="Calibri"/>
                <a:cs typeface="Calibri"/>
                <a:sym typeface="Calibri"/>
              </a:rPr>
              <a:t>Satellite</a:t>
            </a:r>
          </a:p>
          <a:p>
            <a:pPr defTabSz="321457">
              <a:defRPr sz="1800">
                <a:solidFill>
                  <a:srgbClr val="000000"/>
                </a:solidFill>
              </a:defRPr>
            </a:pPr>
            <a:r>
              <a:rPr sz="1000" b="1">
                <a:latin typeface="Calibri"/>
                <a:ea typeface="Calibri"/>
                <a:cs typeface="Calibri"/>
                <a:sym typeface="Calibri"/>
              </a:rPr>
              <a:t>Instrument</a:t>
            </a:r>
          </a:p>
          <a:p>
            <a:pPr defTabSz="321457">
              <a:defRPr sz="1800">
                <a:solidFill>
                  <a:srgbClr val="000000"/>
                </a:solidFill>
              </a:defRPr>
            </a:pPr>
            <a:r>
              <a:rPr sz="1000" b="1">
                <a:latin typeface="Calibri"/>
                <a:ea typeface="Calibri"/>
                <a:cs typeface="Calibri"/>
                <a:sym typeface="Calibri"/>
              </a:rPr>
              <a:t>Data</a:t>
            </a:r>
          </a:p>
          <a:p>
            <a:pPr defTabSz="321457">
              <a:defRPr sz="1800">
                <a:solidFill>
                  <a:srgbClr val="000000"/>
                </a:solidFill>
              </a:defRPr>
            </a:pPr>
            <a:r>
              <a:rPr sz="1000" b="1">
                <a:latin typeface="Calibri"/>
                <a:ea typeface="Calibri"/>
                <a:cs typeface="Calibri"/>
                <a:sym typeface="Calibri"/>
              </a:rPr>
              <a:t>Systems</a:t>
            </a:r>
          </a:p>
        </p:txBody>
      </p:sp>
      <p:grpSp>
        <p:nvGrpSpPr>
          <p:cNvPr id="173" name="Group 173"/>
          <p:cNvGrpSpPr/>
          <p:nvPr/>
        </p:nvGrpSpPr>
        <p:grpSpPr>
          <a:xfrm>
            <a:off x="897112" y="1266865"/>
            <a:ext cx="908925" cy="600830"/>
            <a:chOff x="0" y="0"/>
            <a:chExt cx="1292692" cy="854513"/>
          </a:xfrm>
        </p:grpSpPr>
        <p:sp>
          <p:nvSpPr>
            <p:cNvPr id="171" name="Shape 171"/>
            <p:cNvSpPr/>
            <p:nvPr/>
          </p:nvSpPr>
          <p:spPr>
            <a:xfrm>
              <a:off x="-1" y="-1"/>
              <a:ext cx="1292694" cy="854515"/>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path>
              </a:pathLst>
            </a:custGeom>
            <a:gradFill flip="none" rotWithShape="1">
              <a:gsLst>
                <a:gs pos="0">
                  <a:srgbClr val="FFFFFF"/>
                </a:gs>
                <a:gs pos="100000">
                  <a:srgbClr val="E7EB49"/>
                </a:gs>
              </a:gsLst>
              <a:lin ang="5400000" scaled="0"/>
            </a:gradFill>
            <a:ln w="12700" cap="flat">
              <a:noFill/>
              <a:miter lim="400000"/>
            </a:ln>
            <a:effectLst/>
          </p:spPr>
          <p:txBody>
            <a:bodyPr wrap="square" lIns="65023" tIns="65023" rIns="65023" bIns="65023" numCol="1" anchor="ctr">
              <a:noAutofit/>
            </a:bodyPr>
            <a:lstStyle/>
            <a:p>
              <a:pPr defTabSz="321457">
                <a:defRPr sz="1400" b="1">
                  <a:solidFill>
                    <a:srgbClr val="000000"/>
                  </a:solidFill>
                  <a:latin typeface="Times"/>
                  <a:ea typeface="Times"/>
                  <a:cs typeface="Times"/>
                  <a:sym typeface="Times"/>
                </a:defRPr>
              </a:pPr>
              <a:endParaRPr/>
            </a:p>
          </p:txBody>
        </p:sp>
        <p:sp>
          <p:nvSpPr>
            <p:cNvPr id="172" name="Shape 172"/>
            <p:cNvSpPr/>
            <p:nvPr/>
          </p:nvSpPr>
          <p:spPr>
            <a:xfrm>
              <a:off x="-1" y="-1"/>
              <a:ext cx="1292694" cy="854515"/>
            </a:xfrm>
            <a:custGeom>
              <a:avLst/>
              <a:gdLst/>
              <a:ahLst/>
              <a:cxnLst>
                <a:cxn ang="0">
                  <a:pos x="wd2" y="hd2"/>
                </a:cxn>
                <a:cxn ang="5400000">
                  <a:pos x="wd2" y="hd2"/>
                </a:cxn>
                <a:cxn ang="10800000">
                  <a:pos x="wd2" y="hd2"/>
                </a:cxn>
                <a:cxn ang="16200000">
                  <a:pos x="wd2" y="hd2"/>
                </a:cxn>
              </a:cxnLst>
              <a:rect l="0" t="0" r="r" b="b"/>
              <a:pathLst>
                <a:path w="21600" h="21600" extrusionOk="0">
                  <a:moveTo>
                    <a:pt x="21600" y="3600"/>
                  </a:moveTo>
                  <a:cubicBezTo>
                    <a:pt x="21600" y="5588"/>
                    <a:pt x="16765" y="7200"/>
                    <a:pt x="10800" y="7200"/>
                  </a:cubicBezTo>
                  <a:cubicBezTo>
                    <a:pt x="4835" y="7200"/>
                    <a:pt x="0" y="5588"/>
                    <a:pt x="0" y="3600"/>
                  </a:cubicBezTo>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path>
              </a:pathLst>
            </a:custGeom>
            <a:noFill/>
            <a:ln w="12700" cap="flat">
              <a:solidFill>
                <a:srgbClr val="000000"/>
              </a:solidFill>
              <a:prstDash val="solid"/>
              <a:round/>
            </a:ln>
            <a:effectLst/>
          </p:spPr>
          <p:txBody>
            <a:bodyPr wrap="square" lIns="65023" tIns="65023" rIns="65023" bIns="65023" numCol="1" anchor="ctr">
              <a:noAutofit/>
            </a:bodyPr>
            <a:lstStyle/>
            <a:p>
              <a:pPr defTabSz="321457">
                <a:defRPr sz="1400" b="1">
                  <a:solidFill>
                    <a:srgbClr val="000000"/>
                  </a:solidFill>
                  <a:latin typeface="Times"/>
                  <a:ea typeface="Times"/>
                  <a:cs typeface="Times"/>
                  <a:sym typeface="Times"/>
                </a:defRPr>
              </a:pPr>
              <a:endParaRPr/>
            </a:p>
          </p:txBody>
        </p:sp>
      </p:grpSp>
      <p:sp>
        <p:nvSpPr>
          <p:cNvPr id="174" name="Shape 174"/>
          <p:cNvSpPr/>
          <p:nvPr/>
        </p:nvSpPr>
        <p:spPr>
          <a:xfrm rot="21595043">
            <a:off x="872490" y="3339353"/>
            <a:ext cx="1301751" cy="60043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321457">
              <a:defRPr sz="1800">
                <a:solidFill>
                  <a:srgbClr val="000000"/>
                </a:solidFill>
              </a:defRPr>
            </a:pPr>
            <a:r>
              <a:rPr sz="1100" b="1">
                <a:latin typeface="Calibri"/>
                <a:ea typeface="Calibri"/>
                <a:cs typeface="Calibri"/>
                <a:sym typeface="Calibri"/>
              </a:rPr>
              <a:t>Science</a:t>
            </a:r>
            <a:endParaRPr sz="800">
              <a:latin typeface="Gill Sans"/>
              <a:ea typeface="Gill Sans"/>
              <a:cs typeface="Gill Sans"/>
              <a:sym typeface="Gill Sans"/>
            </a:endParaRPr>
          </a:p>
          <a:p>
            <a:pPr defTabSz="321457">
              <a:defRPr sz="1800">
                <a:solidFill>
                  <a:srgbClr val="000000"/>
                </a:solidFill>
              </a:defRPr>
            </a:pPr>
            <a:r>
              <a:rPr sz="1100" b="1">
                <a:latin typeface="Calibri"/>
                <a:ea typeface="Calibri"/>
                <a:cs typeface="Calibri"/>
                <a:sym typeface="Calibri"/>
              </a:rPr>
              <a:t>Data</a:t>
            </a:r>
            <a:endParaRPr sz="800">
              <a:latin typeface="Gill Sans"/>
              <a:ea typeface="Gill Sans"/>
              <a:cs typeface="Gill Sans"/>
              <a:sym typeface="Gill Sans"/>
            </a:endParaRPr>
          </a:p>
          <a:p>
            <a:pPr defTabSz="321457">
              <a:defRPr sz="1800">
                <a:solidFill>
                  <a:srgbClr val="000000"/>
                </a:solidFill>
              </a:defRPr>
            </a:pPr>
            <a:r>
              <a:rPr sz="1100" b="1">
                <a:latin typeface="Calibri"/>
                <a:ea typeface="Calibri"/>
                <a:cs typeface="Calibri"/>
                <a:sym typeface="Calibri"/>
              </a:rPr>
              <a:t>Manage</a:t>
            </a:r>
          </a:p>
        </p:txBody>
      </p:sp>
      <p:sp>
        <p:nvSpPr>
          <p:cNvPr id="175" name="Shape 175"/>
          <p:cNvSpPr/>
          <p:nvPr/>
        </p:nvSpPr>
        <p:spPr>
          <a:xfrm>
            <a:off x="891574" y="2715982"/>
            <a:ext cx="1143001" cy="1308101"/>
          </a:xfrm>
          <a:prstGeom prst="rect">
            <a:avLst/>
          </a:prstGeom>
          <a:solidFill>
            <a:srgbClr val="FFFFFF"/>
          </a:solidFill>
          <a:ln w="12700">
            <a:miter lim="400000"/>
          </a:ln>
        </p:spPr>
        <p:txBody>
          <a:bodyPr lIns="45718" tIns="45718" rIns="45718" bIns="45718"/>
          <a:lstStyle/>
          <a:p>
            <a:pPr defTabSz="321457">
              <a:defRPr sz="1400" b="1">
                <a:solidFill>
                  <a:srgbClr val="000000"/>
                </a:solidFill>
                <a:latin typeface="Calibri"/>
                <a:ea typeface="Calibri"/>
                <a:cs typeface="Calibri"/>
                <a:sym typeface="Calibri"/>
              </a:defRPr>
            </a:pPr>
            <a:endParaRPr/>
          </a:p>
        </p:txBody>
      </p:sp>
      <p:sp>
        <p:nvSpPr>
          <p:cNvPr id="176" name="Shape 176"/>
          <p:cNvSpPr/>
          <p:nvPr/>
        </p:nvSpPr>
        <p:spPr>
          <a:xfrm>
            <a:off x="827988" y="3665581"/>
            <a:ext cx="1050925" cy="312540"/>
          </a:xfrm>
          <a:prstGeom prst="rect">
            <a:avLst/>
          </a:prstGeom>
          <a:solidFill>
            <a:srgbClr val="FFFFFF"/>
          </a:solidFill>
          <a:ln w="12700">
            <a:solidFill>
              <a:srgbClr val="FFFFFF"/>
            </a:solidFill>
          </a:ln>
          <a:extLst>
            <a:ext uri="{C572A759-6A51-4108-AA02-DFA0A04FC94B}">
              <ma14:wrappingTextBoxFlag xmlns:ma14="http://schemas.microsoft.com/office/mac/drawingml/2011/main" val="1"/>
            </a:ext>
          </a:extLst>
        </p:spPr>
        <p:txBody>
          <a:bodyPr lIns="0" tIns="0" rIns="0" bIns="0" anchor="ctr">
            <a:spAutoFit/>
          </a:bodyPr>
          <a:lstStyle/>
          <a:p>
            <a:pPr defTabSz="321457">
              <a:defRPr sz="1800">
                <a:solidFill>
                  <a:srgbClr val="000000"/>
                </a:solidFill>
              </a:defRPr>
            </a:pPr>
            <a:r>
              <a:rPr sz="1000" b="1">
                <a:latin typeface="Calibri"/>
                <a:ea typeface="Calibri"/>
                <a:cs typeface="Calibri"/>
                <a:sym typeface="Calibri"/>
              </a:rPr>
              <a:t>Airborne</a:t>
            </a:r>
          </a:p>
          <a:p>
            <a:pPr defTabSz="321457">
              <a:defRPr sz="1800">
                <a:solidFill>
                  <a:srgbClr val="000000"/>
                </a:solidFill>
              </a:defRPr>
            </a:pPr>
            <a:r>
              <a:rPr sz="1000" b="1">
                <a:latin typeface="Calibri"/>
                <a:ea typeface="Calibri"/>
                <a:cs typeface="Calibri"/>
                <a:sym typeface="Calibri"/>
              </a:rPr>
              <a:t>Data</a:t>
            </a:r>
          </a:p>
        </p:txBody>
      </p:sp>
      <p:sp>
        <p:nvSpPr>
          <p:cNvPr id="177" name="Shape 177"/>
          <p:cNvSpPr/>
          <p:nvPr/>
        </p:nvSpPr>
        <p:spPr>
          <a:xfrm rot="21595043">
            <a:off x="872489" y="4693497"/>
            <a:ext cx="1301751" cy="60043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321457">
              <a:defRPr sz="1800">
                <a:solidFill>
                  <a:srgbClr val="000000"/>
                </a:solidFill>
              </a:defRPr>
            </a:pPr>
            <a:r>
              <a:rPr sz="1100" b="1">
                <a:latin typeface="Calibri"/>
                <a:ea typeface="Calibri"/>
                <a:cs typeface="Calibri"/>
                <a:sym typeface="Calibri"/>
              </a:rPr>
              <a:t>Science</a:t>
            </a:r>
            <a:endParaRPr sz="800">
              <a:latin typeface="Gill Sans"/>
              <a:ea typeface="Gill Sans"/>
              <a:cs typeface="Gill Sans"/>
              <a:sym typeface="Gill Sans"/>
            </a:endParaRPr>
          </a:p>
          <a:p>
            <a:pPr defTabSz="321457">
              <a:defRPr sz="1800">
                <a:solidFill>
                  <a:srgbClr val="000000"/>
                </a:solidFill>
              </a:defRPr>
            </a:pPr>
            <a:r>
              <a:rPr sz="1100" b="1">
                <a:latin typeface="Calibri"/>
                <a:ea typeface="Calibri"/>
                <a:cs typeface="Calibri"/>
                <a:sym typeface="Calibri"/>
              </a:rPr>
              <a:t>Data</a:t>
            </a:r>
            <a:endParaRPr sz="800">
              <a:latin typeface="Gill Sans"/>
              <a:ea typeface="Gill Sans"/>
              <a:cs typeface="Gill Sans"/>
              <a:sym typeface="Gill Sans"/>
            </a:endParaRPr>
          </a:p>
          <a:p>
            <a:pPr defTabSz="321457">
              <a:defRPr sz="1800">
                <a:solidFill>
                  <a:srgbClr val="000000"/>
                </a:solidFill>
              </a:defRPr>
            </a:pPr>
            <a:r>
              <a:rPr sz="1100" b="1">
                <a:latin typeface="Calibri"/>
                <a:ea typeface="Calibri"/>
                <a:cs typeface="Calibri"/>
                <a:sym typeface="Calibri"/>
              </a:rPr>
              <a:t>Manage</a:t>
            </a:r>
          </a:p>
        </p:txBody>
      </p:sp>
      <p:sp>
        <p:nvSpPr>
          <p:cNvPr id="178" name="Shape 178"/>
          <p:cNvSpPr/>
          <p:nvPr/>
        </p:nvSpPr>
        <p:spPr>
          <a:xfrm>
            <a:off x="891574" y="4124094"/>
            <a:ext cx="1143001" cy="1308101"/>
          </a:xfrm>
          <a:prstGeom prst="rect">
            <a:avLst/>
          </a:prstGeom>
          <a:solidFill>
            <a:srgbClr val="FFFFFF"/>
          </a:solidFill>
          <a:ln w="12700">
            <a:miter lim="400000"/>
          </a:ln>
        </p:spPr>
        <p:txBody>
          <a:bodyPr lIns="45718" tIns="45718" rIns="45718" bIns="45718"/>
          <a:lstStyle/>
          <a:p>
            <a:pPr defTabSz="321457">
              <a:defRPr sz="1400">
                <a:solidFill>
                  <a:srgbClr val="000000"/>
                </a:solidFill>
                <a:latin typeface="Calibri"/>
                <a:ea typeface="Calibri"/>
                <a:cs typeface="Calibri"/>
                <a:sym typeface="Calibri"/>
              </a:defRPr>
            </a:pPr>
            <a:endParaRPr/>
          </a:p>
        </p:txBody>
      </p:sp>
      <p:sp>
        <p:nvSpPr>
          <p:cNvPr id="179" name="Shape 179"/>
          <p:cNvSpPr/>
          <p:nvPr/>
        </p:nvSpPr>
        <p:spPr>
          <a:xfrm>
            <a:off x="827988" y="5122326"/>
            <a:ext cx="1050925" cy="464344"/>
          </a:xfrm>
          <a:prstGeom prst="rect">
            <a:avLst/>
          </a:prstGeom>
          <a:solidFill>
            <a:srgbClr val="FFFFFF"/>
          </a:solidFill>
          <a:ln w="12700">
            <a:solidFill>
              <a:srgbClr val="FFFFFF"/>
            </a:solidFill>
          </a:ln>
          <a:extLst>
            <a:ext uri="{C572A759-6A51-4108-AA02-DFA0A04FC94B}">
              <ma14:wrappingTextBoxFlag xmlns:ma14="http://schemas.microsoft.com/office/mac/drawingml/2011/main" val="1"/>
            </a:ext>
          </a:extLst>
        </p:spPr>
        <p:txBody>
          <a:bodyPr lIns="0" tIns="0" rIns="0" bIns="0" anchor="ctr">
            <a:spAutoFit/>
          </a:bodyPr>
          <a:lstStyle/>
          <a:p>
            <a:pPr defTabSz="321457">
              <a:defRPr sz="1800">
                <a:solidFill>
                  <a:srgbClr val="000000"/>
                </a:solidFill>
              </a:defRPr>
            </a:pPr>
            <a:r>
              <a:rPr sz="1000" b="1">
                <a:latin typeface="Calibri"/>
                <a:ea typeface="Calibri"/>
                <a:cs typeface="Calibri"/>
                <a:sym typeface="Calibri"/>
              </a:rPr>
              <a:t>Agency</a:t>
            </a:r>
          </a:p>
          <a:p>
            <a:pPr defTabSz="321457">
              <a:defRPr sz="1800">
                <a:solidFill>
                  <a:srgbClr val="000000"/>
                </a:solidFill>
              </a:defRPr>
            </a:pPr>
            <a:r>
              <a:rPr sz="1000" b="1">
                <a:latin typeface="Calibri"/>
                <a:ea typeface="Calibri"/>
                <a:cs typeface="Calibri"/>
                <a:sym typeface="Calibri"/>
              </a:rPr>
              <a:t>Earth Data</a:t>
            </a:r>
          </a:p>
          <a:p>
            <a:pPr defTabSz="321457">
              <a:defRPr sz="1800">
                <a:solidFill>
                  <a:srgbClr val="000000"/>
                </a:solidFill>
              </a:defRPr>
            </a:pPr>
            <a:r>
              <a:rPr sz="1000" b="1">
                <a:latin typeface="Calibri"/>
                <a:ea typeface="Calibri"/>
                <a:cs typeface="Calibri"/>
                <a:sym typeface="Calibri"/>
              </a:rPr>
              <a:t>Archives</a:t>
            </a:r>
          </a:p>
        </p:txBody>
      </p:sp>
      <p:grpSp>
        <p:nvGrpSpPr>
          <p:cNvPr id="182" name="Group 182"/>
          <p:cNvGrpSpPr/>
          <p:nvPr/>
        </p:nvGrpSpPr>
        <p:grpSpPr>
          <a:xfrm>
            <a:off x="897112" y="4341776"/>
            <a:ext cx="908925" cy="599503"/>
            <a:chOff x="0" y="0"/>
            <a:chExt cx="1292692" cy="852626"/>
          </a:xfrm>
        </p:grpSpPr>
        <p:sp>
          <p:nvSpPr>
            <p:cNvPr id="180" name="Shape 180"/>
            <p:cNvSpPr/>
            <p:nvPr/>
          </p:nvSpPr>
          <p:spPr>
            <a:xfrm>
              <a:off x="0" y="0"/>
              <a:ext cx="1292693" cy="852627"/>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path>
              </a:pathLst>
            </a:custGeom>
            <a:gradFill flip="none" rotWithShape="1">
              <a:gsLst>
                <a:gs pos="0">
                  <a:srgbClr val="FFFFFF"/>
                </a:gs>
                <a:gs pos="100000">
                  <a:srgbClr val="E7EB49"/>
                </a:gs>
              </a:gsLst>
              <a:lin ang="5400000" scaled="0"/>
            </a:gradFill>
            <a:ln w="12700" cap="flat">
              <a:noFill/>
              <a:miter lim="400000"/>
            </a:ln>
            <a:effectLst/>
          </p:spPr>
          <p:txBody>
            <a:bodyPr wrap="square" lIns="65023" tIns="65023" rIns="65023" bIns="65023" numCol="1" anchor="ctr">
              <a:noAutofit/>
            </a:bodyPr>
            <a:lstStyle/>
            <a:p>
              <a:pPr defTabSz="321457">
                <a:defRPr sz="1400" b="1">
                  <a:solidFill>
                    <a:srgbClr val="000000"/>
                  </a:solidFill>
                  <a:latin typeface="Times"/>
                  <a:ea typeface="Times"/>
                  <a:cs typeface="Times"/>
                  <a:sym typeface="Times"/>
                </a:defRPr>
              </a:pPr>
              <a:endParaRPr/>
            </a:p>
          </p:txBody>
        </p:sp>
        <p:sp>
          <p:nvSpPr>
            <p:cNvPr id="181" name="Shape 181"/>
            <p:cNvSpPr/>
            <p:nvPr/>
          </p:nvSpPr>
          <p:spPr>
            <a:xfrm>
              <a:off x="0" y="0"/>
              <a:ext cx="1292693" cy="852627"/>
            </a:xfrm>
            <a:custGeom>
              <a:avLst/>
              <a:gdLst/>
              <a:ahLst/>
              <a:cxnLst>
                <a:cxn ang="0">
                  <a:pos x="wd2" y="hd2"/>
                </a:cxn>
                <a:cxn ang="5400000">
                  <a:pos x="wd2" y="hd2"/>
                </a:cxn>
                <a:cxn ang="10800000">
                  <a:pos x="wd2" y="hd2"/>
                </a:cxn>
                <a:cxn ang="16200000">
                  <a:pos x="wd2" y="hd2"/>
                </a:cxn>
              </a:cxnLst>
              <a:rect l="0" t="0" r="r" b="b"/>
              <a:pathLst>
                <a:path w="21600" h="21600" extrusionOk="0">
                  <a:moveTo>
                    <a:pt x="21600" y="3600"/>
                  </a:moveTo>
                  <a:cubicBezTo>
                    <a:pt x="21600" y="5588"/>
                    <a:pt x="16765" y="7200"/>
                    <a:pt x="10800" y="7200"/>
                  </a:cubicBezTo>
                  <a:cubicBezTo>
                    <a:pt x="4835" y="7200"/>
                    <a:pt x="0" y="5588"/>
                    <a:pt x="0" y="3600"/>
                  </a:cubicBezTo>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path>
              </a:pathLst>
            </a:custGeom>
            <a:noFill/>
            <a:ln w="12700" cap="flat">
              <a:solidFill>
                <a:srgbClr val="000000"/>
              </a:solidFill>
              <a:prstDash val="solid"/>
              <a:round/>
            </a:ln>
            <a:effectLst/>
          </p:spPr>
          <p:txBody>
            <a:bodyPr wrap="square" lIns="65023" tIns="65023" rIns="65023" bIns="65023" numCol="1" anchor="ctr">
              <a:noAutofit/>
            </a:bodyPr>
            <a:lstStyle/>
            <a:p>
              <a:pPr defTabSz="321457">
                <a:defRPr sz="1400" b="1">
                  <a:solidFill>
                    <a:srgbClr val="000000"/>
                  </a:solidFill>
                  <a:latin typeface="Times"/>
                  <a:ea typeface="Times"/>
                  <a:cs typeface="Times"/>
                  <a:sym typeface="Times"/>
                </a:defRPr>
              </a:pPr>
              <a:endParaRPr/>
            </a:p>
          </p:txBody>
        </p:sp>
      </p:grpSp>
      <p:grpSp>
        <p:nvGrpSpPr>
          <p:cNvPr id="185" name="Group 185"/>
          <p:cNvGrpSpPr/>
          <p:nvPr/>
        </p:nvGrpSpPr>
        <p:grpSpPr>
          <a:xfrm>
            <a:off x="897112" y="2992622"/>
            <a:ext cx="908925" cy="599504"/>
            <a:chOff x="0" y="0"/>
            <a:chExt cx="1292692" cy="852626"/>
          </a:xfrm>
        </p:grpSpPr>
        <p:sp>
          <p:nvSpPr>
            <p:cNvPr id="183" name="Shape 183"/>
            <p:cNvSpPr/>
            <p:nvPr/>
          </p:nvSpPr>
          <p:spPr>
            <a:xfrm>
              <a:off x="0" y="0"/>
              <a:ext cx="1292693" cy="852627"/>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path>
              </a:pathLst>
            </a:custGeom>
            <a:gradFill flip="none" rotWithShape="1">
              <a:gsLst>
                <a:gs pos="0">
                  <a:srgbClr val="FFFFFF"/>
                </a:gs>
                <a:gs pos="100000">
                  <a:srgbClr val="E7EB49"/>
                </a:gs>
              </a:gsLst>
              <a:lin ang="5400000" scaled="0"/>
            </a:gradFill>
            <a:ln w="12700" cap="flat">
              <a:noFill/>
              <a:miter lim="400000"/>
            </a:ln>
            <a:effectLst/>
          </p:spPr>
          <p:txBody>
            <a:bodyPr wrap="square" lIns="65023" tIns="65023" rIns="65023" bIns="65023" numCol="1" anchor="ctr">
              <a:noAutofit/>
            </a:bodyPr>
            <a:lstStyle/>
            <a:p>
              <a:pPr defTabSz="321457">
                <a:defRPr sz="1400" b="1">
                  <a:solidFill>
                    <a:srgbClr val="000000"/>
                  </a:solidFill>
                  <a:latin typeface="Times"/>
                  <a:ea typeface="Times"/>
                  <a:cs typeface="Times"/>
                  <a:sym typeface="Times"/>
                </a:defRPr>
              </a:pPr>
              <a:endParaRPr/>
            </a:p>
          </p:txBody>
        </p:sp>
        <p:sp>
          <p:nvSpPr>
            <p:cNvPr id="184" name="Shape 184"/>
            <p:cNvSpPr/>
            <p:nvPr/>
          </p:nvSpPr>
          <p:spPr>
            <a:xfrm>
              <a:off x="0" y="0"/>
              <a:ext cx="1292693" cy="852627"/>
            </a:xfrm>
            <a:custGeom>
              <a:avLst/>
              <a:gdLst/>
              <a:ahLst/>
              <a:cxnLst>
                <a:cxn ang="0">
                  <a:pos x="wd2" y="hd2"/>
                </a:cxn>
                <a:cxn ang="5400000">
                  <a:pos x="wd2" y="hd2"/>
                </a:cxn>
                <a:cxn ang="10800000">
                  <a:pos x="wd2" y="hd2"/>
                </a:cxn>
                <a:cxn ang="16200000">
                  <a:pos x="wd2" y="hd2"/>
                </a:cxn>
              </a:cxnLst>
              <a:rect l="0" t="0" r="r" b="b"/>
              <a:pathLst>
                <a:path w="21600" h="21600" extrusionOk="0">
                  <a:moveTo>
                    <a:pt x="21600" y="3600"/>
                  </a:moveTo>
                  <a:cubicBezTo>
                    <a:pt x="21600" y="5588"/>
                    <a:pt x="16765" y="7200"/>
                    <a:pt x="10800" y="7200"/>
                  </a:cubicBezTo>
                  <a:cubicBezTo>
                    <a:pt x="4835" y="7200"/>
                    <a:pt x="0" y="5588"/>
                    <a:pt x="0" y="3600"/>
                  </a:cubicBezTo>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path>
              </a:pathLst>
            </a:custGeom>
            <a:noFill/>
            <a:ln w="12700" cap="flat">
              <a:solidFill>
                <a:srgbClr val="000000"/>
              </a:solidFill>
              <a:prstDash val="solid"/>
              <a:round/>
            </a:ln>
            <a:effectLst/>
          </p:spPr>
          <p:txBody>
            <a:bodyPr wrap="square" lIns="65023" tIns="65023" rIns="65023" bIns="65023" numCol="1" anchor="ctr">
              <a:noAutofit/>
            </a:bodyPr>
            <a:lstStyle/>
            <a:p>
              <a:pPr defTabSz="321457">
                <a:defRPr sz="1400" b="1">
                  <a:solidFill>
                    <a:srgbClr val="000000"/>
                  </a:solidFill>
                  <a:latin typeface="Times"/>
                  <a:ea typeface="Times"/>
                  <a:cs typeface="Times"/>
                  <a:sym typeface="Times"/>
                </a:defRPr>
              </a:pPr>
              <a:endParaRPr/>
            </a:p>
          </p:txBody>
        </p:sp>
      </p:grpSp>
      <p:sp>
        <p:nvSpPr>
          <p:cNvPr id="186" name="Shape 186"/>
          <p:cNvSpPr/>
          <p:nvPr/>
        </p:nvSpPr>
        <p:spPr>
          <a:xfrm flipV="1">
            <a:off x="2012204" y="4207453"/>
            <a:ext cx="631826" cy="396930"/>
          </a:xfrm>
          <a:prstGeom prst="line">
            <a:avLst/>
          </a:prstGeom>
          <a:ln w="25400">
            <a:solidFill>
              <a:srgbClr val="4F81BD"/>
            </a:solidFill>
            <a:headEnd type="triangle"/>
            <a:tailEnd type="triangle"/>
          </a:ln>
        </p:spPr>
        <p:txBody>
          <a:bodyPr lIns="45718" tIns="45718" rIns="45718" bIns="45718"/>
          <a:lstStyle/>
          <a:p>
            <a:pPr defTabSz="321457">
              <a:defRPr sz="1600">
                <a:solidFill>
                  <a:srgbClr val="000000"/>
                </a:solidFill>
                <a:latin typeface="Helvetica"/>
                <a:ea typeface="Helvetica"/>
                <a:cs typeface="Helvetica"/>
                <a:sym typeface="Helvetica"/>
              </a:defRPr>
            </a:pPr>
            <a:endParaRPr/>
          </a:p>
        </p:txBody>
      </p:sp>
      <p:sp>
        <p:nvSpPr>
          <p:cNvPr id="187" name="Shape 187"/>
          <p:cNvSpPr/>
          <p:nvPr/>
        </p:nvSpPr>
        <p:spPr>
          <a:xfrm flipH="1" flipV="1">
            <a:off x="2025698" y="3396153"/>
            <a:ext cx="604839" cy="9526"/>
          </a:xfrm>
          <a:prstGeom prst="line">
            <a:avLst/>
          </a:prstGeom>
          <a:ln w="25400">
            <a:solidFill>
              <a:srgbClr val="4F81BD"/>
            </a:solidFill>
            <a:headEnd type="triangle"/>
            <a:tailEnd type="triangle"/>
          </a:ln>
        </p:spPr>
        <p:txBody>
          <a:bodyPr lIns="45718" tIns="45718" rIns="45718" bIns="45718"/>
          <a:lstStyle/>
          <a:p>
            <a:pPr defTabSz="321457">
              <a:defRPr sz="1600">
                <a:solidFill>
                  <a:srgbClr val="000000"/>
                </a:solidFill>
                <a:latin typeface="Helvetica"/>
                <a:ea typeface="Helvetica"/>
                <a:cs typeface="Helvetica"/>
                <a:sym typeface="Helvetica"/>
              </a:defRPr>
            </a:pPr>
            <a:endParaRPr/>
          </a:p>
        </p:txBody>
      </p:sp>
      <p:sp>
        <p:nvSpPr>
          <p:cNvPr id="188" name="Shape 188"/>
          <p:cNvSpPr/>
          <p:nvPr/>
        </p:nvSpPr>
        <p:spPr>
          <a:xfrm>
            <a:off x="704448" y="5881692"/>
            <a:ext cx="1308836" cy="326516"/>
          </a:xfrm>
          <a:prstGeom prst="rect">
            <a:avLst/>
          </a:prstGeom>
          <a:ln w="12700">
            <a:miter lim="400000"/>
          </a:ln>
          <a:extLst>
            <a:ext uri="{C572A759-6A51-4108-AA02-DFA0A04FC94B}">
              <ma14:wrappingTextBoxFlag xmlns:ma14="http://schemas.microsoft.com/office/mac/drawingml/2011/main" val="1"/>
            </a:ext>
          </a:extLst>
        </p:spPr>
        <p:txBody>
          <a:bodyPr wrap="none" lIns="32139" tIns="32139" rIns="32139" bIns="32139">
            <a:spAutoFit/>
          </a:bodyPr>
          <a:lstStyle>
            <a:lvl1pPr algn="l" defTabSz="457200">
              <a:defRPr sz="2400">
                <a:solidFill>
                  <a:srgbClr val="000000"/>
                </a:solidFill>
                <a:latin typeface="Gill Sans"/>
                <a:ea typeface="Gill Sans"/>
                <a:cs typeface="Gill Sans"/>
                <a:sym typeface="Gill Sans"/>
              </a:defRPr>
            </a:lvl1pPr>
          </a:lstStyle>
          <a:p>
            <a:pPr lvl="0">
              <a:defRPr sz="1800"/>
            </a:pPr>
            <a:r>
              <a:rPr sz="1700"/>
              <a:t>Data Provider</a:t>
            </a:r>
          </a:p>
        </p:txBody>
      </p:sp>
      <p:sp>
        <p:nvSpPr>
          <p:cNvPr id="189" name="Shape 189"/>
          <p:cNvSpPr/>
          <p:nvPr/>
        </p:nvSpPr>
        <p:spPr>
          <a:xfrm>
            <a:off x="3958983" y="954413"/>
            <a:ext cx="1241025" cy="3539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l" defTabSz="457200">
              <a:defRPr sz="2400">
                <a:solidFill>
                  <a:srgbClr val="000000"/>
                </a:solidFill>
                <a:latin typeface="Calibri"/>
                <a:ea typeface="Calibri"/>
                <a:cs typeface="Calibri"/>
                <a:sym typeface="Calibri"/>
              </a:defRPr>
            </a:lvl1pPr>
          </a:lstStyle>
          <a:p>
            <a:pPr lvl="0">
              <a:defRPr sz="1800"/>
            </a:pPr>
            <a:r>
              <a:rPr sz="1700"/>
              <a:t>EarthCube CI</a:t>
            </a:r>
          </a:p>
        </p:txBody>
      </p:sp>
      <p:sp>
        <p:nvSpPr>
          <p:cNvPr id="190" name="Shape 190"/>
          <p:cNvSpPr/>
          <p:nvPr/>
        </p:nvSpPr>
        <p:spPr>
          <a:xfrm>
            <a:off x="2026963" y="2018880"/>
            <a:ext cx="602309" cy="602309"/>
          </a:xfrm>
          <a:prstGeom prst="line">
            <a:avLst/>
          </a:prstGeom>
          <a:ln w="25400">
            <a:solidFill>
              <a:srgbClr val="4F81BD"/>
            </a:solidFill>
            <a:headEnd type="triangle"/>
            <a:tailEnd type="triangle"/>
          </a:ln>
        </p:spPr>
        <p:txBody>
          <a:bodyPr lIns="45718" tIns="45718" rIns="45718" bIns="45718"/>
          <a:lstStyle/>
          <a:p>
            <a:pPr defTabSz="321457">
              <a:defRPr sz="1600">
                <a:solidFill>
                  <a:srgbClr val="000000"/>
                </a:solidFill>
                <a:latin typeface="Helvetica"/>
                <a:ea typeface="Helvetica"/>
                <a:cs typeface="Helvetica"/>
                <a:sym typeface="Helvetica"/>
              </a:defRPr>
            </a:pPr>
            <a:endParaRPr/>
          </a:p>
        </p:txBody>
      </p:sp>
      <p:grpSp>
        <p:nvGrpSpPr>
          <p:cNvPr id="193" name="Group 193"/>
          <p:cNvGrpSpPr/>
          <p:nvPr/>
        </p:nvGrpSpPr>
        <p:grpSpPr>
          <a:xfrm>
            <a:off x="2830374" y="5266030"/>
            <a:ext cx="1539878" cy="754916"/>
            <a:chOff x="-1" y="0"/>
            <a:chExt cx="2190047" cy="1073656"/>
          </a:xfrm>
        </p:grpSpPr>
        <p:sp>
          <p:nvSpPr>
            <p:cNvPr id="191" name="Shape 191"/>
            <p:cNvSpPr/>
            <p:nvPr/>
          </p:nvSpPr>
          <p:spPr>
            <a:xfrm>
              <a:off x="-1" y="0"/>
              <a:ext cx="2190047" cy="1073656"/>
            </a:xfrm>
            <a:prstGeom prst="rect">
              <a:avLst/>
            </a:prstGeom>
            <a:solidFill>
              <a:srgbClr val="FFFFFF"/>
            </a:solidFill>
            <a:ln w="12700" cap="flat">
              <a:noFill/>
              <a:miter lim="400000"/>
            </a:ln>
            <a:effectLst>
              <a:outerShdw blurRad="50800" dist="25400" dir="5400000" rotWithShape="0">
                <a:srgbClr val="000000">
                  <a:alpha val="35000"/>
                </a:srgbClr>
              </a:outerShdw>
            </a:effectLst>
          </p:spPr>
          <p:txBody>
            <a:bodyPr wrap="square" lIns="65023" tIns="65023" rIns="65023" bIns="65023" numCol="1" anchor="ctr">
              <a:noAutofit/>
            </a:bodyPr>
            <a:lstStyle/>
            <a:p>
              <a:pPr defTabSz="455340">
                <a:defRPr sz="2400">
                  <a:solidFill>
                    <a:srgbClr val="FFFFFF"/>
                  </a:solidFill>
                  <a:latin typeface="Calibri"/>
                  <a:ea typeface="Calibri"/>
                  <a:cs typeface="Calibri"/>
                  <a:sym typeface="Calibri"/>
                </a:defRPr>
              </a:pPr>
              <a:endParaRPr/>
            </a:p>
          </p:txBody>
        </p:sp>
        <p:sp>
          <p:nvSpPr>
            <p:cNvPr id="192" name="Shape 192"/>
            <p:cNvSpPr/>
            <p:nvPr/>
          </p:nvSpPr>
          <p:spPr>
            <a:xfrm>
              <a:off x="-1" y="202699"/>
              <a:ext cx="2190046" cy="66825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ctr">
              <a:spAutoFit/>
            </a:bodyPr>
            <a:lstStyle>
              <a:lvl1pPr defTabSz="647617">
                <a:defRPr sz="1600">
                  <a:solidFill>
                    <a:srgbClr val="000000"/>
                  </a:solidFill>
                  <a:latin typeface="Calibri"/>
                  <a:ea typeface="Calibri"/>
                  <a:cs typeface="Calibri"/>
                  <a:sym typeface="Calibri"/>
                </a:defRPr>
              </a:lvl1pPr>
            </a:lstStyle>
            <a:p>
              <a:pPr lvl="0">
                <a:defRPr sz="1800"/>
              </a:pPr>
              <a:r>
                <a:rPr sz="1100"/>
                <a:t>Other Data Systems (e.g. NOAA)</a:t>
              </a:r>
            </a:p>
          </p:txBody>
        </p:sp>
      </p:grpSp>
      <p:grpSp>
        <p:nvGrpSpPr>
          <p:cNvPr id="196" name="Group 196"/>
          <p:cNvGrpSpPr/>
          <p:nvPr/>
        </p:nvGrpSpPr>
        <p:grpSpPr>
          <a:xfrm>
            <a:off x="2887489" y="5359026"/>
            <a:ext cx="1538013" cy="754915"/>
            <a:chOff x="-1" y="0"/>
            <a:chExt cx="2187396" cy="1073656"/>
          </a:xfrm>
        </p:grpSpPr>
        <p:sp>
          <p:nvSpPr>
            <p:cNvPr id="194" name="Shape 194"/>
            <p:cNvSpPr/>
            <p:nvPr/>
          </p:nvSpPr>
          <p:spPr>
            <a:xfrm>
              <a:off x="-1" y="0"/>
              <a:ext cx="2187396" cy="1073656"/>
            </a:xfrm>
            <a:prstGeom prst="rect">
              <a:avLst/>
            </a:prstGeom>
            <a:solidFill>
              <a:srgbClr val="FFFFFF"/>
            </a:solidFill>
            <a:ln w="12700" cap="flat">
              <a:noFill/>
              <a:miter lim="400000"/>
            </a:ln>
            <a:effectLst>
              <a:outerShdw blurRad="50800" dist="25400" dir="5400000" rotWithShape="0">
                <a:srgbClr val="000000">
                  <a:alpha val="35000"/>
                </a:srgbClr>
              </a:outerShdw>
            </a:effectLst>
          </p:spPr>
          <p:txBody>
            <a:bodyPr wrap="square" lIns="65023" tIns="65023" rIns="65023" bIns="65023" numCol="1" anchor="ctr">
              <a:noAutofit/>
            </a:bodyPr>
            <a:lstStyle/>
            <a:p>
              <a:pPr defTabSz="455340">
                <a:defRPr sz="2400">
                  <a:solidFill>
                    <a:srgbClr val="FFFFFF"/>
                  </a:solidFill>
                  <a:latin typeface="Calibri"/>
                  <a:ea typeface="Calibri"/>
                  <a:cs typeface="Calibri"/>
                  <a:sym typeface="Calibri"/>
                </a:defRPr>
              </a:pPr>
              <a:endParaRPr/>
            </a:p>
          </p:txBody>
        </p:sp>
        <p:sp>
          <p:nvSpPr>
            <p:cNvPr id="195" name="Shape 195"/>
            <p:cNvSpPr/>
            <p:nvPr/>
          </p:nvSpPr>
          <p:spPr>
            <a:xfrm>
              <a:off x="-1" y="202698"/>
              <a:ext cx="2187395" cy="6682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ctr">
              <a:spAutoFit/>
            </a:bodyPr>
            <a:lstStyle>
              <a:lvl1pPr defTabSz="647617">
                <a:defRPr sz="1600">
                  <a:solidFill>
                    <a:srgbClr val="000000"/>
                  </a:solidFill>
                  <a:latin typeface="Calibri"/>
                  <a:ea typeface="Calibri"/>
                  <a:cs typeface="Calibri"/>
                  <a:sym typeface="Calibri"/>
                </a:defRPr>
              </a:lvl1pPr>
            </a:lstStyle>
            <a:p>
              <a:pPr lvl="0">
                <a:defRPr sz="1800"/>
              </a:pPr>
              <a:r>
                <a:rPr sz="1100"/>
                <a:t>Other Data Systems (e.g. NOAA)</a:t>
              </a:r>
            </a:p>
          </p:txBody>
        </p:sp>
      </p:grpSp>
      <p:grpSp>
        <p:nvGrpSpPr>
          <p:cNvPr id="199" name="Group 199"/>
          <p:cNvGrpSpPr/>
          <p:nvPr/>
        </p:nvGrpSpPr>
        <p:grpSpPr>
          <a:xfrm>
            <a:off x="2944699" y="5440583"/>
            <a:ext cx="1539878" cy="754915"/>
            <a:chOff x="-1" y="0"/>
            <a:chExt cx="2190047" cy="1073656"/>
          </a:xfrm>
        </p:grpSpPr>
        <p:sp>
          <p:nvSpPr>
            <p:cNvPr id="197" name="Shape 197"/>
            <p:cNvSpPr/>
            <p:nvPr/>
          </p:nvSpPr>
          <p:spPr>
            <a:xfrm>
              <a:off x="-1" y="0"/>
              <a:ext cx="2190047" cy="1073656"/>
            </a:xfrm>
            <a:prstGeom prst="rect">
              <a:avLst/>
            </a:prstGeom>
            <a:solidFill>
              <a:srgbClr val="FFFFFF"/>
            </a:solidFill>
            <a:ln w="12700" cap="flat">
              <a:noFill/>
              <a:miter lim="400000"/>
            </a:ln>
            <a:effectLst>
              <a:outerShdw blurRad="50800" dist="25400" dir="5400000" rotWithShape="0">
                <a:srgbClr val="000000">
                  <a:alpha val="35000"/>
                </a:srgbClr>
              </a:outerShdw>
            </a:effectLst>
          </p:spPr>
          <p:txBody>
            <a:bodyPr wrap="square" lIns="65023" tIns="65023" rIns="65023" bIns="65023" numCol="1" anchor="ctr">
              <a:noAutofit/>
            </a:bodyPr>
            <a:lstStyle/>
            <a:p>
              <a:pPr defTabSz="455340">
                <a:defRPr sz="1600" b="1">
                  <a:solidFill>
                    <a:srgbClr val="000000"/>
                  </a:solidFill>
                  <a:latin typeface="Calibri"/>
                  <a:ea typeface="Calibri"/>
                  <a:cs typeface="Calibri"/>
                  <a:sym typeface="Calibri"/>
                </a:defRPr>
              </a:pPr>
              <a:endParaRPr/>
            </a:p>
          </p:txBody>
        </p:sp>
        <p:sp>
          <p:nvSpPr>
            <p:cNvPr id="198" name="Shape 198"/>
            <p:cNvSpPr/>
            <p:nvPr/>
          </p:nvSpPr>
          <p:spPr>
            <a:xfrm>
              <a:off x="-1" y="82322"/>
              <a:ext cx="2190046" cy="9090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ctr">
              <a:spAutoFit/>
            </a:bodyPr>
            <a:lstStyle/>
            <a:p>
              <a:pPr defTabSz="455340">
                <a:defRPr sz="1800">
                  <a:solidFill>
                    <a:srgbClr val="000000"/>
                  </a:solidFill>
                </a:defRPr>
              </a:pPr>
              <a:r>
                <a:rPr sz="1100" b="1">
                  <a:latin typeface="Calibri"/>
                  <a:ea typeface="Calibri"/>
                  <a:cs typeface="Calibri"/>
                  <a:sym typeface="Calibri"/>
                </a:rPr>
                <a:t>Other </a:t>
              </a:r>
              <a:endParaRPr sz="1100">
                <a:solidFill>
                  <a:srgbClr val="FFFFFF"/>
                </a:solidFill>
                <a:latin typeface="Calibri"/>
                <a:ea typeface="Calibri"/>
                <a:cs typeface="Calibri"/>
                <a:sym typeface="Calibri"/>
              </a:endParaRPr>
            </a:p>
            <a:p>
              <a:pPr defTabSz="455340">
                <a:defRPr sz="1800">
                  <a:solidFill>
                    <a:srgbClr val="000000"/>
                  </a:solidFill>
                </a:defRPr>
              </a:pPr>
              <a:r>
                <a:rPr sz="1100" b="1">
                  <a:latin typeface="Calibri"/>
                  <a:ea typeface="Calibri"/>
                  <a:cs typeface="Calibri"/>
                  <a:sym typeface="Calibri"/>
                </a:rPr>
                <a:t>Data Systems </a:t>
              </a:r>
              <a:endParaRPr sz="1100">
                <a:solidFill>
                  <a:srgbClr val="FFFFFF"/>
                </a:solidFill>
                <a:latin typeface="Calibri"/>
                <a:ea typeface="Calibri"/>
                <a:cs typeface="Calibri"/>
                <a:sym typeface="Calibri"/>
              </a:endParaRPr>
            </a:p>
            <a:p>
              <a:pPr defTabSz="455340">
                <a:defRPr sz="1800">
                  <a:solidFill>
                    <a:srgbClr val="000000"/>
                  </a:solidFill>
                </a:defRPr>
              </a:pPr>
              <a:r>
                <a:rPr sz="1100" b="1">
                  <a:latin typeface="Calibri"/>
                  <a:ea typeface="Calibri"/>
                  <a:cs typeface="Calibri"/>
                  <a:sym typeface="Calibri"/>
                </a:rPr>
                <a:t>(In-Situ, University)</a:t>
              </a:r>
            </a:p>
          </p:txBody>
        </p:sp>
      </p:grpSp>
      <p:sp>
        <p:nvSpPr>
          <p:cNvPr id="200" name="Shape 200"/>
          <p:cNvSpPr/>
          <p:nvPr/>
        </p:nvSpPr>
        <p:spPr>
          <a:xfrm flipV="1">
            <a:off x="3656496" y="4816727"/>
            <a:ext cx="1" cy="496311"/>
          </a:xfrm>
          <a:prstGeom prst="line">
            <a:avLst/>
          </a:prstGeom>
          <a:ln w="25400">
            <a:solidFill>
              <a:srgbClr val="4F81BD"/>
            </a:solidFill>
            <a:tailEnd type="triangle"/>
          </a:ln>
        </p:spPr>
        <p:txBody>
          <a:bodyPr lIns="45718" tIns="45718" rIns="45718" bIns="45718"/>
          <a:lstStyle/>
          <a:p>
            <a:pPr defTabSz="321457">
              <a:defRPr sz="1600">
                <a:solidFill>
                  <a:srgbClr val="000000"/>
                </a:solidFill>
                <a:latin typeface="Helvetica"/>
                <a:ea typeface="Helvetica"/>
                <a:cs typeface="Helvetica"/>
                <a:sym typeface="Helvetica"/>
              </a:defRPr>
            </a:pPr>
            <a:endParaRPr/>
          </a:p>
        </p:txBody>
      </p:sp>
      <p:grpSp>
        <p:nvGrpSpPr>
          <p:cNvPr id="203" name="Group 203"/>
          <p:cNvGrpSpPr/>
          <p:nvPr/>
        </p:nvGrpSpPr>
        <p:grpSpPr>
          <a:xfrm>
            <a:off x="3474791" y="3773156"/>
            <a:ext cx="896461" cy="602310"/>
            <a:chOff x="0" y="0"/>
            <a:chExt cx="1274965" cy="856616"/>
          </a:xfrm>
        </p:grpSpPr>
        <p:sp>
          <p:nvSpPr>
            <p:cNvPr id="201" name="Shape 201"/>
            <p:cNvSpPr/>
            <p:nvPr/>
          </p:nvSpPr>
          <p:spPr>
            <a:xfrm>
              <a:off x="0" y="-1"/>
              <a:ext cx="1274966" cy="856618"/>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path>
              </a:pathLst>
            </a:custGeom>
            <a:gradFill flip="none" rotWithShape="1">
              <a:gsLst>
                <a:gs pos="0">
                  <a:srgbClr val="FFFFFF"/>
                </a:gs>
                <a:gs pos="100000">
                  <a:srgbClr val="E7EB49"/>
                </a:gs>
              </a:gsLst>
              <a:lin ang="5400000" scaled="0"/>
            </a:gradFill>
            <a:ln w="12700" cap="flat">
              <a:noFill/>
              <a:miter lim="400000"/>
            </a:ln>
            <a:effectLst/>
          </p:spPr>
          <p:txBody>
            <a:bodyPr wrap="square" lIns="65023" tIns="65023" rIns="65023" bIns="65023" numCol="1" anchor="ctr">
              <a:noAutofit/>
            </a:bodyPr>
            <a:lstStyle/>
            <a:p>
              <a:pPr defTabSz="321457">
                <a:defRPr sz="1400" b="1">
                  <a:solidFill>
                    <a:srgbClr val="000000"/>
                  </a:solidFill>
                  <a:latin typeface="Times"/>
                  <a:ea typeface="Times"/>
                  <a:cs typeface="Times"/>
                  <a:sym typeface="Times"/>
                </a:defRPr>
              </a:pPr>
              <a:endParaRPr/>
            </a:p>
          </p:txBody>
        </p:sp>
        <p:sp>
          <p:nvSpPr>
            <p:cNvPr id="202" name="Shape 202"/>
            <p:cNvSpPr/>
            <p:nvPr/>
          </p:nvSpPr>
          <p:spPr>
            <a:xfrm>
              <a:off x="0" y="-1"/>
              <a:ext cx="1274966" cy="856618"/>
            </a:xfrm>
            <a:custGeom>
              <a:avLst/>
              <a:gdLst/>
              <a:ahLst/>
              <a:cxnLst>
                <a:cxn ang="0">
                  <a:pos x="wd2" y="hd2"/>
                </a:cxn>
                <a:cxn ang="5400000">
                  <a:pos x="wd2" y="hd2"/>
                </a:cxn>
                <a:cxn ang="10800000">
                  <a:pos x="wd2" y="hd2"/>
                </a:cxn>
                <a:cxn ang="16200000">
                  <a:pos x="wd2" y="hd2"/>
                </a:cxn>
              </a:cxnLst>
              <a:rect l="0" t="0" r="r" b="b"/>
              <a:pathLst>
                <a:path w="21600" h="21600" extrusionOk="0">
                  <a:moveTo>
                    <a:pt x="21600" y="3600"/>
                  </a:moveTo>
                  <a:cubicBezTo>
                    <a:pt x="21600" y="5588"/>
                    <a:pt x="16765" y="7200"/>
                    <a:pt x="10800" y="7200"/>
                  </a:cubicBezTo>
                  <a:cubicBezTo>
                    <a:pt x="4835" y="7200"/>
                    <a:pt x="0" y="5588"/>
                    <a:pt x="0" y="3600"/>
                  </a:cubicBezTo>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path>
              </a:pathLst>
            </a:custGeom>
            <a:noFill/>
            <a:ln w="12700" cap="flat">
              <a:solidFill>
                <a:srgbClr val="000000"/>
              </a:solidFill>
              <a:prstDash val="solid"/>
              <a:round/>
            </a:ln>
            <a:effectLst/>
          </p:spPr>
          <p:txBody>
            <a:bodyPr wrap="square" lIns="65023" tIns="65023" rIns="65023" bIns="65023" numCol="1" anchor="ctr">
              <a:noAutofit/>
            </a:bodyPr>
            <a:lstStyle/>
            <a:p>
              <a:pPr defTabSz="321457">
                <a:defRPr sz="1400" b="1">
                  <a:solidFill>
                    <a:srgbClr val="000000"/>
                  </a:solidFill>
                  <a:latin typeface="Times"/>
                  <a:ea typeface="Times"/>
                  <a:cs typeface="Times"/>
                  <a:sym typeface="Times"/>
                </a:defRPr>
              </a:pPr>
              <a:endParaRPr/>
            </a:p>
          </p:txBody>
        </p:sp>
      </p:grpSp>
      <p:sp>
        <p:nvSpPr>
          <p:cNvPr id="204" name="Shape 204"/>
          <p:cNvSpPr/>
          <p:nvPr/>
        </p:nvSpPr>
        <p:spPr>
          <a:xfrm>
            <a:off x="3222935" y="4472974"/>
            <a:ext cx="1333808" cy="226020"/>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1400" b="1">
                <a:latin typeface="Arial"/>
                <a:ea typeface="Arial"/>
                <a:cs typeface="Arial"/>
                <a:sym typeface="Arial"/>
              </a:defRPr>
            </a:lvl1pPr>
          </a:lstStyle>
          <a:p>
            <a:pPr lvl="0">
              <a:defRPr sz="1800" b="0">
                <a:solidFill>
                  <a:srgbClr val="000000"/>
                </a:solidFill>
              </a:defRPr>
            </a:pPr>
            <a:r>
              <a:rPr sz="1000">
                <a:solidFill>
                  <a:srgbClr val="535353"/>
                </a:solidFill>
              </a:rPr>
              <a:t>EarthCube Repository</a:t>
            </a:r>
          </a:p>
        </p:txBody>
      </p:sp>
      <p:sp>
        <p:nvSpPr>
          <p:cNvPr id="205" name="Shape 205"/>
          <p:cNvSpPr/>
          <p:nvPr/>
        </p:nvSpPr>
        <p:spPr>
          <a:xfrm>
            <a:off x="2950905" y="1779549"/>
            <a:ext cx="1944233" cy="1725151"/>
          </a:xfrm>
          <a:prstGeom prst="roundRect">
            <a:avLst>
              <a:gd name="adj" fmla="val 12126"/>
            </a:avLst>
          </a:prstGeom>
          <a:solidFill>
            <a:srgbClr val="FFFFFF"/>
          </a:solidFill>
          <a:ln w="12700">
            <a:solidFill>
              <a:srgbClr val="BFBFBF"/>
            </a:solidFill>
          </a:ln>
        </p:spPr>
        <p:txBody>
          <a:bodyPr lIns="45718" tIns="45718" rIns="45718" bIns="45718" anchor="ctr"/>
          <a:lstStyle/>
          <a:p>
            <a:pPr defTabSz="321457">
              <a:defRPr sz="1400" b="1">
                <a:solidFill>
                  <a:srgbClr val="FFFFFF"/>
                </a:solidFill>
                <a:latin typeface="Calibri"/>
                <a:ea typeface="Calibri"/>
                <a:cs typeface="Calibri"/>
                <a:sym typeface="Calibri"/>
              </a:defRPr>
            </a:pPr>
            <a:endParaRPr/>
          </a:p>
        </p:txBody>
      </p:sp>
      <p:sp>
        <p:nvSpPr>
          <p:cNvPr id="206" name="Shape 206"/>
          <p:cNvSpPr/>
          <p:nvPr/>
        </p:nvSpPr>
        <p:spPr>
          <a:xfrm>
            <a:off x="3118409" y="1944162"/>
            <a:ext cx="1609225" cy="55399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647617">
              <a:defRPr sz="1400" b="1">
                <a:solidFill>
                  <a:srgbClr val="000000"/>
                </a:solidFill>
                <a:latin typeface="Arial"/>
                <a:ea typeface="Arial"/>
                <a:cs typeface="Arial"/>
                <a:sym typeface="Arial"/>
              </a:defRPr>
            </a:lvl1pPr>
          </a:lstStyle>
          <a:p>
            <a:pPr lvl="0">
              <a:defRPr sz="1800" b="0"/>
            </a:pPr>
            <a:r>
              <a:rPr sz="1000"/>
              <a:t>Data Science Infrastructure (Data, Algorithms, Machines)</a:t>
            </a:r>
          </a:p>
        </p:txBody>
      </p:sp>
      <p:pic>
        <p:nvPicPr>
          <p:cNvPr id="207" name="image7.jpg" descr="grid-1.jpg"/>
          <p:cNvPicPr/>
          <p:nvPr/>
        </p:nvPicPr>
        <p:blipFill>
          <a:blip r:embed="rId3">
            <a:extLst/>
          </a:blip>
          <a:stretch>
            <a:fillRect/>
          </a:stretch>
        </p:blipFill>
        <p:spPr>
          <a:xfrm>
            <a:off x="3389149" y="2580340"/>
            <a:ext cx="1067746" cy="754914"/>
          </a:xfrm>
          <a:prstGeom prst="rect">
            <a:avLst/>
          </a:prstGeom>
          <a:ln w="12700">
            <a:miter lim="400000"/>
          </a:ln>
        </p:spPr>
      </p:pic>
      <p:sp>
        <p:nvSpPr>
          <p:cNvPr id="208" name="Shape 208"/>
          <p:cNvSpPr/>
          <p:nvPr/>
        </p:nvSpPr>
        <p:spPr>
          <a:xfrm flipH="1" flipV="1">
            <a:off x="3420413" y="1171649"/>
            <a:ext cx="3" cy="805509"/>
          </a:xfrm>
          <a:prstGeom prst="line">
            <a:avLst/>
          </a:prstGeom>
          <a:ln w="25400">
            <a:solidFill>
              <a:srgbClr val="4F81BD"/>
            </a:solidFill>
            <a:headEnd type="triangle"/>
            <a:tailEnd type="triangle"/>
          </a:ln>
        </p:spPr>
        <p:txBody>
          <a:bodyPr lIns="45718" tIns="45718" rIns="45718" bIns="45718"/>
          <a:lstStyle/>
          <a:p>
            <a:pPr defTabSz="321457">
              <a:defRPr sz="1600">
                <a:solidFill>
                  <a:srgbClr val="000000"/>
                </a:solidFill>
                <a:latin typeface="Helvetica"/>
                <a:ea typeface="Helvetica"/>
                <a:cs typeface="Helvetica"/>
                <a:sym typeface="Helvetica"/>
              </a:defRPr>
            </a:pPr>
            <a:endParaRPr/>
          </a:p>
        </p:txBody>
      </p:sp>
      <p:pic>
        <p:nvPicPr>
          <p:cNvPr id="209" name="image9.pdf"/>
          <p:cNvPicPr/>
          <p:nvPr/>
        </p:nvPicPr>
        <p:blipFill>
          <a:blip r:embed="rId4">
            <a:extLst/>
          </a:blip>
          <a:stretch>
            <a:fillRect/>
          </a:stretch>
        </p:blipFill>
        <p:spPr>
          <a:xfrm>
            <a:off x="2971945" y="269992"/>
            <a:ext cx="896939" cy="635001"/>
          </a:xfrm>
          <a:prstGeom prst="rect">
            <a:avLst/>
          </a:prstGeom>
          <a:ln w="12700">
            <a:miter lim="400000"/>
          </a:ln>
        </p:spPr>
      </p:pic>
      <p:sp>
        <p:nvSpPr>
          <p:cNvPr id="210" name="Shape 210"/>
          <p:cNvSpPr/>
          <p:nvPr/>
        </p:nvSpPr>
        <p:spPr>
          <a:xfrm rot="21595043">
            <a:off x="3020327" y="915212"/>
            <a:ext cx="853442" cy="24621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defRPr sz="1400" b="1">
                <a:solidFill>
                  <a:srgbClr val="000000"/>
                </a:solidFill>
                <a:latin typeface="Calibri"/>
                <a:ea typeface="Calibri"/>
                <a:cs typeface="Calibri"/>
                <a:sym typeface="Calibri"/>
              </a:defRPr>
            </a:lvl1pPr>
          </a:lstStyle>
          <a:p>
            <a:pPr lvl="0">
              <a:defRPr sz="1800" b="0"/>
            </a:pPr>
            <a:r>
              <a:rPr sz="1000"/>
              <a:t>Science Teams</a:t>
            </a:r>
          </a:p>
        </p:txBody>
      </p:sp>
      <p:sp>
        <p:nvSpPr>
          <p:cNvPr id="211" name="Shape 211"/>
          <p:cNvSpPr/>
          <p:nvPr/>
        </p:nvSpPr>
        <p:spPr>
          <a:xfrm>
            <a:off x="4797678" y="4472974"/>
            <a:ext cx="1283776" cy="226020"/>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1400" b="1">
                <a:latin typeface="Arial"/>
                <a:ea typeface="Arial"/>
                <a:cs typeface="Arial"/>
                <a:sym typeface="Arial"/>
              </a:defRPr>
            </a:lvl1pPr>
          </a:lstStyle>
          <a:p>
            <a:pPr lvl="0">
              <a:defRPr sz="1800" b="0">
                <a:solidFill>
                  <a:srgbClr val="000000"/>
                </a:solidFill>
              </a:defRPr>
            </a:pPr>
            <a:r>
              <a:rPr sz="1000">
                <a:solidFill>
                  <a:srgbClr val="535353"/>
                </a:solidFill>
              </a:rPr>
              <a:t>EarthCube Discovery</a:t>
            </a:r>
          </a:p>
        </p:txBody>
      </p:sp>
      <p:pic>
        <p:nvPicPr>
          <p:cNvPr id="212" name="pasted-image.pdf"/>
          <p:cNvPicPr/>
          <p:nvPr/>
        </p:nvPicPr>
        <p:blipFill>
          <a:blip r:embed="rId5">
            <a:extLst/>
          </a:blip>
          <a:stretch>
            <a:fillRect/>
          </a:stretch>
        </p:blipFill>
        <p:spPr>
          <a:xfrm>
            <a:off x="4999193" y="3756938"/>
            <a:ext cx="941840" cy="634300"/>
          </a:xfrm>
          <a:prstGeom prst="rect">
            <a:avLst/>
          </a:prstGeom>
          <a:ln w="12700">
            <a:miter lim="400000"/>
          </a:ln>
        </p:spPr>
      </p:pic>
      <p:sp>
        <p:nvSpPr>
          <p:cNvPr id="2" name="Date Placeholder 1"/>
          <p:cNvSpPr>
            <a:spLocks noGrp="1"/>
          </p:cNvSpPr>
          <p:nvPr>
            <p:ph type="dt" sz="half" idx="10"/>
          </p:nvPr>
        </p:nvSpPr>
        <p:spPr/>
        <p:txBody>
          <a:bodyPr/>
          <a:lstStyle/>
          <a:p>
            <a:r>
              <a:rPr lang="en-US" smtClean="0"/>
              <a:t>1/7/16</a:t>
            </a:r>
            <a:endParaRPr lang="en-US"/>
          </a:p>
        </p:txBody>
      </p:sp>
      <p:sp>
        <p:nvSpPr>
          <p:cNvPr id="4" name="Slide Number Placeholder 3"/>
          <p:cNvSpPr>
            <a:spLocks noGrp="1"/>
          </p:cNvSpPr>
          <p:nvPr>
            <p:ph type="sldNum" sz="quarter" idx="12"/>
          </p:nvPr>
        </p:nvSpPr>
        <p:spPr/>
        <p:txBody>
          <a:bodyPr/>
          <a:lstStyle/>
          <a:p>
            <a:fld id="{1DDDD8B9-C07E-F649-BDB8-C1B81A4039A1}" type="slidenum">
              <a:rPr lang="en-US" smtClean="0"/>
              <a:t>12</a:t>
            </a:fld>
            <a:endParaRPr lang="en-US"/>
          </a:p>
        </p:txBody>
      </p:sp>
    </p:spTree>
    <p:extLst>
      <p:ext uri="{BB962C8B-B14F-4D97-AF65-F5344CB8AC3E}">
        <p14:creationId xmlns:p14="http://schemas.microsoft.com/office/powerpoint/2010/main" val="399434939"/>
      </p:ext>
    </p:extLst>
  </p:cSld>
  <p:clrMapOvr>
    <a:masterClrMapping/>
  </p:clrMapOvr>
  <mc:AlternateContent xmlns:mc="http://schemas.openxmlformats.org/markup-compatibility/2006">
    <mc:Choice xmlns:p14="http://schemas.microsoft.com/office/powerpoint/2010/main" Requires="p14">
      <p:transition p14:dur="0" advClick="0" advTm="10000"/>
    </mc:Choice>
    <mc:Fallback>
      <p:transition advClick="0" advTm="10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p:nvPr/>
        </p:nvSpPr>
        <p:spPr>
          <a:xfrm>
            <a:off x="2779926" y="1619432"/>
            <a:ext cx="4249905" cy="3102884"/>
          </a:xfrm>
          <a:prstGeom prst="roundRect">
            <a:avLst>
              <a:gd name="adj" fmla="val 8862"/>
            </a:avLst>
          </a:prstGeom>
          <a:solidFill>
            <a:srgbClr val="F2F2F2"/>
          </a:solidFill>
          <a:ln w="12700">
            <a:solidFill>
              <a:srgbClr val="A6A6A6"/>
            </a:solidFill>
          </a:ln>
        </p:spPr>
        <p:txBody>
          <a:bodyPr lIns="45718" tIns="45718" rIns="45718" bIns="45718"/>
          <a:lstStyle/>
          <a:p>
            <a:pPr defTabSz="321457">
              <a:defRPr sz="2400">
                <a:solidFill>
                  <a:srgbClr val="FFFFFF"/>
                </a:solidFill>
                <a:latin typeface="Calibri"/>
                <a:ea typeface="Calibri"/>
                <a:cs typeface="Calibri"/>
                <a:sym typeface="Calibri"/>
              </a:defRPr>
            </a:pPr>
            <a:endParaRPr/>
          </a:p>
        </p:txBody>
      </p:sp>
      <p:pic>
        <p:nvPicPr>
          <p:cNvPr id="217" name="image1.png"/>
          <p:cNvPicPr/>
          <p:nvPr/>
        </p:nvPicPr>
        <p:blipFill>
          <a:blip r:embed="rId3">
            <a:extLst/>
          </a:blip>
          <a:stretch>
            <a:fillRect/>
          </a:stretch>
        </p:blipFill>
        <p:spPr>
          <a:xfrm>
            <a:off x="7775182" y="2581821"/>
            <a:ext cx="671514" cy="701676"/>
          </a:xfrm>
          <a:prstGeom prst="rect">
            <a:avLst/>
          </a:prstGeom>
          <a:ln w="12700">
            <a:miter lim="400000"/>
          </a:ln>
        </p:spPr>
      </p:pic>
      <p:pic>
        <p:nvPicPr>
          <p:cNvPr id="218" name="image2.jpg" descr="Education at sanctuary2"/>
          <p:cNvPicPr/>
          <p:nvPr/>
        </p:nvPicPr>
        <p:blipFill>
          <a:blip r:embed="rId4">
            <a:extLst/>
          </a:blip>
          <a:stretch>
            <a:fillRect/>
          </a:stretch>
        </p:blipFill>
        <p:spPr>
          <a:xfrm>
            <a:off x="7795820" y="3283496"/>
            <a:ext cx="631826" cy="657226"/>
          </a:xfrm>
          <a:prstGeom prst="rect">
            <a:avLst/>
          </a:prstGeom>
          <a:ln w="12700">
            <a:miter lim="400000"/>
          </a:ln>
        </p:spPr>
      </p:pic>
      <p:sp>
        <p:nvSpPr>
          <p:cNvPr id="219" name="Shape 219"/>
          <p:cNvSpPr/>
          <p:nvPr/>
        </p:nvSpPr>
        <p:spPr>
          <a:xfrm rot="21595043">
            <a:off x="7569040" y="3948154"/>
            <a:ext cx="1098551" cy="24621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sz="1400" b="1">
                <a:solidFill>
                  <a:srgbClr val="000000"/>
                </a:solidFill>
                <a:latin typeface="Calibri"/>
                <a:ea typeface="Calibri"/>
                <a:cs typeface="Calibri"/>
                <a:sym typeface="Calibri"/>
              </a:defRPr>
            </a:lvl1pPr>
          </a:lstStyle>
          <a:p>
            <a:pPr lvl="0">
              <a:defRPr sz="1800" b="0"/>
            </a:pPr>
            <a:r>
              <a:rPr sz="1000"/>
              <a:t>Applications</a:t>
            </a:r>
          </a:p>
        </p:txBody>
      </p:sp>
      <p:pic>
        <p:nvPicPr>
          <p:cNvPr id="220" name="image4.pdf"/>
          <p:cNvPicPr/>
          <p:nvPr/>
        </p:nvPicPr>
        <p:blipFill>
          <a:blip r:embed="rId5">
            <a:extLst/>
          </a:blip>
          <a:stretch>
            <a:fillRect/>
          </a:stretch>
        </p:blipFill>
        <p:spPr>
          <a:xfrm>
            <a:off x="8064266" y="4293002"/>
            <a:ext cx="391820" cy="424367"/>
          </a:xfrm>
          <a:prstGeom prst="rect">
            <a:avLst/>
          </a:prstGeom>
          <a:ln w="12700">
            <a:miter lim="400000"/>
          </a:ln>
        </p:spPr>
      </p:pic>
      <p:pic>
        <p:nvPicPr>
          <p:cNvPr id="221" name="image5.pdf"/>
          <p:cNvPicPr/>
          <p:nvPr/>
        </p:nvPicPr>
        <p:blipFill>
          <a:blip r:embed="rId6">
            <a:extLst/>
          </a:blip>
          <a:stretch>
            <a:fillRect/>
          </a:stretch>
        </p:blipFill>
        <p:spPr>
          <a:xfrm>
            <a:off x="7808385" y="4483967"/>
            <a:ext cx="537086" cy="461499"/>
          </a:xfrm>
          <a:prstGeom prst="rect">
            <a:avLst/>
          </a:prstGeom>
          <a:ln w="12700">
            <a:miter lim="400000"/>
          </a:ln>
        </p:spPr>
      </p:pic>
      <p:sp>
        <p:nvSpPr>
          <p:cNvPr id="222" name="Shape 222"/>
          <p:cNvSpPr/>
          <p:nvPr/>
        </p:nvSpPr>
        <p:spPr>
          <a:xfrm rot="21595043">
            <a:off x="7668895" y="4921840"/>
            <a:ext cx="889001" cy="40010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321457">
              <a:defRPr sz="1800">
                <a:solidFill>
                  <a:srgbClr val="000000"/>
                </a:solidFill>
              </a:defRPr>
            </a:pPr>
            <a:r>
              <a:rPr sz="1000" b="1">
                <a:latin typeface="Calibri"/>
                <a:ea typeface="Calibri"/>
                <a:cs typeface="Calibri"/>
                <a:sym typeface="Calibri"/>
              </a:rPr>
              <a:t>Decision</a:t>
            </a:r>
            <a:endParaRPr sz="800">
              <a:latin typeface="Gill Sans"/>
              <a:ea typeface="Gill Sans"/>
              <a:cs typeface="Gill Sans"/>
              <a:sym typeface="Gill Sans"/>
            </a:endParaRPr>
          </a:p>
          <a:p>
            <a:pPr defTabSz="321457">
              <a:defRPr sz="1800">
                <a:solidFill>
                  <a:srgbClr val="000000"/>
                </a:solidFill>
              </a:defRPr>
            </a:pPr>
            <a:r>
              <a:rPr sz="1000" b="1">
                <a:latin typeface="Calibri"/>
                <a:ea typeface="Calibri"/>
                <a:cs typeface="Calibri"/>
                <a:sym typeface="Calibri"/>
              </a:rPr>
              <a:t>Support</a:t>
            </a:r>
          </a:p>
        </p:txBody>
      </p:sp>
      <p:sp>
        <p:nvSpPr>
          <p:cNvPr id="223" name="Shape 223"/>
          <p:cNvSpPr/>
          <p:nvPr/>
        </p:nvSpPr>
        <p:spPr>
          <a:xfrm>
            <a:off x="7294776" y="3293230"/>
            <a:ext cx="327026" cy="4764"/>
          </a:xfrm>
          <a:prstGeom prst="line">
            <a:avLst/>
          </a:prstGeom>
          <a:ln w="25400">
            <a:solidFill>
              <a:srgbClr val="4F81BD"/>
            </a:solidFill>
            <a:tailEnd type="triangle"/>
          </a:ln>
        </p:spPr>
        <p:txBody>
          <a:bodyPr lIns="45718" tIns="45718" rIns="45718" bIns="45718"/>
          <a:lstStyle/>
          <a:p>
            <a:pPr defTabSz="321457">
              <a:defRPr sz="1600">
                <a:solidFill>
                  <a:srgbClr val="000000"/>
                </a:solidFill>
                <a:latin typeface="Helvetica"/>
                <a:ea typeface="Helvetica"/>
                <a:cs typeface="Helvetica"/>
                <a:sym typeface="Helvetica"/>
              </a:defRPr>
            </a:pPr>
            <a:endParaRPr/>
          </a:p>
        </p:txBody>
      </p:sp>
      <p:pic>
        <p:nvPicPr>
          <p:cNvPr id="224" name="image8.pdf"/>
          <p:cNvPicPr/>
          <p:nvPr/>
        </p:nvPicPr>
        <p:blipFill>
          <a:blip r:embed="rId7">
            <a:extLst/>
          </a:blip>
          <a:stretch>
            <a:fillRect/>
          </a:stretch>
        </p:blipFill>
        <p:spPr>
          <a:xfrm>
            <a:off x="7711801" y="1273156"/>
            <a:ext cx="725487" cy="787400"/>
          </a:xfrm>
          <a:prstGeom prst="rect">
            <a:avLst/>
          </a:prstGeom>
          <a:ln w="12700">
            <a:miter lim="400000"/>
          </a:ln>
        </p:spPr>
      </p:pic>
      <p:sp>
        <p:nvSpPr>
          <p:cNvPr id="225" name="Shape 225"/>
          <p:cNvSpPr/>
          <p:nvPr/>
        </p:nvSpPr>
        <p:spPr>
          <a:xfrm rot="21595043">
            <a:off x="872491" y="1925024"/>
            <a:ext cx="1301751" cy="60043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321457">
              <a:defRPr sz="1800">
                <a:solidFill>
                  <a:srgbClr val="000000"/>
                </a:solidFill>
              </a:defRPr>
            </a:pPr>
            <a:r>
              <a:rPr sz="1100" b="1">
                <a:latin typeface="Calibri"/>
                <a:ea typeface="Calibri"/>
                <a:cs typeface="Calibri"/>
                <a:sym typeface="Calibri"/>
              </a:rPr>
              <a:t>Science</a:t>
            </a:r>
            <a:endParaRPr sz="800">
              <a:latin typeface="Gill Sans"/>
              <a:ea typeface="Gill Sans"/>
              <a:cs typeface="Gill Sans"/>
              <a:sym typeface="Gill Sans"/>
            </a:endParaRPr>
          </a:p>
          <a:p>
            <a:pPr defTabSz="321457">
              <a:defRPr sz="1800">
                <a:solidFill>
                  <a:srgbClr val="000000"/>
                </a:solidFill>
              </a:defRPr>
            </a:pPr>
            <a:r>
              <a:rPr sz="1100" b="1">
                <a:latin typeface="Calibri"/>
                <a:ea typeface="Calibri"/>
                <a:cs typeface="Calibri"/>
                <a:sym typeface="Calibri"/>
              </a:rPr>
              <a:t>Data</a:t>
            </a:r>
            <a:endParaRPr sz="800">
              <a:latin typeface="Gill Sans"/>
              <a:ea typeface="Gill Sans"/>
              <a:cs typeface="Gill Sans"/>
              <a:sym typeface="Gill Sans"/>
            </a:endParaRPr>
          </a:p>
          <a:p>
            <a:pPr defTabSz="321457">
              <a:defRPr sz="1800">
                <a:solidFill>
                  <a:srgbClr val="000000"/>
                </a:solidFill>
              </a:defRPr>
            </a:pPr>
            <a:r>
              <a:rPr sz="1100" b="1">
                <a:latin typeface="Calibri"/>
                <a:ea typeface="Calibri"/>
                <a:cs typeface="Calibri"/>
                <a:sym typeface="Calibri"/>
              </a:rPr>
              <a:t>Manage</a:t>
            </a:r>
          </a:p>
        </p:txBody>
      </p:sp>
      <p:sp>
        <p:nvSpPr>
          <p:cNvPr id="226" name="Shape 226"/>
          <p:cNvSpPr/>
          <p:nvPr/>
        </p:nvSpPr>
        <p:spPr>
          <a:xfrm>
            <a:off x="891574" y="1325332"/>
            <a:ext cx="1143001" cy="1308101"/>
          </a:xfrm>
          <a:prstGeom prst="rect">
            <a:avLst/>
          </a:prstGeom>
          <a:solidFill>
            <a:srgbClr val="FFFFFF"/>
          </a:solidFill>
          <a:ln w="12700">
            <a:miter lim="400000"/>
          </a:ln>
        </p:spPr>
        <p:txBody>
          <a:bodyPr lIns="45718" tIns="45718" rIns="45718" bIns="45718"/>
          <a:lstStyle/>
          <a:p>
            <a:pPr defTabSz="321457">
              <a:defRPr sz="1400" b="1">
                <a:solidFill>
                  <a:srgbClr val="000000"/>
                </a:solidFill>
                <a:latin typeface="Calibri"/>
                <a:ea typeface="Calibri"/>
                <a:cs typeface="Calibri"/>
                <a:sym typeface="Calibri"/>
              </a:defRPr>
            </a:pPr>
            <a:endParaRPr/>
          </a:p>
        </p:txBody>
      </p:sp>
      <p:sp>
        <p:nvSpPr>
          <p:cNvPr id="227" name="Shape 227"/>
          <p:cNvSpPr/>
          <p:nvPr/>
        </p:nvSpPr>
        <p:spPr>
          <a:xfrm>
            <a:off x="862012" y="1968153"/>
            <a:ext cx="982878" cy="616149"/>
          </a:xfrm>
          <a:prstGeom prst="rect">
            <a:avLst/>
          </a:prstGeom>
          <a:solidFill>
            <a:srgbClr val="FFFFFF"/>
          </a:solidFill>
          <a:ln w="12700">
            <a:solidFill>
              <a:srgbClr val="FFFFFF"/>
            </a:solidFill>
          </a:ln>
          <a:extLst>
            <a:ext uri="{C572A759-6A51-4108-AA02-DFA0A04FC94B}">
              <ma14:wrappingTextBoxFlag xmlns:ma14="http://schemas.microsoft.com/office/mac/drawingml/2011/main" val="1"/>
            </a:ext>
          </a:extLst>
        </p:spPr>
        <p:txBody>
          <a:bodyPr lIns="0" tIns="0" rIns="0" bIns="0" anchor="ctr">
            <a:spAutoFit/>
          </a:bodyPr>
          <a:lstStyle/>
          <a:p>
            <a:pPr defTabSz="321457">
              <a:defRPr sz="1800">
                <a:solidFill>
                  <a:srgbClr val="000000"/>
                </a:solidFill>
              </a:defRPr>
            </a:pPr>
            <a:r>
              <a:rPr sz="1000" b="1">
                <a:latin typeface="Calibri"/>
                <a:ea typeface="Calibri"/>
                <a:cs typeface="Calibri"/>
                <a:sym typeface="Calibri"/>
              </a:rPr>
              <a:t>Satellite</a:t>
            </a:r>
          </a:p>
          <a:p>
            <a:pPr defTabSz="321457">
              <a:defRPr sz="1800">
                <a:solidFill>
                  <a:srgbClr val="000000"/>
                </a:solidFill>
              </a:defRPr>
            </a:pPr>
            <a:r>
              <a:rPr sz="1000" b="1">
                <a:latin typeface="Calibri"/>
                <a:ea typeface="Calibri"/>
                <a:cs typeface="Calibri"/>
                <a:sym typeface="Calibri"/>
              </a:rPr>
              <a:t>Instrument</a:t>
            </a:r>
          </a:p>
          <a:p>
            <a:pPr defTabSz="321457">
              <a:defRPr sz="1800">
                <a:solidFill>
                  <a:srgbClr val="000000"/>
                </a:solidFill>
              </a:defRPr>
            </a:pPr>
            <a:r>
              <a:rPr sz="1000" b="1">
                <a:latin typeface="Calibri"/>
                <a:ea typeface="Calibri"/>
                <a:cs typeface="Calibri"/>
                <a:sym typeface="Calibri"/>
              </a:rPr>
              <a:t>Data</a:t>
            </a:r>
          </a:p>
          <a:p>
            <a:pPr defTabSz="321457">
              <a:defRPr sz="1800">
                <a:solidFill>
                  <a:srgbClr val="000000"/>
                </a:solidFill>
              </a:defRPr>
            </a:pPr>
            <a:r>
              <a:rPr sz="1000" b="1">
                <a:latin typeface="Calibri"/>
                <a:ea typeface="Calibri"/>
                <a:cs typeface="Calibri"/>
                <a:sym typeface="Calibri"/>
              </a:rPr>
              <a:t>Systems</a:t>
            </a:r>
          </a:p>
        </p:txBody>
      </p:sp>
      <p:grpSp>
        <p:nvGrpSpPr>
          <p:cNvPr id="230" name="Group 230"/>
          <p:cNvGrpSpPr/>
          <p:nvPr/>
        </p:nvGrpSpPr>
        <p:grpSpPr>
          <a:xfrm>
            <a:off x="897112" y="1266865"/>
            <a:ext cx="908925" cy="600830"/>
            <a:chOff x="0" y="0"/>
            <a:chExt cx="1292692" cy="854513"/>
          </a:xfrm>
        </p:grpSpPr>
        <p:sp>
          <p:nvSpPr>
            <p:cNvPr id="228" name="Shape 228"/>
            <p:cNvSpPr/>
            <p:nvPr/>
          </p:nvSpPr>
          <p:spPr>
            <a:xfrm>
              <a:off x="-1" y="-1"/>
              <a:ext cx="1292694" cy="854515"/>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path>
              </a:pathLst>
            </a:custGeom>
            <a:gradFill flip="none" rotWithShape="1">
              <a:gsLst>
                <a:gs pos="0">
                  <a:srgbClr val="FFFFFF"/>
                </a:gs>
                <a:gs pos="100000">
                  <a:srgbClr val="E7EB49"/>
                </a:gs>
              </a:gsLst>
              <a:lin ang="5400000" scaled="0"/>
            </a:gradFill>
            <a:ln w="12700" cap="flat">
              <a:noFill/>
              <a:miter lim="400000"/>
            </a:ln>
            <a:effectLst/>
          </p:spPr>
          <p:txBody>
            <a:bodyPr wrap="square" lIns="65023" tIns="65023" rIns="65023" bIns="65023" numCol="1" anchor="ctr">
              <a:noAutofit/>
            </a:bodyPr>
            <a:lstStyle/>
            <a:p>
              <a:pPr defTabSz="321457">
                <a:defRPr sz="1400" b="1">
                  <a:solidFill>
                    <a:srgbClr val="000000"/>
                  </a:solidFill>
                  <a:latin typeface="Times"/>
                  <a:ea typeface="Times"/>
                  <a:cs typeface="Times"/>
                  <a:sym typeface="Times"/>
                </a:defRPr>
              </a:pPr>
              <a:endParaRPr/>
            </a:p>
          </p:txBody>
        </p:sp>
        <p:sp>
          <p:nvSpPr>
            <p:cNvPr id="229" name="Shape 229"/>
            <p:cNvSpPr/>
            <p:nvPr/>
          </p:nvSpPr>
          <p:spPr>
            <a:xfrm>
              <a:off x="-1" y="-1"/>
              <a:ext cx="1292694" cy="854515"/>
            </a:xfrm>
            <a:custGeom>
              <a:avLst/>
              <a:gdLst/>
              <a:ahLst/>
              <a:cxnLst>
                <a:cxn ang="0">
                  <a:pos x="wd2" y="hd2"/>
                </a:cxn>
                <a:cxn ang="5400000">
                  <a:pos x="wd2" y="hd2"/>
                </a:cxn>
                <a:cxn ang="10800000">
                  <a:pos x="wd2" y="hd2"/>
                </a:cxn>
                <a:cxn ang="16200000">
                  <a:pos x="wd2" y="hd2"/>
                </a:cxn>
              </a:cxnLst>
              <a:rect l="0" t="0" r="r" b="b"/>
              <a:pathLst>
                <a:path w="21600" h="21600" extrusionOk="0">
                  <a:moveTo>
                    <a:pt x="21600" y="3600"/>
                  </a:moveTo>
                  <a:cubicBezTo>
                    <a:pt x="21600" y="5588"/>
                    <a:pt x="16765" y="7200"/>
                    <a:pt x="10800" y="7200"/>
                  </a:cubicBezTo>
                  <a:cubicBezTo>
                    <a:pt x="4835" y="7200"/>
                    <a:pt x="0" y="5588"/>
                    <a:pt x="0" y="3600"/>
                  </a:cubicBezTo>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path>
              </a:pathLst>
            </a:custGeom>
            <a:noFill/>
            <a:ln w="12700" cap="flat">
              <a:solidFill>
                <a:srgbClr val="000000"/>
              </a:solidFill>
              <a:prstDash val="solid"/>
              <a:round/>
            </a:ln>
            <a:effectLst/>
          </p:spPr>
          <p:txBody>
            <a:bodyPr wrap="square" lIns="65023" tIns="65023" rIns="65023" bIns="65023" numCol="1" anchor="ctr">
              <a:noAutofit/>
            </a:bodyPr>
            <a:lstStyle/>
            <a:p>
              <a:pPr defTabSz="321457">
                <a:defRPr sz="1400" b="1">
                  <a:solidFill>
                    <a:srgbClr val="000000"/>
                  </a:solidFill>
                  <a:latin typeface="Times"/>
                  <a:ea typeface="Times"/>
                  <a:cs typeface="Times"/>
                  <a:sym typeface="Times"/>
                </a:defRPr>
              </a:pPr>
              <a:endParaRPr/>
            </a:p>
          </p:txBody>
        </p:sp>
      </p:grpSp>
      <p:sp>
        <p:nvSpPr>
          <p:cNvPr id="231" name="Shape 231"/>
          <p:cNvSpPr/>
          <p:nvPr/>
        </p:nvSpPr>
        <p:spPr>
          <a:xfrm rot="21595043">
            <a:off x="872490" y="3339353"/>
            <a:ext cx="1301751" cy="60043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321457">
              <a:defRPr sz="1800">
                <a:solidFill>
                  <a:srgbClr val="000000"/>
                </a:solidFill>
              </a:defRPr>
            </a:pPr>
            <a:r>
              <a:rPr sz="1100" b="1">
                <a:latin typeface="Calibri"/>
                <a:ea typeface="Calibri"/>
                <a:cs typeface="Calibri"/>
                <a:sym typeface="Calibri"/>
              </a:rPr>
              <a:t>Science</a:t>
            </a:r>
            <a:endParaRPr sz="800">
              <a:latin typeface="Gill Sans"/>
              <a:ea typeface="Gill Sans"/>
              <a:cs typeface="Gill Sans"/>
              <a:sym typeface="Gill Sans"/>
            </a:endParaRPr>
          </a:p>
          <a:p>
            <a:pPr defTabSz="321457">
              <a:defRPr sz="1800">
                <a:solidFill>
                  <a:srgbClr val="000000"/>
                </a:solidFill>
              </a:defRPr>
            </a:pPr>
            <a:r>
              <a:rPr sz="1100" b="1">
                <a:latin typeface="Calibri"/>
                <a:ea typeface="Calibri"/>
                <a:cs typeface="Calibri"/>
                <a:sym typeface="Calibri"/>
              </a:rPr>
              <a:t>Data</a:t>
            </a:r>
            <a:endParaRPr sz="800">
              <a:latin typeface="Gill Sans"/>
              <a:ea typeface="Gill Sans"/>
              <a:cs typeface="Gill Sans"/>
              <a:sym typeface="Gill Sans"/>
            </a:endParaRPr>
          </a:p>
          <a:p>
            <a:pPr defTabSz="321457">
              <a:defRPr sz="1800">
                <a:solidFill>
                  <a:srgbClr val="000000"/>
                </a:solidFill>
              </a:defRPr>
            </a:pPr>
            <a:r>
              <a:rPr sz="1100" b="1">
                <a:latin typeface="Calibri"/>
                <a:ea typeface="Calibri"/>
                <a:cs typeface="Calibri"/>
                <a:sym typeface="Calibri"/>
              </a:rPr>
              <a:t>Manage</a:t>
            </a:r>
          </a:p>
        </p:txBody>
      </p:sp>
      <p:sp>
        <p:nvSpPr>
          <p:cNvPr id="232" name="Shape 232"/>
          <p:cNvSpPr/>
          <p:nvPr/>
        </p:nvSpPr>
        <p:spPr>
          <a:xfrm>
            <a:off x="891574" y="2715982"/>
            <a:ext cx="1143001" cy="1308101"/>
          </a:xfrm>
          <a:prstGeom prst="rect">
            <a:avLst/>
          </a:prstGeom>
          <a:solidFill>
            <a:srgbClr val="FFFFFF"/>
          </a:solidFill>
          <a:ln w="12700">
            <a:miter lim="400000"/>
          </a:ln>
        </p:spPr>
        <p:txBody>
          <a:bodyPr lIns="45718" tIns="45718" rIns="45718" bIns="45718"/>
          <a:lstStyle/>
          <a:p>
            <a:pPr defTabSz="321457">
              <a:defRPr sz="1400" b="1">
                <a:solidFill>
                  <a:srgbClr val="000000"/>
                </a:solidFill>
                <a:latin typeface="Calibri"/>
                <a:ea typeface="Calibri"/>
                <a:cs typeface="Calibri"/>
                <a:sym typeface="Calibri"/>
              </a:defRPr>
            </a:pPr>
            <a:endParaRPr/>
          </a:p>
        </p:txBody>
      </p:sp>
      <p:sp>
        <p:nvSpPr>
          <p:cNvPr id="233" name="Shape 233"/>
          <p:cNvSpPr/>
          <p:nvPr/>
        </p:nvSpPr>
        <p:spPr>
          <a:xfrm>
            <a:off x="827988" y="3665581"/>
            <a:ext cx="1050925" cy="312540"/>
          </a:xfrm>
          <a:prstGeom prst="rect">
            <a:avLst/>
          </a:prstGeom>
          <a:solidFill>
            <a:srgbClr val="FFFFFF"/>
          </a:solidFill>
          <a:ln w="12700">
            <a:solidFill>
              <a:srgbClr val="FFFFFF"/>
            </a:solidFill>
          </a:ln>
          <a:extLst>
            <a:ext uri="{C572A759-6A51-4108-AA02-DFA0A04FC94B}">
              <ma14:wrappingTextBoxFlag xmlns:ma14="http://schemas.microsoft.com/office/mac/drawingml/2011/main" val="1"/>
            </a:ext>
          </a:extLst>
        </p:spPr>
        <p:txBody>
          <a:bodyPr lIns="0" tIns="0" rIns="0" bIns="0" anchor="ctr">
            <a:spAutoFit/>
          </a:bodyPr>
          <a:lstStyle/>
          <a:p>
            <a:pPr defTabSz="321457">
              <a:defRPr sz="1800">
                <a:solidFill>
                  <a:srgbClr val="000000"/>
                </a:solidFill>
              </a:defRPr>
            </a:pPr>
            <a:r>
              <a:rPr sz="1000" b="1">
                <a:latin typeface="Calibri"/>
                <a:ea typeface="Calibri"/>
                <a:cs typeface="Calibri"/>
                <a:sym typeface="Calibri"/>
              </a:rPr>
              <a:t>Airborne</a:t>
            </a:r>
          </a:p>
          <a:p>
            <a:pPr defTabSz="321457">
              <a:defRPr sz="1800">
                <a:solidFill>
                  <a:srgbClr val="000000"/>
                </a:solidFill>
              </a:defRPr>
            </a:pPr>
            <a:r>
              <a:rPr sz="1000" b="1">
                <a:latin typeface="Calibri"/>
                <a:ea typeface="Calibri"/>
                <a:cs typeface="Calibri"/>
                <a:sym typeface="Calibri"/>
              </a:rPr>
              <a:t>Data</a:t>
            </a:r>
          </a:p>
        </p:txBody>
      </p:sp>
      <p:sp>
        <p:nvSpPr>
          <p:cNvPr id="234" name="Shape 234"/>
          <p:cNvSpPr/>
          <p:nvPr/>
        </p:nvSpPr>
        <p:spPr>
          <a:xfrm rot="21595043">
            <a:off x="872489" y="4693497"/>
            <a:ext cx="1301751" cy="60043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321457">
              <a:defRPr sz="1800">
                <a:solidFill>
                  <a:srgbClr val="000000"/>
                </a:solidFill>
              </a:defRPr>
            </a:pPr>
            <a:r>
              <a:rPr sz="1100" b="1">
                <a:latin typeface="Calibri"/>
                <a:ea typeface="Calibri"/>
                <a:cs typeface="Calibri"/>
                <a:sym typeface="Calibri"/>
              </a:rPr>
              <a:t>Science</a:t>
            </a:r>
            <a:endParaRPr sz="800">
              <a:latin typeface="Gill Sans"/>
              <a:ea typeface="Gill Sans"/>
              <a:cs typeface="Gill Sans"/>
              <a:sym typeface="Gill Sans"/>
            </a:endParaRPr>
          </a:p>
          <a:p>
            <a:pPr defTabSz="321457">
              <a:defRPr sz="1800">
                <a:solidFill>
                  <a:srgbClr val="000000"/>
                </a:solidFill>
              </a:defRPr>
            </a:pPr>
            <a:r>
              <a:rPr sz="1100" b="1">
                <a:latin typeface="Calibri"/>
                <a:ea typeface="Calibri"/>
                <a:cs typeface="Calibri"/>
                <a:sym typeface="Calibri"/>
              </a:rPr>
              <a:t>Data</a:t>
            </a:r>
            <a:endParaRPr sz="800">
              <a:latin typeface="Gill Sans"/>
              <a:ea typeface="Gill Sans"/>
              <a:cs typeface="Gill Sans"/>
              <a:sym typeface="Gill Sans"/>
            </a:endParaRPr>
          </a:p>
          <a:p>
            <a:pPr defTabSz="321457">
              <a:defRPr sz="1800">
                <a:solidFill>
                  <a:srgbClr val="000000"/>
                </a:solidFill>
              </a:defRPr>
            </a:pPr>
            <a:r>
              <a:rPr sz="1100" b="1">
                <a:latin typeface="Calibri"/>
                <a:ea typeface="Calibri"/>
                <a:cs typeface="Calibri"/>
                <a:sym typeface="Calibri"/>
              </a:rPr>
              <a:t>Manage</a:t>
            </a:r>
          </a:p>
        </p:txBody>
      </p:sp>
      <p:sp>
        <p:nvSpPr>
          <p:cNvPr id="235" name="Shape 235"/>
          <p:cNvSpPr/>
          <p:nvPr/>
        </p:nvSpPr>
        <p:spPr>
          <a:xfrm>
            <a:off x="891574" y="4124094"/>
            <a:ext cx="1143001" cy="1308101"/>
          </a:xfrm>
          <a:prstGeom prst="rect">
            <a:avLst/>
          </a:prstGeom>
          <a:solidFill>
            <a:srgbClr val="FFFFFF"/>
          </a:solidFill>
          <a:ln w="12700">
            <a:miter lim="400000"/>
          </a:ln>
        </p:spPr>
        <p:txBody>
          <a:bodyPr lIns="45718" tIns="45718" rIns="45718" bIns="45718"/>
          <a:lstStyle/>
          <a:p>
            <a:pPr defTabSz="321457">
              <a:defRPr sz="1400">
                <a:solidFill>
                  <a:srgbClr val="000000"/>
                </a:solidFill>
                <a:latin typeface="Calibri"/>
                <a:ea typeface="Calibri"/>
                <a:cs typeface="Calibri"/>
                <a:sym typeface="Calibri"/>
              </a:defRPr>
            </a:pPr>
            <a:endParaRPr/>
          </a:p>
        </p:txBody>
      </p:sp>
      <p:sp>
        <p:nvSpPr>
          <p:cNvPr id="236" name="Shape 236"/>
          <p:cNvSpPr/>
          <p:nvPr/>
        </p:nvSpPr>
        <p:spPr>
          <a:xfrm>
            <a:off x="827988" y="5122326"/>
            <a:ext cx="1050925" cy="464344"/>
          </a:xfrm>
          <a:prstGeom prst="rect">
            <a:avLst/>
          </a:prstGeom>
          <a:solidFill>
            <a:srgbClr val="FFFFFF"/>
          </a:solidFill>
          <a:ln w="12700">
            <a:solidFill>
              <a:srgbClr val="FFFFFF"/>
            </a:solidFill>
          </a:ln>
          <a:extLst>
            <a:ext uri="{C572A759-6A51-4108-AA02-DFA0A04FC94B}">
              <ma14:wrappingTextBoxFlag xmlns:ma14="http://schemas.microsoft.com/office/mac/drawingml/2011/main" val="1"/>
            </a:ext>
          </a:extLst>
        </p:spPr>
        <p:txBody>
          <a:bodyPr lIns="0" tIns="0" rIns="0" bIns="0" anchor="ctr">
            <a:spAutoFit/>
          </a:bodyPr>
          <a:lstStyle/>
          <a:p>
            <a:pPr defTabSz="321457">
              <a:defRPr sz="1800">
                <a:solidFill>
                  <a:srgbClr val="000000"/>
                </a:solidFill>
              </a:defRPr>
            </a:pPr>
            <a:r>
              <a:rPr sz="1000" b="1">
                <a:latin typeface="Calibri"/>
                <a:ea typeface="Calibri"/>
                <a:cs typeface="Calibri"/>
                <a:sym typeface="Calibri"/>
              </a:rPr>
              <a:t>Agency</a:t>
            </a:r>
          </a:p>
          <a:p>
            <a:pPr defTabSz="321457">
              <a:defRPr sz="1800">
                <a:solidFill>
                  <a:srgbClr val="000000"/>
                </a:solidFill>
              </a:defRPr>
            </a:pPr>
            <a:r>
              <a:rPr sz="1000" b="1">
                <a:latin typeface="Calibri"/>
                <a:ea typeface="Calibri"/>
                <a:cs typeface="Calibri"/>
                <a:sym typeface="Calibri"/>
              </a:rPr>
              <a:t>Earth Data</a:t>
            </a:r>
          </a:p>
          <a:p>
            <a:pPr defTabSz="321457">
              <a:defRPr sz="1800">
                <a:solidFill>
                  <a:srgbClr val="000000"/>
                </a:solidFill>
              </a:defRPr>
            </a:pPr>
            <a:r>
              <a:rPr sz="1000" b="1">
                <a:latin typeface="Calibri"/>
                <a:ea typeface="Calibri"/>
                <a:cs typeface="Calibri"/>
                <a:sym typeface="Calibri"/>
              </a:rPr>
              <a:t>Archives</a:t>
            </a:r>
          </a:p>
        </p:txBody>
      </p:sp>
      <p:grpSp>
        <p:nvGrpSpPr>
          <p:cNvPr id="239" name="Group 239"/>
          <p:cNvGrpSpPr/>
          <p:nvPr/>
        </p:nvGrpSpPr>
        <p:grpSpPr>
          <a:xfrm>
            <a:off x="897112" y="4341776"/>
            <a:ext cx="908925" cy="599503"/>
            <a:chOff x="0" y="0"/>
            <a:chExt cx="1292692" cy="852626"/>
          </a:xfrm>
        </p:grpSpPr>
        <p:sp>
          <p:nvSpPr>
            <p:cNvPr id="237" name="Shape 237"/>
            <p:cNvSpPr/>
            <p:nvPr/>
          </p:nvSpPr>
          <p:spPr>
            <a:xfrm>
              <a:off x="0" y="0"/>
              <a:ext cx="1292693" cy="852627"/>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path>
              </a:pathLst>
            </a:custGeom>
            <a:gradFill flip="none" rotWithShape="1">
              <a:gsLst>
                <a:gs pos="0">
                  <a:srgbClr val="FFFFFF"/>
                </a:gs>
                <a:gs pos="100000">
                  <a:srgbClr val="E7EB49"/>
                </a:gs>
              </a:gsLst>
              <a:lin ang="5400000" scaled="0"/>
            </a:gradFill>
            <a:ln w="12700" cap="flat">
              <a:noFill/>
              <a:miter lim="400000"/>
            </a:ln>
            <a:effectLst/>
          </p:spPr>
          <p:txBody>
            <a:bodyPr wrap="square" lIns="65023" tIns="65023" rIns="65023" bIns="65023" numCol="1" anchor="ctr">
              <a:noAutofit/>
            </a:bodyPr>
            <a:lstStyle/>
            <a:p>
              <a:pPr defTabSz="321457">
                <a:defRPr sz="1400" b="1">
                  <a:solidFill>
                    <a:srgbClr val="000000"/>
                  </a:solidFill>
                  <a:latin typeface="Times"/>
                  <a:ea typeface="Times"/>
                  <a:cs typeface="Times"/>
                  <a:sym typeface="Times"/>
                </a:defRPr>
              </a:pPr>
              <a:endParaRPr/>
            </a:p>
          </p:txBody>
        </p:sp>
        <p:sp>
          <p:nvSpPr>
            <p:cNvPr id="238" name="Shape 238"/>
            <p:cNvSpPr/>
            <p:nvPr/>
          </p:nvSpPr>
          <p:spPr>
            <a:xfrm>
              <a:off x="0" y="0"/>
              <a:ext cx="1292693" cy="852627"/>
            </a:xfrm>
            <a:custGeom>
              <a:avLst/>
              <a:gdLst/>
              <a:ahLst/>
              <a:cxnLst>
                <a:cxn ang="0">
                  <a:pos x="wd2" y="hd2"/>
                </a:cxn>
                <a:cxn ang="5400000">
                  <a:pos x="wd2" y="hd2"/>
                </a:cxn>
                <a:cxn ang="10800000">
                  <a:pos x="wd2" y="hd2"/>
                </a:cxn>
                <a:cxn ang="16200000">
                  <a:pos x="wd2" y="hd2"/>
                </a:cxn>
              </a:cxnLst>
              <a:rect l="0" t="0" r="r" b="b"/>
              <a:pathLst>
                <a:path w="21600" h="21600" extrusionOk="0">
                  <a:moveTo>
                    <a:pt x="21600" y="3600"/>
                  </a:moveTo>
                  <a:cubicBezTo>
                    <a:pt x="21600" y="5588"/>
                    <a:pt x="16765" y="7200"/>
                    <a:pt x="10800" y="7200"/>
                  </a:cubicBezTo>
                  <a:cubicBezTo>
                    <a:pt x="4835" y="7200"/>
                    <a:pt x="0" y="5588"/>
                    <a:pt x="0" y="3600"/>
                  </a:cubicBezTo>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path>
              </a:pathLst>
            </a:custGeom>
            <a:noFill/>
            <a:ln w="12700" cap="flat">
              <a:solidFill>
                <a:srgbClr val="000000"/>
              </a:solidFill>
              <a:prstDash val="solid"/>
              <a:round/>
            </a:ln>
            <a:effectLst/>
          </p:spPr>
          <p:txBody>
            <a:bodyPr wrap="square" lIns="65023" tIns="65023" rIns="65023" bIns="65023" numCol="1" anchor="ctr">
              <a:noAutofit/>
            </a:bodyPr>
            <a:lstStyle/>
            <a:p>
              <a:pPr defTabSz="321457">
                <a:defRPr sz="1400" b="1">
                  <a:solidFill>
                    <a:srgbClr val="000000"/>
                  </a:solidFill>
                  <a:latin typeface="Times"/>
                  <a:ea typeface="Times"/>
                  <a:cs typeface="Times"/>
                  <a:sym typeface="Times"/>
                </a:defRPr>
              </a:pPr>
              <a:endParaRPr/>
            </a:p>
          </p:txBody>
        </p:sp>
      </p:grpSp>
      <p:grpSp>
        <p:nvGrpSpPr>
          <p:cNvPr id="242" name="Group 242"/>
          <p:cNvGrpSpPr/>
          <p:nvPr/>
        </p:nvGrpSpPr>
        <p:grpSpPr>
          <a:xfrm>
            <a:off x="897112" y="2992622"/>
            <a:ext cx="908925" cy="599504"/>
            <a:chOff x="0" y="0"/>
            <a:chExt cx="1292692" cy="852626"/>
          </a:xfrm>
        </p:grpSpPr>
        <p:sp>
          <p:nvSpPr>
            <p:cNvPr id="240" name="Shape 240"/>
            <p:cNvSpPr/>
            <p:nvPr/>
          </p:nvSpPr>
          <p:spPr>
            <a:xfrm>
              <a:off x="0" y="0"/>
              <a:ext cx="1292693" cy="852627"/>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path>
              </a:pathLst>
            </a:custGeom>
            <a:gradFill flip="none" rotWithShape="1">
              <a:gsLst>
                <a:gs pos="0">
                  <a:srgbClr val="FFFFFF"/>
                </a:gs>
                <a:gs pos="100000">
                  <a:srgbClr val="E7EB49"/>
                </a:gs>
              </a:gsLst>
              <a:lin ang="5400000" scaled="0"/>
            </a:gradFill>
            <a:ln w="12700" cap="flat">
              <a:noFill/>
              <a:miter lim="400000"/>
            </a:ln>
            <a:effectLst/>
          </p:spPr>
          <p:txBody>
            <a:bodyPr wrap="square" lIns="65023" tIns="65023" rIns="65023" bIns="65023" numCol="1" anchor="ctr">
              <a:noAutofit/>
            </a:bodyPr>
            <a:lstStyle/>
            <a:p>
              <a:pPr defTabSz="321457">
                <a:defRPr sz="1400" b="1">
                  <a:solidFill>
                    <a:srgbClr val="000000"/>
                  </a:solidFill>
                  <a:latin typeface="Times"/>
                  <a:ea typeface="Times"/>
                  <a:cs typeface="Times"/>
                  <a:sym typeface="Times"/>
                </a:defRPr>
              </a:pPr>
              <a:endParaRPr/>
            </a:p>
          </p:txBody>
        </p:sp>
        <p:sp>
          <p:nvSpPr>
            <p:cNvPr id="241" name="Shape 241"/>
            <p:cNvSpPr/>
            <p:nvPr/>
          </p:nvSpPr>
          <p:spPr>
            <a:xfrm>
              <a:off x="0" y="0"/>
              <a:ext cx="1292693" cy="852627"/>
            </a:xfrm>
            <a:custGeom>
              <a:avLst/>
              <a:gdLst/>
              <a:ahLst/>
              <a:cxnLst>
                <a:cxn ang="0">
                  <a:pos x="wd2" y="hd2"/>
                </a:cxn>
                <a:cxn ang="5400000">
                  <a:pos x="wd2" y="hd2"/>
                </a:cxn>
                <a:cxn ang="10800000">
                  <a:pos x="wd2" y="hd2"/>
                </a:cxn>
                <a:cxn ang="16200000">
                  <a:pos x="wd2" y="hd2"/>
                </a:cxn>
              </a:cxnLst>
              <a:rect l="0" t="0" r="r" b="b"/>
              <a:pathLst>
                <a:path w="21600" h="21600" extrusionOk="0">
                  <a:moveTo>
                    <a:pt x="21600" y="3600"/>
                  </a:moveTo>
                  <a:cubicBezTo>
                    <a:pt x="21600" y="5588"/>
                    <a:pt x="16765" y="7200"/>
                    <a:pt x="10800" y="7200"/>
                  </a:cubicBezTo>
                  <a:cubicBezTo>
                    <a:pt x="4835" y="7200"/>
                    <a:pt x="0" y="5588"/>
                    <a:pt x="0" y="3600"/>
                  </a:cubicBezTo>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path>
              </a:pathLst>
            </a:custGeom>
            <a:noFill/>
            <a:ln w="12700" cap="flat">
              <a:solidFill>
                <a:srgbClr val="000000"/>
              </a:solidFill>
              <a:prstDash val="solid"/>
              <a:round/>
            </a:ln>
            <a:effectLst/>
          </p:spPr>
          <p:txBody>
            <a:bodyPr wrap="square" lIns="65023" tIns="65023" rIns="65023" bIns="65023" numCol="1" anchor="ctr">
              <a:noAutofit/>
            </a:bodyPr>
            <a:lstStyle/>
            <a:p>
              <a:pPr defTabSz="321457">
                <a:defRPr sz="1400" b="1">
                  <a:solidFill>
                    <a:srgbClr val="000000"/>
                  </a:solidFill>
                  <a:latin typeface="Times"/>
                  <a:ea typeface="Times"/>
                  <a:cs typeface="Times"/>
                  <a:sym typeface="Times"/>
                </a:defRPr>
              </a:pPr>
              <a:endParaRPr/>
            </a:p>
          </p:txBody>
        </p:sp>
      </p:grpSp>
      <p:sp>
        <p:nvSpPr>
          <p:cNvPr id="243" name="Shape 243"/>
          <p:cNvSpPr/>
          <p:nvPr/>
        </p:nvSpPr>
        <p:spPr>
          <a:xfrm flipV="1">
            <a:off x="2012204" y="4207453"/>
            <a:ext cx="631826" cy="396930"/>
          </a:xfrm>
          <a:prstGeom prst="line">
            <a:avLst/>
          </a:prstGeom>
          <a:ln w="25400">
            <a:solidFill>
              <a:srgbClr val="4F81BD"/>
            </a:solidFill>
            <a:headEnd type="triangle"/>
            <a:tailEnd type="triangle"/>
          </a:ln>
        </p:spPr>
        <p:txBody>
          <a:bodyPr lIns="45718" tIns="45718" rIns="45718" bIns="45718"/>
          <a:lstStyle/>
          <a:p>
            <a:pPr defTabSz="321457">
              <a:defRPr sz="1600">
                <a:solidFill>
                  <a:srgbClr val="000000"/>
                </a:solidFill>
                <a:latin typeface="Helvetica"/>
                <a:ea typeface="Helvetica"/>
                <a:cs typeface="Helvetica"/>
                <a:sym typeface="Helvetica"/>
              </a:defRPr>
            </a:pPr>
            <a:endParaRPr/>
          </a:p>
        </p:txBody>
      </p:sp>
      <p:sp>
        <p:nvSpPr>
          <p:cNvPr id="244" name="Shape 244"/>
          <p:cNvSpPr/>
          <p:nvPr/>
        </p:nvSpPr>
        <p:spPr>
          <a:xfrm flipH="1" flipV="1">
            <a:off x="2025698" y="3396153"/>
            <a:ext cx="604839" cy="9526"/>
          </a:xfrm>
          <a:prstGeom prst="line">
            <a:avLst/>
          </a:prstGeom>
          <a:ln w="25400">
            <a:solidFill>
              <a:srgbClr val="4F81BD"/>
            </a:solidFill>
            <a:headEnd type="triangle"/>
            <a:tailEnd type="triangle"/>
          </a:ln>
        </p:spPr>
        <p:txBody>
          <a:bodyPr lIns="45718" tIns="45718" rIns="45718" bIns="45718"/>
          <a:lstStyle/>
          <a:p>
            <a:pPr defTabSz="321457">
              <a:defRPr sz="1600">
                <a:solidFill>
                  <a:srgbClr val="000000"/>
                </a:solidFill>
                <a:latin typeface="Helvetica"/>
                <a:ea typeface="Helvetica"/>
                <a:cs typeface="Helvetica"/>
                <a:sym typeface="Helvetica"/>
              </a:defRPr>
            </a:pPr>
            <a:endParaRPr/>
          </a:p>
        </p:txBody>
      </p:sp>
      <p:sp>
        <p:nvSpPr>
          <p:cNvPr id="245" name="Shape 245"/>
          <p:cNvSpPr/>
          <p:nvPr/>
        </p:nvSpPr>
        <p:spPr>
          <a:xfrm rot="21595043">
            <a:off x="7501827" y="2149619"/>
            <a:ext cx="1123950" cy="24621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sz="1400" b="1">
                <a:solidFill>
                  <a:srgbClr val="000000"/>
                </a:solidFill>
                <a:latin typeface="Calibri"/>
                <a:ea typeface="Calibri"/>
                <a:cs typeface="Calibri"/>
                <a:sym typeface="Calibri"/>
              </a:defRPr>
            </a:lvl1pPr>
          </a:lstStyle>
          <a:p>
            <a:pPr lvl="0">
              <a:defRPr sz="1800" b="0"/>
            </a:pPr>
            <a:r>
              <a:rPr sz="1000"/>
              <a:t>Research</a:t>
            </a:r>
          </a:p>
        </p:txBody>
      </p:sp>
      <p:sp>
        <p:nvSpPr>
          <p:cNvPr id="246" name="Shape 246"/>
          <p:cNvSpPr/>
          <p:nvPr/>
        </p:nvSpPr>
        <p:spPr>
          <a:xfrm flipV="1">
            <a:off x="7326651" y="1566312"/>
            <a:ext cx="268286" cy="188913"/>
          </a:xfrm>
          <a:prstGeom prst="line">
            <a:avLst/>
          </a:prstGeom>
          <a:ln w="25400">
            <a:solidFill>
              <a:srgbClr val="4F81BD"/>
            </a:solidFill>
            <a:tailEnd type="triangle"/>
          </a:ln>
        </p:spPr>
        <p:txBody>
          <a:bodyPr lIns="45718" tIns="45718" rIns="45718" bIns="45718"/>
          <a:lstStyle/>
          <a:p>
            <a:pPr defTabSz="321457">
              <a:defRPr sz="1600">
                <a:solidFill>
                  <a:srgbClr val="000000"/>
                </a:solidFill>
                <a:latin typeface="Helvetica"/>
                <a:ea typeface="Helvetica"/>
                <a:cs typeface="Helvetica"/>
                <a:sym typeface="Helvetica"/>
              </a:defRPr>
            </a:pPr>
            <a:endParaRPr/>
          </a:p>
        </p:txBody>
      </p:sp>
      <p:sp>
        <p:nvSpPr>
          <p:cNvPr id="247" name="Shape 247"/>
          <p:cNvSpPr/>
          <p:nvPr/>
        </p:nvSpPr>
        <p:spPr>
          <a:xfrm>
            <a:off x="7319686" y="4539966"/>
            <a:ext cx="283391" cy="283391"/>
          </a:xfrm>
          <a:prstGeom prst="line">
            <a:avLst/>
          </a:prstGeom>
          <a:ln w="25400">
            <a:solidFill>
              <a:srgbClr val="4F81BD"/>
            </a:solidFill>
            <a:tailEnd type="triangle"/>
          </a:ln>
        </p:spPr>
        <p:txBody>
          <a:bodyPr lIns="45718" tIns="45718" rIns="45718" bIns="45718"/>
          <a:lstStyle/>
          <a:p>
            <a:pPr defTabSz="321457">
              <a:defRPr sz="1600">
                <a:solidFill>
                  <a:srgbClr val="000000"/>
                </a:solidFill>
                <a:latin typeface="Helvetica"/>
                <a:ea typeface="Helvetica"/>
                <a:cs typeface="Helvetica"/>
                <a:sym typeface="Helvetica"/>
              </a:defRPr>
            </a:pPr>
            <a:endParaRPr/>
          </a:p>
        </p:txBody>
      </p:sp>
      <p:sp>
        <p:nvSpPr>
          <p:cNvPr id="248" name="Shape 248"/>
          <p:cNvSpPr/>
          <p:nvPr/>
        </p:nvSpPr>
        <p:spPr>
          <a:xfrm>
            <a:off x="704448" y="5881692"/>
            <a:ext cx="1308836" cy="326516"/>
          </a:xfrm>
          <a:prstGeom prst="rect">
            <a:avLst/>
          </a:prstGeom>
          <a:ln w="12700">
            <a:miter lim="400000"/>
          </a:ln>
          <a:extLst>
            <a:ext uri="{C572A759-6A51-4108-AA02-DFA0A04FC94B}">
              <ma14:wrappingTextBoxFlag xmlns:ma14="http://schemas.microsoft.com/office/mac/drawingml/2011/main" val="1"/>
            </a:ext>
          </a:extLst>
        </p:spPr>
        <p:txBody>
          <a:bodyPr wrap="none" lIns="32139" tIns="32139" rIns="32139" bIns="32139">
            <a:spAutoFit/>
          </a:bodyPr>
          <a:lstStyle>
            <a:lvl1pPr algn="l" defTabSz="457200">
              <a:defRPr sz="2400">
                <a:solidFill>
                  <a:srgbClr val="000000"/>
                </a:solidFill>
                <a:latin typeface="Gill Sans"/>
                <a:ea typeface="Gill Sans"/>
                <a:cs typeface="Gill Sans"/>
                <a:sym typeface="Gill Sans"/>
              </a:defRPr>
            </a:lvl1pPr>
          </a:lstStyle>
          <a:p>
            <a:pPr lvl="0">
              <a:defRPr sz="1800"/>
            </a:pPr>
            <a:r>
              <a:rPr sz="1700"/>
              <a:t>Data Provider</a:t>
            </a:r>
          </a:p>
        </p:txBody>
      </p:sp>
      <p:sp>
        <p:nvSpPr>
          <p:cNvPr id="249" name="Shape 249"/>
          <p:cNvSpPr/>
          <p:nvPr/>
        </p:nvSpPr>
        <p:spPr>
          <a:xfrm>
            <a:off x="7497173" y="5747365"/>
            <a:ext cx="1229994" cy="326516"/>
          </a:xfrm>
          <a:prstGeom prst="rect">
            <a:avLst/>
          </a:prstGeom>
          <a:ln w="12700">
            <a:miter lim="400000"/>
          </a:ln>
          <a:extLst>
            <a:ext uri="{C572A759-6A51-4108-AA02-DFA0A04FC94B}">
              <ma14:wrappingTextBoxFlag xmlns:ma14="http://schemas.microsoft.com/office/mac/drawingml/2011/main" val="1"/>
            </a:ext>
          </a:extLst>
        </p:spPr>
        <p:txBody>
          <a:bodyPr wrap="none" lIns="32139" tIns="32139" rIns="32139" bIns="32139">
            <a:spAutoFit/>
          </a:bodyPr>
          <a:lstStyle>
            <a:lvl1pPr algn="l" defTabSz="457200">
              <a:defRPr sz="2400">
                <a:solidFill>
                  <a:srgbClr val="000000"/>
                </a:solidFill>
                <a:latin typeface="Gill Sans"/>
                <a:ea typeface="Gill Sans"/>
                <a:cs typeface="Gill Sans"/>
                <a:sym typeface="Gill Sans"/>
              </a:defRPr>
            </a:lvl1pPr>
          </a:lstStyle>
          <a:p>
            <a:pPr lvl="0">
              <a:defRPr sz="1800"/>
            </a:pPr>
            <a:r>
              <a:rPr sz="1700"/>
              <a:t>Data Analysis</a:t>
            </a:r>
          </a:p>
        </p:txBody>
      </p:sp>
      <p:sp>
        <p:nvSpPr>
          <p:cNvPr id="250" name="Shape 250"/>
          <p:cNvSpPr/>
          <p:nvPr/>
        </p:nvSpPr>
        <p:spPr>
          <a:xfrm>
            <a:off x="3958983" y="954413"/>
            <a:ext cx="1241025" cy="3539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l" defTabSz="457200">
              <a:defRPr sz="2400">
                <a:solidFill>
                  <a:srgbClr val="000000"/>
                </a:solidFill>
                <a:latin typeface="Calibri"/>
                <a:ea typeface="Calibri"/>
                <a:cs typeface="Calibri"/>
                <a:sym typeface="Calibri"/>
              </a:defRPr>
            </a:lvl1pPr>
          </a:lstStyle>
          <a:p>
            <a:pPr lvl="0">
              <a:defRPr sz="1800"/>
            </a:pPr>
            <a:r>
              <a:rPr sz="1700"/>
              <a:t>EarthCube CI</a:t>
            </a:r>
          </a:p>
        </p:txBody>
      </p:sp>
      <p:sp>
        <p:nvSpPr>
          <p:cNvPr id="251" name="Shape 251"/>
          <p:cNvSpPr/>
          <p:nvPr/>
        </p:nvSpPr>
        <p:spPr>
          <a:xfrm>
            <a:off x="2026963" y="2018880"/>
            <a:ext cx="602309" cy="602309"/>
          </a:xfrm>
          <a:prstGeom prst="line">
            <a:avLst/>
          </a:prstGeom>
          <a:ln w="25400">
            <a:solidFill>
              <a:srgbClr val="4F81BD"/>
            </a:solidFill>
            <a:headEnd type="triangle"/>
            <a:tailEnd type="triangle"/>
          </a:ln>
        </p:spPr>
        <p:txBody>
          <a:bodyPr lIns="45718" tIns="45718" rIns="45718" bIns="45718"/>
          <a:lstStyle/>
          <a:p>
            <a:pPr defTabSz="321457">
              <a:defRPr sz="1600">
                <a:solidFill>
                  <a:srgbClr val="000000"/>
                </a:solidFill>
                <a:latin typeface="Helvetica"/>
                <a:ea typeface="Helvetica"/>
                <a:cs typeface="Helvetica"/>
                <a:sym typeface="Helvetica"/>
              </a:defRPr>
            </a:pPr>
            <a:endParaRPr/>
          </a:p>
        </p:txBody>
      </p:sp>
      <p:grpSp>
        <p:nvGrpSpPr>
          <p:cNvPr id="254" name="Group 254"/>
          <p:cNvGrpSpPr/>
          <p:nvPr/>
        </p:nvGrpSpPr>
        <p:grpSpPr>
          <a:xfrm>
            <a:off x="2830374" y="5266030"/>
            <a:ext cx="1539878" cy="754916"/>
            <a:chOff x="-1" y="0"/>
            <a:chExt cx="2190047" cy="1073656"/>
          </a:xfrm>
        </p:grpSpPr>
        <p:sp>
          <p:nvSpPr>
            <p:cNvPr id="252" name="Shape 252"/>
            <p:cNvSpPr/>
            <p:nvPr/>
          </p:nvSpPr>
          <p:spPr>
            <a:xfrm>
              <a:off x="-1" y="0"/>
              <a:ext cx="2190047" cy="1073656"/>
            </a:xfrm>
            <a:prstGeom prst="rect">
              <a:avLst/>
            </a:prstGeom>
            <a:solidFill>
              <a:srgbClr val="FFFFFF"/>
            </a:solidFill>
            <a:ln w="12700" cap="flat">
              <a:noFill/>
              <a:miter lim="400000"/>
            </a:ln>
            <a:effectLst>
              <a:outerShdw blurRad="50800" dist="25400" dir="5400000" rotWithShape="0">
                <a:srgbClr val="000000">
                  <a:alpha val="35000"/>
                </a:srgbClr>
              </a:outerShdw>
            </a:effectLst>
          </p:spPr>
          <p:txBody>
            <a:bodyPr wrap="square" lIns="65023" tIns="65023" rIns="65023" bIns="65023" numCol="1" anchor="ctr">
              <a:noAutofit/>
            </a:bodyPr>
            <a:lstStyle/>
            <a:p>
              <a:pPr defTabSz="455340">
                <a:defRPr sz="2400">
                  <a:solidFill>
                    <a:srgbClr val="FFFFFF"/>
                  </a:solidFill>
                  <a:latin typeface="Calibri"/>
                  <a:ea typeface="Calibri"/>
                  <a:cs typeface="Calibri"/>
                  <a:sym typeface="Calibri"/>
                </a:defRPr>
              </a:pPr>
              <a:endParaRPr/>
            </a:p>
          </p:txBody>
        </p:sp>
        <p:sp>
          <p:nvSpPr>
            <p:cNvPr id="253" name="Shape 253"/>
            <p:cNvSpPr/>
            <p:nvPr/>
          </p:nvSpPr>
          <p:spPr>
            <a:xfrm>
              <a:off x="-1" y="202699"/>
              <a:ext cx="2190046" cy="66825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ctr">
              <a:spAutoFit/>
            </a:bodyPr>
            <a:lstStyle>
              <a:lvl1pPr defTabSz="647617">
                <a:defRPr sz="1600">
                  <a:solidFill>
                    <a:srgbClr val="000000"/>
                  </a:solidFill>
                  <a:latin typeface="Calibri"/>
                  <a:ea typeface="Calibri"/>
                  <a:cs typeface="Calibri"/>
                  <a:sym typeface="Calibri"/>
                </a:defRPr>
              </a:lvl1pPr>
            </a:lstStyle>
            <a:p>
              <a:pPr lvl="0">
                <a:defRPr sz="1800"/>
              </a:pPr>
              <a:r>
                <a:rPr sz="1100"/>
                <a:t>Other Data Systems (e.g. NOAA)</a:t>
              </a:r>
            </a:p>
          </p:txBody>
        </p:sp>
      </p:grpSp>
      <p:grpSp>
        <p:nvGrpSpPr>
          <p:cNvPr id="257" name="Group 257"/>
          <p:cNvGrpSpPr/>
          <p:nvPr/>
        </p:nvGrpSpPr>
        <p:grpSpPr>
          <a:xfrm>
            <a:off x="2887489" y="5359026"/>
            <a:ext cx="1538013" cy="754915"/>
            <a:chOff x="-1" y="0"/>
            <a:chExt cx="2187396" cy="1073656"/>
          </a:xfrm>
        </p:grpSpPr>
        <p:sp>
          <p:nvSpPr>
            <p:cNvPr id="255" name="Shape 255"/>
            <p:cNvSpPr/>
            <p:nvPr/>
          </p:nvSpPr>
          <p:spPr>
            <a:xfrm>
              <a:off x="-1" y="0"/>
              <a:ext cx="2187396" cy="1073656"/>
            </a:xfrm>
            <a:prstGeom prst="rect">
              <a:avLst/>
            </a:prstGeom>
            <a:solidFill>
              <a:srgbClr val="FFFFFF"/>
            </a:solidFill>
            <a:ln w="12700" cap="flat">
              <a:noFill/>
              <a:miter lim="400000"/>
            </a:ln>
            <a:effectLst>
              <a:outerShdw blurRad="50800" dist="25400" dir="5400000" rotWithShape="0">
                <a:srgbClr val="000000">
                  <a:alpha val="35000"/>
                </a:srgbClr>
              </a:outerShdw>
            </a:effectLst>
          </p:spPr>
          <p:txBody>
            <a:bodyPr wrap="square" lIns="65023" tIns="65023" rIns="65023" bIns="65023" numCol="1" anchor="ctr">
              <a:noAutofit/>
            </a:bodyPr>
            <a:lstStyle/>
            <a:p>
              <a:pPr defTabSz="455340">
                <a:defRPr sz="2400">
                  <a:solidFill>
                    <a:srgbClr val="FFFFFF"/>
                  </a:solidFill>
                  <a:latin typeface="Calibri"/>
                  <a:ea typeface="Calibri"/>
                  <a:cs typeface="Calibri"/>
                  <a:sym typeface="Calibri"/>
                </a:defRPr>
              </a:pPr>
              <a:endParaRPr/>
            </a:p>
          </p:txBody>
        </p:sp>
        <p:sp>
          <p:nvSpPr>
            <p:cNvPr id="256" name="Shape 256"/>
            <p:cNvSpPr/>
            <p:nvPr/>
          </p:nvSpPr>
          <p:spPr>
            <a:xfrm>
              <a:off x="-1" y="202698"/>
              <a:ext cx="2187395" cy="6682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ctr">
              <a:spAutoFit/>
            </a:bodyPr>
            <a:lstStyle>
              <a:lvl1pPr defTabSz="647617">
                <a:defRPr sz="1600">
                  <a:solidFill>
                    <a:srgbClr val="000000"/>
                  </a:solidFill>
                  <a:latin typeface="Calibri"/>
                  <a:ea typeface="Calibri"/>
                  <a:cs typeface="Calibri"/>
                  <a:sym typeface="Calibri"/>
                </a:defRPr>
              </a:lvl1pPr>
            </a:lstStyle>
            <a:p>
              <a:pPr lvl="0">
                <a:defRPr sz="1800"/>
              </a:pPr>
              <a:r>
                <a:rPr sz="1100"/>
                <a:t>Other Data Systems (e.g. NOAA)</a:t>
              </a:r>
            </a:p>
          </p:txBody>
        </p:sp>
      </p:grpSp>
      <p:grpSp>
        <p:nvGrpSpPr>
          <p:cNvPr id="260" name="Group 260"/>
          <p:cNvGrpSpPr/>
          <p:nvPr/>
        </p:nvGrpSpPr>
        <p:grpSpPr>
          <a:xfrm>
            <a:off x="2944699" y="5440583"/>
            <a:ext cx="1539878" cy="754915"/>
            <a:chOff x="-1" y="0"/>
            <a:chExt cx="2190047" cy="1073656"/>
          </a:xfrm>
        </p:grpSpPr>
        <p:sp>
          <p:nvSpPr>
            <p:cNvPr id="258" name="Shape 258"/>
            <p:cNvSpPr/>
            <p:nvPr/>
          </p:nvSpPr>
          <p:spPr>
            <a:xfrm>
              <a:off x="-1" y="0"/>
              <a:ext cx="2190047" cy="1073656"/>
            </a:xfrm>
            <a:prstGeom prst="rect">
              <a:avLst/>
            </a:prstGeom>
            <a:solidFill>
              <a:srgbClr val="FFFFFF"/>
            </a:solidFill>
            <a:ln w="12700" cap="flat">
              <a:noFill/>
              <a:miter lim="400000"/>
            </a:ln>
            <a:effectLst>
              <a:outerShdw blurRad="50800" dist="25400" dir="5400000" rotWithShape="0">
                <a:srgbClr val="000000">
                  <a:alpha val="35000"/>
                </a:srgbClr>
              </a:outerShdw>
            </a:effectLst>
          </p:spPr>
          <p:txBody>
            <a:bodyPr wrap="square" lIns="65023" tIns="65023" rIns="65023" bIns="65023" numCol="1" anchor="ctr">
              <a:noAutofit/>
            </a:bodyPr>
            <a:lstStyle/>
            <a:p>
              <a:pPr defTabSz="455340">
                <a:defRPr sz="1600" b="1">
                  <a:solidFill>
                    <a:srgbClr val="000000"/>
                  </a:solidFill>
                  <a:latin typeface="Calibri"/>
                  <a:ea typeface="Calibri"/>
                  <a:cs typeface="Calibri"/>
                  <a:sym typeface="Calibri"/>
                </a:defRPr>
              </a:pPr>
              <a:endParaRPr/>
            </a:p>
          </p:txBody>
        </p:sp>
        <p:sp>
          <p:nvSpPr>
            <p:cNvPr id="259" name="Shape 259"/>
            <p:cNvSpPr/>
            <p:nvPr/>
          </p:nvSpPr>
          <p:spPr>
            <a:xfrm>
              <a:off x="-1" y="82322"/>
              <a:ext cx="2190046" cy="9090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ctr">
              <a:spAutoFit/>
            </a:bodyPr>
            <a:lstStyle/>
            <a:p>
              <a:pPr defTabSz="455340">
                <a:defRPr sz="1800">
                  <a:solidFill>
                    <a:srgbClr val="000000"/>
                  </a:solidFill>
                </a:defRPr>
              </a:pPr>
              <a:r>
                <a:rPr sz="1100" b="1">
                  <a:latin typeface="Calibri"/>
                  <a:ea typeface="Calibri"/>
                  <a:cs typeface="Calibri"/>
                  <a:sym typeface="Calibri"/>
                </a:rPr>
                <a:t>Other </a:t>
              </a:r>
              <a:endParaRPr sz="1100">
                <a:solidFill>
                  <a:srgbClr val="FFFFFF"/>
                </a:solidFill>
                <a:latin typeface="Calibri"/>
                <a:ea typeface="Calibri"/>
                <a:cs typeface="Calibri"/>
                <a:sym typeface="Calibri"/>
              </a:endParaRPr>
            </a:p>
            <a:p>
              <a:pPr defTabSz="455340">
                <a:defRPr sz="1800">
                  <a:solidFill>
                    <a:srgbClr val="000000"/>
                  </a:solidFill>
                </a:defRPr>
              </a:pPr>
              <a:r>
                <a:rPr sz="1100" b="1">
                  <a:latin typeface="Calibri"/>
                  <a:ea typeface="Calibri"/>
                  <a:cs typeface="Calibri"/>
                  <a:sym typeface="Calibri"/>
                </a:rPr>
                <a:t>Data Systems </a:t>
              </a:r>
              <a:endParaRPr sz="1100">
                <a:solidFill>
                  <a:srgbClr val="FFFFFF"/>
                </a:solidFill>
                <a:latin typeface="Calibri"/>
                <a:ea typeface="Calibri"/>
                <a:cs typeface="Calibri"/>
                <a:sym typeface="Calibri"/>
              </a:endParaRPr>
            </a:p>
            <a:p>
              <a:pPr defTabSz="455340">
                <a:defRPr sz="1800">
                  <a:solidFill>
                    <a:srgbClr val="000000"/>
                  </a:solidFill>
                </a:defRPr>
              </a:pPr>
              <a:r>
                <a:rPr sz="1100" b="1">
                  <a:latin typeface="Calibri"/>
                  <a:ea typeface="Calibri"/>
                  <a:cs typeface="Calibri"/>
                  <a:sym typeface="Calibri"/>
                </a:rPr>
                <a:t>(In-Situ, University)</a:t>
              </a:r>
            </a:p>
          </p:txBody>
        </p:sp>
      </p:grpSp>
      <p:sp>
        <p:nvSpPr>
          <p:cNvPr id="261" name="Shape 261"/>
          <p:cNvSpPr/>
          <p:nvPr/>
        </p:nvSpPr>
        <p:spPr>
          <a:xfrm flipV="1">
            <a:off x="3656496" y="4816727"/>
            <a:ext cx="1" cy="496311"/>
          </a:xfrm>
          <a:prstGeom prst="line">
            <a:avLst/>
          </a:prstGeom>
          <a:ln w="25400">
            <a:solidFill>
              <a:srgbClr val="4F81BD"/>
            </a:solidFill>
            <a:tailEnd type="triangle"/>
          </a:ln>
        </p:spPr>
        <p:txBody>
          <a:bodyPr lIns="45718" tIns="45718" rIns="45718" bIns="45718"/>
          <a:lstStyle/>
          <a:p>
            <a:pPr defTabSz="321457">
              <a:defRPr sz="1600">
                <a:solidFill>
                  <a:srgbClr val="000000"/>
                </a:solidFill>
                <a:latin typeface="Helvetica"/>
                <a:ea typeface="Helvetica"/>
                <a:cs typeface="Helvetica"/>
                <a:sym typeface="Helvetica"/>
              </a:defRPr>
            </a:pPr>
            <a:endParaRPr/>
          </a:p>
        </p:txBody>
      </p:sp>
      <p:grpSp>
        <p:nvGrpSpPr>
          <p:cNvPr id="264" name="Group 264"/>
          <p:cNvGrpSpPr/>
          <p:nvPr/>
        </p:nvGrpSpPr>
        <p:grpSpPr>
          <a:xfrm>
            <a:off x="3474791" y="3773156"/>
            <a:ext cx="896461" cy="602310"/>
            <a:chOff x="0" y="0"/>
            <a:chExt cx="1274965" cy="856616"/>
          </a:xfrm>
        </p:grpSpPr>
        <p:sp>
          <p:nvSpPr>
            <p:cNvPr id="262" name="Shape 262"/>
            <p:cNvSpPr/>
            <p:nvPr/>
          </p:nvSpPr>
          <p:spPr>
            <a:xfrm>
              <a:off x="0" y="-1"/>
              <a:ext cx="1274966" cy="856618"/>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path>
              </a:pathLst>
            </a:custGeom>
            <a:gradFill flip="none" rotWithShape="1">
              <a:gsLst>
                <a:gs pos="0">
                  <a:srgbClr val="FFFFFF"/>
                </a:gs>
                <a:gs pos="100000">
                  <a:srgbClr val="E7EB49"/>
                </a:gs>
              </a:gsLst>
              <a:lin ang="5400000" scaled="0"/>
            </a:gradFill>
            <a:ln w="12700" cap="flat">
              <a:noFill/>
              <a:miter lim="400000"/>
            </a:ln>
            <a:effectLst/>
          </p:spPr>
          <p:txBody>
            <a:bodyPr wrap="square" lIns="65023" tIns="65023" rIns="65023" bIns="65023" numCol="1" anchor="ctr">
              <a:noAutofit/>
            </a:bodyPr>
            <a:lstStyle/>
            <a:p>
              <a:pPr defTabSz="321457">
                <a:defRPr sz="1400" b="1">
                  <a:solidFill>
                    <a:srgbClr val="000000"/>
                  </a:solidFill>
                  <a:latin typeface="Times"/>
                  <a:ea typeface="Times"/>
                  <a:cs typeface="Times"/>
                  <a:sym typeface="Times"/>
                </a:defRPr>
              </a:pPr>
              <a:endParaRPr/>
            </a:p>
          </p:txBody>
        </p:sp>
        <p:sp>
          <p:nvSpPr>
            <p:cNvPr id="263" name="Shape 263"/>
            <p:cNvSpPr/>
            <p:nvPr/>
          </p:nvSpPr>
          <p:spPr>
            <a:xfrm>
              <a:off x="0" y="-1"/>
              <a:ext cx="1274966" cy="856618"/>
            </a:xfrm>
            <a:custGeom>
              <a:avLst/>
              <a:gdLst/>
              <a:ahLst/>
              <a:cxnLst>
                <a:cxn ang="0">
                  <a:pos x="wd2" y="hd2"/>
                </a:cxn>
                <a:cxn ang="5400000">
                  <a:pos x="wd2" y="hd2"/>
                </a:cxn>
                <a:cxn ang="10800000">
                  <a:pos x="wd2" y="hd2"/>
                </a:cxn>
                <a:cxn ang="16200000">
                  <a:pos x="wd2" y="hd2"/>
                </a:cxn>
              </a:cxnLst>
              <a:rect l="0" t="0" r="r" b="b"/>
              <a:pathLst>
                <a:path w="21600" h="21600" extrusionOk="0">
                  <a:moveTo>
                    <a:pt x="21600" y="3600"/>
                  </a:moveTo>
                  <a:cubicBezTo>
                    <a:pt x="21600" y="5588"/>
                    <a:pt x="16765" y="7200"/>
                    <a:pt x="10800" y="7200"/>
                  </a:cubicBezTo>
                  <a:cubicBezTo>
                    <a:pt x="4835" y="7200"/>
                    <a:pt x="0" y="5588"/>
                    <a:pt x="0" y="3600"/>
                  </a:cubicBezTo>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path>
              </a:pathLst>
            </a:custGeom>
            <a:noFill/>
            <a:ln w="12700" cap="flat">
              <a:solidFill>
                <a:srgbClr val="000000"/>
              </a:solidFill>
              <a:prstDash val="solid"/>
              <a:round/>
            </a:ln>
            <a:effectLst/>
          </p:spPr>
          <p:txBody>
            <a:bodyPr wrap="square" lIns="65023" tIns="65023" rIns="65023" bIns="65023" numCol="1" anchor="ctr">
              <a:noAutofit/>
            </a:bodyPr>
            <a:lstStyle/>
            <a:p>
              <a:pPr defTabSz="321457">
                <a:defRPr sz="1400" b="1">
                  <a:solidFill>
                    <a:srgbClr val="000000"/>
                  </a:solidFill>
                  <a:latin typeface="Times"/>
                  <a:ea typeface="Times"/>
                  <a:cs typeface="Times"/>
                  <a:sym typeface="Times"/>
                </a:defRPr>
              </a:pPr>
              <a:endParaRPr/>
            </a:p>
          </p:txBody>
        </p:sp>
      </p:grpSp>
      <p:sp>
        <p:nvSpPr>
          <p:cNvPr id="265" name="Shape 265"/>
          <p:cNvSpPr/>
          <p:nvPr/>
        </p:nvSpPr>
        <p:spPr>
          <a:xfrm>
            <a:off x="3222935" y="4472974"/>
            <a:ext cx="1333808" cy="226020"/>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1400" b="1">
                <a:latin typeface="Arial"/>
                <a:ea typeface="Arial"/>
                <a:cs typeface="Arial"/>
                <a:sym typeface="Arial"/>
              </a:defRPr>
            </a:lvl1pPr>
          </a:lstStyle>
          <a:p>
            <a:pPr lvl="0">
              <a:defRPr sz="1800" b="0">
                <a:solidFill>
                  <a:srgbClr val="000000"/>
                </a:solidFill>
              </a:defRPr>
            </a:pPr>
            <a:r>
              <a:rPr sz="1000">
                <a:solidFill>
                  <a:srgbClr val="535353"/>
                </a:solidFill>
              </a:rPr>
              <a:t>EarthCube Repository</a:t>
            </a:r>
          </a:p>
        </p:txBody>
      </p:sp>
      <p:sp>
        <p:nvSpPr>
          <p:cNvPr id="266" name="Shape 266"/>
          <p:cNvSpPr/>
          <p:nvPr/>
        </p:nvSpPr>
        <p:spPr>
          <a:xfrm>
            <a:off x="2950905" y="1779549"/>
            <a:ext cx="1944233" cy="1725151"/>
          </a:xfrm>
          <a:prstGeom prst="roundRect">
            <a:avLst>
              <a:gd name="adj" fmla="val 12126"/>
            </a:avLst>
          </a:prstGeom>
          <a:solidFill>
            <a:srgbClr val="FFFFFF"/>
          </a:solidFill>
          <a:ln w="12700">
            <a:solidFill>
              <a:srgbClr val="BFBFBF"/>
            </a:solidFill>
          </a:ln>
        </p:spPr>
        <p:txBody>
          <a:bodyPr lIns="45718" tIns="45718" rIns="45718" bIns="45718" anchor="ctr"/>
          <a:lstStyle/>
          <a:p>
            <a:pPr defTabSz="321457">
              <a:defRPr sz="1400" b="1">
                <a:solidFill>
                  <a:srgbClr val="FFFFFF"/>
                </a:solidFill>
                <a:latin typeface="Calibri"/>
                <a:ea typeface="Calibri"/>
                <a:cs typeface="Calibri"/>
                <a:sym typeface="Calibri"/>
              </a:defRPr>
            </a:pPr>
            <a:endParaRPr/>
          </a:p>
        </p:txBody>
      </p:sp>
      <p:sp>
        <p:nvSpPr>
          <p:cNvPr id="267" name="Shape 267"/>
          <p:cNvSpPr/>
          <p:nvPr/>
        </p:nvSpPr>
        <p:spPr>
          <a:xfrm>
            <a:off x="3118409" y="1944162"/>
            <a:ext cx="1609225" cy="55399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647617">
              <a:defRPr sz="1400" b="1">
                <a:solidFill>
                  <a:srgbClr val="000000"/>
                </a:solidFill>
                <a:latin typeface="Arial"/>
                <a:ea typeface="Arial"/>
                <a:cs typeface="Arial"/>
                <a:sym typeface="Arial"/>
              </a:defRPr>
            </a:lvl1pPr>
          </a:lstStyle>
          <a:p>
            <a:pPr lvl="0">
              <a:defRPr sz="1800" b="0"/>
            </a:pPr>
            <a:r>
              <a:rPr sz="1000"/>
              <a:t>Data Science Infrastructure (Data, Algorithms, Machines)</a:t>
            </a:r>
          </a:p>
        </p:txBody>
      </p:sp>
      <p:pic>
        <p:nvPicPr>
          <p:cNvPr id="268" name="image7.jpg" descr="grid-1.jpg"/>
          <p:cNvPicPr/>
          <p:nvPr/>
        </p:nvPicPr>
        <p:blipFill>
          <a:blip r:embed="rId8">
            <a:extLst/>
          </a:blip>
          <a:stretch>
            <a:fillRect/>
          </a:stretch>
        </p:blipFill>
        <p:spPr>
          <a:xfrm>
            <a:off x="3389149" y="2580340"/>
            <a:ext cx="1067746" cy="754914"/>
          </a:xfrm>
          <a:prstGeom prst="rect">
            <a:avLst/>
          </a:prstGeom>
          <a:ln w="12700">
            <a:miter lim="400000"/>
          </a:ln>
        </p:spPr>
      </p:pic>
      <p:sp>
        <p:nvSpPr>
          <p:cNvPr id="269" name="Shape 269"/>
          <p:cNvSpPr/>
          <p:nvPr/>
        </p:nvSpPr>
        <p:spPr>
          <a:xfrm>
            <a:off x="4991384" y="1781789"/>
            <a:ext cx="1944233" cy="1725151"/>
          </a:xfrm>
          <a:prstGeom prst="roundRect">
            <a:avLst>
              <a:gd name="adj" fmla="val 12126"/>
            </a:avLst>
          </a:prstGeom>
          <a:solidFill>
            <a:srgbClr val="FFFFFF"/>
          </a:solidFill>
          <a:ln w="12700">
            <a:solidFill>
              <a:srgbClr val="BFBFBF"/>
            </a:solidFill>
          </a:ln>
        </p:spPr>
        <p:txBody>
          <a:bodyPr lIns="45718" tIns="45718" rIns="45718" bIns="45718" anchor="ctr"/>
          <a:lstStyle/>
          <a:p>
            <a:pPr defTabSz="321457">
              <a:defRPr sz="1400" b="1">
                <a:solidFill>
                  <a:srgbClr val="FFFFFF"/>
                </a:solidFill>
                <a:latin typeface="Calibri"/>
                <a:ea typeface="Calibri"/>
                <a:cs typeface="Calibri"/>
                <a:sym typeface="Calibri"/>
              </a:defRPr>
            </a:pPr>
            <a:endParaRPr/>
          </a:p>
        </p:txBody>
      </p:sp>
      <p:sp>
        <p:nvSpPr>
          <p:cNvPr id="270" name="Shape 270"/>
          <p:cNvSpPr/>
          <p:nvPr/>
        </p:nvSpPr>
        <p:spPr>
          <a:xfrm>
            <a:off x="5158888" y="1946402"/>
            <a:ext cx="1609225" cy="40010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647617">
              <a:defRPr sz="1400" b="1">
                <a:solidFill>
                  <a:srgbClr val="000000"/>
                </a:solidFill>
                <a:latin typeface="Arial"/>
                <a:ea typeface="Arial"/>
                <a:cs typeface="Arial"/>
                <a:sym typeface="Arial"/>
              </a:defRPr>
            </a:lvl1pPr>
          </a:lstStyle>
          <a:p>
            <a:pPr lvl="0">
              <a:defRPr sz="1800" b="0"/>
            </a:pPr>
            <a:r>
              <a:rPr sz="1000"/>
              <a:t>Earthcube Data Analytics Centers</a:t>
            </a:r>
          </a:p>
        </p:txBody>
      </p:sp>
      <p:pic>
        <p:nvPicPr>
          <p:cNvPr id="271" name="image7.jpg" descr="grid-1.jpg"/>
          <p:cNvPicPr/>
          <p:nvPr/>
        </p:nvPicPr>
        <p:blipFill>
          <a:blip r:embed="rId8">
            <a:extLst/>
          </a:blip>
          <a:stretch>
            <a:fillRect/>
          </a:stretch>
        </p:blipFill>
        <p:spPr>
          <a:xfrm>
            <a:off x="5429628" y="2582580"/>
            <a:ext cx="1067746" cy="754914"/>
          </a:xfrm>
          <a:prstGeom prst="rect">
            <a:avLst/>
          </a:prstGeom>
          <a:ln w="12700">
            <a:miter lim="400000"/>
          </a:ln>
        </p:spPr>
      </p:pic>
      <p:sp>
        <p:nvSpPr>
          <p:cNvPr id="272" name="Shape 272"/>
          <p:cNvSpPr/>
          <p:nvPr/>
        </p:nvSpPr>
        <p:spPr>
          <a:xfrm flipH="1" flipV="1">
            <a:off x="3420413" y="1171649"/>
            <a:ext cx="3" cy="805509"/>
          </a:xfrm>
          <a:prstGeom prst="line">
            <a:avLst/>
          </a:prstGeom>
          <a:ln w="25400">
            <a:solidFill>
              <a:srgbClr val="4F81BD"/>
            </a:solidFill>
            <a:headEnd type="triangle"/>
            <a:tailEnd type="triangle"/>
          </a:ln>
        </p:spPr>
        <p:txBody>
          <a:bodyPr lIns="45718" tIns="45718" rIns="45718" bIns="45718"/>
          <a:lstStyle/>
          <a:p>
            <a:pPr defTabSz="321457">
              <a:defRPr sz="1600">
                <a:solidFill>
                  <a:srgbClr val="000000"/>
                </a:solidFill>
                <a:latin typeface="Helvetica"/>
                <a:ea typeface="Helvetica"/>
                <a:cs typeface="Helvetica"/>
                <a:sym typeface="Helvetica"/>
              </a:defRPr>
            </a:pPr>
            <a:endParaRPr/>
          </a:p>
        </p:txBody>
      </p:sp>
      <p:pic>
        <p:nvPicPr>
          <p:cNvPr id="273" name="image9.pdf"/>
          <p:cNvPicPr/>
          <p:nvPr/>
        </p:nvPicPr>
        <p:blipFill>
          <a:blip r:embed="rId9">
            <a:extLst/>
          </a:blip>
          <a:stretch>
            <a:fillRect/>
          </a:stretch>
        </p:blipFill>
        <p:spPr>
          <a:xfrm>
            <a:off x="2971945" y="269992"/>
            <a:ext cx="896939" cy="635001"/>
          </a:xfrm>
          <a:prstGeom prst="rect">
            <a:avLst/>
          </a:prstGeom>
          <a:ln w="12700">
            <a:miter lim="400000"/>
          </a:ln>
        </p:spPr>
      </p:pic>
      <p:sp>
        <p:nvSpPr>
          <p:cNvPr id="274" name="Shape 274"/>
          <p:cNvSpPr/>
          <p:nvPr/>
        </p:nvSpPr>
        <p:spPr>
          <a:xfrm rot="21595043">
            <a:off x="3020327" y="915212"/>
            <a:ext cx="853442" cy="24621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defRPr sz="1400" b="1">
                <a:solidFill>
                  <a:srgbClr val="000000"/>
                </a:solidFill>
                <a:latin typeface="Calibri"/>
                <a:ea typeface="Calibri"/>
                <a:cs typeface="Calibri"/>
                <a:sym typeface="Calibri"/>
              </a:defRPr>
            </a:lvl1pPr>
          </a:lstStyle>
          <a:p>
            <a:pPr lvl="0">
              <a:defRPr sz="1800" b="0"/>
            </a:pPr>
            <a:r>
              <a:rPr sz="1000"/>
              <a:t>Science Teams</a:t>
            </a:r>
          </a:p>
        </p:txBody>
      </p:sp>
      <p:sp>
        <p:nvSpPr>
          <p:cNvPr id="275" name="Shape 275"/>
          <p:cNvSpPr/>
          <p:nvPr/>
        </p:nvSpPr>
        <p:spPr>
          <a:xfrm>
            <a:off x="5297624" y="4472974"/>
            <a:ext cx="1283776" cy="226020"/>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1400" b="1">
                <a:latin typeface="Arial"/>
                <a:ea typeface="Arial"/>
                <a:cs typeface="Arial"/>
                <a:sym typeface="Arial"/>
              </a:defRPr>
            </a:lvl1pPr>
          </a:lstStyle>
          <a:p>
            <a:pPr lvl="0">
              <a:defRPr sz="1800" b="0">
                <a:solidFill>
                  <a:srgbClr val="000000"/>
                </a:solidFill>
              </a:defRPr>
            </a:pPr>
            <a:r>
              <a:rPr sz="1000">
                <a:solidFill>
                  <a:srgbClr val="535353"/>
                </a:solidFill>
              </a:rPr>
              <a:t>EarthCube Discovery</a:t>
            </a:r>
          </a:p>
        </p:txBody>
      </p:sp>
      <p:pic>
        <p:nvPicPr>
          <p:cNvPr id="276" name="pasted-image.pdf"/>
          <p:cNvPicPr/>
          <p:nvPr/>
        </p:nvPicPr>
        <p:blipFill>
          <a:blip r:embed="rId10">
            <a:extLst/>
          </a:blip>
          <a:stretch>
            <a:fillRect/>
          </a:stretch>
        </p:blipFill>
        <p:spPr>
          <a:xfrm>
            <a:off x="5499139" y="3756938"/>
            <a:ext cx="941839" cy="634300"/>
          </a:xfrm>
          <a:prstGeom prst="rect">
            <a:avLst/>
          </a:prstGeom>
          <a:ln w="12700">
            <a:miter lim="400000"/>
          </a:ln>
        </p:spPr>
      </p:pic>
      <p:sp>
        <p:nvSpPr>
          <p:cNvPr id="2" name="Date Placeholder 1"/>
          <p:cNvSpPr>
            <a:spLocks noGrp="1"/>
          </p:cNvSpPr>
          <p:nvPr>
            <p:ph type="dt" sz="half" idx="10"/>
          </p:nvPr>
        </p:nvSpPr>
        <p:spPr/>
        <p:txBody>
          <a:bodyPr/>
          <a:lstStyle/>
          <a:p>
            <a:r>
              <a:rPr lang="en-US" smtClean="0"/>
              <a:t>1/7/16</a:t>
            </a:r>
            <a:endParaRPr lang="en-US"/>
          </a:p>
        </p:txBody>
      </p:sp>
      <p:sp>
        <p:nvSpPr>
          <p:cNvPr id="4" name="Slide Number Placeholder 3"/>
          <p:cNvSpPr>
            <a:spLocks noGrp="1"/>
          </p:cNvSpPr>
          <p:nvPr>
            <p:ph type="sldNum" sz="quarter" idx="12"/>
          </p:nvPr>
        </p:nvSpPr>
        <p:spPr/>
        <p:txBody>
          <a:bodyPr/>
          <a:lstStyle/>
          <a:p>
            <a:fld id="{1DDDD8B9-C07E-F649-BDB8-C1B81A4039A1}" type="slidenum">
              <a:rPr lang="en-US" smtClean="0"/>
              <a:t>13</a:t>
            </a:fld>
            <a:endParaRPr lang="en-US"/>
          </a:p>
        </p:txBody>
      </p:sp>
    </p:spTree>
    <p:extLst>
      <p:ext uri="{BB962C8B-B14F-4D97-AF65-F5344CB8AC3E}">
        <p14:creationId xmlns:p14="http://schemas.microsoft.com/office/powerpoint/2010/main" val="60495743"/>
      </p:ext>
    </p:extLst>
  </p:cSld>
  <p:clrMapOvr>
    <a:masterClrMapping/>
  </p:clrMapOvr>
  <mc:AlternateContent xmlns:mc="http://schemas.openxmlformats.org/markup-compatibility/2006">
    <mc:Choice xmlns:p14="http://schemas.microsoft.com/office/powerpoint/2010/main" Requires="p14">
      <p:transition p14:dur="0" advClick="0" advTm="10000"/>
    </mc:Choice>
    <mc:Fallback>
      <p:transition advClick="0" advTm="10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375716" cy="914801"/>
          </a:xfrm>
        </p:spPr>
        <p:txBody>
          <a:bodyPr/>
          <a:lstStyle/>
          <a:p>
            <a:r>
              <a:rPr lang="en-US" dirty="0" smtClean="0"/>
              <a:t>Benchmark</a:t>
            </a:r>
            <a:endParaRPr lang="en-US" dirty="0"/>
          </a:p>
        </p:txBody>
      </p:sp>
      <p:sp>
        <p:nvSpPr>
          <p:cNvPr id="4" name="Content Placeholder 2"/>
          <p:cNvSpPr txBox="1">
            <a:spLocks/>
          </p:cNvSpPr>
          <p:nvPr/>
        </p:nvSpPr>
        <p:spPr>
          <a:xfrm>
            <a:off x="604866" y="1657328"/>
            <a:ext cx="3743142" cy="4413056"/>
          </a:xfrm>
          <a:prstGeom prst="rect">
            <a:avLst/>
          </a:prstGeom>
        </p:spPr>
        <p:txBody>
          <a:bodyPr vert="horz" lIns="91440" tIns="45720" rIns="91440" bIns="45720" rtlCol="0">
            <a:normAutofit fontScale="92500" lnSpcReduction="2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800" kern="1200">
                <a:solidFill>
                  <a:srgbClr val="215D77"/>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400" kern="1200">
                <a:solidFill>
                  <a:srgbClr val="215D77"/>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400" kern="1200">
                <a:solidFill>
                  <a:srgbClr val="215D77"/>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2000" kern="1200">
                <a:solidFill>
                  <a:srgbClr val="215D77"/>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rgbClr val="215D77"/>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sz="2000" dirty="0"/>
              <a:t>Earth System Grid </a:t>
            </a:r>
            <a:r>
              <a:rPr lang="en-US" sz="2000" dirty="0" smtClean="0"/>
              <a:t>Federation (ESGF)</a:t>
            </a:r>
            <a:endParaRPr lang="en-US" sz="2000" b="1" dirty="0" smtClean="0"/>
          </a:p>
          <a:p>
            <a:endParaRPr lang="en-US" sz="1800" dirty="0" smtClean="0"/>
          </a:p>
          <a:p>
            <a:endParaRPr lang="en-US" sz="1800" dirty="0"/>
          </a:p>
          <a:p>
            <a:r>
              <a:rPr lang="en-US" sz="1800" dirty="0" smtClean="0"/>
              <a:t>Early </a:t>
            </a:r>
            <a:r>
              <a:rPr lang="en-US" sz="1800" dirty="0"/>
              <a:t>Detection Research Network (EDRN</a:t>
            </a:r>
            <a:r>
              <a:rPr lang="en-US" sz="1800" dirty="0" smtClean="0"/>
              <a:t>)</a:t>
            </a:r>
            <a:r>
              <a:rPr lang="en-US" sz="1800" dirty="0"/>
              <a:t> </a:t>
            </a:r>
            <a:endParaRPr lang="en-US" sz="1800" dirty="0" smtClean="0"/>
          </a:p>
          <a:p>
            <a:endParaRPr lang="en-US" sz="1800" dirty="0" smtClean="0"/>
          </a:p>
          <a:p>
            <a:endParaRPr lang="en-US" sz="1800" dirty="0"/>
          </a:p>
          <a:p>
            <a:endParaRPr lang="en-US" sz="1800" dirty="0" smtClean="0"/>
          </a:p>
          <a:p>
            <a:r>
              <a:rPr lang="en-US" sz="1800" dirty="0" smtClean="0"/>
              <a:t>NASA’s </a:t>
            </a:r>
            <a:r>
              <a:rPr lang="en-US" sz="1800" dirty="0"/>
              <a:t>Earth Observing System Data and Information System (EOSDIS)</a:t>
            </a:r>
            <a:endParaRPr lang="en-US" sz="1800" b="1" dirty="0"/>
          </a:p>
          <a:p>
            <a:endParaRPr lang="en-US" sz="1800" dirty="0"/>
          </a:p>
        </p:txBody>
      </p:sp>
      <p:grpSp>
        <p:nvGrpSpPr>
          <p:cNvPr id="5" name="Group 4"/>
          <p:cNvGrpSpPr/>
          <p:nvPr/>
        </p:nvGrpSpPr>
        <p:grpSpPr>
          <a:xfrm>
            <a:off x="4959546" y="1387701"/>
            <a:ext cx="3124200" cy="1600200"/>
            <a:chOff x="4419600" y="914400"/>
            <a:chExt cx="4388476" cy="2071204"/>
          </a:xfrm>
        </p:grpSpPr>
        <p:pic>
          <p:nvPicPr>
            <p:cNvPr id="6" name="Picture 5"/>
            <p:cNvPicPr>
              <a:picLocks noChangeAspect="1"/>
            </p:cNvPicPr>
            <p:nvPr/>
          </p:nvPicPr>
          <p:blipFill>
            <a:blip r:embed="rId2"/>
            <a:stretch>
              <a:fillRect/>
            </a:stretch>
          </p:blipFill>
          <p:spPr>
            <a:xfrm>
              <a:off x="6781800" y="914400"/>
              <a:ext cx="2026276" cy="2032000"/>
            </a:xfrm>
            <a:prstGeom prst="rect">
              <a:avLst/>
            </a:prstGeom>
          </p:spPr>
        </p:pic>
        <p:pic>
          <p:nvPicPr>
            <p:cNvPr id="7" name="Picture 6"/>
            <p:cNvPicPr>
              <a:picLocks noChangeAspect="1"/>
            </p:cNvPicPr>
            <p:nvPr/>
          </p:nvPicPr>
          <p:blipFill>
            <a:blip r:embed="rId3"/>
            <a:stretch>
              <a:fillRect/>
            </a:stretch>
          </p:blipFill>
          <p:spPr>
            <a:xfrm>
              <a:off x="4419600" y="914400"/>
              <a:ext cx="2362200" cy="2071204"/>
            </a:xfrm>
            <a:prstGeom prst="rect">
              <a:avLst/>
            </a:prstGeom>
          </p:spPr>
        </p:pic>
      </p:grpSp>
      <p:pic>
        <p:nvPicPr>
          <p:cNvPr id="8" name="Picture 7" descr="united-data.jpg"/>
          <p:cNvPicPr/>
          <p:nvPr/>
        </p:nvPicPr>
        <p:blipFill>
          <a:blip r:embed="rId4">
            <a:extLst>
              <a:ext uri="{28A0092B-C50C-407E-A947-70E740481C1C}">
                <a14:useLocalDpi xmlns:a14="http://schemas.microsoft.com/office/drawing/2010/main" val="0"/>
              </a:ext>
            </a:extLst>
          </a:blip>
          <a:srcRect/>
          <a:stretch>
            <a:fillRect/>
          </a:stretch>
        </p:blipFill>
        <p:spPr bwMode="auto">
          <a:xfrm>
            <a:off x="5035881" y="3192377"/>
            <a:ext cx="2778537" cy="1535983"/>
          </a:xfrm>
          <a:prstGeom prst="rect">
            <a:avLst/>
          </a:prstGeom>
          <a:noFill/>
          <a:ln>
            <a:noFill/>
          </a:ln>
          <a:extLst/>
        </p:spPr>
      </p:pic>
      <p:pic>
        <p:nvPicPr>
          <p:cNvPr id="9" name="Picture 8"/>
          <p:cNvPicPr/>
          <p:nvPr/>
        </p:nvPicPr>
        <p:blipFill>
          <a:blip r:embed="rId5">
            <a:extLst>
              <a:ext uri="{28A0092B-C50C-407E-A947-70E740481C1C}">
                <a14:useLocalDpi xmlns:a14="http://schemas.microsoft.com/office/drawing/2010/main" val="0"/>
              </a:ext>
            </a:extLst>
          </a:blip>
          <a:srcRect/>
          <a:stretch>
            <a:fillRect/>
          </a:stretch>
        </p:blipFill>
        <p:spPr bwMode="auto">
          <a:xfrm>
            <a:off x="5147418" y="4915319"/>
            <a:ext cx="2667000" cy="1447800"/>
          </a:xfrm>
          <a:prstGeom prst="rect">
            <a:avLst/>
          </a:prstGeom>
          <a:noFill/>
          <a:ln>
            <a:noFill/>
          </a:ln>
        </p:spPr>
      </p:pic>
      <p:sp>
        <p:nvSpPr>
          <p:cNvPr id="3" name="Date Placeholder 2"/>
          <p:cNvSpPr>
            <a:spLocks noGrp="1"/>
          </p:cNvSpPr>
          <p:nvPr>
            <p:ph type="dt" sz="half" idx="10"/>
          </p:nvPr>
        </p:nvSpPr>
        <p:spPr/>
        <p:txBody>
          <a:bodyPr/>
          <a:lstStyle/>
          <a:p>
            <a:r>
              <a:rPr lang="en-US" smtClean="0"/>
              <a:t>1/7/16</a:t>
            </a:r>
            <a:endParaRPr lang="en-US"/>
          </a:p>
        </p:txBody>
      </p:sp>
      <p:sp>
        <p:nvSpPr>
          <p:cNvPr id="11" name="Slide Number Placeholder 10"/>
          <p:cNvSpPr>
            <a:spLocks noGrp="1"/>
          </p:cNvSpPr>
          <p:nvPr>
            <p:ph type="sldNum" sz="quarter" idx="12"/>
          </p:nvPr>
        </p:nvSpPr>
        <p:spPr/>
        <p:txBody>
          <a:bodyPr/>
          <a:lstStyle/>
          <a:p>
            <a:fld id="{1DDDD8B9-C07E-F649-BDB8-C1B81A4039A1}" type="slidenum">
              <a:rPr lang="en-US" smtClean="0"/>
              <a:t>14</a:t>
            </a:fld>
            <a:endParaRPr lang="en-US"/>
          </a:p>
        </p:txBody>
      </p:sp>
    </p:spTree>
    <p:extLst>
      <p:ext uri="{BB962C8B-B14F-4D97-AF65-F5344CB8AC3E}">
        <p14:creationId xmlns:p14="http://schemas.microsoft.com/office/powerpoint/2010/main" val="2761454963"/>
      </p:ext>
    </p:extLst>
  </p:cSld>
  <p:clrMapOvr>
    <a:masterClrMapping/>
  </p:clrMapOvr>
  <mc:AlternateContent xmlns:mc="http://schemas.openxmlformats.org/markup-compatibility/2006">
    <mc:Choice xmlns:p14="http://schemas.microsoft.com/office/powerpoint/2010/main" Requires="p14">
      <p:transition p14:dur="0" advClick="0" advTm="10000"/>
    </mc:Choice>
    <mc:Fallback>
      <p:transition advClick="0" advTm="10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rchElement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0588"/>
            <a:ext cx="9144000" cy="5610883"/>
          </a:xfrm>
          <a:prstGeom prst="rect">
            <a:avLst/>
          </a:prstGeom>
        </p:spPr>
      </p:pic>
      <p:sp>
        <p:nvSpPr>
          <p:cNvPr id="5" name="Title 1"/>
          <p:cNvSpPr txBox="1">
            <a:spLocks/>
          </p:cNvSpPr>
          <p:nvPr/>
        </p:nvSpPr>
        <p:spPr>
          <a:xfrm>
            <a:off x="549275" y="108237"/>
            <a:ext cx="8375716" cy="622952"/>
          </a:xfrm>
          <a:prstGeom prst="rect">
            <a:avLst/>
          </a:prstGeom>
        </p:spPr>
        <p:txBody>
          <a:bodyPr/>
          <a:lstStyle>
            <a:lvl1pPr algn="ctr" defTabSz="914400" rtl="0" eaLnBrk="1" latinLnBrk="0" hangingPunct="1">
              <a:spcBef>
                <a:spcPct val="0"/>
              </a:spcBef>
              <a:buNone/>
              <a:defRPr sz="4600" kern="1200">
                <a:solidFill>
                  <a:schemeClr val="accent1">
                    <a:lumMod val="75000"/>
                  </a:schemeClr>
                </a:solidFill>
                <a:latin typeface="+mj-lt"/>
                <a:ea typeface="+mj-ea"/>
                <a:cs typeface="+mj-cs"/>
              </a:defRPr>
            </a:lvl1pPr>
          </a:lstStyle>
          <a:p>
            <a:r>
              <a:rPr lang="en-US" dirty="0" smtClean="0"/>
              <a:t>Architecture Elements</a:t>
            </a:r>
            <a:endParaRPr lang="en-US" dirty="0"/>
          </a:p>
        </p:txBody>
      </p:sp>
      <p:sp>
        <p:nvSpPr>
          <p:cNvPr id="2" name="Date Placeholder 1"/>
          <p:cNvSpPr>
            <a:spLocks noGrp="1"/>
          </p:cNvSpPr>
          <p:nvPr>
            <p:ph type="dt" sz="half" idx="10"/>
          </p:nvPr>
        </p:nvSpPr>
        <p:spPr/>
        <p:txBody>
          <a:bodyPr/>
          <a:lstStyle/>
          <a:p>
            <a:r>
              <a:rPr lang="en-US" smtClean="0"/>
              <a:t>1/7/16</a:t>
            </a:r>
            <a:endParaRPr lang="en-US"/>
          </a:p>
        </p:txBody>
      </p:sp>
      <p:sp>
        <p:nvSpPr>
          <p:cNvPr id="6" name="Slide Number Placeholder 5"/>
          <p:cNvSpPr>
            <a:spLocks noGrp="1"/>
          </p:cNvSpPr>
          <p:nvPr>
            <p:ph type="sldNum" sz="quarter" idx="12"/>
          </p:nvPr>
        </p:nvSpPr>
        <p:spPr/>
        <p:txBody>
          <a:bodyPr/>
          <a:lstStyle/>
          <a:p>
            <a:fld id="{1DDDD8B9-C07E-F649-BDB8-C1B81A4039A1}" type="slidenum">
              <a:rPr lang="en-US" smtClean="0"/>
              <a:t>15</a:t>
            </a:fld>
            <a:endParaRPr lang="en-US"/>
          </a:p>
        </p:txBody>
      </p:sp>
    </p:spTree>
    <p:extLst>
      <p:ext uri="{BB962C8B-B14F-4D97-AF65-F5344CB8AC3E}">
        <p14:creationId xmlns:p14="http://schemas.microsoft.com/office/powerpoint/2010/main" val="2439306770"/>
      </p:ext>
    </p:extLst>
  </p:cSld>
  <p:clrMapOvr>
    <a:masterClrMapping/>
  </p:clrMapOvr>
  <mc:AlternateContent xmlns:mc="http://schemas.openxmlformats.org/markup-compatibility/2006">
    <mc:Choice xmlns:p14="http://schemas.microsoft.com/office/powerpoint/2010/main" Requires="p14">
      <p:transition p14:dur="0" advClick="0" advTm="10000"/>
    </mc:Choice>
    <mc:Fallback>
      <p:transition advClick="0" advTm="10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38931"/>
            <a:ext cx="8375716" cy="803734"/>
          </a:xfrm>
        </p:spPr>
        <p:txBody>
          <a:bodyPr/>
          <a:lstStyle/>
          <a:p>
            <a:r>
              <a:rPr lang="en-US" dirty="0" smtClean="0"/>
              <a:t>Data Lifecycle</a:t>
            </a:r>
            <a:endParaRPr lang="en-US"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314075" y="617496"/>
            <a:ext cx="8517699" cy="5650677"/>
          </a:xfrm>
          <a:prstGeom prst="rect">
            <a:avLst/>
          </a:prstGeom>
        </p:spPr>
      </p:pic>
      <p:sp>
        <p:nvSpPr>
          <p:cNvPr id="3" name="Date Placeholder 2"/>
          <p:cNvSpPr>
            <a:spLocks noGrp="1"/>
          </p:cNvSpPr>
          <p:nvPr>
            <p:ph type="dt" sz="half" idx="10"/>
          </p:nvPr>
        </p:nvSpPr>
        <p:spPr/>
        <p:txBody>
          <a:bodyPr/>
          <a:lstStyle/>
          <a:p>
            <a:r>
              <a:rPr lang="en-US" smtClean="0"/>
              <a:t>1/7/16</a:t>
            </a:r>
            <a:endParaRPr lang="en-US"/>
          </a:p>
        </p:txBody>
      </p:sp>
      <p:sp>
        <p:nvSpPr>
          <p:cNvPr id="6" name="Slide Number Placeholder 5"/>
          <p:cNvSpPr>
            <a:spLocks noGrp="1"/>
          </p:cNvSpPr>
          <p:nvPr>
            <p:ph type="sldNum" sz="quarter" idx="12"/>
          </p:nvPr>
        </p:nvSpPr>
        <p:spPr/>
        <p:txBody>
          <a:bodyPr/>
          <a:lstStyle/>
          <a:p>
            <a:fld id="{1DDDD8B9-C07E-F649-BDB8-C1B81A4039A1}" type="slidenum">
              <a:rPr lang="en-US" smtClean="0"/>
              <a:t>16</a:t>
            </a:fld>
            <a:endParaRPr lang="en-US"/>
          </a:p>
        </p:txBody>
      </p:sp>
    </p:spTree>
    <p:extLst>
      <p:ext uri="{BB962C8B-B14F-4D97-AF65-F5344CB8AC3E}">
        <p14:creationId xmlns:p14="http://schemas.microsoft.com/office/powerpoint/2010/main" val="2406910120"/>
      </p:ext>
    </p:extLst>
  </p:cSld>
  <p:clrMapOvr>
    <a:masterClrMapping/>
  </p:clrMapOvr>
  <mc:AlternateContent xmlns:mc="http://schemas.openxmlformats.org/markup-compatibility/2006">
    <mc:Choice xmlns:p14="http://schemas.microsoft.com/office/powerpoint/2010/main" Requires="p14">
      <p:transition p14:dur="0" advClick="0" advTm="10000"/>
    </mc:Choice>
    <mc:Fallback>
      <p:transition advClick="0" advTm="10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375716" cy="935725"/>
          </a:xfrm>
        </p:spPr>
        <p:txBody>
          <a:bodyPr/>
          <a:lstStyle/>
          <a:p>
            <a:r>
              <a:rPr lang="en-US" dirty="0" smtClean="0"/>
              <a:t>Information Model Context</a:t>
            </a:r>
            <a:endParaRPr lang="en-US" dirty="0"/>
          </a:p>
        </p:txBody>
      </p:sp>
      <p:pic>
        <p:nvPicPr>
          <p:cNvPr id="4" name="Picture 3"/>
          <p:cNvPicPr>
            <a:picLocks noChangeAspect="1"/>
          </p:cNvPicPr>
          <p:nvPr/>
        </p:nvPicPr>
        <p:blipFill>
          <a:blip r:embed="rId3"/>
          <a:stretch>
            <a:fillRect/>
          </a:stretch>
        </p:blipFill>
        <p:spPr>
          <a:xfrm>
            <a:off x="381000" y="1311717"/>
            <a:ext cx="8438676" cy="4740523"/>
          </a:xfrm>
          <a:prstGeom prst="rect">
            <a:avLst/>
          </a:prstGeom>
        </p:spPr>
      </p:pic>
      <p:sp>
        <p:nvSpPr>
          <p:cNvPr id="3" name="Date Placeholder 2"/>
          <p:cNvSpPr>
            <a:spLocks noGrp="1"/>
          </p:cNvSpPr>
          <p:nvPr>
            <p:ph type="dt" sz="half" idx="10"/>
          </p:nvPr>
        </p:nvSpPr>
        <p:spPr/>
        <p:txBody>
          <a:bodyPr/>
          <a:lstStyle/>
          <a:p>
            <a:r>
              <a:rPr lang="en-US" smtClean="0"/>
              <a:t>1/7/16</a:t>
            </a:r>
            <a:endParaRPr lang="en-US"/>
          </a:p>
        </p:txBody>
      </p:sp>
      <p:sp>
        <p:nvSpPr>
          <p:cNvPr id="6" name="Slide Number Placeholder 5"/>
          <p:cNvSpPr>
            <a:spLocks noGrp="1"/>
          </p:cNvSpPr>
          <p:nvPr>
            <p:ph type="sldNum" sz="quarter" idx="12"/>
          </p:nvPr>
        </p:nvSpPr>
        <p:spPr/>
        <p:txBody>
          <a:bodyPr/>
          <a:lstStyle/>
          <a:p>
            <a:fld id="{1DDDD8B9-C07E-F649-BDB8-C1B81A4039A1}" type="slidenum">
              <a:rPr lang="en-US" smtClean="0"/>
              <a:t>17</a:t>
            </a:fld>
            <a:endParaRPr lang="en-US"/>
          </a:p>
        </p:txBody>
      </p:sp>
    </p:spTree>
    <p:extLst>
      <p:ext uri="{BB962C8B-B14F-4D97-AF65-F5344CB8AC3E}">
        <p14:creationId xmlns:p14="http://schemas.microsoft.com/office/powerpoint/2010/main" val="622948061"/>
      </p:ext>
    </p:extLst>
  </p:cSld>
  <p:clrMapOvr>
    <a:masterClrMapping/>
  </p:clrMapOvr>
  <mc:AlternateContent xmlns:mc="http://schemas.openxmlformats.org/markup-compatibility/2006">
    <mc:Choice xmlns:p14="http://schemas.microsoft.com/office/powerpoint/2010/main" Requires="p14">
      <p:transition p14:dur="0" advClick="0" advTm="10000"/>
    </mc:Choice>
    <mc:Fallback>
      <p:transition advClick="0" advTm="10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0"/>
            <a:ext cx="8375716" cy="942727"/>
          </a:xfrm>
        </p:spPr>
        <p:txBody>
          <a:bodyPr/>
          <a:lstStyle/>
          <a:p>
            <a:r>
              <a:rPr lang="en-US" dirty="0" smtClean="0"/>
              <a:t>Framework</a:t>
            </a:r>
            <a:endParaRPr lang="en-US" dirty="0"/>
          </a:p>
        </p:txBody>
      </p:sp>
      <p:pic>
        <p:nvPicPr>
          <p:cNvPr id="4" name="Picture 3" descr="EC_CD_datascience_framework.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20185"/>
            <a:ext cx="9144000" cy="4674830"/>
          </a:xfrm>
          <a:prstGeom prst="rect">
            <a:avLst/>
          </a:prstGeom>
        </p:spPr>
      </p:pic>
      <p:sp>
        <p:nvSpPr>
          <p:cNvPr id="3" name="Date Placeholder 2"/>
          <p:cNvSpPr>
            <a:spLocks noGrp="1"/>
          </p:cNvSpPr>
          <p:nvPr>
            <p:ph type="dt" sz="half" idx="10"/>
          </p:nvPr>
        </p:nvSpPr>
        <p:spPr/>
        <p:txBody>
          <a:bodyPr/>
          <a:lstStyle/>
          <a:p>
            <a:r>
              <a:rPr lang="en-US" smtClean="0"/>
              <a:t>1/7/16</a:t>
            </a:r>
            <a:endParaRPr lang="en-US"/>
          </a:p>
        </p:txBody>
      </p:sp>
      <p:sp>
        <p:nvSpPr>
          <p:cNvPr id="6" name="Slide Number Placeholder 5"/>
          <p:cNvSpPr>
            <a:spLocks noGrp="1"/>
          </p:cNvSpPr>
          <p:nvPr>
            <p:ph type="sldNum" sz="quarter" idx="12"/>
          </p:nvPr>
        </p:nvSpPr>
        <p:spPr/>
        <p:txBody>
          <a:bodyPr/>
          <a:lstStyle/>
          <a:p>
            <a:fld id="{1DDDD8B9-C07E-F649-BDB8-C1B81A4039A1}" type="slidenum">
              <a:rPr lang="en-US" smtClean="0"/>
              <a:t>18</a:t>
            </a:fld>
            <a:endParaRPr lang="en-US"/>
          </a:p>
        </p:txBody>
      </p:sp>
    </p:spTree>
    <p:extLst>
      <p:ext uri="{BB962C8B-B14F-4D97-AF65-F5344CB8AC3E}">
        <p14:creationId xmlns:p14="http://schemas.microsoft.com/office/powerpoint/2010/main" val="1078088010"/>
      </p:ext>
    </p:extLst>
  </p:cSld>
  <p:clrMapOvr>
    <a:masterClrMapping/>
  </p:clrMapOvr>
  <mc:AlternateContent xmlns:mc="http://schemas.openxmlformats.org/markup-compatibility/2006">
    <mc:Choice xmlns:p14="http://schemas.microsoft.com/office/powerpoint/2010/main" Requires="p14">
      <p:transition p14:dur="0" advClick="0" advTm="10000"/>
    </mc:Choice>
    <mc:Fallback>
      <p:transition advClick="0" advTm="10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375716" cy="873261"/>
          </a:xfrm>
        </p:spPr>
        <p:txBody>
          <a:bodyPr/>
          <a:lstStyle/>
          <a:p>
            <a:r>
              <a:rPr lang="en-US" dirty="0" smtClean="0"/>
              <a:t>Example Instantiation</a:t>
            </a:r>
            <a:endParaRPr lang="en-US" dirty="0"/>
          </a:p>
        </p:txBody>
      </p:sp>
      <p:pic>
        <p:nvPicPr>
          <p:cNvPr id="4" name="Content Placeholder 3" descr="EC_CD_CI_software[1].pdf"/>
          <p:cNvPicPr>
            <a:picLocks noGrp="1" noChangeAspect="1"/>
          </p:cNvPicPr>
          <p:nvPr>
            <p:ph idx="1"/>
          </p:nvPr>
        </p:nvPicPr>
        <p:blipFill>
          <a:blip r:embed="rId2">
            <a:extLst>
              <a:ext uri="{28A0092B-C50C-407E-A947-70E740481C1C}">
                <a14:useLocalDpi xmlns:a14="http://schemas.microsoft.com/office/drawing/2010/main" val="0"/>
              </a:ext>
            </a:extLst>
          </a:blip>
          <a:srcRect l="1559" r="1559"/>
          <a:stretch>
            <a:fillRect/>
          </a:stretch>
        </p:blipFill>
        <p:spPr>
          <a:xfrm>
            <a:off x="549275" y="1285829"/>
            <a:ext cx="8539134" cy="4737496"/>
          </a:xfrm>
        </p:spPr>
      </p:pic>
      <p:sp>
        <p:nvSpPr>
          <p:cNvPr id="3" name="Date Placeholder 2"/>
          <p:cNvSpPr>
            <a:spLocks noGrp="1"/>
          </p:cNvSpPr>
          <p:nvPr>
            <p:ph type="dt" sz="half" idx="10"/>
          </p:nvPr>
        </p:nvSpPr>
        <p:spPr/>
        <p:txBody>
          <a:bodyPr/>
          <a:lstStyle/>
          <a:p>
            <a:r>
              <a:rPr lang="en-US" smtClean="0"/>
              <a:t>1/7/16</a:t>
            </a:r>
            <a:endParaRPr lang="en-US"/>
          </a:p>
        </p:txBody>
      </p:sp>
      <p:sp>
        <p:nvSpPr>
          <p:cNvPr id="6" name="Slide Number Placeholder 5"/>
          <p:cNvSpPr>
            <a:spLocks noGrp="1"/>
          </p:cNvSpPr>
          <p:nvPr>
            <p:ph type="sldNum" sz="quarter" idx="12"/>
          </p:nvPr>
        </p:nvSpPr>
        <p:spPr/>
        <p:txBody>
          <a:bodyPr/>
          <a:lstStyle/>
          <a:p>
            <a:fld id="{1DDDD8B9-C07E-F649-BDB8-C1B81A4039A1}" type="slidenum">
              <a:rPr lang="en-US" smtClean="0"/>
              <a:t>19</a:t>
            </a:fld>
            <a:endParaRPr lang="en-US"/>
          </a:p>
        </p:txBody>
      </p:sp>
    </p:spTree>
    <p:extLst>
      <p:ext uri="{BB962C8B-B14F-4D97-AF65-F5344CB8AC3E}">
        <p14:creationId xmlns:p14="http://schemas.microsoft.com/office/powerpoint/2010/main" val="3382526979"/>
      </p:ext>
    </p:extLst>
  </p:cSld>
  <p:clrMapOvr>
    <a:masterClrMapping/>
  </p:clrMapOvr>
  <mc:AlternateContent xmlns:mc="http://schemas.openxmlformats.org/markup-compatibility/2006">
    <mc:Choice xmlns:p14="http://schemas.microsoft.com/office/powerpoint/2010/main" Requires="p14">
      <p:transition p14:dur="0" advClick="0" advTm="10000"/>
    </mc:Choice>
    <mc:Fallback>
      <p:transition advClick="0" advTm="1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78666" y="307470"/>
            <a:ext cx="4620209" cy="2658282"/>
          </a:xfrm>
          <a:prstGeom prst="rect">
            <a:avLst/>
          </a:prstGeom>
        </p:spPr>
      </p:pic>
      <p:pic>
        <p:nvPicPr>
          <p:cNvPr id="2" name="Picture 1"/>
          <p:cNvPicPr>
            <a:picLocks noChangeAspect="1"/>
          </p:cNvPicPr>
          <p:nvPr/>
        </p:nvPicPr>
        <p:blipFill>
          <a:blip r:embed="rId4"/>
          <a:stretch>
            <a:fillRect/>
          </a:stretch>
        </p:blipFill>
        <p:spPr>
          <a:xfrm>
            <a:off x="4319170" y="2010363"/>
            <a:ext cx="4095942" cy="2716975"/>
          </a:xfrm>
          <a:prstGeom prst="rect">
            <a:avLst/>
          </a:prstGeom>
        </p:spPr>
      </p:pic>
      <p:sp>
        <p:nvSpPr>
          <p:cNvPr id="3" name="Rectangle 2"/>
          <p:cNvSpPr/>
          <p:nvPr/>
        </p:nvSpPr>
        <p:spPr>
          <a:xfrm>
            <a:off x="581169" y="4869722"/>
            <a:ext cx="8124528" cy="1200329"/>
          </a:xfrm>
          <a:prstGeom prst="rect">
            <a:avLst/>
          </a:prstGeom>
        </p:spPr>
        <p:txBody>
          <a:bodyPr wrap="square">
            <a:spAutoFit/>
          </a:bodyPr>
          <a:lstStyle/>
          <a:p>
            <a:r>
              <a:rPr lang="en-US" dirty="0" smtClean="0">
                <a:solidFill>
                  <a:srgbClr val="000000"/>
                </a:solidFill>
              </a:rPr>
              <a:t>A </a:t>
            </a:r>
            <a:r>
              <a:rPr lang="en-US" dirty="0">
                <a:solidFill>
                  <a:srgbClr val="000000"/>
                </a:solidFill>
              </a:rPr>
              <a:t>high level system blueprint for the definition, construction, and deployment of both existing and new components to ensure that they can be unified and integrated into an evolutionary national infrastructure for </a:t>
            </a:r>
            <a:r>
              <a:rPr lang="en-US" dirty="0" err="1">
                <a:solidFill>
                  <a:srgbClr val="000000"/>
                </a:solidFill>
              </a:rPr>
              <a:t>EarthCube</a:t>
            </a:r>
            <a:endParaRPr lang="en-US" dirty="0">
              <a:solidFill>
                <a:srgbClr val="000000"/>
              </a:solidFill>
            </a:endParaRPr>
          </a:p>
        </p:txBody>
      </p:sp>
      <p:sp>
        <p:nvSpPr>
          <p:cNvPr id="5" name="Date Placeholder 4"/>
          <p:cNvSpPr>
            <a:spLocks noGrp="1"/>
          </p:cNvSpPr>
          <p:nvPr>
            <p:ph type="dt" sz="half" idx="10"/>
          </p:nvPr>
        </p:nvSpPr>
        <p:spPr/>
        <p:txBody>
          <a:bodyPr/>
          <a:lstStyle/>
          <a:p>
            <a:r>
              <a:rPr lang="en-US" smtClean="0"/>
              <a:t>1/7/16</a:t>
            </a:r>
            <a:endParaRPr lang="en-US"/>
          </a:p>
        </p:txBody>
      </p:sp>
      <p:sp>
        <p:nvSpPr>
          <p:cNvPr id="7" name="Slide Number Placeholder 6"/>
          <p:cNvSpPr>
            <a:spLocks noGrp="1"/>
          </p:cNvSpPr>
          <p:nvPr>
            <p:ph type="sldNum" sz="quarter" idx="12"/>
          </p:nvPr>
        </p:nvSpPr>
        <p:spPr/>
        <p:txBody>
          <a:bodyPr/>
          <a:lstStyle/>
          <a:p>
            <a:fld id="{1DDDD8B9-C07E-F649-BDB8-C1B81A4039A1}" type="slidenum">
              <a:rPr lang="en-US" smtClean="0"/>
              <a:t>2</a:t>
            </a:fld>
            <a:endParaRPr lang="en-US"/>
          </a:p>
        </p:txBody>
      </p:sp>
    </p:spTree>
    <p:extLst>
      <p:ext uri="{BB962C8B-B14F-4D97-AF65-F5344CB8AC3E}">
        <p14:creationId xmlns:p14="http://schemas.microsoft.com/office/powerpoint/2010/main" val="2011232873"/>
      </p:ext>
    </p:extLst>
  </p:cSld>
  <p:clrMapOvr>
    <a:masterClrMapping/>
  </p:clrMapOvr>
  <mc:AlternateContent xmlns:mc="http://schemas.openxmlformats.org/markup-compatibility/2006">
    <mc:Choice xmlns:p14="http://schemas.microsoft.com/office/powerpoint/2010/main" Requires="p14">
      <p:transition p14:dur="0" advClick="0" advTm="10000"/>
    </mc:Choice>
    <mc:Fallback>
      <p:transition advClick="0" advTm="10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490338"/>
            <a:ext cx="8375716" cy="1336956"/>
          </a:xfrm>
        </p:spPr>
        <p:txBody>
          <a:bodyPr/>
          <a:lstStyle/>
          <a:p>
            <a:r>
              <a:rPr lang="en-US" dirty="0" smtClean="0"/>
              <a:t>Thank You</a:t>
            </a:r>
            <a:br>
              <a:rPr lang="en-US" dirty="0" smtClean="0"/>
            </a:br>
            <a:r>
              <a:rPr lang="en-US" dirty="0"/>
              <a:t/>
            </a:r>
            <a:br>
              <a:rPr lang="en-US" dirty="0"/>
            </a:br>
            <a:r>
              <a:rPr lang="en-US" dirty="0" smtClean="0"/>
              <a:t/>
            </a:r>
            <a:br>
              <a:rPr lang="en-US" dirty="0" smtClean="0"/>
            </a:br>
            <a:r>
              <a:rPr lang="en-US" dirty="0" smtClean="0"/>
              <a:t>Questions?</a:t>
            </a:r>
            <a:endParaRPr lang="en-US" dirty="0"/>
          </a:p>
        </p:txBody>
      </p:sp>
      <p:sp>
        <p:nvSpPr>
          <p:cNvPr id="3" name="Date Placeholder 2"/>
          <p:cNvSpPr>
            <a:spLocks noGrp="1"/>
          </p:cNvSpPr>
          <p:nvPr>
            <p:ph type="dt" sz="half" idx="10"/>
          </p:nvPr>
        </p:nvSpPr>
        <p:spPr/>
        <p:txBody>
          <a:bodyPr/>
          <a:lstStyle/>
          <a:p>
            <a:r>
              <a:rPr lang="en-US" smtClean="0"/>
              <a:t>1/7/16</a:t>
            </a:r>
            <a:endParaRPr lang="en-US"/>
          </a:p>
        </p:txBody>
      </p:sp>
      <p:sp>
        <p:nvSpPr>
          <p:cNvPr id="5" name="Slide Number Placeholder 4"/>
          <p:cNvSpPr>
            <a:spLocks noGrp="1"/>
          </p:cNvSpPr>
          <p:nvPr>
            <p:ph type="sldNum" sz="quarter" idx="12"/>
          </p:nvPr>
        </p:nvSpPr>
        <p:spPr/>
        <p:txBody>
          <a:bodyPr/>
          <a:lstStyle/>
          <a:p>
            <a:fld id="{1DDDD8B9-C07E-F649-BDB8-C1B81A4039A1}" type="slidenum">
              <a:rPr lang="en-US" smtClean="0"/>
              <a:t>20</a:t>
            </a:fld>
            <a:endParaRPr lang="en-US"/>
          </a:p>
        </p:txBody>
      </p:sp>
    </p:spTree>
    <p:extLst>
      <p:ext uri="{BB962C8B-B14F-4D97-AF65-F5344CB8AC3E}">
        <p14:creationId xmlns:p14="http://schemas.microsoft.com/office/powerpoint/2010/main" val="2829254458"/>
      </p:ext>
    </p:extLst>
  </p:cSld>
  <p:clrMapOvr>
    <a:masterClrMapping/>
  </p:clrMapOvr>
  <mc:AlternateContent xmlns:mc="http://schemas.openxmlformats.org/markup-compatibility/2006">
    <mc:Choice xmlns:p14="http://schemas.microsoft.com/office/powerpoint/2010/main" Requires="p14">
      <p:transition p14:dur="0" advClick="0" advTm="10000"/>
    </mc:Choice>
    <mc:Fallback>
      <p:transition advClick="0" advTm="10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err="1" smtClean="0"/>
              <a:t>EarthCube</a:t>
            </a:r>
            <a:r>
              <a:rPr lang="en-US" dirty="0" smtClean="0"/>
              <a:t> Conceptual Architecture Discussion</a:t>
            </a:r>
            <a:endParaRPr lang="en-US" dirty="0"/>
          </a:p>
        </p:txBody>
      </p:sp>
      <p:sp>
        <p:nvSpPr>
          <p:cNvPr id="7" name="Subtitle 6"/>
          <p:cNvSpPr>
            <a:spLocks noGrp="1"/>
          </p:cNvSpPr>
          <p:nvPr>
            <p:ph type="subTitle" idx="1"/>
          </p:nvPr>
        </p:nvSpPr>
        <p:spPr/>
        <p:txBody>
          <a:bodyPr/>
          <a:lstStyle/>
          <a:p>
            <a:r>
              <a:rPr lang="en-US" dirty="0" smtClean="0"/>
              <a:t>The controversial bits</a:t>
            </a:r>
            <a:r>
              <a:rPr lang="is-IS" dirty="0" smtClean="0"/>
              <a:t>…</a:t>
            </a:r>
            <a:endParaRPr lang="en-US" dirty="0"/>
          </a:p>
        </p:txBody>
      </p:sp>
      <p:sp>
        <p:nvSpPr>
          <p:cNvPr id="4" name="Date Placeholder 3"/>
          <p:cNvSpPr>
            <a:spLocks noGrp="1"/>
          </p:cNvSpPr>
          <p:nvPr>
            <p:ph type="dt" sz="half" idx="10"/>
          </p:nvPr>
        </p:nvSpPr>
        <p:spPr/>
        <p:txBody>
          <a:bodyPr/>
          <a:lstStyle/>
          <a:p>
            <a:r>
              <a:rPr lang="en-US" smtClean="0"/>
              <a:t>1/7/16</a:t>
            </a:r>
            <a:endParaRPr lang="en-US"/>
          </a:p>
        </p:txBody>
      </p:sp>
      <p:sp>
        <p:nvSpPr>
          <p:cNvPr id="5" name="Slide Number Placeholder 4"/>
          <p:cNvSpPr>
            <a:spLocks noGrp="1"/>
          </p:cNvSpPr>
          <p:nvPr>
            <p:ph type="sldNum" sz="quarter" idx="12"/>
          </p:nvPr>
        </p:nvSpPr>
        <p:spPr/>
        <p:txBody>
          <a:bodyPr/>
          <a:lstStyle/>
          <a:p>
            <a:fld id="{1DDDD8B9-C07E-F649-BDB8-C1B81A4039A1}" type="slidenum">
              <a:rPr lang="uk-UA" smtClean="0"/>
              <a:t>21</a:t>
            </a:fld>
            <a:endParaRPr lang="uk-UA"/>
          </a:p>
        </p:txBody>
      </p:sp>
    </p:spTree>
    <p:extLst>
      <p:ext uri="{BB962C8B-B14F-4D97-AF65-F5344CB8AC3E}">
        <p14:creationId xmlns:p14="http://schemas.microsoft.com/office/powerpoint/2010/main" val="1162189752"/>
      </p:ext>
    </p:extLst>
  </p:cSld>
  <p:clrMapOvr>
    <a:masterClrMapping/>
  </p:clrMapOvr>
  <mc:AlternateContent xmlns:mc="http://schemas.openxmlformats.org/markup-compatibility/2006">
    <mc:Choice xmlns:p14="http://schemas.microsoft.com/office/powerpoint/2010/main" Requires="p14">
      <p:transition p14:dur="0" advClick="0" advTm="10000"/>
    </mc:Choice>
    <mc:Fallback>
      <p:transition advClick="0" advTm="10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3480" y="2833359"/>
            <a:ext cx="8375716" cy="1336956"/>
          </a:xfrm>
        </p:spPr>
        <p:txBody>
          <a:bodyPr/>
          <a:lstStyle/>
          <a:p>
            <a:r>
              <a:rPr lang="en-US" dirty="0" smtClean="0"/>
              <a:t>THIS IS A DISCUSSION.</a:t>
            </a:r>
            <a:br>
              <a:rPr lang="en-US" dirty="0" smtClean="0"/>
            </a:br>
            <a:r>
              <a:rPr lang="en-US" dirty="0" smtClean="0"/>
              <a:t/>
            </a:r>
            <a:br>
              <a:rPr lang="en-US" dirty="0" smtClean="0"/>
            </a:br>
            <a:r>
              <a:rPr lang="en-US" dirty="0" smtClean="0"/>
              <a:t>Please Talk.</a:t>
            </a:r>
            <a:endParaRPr lang="en-US" dirty="0"/>
          </a:p>
        </p:txBody>
      </p:sp>
      <p:sp>
        <p:nvSpPr>
          <p:cNvPr id="4" name="Date Placeholder 3"/>
          <p:cNvSpPr>
            <a:spLocks noGrp="1"/>
          </p:cNvSpPr>
          <p:nvPr>
            <p:ph type="dt" sz="half" idx="10"/>
          </p:nvPr>
        </p:nvSpPr>
        <p:spPr/>
        <p:txBody>
          <a:bodyPr/>
          <a:lstStyle/>
          <a:p>
            <a:r>
              <a:rPr lang="en-US" smtClean="0"/>
              <a:t>1/7/16</a:t>
            </a:r>
            <a:endParaRPr lang="en-US"/>
          </a:p>
        </p:txBody>
      </p:sp>
      <p:sp>
        <p:nvSpPr>
          <p:cNvPr id="5" name="Slide Number Placeholder 4"/>
          <p:cNvSpPr>
            <a:spLocks noGrp="1"/>
          </p:cNvSpPr>
          <p:nvPr>
            <p:ph type="sldNum" sz="quarter" idx="12"/>
          </p:nvPr>
        </p:nvSpPr>
        <p:spPr/>
        <p:txBody>
          <a:bodyPr/>
          <a:lstStyle/>
          <a:p>
            <a:fld id="{1DDDD8B9-C07E-F649-BDB8-C1B81A4039A1}" type="slidenum">
              <a:rPr lang="uk-UA" smtClean="0"/>
              <a:t>22</a:t>
            </a:fld>
            <a:endParaRPr lang="uk-UA"/>
          </a:p>
        </p:txBody>
      </p:sp>
    </p:spTree>
    <p:extLst>
      <p:ext uri="{BB962C8B-B14F-4D97-AF65-F5344CB8AC3E}">
        <p14:creationId xmlns:p14="http://schemas.microsoft.com/office/powerpoint/2010/main" val="1459018943"/>
      </p:ext>
    </p:extLst>
  </p:cSld>
  <p:clrMapOvr>
    <a:masterClrMapping/>
  </p:clrMapOvr>
  <mc:AlternateContent xmlns:mc="http://schemas.openxmlformats.org/markup-compatibility/2006">
    <mc:Choice xmlns:p14="http://schemas.microsoft.com/office/powerpoint/2010/main" Requires="p14">
      <p:transition p14:dur="0" advClick="0" advTm="10000"/>
    </mc:Choice>
    <mc:Fallback>
      <p:transition advClick="0" advTm="10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038910227"/>
              </p:ext>
            </p:extLst>
          </p:nvPr>
        </p:nvGraphicFramePr>
        <p:xfrm>
          <a:off x="-332508" y="71115"/>
          <a:ext cx="6578930" cy="4917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r>
              <a:rPr lang="en-US" smtClean="0"/>
              <a:t>1/7/16</a:t>
            </a:r>
            <a:endParaRPr lang="en-US"/>
          </a:p>
        </p:txBody>
      </p:sp>
      <p:sp>
        <p:nvSpPr>
          <p:cNvPr id="5" name="Slide Number Placeholder 4"/>
          <p:cNvSpPr>
            <a:spLocks noGrp="1"/>
          </p:cNvSpPr>
          <p:nvPr>
            <p:ph type="sldNum" sz="quarter" idx="12"/>
          </p:nvPr>
        </p:nvSpPr>
        <p:spPr/>
        <p:txBody>
          <a:bodyPr/>
          <a:lstStyle/>
          <a:p>
            <a:fld id="{1DDDD8B9-C07E-F649-BDB8-C1B81A4039A1}" type="slidenum">
              <a:rPr lang="uk-UA" smtClean="0"/>
              <a:t>23</a:t>
            </a:fld>
            <a:endParaRPr lang="uk-UA"/>
          </a:p>
        </p:txBody>
      </p:sp>
      <p:graphicFrame>
        <p:nvGraphicFramePr>
          <p:cNvPr id="7" name="Diagram 6"/>
          <p:cNvGraphicFramePr/>
          <p:nvPr>
            <p:extLst>
              <p:ext uri="{D42A27DB-BD31-4B8C-83A1-F6EECF244321}">
                <p14:modId xmlns:p14="http://schemas.microsoft.com/office/powerpoint/2010/main" val="270044864"/>
              </p:ext>
            </p:extLst>
          </p:nvPr>
        </p:nvGraphicFramePr>
        <p:xfrm>
          <a:off x="5692239" y="850734"/>
          <a:ext cx="2767446" cy="18449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 7"/>
          <p:cNvGraphicFramePr/>
          <p:nvPr>
            <p:extLst>
              <p:ext uri="{D42A27DB-BD31-4B8C-83A1-F6EECF244321}">
                <p14:modId xmlns:p14="http://schemas.microsoft.com/office/powerpoint/2010/main" val="1129456198"/>
              </p:ext>
            </p:extLst>
          </p:nvPr>
        </p:nvGraphicFramePr>
        <p:xfrm>
          <a:off x="5074055" y="2992306"/>
          <a:ext cx="4014354" cy="267623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9" name="Diagram 8"/>
          <p:cNvGraphicFramePr/>
          <p:nvPr>
            <p:extLst>
              <p:ext uri="{D42A27DB-BD31-4B8C-83A1-F6EECF244321}">
                <p14:modId xmlns:p14="http://schemas.microsoft.com/office/powerpoint/2010/main" val="1153152528"/>
              </p:ext>
            </p:extLst>
          </p:nvPr>
        </p:nvGraphicFramePr>
        <p:xfrm>
          <a:off x="118540" y="4275117"/>
          <a:ext cx="4014354" cy="2676236"/>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1844104942"/>
      </p:ext>
    </p:extLst>
  </p:cSld>
  <p:clrMapOvr>
    <a:masterClrMapping/>
  </p:clrMapOvr>
  <mc:AlternateContent xmlns:mc="http://schemas.openxmlformats.org/markup-compatibility/2006">
    <mc:Choice xmlns:p14="http://schemas.microsoft.com/office/powerpoint/2010/main" Requires="p14">
      <p:transition p14:dur="0" advClick="0" advTm="10000"/>
    </mc:Choice>
    <mc:Fallback>
      <p:transition advClick="0" advTm="10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Stakeholders</a:t>
            </a:r>
            <a:endParaRPr lang="en-US" dirty="0"/>
          </a:p>
        </p:txBody>
      </p:sp>
      <p:sp>
        <p:nvSpPr>
          <p:cNvPr id="3" name="Content Placeholder 2"/>
          <p:cNvSpPr>
            <a:spLocks noGrp="1"/>
          </p:cNvSpPr>
          <p:nvPr>
            <p:ph idx="1"/>
          </p:nvPr>
        </p:nvSpPr>
        <p:spPr/>
        <p:txBody>
          <a:bodyPr/>
          <a:lstStyle/>
          <a:p>
            <a:r>
              <a:rPr lang="en-US" dirty="0" smtClean="0"/>
              <a:t>Do we have the right stakeholders?</a:t>
            </a:r>
          </a:p>
          <a:p>
            <a:r>
              <a:rPr lang="en-US" dirty="0" smtClean="0"/>
              <a:t>Do they overlap at all?  Too much?</a:t>
            </a:r>
          </a:p>
          <a:p>
            <a:r>
              <a:rPr lang="en-US" dirty="0" smtClean="0"/>
              <a:t>Are they useful to provide use cases and personas that help drive the system?</a:t>
            </a:r>
          </a:p>
          <a:p>
            <a:r>
              <a:rPr lang="en-US" dirty="0" smtClean="0"/>
              <a:t>Are we missing key stakeholders?</a:t>
            </a:r>
            <a:endParaRPr lang="en-US" dirty="0"/>
          </a:p>
        </p:txBody>
      </p:sp>
      <p:sp>
        <p:nvSpPr>
          <p:cNvPr id="4" name="Date Placeholder 3"/>
          <p:cNvSpPr>
            <a:spLocks noGrp="1"/>
          </p:cNvSpPr>
          <p:nvPr>
            <p:ph type="dt" sz="half" idx="10"/>
          </p:nvPr>
        </p:nvSpPr>
        <p:spPr/>
        <p:txBody>
          <a:bodyPr/>
          <a:lstStyle/>
          <a:p>
            <a:r>
              <a:rPr lang="en-US" smtClean="0"/>
              <a:t>1/7/16</a:t>
            </a:r>
            <a:endParaRPr lang="en-US"/>
          </a:p>
        </p:txBody>
      </p:sp>
      <p:sp>
        <p:nvSpPr>
          <p:cNvPr id="5" name="Slide Number Placeholder 4"/>
          <p:cNvSpPr>
            <a:spLocks noGrp="1"/>
          </p:cNvSpPr>
          <p:nvPr>
            <p:ph type="sldNum" sz="quarter" idx="12"/>
          </p:nvPr>
        </p:nvSpPr>
        <p:spPr/>
        <p:txBody>
          <a:bodyPr/>
          <a:lstStyle/>
          <a:p>
            <a:fld id="{1DDDD8B9-C07E-F649-BDB8-C1B81A4039A1}" type="slidenum">
              <a:rPr lang="uk-UA" smtClean="0"/>
              <a:t>24</a:t>
            </a:fld>
            <a:endParaRPr lang="uk-UA"/>
          </a:p>
        </p:txBody>
      </p:sp>
    </p:spTree>
    <p:extLst>
      <p:ext uri="{BB962C8B-B14F-4D97-AF65-F5344CB8AC3E}">
        <p14:creationId xmlns:p14="http://schemas.microsoft.com/office/powerpoint/2010/main" val="1455491818"/>
      </p:ext>
    </p:extLst>
  </p:cSld>
  <p:clrMapOvr>
    <a:masterClrMapping/>
  </p:clrMapOvr>
  <mc:AlternateContent xmlns:mc="http://schemas.openxmlformats.org/markup-compatibility/2006">
    <mc:Choice xmlns:p14="http://schemas.microsoft.com/office/powerpoint/2010/main" Requires="p14">
      <p:transition p14:dur="0" advClick="0" advTm="10000"/>
    </mc:Choice>
    <mc:Fallback>
      <p:transition advClick="0" advTm="10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76096464"/>
              </p:ext>
            </p:extLst>
          </p:nvPr>
        </p:nvGraphicFramePr>
        <p:xfrm>
          <a:off x="549275" y="1785256"/>
          <a:ext cx="8375716" cy="4249785"/>
        </p:xfrm>
        <a:graphic>
          <a:graphicData uri="http://schemas.openxmlformats.org/drawingml/2006/table">
            <a:tbl>
              <a:tblPr bandRow="1">
                <a:tableStyleId>{3B4B98B0-60AC-42C2-AFA5-B58CD77FA1E5}</a:tableStyleId>
              </a:tblPr>
              <a:tblGrid>
                <a:gridCol w="4187858"/>
                <a:gridCol w="4187858"/>
              </a:tblGrid>
              <a:tr h="849957">
                <a:tc>
                  <a:txBody>
                    <a:bodyPr/>
                    <a:lstStyle/>
                    <a:p>
                      <a:r>
                        <a:rPr lang="en-US" sz="2400" dirty="0" smtClean="0"/>
                        <a:t>NSF Program Managers</a:t>
                      </a:r>
                      <a:endParaRPr lang="en-US" sz="2400" dirty="0"/>
                    </a:p>
                  </a:txBody>
                  <a:tcPr/>
                </a:tc>
                <a:tc>
                  <a:txBody>
                    <a:bodyPr/>
                    <a:lstStyle/>
                    <a:p>
                      <a:r>
                        <a:rPr lang="en-US" sz="2400" dirty="0" err="1" smtClean="0"/>
                        <a:t>EarthCube</a:t>
                      </a:r>
                      <a:r>
                        <a:rPr lang="en-US" sz="2400" dirty="0" smtClean="0"/>
                        <a:t> Scientists</a:t>
                      </a:r>
                    </a:p>
                  </a:txBody>
                  <a:tcPr/>
                </a:tc>
              </a:tr>
              <a:tr h="849957">
                <a:tc>
                  <a:txBody>
                    <a:bodyPr/>
                    <a:lstStyle/>
                    <a:p>
                      <a:r>
                        <a:rPr lang="en-US" sz="2400" dirty="0" err="1" smtClean="0"/>
                        <a:t>EarthCube</a:t>
                      </a:r>
                      <a:r>
                        <a:rPr lang="en-US" sz="2400" dirty="0" smtClean="0"/>
                        <a:t> Developers</a:t>
                      </a:r>
                      <a:endParaRPr lang="en-US" sz="2400" dirty="0"/>
                    </a:p>
                  </a:txBody>
                  <a:tcPr/>
                </a:tc>
                <a:tc>
                  <a:txBody>
                    <a:bodyPr/>
                    <a:lstStyle/>
                    <a:p>
                      <a:r>
                        <a:rPr lang="en-US" sz="2400" dirty="0" err="1" smtClean="0"/>
                        <a:t>EarthCube</a:t>
                      </a:r>
                      <a:r>
                        <a:rPr lang="en-US" sz="2400" dirty="0" smtClean="0"/>
                        <a:t> Architects</a:t>
                      </a:r>
                      <a:endParaRPr lang="en-US" sz="2400" dirty="0"/>
                    </a:p>
                  </a:txBody>
                  <a:tcPr/>
                </a:tc>
              </a:tr>
              <a:tr h="849957">
                <a:tc>
                  <a:txBody>
                    <a:bodyPr/>
                    <a:lstStyle/>
                    <a:p>
                      <a:r>
                        <a:rPr lang="en-US" sz="2400" dirty="0" smtClean="0"/>
                        <a:t>External Data Users</a:t>
                      </a:r>
                      <a:endParaRPr lang="en-US" sz="2400" dirty="0"/>
                    </a:p>
                  </a:txBody>
                  <a:tcPr/>
                </a:tc>
                <a:tc>
                  <a:txBody>
                    <a:bodyPr/>
                    <a:lstStyle/>
                    <a:p>
                      <a:r>
                        <a:rPr lang="en-US" sz="2400" dirty="0" smtClean="0"/>
                        <a:t>Curators</a:t>
                      </a:r>
                      <a:endParaRPr lang="en-US" sz="2400" dirty="0"/>
                    </a:p>
                  </a:txBody>
                  <a:tcPr/>
                </a:tc>
              </a:tr>
              <a:tr h="849957">
                <a:tc>
                  <a:txBody>
                    <a:bodyPr/>
                    <a:lstStyle/>
                    <a:p>
                      <a:r>
                        <a:rPr lang="en-US" sz="2400" dirty="0" smtClean="0"/>
                        <a:t>Data Owner</a:t>
                      </a:r>
                      <a:endParaRPr lang="en-US" sz="2400" dirty="0"/>
                    </a:p>
                  </a:txBody>
                  <a:tcPr/>
                </a:tc>
                <a:tc>
                  <a:txBody>
                    <a:bodyPr/>
                    <a:lstStyle/>
                    <a:p>
                      <a:r>
                        <a:rPr lang="en-US" sz="2400" dirty="0" smtClean="0"/>
                        <a:t>External Data Facility</a:t>
                      </a:r>
                    </a:p>
                  </a:txBody>
                  <a:tcPr/>
                </a:tc>
              </a:tr>
              <a:tr h="849957">
                <a:tc>
                  <a:txBody>
                    <a:bodyPr/>
                    <a:lstStyle/>
                    <a:p>
                      <a:r>
                        <a:rPr lang="en-US" sz="2400" dirty="0" err="1" smtClean="0"/>
                        <a:t>EarthCube</a:t>
                      </a:r>
                      <a:r>
                        <a:rPr lang="en-US" sz="2400" dirty="0" smtClean="0"/>
                        <a:t> Governance Committees</a:t>
                      </a:r>
                      <a:endParaRPr lang="en-US" sz="2400" dirty="0"/>
                    </a:p>
                  </a:txBody>
                  <a:tcPr/>
                </a:tc>
                <a:tc>
                  <a:txBody>
                    <a:bodyPr/>
                    <a:lstStyle/>
                    <a:p>
                      <a:r>
                        <a:rPr lang="en-US" sz="2400" dirty="0" err="1" smtClean="0"/>
                        <a:t>EarthCube</a:t>
                      </a:r>
                      <a:r>
                        <a:rPr lang="en-US" sz="2400" dirty="0" smtClean="0"/>
                        <a:t> Office Staff</a:t>
                      </a:r>
                    </a:p>
                  </a:txBody>
                  <a:tcPr/>
                </a:tc>
              </a:tr>
            </a:tbl>
          </a:graphicData>
        </a:graphic>
      </p:graphicFrame>
      <p:sp>
        <p:nvSpPr>
          <p:cNvPr id="4" name="Date Placeholder 3"/>
          <p:cNvSpPr>
            <a:spLocks noGrp="1"/>
          </p:cNvSpPr>
          <p:nvPr>
            <p:ph type="dt" sz="half" idx="10"/>
          </p:nvPr>
        </p:nvSpPr>
        <p:spPr/>
        <p:txBody>
          <a:bodyPr/>
          <a:lstStyle/>
          <a:p>
            <a:r>
              <a:rPr lang="en-US" smtClean="0"/>
              <a:t>1/7/16</a:t>
            </a:r>
            <a:endParaRPr lang="en-US"/>
          </a:p>
        </p:txBody>
      </p:sp>
      <p:sp>
        <p:nvSpPr>
          <p:cNvPr id="5" name="Slide Number Placeholder 4"/>
          <p:cNvSpPr>
            <a:spLocks noGrp="1"/>
          </p:cNvSpPr>
          <p:nvPr>
            <p:ph type="sldNum" sz="quarter" idx="12"/>
          </p:nvPr>
        </p:nvSpPr>
        <p:spPr/>
        <p:txBody>
          <a:bodyPr/>
          <a:lstStyle/>
          <a:p>
            <a:fld id="{1DDDD8B9-C07E-F649-BDB8-C1B81A4039A1}" type="slidenum">
              <a:rPr lang="uk-UA" smtClean="0"/>
              <a:t>25</a:t>
            </a:fld>
            <a:endParaRPr lang="uk-UA"/>
          </a:p>
        </p:txBody>
      </p:sp>
    </p:spTree>
    <p:extLst>
      <p:ext uri="{BB962C8B-B14F-4D97-AF65-F5344CB8AC3E}">
        <p14:creationId xmlns:p14="http://schemas.microsoft.com/office/powerpoint/2010/main" val="887935955"/>
      </p:ext>
    </p:extLst>
  </p:cSld>
  <p:clrMapOvr>
    <a:masterClrMapping/>
  </p:clrMapOvr>
  <mc:AlternateContent xmlns:mc="http://schemas.openxmlformats.org/markup-compatibility/2006">
    <mc:Choice xmlns:p14="http://schemas.microsoft.com/office/powerpoint/2010/main" Requires="p14">
      <p:transition p14:dur="0" advClick="0" advTm="10000"/>
    </mc:Choice>
    <mc:Fallback>
      <p:transition advClick="0" advTm="10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Architectural Principles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16823451"/>
              </p:ext>
            </p:extLst>
          </p:nvPr>
        </p:nvGraphicFramePr>
        <p:xfrm>
          <a:off x="549275" y="1985552"/>
          <a:ext cx="8375716" cy="3936276"/>
        </p:xfrm>
        <a:graphic>
          <a:graphicData uri="http://schemas.openxmlformats.org/drawingml/2006/table">
            <a:tbl>
              <a:tblPr bandRow="1">
                <a:tableStyleId>{3B4B98B0-60AC-42C2-AFA5-B58CD77FA1E5}</a:tableStyleId>
              </a:tblPr>
              <a:tblGrid>
                <a:gridCol w="4187858"/>
                <a:gridCol w="4187858"/>
              </a:tblGrid>
              <a:tr h="984069">
                <a:tc>
                  <a:txBody>
                    <a:bodyPr/>
                    <a:lstStyle/>
                    <a:p>
                      <a:r>
                        <a:rPr lang="en-US" sz="2800" dirty="0" smtClean="0"/>
                        <a:t>Federation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Sustainability</a:t>
                      </a:r>
                    </a:p>
                  </a:txBody>
                  <a:tcPr/>
                </a:tc>
              </a:tr>
              <a:tr h="9840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Standards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(Data) Model-Driven</a:t>
                      </a:r>
                    </a:p>
                  </a:txBody>
                  <a:tcPr/>
                </a:tc>
              </a:tr>
              <a:tr h="9840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Extensibility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Scalability</a:t>
                      </a:r>
                    </a:p>
                  </a:txBody>
                  <a:tcPr/>
                </a:tc>
              </a:tr>
              <a:tr h="9840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Provenance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Security</a:t>
                      </a:r>
                    </a:p>
                  </a:txBody>
                  <a:tcPr/>
                </a:tc>
              </a:tr>
            </a:tbl>
          </a:graphicData>
        </a:graphic>
      </p:graphicFrame>
      <p:sp>
        <p:nvSpPr>
          <p:cNvPr id="4" name="Date Placeholder 3"/>
          <p:cNvSpPr>
            <a:spLocks noGrp="1"/>
          </p:cNvSpPr>
          <p:nvPr>
            <p:ph type="dt" sz="half" idx="10"/>
          </p:nvPr>
        </p:nvSpPr>
        <p:spPr/>
        <p:txBody>
          <a:bodyPr/>
          <a:lstStyle/>
          <a:p>
            <a:r>
              <a:rPr lang="en-US" smtClean="0"/>
              <a:t>1/7/16</a:t>
            </a:r>
            <a:endParaRPr lang="en-US"/>
          </a:p>
        </p:txBody>
      </p:sp>
      <p:sp>
        <p:nvSpPr>
          <p:cNvPr id="5" name="Slide Number Placeholder 4"/>
          <p:cNvSpPr>
            <a:spLocks noGrp="1"/>
          </p:cNvSpPr>
          <p:nvPr>
            <p:ph type="sldNum" sz="quarter" idx="12"/>
          </p:nvPr>
        </p:nvSpPr>
        <p:spPr/>
        <p:txBody>
          <a:bodyPr/>
          <a:lstStyle/>
          <a:p>
            <a:fld id="{1DDDD8B9-C07E-F649-BDB8-C1B81A4039A1}" type="slidenum">
              <a:rPr lang="uk-UA" smtClean="0"/>
              <a:t>26</a:t>
            </a:fld>
            <a:endParaRPr lang="uk-UA"/>
          </a:p>
        </p:txBody>
      </p:sp>
      <p:sp>
        <p:nvSpPr>
          <p:cNvPr id="7" name="Donut 6"/>
          <p:cNvSpPr/>
          <p:nvPr/>
        </p:nvSpPr>
        <p:spPr>
          <a:xfrm>
            <a:off x="249381" y="2588028"/>
            <a:ext cx="8675609" cy="1365662"/>
          </a:xfrm>
          <a:prstGeom prst="donut">
            <a:avLst>
              <a:gd name="adj" fmla="val 673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332124138"/>
      </p:ext>
    </p:extLst>
  </p:cSld>
  <p:clrMapOvr>
    <a:masterClrMapping/>
  </p:clrMapOvr>
  <mc:AlternateContent xmlns:mc="http://schemas.openxmlformats.org/markup-compatibility/2006">
    <mc:Choice xmlns:p14="http://schemas.microsoft.com/office/powerpoint/2010/main" Requires="p14">
      <p:transition p14:dur="0" advClick="0" advTm="10000"/>
    </mc:Choice>
    <mc:Fallback>
      <p:transition advClick="0" advTm="10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a:t>
            </a:r>
            <a:r>
              <a:rPr lang="is-IS" dirty="0" smtClean="0"/>
              <a:t>…</a:t>
            </a:r>
            <a:endParaRPr lang="en-US" dirty="0"/>
          </a:p>
        </p:txBody>
      </p:sp>
      <p:sp>
        <p:nvSpPr>
          <p:cNvPr id="3" name="Content Placeholder 2"/>
          <p:cNvSpPr>
            <a:spLocks noGrp="1"/>
          </p:cNvSpPr>
          <p:nvPr>
            <p:ph idx="1"/>
          </p:nvPr>
        </p:nvSpPr>
        <p:spPr/>
        <p:txBody>
          <a:bodyPr/>
          <a:lstStyle/>
          <a:p>
            <a:r>
              <a:rPr lang="en-US" dirty="0" smtClean="0"/>
              <a:t>We do not advocate a particular standard</a:t>
            </a:r>
            <a:r>
              <a:rPr lang="is-IS" dirty="0" smtClean="0"/>
              <a:t>…</a:t>
            </a:r>
          </a:p>
          <a:p>
            <a:r>
              <a:rPr lang="is-IS" dirty="0" smtClean="0"/>
              <a:t>Our Conceptual Architecture emphasizes fully defined and self contained data rather than prescribing standard(s).</a:t>
            </a:r>
          </a:p>
          <a:p>
            <a:r>
              <a:rPr lang="is-IS" dirty="0" smtClean="0"/>
              <a:t>EarthCube’s heterogenous data, applications, and systems appear to justify possible increase in complexity.</a:t>
            </a:r>
          </a:p>
          <a:p>
            <a:r>
              <a:rPr lang="is-IS" dirty="0" smtClean="0"/>
              <a:t>Common models and representations </a:t>
            </a:r>
            <a:r>
              <a:rPr lang="is-IS" i="1" dirty="0" smtClean="0"/>
              <a:t>should</a:t>
            </a:r>
            <a:r>
              <a:rPr lang="is-IS" dirty="0" smtClean="0"/>
              <a:t> be used.</a:t>
            </a:r>
            <a:endParaRPr lang="en-US" dirty="0"/>
          </a:p>
        </p:txBody>
      </p:sp>
      <p:sp>
        <p:nvSpPr>
          <p:cNvPr id="4" name="Date Placeholder 3"/>
          <p:cNvSpPr>
            <a:spLocks noGrp="1"/>
          </p:cNvSpPr>
          <p:nvPr>
            <p:ph type="dt" sz="half" idx="10"/>
          </p:nvPr>
        </p:nvSpPr>
        <p:spPr/>
        <p:txBody>
          <a:bodyPr/>
          <a:lstStyle/>
          <a:p>
            <a:r>
              <a:rPr lang="en-US" smtClean="0"/>
              <a:t>1/7/16</a:t>
            </a:r>
            <a:endParaRPr lang="en-US"/>
          </a:p>
        </p:txBody>
      </p:sp>
      <p:sp>
        <p:nvSpPr>
          <p:cNvPr id="5" name="Slide Number Placeholder 4"/>
          <p:cNvSpPr>
            <a:spLocks noGrp="1"/>
          </p:cNvSpPr>
          <p:nvPr>
            <p:ph type="sldNum" sz="quarter" idx="12"/>
          </p:nvPr>
        </p:nvSpPr>
        <p:spPr/>
        <p:txBody>
          <a:bodyPr/>
          <a:lstStyle/>
          <a:p>
            <a:fld id="{1DDDD8B9-C07E-F649-BDB8-C1B81A4039A1}" type="slidenum">
              <a:rPr lang="uk-UA" smtClean="0"/>
              <a:t>27</a:t>
            </a:fld>
            <a:endParaRPr lang="uk-UA"/>
          </a:p>
        </p:txBody>
      </p:sp>
    </p:spTree>
    <p:extLst>
      <p:ext uri="{BB962C8B-B14F-4D97-AF65-F5344CB8AC3E}">
        <p14:creationId xmlns:p14="http://schemas.microsoft.com/office/powerpoint/2010/main" val="2077140356"/>
      </p:ext>
    </p:extLst>
  </p:cSld>
  <p:clrMapOvr>
    <a:masterClrMapping/>
  </p:clrMapOvr>
  <mc:AlternateContent xmlns:mc="http://schemas.openxmlformats.org/markup-compatibility/2006">
    <mc:Choice xmlns:p14="http://schemas.microsoft.com/office/powerpoint/2010/main" Requires="p14">
      <p:transition p14:dur="0" advClick="0" advTm="10000"/>
    </mc:Choice>
    <mc:Fallback>
      <p:transition advClick="0" advTm="10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EarthCube</a:t>
            </a:r>
            <a:r>
              <a:rPr lang="en-US" dirty="0" smtClean="0"/>
              <a:t> Software Lifecycle Processes</a:t>
            </a:r>
            <a:endParaRPr lang="en-US" dirty="0"/>
          </a:p>
        </p:txBody>
      </p:sp>
      <p:sp>
        <p:nvSpPr>
          <p:cNvPr id="4" name="Date Placeholder 3"/>
          <p:cNvSpPr>
            <a:spLocks noGrp="1"/>
          </p:cNvSpPr>
          <p:nvPr>
            <p:ph type="dt" sz="half" idx="10"/>
          </p:nvPr>
        </p:nvSpPr>
        <p:spPr/>
        <p:txBody>
          <a:bodyPr/>
          <a:lstStyle/>
          <a:p>
            <a:r>
              <a:rPr lang="en-US" smtClean="0"/>
              <a:t>1/7/16</a:t>
            </a:r>
            <a:endParaRPr lang="en-US"/>
          </a:p>
        </p:txBody>
      </p:sp>
      <p:sp>
        <p:nvSpPr>
          <p:cNvPr id="5" name="Slide Number Placeholder 4"/>
          <p:cNvSpPr>
            <a:spLocks noGrp="1"/>
          </p:cNvSpPr>
          <p:nvPr>
            <p:ph type="sldNum" sz="quarter" idx="12"/>
          </p:nvPr>
        </p:nvSpPr>
        <p:spPr/>
        <p:txBody>
          <a:bodyPr/>
          <a:lstStyle/>
          <a:p>
            <a:fld id="{1DDDD8B9-C07E-F649-BDB8-C1B81A4039A1}" type="slidenum">
              <a:rPr lang="uk-UA" smtClean="0"/>
              <a:t>28</a:t>
            </a:fld>
            <a:endParaRPr lang="uk-UA"/>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49036551"/>
              </p:ext>
            </p:extLst>
          </p:nvPr>
        </p:nvGraphicFramePr>
        <p:xfrm>
          <a:off x="549275" y="1600200"/>
          <a:ext cx="8539163" cy="4737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8844844"/>
      </p:ext>
    </p:extLst>
  </p:cSld>
  <p:clrMapOvr>
    <a:masterClrMapping/>
  </p:clrMapOvr>
  <mc:AlternateContent xmlns:mc="http://schemas.openxmlformats.org/markup-compatibility/2006">
    <mc:Choice xmlns:p14="http://schemas.microsoft.com/office/powerpoint/2010/main" Requires="p14">
      <p:transition p14:dur="0" advClick="0" advTm="10000"/>
    </mc:Choice>
    <mc:Fallback>
      <p:transition advClick="0" advTm="10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Software Lifecycle Processes</a:t>
            </a:r>
            <a:endParaRPr lang="en-US" dirty="0"/>
          </a:p>
        </p:txBody>
      </p:sp>
      <p:sp>
        <p:nvSpPr>
          <p:cNvPr id="4" name="Date Placeholder 3"/>
          <p:cNvSpPr>
            <a:spLocks noGrp="1"/>
          </p:cNvSpPr>
          <p:nvPr>
            <p:ph type="dt" sz="half" idx="10"/>
          </p:nvPr>
        </p:nvSpPr>
        <p:spPr/>
        <p:txBody>
          <a:bodyPr/>
          <a:lstStyle/>
          <a:p>
            <a:r>
              <a:rPr lang="en-US" smtClean="0"/>
              <a:t>1/7/16</a:t>
            </a:r>
            <a:endParaRPr lang="en-US"/>
          </a:p>
        </p:txBody>
      </p:sp>
      <p:sp>
        <p:nvSpPr>
          <p:cNvPr id="5" name="Slide Number Placeholder 4"/>
          <p:cNvSpPr>
            <a:spLocks noGrp="1"/>
          </p:cNvSpPr>
          <p:nvPr>
            <p:ph type="sldNum" sz="quarter" idx="12"/>
          </p:nvPr>
        </p:nvSpPr>
        <p:spPr/>
        <p:txBody>
          <a:bodyPr/>
          <a:lstStyle/>
          <a:p>
            <a:fld id="{1DDDD8B9-C07E-F649-BDB8-C1B81A4039A1}" type="slidenum">
              <a:rPr lang="uk-UA" smtClean="0"/>
              <a:t>29</a:t>
            </a:fld>
            <a:endParaRPr lang="uk-UA"/>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60473732"/>
              </p:ext>
            </p:extLst>
          </p:nvPr>
        </p:nvGraphicFramePr>
        <p:xfrm>
          <a:off x="549275" y="1600200"/>
          <a:ext cx="8539163" cy="4737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8750743"/>
      </p:ext>
    </p:extLst>
  </p:cSld>
  <p:clrMapOvr>
    <a:masterClrMapping/>
  </p:clrMapOvr>
  <mc:AlternateContent xmlns:mc="http://schemas.openxmlformats.org/markup-compatibility/2006">
    <mc:Choice xmlns:p14="http://schemas.microsoft.com/office/powerpoint/2010/main" Requires="p14">
      <p:transition p14:dur="0" advClick="0" advTm="10000"/>
    </mc:Choice>
    <mc:Fallback>
      <p:transition advClick="0" advTm="1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375716" cy="1033182"/>
          </a:xfrm>
        </p:spPr>
        <p:txBody>
          <a:bodyPr/>
          <a:lstStyle/>
          <a:p>
            <a:r>
              <a:rPr lang="en-US" dirty="0" smtClean="0"/>
              <a:t>Methodology</a:t>
            </a:r>
            <a:endParaRPr lang="en-US" dirty="0"/>
          </a:p>
        </p:txBody>
      </p:sp>
      <p:sp>
        <p:nvSpPr>
          <p:cNvPr id="3" name="Content Placeholder 2"/>
          <p:cNvSpPr>
            <a:spLocks noGrp="1"/>
          </p:cNvSpPr>
          <p:nvPr>
            <p:ph idx="1"/>
          </p:nvPr>
        </p:nvSpPr>
        <p:spPr/>
        <p:txBody>
          <a:bodyPr>
            <a:normAutofit lnSpcReduction="10000"/>
          </a:bodyPr>
          <a:lstStyle/>
          <a:p>
            <a:pPr defTabSz="426466">
              <a:spcBef>
                <a:spcPts val="3300"/>
              </a:spcBef>
              <a:buSzPct val="100000"/>
              <a:defRPr sz="1800">
                <a:solidFill>
                  <a:srgbClr val="000000"/>
                </a:solidFill>
              </a:defRPr>
            </a:pPr>
            <a:r>
              <a:rPr lang="en-US" dirty="0">
                <a:solidFill>
                  <a:srgbClr val="000000"/>
                </a:solidFill>
                <a:ea typeface="Gill Sans SemiBold"/>
                <a:cs typeface="Gill Sans SemiBold"/>
                <a:sym typeface="Gill Sans SemiBold"/>
              </a:rPr>
              <a:t>Identification of stakeholders, concerns and requirements</a:t>
            </a:r>
          </a:p>
          <a:p>
            <a:pPr defTabSz="426466">
              <a:spcBef>
                <a:spcPts val="3300"/>
              </a:spcBef>
              <a:buSzPct val="100000"/>
              <a:defRPr sz="1800">
                <a:solidFill>
                  <a:srgbClr val="000000"/>
                </a:solidFill>
              </a:defRPr>
            </a:pPr>
            <a:r>
              <a:rPr lang="en-US" dirty="0">
                <a:solidFill>
                  <a:srgbClr val="000000"/>
                </a:solidFill>
                <a:ea typeface="Gill Sans SemiBold"/>
                <a:cs typeface="Gill Sans SemiBold"/>
                <a:sym typeface="Gill Sans SemiBold"/>
              </a:rPr>
              <a:t>Identification of </a:t>
            </a:r>
            <a:r>
              <a:rPr lang="en-US" dirty="0" smtClean="0">
                <a:solidFill>
                  <a:srgbClr val="000000"/>
                </a:solidFill>
                <a:ea typeface="Gill Sans SemiBold"/>
                <a:cs typeface="Gill Sans SemiBold"/>
                <a:sym typeface="Gill Sans SemiBold"/>
              </a:rPr>
              <a:t>architectural use cases and </a:t>
            </a:r>
            <a:r>
              <a:rPr lang="en-US" dirty="0">
                <a:solidFill>
                  <a:srgbClr val="000000"/>
                </a:solidFill>
                <a:ea typeface="Gill Sans SemiBold"/>
                <a:cs typeface="Gill Sans SemiBold"/>
                <a:sym typeface="Gill Sans SemiBold"/>
              </a:rPr>
              <a:t>drivers</a:t>
            </a:r>
          </a:p>
          <a:p>
            <a:pPr defTabSz="426466">
              <a:spcBef>
                <a:spcPts val="3300"/>
              </a:spcBef>
              <a:buSzPct val="100000"/>
              <a:defRPr sz="1800">
                <a:solidFill>
                  <a:srgbClr val="000000"/>
                </a:solidFill>
              </a:defRPr>
            </a:pPr>
            <a:r>
              <a:rPr lang="en-US" dirty="0">
                <a:solidFill>
                  <a:srgbClr val="000000"/>
                </a:solidFill>
                <a:ea typeface="Gill Sans SemiBold"/>
                <a:cs typeface="Gill Sans SemiBold"/>
                <a:sym typeface="Gill Sans SemiBold"/>
              </a:rPr>
              <a:t>Selection of an architectural framework</a:t>
            </a:r>
          </a:p>
          <a:p>
            <a:pPr defTabSz="426466">
              <a:spcBef>
                <a:spcPts val="3300"/>
              </a:spcBef>
              <a:buSzPct val="100000"/>
              <a:defRPr sz="1800">
                <a:solidFill>
                  <a:srgbClr val="000000"/>
                </a:solidFill>
              </a:defRPr>
            </a:pPr>
            <a:r>
              <a:rPr lang="en-US" dirty="0">
                <a:solidFill>
                  <a:srgbClr val="000000"/>
                </a:solidFill>
                <a:ea typeface="Gill Sans SemiBold"/>
                <a:cs typeface="Gill Sans SemiBold"/>
                <a:sym typeface="Gill Sans SemiBold"/>
              </a:rPr>
              <a:t>Development of the architectural principles</a:t>
            </a:r>
          </a:p>
          <a:p>
            <a:pPr defTabSz="426466">
              <a:spcBef>
                <a:spcPts val="3300"/>
              </a:spcBef>
              <a:buSzPct val="100000"/>
              <a:defRPr sz="1800">
                <a:solidFill>
                  <a:srgbClr val="000000"/>
                </a:solidFill>
              </a:defRPr>
            </a:pPr>
            <a:r>
              <a:rPr lang="en-US" dirty="0">
                <a:solidFill>
                  <a:srgbClr val="000000"/>
                </a:solidFill>
                <a:ea typeface="Gill Sans SemiBold"/>
                <a:cs typeface="Gill Sans SemiBold"/>
                <a:sym typeface="Gill Sans SemiBold"/>
              </a:rPr>
              <a:t>Development of the architectural models</a:t>
            </a:r>
          </a:p>
          <a:p>
            <a:pPr defTabSz="426466">
              <a:spcBef>
                <a:spcPts val="3300"/>
              </a:spcBef>
              <a:buSzPct val="100000"/>
              <a:defRPr sz="1800">
                <a:solidFill>
                  <a:srgbClr val="000000"/>
                </a:solidFill>
              </a:defRPr>
            </a:pPr>
            <a:r>
              <a:rPr lang="en-US" dirty="0">
                <a:solidFill>
                  <a:srgbClr val="000000"/>
                </a:solidFill>
                <a:ea typeface="Gill Sans SemiBold"/>
                <a:cs typeface="Gill Sans SemiBold"/>
                <a:sym typeface="Gill Sans SemiBold"/>
              </a:rPr>
              <a:t>Capture of the architecture artifacts in a consolidated report</a:t>
            </a:r>
          </a:p>
          <a:p>
            <a:pPr defTabSz="426466">
              <a:spcBef>
                <a:spcPts val="3300"/>
              </a:spcBef>
              <a:buSzPct val="100000"/>
              <a:defRPr sz="1800">
                <a:solidFill>
                  <a:srgbClr val="000000"/>
                </a:solidFill>
              </a:defRPr>
            </a:pPr>
            <a:r>
              <a:rPr lang="en-US" dirty="0">
                <a:solidFill>
                  <a:srgbClr val="000000"/>
                </a:solidFill>
                <a:ea typeface="Gill Sans SemiBold"/>
                <a:cs typeface="Gill Sans SemiBold"/>
                <a:sym typeface="Gill Sans SemiBold"/>
              </a:rPr>
              <a:t>Generation of recommendations for adopting the architecture for the </a:t>
            </a:r>
            <a:r>
              <a:rPr lang="en-US" dirty="0" err="1">
                <a:solidFill>
                  <a:srgbClr val="000000"/>
                </a:solidFill>
                <a:ea typeface="Gill Sans SemiBold"/>
                <a:cs typeface="Gill Sans SemiBold"/>
                <a:sym typeface="Gill Sans SemiBold"/>
              </a:rPr>
              <a:t>EarthCube</a:t>
            </a:r>
            <a:r>
              <a:rPr lang="en-US" dirty="0">
                <a:solidFill>
                  <a:srgbClr val="000000"/>
                </a:solidFill>
                <a:ea typeface="Gill Sans SemiBold"/>
                <a:cs typeface="Gill Sans SemiBold"/>
                <a:sym typeface="Gill Sans SemiBold"/>
              </a:rPr>
              <a:t> program</a:t>
            </a:r>
          </a:p>
          <a:p>
            <a:endParaRPr lang="en-US" dirty="0"/>
          </a:p>
        </p:txBody>
      </p:sp>
      <p:sp>
        <p:nvSpPr>
          <p:cNvPr id="4" name="Date Placeholder 3"/>
          <p:cNvSpPr>
            <a:spLocks noGrp="1"/>
          </p:cNvSpPr>
          <p:nvPr>
            <p:ph type="dt" sz="half" idx="10"/>
          </p:nvPr>
        </p:nvSpPr>
        <p:spPr/>
        <p:txBody>
          <a:bodyPr/>
          <a:lstStyle/>
          <a:p>
            <a:r>
              <a:rPr lang="en-US" smtClean="0"/>
              <a:t>1/7/16</a:t>
            </a:r>
            <a:endParaRPr lang="en-US"/>
          </a:p>
        </p:txBody>
      </p:sp>
      <p:sp>
        <p:nvSpPr>
          <p:cNvPr id="6" name="Slide Number Placeholder 5"/>
          <p:cNvSpPr>
            <a:spLocks noGrp="1"/>
          </p:cNvSpPr>
          <p:nvPr>
            <p:ph type="sldNum" sz="quarter" idx="12"/>
          </p:nvPr>
        </p:nvSpPr>
        <p:spPr/>
        <p:txBody>
          <a:bodyPr/>
          <a:lstStyle/>
          <a:p>
            <a:fld id="{1DDDD8B9-C07E-F649-BDB8-C1B81A4039A1}" type="slidenum">
              <a:rPr lang="en-US" smtClean="0"/>
              <a:t>3</a:t>
            </a:fld>
            <a:endParaRPr lang="en-US"/>
          </a:p>
        </p:txBody>
      </p:sp>
    </p:spTree>
    <p:extLst>
      <p:ext uri="{BB962C8B-B14F-4D97-AF65-F5344CB8AC3E}">
        <p14:creationId xmlns:p14="http://schemas.microsoft.com/office/powerpoint/2010/main" val="920911101"/>
      </p:ext>
    </p:extLst>
  </p:cSld>
  <p:clrMapOvr>
    <a:masterClrMapping/>
  </p:clrMapOvr>
  <mc:AlternateContent xmlns:mc="http://schemas.openxmlformats.org/markup-compatibility/2006">
    <mc:Choice xmlns:p14="http://schemas.microsoft.com/office/powerpoint/2010/main" Requires="p14">
      <p:transition p14:dur="0" advClick="0" advTm="10000"/>
    </mc:Choice>
    <mc:Fallback>
      <p:transition advClick="0" advTm="10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Lifecycle Processes</a:t>
            </a:r>
            <a:endParaRPr lang="en-US" dirty="0"/>
          </a:p>
        </p:txBody>
      </p:sp>
      <p:sp>
        <p:nvSpPr>
          <p:cNvPr id="3" name="Content Placeholder 2"/>
          <p:cNvSpPr>
            <a:spLocks noGrp="1"/>
          </p:cNvSpPr>
          <p:nvPr>
            <p:ph idx="1"/>
          </p:nvPr>
        </p:nvSpPr>
        <p:spPr/>
        <p:txBody>
          <a:bodyPr/>
          <a:lstStyle/>
          <a:p>
            <a:r>
              <a:rPr lang="en-US" dirty="0" smtClean="0"/>
              <a:t>We place an emphasis on software versioning, discovery, etc. for Research Software.  Should we treat “</a:t>
            </a:r>
            <a:r>
              <a:rPr lang="en-US" dirty="0" err="1" smtClean="0"/>
              <a:t>EarthCube</a:t>
            </a:r>
            <a:r>
              <a:rPr lang="en-US" dirty="0" smtClean="0"/>
              <a:t> proper” processes the same way?</a:t>
            </a:r>
          </a:p>
          <a:p>
            <a:r>
              <a:rPr lang="en-US" dirty="0" smtClean="0"/>
              <a:t>What about discovery and distribution?</a:t>
            </a:r>
            <a:endParaRPr lang="en-US" dirty="0"/>
          </a:p>
        </p:txBody>
      </p:sp>
      <p:sp>
        <p:nvSpPr>
          <p:cNvPr id="4" name="Date Placeholder 3"/>
          <p:cNvSpPr>
            <a:spLocks noGrp="1"/>
          </p:cNvSpPr>
          <p:nvPr>
            <p:ph type="dt" sz="half" idx="10"/>
          </p:nvPr>
        </p:nvSpPr>
        <p:spPr/>
        <p:txBody>
          <a:bodyPr/>
          <a:lstStyle/>
          <a:p>
            <a:r>
              <a:rPr lang="en-US" smtClean="0"/>
              <a:t>1/7/16</a:t>
            </a:r>
            <a:endParaRPr lang="en-US"/>
          </a:p>
        </p:txBody>
      </p:sp>
      <p:sp>
        <p:nvSpPr>
          <p:cNvPr id="5" name="Slide Number Placeholder 4"/>
          <p:cNvSpPr>
            <a:spLocks noGrp="1"/>
          </p:cNvSpPr>
          <p:nvPr>
            <p:ph type="sldNum" sz="quarter" idx="12"/>
          </p:nvPr>
        </p:nvSpPr>
        <p:spPr/>
        <p:txBody>
          <a:bodyPr/>
          <a:lstStyle/>
          <a:p>
            <a:fld id="{1DDDD8B9-C07E-F649-BDB8-C1B81A4039A1}" type="slidenum">
              <a:rPr lang="uk-UA" smtClean="0"/>
              <a:t>30</a:t>
            </a:fld>
            <a:endParaRPr lang="uk-UA"/>
          </a:p>
        </p:txBody>
      </p:sp>
    </p:spTree>
    <p:extLst>
      <p:ext uri="{BB962C8B-B14F-4D97-AF65-F5344CB8AC3E}">
        <p14:creationId xmlns:p14="http://schemas.microsoft.com/office/powerpoint/2010/main" val="2110841112"/>
      </p:ext>
    </p:extLst>
  </p:cSld>
  <p:clrMapOvr>
    <a:masterClrMapping/>
  </p:clrMapOvr>
  <mc:AlternateContent xmlns:mc="http://schemas.openxmlformats.org/markup-compatibility/2006">
    <mc:Choice xmlns:p14="http://schemas.microsoft.com/office/powerpoint/2010/main" Requires="p14">
      <p:transition p14:dur="0" advClick="0" advTm="10000"/>
    </mc:Choice>
    <mc:Fallback>
      <p:transition advClick="0" advTm="10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a:t>
            </a:r>
            <a:endParaRPr lang="en-US" dirty="0"/>
          </a:p>
        </p:txBody>
      </p:sp>
      <p:sp>
        <p:nvSpPr>
          <p:cNvPr id="3" name="Content Placeholder 2"/>
          <p:cNvSpPr>
            <a:spLocks noGrp="1"/>
          </p:cNvSpPr>
          <p:nvPr>
            <p:ph idx="1"/>
          </p:nvPr>
        </p:nvSpPr>
        <p:spPr/>
        <p:txBody>
          <a:bodyPr>
            <a:normAutofit/>
          </a:bodyPr>
          <a:lstStyle/>
          <a:p>
            <a:r>
              <a:rPr lang="en-US" dirty="0" smtClean="0"/>
              <a:t>Use Examples:</a:t>
            </a:r>
          </a:p>
          <a:p>
            <a:pPr lvl="1"/>
            <a:r>
              <a:rPr lang="en-US" dirty="0" smtClean="0"/>
              <a:t>Product Searches</a:t>
            </a:r>
          </a:p>
          <a:p>
            <a:pPr lvl="1"/>
            <a:r>
              <a:rPr lang="en-US" dirty="0" smtClean="0"/>
              <a:t>Products Downloaded</a:t>
            </a:r>
          </a:p>
          <a:p>
            <a:pPr lvl="1"/>
            <a:r>
              <a:rPr lang="en-US" dirty="0" smtClean="0"/>
              <a:t>Services Accessed</a:t>
            </a:r>
          </a:p>
          <a:p>
            <a:pPr lvl="1"/>
            <a:r>
              <a:rPr lang="en-US" dirty="0" smtClean="0"/>
              <a:t>Publications Cited</a:t>
            </a:r>
          </a:p>
          <a:p>
            <a:r>
              <a:rPr lang="en-US" dirty="0" smtClean="0"/>
              <a:t>Quality Examples:</a:t>
            </a:r>
          </a:p>
          <a:p>
            <a:pPr lvl="1"/>
            <a:r>
              <a:rPr lang="en-US" dirty="0" smtClean="0"/>
              <a:t>Ingestion speed</a:t>
            </a:r>
          </a:p>
          <a:p>
            <a:pPr lvl="1"/>
            <a:r>
              <a:rPr lang="en-US" dirty="0" smtClean="0"/>
              <a:t>Search Response Time</a:t>
            </a:r>
          </a:p>
          <a:p>
            <a:pPr lvl="1"/>
            <a:r>
              <a:rPr lang="en-US" dirty="0" smtClean="0"/>
              <a:t>User “conversions”</a:t>
            </a:r>
          </a:p>
        </p:txBody>
      </p:sp>
      <p:sp>
        <p:nvSpPr>
          <p:cNvPr id="4" name="Date Placeholder 3"/>
          <p:cNvSpPr>
            <a:spLocks noGrp="1"/>
          </p:cNvSpPr>
          <p:nvPr>
            <p:ph type="dt" sz="half" idx="10"/>
          </p:nvPr>
        </p:nvSpPr>
        <p:spPr/>
        <p:txBody>
          <a:bodyPr/>
          <a:lstStyle/>
          <a:p>
            <a:r>
              <a:rPr lang="en-US" smtClean="0"/>
              <a:t>1/7/16</a:t>
            </a:r>
            <a:endParaRPr lang="en-US"/>
          </a:p>
        </p:txBody>
      </p:sp>
      <p:sp>
        <p:nvSpPr>
          <p:cNvPr id="5" name="Slide Number Placeholder 4"/>
          <p:cNvSpPr>
            <a:spLocks noGrp="1"/>
          </p:cNvSpPr>
          <p:nvPr>
            <p:ph type="sldNum" sz="quarter" idx="12"/>
          </p:nvPr>
        </p:nvSpPr>
        <p:spPr/>
        <p:txBody>
          <a:bodyPr/>
          <a:lstStyle/>
          <a:p>
            <a:fld id="{1DDDD8B9-C07E-F649-BDB8-C1B81A4039A1}" type="slidenum">
              <a:rPr lang="uk-UA" smtClean="0"/>
              <a:t>31</a:t>
            </a:fld>
            <a:endParaRPr lang="uk-UA"/>
          </a:p>
        </p:txBody>
      </p:sp>
    </p:spTree>
    <p:extLst>
      <p:ext uri="{BB962C8B-B14F-4D97-AF65-F5344CB8AC3E}">
        <p14:creationId xmlns:p14="http://schemas.microsoft.com/office/powerpoint/2010/main" val="1175308898"/>
      </p:ext>
    </p:extLst>
  </p:cSld>
  <p:clrMapOvr>
    <a:masterClrMapping/>
  </p:clrMapOvr>
  <mc:AlternateContent xmlns:mc="http://schemas.openxmlformats.org/markup-compatibility/2006">
    <mc:Choice xmlns:p14="http://schemas.microsoft.com/office/powerpoint/2010/main" Requires="p14">
      <p:transition p14:dur="0" advClick="0" advTm="10000"/>
    </mc:Choice>
    <mc:Fallback>
      <p:transition advClick="0" advTm="10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 &amp; Conceptual Architectures</a:t>
            </a:r>
            <a:endParaRPr lang="en-US" dirty="0"/>
          </a:p>
        </p:txBody>
      </p:sp>
      <p:sp>
        <p:nvSpPr>
          <p:cNvPr id="3" name="Content Placeholder 2"/>
          <p:cNvSpPr>
            <a:spLocks noGrp="1"/>
          </p:cNvSpPr>
          <p:nvPr>
            <p:ph idx="1"/>
          </p:nvPr>
        </p:nvSpPr>
        <p:spPr/>
        <p:txBody>
          <a:bodyPr/>
          <a:lstStyle/>
          <a:p>
            <a:r>
              <a:rPr lang="en-US" dirty="0" smtClean="0"/>
              <a:t>Is this the right place to advise / mandate metrics?  (e.g. we’re not doing this for standards)</a:t>
            </a:r>
          </a:p>
          <a:p>
            <a:r>
              <a:rPr lang="en-US" dirty="0" smtClean="0"/>
              <a:t>Should we be specific or just provide categories?</a:t>
            </a:r>
          </a:p>
          <a:p>
            <a:r>
              <a:rPr lang="en-US" dirty="0" smtClean="0"/>
              <a:t>Do we go so far as to ”mandate” it for </a:t>
            </a:r>
            <a:r>
              <a:rPr lang="en-US" dirty="0" err="1" smtClean="0"/>
              <a:t>EarthCube</a:t>
            </a:r>
            <a:r>
              <a:rPr lang="en-US" dirty="0" smtClean="0"/>
              <a:t> components / building blocks / </a:t>
            </a:r>
            <a:r>
              <a:rPr lang="en-US" dirty="0" err="1" smtClean="0"/>
              <a:t>etc</a:t>
            </a:r>
            <a:r>
              <a:rPr lang="en-US" dirty="0" smtClean="0"/>
              <a:t>?</a:t>
            </a:r>
          </a:p>
        </p:txBody>
      </p:sp>
      <p:sp>
        <p:nvSpPr>
          <p:cNvPr id="4" name="Date Placeholder 3"/>
          <p:cNvSpPr>
            <a:spLocks noGrp="1"/>
          </p:cNvSpPr>
          <p:nvPr>
            <p:ph type="dt" sz="half" idx="10"/>
          </p:nvPr>
        </p:nvSpPr>
        <p:spPr/>
        <p:txBody>
          <a:bodyPr/>
          <a:lstStyle/>
          <a:p>
            <a:r>
              <a:rPr lang="en-US" smtClean="0"/>
              <a:t>1/7/16</a:t>
            </a:r>
            <a:endParaRPr lang="en-US"/>
          </a:p>
        </p:txBody>
      </p:sp>
      <p:sp>
        <p:nvSpPr>
          <p:cNvPr id="5" name="Slide Number Placeholder 4"/>
          <p:cNvSpPr>
            <a:spLocks noGrp="1"/>
          </p:cNvSpPr>
          <p:nvPr>
            <p:ph type="sldNum" sz="quarter" idx="12"/>
          </p:nvPr>
        </p:nvSpPr>
        <p:spPr/>
        <p:txBody>
          <a:bodyPr/>
          <a:lstStyle/>
          <a:p>
            <a:fld id="{1DDDD8B9-C07E-F649-BDB8-C1B81A4039A1}" type="slidenum">
              <a:rPr lang="uk-UA" smtClean="0"/>
              <a:t>32</a:t>
            </a:fld>
            <a:endParaRPr lang="uk-UA"/>
          </a:p>
        </p:txBody>
      </p:sp>
    </p:spTree>
    <p:extLst>
      <p:ext uri="{BB962C8B-B14F-4D97-AF65-F5344CB8AC3E}">
        <p14:creationId xmlns:p14="http://schemas.microsoft.com/office/powerpoint/2010/main" val="588928384"/>
      </p:ext>
    </p:extLst>
  </p:cSld>
  <p:clrMapOvr>
    <a:masterClrMapping/>
  </p:clrMapOvr>
  <mc:AlternateContent xmlns:mc="http://schemas.openxmlformats.org/markup-compatibility/2006">
    <mc:Choice xmlns:p14="http://schemas.microsoft.com/office/powerpoint/2010/main" Requires="p14">
      <p:transition p14:dur="0" advClick="0" advTm="10000"/>
    </mc:Choice>
    <mc:Fallback>
      <p:transition advClick="0" advTm="10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p:nvPr/>
        </p:nvSpPr>
        <p:spPr>
          <a:xfrm>
            <a:off x="2779926" y="1619432"/>
            <a:ext cx="4249905" cy="3102884"/>
          </a:xfrm>
          <a:prstGeom prst="roundRect">
            <a:avLst>
              <a:gd name="adj" fmla="val 8862"/>
            </a:avLst>
          </a:prstGeom>
          <a:solidFill>
            <a:srgbClr val="F2F2F2"/>
          </a:solidFill>
          <a:ln w="12700">
            <a:solidFill>
              <a:srgbClr val="A6A6A6"/>
            </a:solidFill>
          </a:ln>
        </p:spPr>
        <p:txBody>
          <a:bodyPr lIns="45718" tIns="45718" rIns="45718" bIns="45718"/>
          <a:lstStyle/>
          <a:p>
            <a:pPr defTabSz="321457">
              <a:defRPr sz="2400">
                <a:solidFill>
                  <a:srgbClr val="FFFFFF"/>
                </a:solidFill>
                <a:latin typeface="Calibri"/>
                <a:ea typeface="Calibri"/>
                <a:cs typeface="Calibri"/>
                <a:sym typeface="Calibri"/>
              </a:defRPr>
            </a:pPr>
            <a:endParaRPr/>
          </a:p>
        </p:txBody>
      </p:sp>
      <p:pic>
        <p:nvPicPr>
          <p:cNvPr id="217" name="image1.png"/>
          <p:cNvPicPr/>
          <p:nvPr/>
        </p:nvPicPr>
        <p:blipFill>
          <a:blip r:embed="rId3">
            <a:extLst/>
          </a:blip>
          <a:stretch>
            <a:fillRect/>
          </a:stretch>
        </p:blipFill>
        <p:spPr>
          <a:xfrm>
            <a:off x="7775182" y="2581821"/>
            <a:ext cx="671514" cy="701676"/>
          </a:xfrm>
          <a:prstGeom prst="rect">
            <a:avLst/>
          </a:prstGeom>
          <a:ln w="12700">
            <a:miter lim="400000"/>
          </a:ln>
        </p:spPr>
      </p:pic>
      <p:pic>
        <p:nvPicPr>
          <p:cNvPr id="218" name="image2.jpg" descr="Education at sanctuary2"/>
          <p:cNvPicPr/>
          <p:nvPr/>
        </p:nvPicPr>
        <p:blipFill>
          <a:blip r:embed="rId4">
            <a:extLst/>
          </a:blip>
          <a:stretch>
            <a:fillRect/>
          </a:stretch>
        </p:blipFill>
        <p:spPr>
          <a:xfrm>
            <a:off x="7795820" y="3283496"/>
            <a:ext cx="631826" cy="657226"/>
          </a:xfrm>
          <a:prstGeom prst="rect">
            <a:avLst/>
          </a:prstGeom>
          <a:ln w="12700">
            <a:miter lim="400000"/>
          </a:ln>
        </p:spPr>
      </p:pic>
      <p:sp>
        <p:nvSpPr>
          <p:cNvPr id="219" name="Shape 219"/>
          <p:cNvSpPr/>
          <p:nvPr/>
        </p:nvSpPr>
        <p:spPr>
          <a:xfrm rot="21595043">
            <a:off x="7569040" y="3948154"/>
            <a:ext cx="1098551" cy="24621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sz="1400" b="1">
                <a:solidFill>
                  <a:srgbClr val="000000"/>
                </a:solidFill>
                <a:latin typeface="Calibri"/>
                <a:ea typeface="Calibri"/>
                <a:cs typeface="Calibri"/>
                <a:sym typeface="Calibri"/>
              </a:defRPr>
            </a:lvl1pPr>
          </a:lstStyle>
          <a:p>
            <a:pPr lvl="0">
              <a:defRPr sz="1800" b="0"/>
            </a:pPr>
            <a:r>
              <a:rPr sz="1000"/>
              <a:t>Applications</a:t>
            </a:r>
          </a:p>
        </p:txBody>
      </p:sp>
      <p:pic>
        <p:nvPicPr>
          <p:cNvPr id="220" name="image4.pdf"/>
          <p:cNvPicPr/>
          <p:nvPr/>
        </p:nvPicPr>
        <p:blipFill>
          <a:blip r:embed="rId5">
            <a:extLst/>
          </a:blip>
          <a:stretch>
            <a:fillRect/>
          </a:stretch>
        </p:blipFill>
        <p:spPr>
          <a:xfrm>
            <a:off x="8064266" y="4293002"/>
            <a:ext cx="391820" cy="424367"/>
          </a:xfrm>
          <a:prstGeom prst="rect">
            <a:avLst/>
          </a:prstGeom>
          <a:ln w="12700">
            <a:miter lim="400000"/>
          </a:ln>
        </p:spPr>
      </p:pic>
      <p:pic>
        <p:nvPicPr>
          <p:cNvPr id="221" name="image5.pdf"/>
          <p:cNvPicPr/>
          <p:nvPr/>
        </p:nvPicPr>
        <p:blipFill>
          <a:blip r:embed="rId6">
            <a:extLst/>
          </a:blip>
          <a:stretch>
            <a:fillRect/>
          </a:stretch>
        </p:blipFill>
        <p:spPr>
          <a:xfrm>
            <a:off x="7808385" y="4483967"/>
            <a:ext cx="537086" cy="461499"/>
          </a:xfrm>
          <a:prstGeom prst="rect">
            <a:avLst/>
          </a:prstGeom>
          <a:ln w="12700">
            <a:miter lim="400000"/>
          </a:ln>
        </p:spPr>
      </p:pic>
      <p:sp>
        <p:nvSpPr>
          <p:cNvPr id="222" name="Shape 222"/>
          <p:cNvSpPr/>
          <p:nvPr/>
        </p:nvSpPr>
        <p:spPr>
          <a:xfrm rot="21595043">
            <a:off x="7668895" y="4921840"/>
            <a:ext cx="889001" cy="40010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321457">
              <a:defRPr sz="1800">
                <a:solidFill>
                  <a:srgbClr val="000000"/>
                </a:solidFill>
              </a:defRPr>
            </a:pPr>
            <a:r>
              <a:rPr sz="1000" b="1">
                <a:latin typeface="Calibri"/>
                <a:ea typeface="Calibri"/>
                <a:cs typeface="Calibri"/>
                <a:sym typeface="Calibri"/>
              </a:rPr>
              <a:t>Decision</a:t>
            </a:r>
            <a:endParaRPr sz="800">
              <a:latin typeface="Gill Sans"/>
              <a:ea typeface="Gill Sans"/>
              <a:cs typeface="Gill Sans"/>
              <a:sym typeface="Gill Sans"/>
            </a:endParaRPr>
          </a:p>
          <a:p>
            <a:pPr defTabSz="321457">
              <a:defRPr sz="1800">
                <a:solidFill>
                  <a:srgbClr val="000000"/>
                </a:solidFill>
              </a:defRPr>
            </a:pPr>
            <a:r>
              <a:rPr sz="1000" b="1">
                <a:latin typeface="Calibri"/>
                <a:ea typeface="Calibri"/>
                <a:cs typeface="Calibri"/>
                <a:sym typeface="Calibri"/>
              </a:rPr>
              <a:t>Support</a:t>
            </a:r>
          </a:p>
        </p:txBody>
      </p:sp>
      <p:sp>
        <p:nvSpPr>
          <p:cNvPr id="223" name="Shape 223"/>
          <p:cNvSpPr/>
          <p:nvPr/>
        </p:nvSpPr>
        <p:spPr>
          <a:xfrm>
            <a:off x="7294776" y="3293230"/>
            <a:ext cx="327026" cy="4764"/>
          </a:xfrm>
          <a:prstGeom prst="line">
            <a:avLst/>
          </a:prstGeom>
          <a:ln w="25400">
            <a:solidFill>
              <a:srgbClr val="4F81BD"/>
            </a:solidFill>
            <a:tailEnd type="triangle"/>
          </a:ln>
        </p:spPr>
        <p:txBody>
          <a:bodyPr lIns="45718" tIns="45718" rIns="45718" bIns="45718"/>
          <a:lstStyle/>
          <a:p>
            <a:pPr defTabSz="321457">
              <a:defRPr sz="1600">
                <a:solidFill>
                  <a:srgbClr val="000000"/>
                </a:solidFill>
                <a:latin typeface="Helvetica"/>
                <a:ea typeface="Helvetica"/>
                <a:cs typeface="Helvetica"/>
                <a:sym typeface="Helvetica"/>
              </a:defRPr>
            </a:pPr>
            <a:endParaRPr/>
          </a:p>
        </p:txBody>
      </p:sp>
      <p:pic>
        <p:nvPicPr>
          <p:cNvPr id="224" name="image8.pdf"/>
          <p:cNvPicPr/>
          <p:nvPr/>
        </p:nvPicPr>
        <p:blipFill>
          <a:blip r:embed="rId7">
            <a:extLst/>
          </a:blip>
          <a:stretch>
            <a:fillRect/>
          </a:stretch>
        </p:blipFill>
        <p:spPr>
          <a:xfrm>
            <a:off x="7711801" y="1273156"/>
            <a:ext cx="725487" cy="787400"/>
          </a:xfrm>
          <a:prstGeom prst="rect">
            <a:avLst/>
          </a:prstGeom>
          <a:ln w="12700">
            <a:miter lim="400000"/>
          </a:ln>
        </p:spPr>
      </p:pic>
      <p:sp>
        <p:nvSpPr>
          <p:cNvPr id="225" name="Shape 225"/>
          <p:cNvSpPr/>
          <p:nvPr/>
        </p:nvSpPr>
        <p:spPr>
          <a:xfrm rot="21595043">
            <a:off x="872491" y="1925024"/>
            <a:ext cx="1301751" cy="60043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321457">
              <a:defRPr sz="1800">
                <a:solidFill>
                  <a:srgbClr val="000000"/>
                </a:solidFill>
              </a:defRPr>
            </a:pPr>
            <a:r>
              <a:rPr sz="1100" b="1">
                <a:latin typeface="Calibri"/>
                <a:ea typeface="Calibri"/>
                <a:cs typeface="Calibri"/>
                <a:sym typeface="Calibri"/>
              </a:rPr>
              <a:t>Science</a:t>
            </a:r>
            <a:endParaRPr sz="800">
              <a:latin typeface="Gill Sans"/>
              <a:ea typeface="Gill Sans"/>
              <a:cs typeface="Gill Sans"/>
              <a:sym typeface="Gill Sans"/>
            </a:endParaRPr>
          </a:p>
          <a:p>
            <a:pPr defTabSz="321457">
              <a:defRPr sz="1800">
                <a:solidFill>
                  <a:srgbClr val="000000"/>
                </a:solidFill>
              </a:defRPr>
            </a:pPr>
            <a:r>
              <a:rPr sz="1100" b="1">
                <a:latin typeface="Calibri"/>
                <a:ea typeface="Calibri"/>
                <a:cs typeface="Calibri"/>
                <a:sym typeface="Calibri"/>
              </a:rPr>
              <a:t>Data</a:t>
            </a:r>
            <a:endParaRPr sz="800">
              <a:latin typeface="Gill Sans"/>
              <a:ea typeface="Gill Sans"/>
              <a:cs typeface="Gill Sans"/>
              <a:sym typeface="Gill Sans"/>
            </a:endParaRPr>
          </a:p>
          <a:p>
            <a:pPr defTabSz="321457">
              <a:defRPr sz="1800">
                <a:solidFill>
                  <a:srgbClr val="000000"/>
                </a:solidFill>
              </a:defRPr>
            </a:pPr>
            <a:r>
              <a:rPr sz="1100" b="1">
                <a:latin typeface="Calibri"/>
                <a:ea typeface="Calibri"/>
                <a:cs typeface="Calibri"/>
                <a:sym typeface="Calibri"/>
              </a:rPr>
              <a:t>Manage</a:t>
            </a:r>
          </a:p>
        </p:txBody>
      </p:sp>
      <p:sp>
        <p:nvSpPr>
          <p:cNvPr id="226" name="Shape 226"/>
          <p:cNvSpPr/>
          <p:nvPr/>
        </p:nvSpPr>
        <p:spPr>
          <a:xfrm>
            <a:off x="891574" y="1325332"/>
            <a:ext cx="1143001" cy="1308101"/>
          </a:xfrm>
          <a:prstGeom prst="rect">
            <a:avLst/>
          </a:prstGeom>
          <a:solidFill>
            <a:srgbClr val="FFFFFF"/>
          </a:solidFill>
          <a:ln w="12700">
            <a:miter lim="400000"/>
          </a:ln>
        </p:spPr>
        <p:txBody>
          <a:bodyPr lIns="45718" tIns="45718" rIns="45718" bIns="45718"/>
          <a:lstStyle/>
          <a:p>
            <a:pPr defTabSz="321457">
              <a:defRPr sz="1400" b="1">
                <a:solidFill>
                  <a:srgbClr val="000000"/>
                </a:solidFill>
                <a:latin typeface="Calibri"/>
                <a:ea typeface="Calibri"/>
                <a:cs typeface="Calibri"/>
                <a:sym typeface="Calibri"/>
              </a:defRPr>
            </a:pPr>
            <a:endParaRPr/>
          </a:p>
        </p:txBody>
      </p:sp>
      <p:sp>
        <p:nvSpPr>
          <p:cNvPr id="227" name="Shape 227"/>
          <p:cNvSpPr/>
          <p:nvPr/>
        </p:nvSpPr>
        <p:spPr>
          <a:xfrm>
            <a:off x="862012" y="1968153"/>
            <a:ext cx="982878" cy="616149"/>
          </a:xfrm>
          <a:prstGeom prst="rect">
            <a:avLst/>
          </a:prstGeom>
          <a:solidFill>
            <a:srgbClr val="FFFFFF"/>
          </a:solidFill>
          <a:ln w="12700">
            <a:solidFill>
              <a:srgbClr val="FFFFFF"/>
            </a:solidFill>
          </a:ln>
          <a:extLst>
            <a:ext uri="{C572A759-6A51-4108-AA02-DFA0A04FC94B}">
              <ma14:wrappingTextBoxFlag xmlns:ma14="http://schemas.microsoft.com/office/mac/drawingml/2011/main" val="1"/>
            </a:ext>
          </a:extLst>
        </p:spPr>
        <p:txBody>
          <a:bodyPr lIns="0" tIns="0" rIns="0" bIns="0" anchor="ctr">
            <a:spAutoFit/>
          </a:bodyPr>
          <a:lstStyle/>
          <a:p>
            <a:pPr defTabSz="321457">
              <a:defRPr sz="1800">
                <a:solidFill>
                  <a:srgbClr val="000000"/>
                </a:solidFill>
              </a:defRPr>
            </a:pPr>
            <a:r>
              <a:rPr sz="1000" b="1">
                <a:latin typeface="Calibri"/>
                <a:ea typeface="Calibri"/>
                <a:cs typeface="Calibri"/>
                <a:sym typeface="Calibri"/>
              </a:rPr>
              <a:t>Satellite</a:t>
            </a:r>
          </a:p>
          <a:p>
            <a:pPr defTabSz="321457">
              <a:defRPr sz="1800">
                <a:solidFill>
                  <a:srgbClr val="000000"/>
                </a:solidFill>
              </a:defRPr>
            </a:pPr>
            <a:r>
              <a:rPr sz="1000" b="1">
                <a:latin typeface="Calibri"/>
                <a:ea typeface="Calibri"/>
                <a:cs typeface="Calibri"/>
                <a:sym typeface="Calibri"/>
              </a:rPr>
              <a:t>Instrument</a:t>
            </a:r>
          </a:p>
          <a:p>
            <a:pPr defTabSz="321457">
              <a:defRPr sz="1800">
                <a:solidFill>
                  <a:srgbClr val="000000"/>
                </a:solidFill>
              </a:defRPr>
            </a:pPr>
            <a:r>
              <a:rPr sz="1000" b="1">
                <a:latin typeface="Calibri"/>
                <a:ea typeface="Calibri"/>
                <a:cs typeface="Calibri"/>
                <a:sym typeface="Calibri"/>
              </a:rPr>
              <a:t>Data</a:t>
            </a:r>
          </a:p>
          <a:p>
            <a:pPr defTabSz="321457">
              <a:defRPr sz="1800">
                <a:solidFill>
                  <a:srgbClr val="000000"/>
                </a:solidFill>
              </a:defRPr>
            </a:pPr>
            <a:r>
              <a:rPr sz="1000" b="1">
                <a:latin typeface="Calibri"/>
                <a:ea typeface="Calibri"/>
                <a:cs typeface="Calibri"/>
                <a:sym typeface="Calibri"/>
              </a:rPr>
              <a:t>Systems</a:t>
            </a:r>
          </a:p>
        </p:txBody>
      </p:sp>
      <p:grpSp>
        <p:nvGrpSpPr>
          <p:cNvPr id="230" name="Group 230"/>
          <p:cNvGrpSpPr/>
          <p:nvPr/>
        </p:nvGrpSpPr>
        <p:grpSpPr>
          <a:xfrm>
            <a:off x="897112" y="1266865"/>
            <a:ext cx="908925" cy="600830"/>
            <a:chOff x="0" y="0"/>
            <a:chExt cx="1292692" cy="854513"/>
          </a:xfrm>
        </p:grpSpPr>
        <p:sp>
          <p:nvSpPr>
            <p:cNvPr id="228" name="Shape 228"/>
            <p:cNvSpPr/>
            <p:nvPr/>
          </p:nvSpPr>
          <p:spPr>
            <a:xfrm>
              <a:off x="-1" y="-1"/>
              <a:ext cx="1292694" cy="854515"/>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path>
              </a:pathLst>
            </a:custGeom>
            <a:gradFill flip="none" rotWithShape="1">
              <a:gsLst>
                <a:gs pos="0">
                  <a:srgbClr val="FFFFFF"/>
                </a:gs>
                <a:gs pos="100000">
                  <a:srgbClr val="E7EB49"/>
                </a:gs>
              </a:gsLst>
              <a:lin ang="5400000" scaled="0"/>
            </a:gradFill>
            <a:ln w="12700" cap="flat">
              <a:noFill/>
              <a:miter lim="400000"/>
            </a:ln>
            <a:effectLst/>
          </p:spPr>
          <p:txBody>
            <a:bodyPr wrap="square" lIns="65023" tIns="65023" rIns="65023" bIns="65023" numCol="1" anchor="ctr">
              <a:noAutofit/>
            </a:bodyPr>
            <a:lstStyle/>
            <a:p>
              <a:pPr defTabSz="321457">
                <a:defRPr sz="1400" b="1">
                  <a:solidFill>
                    <a:srgbClr val="000000"/>
                  </a:solidFill>
                  <a:latin typeface="Times"/>
                  <a:ea typeface="Times"/>
                  <a:cs typeface="Times"/>
                  <a:sym typeface="Times"/>
                </a:defRPr>
              </a:pPr>
              <a:endParaRPr/>
            </a:p>
          </p:txBody>
        </p:sp>
        <p:sp>
          <p:nvSpPr>
            <p:cNvPr id="229" name="Shape 229"/>
            <p:cNvSpPr/>
            <p:nvPr/>
          </p:nvSpPr>
          <p:spPr>
            <a:xfrm>
              <a:off x="-1" y="-1"/>
              <a:ext cx="1292694" cy="854515"/>
            </a:xfrm>
            <a:custGeom>
              <a:avLst/>
              <a:gdLst/>
              <a:ahLst/>
              <a:cxnLst>
                <a:cxn ang="0">
                  <a:pos x="wd2" y="hd2"/>
                </a:cxn>
                <a:cxn ang="5400000">
                  <a:pos x="wd2" y="hd2"/>
                </a:cxn>
                <a:cxn ang="10800000">
                  <a:pos x="wd2" y="hd2"/>
                </a:cxn>
                <a:cxn ang="16200000">
                  <a:pos x="wd2" y="hd2"/>
                </a:cxn>
              </a:cxnLst>
              <a:rect l="0" t="0" r="r" b="b"/>
              <a:pathLst>
                <a:path w="21600" h="21600" extrusionOk="0">
                  <a:moveTo>
                    <a:pt x="21600" y="3600"/>
                  </a:moveTo>
                  <a:cubicBezTo>
                    <a:pt x="21600" y="5588"/>
                    <a:pt x="16765" y="7200"/>
                    <a:pt x="10800" y="7200"/>
                  </a:cubicBezTo>
                  <a:cubicBezTo>
                    <a:pt x="4835" y="7200"/>
                    <a:pt x="0" y="5588"/>
                    <a:pt x="0" y="3600"/>
                  </a:cubicBezTo>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path>
              </a:pathLst>
            </a:custGeom>
            <a:noFill/>
            <a:ln w="12700" cap="flat">
              <a:solidFill>
                <a:srgbClr val="000000"/>
              </a:solidFill>
              <a:prstDash val="solid"/>
              <a:round/>
            </a:ln>
            <a:effectLst/>
          </p:spPr>
          <p:txBody>
            <a:bodyPr wrap="square" lIns="65023" tIns="65023" rIns="65023" bIns="65023" numCol="1" anchor="ctr">
              <a:noAutofit/>
            </a:bodyPr>
            <a:lstStyle/>
            <a:p>
              <a:pPr defTabSz="321457">
                <a:defRPr sz="1400" b="1">
                  <a:solidFill>
                    <a:srgbClr val="000000"/>
                  </a:solidFill>
                  <a:latin typeface="Times"/>
                  <a:ea typeface="Times"/>
                  <a:cs typeface="Times"/>
                  <a:sym typeface="Times"/>
                </a:defRPr>
              </a:pPr>
              <a:endParaRPr/>
            </a:p>
          </p:txBody>
        </p:sp>
      </p:grpSp>
      <p:sp>
        <p:nvSpPr>
          <p:cNvPr id="231" name="Shape 231"/>
          <p:cNvSpPr/>
          <p:nvPr/>
        </p:nvSpPr>
        <p:spPr>
          <a:xfrm rot="21595043">
            <a:off x="872490" y="3339353"/>
            <a:ext cx="1301751" cy="60043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321457">
              <a:defRPr sz="1800">
                <a:solidFill>
                  <a:srgbClr val="000000"/>
                </a:solidFill>
              </a:defRPr>
            </a:pPr>
            <a:r>
              <a:rPr sz="1100" b="1">
                <a:latin typeface="Calibri"/>
                <a:ea typeface="Calibri"/>
                <a:cs typeface="Calibri"/>
                <a:sym typeface="Calibri"/>
              </a:rPr>
              <a:t>Science</a:t>
            </a:r>
            <a:endParaRPr sz="800">
              <a:latin typeface="Gill Sans"/>
              <a:ea typeface="Gill Sans"/>
              <a:cs typeface="Gill Sans"/>
              <a:sym typeface="Gill Sans"/>
            </a:endParaRPr>
          </a:p>
          <a:p>
            <a:pPr defTabSz="321457">
              <a:defRPr sz="1800">
                <a:solidFill>
                  <a:srgbClr val="000000"/>
                </a:solidFill>
              </a:defRPr>
            </a:pPr>
            <a:r>
              <a:rPr sz="1100" b="1">
                <a:latin typeface="Calibri"/>
                <a:ea typeface="Calibri"/>
                <a:cs typeface="Calibri"/>
                <a:sym typeface="Calibri"/>
              </a:rPr>
              <a:t>Data</a:t>
            </a:r>
            <a:endParaRPr sz="800">
              <a:latin typeface="Gill Sans"/>
              <a:ea typeface="Gill Sans"/>
              <a:cs typeface="Gill Sans"/>
              <a:sym typeface="Gill Sans"/>
            </a:endParaRPr>
          </a:p>
          <a:p>
            <a:pPr defTabSz="321457">
              <a:defRPr sz="1800">
                <a:solidFill>
                  <a:srgbClr val="000000"/>
                </a:solidFill>
              </a:defRPr>
            </a:pPr>
            <a:r>
              <a:rPr sz="1100" b="1">
                <a:latin typeface="Calibri"/>
                <a:ea typeface="Calibri"/>
                <a:cs typeface="Calibri"/>
                <a:sym typeface="Calibri"/>
              </a:rPr>
              <a:t>Manage</a:t>
            </a:r>
          </a:p>
        </p:txBody>
      </p:sp>
      <p:sp>
        <p:nvSpPr>
          <p:cNvPr id="232" name="Shape 232"/>
          <p:cNvSpPr/>
          <p:nvPr/>
        </p:nvSpPr>
        <p:spPr>
          <a:xfrm>
            <a:off x="891574" y="2715982"/>
            <a:ext cx="1143001" cy="1308101"/>
          </a:xfrm>
          <a:prstGeom prst="rect">
            <a:avLst/>
          </a:prstGeom>
          <a:solidFill>
            <a:srgbClr val="FFFFFF"/>
          </a:solidFill>
          <a:ln w="12700">
            <a:miter lim="400000"/>
          </a:ln>
        </p:spPr>
        <p:txBody>
          <a:bodyPr lIns="45718" tIns="45718" rIns="45718" bIns="45718"/>
          <a:lstStyle/>
          <a:p>
            <a:pPr defTabSz="321457">
              <a:defRPr sz="1400" b="1">
                <a:solidFill>
                  <a:srgbClr val="000000"/>
                </a:solidFill>
                <a:latin typeface="Calibri"/>
                <a:ea typeface="Calibri"/>
                <a:cs typeface="Calibri"/>
                <a:sym typeface="Calibri"/>
              </a:defRPr>
            </a:pPr>
            <a:endParaRPr/>
          </a:p>
        </p:txBody>
      </p:sp>
      <p:sp>
        <p:nvSpPr>
          <p:cNvPr id="233" name="Shape 233"/>
          <p:cNvSpPr/>
          <p:nvPr/>
        </p:nvSpPr>
        <p:spPr>
          <a:xfrm>
            <a:off x="827988" y="3665581"/>
            <a:ext cx="1050925" cy="312540"/>
          </a:xfrm>
          <a:prstGeom prst="rect">
            <a:avLst/>
          </a:prstGeom>
          <a:solidFill>
            <a:srgbClr val="FFFFFF"/>
          </a:solidFill>
          <a:ln w="12700">
            <a:solidFill>
              <a:srgbClr val="FFFFFF"/>
            </a:solidFill>
          </a:ln>
          <a:extLst>
            <a:ext uri="{C572A759-6A51-4108-AA02-DFA0A04FC94B}">
              <ma14:wrappingTextBoxFlag xmlns:ma14="http://schemas.microsoft.com/office/mac/drawingml/2011/main" val="1"/>
            </a:ext>
          </a:extLst>
        </p:spPr>
        <p:txBody>
          <a:bodyPr lIns="0" tIns="0" rIns="0" bIns="0" anchor="ctr">
            <a:spAutoFit/>
          </a:bodyPr>
          <a:lstStyle/>
          <a:p>
            <a:pPr defTabSz="321457">
              <a:defRPr sz="1800">
                <a:solidFill>
                  <a:srgbClr val="000000"/>
                </a:solidFill>
              </a:defRPr>
            </a:pPr>
            <a:r>
              <a:rPr sz="1000" b="1">
                <a:latin typeface="Calibri"/>
                <a:ea typeface="Calibri"/>
                <a:cs typeface="Calibri"/>
                <a:sym typeface="Calibri"/>
              </a:rPr>
              <a:t>Airborne</a:t>
            </a:r>
          </a:p>
          <a:p>
            <a:pPr defTabSz="321457">
              <a:defRPr sz="1800">
                <a:solidFill>
                  <a:srgbClr val="000000"/>
                </a:solidFill>
              </a:defRPr>
            </a:pPr>
            <a:r>
              <a:rPr sz="1000" b="1">
                <a:latin typeface="Calibri"/>
                <a:ea typeface="Calibri"/>
                <a:cs typeface="Calibri"/>
                <a:sym typeface="Calibri"/>
              </a:rPr>
              <a:t>Data</a:t>
            </a:r>
          </a:p>
        </p:txBody>
      </p:sp>
      <p:sp>
        <p:nvSpPr>
          <p:cNvPr id="234" name="Shape 234"/>
          <p:cNvSpPr/>
          <p:nvPr/>
        </p:nvSpPr>
        <p:spPr>
          <a:xfrm rot="21595043">
            <a:off x="872489" y="4693497"/>
            <a:ext cx="1301751" cy="60043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321457">
              <a:defRPr sz="1800">
                <a:solidFill>
                  <a:srgbClr val="000000"/>
                </a:solidFill>
              </a:defRPr>
            </a:pPr>
            <a:r>
              <a:rPr sz="1100" b="1">
                <a:latin typeface="Calibri"/>
                <a:ea typeface="Calibri"/>
                <a:cs typeface="Calibri"/>
                <a:sym typeface="Calibri"/>
              </a:rPr>
              <a:t>Science</a:t>
            </a:r>
            <a:endParaRPr sz="800">
              <a:latin typeface="Gill Sans"/>
              <a:ea typeface="Gill Sans"/>
              <a:cs typeface="Gill Sans"/>
              <a:sym typeface="Gill Sans"/>
            </a:endParaRPr>
          </a:p>
          <a:p>
            <a:pPr defTabSz="321457">
              <a:defRPr sz="1800">
                <a:solidFill>
                  <a:srgbClr val="000000"/>
                </a:solidFill>
              </a:defRPr>
            </a:pPr>
            <a:r>
              <a:rPr sz="1100" b="1">
                <a:latin typeface="Calibri"/>
                <a:ea typeface="Calibri"/>
                <a:cs typeface="Calibri"/>
                <a:sym typeface="Calibri"/>
              </a:rPr>
              <a:t>Data</a:t>
            </a:r>
            <a:endParaRPr sz="800">
              <a:latin typeface="Gill Sans"/>
              <a:ea typeface="Gill Sans"/>
              <a:cs typeface="Gill Sans"/>
              <a:sym typeface="Gill Sans"/>
            </a:endParaRPr>
          </a:p>
          <a:p>
            <a:pPr defTabSz="321457">
              <a:defRPr sz="1800">
                <a:solidFill>
                  <a:srgbClr val="000000"/>
                </a:solidFill>
              </a:defRPr>
            </a:pPr>
            <a:r>
              <a:rPr sz="1100" b="1">
                <a:latin typeface="Calibri"/>
                <a:ea typeface="Calibri"/>
                <a:cs typeface="Calibri"/>
                <a:sym typeface="Calibri"/>
              </a:rPr>
              <a:t>Manage</a:t>
            </a:r>
          </a:p>
        </p:txBody>
      </p:sp>
      <p:sp>
        <p:nvSpPr>
          <p:cNvPr id="235" name="Shape 235"/>
          <p:cNvSpPr/>
          <p:nvPr/>
        </p:nvSpPr>
        <p:spPr>
          <a:xfrm>
            <a:off x="891574" y="4124094"/>
            <a:ext cx="1143001" cy="1308101"/>
          </a:xfrm>
          <a:prstGeom prst="rect">
            <a:avLst/>
          </a:prstGeom>
          <a:solidFill>
            <a:srgbClr val="FFFFFF"/>
          </a:solidFill>
          <a:ln w="12700">
            <a:miter lim="400000"/>
          </a:ln>
        </p:spPr>
        <p:txBody>
          <a:bodyPr lIns="45718" tIns="45718" rIns="45718" bIns="45718"/>
          <a:lstStyle/>
          <a:p>
            <a:pPr defTabSz="321457">
              <a:defRPr sz="1400">
                <a:solidFill>
                  <a:srgbClr val="000000"/>
                </a:solidFill>
                <a:latin typeface="Calibri"/>
                <a:ea typeface="Calibri"/>
                <a:cs typeface="Calibri"/>
                <a:sym typeface="Calibri"/>
              </a:defRPr>
            </a:pPr>
            <a:endParaRPr/>
          </a:p>
        </p:txBody>
      </p:sp>
      <p:sp>
        <p:nvSpPr>
          <p:cNvPr id="236" name="Shape 236"/>
          <p:cNvSpPr/>
          <p:nvPr/>
        </p:nvSpPr>
        <p:spPr>
          <a:xfrm>
            <a:off x="827988" y="5122326"/>
            <a:ext cx="1050925" cy="464344"/>
          </a:xfrm>
          <a:prstGeom prst="rect">
            <a:avLst/>
          </a:prstGeom>
          <a:solidFill>
            <a:srgbClr val="FFFFFF"/>
          </a:solidFill>
          <a:ln w="12700">
            <a:solidFill>
              <a:srgbClr val="FFFFFF"/>
            </a:solidFill>
          </a:ln>
          <a:extLst>
            <a:ext uri="{C572A759-6A51-4108-AA02-DFA0A04FC94B}">
              <ma14:wrappingTextBoxFlag xmlns:ma14="http://schemas.microsoft.com/office/mac/drawingml/2011/main" val="1"/>
            </a:ext>
          </a:extLst>
        </p:spPr>
        <p:txBody>
          <a:bodyPr lIns="0" tIns="0" rIns="0" bIns="0" anchor="ctr">
            <a:spAutoFit/>
          </a:bodyPr>
          <a:lstStyle/>
          <a:p>
            <a:pPr defTabSz="321457">
              <a:defRPr sz="1800">
                <a:solidFill>
                  <a:srgbClr val="000000"/>
                </a:solidFill>
              </a:defRPr>
            </a:pPr>
            <a:r>
              <a:rPr sz="1000" b="1">
                <a:latin typeface="Calibri"/>
                <a:ea typeface="Calibri"/>
                <a:cs typeface="Calibri"/>
                <a:sym typeface="Calibri"/>
              </a:rPr>
              <a:t>Agency</a:t>
            </a:r>
          </a:p>
          <a:p>
            <a:pPr defTabSz="321457">
              <a:defRPr sz="1800">
                <a:solidFill>
                  <a:srgbClr val="000000"/>
                </a:solidFill>
              </a:defRPr>
            </a:pPr>
            <a:r>
              <a:rPr sz="1000" b="1">
                <a:latin typeface="Calibri"/>
                <a:ea typeface="Calibri"/>
                <a:cs typeface="Calibri"/>
                <a:sym typeface="Calibri"/>
              </a:rPr>
              <a:t>Earth Data</a:t>
            </a:r>
          </a:p>
          <a:p>
            <a:pPr defTabSz="321457">
              <a:defRPr sz="1800">
                <a:solidFill>
                  <a:srgbClr val="000000"/>
                </a:solidFill>
              </a:defRPr>
            </a:pPr>
            <a:r>
              <a:rPr sz="1000" b="1">
                <a:latin typeface="Calibri"/>
                <a:ea typeface="Calibri"/>
                <a:cs typeface="Calibri"/>
                <a:sym typeface="Calibri"/>
              </a:rPr>
              <a:t>Archives</a:t>
            </a:r>
          </a:p>
        </p:txBody>
      </p:sp>
      <p:grpSp>
        <p:nvGrpSpPr>
          <p:cNvPr id="239" name="Group 239"/>
          <p:cNvGrpSpPr/>
          <p:nvPr/>
        </p:nvGrpSpPr>
        <p:grpSpPr>
          <a:xfrm>
            <a:off x="897112" y="4341776"/>
            <a:ext cx="908925" cy="599503"/>
            <a:chOff x="0" y="0"/>
            <a:chExt cx="1292692" cy="852626"/>
          </a:xfrm>
        </p:grpSpPr>
        <p:sp>
          <p:nvSpPr>
            <p:cNvPr id="237" name="Shape 237"/>
            <p:cNvSpPr/>
            <p:nvPr/>
          </p:nvSpPr>
          <p:spPr>
            <a:xfrm>
              <a:off x="0" y="0"/>
              <a:ext cx="1292693" cy="852627"/>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path>
              </a:pathLst>
            </a:custGeom>
            <a:gradFill flip="none" rotWithShape="1">
              <a:gsLst>
                <a:gs pos="0">
                  <a:srgbClr val="FFFFFF"/>
                </a:gs>
                <a:gs pos="100000">
                  <a:srgbClr val="E7EB49"/>
                </a:gs>
              </a:gsLst>
              <a:lin ang="5400000" scaled="0"/>
            </a:gradFill>
            <a:ln w="12700" cap="flat">
              <a:noFill/>
              <a:miter lim="400000"/>
            </a:ln>
            <a:effectLst/>
          </p:spPr>
          <p:txBody>
            <a:bodyPr wrap="square" lIns="65023" tIns="65023" rIns="65023" bIns="65023" numCol="1" anchor="ctr">
              <a:noAutofit/>
            </a:bodyPr>
            <a:lstStyle/>
            <a:p>
              <a:pPr defTabSz="321457">
                <a:defRPr sz="1400" b="1">
                  <a:solidFill>
                    <a:srgbClr val="000000"/>
                  </a:solidFill>
                  <a:latin typeface="Times"/>
                  <a:ea typeface="Times"/>
                  <a:cs typeface="Times"/>
                  <a:sym typeface="Times"/>
                </a:defRPr>
              </a:pPr>
              <a:endParaRPr/>
            </a:p>
          </p:txBody>
        </p:sp>
        <p:sp>
          <p:nvSpPr>
            <p:cNvPr id="238" name="Shape 238"/>
            <p:cNvSpPr/>
            <p:nvPr/>
          </p:nvSpPr>
          <p:spPr>
            <a:xfrm>
              <a:off x="0" y="0"/>
              <a:ext cx="1292693" cy="852627"/>
            </a:xfrm>
            <a:custGeom>
              <a:avLst/>
              <a:gdLst/>
              <a:ahLst/>
              <a:cxnLst>
                <a:cxn ang="0">
                  <a:pos x="wd2" y="hd2"/>
                </a:cxn>
                <a:cxn ang="5400000">
                  <a:pos x="wd2" y="hd2"/>
                </a:cxn>
                <a:cxn ang="10800000">
                  <a:pos x="wd2" y="hd2"/>
                </a:cxn>
                <a:cxn ang="16200000">
                  <a:pos x="wd2" y="hd2"/>
                </a:cxn>
              </a:cxnLst>
              <a:rect l="0" t="0" r="r" b="b"/>
              <a:pathLst>
                <a:path w="21600" h="21600" extrusionOk="0">
                  <a:moveTo>
                    <a:pt x="21600" y="3600"/>
                  </a:moveTo>
                  <a:cubicBezTo>
                    <a:pt x="21600" y="5588"/>
                    <a:pt x="16765" y="7200"/>
                    <a:pt x="10800" y="7200"/>
                  </a:cubicBezTo>
                  <a:cubicBezTo>
                    <a:pt x="4835" y="7200"/>
                    <a:pt x="0" y="5588"/>
                    <a:pt x="0" y="3600"/>
                  </a:cubicBezTo>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path>
              </a:pathLst>
            </a:custGeom>
            <a:noFill/>
            <a:ln w="12700" cap="flat">
              <a:solidFill>
                <a:srgbClr val="000000"/>
              </a:solidFill>
              <a:prstDash val="solid"/>
              <a:round/>
            </a:ln>
            <a:effectLst/>
          </p:spPr>
          <p:txBody>
            <a:bodyPr wrap="square" lIns="65023" tIns="65023" rIns="65023" bIns="65023" numCol="1" anchor="ctr">
              <a:noAutofit/>
            </a:bodyPr>
            <a:lstStyle/>
            <a:p>
              <a:pPr defTabSz="321457">
                <a:defRPr sz="1400" b="1">
                  <a:solidFill>
                    <a:srgbClr val="000000"/>
                  </a:solidFill>
                  <a:latin typeface="Times"/>
                  <a:ea typeface="Times"/>
                  <a:cs typeface="Times"/>
                  <a:sym typeface="Times"/>
                </a:defRPr>
              </a:pPr>
              <a:endParaRPr/>
            </a:p>
          </p:txBody>
        </p:sp>
      </p:grpSp>
      <p:grpSp>
        <p:nvGrpSpPr>
          <p:cNvPr id="242" name="Group 242"/>
          <p:cNvGrpSpPr/>
          <p:nvPr/>
        </p:nvGrpSpPr>
        <p:grpSpPr>
          <a:xfrm>
            <a:off x="897112" y="2992622"/>
            <a:ext cx="908925" cy="599504"/>
            <a:chOff x="0" y="0"/>
            <a:chExt cx="1292692" cy="852626"/>
          </a:xfrm>
        </p:grpSpPr>
        <p:sp>
          <p:nvSpPr>
            <p:cNvPr id="240" name="Shape 240"/>
            <p:cNvSpPr/>
            <p:nvPr/>
          </p:nvSpPr>
          <p:spPr>
            <a:xfrm>
              <a:off x="0" y="0"/>
              <a:ext cx="1292693" cy="852627"/>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path>
              </a:pathLst>
            </a:custGeom>
            <a:gradFill flip="none" rotWithShape="1">
              <a:gsLst>
                <a:gs pos="0">
                  <a:srgbClr val="FFFFFF"/>
                </a:gs>
                <a:gs pos="100000">
                  <a:srgbClr val="E7EB49"/>
                </a:gs>
              </a:gsLst>
              <a:lin ang="5400000" scaled="0"/>
            </a:gradFill>
            <a:ln w="12700" cap="flat">
              <a:noFill/>
              <a:miter lim="400000"/>
            </a:ln>
            <a:effectLst/>
          </p:spPr>
          <p:txBody>
            <a:bodyPr wrap="square" lIns="65023" tIns="65023" rIns="65023" bIns="65023" numCol="1" anchor="ctr">
              <a:noAutofit/>
            </a:bodyPr>
            <a:lstStyle/>
            <a:p>
              <a:pPr defTabSz="321457">
                <a:defRPr sz="1400" b="1">
                  <a:solidFill>
                    <a:srgbClr val="000000"/>
                  </a:solidFill>
                  <a:latin typeface="Times"/>
                  <a:ea typeface="Times"/>
                  <a:cs typeface="Times"/>
                  <a:sym typeface="Times"/>
                </a:defRPr>
              </a:pPr>
              <a:endParaRPr/>
            </a:p>
          </p:txBody>
        </p:sp>
        <p:sp>
          <p:nvSpPr>
            <p:cNvPr id="241" name="Shape 241"/>
            <p:cNvSpPr/>
            <p:nvPr/>
          </p:nvSpPr>
          <p:spPr>
            <a:xfrm>
              <a:off x="0" y="0"/>
              <a:ext cx="1292693" cy="852627"/>
            </a:xfrm>
            <a:custGeom>
              <a:avLst/>
              <a:gdLst/>
              <a:ahLst/>
              <a:cxnLst>
                <a:cxn ang="0">
                  <a:pos x="wd2" y="hd2"/>
                </a:cxn>
                <a:cxn ang="5400000">
                  <a:pos x="wd2" y="hd2"/>
                </a:cxn>
                <a:cxn ang="10800000">
                  <a:pos x="wd2" y="hd2"/>
                </a:cxn>
                <a:cxn ang="16200000">
                  <a:pos x="wd2" y="hd2"/>
                </a:cxn>
              </a:cxnLst>
              <a:rect l="0" t="0" r="r" b="b"/>
              <a:pathLst>
                <a:path w="21600" h="21600" extrusionOk="0">
                  <a:moveTo>
                    <a:pt x="21600" y="3600"/>
                  </a:moveTo>
                  <a:cubicBezTo>
                    <a:pt x="21600" y="5588"/>
                    <a:pt x="16765" y="7200"/>
                    <a:pt x="10800" y="7200"/>
                  </a:cubicBezTo>
                  <a:cubicBezTo>
                    <a:pt x="4835" y="7200"/>
                    <a:pt x="0" y="5588"/>
                    <a:pt x="0" y="3600"/>
                  </a:cubicBezTo>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path>
              </a:pathLst>
            </a:custGeom>
            <a:noFill/>
            <a:ln w="12700" cap="flat">
              <a:solidFill>
                <a:srgbClr val="000000"/>
              </a:solidFill>
              <a:prstDash val="solid"/>
              <a:round/>
            </a:ln>
            <a:effectLst/>
          </p:spPr>
          <p:txBody>
            <a:bodyPr wrap="square" lIns="65023" tIns="65023" rIns="65023" bIns="65023" numCol="1" anchor="ctr">
              <a:noAutofit/>
            </a:bodyPr>
            <a:lstStyle/>
            <a:p>
              <a:pPr defTabSz="321457">
                <a:defRPr sz="1400" b="1">
                  <a:solidFill>
                    <a:srgbClr val="000000"/>
                  </a:solidFill>
                  <a:latin typeface="Times"/>
                  <a:ea typeface="Times"/>
                  <a:cs typeface="Times"/>
                  <a:sym typeface="Times"/>
                </a:defRPr>
              </a:pPr>
              <a:endParaRPr/>
            </a:p>
          </p:txBody>
        </p:sp>
      </p:grpSp>
      <p:sp>
        <p:nvSpPr>
          <p:cNvPr id="243" name="Shape 243"/>
          <p:cNvSpPr/>
          <p:nvPr/>
        </p:nvSpPr>
        <p:spPr>
          <a:xfrm flipV="1">
            <a:off x="2012204" y="4207453"/>
            <a:ext cx="631826" cy="396930"/>
          </a:xfrm>
          <a:prstGeom prst="line">
            <a:avLst/>
          </a:prstGeom>
          <a:ln w="25400">
            <a:solidFill>
              <a:srgbClr val="4F81BD"/>
            </a:solidFill>
            <a:headEnd type="triangle"/>
            <a:tailEnd type="triangle"/>
          </a:ln>
        </p:spPr>
        <p:txBody>
          <a:bodyPr lIns="45718" tIns="45718" rIns="45718" bIns="45718"/>
          <a:lstStyle/>
          <a:p>
            <a:pPr defTabSz="321457">
              <a:defRPr sz="1600">
                <a:solidFill>
                  <a:srgbClr val="000000"/>
                </a:solidFill>
                <a:latin typeface="Helvetica"/>
                <a:ea typeface="Helvetica"/>
                <a:cs typeface="Helvetica"/>
                <a:sym typeface="Helvetica"/>
              </a:defRPr>
            </a:pPr>
            <a:endParaRPr/>
          </a:p>
        </p:txBody>
      </p:sp>
      <p:sp>
        <p:nvSpPr>
          <p:cNvPr id="244" name="Shape 244"/>
          <p:cNvSpPr/>
          <p:nvPr/>
        </p:nvSpPr>
        <p:spPr>
          <a:xfrm flipH="1" flipV="1">
            <a:off x="2025698" y="3396153"/>
            <a:ext cx="604839" cy="9526"/>
          </a:xfrm>
          <a:prstGeom prst="line">
            <a:avLst/>
          </a:prstGeom>
          <a:ln w="25400">
            <a:solidFill>
              <a:srgbClr val="4F81BD"/>
            </a:solidFill>
            <a:headEnd type="triangle"/>
            <a:tailEnd type="triangle"/>
          </a:ln>
        </p:spPr>
        <p:txBody>
          <a:bodyPr lIns="45718" tIns="45718" rIns="45718" bIns="45718"/>
          <a:lstStyle/>
          <a:p>
            <a:pPr defTabSz="321457">
              <a:defRPr sz="1600">
                <a:solidFill>
                  <a:srgbClr val="000000"/>
                </a:solidFill>
                <a:latin typeface="Helvetica"/>
                <a:ea typeface="Helvetica"/>
                <a:cs typeface="Helvetica"/>
                <a:sym typeface="Helvetica"/>
              </a:defRPr>
            </a:pPr>
            <a:endParaRPr/>
          </a:p>
        </p:txBody>
      </p:sp>
      <p:sp>
        <p:nvSpPr>
          <p:cNvPr id="245" name="Shape 245"/>
          <p:cNvSpPr/>
          <p:nvPr/>
        </p:nvSpPr>
        <p:spPr>
          <a:xfrm rot="21595043">
            <a:off x="7501827" y="2149619"/>
            <a:ext cx="1123950" cy="24621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sz="1400" b="1">
                <a:solidFill>
                  <a:srgbClr val="000000"/>
                </a:solidFill>
                <a:latin typeface="Calibri"/>
                <a:ea typeface="Calibri"/>
                <a:cs typeface="Calibri"/>
                <a:sym typeface="Calibri"/>
              </a:defRPr>
            </a:lvl1pPr>
          </a:lstStyle>
          <a:p>
            <a:pPr lvl="0">
              <a:defRPr sz="1800" b="0"/>
            </a:pPr>
            <a:r>
              <a:rPr sz="1000"/>
              <a:t>Research</a:t>
            </a:r>
          </a:p>
        </p:txBody>
      </p:sp>
      <p:sp>
        <p:nvSpPr>
          <p:cNvPr id="246" name="Shape 246"/>
          <p:cNvSpPr/>
          <p:nvPr/>
        </p:nvSpPr>
        <p:spPr>
          <a:xfrm flipV="1">
            <a:off x="7326651" y="1566312"/>
            <a:ext cx="268286" cy="188913"/>
          </a:xfrm>
          <a:prstGeom prst="line">
            <a:avLst/>
          </a:prstGeom>
          <a:ln w="25400">
            <a:solidFill>
              <a:srgbClr val="4F81BD"/>
            </a:solidFill>
            <a:tailEnd type="triangle"/>
          </a:ln>
        </p:spPr>
        <p:txBody>
          <a:bodyPr lIns="45718" tIns="45718" rIns="45718" bIns="45718"/>
          <a:lstStyle/>
          <a:p>
            <a:pPr defTabSz="321457">
              <a:defRPr sz="1600">
                <a:solidFill>
                  <a:srgbClr val="000000"/>
                </a:solidFill>
                <a:latin typeface="Helvetica"/>
                <a:ea typeface="Helvetica"/>
                <a:cs typeface="Helvetica"/>
                <a:sym typeface="Helvetica"/>
              </a:defRPr>
            </a:pPr>
            <a:endParaRPr/>
          </a:p>
        </p:txBody>
      </p:sp>
      <p:sp>
        <p:nvSpPr>
          <p:cNvPr id="247" name="Shape 247"/>
          <p:cNvSpPr/>
          <p:nvPr/>
        </p:nvSpPr>
        <p:spPr>
          <a:xfrm>
            <a:off x="7319686" y="4539966"/>
            <a:ext cx="283391" cy="283391"/>
          </a:xfrm>
          <a:prstGeom prst="line">
            <a:avLst/>
          </a:prstGeom>
          <a:ln w="25400">
            <a:solidFill>
              <a:srgbClr val="4F81BD"/>
            </a:solidFill>
            <a:tailEnd type="triangle"/>
          </a:ln>
        </p:spPr>
        <p:txBody>
          <a:bodyPr lIns="45718" tIns="45718" rIns="45718" bIns="45718"/>
          <a:lstStyle/>
          <a:p>
            <a:pPr defTabSz="321457">
              <a:defRPr sz="1600">
                <a:solidFill>
                  <a:srgbClr val="000000"/>
                </a:solidFill>
                <a:latin typeface="Helvetica"/>
                <a:ea typeface="Helvetica"/>
                <a:cs typeface="Helvetica"/>
                <a:sym typeface="Helvetica"/>
              </a:defRPr>
            </a:pPr>
            <a:endParaRPr/>
          </a:p>
        </p:txBody>
      </p:sp>
      <p:sp>
        <p:nvSpPr>
          <p:cNvPr id="248" name="Shape 248"/>
          <p:cNvSpPr/>
          <p:nvPr/>
        </p:nvSpPr>
        <p:spPr>
          <a:xfrm>
            <a:off x="704448" y="5881692"/>
            <a:ext cx="1308836" cy="326516"/>
          </a:xfrm>
          <a:prstGeom prst="rect">
            <a:avLst/>
          </a:prstGeom>
          <a:ln w="12700">
            <a:miter lim="400000"/>
          </a:ln>
          <a:extLst>
            <a:ext uri="{C572A759-6A51-4108-AA02-DFA0A04FC94B}">
              <ma14:wrappingTextBoxFlag xmlns:ma14="http://schemas.microsoft.com/office/mac/drawingml/2011/main" val="1"/>
            </a:ext>
          </a:extLst>
        </p:spPr>
        <p:txBody>
          <a:bodyPr wrap="none" lIns="32139" tIns="32139" rIns="32139" bIns="32139">
            <a:spAutoFit/>
          </a:bodyPr>
          <a:lstStyle>
            <a:lvl1pPr algn="l" defTabSz="457200">
              <a:defRPr sz="2400">
                <a:solidFill>
                  <a:srgbClr val="000000"/>
                </a:solidFill>
                <a:latin typeface="Gill Sans"/>
                <a:ea typeface="Gill Sans"/>
                <a:cs typeface="Gill Sans"/>
                <a:sym typeface="Gill Sans"/>
              </a:defRPr>
            </a:lvl1pPr>
          </a:lstStyle>
          <a:p>
            <a:pPr lvl="0">
              <a:defRPr sz="1800"/>
            </a:pPr>
            <a:r>
              <a:rPr sz="1700"/>
              <a:t>Data Provider</a:t>
            </a:r>
          </a:p>
        </p:txBody>
      </p:sp>
      <p:sp>
        <p:nvSpPr>
          <p:cNvPr id="249" name="Shape 249"/>
          <p:cNvSpPr/>
          <p:nvPr/>
        </p:nvSpPr>
        <p:spPr>
          <a:xfrm>
            <a:off x="7497173" y="5747365"/>
            <a:ext cx="1229994" cy="326516"/>
          </a:xfrm>
          <a:prstGeom prst="rect">
            <a:avLst/>
          </a:prstGeom>
          <a:ln w="12700">
            <a:miter lim="400000"/>
          </a:ln>
          <a:extLst>
            <a:ext uri="{C572A759-6A51-4108-AA02-DFA0A04FC94B}">
              <ma14:wrappingTextBoxFlag xmlns:ma14="http://schemas.microsoft.com/office/mac/drawingml/2011/main" val="1"/>
            </a:ext>
          </a:extLst>
        </p:spPr>
        <p:txBody>
          <a:bodyPr wrap="none" lIns="32139" tIns="32139" rIns="32139" bIns="32139">
            <a:spAutoFit/>
          </a:bodyPr>
          <a:lstStyle>
            <a:lvl1pPr algn="l" defTabSz="457200">
              <a:defRPr sz="2400">
                <a:solidFill>
                  <a:srgbClr val="000000"/>
                </a:solidFill>
                <a:latin typeface="Gill Sans"/>
                <a:ea typeface="Gill Sans"/>
                <a:cs typeface="Gill Sans"/>
                <a:sym typeface="Gill Sans"/>
              </a:defRPr>
            </a:lvl1pPr>
          </a:lstStyle>
          <a:p>
            <a:pPr lvl="0">
              <a:defRPr sz="1800"/>
            </a:pPr>
            <a:r>
              <a:rPr sz="1700"/>
              <a:t>Data Analysis</a:t>
            </a:r>
          </a:p>
        </p:txBody>
      </p:sp>
      <p:sp>
        <p:nvSpPr>
          <p:cNvPr id="250" name="Shape 250"/>
          <p:cNvSpPr/>
          <p:nvPr/>
        </p:nvSpPr>
        <p:spPr>
          <a:xfrm>
            <a:off x="3958983" y="954413"/>
            <a:ext cx="1241025" cy="3539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l" defTabSz="457200">
              <a:defRPr sz="2400">
                <a:solidFill>
                  <a:srgbClr val="000000"/>
                </a:solidFill>
                <a:latin typeface="Calibri"/>
                <a:ea typeface="Calibri"/>
                <a:cs typeface="Calibri"/>
                <a:sym typeface="Calibri"/>
              </a:defRPr>
            </a:lvl1pPr>
          </a:lstStyle>
          <a:p>
            <a:pPr lvl="0">
              <a:defRPr sz="1800"/>
            </a:pPr>
            <a:r>
              <a:rPr sz="1700"/>
              <a:t>EarthCube CI</a:t>
            </a:r>
          </a:p>
        </p:txBody>
      </p:sp>
      <p:sp>
        <p:nvSpPr>
          <p:cNvPr id="251" name="Shape 251"/>
          <p:cNvSpPr/>
          <p:nvPr/>
        </p:nvSpPr>
        <p:spPr>
          <a:xfrm>
            <a:off x="2026963" y="2018880"/>
            <a:ext cx="602309" cy="602309"/>
          </a:xfrm>
          <a:prstGeom prst="line">
            <a:avLst/>
          </a:prstGeom>
          <a:ln w="25400">
            <a:solidFill>
              <a:srgbClr val="4F81BD"/>
            </a:solidFill>
            <a:headEnd type="triangle"/>
            <a:tailEnd type="triangle"/>
          </a:ln>
        </p:spPr>
        <p:txBody>
          <a:bodyPr lIns="45718" tIns="45718" rIns="45718" bIns="45718"/>
          <a:lstStyle/>
          <a:p>
            <a:pPr defTabSz="321457">
              <a:defRPr sz="1600">
                <a:solidFill>
                  <a:srgbClr val="000000"/>
                </a:solidFill>
                <a:latin typeface="Helvetica"/>
                <a:ea typeface="Helvetica"/>
                <a:cs typeface="Helvetica"/>
                <a:sym typeface="Helvetica"/>
              </a:defRPr>
            </a:pPr>
            <a:endParaRPr/>
          </a:p>
        </p:txBody>
      </p:sp>
      <p:grpSp>
        <p:nvGrpSpPr>
          <p:cNvPr id="254" name="Group 254"/>
          <p:cNvGrpSpPr/>
          <p:nvPr/>
        </p:nvGrpSpPr>
        <p:grpSpPr>
          <a:xfrm>
            <a:off x="2830374" y="5266030"/>
            <a:ext cx="1539878" cy="754916"/>
            <a:chOff x="-1" y="0"/>
            <a:chExt cx="2190047" cy="1073656"/>
          </a:xfrm>
        </p:grpSpPr>
        <p:sp>
          <p:nvSpPr>
            <p:cNvPr id="252" name="Shape 252"/>
            <p:cNvSpPr/>
            <p:nvPr/>
          </p:nvSpPr>
          <p:spPr>
            <a:xfrm>
              <a:off x="-1" y="0"/>
              <a:ext cx="2190047" cy="1073656"/>
            </a:xfrm>
            <a:prstGeom prst="rect">
              <a:avLst/>
            </a:prstGeom>
            <a:solidFill>
              <a:srgbClr val="FFFFFF"/>
            </a:solidFill>
            <a:ln w="12700" cap="flat">
              <a:noFill/>
              <a:miter lim="400000"/>
            </a:ln>
            <a:effectLst>
              <a:outerShdw blurRad="50800" dist="25400" dir="5400000" rotWithShape="0">
                <a:srgbClr val="000000">
                  <a:alpha val="35000"/>
                </a:srgbClr>
              </a:outerShdw>
            </a:effectLst>
          </p:spPr>
          <p:txBody>
            <a:bodyPr wrap="square" lIns="65023" tIns="65023" rIns="65023" bIns="65023" numCol="1" anchor="ctr">
              <a:noAutofit/>
            </a:bodyPr>
            <a:lstStyle/>
            <a:p>
              <a:pPr defTabSz="455340">
                <a:defRPr sz="2400">
                  <a:solidFill>
                    <a:srgbClr val="FFFFFF"/>
                  </a:solidFill>
                  <a:latin typeface="Calibri"/>
                  <a:ea typeface="Calibri"/>
                  <a:cs typeface="Calibri"/>
                  <a:sym typeface="Calibri"/>
                </a:defRPr>
              </a:pPr>
              <a:endParaRPr/>
            </a:p>
          </p:txBody>
        </p:sp>
        <p:sp>
          <p:nvSpPr>
            <p:cNvPr id="253" name="Shape 253"/>
            <p:cNvSpPr/>
            <p:nvPr/>
          </p:nvSpPr>
          <p:spPr>
            <a:xfrm>
              <a:off x="-1" y="202699"/>
              <a:ext cx="2190046" cy="66825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ctr">
              <a:spAutoFit/>
            </a:bodyPr>
            <a:lstStyle>
              <a:lvl1pPr defTabSz="647617">
                <a:defRPr sz="1600">
                  <a:solidFill>
                    <a:srgbClr val="000000"/>
                  </a:solidFill>
                  <a:latin typeface="Calibri"/>
                  <a:ea typeface="Calibri"/>
                  <a:cs typeface="Calibri"/>
                  <a:sym typeface="Calibri"/>
                </a:defRPr>
              </a:lvl1pPr>
            </a:lstStyle>
            <a:p>
              <a:pPr lvl="0">
                <a:defRPr sz="1800"/>
              </a:pPr>
              <a:r>
                <a:rPr sz="1100"/>
                <a:t>Other Data Systems (e.g. NOAA)</a:t>
              </a:r>
            </a:p>
          </p:txBody>
        </p:sp>
      </p:grpSp>
      <p:grpSp>
        <p:nvGrpSpPr>
          <p:cNvPr id="257" name="Group 257"/>
          <p:cNvGrpSpPr/>
          <p:nvPr/>
        </p:nvGrpSpPr>
        <p:grpSpPr>
          <a:xfrm>
            <a:off x="2887489" y="5359026"/>
            <a:ext cx="1538013" cy="754915"/>
            <a:chOff x="-1" y="0"/>
            <a:chExt cx="2187396" cy="1073656"/>
          </a:xfrm>
        </p:grpSpPr>
        <p:sp>
          <p:nvSpPr>
            <p:cNvPr id="255" name="Shape 255"/>
            <p:cNvSpPr/>
            <p:nvPr/>
          </p:nvSpPr>
          <p:spPr>
            <a:xfrm>
              <a:off x="-1" y="0"/>
              <a:ext cx="2187396" cy="1073656"/>
            </a:xfrm>
            <a:prstGeom prst="rect">
              <a:avLst/>
            </a:prstGeom>
            <a:solidFill>
              <a:srgbClr val="FFFFFF"/>
            </a:solidFill>
            <a:ln w="12700" cap="flat">
              <a:noFill/>
              <a:miter lim="400000"/>
            </a:ln>
            <a:effectLst>
              <a:outerShdw blurRad="50800" dist="25400" dir="5400000" rotWithShape="0">
                <a:srgbClr val="000000">
                  <a:alpha val="35000"/>
                </a:srgbClr>
              </a:outerShdw>
            </a:effectLst>
          </p:spPr>
          <p:txBody>
            <a:bodyPr wrap="square" lIns="65023" tIns="65023" rIns="65023" bIns="65023" numCol="1" anchor="ctr">
              <a:noAutofit/>
            </a:bodyPr>
            <a:lstStyle/>
            <a:p>
              <a:pPr defTabSz="455340">
                <a:defRPr sz="2400">
                  <a:solidFill>
                    <a:srgbClr val="FFFFFF"/>
                  </a:solidFill>
                  <a:latin typeface="Calibri"/>
                  <a:ea typeface="Calibri"/>
                  <a:cs typeface="Calibri"/>
                  <a:sym typeface="Calibri"/>
                </a:defRPr>
              </a:pPr>
              <a:endParaRPr/>
            </a:p>
          </p:txBody>
        </p:sp>
        <p:sp>
          <p:nvSpPr>
            <p:cNvPr id="256" name="Shape 256"/>
            <p:cNvSpPr/>
            <p:nvPr/>
          </p:nvSpPr>
          <p:spPr>
            <a:xfrm>
              <a:off x="-1" y="202698"/>
              <a:ext cx="2187395" cy="6682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ctr">
              <a:spAutoFit/>
            </a:bodyPr>
            <a:lstStyle>
              <a:lvl1pPr defTabSz="647617">
                <a:defRPr sz="1600">
                  <a:solidFill>
                    <a:srgbClr val="000000"/>
                  </a:solidFill>
                  <a:latin typeface="Calibri"/>
                  <a:ea typeface="Calibri"/>
                  <a:cs typeface="Calibri"/>
                  <a:sym typeface="Calibri"/>
                </a:defRPr>
              </a:lvl1pPr>
            </a:lstStyle>
            <a:p>
              <a:pPr lvl="0">
                <a:defRPr sz="1800"/>
              </a:pPr>
              <a:r>
                <a:rPr sz="1100"/>
                <a:t>Other Data Systems (e.g. NOAA)</a:t>
              </a:r>
            </a:p>
          </p:txBody>
        </p:sp>
      </p:grpSp>
      <p:grpSp>
        <p:nvGrpSpPr>
          <p:cNvPr id="260" name="Group 260"/>
          <p:cNvGrpSpPr/>
          <p:nvPr/>
        </p:nvGrpSpPr>
        <p:grpSpPr>
          <a:xfrm>
            <a:off x="2944699" y="5440583"/>
            <a:ext cx="1539878" cy="754915"/>
            <a:chOff x="-1" y="0"/>
            <a:chExt cx="2190047" cy="1073656"/>
          </a:xfrm>
        </p:grpSpPr>
        <p:sp>
          <p:nvSpPr>
            <p:cNvPr id="258" name="Shape 258"/>
            <p:cNvSpPr/>
            <p:nvPr/>
          </p:nvSpPr>
          <p:spPr>
            <a:xfrm>
              <a:off x="-1" y="0"/>
              <a:ext cx="2190047" cy="1073656"/>
            </a:xfrm>
            <a:prstGeom prst="rect">
              <a:avLst/>
            </a:prstGeom>
            <a:solidFill>
              <a:srgbClr val="FFFFFF"/>
            </a:solidFill>
            <a:ln w="12700" cap="flat">
              <a:noFill/>
              <a:miter lim="400000"/>
            </a:ln>
            <a:effectLst>
              <a:outerShdw blurRad="50800" dist="25400" dir="5400000" rotWithShape="0">
                <a:srgbClr val="000000">
                  <a:alpha val="35000"/>
                </a:srgbClr>
              </a:outerShdw>
            </a:effectLst>
          </p:spPr>
          <p:txBody>
            <a:bodyPr wrap="square" lIns="65023" tIns="65023" rIns="65023" bIns="65023" numCol="1" anchor="ctr">
              <a:noAutofit/>
            </a:bodyPr>
            <a:lstStyle/>
            <a:p>
              <a:pPr defTabSz="455340">
                <a:defRPr sz="1600" b="1">
                  <a:solidFill>
                    <a:srgbClr val="000000"/>
                  </a:solidFill>
                  <a:latin typeface="Calibri"/>
                  <a:ea typeface="Calibri"/>
                  <a:cs typeface="Calibri"/>
                  <a:sym typeface="Calibri"/>
                </a:defRPr>
              </a:pPr>
              <a:endParaRPr/>
            </a:p>
          </p:txBody>
        </p:sp>
        <p:sp>
          <p:nvSpPr>
            <p:cNvPr id="259" name="Shape 259"/>
            <p:cNvSpPr/>
            <p:nvPr/>
          </p:nvSpPr>
          <p:spPr>
            <a:xfrm>
              <a:off x="-1" y="82322"/>
              <a:ext cx="2190046" cy="9090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ctr">
              <a:spAutoFit/>
            </a:bodyPr>
            <a:lstStyle/>
            <a:p>
              <a:pPr defTabSz="455340">
                <a:defRPr sz="1800">
                  <a:solidFill>
                    <a:srgbClr val="000000"/>
                  </a:solidFill>
                </a:defRPr>
              </a:pPr>
              <a:r>
                <a:rPr sz="1100" b="1">
                  <a:latin typeface="Calibri"/>
                  <a:ea typeface="Calibri"/>
                  <a:cs typeface="Calibri"/>
                  <a:sym typeface="Calibri"/>
                </a:rPr>
                <a:t>Other </a:t>
              </a:r>
              <a:endParaRPr sz="1100">
                <a:solidFill>
                  <a:srgbClr val="FFFFFF"/>
                </a:solidFill>
                <a:latin typeface="Calibri"/>
                <a:ea typeface="Calibri"/>
                <a:cs typeface="Calibri"/>
                <a:sym typeface="Calibri"/>
              </a:endParaRPr>
            </a:p>
            <a:p>
              <a:pPr defTabSz="455340">
                <a:defRPr sz="1800">
                  <a:solidFill>
                    <a:srgbClr val="000000"/>
                  </a:solidFill>
                </a:defRPr>
              </a:pPr>
              <a:r>
                <a:rPr sz="1100" b="1">
                  <a:latin typeface="Calibri"/>
                  <a:ea typeface="Calibri"/>
                  <a:cs typeface="Calibri"/>
                  <a:sym typeface="Calibri"/>
                </a:rPr>
                <a:t>Data Systems </a:t>
              </a:r>
              <a:endParaRPr sz="1100">
                <a:solidFill>
                  <a:srgbClr val="FFFFFF"/>
                </a:solidFill>
                <a:latin typeface="Calibri"/>
                <a:ea typeface="Calibri"/>
                <a:cs typeface="Calibri"/>
                <a:sym typeface="Calibri"/>
              </a:endParaRPr>
            </a:p>
            <a:p>
              <a:pPr defTabSz="455340">
                <a:defRPr sz="1800">
                  <a:solidFill>
                    <a:srgbClr val="000000"/>
                  </a:solidFill>
                </a:defRPr>
              </a:pPr>
              <a:r>
                <a:rPr sz="1100" b="1">
                  <a:latin typeface="Calibri"/>
                  <a:ea typeface="Calibri"/>
                  <a:cs typeface="Calibri"/>
                  <a:sym typeface="Calibri"/>
                </a:rPr>
                <a:t>(In-Situ, University)</a:t>
              </a:r>
            </a:p>
          </p:txBody>
        </p:sp>
      </p:grpSp>
      <p:sp>
        <p:nvSpPr>
          <p:cNvPr id="261" name="Shape 261"/>
          <p:cNvSpPr/>
          <p:nvPr/>
        </p:nvSpPr>
        <p:spPr>
          <a:xfrm flipV="1">
            <a:off x="3656496" y="4816727"/>
            <a:ext cx="1" cy="496311"/>
          </a:xfrm>
          <a:prstGeom prst="line">
            <a:avLst/>
          </a:prstGeom>
          <a:ln w="25400">
            <a:solidFill>
              <a:srgbClr val="4F81BD"/>
            </a:solidFill>
            <a:tailEnd type="triangle"/>
          </a:ln>
        </p:spPr>
        <p:txBody>
          <a:bodyPr lIns="45718" tIns="45718" rIns="45718" bIns="45718"/>
          <a:lstStyle/>
          <a:p>
            <a:pPr defTabSz="321457">
              <a:defRPr sz="1600">
                <a:solidFill>
                  <a:srgbClr val="000000"/>
                </a:solidFill>
                <a:latin typeface="Helvetica"/>
                <a:ea typeface="Helvetica"/>
                <a:cs typeface="Helvetica"/>
                <a:sym typeface="Helvetica"/>
              </a:defRPr>
            </a:pPr>
            <a:endParaRPr/>
          </a:p>
        </p:txBody>
      </p:sp>
      <p:grpSp>
        <p:nvGrpSpPr>
          <p:cNvPr id="264" name="Group 264"/>
          <p:cNvGrpSpPr/>
          <p:nvPr/>
        </p:nvGrpSpPr>
        <p:grpSpPr>
          <a:xfrm>
            <a:off x="3474791" y="3773156"/>
            <a:ext cx="896461" cy="602310"/>
            <a:chOff x="0" y="0"/>
            <a:chExt cx="1274965" cy="856616"/>
          </a:xfrm>
        </p:grpSpPr>
        <p:sp>
          <p:nvSpPr>
            <p:cNvPr id="262" name="Shape 262"/>
            <p:cNvSpPr/>
            <p:nvPr/>
          </p:nvSpPr>
          <p:spPr>
            <a:xfrm>
              <a:off x="0" y="-1"/>
              <a:ext cx="1274966" cy="856618"/>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path>
              </a:pathLst>
            </a:custGeom>
            <a:gradFill flip="none" rotWithShape="1">
              <a:gsLst>
                <a:gs pos="0">
                  <a:srgbClr val="FFFFFF"/>
                </a:gs>
                <a:gs pos="100000">
                  <a:srgbClr val="E7EB49"/>
                </a:gs>
              </a:gsLst>
              <a:lin ang="5400000" scaled="0"/>
            </a:gradFill>
            <a:ln w="12700" cap="flat">
              <a:noFill/>
              <a:miter lim="400000"/>
            </a:ln>
            <a:effectLst/>
          </p:spPr>
          <p:txBody>
            <a:bodyPr wrap="square" lIns="65023" tIns="65023" rIns="65023" bIns="65023" numCol="1" anchor="ctr">
              <a:noAutofit/>
            </a:bodyPr>
            <a:lstStyle/>
            <a:p>
              <a:pPr defTabSz="321457">
                <a:defRPr sz="1400" b="1">
                  <a:solidFill>
                    <a:srgbClr val="000000"/>
                  </a:solidFill>
                  <a:latin typeface="Times"/>
                  <a:ea typeface="Times"/>
                  <a:cs typeface="Times"/>
                  <a:sym typeface="Times"/>
                </a:defRPr>
              </a:pPr>
              <a:endParaRPr/>
            </a:p>
          </p:txBody>
        </p:sp>
        <p:sp>
          <p:nvSpPr>
            <p:cNvPr id="263" name="Shape 263"/>
            <p:cNvSpPr/>
            <p:nvPr/>
          </p:nvSpPr>
          <p:spPr>
            <a:xfrm>
              <a:off x="0" y="-1"/>
              <a:ext cx="1274966" cy="856618"/>
            </a:xfrm>
            <a:custGeom>
              <a:avLst/>
              <a:gdLst/>
              <a:ahLst/>
              <a:cxnLst>
                <a:cxn ang="0">
                  <a:pos x="wd2" y="hd2"/>
                </a:cxn>
                <a:cxn ang="5400000">
                  <a:pos x="wd2" y="hd2"/>
                </a:cxn>
                <a:cxn ang="10800000">
                  <a:pos x="wd2" y="hd2"/>
                </a:cxn>
                <a:cxn ang="16200000">
                  <a:pos x="wd2" y="hd2"/>
                </a:cxn>
              </a:cxnLst>
              <a:rect l="0" t="0" r="r" b="b"/>
              <a:pathLst>
                <a:path w="21600" h="21600" extrusionOk="0">
                  <a:moveTo>
                    <a:pt x="21600" y="3600"/>
                  </a:moveTo>
                  <a:cubicBezTo>
                    <a:pt x="21600" y="5588"/>
                    <a:pt x="16765" y="7200"/>
                    <a:pt x="10800" y="7200"/>
                  </a:cubicBezTo>
                  <a:cubicBezTo>
                    <a:pt x="4835" y="7200"/>
                    <a:pt x="0" y="5588"/>
                    <a:pt x="0" y="3600"/>
                  </a:cubicBezTo>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path>
              </a:pathLst>
            </a:custGeom>
            <a:noFill/>
            <a:ln w="12700" cap="flat">
              <a:solidFill>
                <a:srgbClr val="000000"/>
              </a:solidFill>
              <a:prstDash val="solid"/>
              <a:round/>
            </a:ln>
            <a:effectLst/>
          </p:spPr>
          <p:txBody>
            <a:bodyPr wrap="square" lIns="65023" tIns="65023" rIns="65023" bIns="65023" numCol="1" anchor="ctr">
              <a:noAutofit/>
            </a:bodyPr>
            <a:lstStyle/>
            <a:p>
              <a:pPr defTabSz="321457">
                <a:defRPr sz="1400" b="1">
                  <a:solidFill>
                    <a:srgbClr val="000000"/>
                  </a:solidFill>
                  <a:latin typeface="Times"/>
                  <a:ea typeface="Times"/>
                  <a:cs typeface="Times"/>
                  <a:sym typeface="Times"/>
                </a:defRPr>
              </a:pPr>
              <a:endParaRPr/>
            </a:p>
          </p:txBody>
        </p:sp>
      </p:grpSp>
      <p:sp>
        <p:nvSpPr>
          <p:cNvPr id="265" name="Shape 265"/>
          <p:cNvSpPr/>
          <p:nvPr/>
        </p:nvSpPr>
        <p:spPr>
          <a:xfrm>
            <a:off x="3222935" y="4472974"/>
            <a:ext cx="1333808" cy="226020"/>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1400" b="1">
                <a:latin typeface="Arial"/>
                <a:ea typeface="Arial"/>
                <a:cs typeface="Arial"/>
                <a:sym typeface="Arial"/>
              </a:defRPr>
            </a:lvl1pPr>
          </a:lstStyle>
          <a:p>
            <a:pPr lvl="0">
              <a:defRPr sz="1800" b="0">
                <a:solidFill>
                  <a:srgbClr val="000000"/>
                </a:solidFill>
              </a:defRPr>
            </a:pPr>
            <a:r>
              <a:rPr sz="1000">
                <a:solidFill>
                  <a:srgbClr val="535353"/>
                </a:solidFill>
              </a:rPr>
              <a:t>EarthCube Repository</a:t>
            </a:r>
          </a:p>
        </p:txBody>
      </p:sp>
      <p:sp>
        <p:nvSpPr>
          <p:cNvPr id="266" name="Shape 266"/>
          <p:cNvSpPr/>
          <p:nvPr/>
        </p:nvSpPr>
        <p:spPr>
          <a:xfrm>
            <a:off x="2950905" y="1779549"/>
            <a:ext cx="1944233" cy="1725151"/>
          </a:xfrm>
          <a:prstGeom prst="roundRect">
            <a:avLst>
              <a:gd name="adj" fmla="val 12126"/>
            </a:avLst>
          </a:prstGeom>
          <a:solidFill>
            <a:srgbClr val="FFFFFF"/>
          </a:solidFill>
          <a:ln w="12700">
            <a:solidFill>
              <a:srgbClr val="BFBFBF"/>
            </a:solidFill>
          </a:ln>
        </p:spPr>
        <p:txBody>
          <a:bodyPr lIns="45718" tIns="45718" rIns="45718" bIns="45718" anchor="ctr"/>
          <a:lstStyle/>
          <a:p>
            <a:pPr defTabSz="321457">
              <a:defRPr sz="1400" b="1">
                <a:solidFill>
                  <a:srgbClr val="FFFFFF"/>
                </a:solidFill>
                <a:latin typeface="Calibri"/>
                <a:ea typeface="Calibri"/>
                <a:cs typeface="Calibri"/>
                <a:sym typeface="Calibri"/>
              </a:defRPr>
            </a:pPr>
            <a:endParaRPr/>
          </a:p>
        </p:txBody>
      </p:sp>
      <p:sp>
        <p:nvSpPr>
          <p:cNvPr id="267" name="Shape 267"/>
          <p:cNvSpPr/>
          <p:nvPr/>
        </p:nvSpPr>
        <p:spPr>
          <a:xfrm>
            <a:off x="3118409" y="1944162"/>
            <a:ext cx="1609225" cy="55399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647617">
              <a:defRPr sz="1400" b="1">
                <a:solidFill>
                  <a:srgbClr val="000000"/>
                </a:solidFill>
                <a:latin typeface="Arial"/>
                <a:ea typeface="Arial"/>
                <a:cs typeface="Arial"/>
                <a:sym typeface="Arial"/>
              </a:defRPr>
            </a:lvl1pPr>
          </a:lstStyle>
          <a:p>
            <a:pPr lvl="0">
              <a:defRPr sz="1800" b="0"/>
            </a:pPr>
            <a:r>
              <a:rPr sz="1000"/>
              <a:t>Data Science Infrastructure (Data, Algorithms, Machines)</a:t>
            </a:r>
          </a:p>
        </p:txBody>
      </p:sp>
      <p:pic>
        <p:nvPicPr>
          <p:cNvPr id="268" name="image7.jpg" descr="grid-1.jpg"/>
          <p:cNvPicPr/>
          <p:nvPr/>
        </p:nvPicPr>
        <p:blipFill>
          <a:blip r:embed="rId8">
            <a:extLst/>
          </a:blip>
          <a:stretch>
            <a:fillRect/>
          </a:stretch>
        </p:blipFill>
        <p:spPr>
          <a:xfrm>
            <a:off x="3389149" y="2580340"/>
            <a:ext cx="1067746" cy="754914"/>
          </a:xfrm>
          <a:prstGeom prst="rect">
            <a:avLst/>
          </a:prstGeom>
          <a:ln w="12700">
            <a:miter lim="400000"/>
          </a:ln>
        </p:spPr>
      </p:pic>
      <p:sp>
        <p:nvSpPr>
          <p:cNvPr id="269" name="Shape 269"/>
          <p:cNvSpPr/>
          <p:nvPr/>
        </p:nvSpPr>
        <p:spPr>
          <a:xfrm>
            <a:off x="4991384" y="1781789"/>
            <a:ext cx="1944233" cy="1725151"/>
          </a:xfrm>
          <a:prstGeom prst="roundRect">
            <a:avLst>
              <a:gd name="adj" fmla="val 12126"/>
            </a:avLst>
          </a:prstGeom>
          <a:solidFill>
            <a:srgbClr val="FFFFFF"/>
          </a:solidFill>
          <a:ln w="12700">
            <a:solidFill>
              <a:srgbClr val="BFBFBF"/>
            </a:solidFill>
          </a:ln>
        </p:spPr>
        <p:txBody>
          <a:bodyPr lIns="45718" tIns="45718" rIns="45718" bIns="45718" anchor="ctr"/>
          <a:lstStyle/>
          <a:p>
            <a:pPr defTabSz="321457">
              <a:defRPr sz="1400" b="1">
                <a:solidFill>
                  <a:srgbClr val="FFFFFF"/>
                </a:solidFill>
                <a:latin typeface="Calibri"/>
                <a:ea typeface="Calibri"/>
                <a:cs typeface="Calibri"/>
                <a:sym typeface="Calibri"/>
              </a:defRPr>
            </a:pPr>
            <a:endParaRPr/>
          </a:p>
        </p:txBody>
      </p:sp>
      <p:sp>
        <p:nvSpPr>
          <p:cNvPr id="270" name="Shape 270"/>
          <p:cNvSpPr/>
          <p:nvPr/>
        </p:nvSpPr>
        <p:spPr>
          <a:xfrm>
            <a:off x="5158888" y="1946402"/>
            <a:ext cx="1609225" cy="40010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647617">
              <a:defRPr sz="1400" b="1">
                <a:solidFill>
                  <a:srgbClr val="000000"/>
                </a:solidFill>
                <a:latin typeface="Arial"/>
                <a:ea typeface="Arial"/>
                <a:cs typeface="Arial"/>
                <a:sym typeface="Arial"/>
              </a:defRPr>
            </a:lvl1pPr>
          </a:lstStyle>
          <a:p>
            <a:pPr lvl="0">
              <a:defRPr sz="1800" b="0"/>
            </a:pPr>
            <a:r>
              <a:rPr sz="1000"/>
              <a:t>Earthcube Data Analytics Centers</a:t>
            </a:r>
          </a:p>
        </p:txBody>
      </p:sp>
      <p:pic>
        <p:nvPicPr>
          <p:cNvPr id="271" name="image7.jpg" descr="grid-1.jpg"/>
          <p:cNvPicPr/>
          <p:nvPr/>
        </p:nvPicPr>
        <p:blipFill>
          <a:blip r:embed="rId8">
            <a:extLst/>
          </a:blip>
          <a:stretch>
            <a:fillRect/>
          </a:stretch>
        </p:blipFill>
        <p:spPr>
          <a:xfrm>
            <a:off x="5429628" y="2582580"/>
            <a:ext cx="1067746" cy="754914"/>
          </a:xfrm>
          <a:prstGeom prst="rect">
            <a:avLst/>
          </a:prstGeom>
          <a:ln w="12700">
            <a:miter lim="400000"/>
          </a:ln>
        </p:spPr>
      </p:pic>
      <p:sp>
        <p:nvSpPr>
          <p:cNvPr id="272" name="Shape 272"/>
          <p:cNvSpPr/>
          <p:nvPr/>
        </p:nvSpPr>
        <p:spPr>
          <a:xfrm flipH="1" flipV="1">
            <a:off x="3420413" y="1171649"/>
            <a:ext cx="3" cy="805509"/>
          </a:xfrm>
          <a:prstGeom prst="line">
            <a:avLst/>
          </a:prstGeom>
          <a:ln w="25400">
            <a:solidFill>
              <a:srgbClr val="4F81BD"/>
            </a:solidFill>
            <a:headEnd type="triangle"/>
            <a:tailEnd type="triangle"/>
          </a:ln>
        </p:spPr>
        <p:txBody>
          <a:bodyPr lIns="45718" tIns="45718" rIns="45718" bIns="45718"/>
          <a:lstStyle/>
          <a:p>
            <a:pPr defTabSz="321457">
              <a:defRPr sz="1600">
                <a:solidFill>
                  <a:srgbClr val="000000"/>
                </a:solidFill>
                <a:latin typeface="Helvetica"/>
                <a:ea typeface="Helvetica"/>
                <a:cs typeface="Helvetica"/>
                <a:sym typeface="Helvetica"/>
              </a:defRPr>
            </a:pPr>
            <a:endParaRPr/>
          </a:p>
        </p:txBody>
      </p:sp>
      <p:pic>
        <p:nvPicPr>
          <p:cNvPr id="273" name="image9.pdf"/>
          <p:cNvPicPr/>
          <p:nvPr/>
        </p:nvPicPr>
        <p:blipFill>
          <a:blip r:embed="rId9">
            <a:extLst/>
          </a:blip>
          <a:stretch>
            <a:fillRect/>
          </a:stretch>
        </p:blipFill>
        <p:spPr>
          <a:xfrm>
            <a:off x="2971945" y="269992"/>
            <a:ext cx="896939" cy="635001"/>
          </a:xfrm>
          <a:prstGeom prst="rect">
            <a:avLst/>
          </a:prstGeom>
          <a:ln w="12700">
            <a:miter lim="400000"/>
          </a:ln>
        </p:spPr>
      </p:pic>
      <p:sp>
        <p:nvSpPr>
          <p:cNvPr id="274" name="Shape 274"/>
          <p:cNvSpPr/>
          <p:nvPr/>
        </p:nvSpPr>
        <p:spPr>
          <a:xfrm rot="21595043">
            <a:off x="3020327" y="915212"/>
            <a:ext cx="853442" cy="24621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defRPr sz="1400" b="1">
                <a:solidFill>
                  <a:srgbClr val="000000"/>
                </a:solidFill>
                <a:latin typeface="Calibri"/>
                <a:ea typeface="Calibri"/>
                <a:cs typeface="Calibri"/>
                <a:sym typeface="Calibri"/>
              </a:defRPr>
            </a:lvl1pPr>
          </a:lstStyle>
          <a:p>
            <a:pPr lvl="0">
              <a:defRPr sz="1800" b="0"/>
            </a:pPr>
            <a:r>
              <a:rPr sz="1000"/>
              <a:t>Science Teams</a:t>
            </a:r>
          </a:p>
        </p:txBody>
      </p:sp>
      <p:sp>
        <p:nvSpPr>
          <p:cNvPr id="275" name="Shape 275"/>
          <p:cNvSpPr/>
          <p:nvPr/>
        </p:nvSpPr>
        <p:spPr>
          <a:xfrm>
            <a:off x="5297624" y="4472974"/>
            <a:ext cx="1283776" cy="226020"/>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1400" b="1">
                <a:latin typeface="Arial"/>
                <a:ea typeface="Arial"/>
                <a:cs typeface="Arial"/>
                <a:sym typeface="Arial"/>
              </a:defRPr>
            </a:lvl1pPr>
          </a:lstStyle>
          <a:p>
            <a:pPr lvl="0">
              <a:defRPr sz="1800" b="0">
                <a:solidFill>
                  <a:srgbClr val="000000"/>
                </a:solidFill>
              </a:defRPr>
            </a:pPr>
            <a:r>
              <a:rPr sz="1000">
                <a:solidFill>
                  <a:srgbClr val="535353"/>
                </a:solidFill>
              </a:rPr>
              <a:t>EarthCube Discovery</a:t>
            </a:r>
          </a:p>
        </p:txBody>
      </p:sp>
      <p:pic>
        <p:nvPicPr>
          <p:cNvPr id="276" name="pasted-image.pdf"/>
          <p:cNvPicPr/>
          <p:nvPr/>
        </p:nvPicPr>
        <p:blipFill>
          <a:blip r:embed="rId10">
            <a:extLst/>
          </a:blip>
          <a:stretch>
            <a:fillRect/>
          </a:stretch>
        </p:blipFill>
        <p:spPr>
          <a:xfrm>
            <a:off x="5499139" y="3756938"/>
            <a:ext cx="941839" cy="634300"/>
          </a:xfrm>
          <a:prstGeom prst="rect">
            <a:avLst/>
          </a:prstGeom>
          <a:ln w="12700">
            <a:miter lim="400000"/>
          </a:ln>
        </p:spPr>
      </p:pic>
      <p:sp>
        <p:nvSpPr>
          <p:cNvPr id="2" name="Date Placeholder 1"/>
          <p:cNvSpPr>
            <a:spLocks noGrp="1"/>
          </p:cNvSpPr>
          <p:nvPr>
            <p:ph type="dt" sz="half" idx="10"/>
          </p:nvPr>
        </p:nvSpPr>
        <p:spPr/>
        <p:txBody>
          <a:bodyPr/>
          <a:lstStyle/>
          <a:p>
            <a:r>
              <a:rPr lang="en-US" smtClean="0"/>
              <a:t>1/7/16</a:t>
            </a:r>
            <a:endParaRPr lang="en-US"/>
          </a:p>
        </p:txBody>
      </p:sp>
      <p:sp>
        <p:nvSpPr>
          <p:cNvPr id="4" name="Slide Number Placeholder 3"/>
          <p:cNvSpPr>
            <a:spLocks noGrp="1"/>
          </p:cNvSpPr>
          <p:nvPr>
            <p:ph type="sldNum" sz="quarter" idx="12"/>
          </p:nvPr>
        </p:nvSpPr>
        <p:spPr/>
        <p:txBody>
          <a:bodyPr/>
          <a:lstStyle/>
          <a:p>
            <a:fld id="{1DDDD8B9-C07E-F649-BDB8-C1B81A4039A1}" type="slidenum">
              <a:rPr lang="en-US" smtClean="0"/>
              <a:t>33</a:t>
            </a:fld>
            <a:endParaRPr lang="en-US"/>
          </a:p>
        </p:txBody>
      </p:sp>
    </p:spTree>
    <p:extLst>
      <p:ext uri="{BB962C8B-B14F-4D97-AF65-F5344CB8AC3E}">
        <p14:creationId xmlns:p14="http://schemas.microsoft.com/office/powerpoint/2010/main" val="1671946960"/>
      </p:ext>
    </p:extLst>
  </p:cSld>
  <p:clrMapOvr>
    <a:masterClrMapping/>
  </p:clrMapOvr>
  <mc:AlternateContent xmlns:mc="http://schemas.openxmlformats.org/markup-compatibility/2006">
    <mc:Choice xmlns:p14="http://schemas.microsoft.com/office/powerpoint/2010/main" Requires="p14">
      <p:transition p14:dur="0" advClick="0" advTm="10000"/>
    </mc:Choice>
    <mc:Fallback>
      <p:transition advClick="0" advTm="10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Places we haven’t expressed an opinion</a:t>
            </a:r>
            <a:endParaRPr lang="en-US" dirty="0"/>
          </a:p>
        </p:txBody>
      </p:sp>
      <p:sp>
        <p:nvSpPr>
          <p:cNvPr id="3" name="Content Placeholder 2"/>
          <p:cNvSpPr>
            <a:spLocks noGrp="1"/>
          </p:cNvSpPr>
          <p:nvPr>
            <p:ph idx="1"/>
          </p:nvPr>
        </p:nvSpPr>
        <p:spPr/>
        <p:txBody>
          <a:bodyPr/>
          <a:lstStyle/>
          <a:p>
            <a:r>
              <a:rPr lang="en-US" dirty="0" smtClean="0"/>
              <a:t>Cloud vs. on-premises hosting</a:t>
            </a:r>
          </a:p>
          <a:p>
            <a:r>
              <a:rPr lang="en-US" dirty="0" smtClean="0"/>
              <a:t>Data location (hosted vs. distributed)</a:t>
            </a:r>
          </a:p>
          <a:p>
            <a:r>
              <a:rPr lang="en-US" dirty="0" smtClean="0"/>
              <a:t>Compute location</a:t>
            </a:r>
          </a:p>
          <a:p>
            <a:endParaRPr lang="en-US" dirty="0"/>
          </a:p>
          <a:p>
            <a:pPr marL="0" indent="0" algn="ctr">
              <a:buNone/>
            </a:pPr>
            <a:r>
              <a:rPr lang="en-US" b="1" i="1" dirty="0" smtClean="0"/>
              <a:t>Should we?</a:t>
            </a:r>
          </a:p>
        </p:txBody>
      </p:sp>
      <p:sp>
        <p:nvSpPr>
          <p:cNvPr id="4" name="Date Placeholder 3"/>
          <p:cNvSpPr>
            <a:spLocks noGrp="1"/>
          </p:cNvSpPr>
          <p:nvPr>
            <p:ph type="dt" sz="half" idx="10"/>
          </p:nvPr>
        </p:nvSpPr>
        <p:spPr/>
        <p:txBody>
          <a:bodyPr/>
          <a:lstStyle/>
          <a:p>
            <a:r>
              <a:rPr lang="en-US" smtClean="0"/>
              <a:t>1/7/16</a:t>
            </a:r>
            <a:endParaRPr lang="en-US"/>
          </a:p>
        </p:txBody>
      </p:sp>
      <p:sp>
        <p:nvSpPr>
          <p:cNvPr id="5" name="Slide Number Placeholder 4"/>
          <p:cNvSpPr>
            <a:spLocks noGrp="1"/>
          </p:cNvSpPr>
          <p:nvPr>
            <p:ph type="sldNum" sz="quarter" idx="12"/>
          </p:nvPr>
        </p:nvSpPr>
        <p:spPr/>
        <p:txBody>
          <a:bodyPr/>
          <a:lstStyle/>
          <a:p>
            <a:fld id="{1DDDD8B9-C07E-F649-BDB8-C1B81A4039A1}" type="slidenum">
              <a:rPr lang="uk-UA" smtClean="0"/>
              <a:t>34</a:t>
            </a:fld>
            <a:endParaRPr lang="uk-UA"/>
          </a:p>
        </p:txBody>
      </p:sp>
    </p:spTree>
    <p:extLst>
      <p:ext uri="{BB962C8B-B14F-4D97-AF65-F5344CB8AC3E}">
        <p14:creationId xmlns:p14="http://schemas.microsoft.com/office/powerpoint/2010/main" val="1807775849"/>
      </p:ext>
    </p:extLst>
  </p:cSld>
  <p:clrMapOvr>
    <a:masterClrMapping/>
  </p:clrMapOvr>
  <mc:AlternateContent xmlns:mc="http://schemas.openxmlformats.org/markup-compatibility/2006">
    <mc:Choice xmlns:p14="http://schemas.microsoft.com/office/powerpoint/2010/main" Requires="p14">
      <p:transition p14:dur="0" advClick="0" advTm="10000"/>
    </mc:Choice>
    <mc:Fallback>
      <p:transition advClick="0" advTm="10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689585"/>
              </p:ext>
            </p:extLst>
          </p:nvPr>
        </p:nvGraphicFramePr>
        <p:xfrm>
          <a:off x="549275" y="1600199"/>
          <a:ext cx="8375716" cy="4282061"/>
        </p:xfrm>
        <a:graphic>
          <a:graphicData uri="http://schemas.openxmlformats.org/drawingml/2006/table">
            <a:tbl>
              <a:tblPr bandRow="1">
                <a:tableStyleId>{3B4B98B0-60AC-42C2-AFA5-B58CD77FA1E5}</a:tableStyleId>
              </a:tblPr>
              <a:tblGrid>
                <a:gridCol w="4187858"/>
                <a:gridCol w="4187858"/>
              </a:tblGrid>
              <a:tr h="877578">
                <a:tc>
                  <a:txBody>
                    <a:bodyPr/>
                    <a:lstStyle/>
                    <a:p>
                      <a:r>
                        <a:rPr lang="en-US" sz="2800" dirty="0" smtClean="0"/>
                        <a:t>Common Software Stack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Common Data Model</a:t>
                      </a:r>
                    </a:p>
                  </a:txBody>
                  <a:tcPr/>
                </a:tc>
              </a:tr>
              <a:tr h="8775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Standard Interfaces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Service-Oriented Architecture</a:t>
                      </a:r>
                    </a:p>
                  </a:txBody>
                  <a:tcPr/>
                </a:tc>
              </a:tr>
              <a:tr h="15147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Decoupled Storage, Compute, and Data Management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Federated Search</a:t>
                      </a:r>
                    </a:p>
                  </a:txBody>
                  <a:tcPr/>
                </a:tc>
              </a:tr>
              <a:tr h="8775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Analytic Services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Visualization</a:t>
                      </a:r>
                    </a:p>
                  </a:txBody>
                  <a:tcPr/>
                </a:tc>
              </a:tr>
            </a:tbl>
          </a:graphicData>
        </a:graphic>
      </p:graphicFrame>
      <p:sp>
        <p:nvSpPr>
          <p:cNvPr id="4" name="Date Placeholder 3"/>
          <p:cNvSpPr>
            <a:spLocks noGrp="1"/>
          </p:cNvSpPr>
          <p:nvPr>
            <p:ph type="dt" sz="half" idx="10"/>
          </p:nvPr>
        </p:nvSpPr>
        <p:spPr/>
        <p:txBody>
          <a:bodyPr/>
          <a:lstStyle/>
          <a:p>
            <a:r>
              <a:rPr lang="en-US" smtClean="0"/>
              <a:t>1/7/16</a:t>
            </a:r>
            <a:endParaRPr lang="en-US"/>
          </a:p>
        </p:txBody>
      </p:sp>
      <p:sp>
        <p:nvSpPr>
          <p:cNvPr id="5" name="Slide Number Placeholder 4"/>
          <p:cNvSpPr>
            <a:spLocks noGrp="1"/>
          </p:cNvSpPr>
          <p:nvPr>
            <p:ph type="sldNum" sz="quarter" idx="12"/>
          </p:nvPr>
        </p:nvSpPr>
        <p:spPr/>
        <p:txBody>
          <a:bodyPr/>
          <a:lstStyle/>
          <a:p>
            <a:fld id="{1DDDD8B9-C07E-F649-BDB8-C1B81A4039A1}" type="slidenum">
              <a:rPr lang="uk-UA" smtClean="0"/>
              <a:t>35</a:t>
            </a:fld>
            <a:endParaRPr lang="uk-UA"/>
          </a:p>
        </p:txBody>
      </p:sp>
    </p:spTree>
    <p:extLst>
      <p:ext uri="{BB962C8B-B14F-4D97-AF65-F5344CB8AC3E}">
        <p14:creationId xmlns:p14="http://schemas.microsoft.com/office/powerpoint/2010/main" val="279700356"/>
      </p:ext>
    </p:extLst>
  </p:cSld>
  <p:clrMapOvr>
    <a:masterClrMapping/>
  </p:clrMapOvr>
  <mc:AlternateContent xmlns:mc="http://schemas.openxmlformats.org/markup-compatibility/2006">
    <mc:Choice xmlns:p14="http://schemas.microsoft.com/office/powerpoint/2010/main" Requires="p14">
      <p:transition p14:dur="0" advClick="0" advTm="10000"/>
    </mc:Choice>
    <mc:Fallback>
      <p:transition advClick="0" advTm="1000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Misc</a:t>
            </a:r>
            <a:r>
              <a:rPr lang="en-US" dirty="0" smtClean="0"/>
              <a:t> Questions</a:t>
            </a:r>
            <a:endParaRPr lang="en-US" dirty="0"/>
          </a:p>
        </p:txBody>
      </p:sp>
      <p:sp>
        <p:nvSpPr>
          <p:cNvPr id="3" name="Content Placeholder 2"/>
          <p:cNvSpPr>
            <a:spLocks noGrp="1"/>
          </p:cNvSpPr>
          <p:nvPr>
            <p:ph idx="1"/>
          </p:nvPr>
        </p:nvSpPr>
        <p:spPr>
          <a:xfrm>
            <a:off x="549275" y="1600201"/>
            <a:ext cx="8375716" cy="4737496"/>
          </a:xfrm>
        </p:spPr>
        <p:txBody>
          <a:bodyPr/>
          <a:lstStyle/>
          <a:p>
            <a:r>
              <a:rPr lang="en-US" dirty="0" smtClean="0"/>
              <a:t>How do we make this real?</a:t>
            </a:r>
          </a:p>
          <a:p>
            <a:r>
              <a:rPr lang="en-US" dirty="0" smtClean="0"/>
              <a:t>What’s the </a:t>
            </a:r>
            <a:r>
              <a:rPr lang="en-US" b="1" dirty="0" smtClean="0"/>
              <a:t>next</a:t>
            </a:r>
            <a:r>
              <a:rPr lang="en-US" dirty="0" smtClean="0"/>
              <a:t> thing you need to make </a:t>
            </a:r>
            <a:r>
              <a:rPr lang="en-US" dirty="0" err="1" smtClean="0"/>
              <a:t>EarthCube</a:t>
            </a:r>
            <a:r>
              <a:rPr lang="en-US" dirty="0" smtClean="0"/>
              <a:t> more valuable to you?</a:t>
            </a:r>
          </a:p>
          <a:p>
            <a:r>
              <a:rPr lang="en-US" dirty="0" smtClean="0"/>
              <a:t>How can the Conceptual Architecture effort help you get there?</a:t>
            </a:r>
            <a:endParaRPr lang="en-US" dirty="0"/>
          </a:p>
        </p:txBody>
      </p:sp>
      <p:sp>
        <p:nvSpPr>
          <p:cNvPr id="4" name="Date Placeholder 3"/>
          <p:cNvSpPr>
            <a:spLocks noGrp="1"/>
          </p:cNvSpPr>
          <p:nvPr>
            <p:ph type="dt" sz="half" idx="10"/>
          </p:nvPr>
        </p:nvSpPr>
        <p:spPr/>
        <p:txBody>
          <a:bodyPr/>
          <a:lstStyle/>
          <a:p>
            <a:r>
              <a:rPr lang="en-US" smtClean="0"/>
              <a:t>1/7/16</a:t>
            </a:r>
            <a:endParaRPr lang="en-US"/>
          </a:p>
        </p:txBody>
      </p:sp>
      <p:sp>
        <p:nvSpPr>
          <p:cNvPr id="5" name="Slide Number Placeholder 4"/>
          <p:cNvSpPr>
            <a:spLocks noGrp="1"/>
          </p:cNvSpPr>
          <p:nvPr>
            <p:ph type="sldNum" sz="quarter" idx="12"/>
          </p:nvPr>
        </p:nvSpPr>
        <p:spPr/>
        <p:txBody>
          <a:bodyPr/>
          <a:lstStyle/>
          <a:p>
            <a:fld id="{1DDDD8B9-C07E-F649-BDB8-C1B81A4039A1}" type="slidenum">
              <a:rPr lang="uk-UA" smtClean="0"/>
              <a:t>36</a:t>
            </a:fld>
            <a:endParaRPr lang="uk-UA"/>
          </a:p>
        </p:txBody>
      </p:sp>
    </p:spTree>
    <p:extLst>
      <p:ext uri="{BB962C8B-B14F-4D97-AF65-F5344CB8AC3E}">
        <p14:creationId xmlns:p14="http://schemas.microsoft.com/office/powerpoint/2010/main" val="338253448"/>
      </p:ext>
    </p:extLst>
  </p:cSld>
  <p:clrMapOvr>
    <a:masterClrMapping/>
  </p:clrMapOvr>
  <mc:AlternateContent xmlns:mc="http://schemas.openxmlformats.org/markup-compatibility/2006">
    <mc:Choice xmlns:p14="http://schemas.microsoft.com/office/powerpoint/2010/main" Requires="p14">
      <p:transition p14:dur="0" advClick="0" advTm="10000"/>
    </mc:Choice>
    <mc:Fallback>
      <p:transition advClick="0" advTm="1000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Next Steps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Solicit Reviewers for Conceptual Architecture Document (NOW!)</a:t>
            </a:r>
          </a:p>
          <a:p>
            <a:pPr marL="514350" indent="-514350">
              <a:buFont typeface="+mj-lt"/>
              <a:buAutoNum type="arabicPeriod"/>
            </a:pPr>
            <a:r>
              <a:rPr lang="en-US" dirty="0" smtClean="0"/>
              <a:t>Incorporate feedback and review comments</a:t>
            </a:r>
          </a:p>
          <a:p>
            <a:pPr marL="514350" indent="-514350">
              <a:buFont typeface="+mj-lt"/>
              <a:buAutoNum type="arabicPeriod"/>
            </a:pPr>
            <a:r>
              <a:rPr lang="en-US" dirty="0" smtClean="0"/>
              <a:t>Write actionable recommendations and incorporate into final Conceptual Architecture</a:t>
            </a:r>
          </a:p>
          <a:p>
            <a:pPr marL="514350" indent="-514350">
              <a:buFont typeface="+mj-lt"/>
              <a:buAutoNum type="arabicPeriod"/>
            </a:pPr>
            <a:r>
              <a:rPr lang="en-US" dirty="0" smtClean="0"/>
              <a:t>Prioritize and Deploy Key Architectural Components</a:t>
            </a:r>
          </a:p>
          <a:p>
            <a:endParaRPr lang="en-US" dirty="0"/>
          </a:p>
        </p:txBody>
      </p:sp>
      <p:sp>
        <p:nvSpPr>
          <p:cNvPr id="4" name="Date Placeholder 3"/>
          <p:cNvSpPr>
            <a:spLocks noGrp="1"/>
          </p:cNvSpPr>
          <p:nvPr>
            <p:ph type="dt" sz="half" idx="10"/>
          </p:nvPr>
        </p:nvSpPr>
        <p:spPr/>
        <p:txBody>
          <a:bodyPr/>
          <a:lstStyle/>
          <a:p>
            <a:r>
              <a:rPr lang="en-US" smtClean="0"/>
              <a:t>1/7/16</a:t>
            </a:r>
            <a:endParaRPr lang="en-US"/>
          </a:p>
        </p:txBody>
      </p:sp>
      <p:sp>
        <p:nvSpPr>
          <p:cNvPr id="5" name="Slide Number Placeholder 4"/>
          <p:cNvSpPr>
            <a:spLocks noGrp="1"/>
          </p:cNvSpPr>
          <p:nvPr>
            <p:ph type="sldNum" sz="quarter" idx="12"/>
          </p:nvPr>
        </p:nvSpPr>
        <p:spPr/>
        <p:txBody>
          <a:bodyPr/>
          <a:lstStyle/>
          <a:p>
            <a:fld id="{1DDDD8B9-C07E-F649-BDB8-C1B81A4039A1}" type="slidenum">
              <a:rPr lang="uk-UA" smtClean="0"/>
              <a:t>37</a:t>
            </a:fld>
            <a:endParaRPr lang="uk-UA"/>
          </a:p>
        </p:txBody>
      </p:sp>
    </p:spTree>
    <p:extLst>
      <p:ext uri="{BB962C8B-B14F-4D97-AF65-F5344CB8AC3E}">
        <p14:creationId xmlns:p14="http://schemas.microsoft.com/office/powerpoint/2010/main" val="1390900137"/>
      </p:ext>
    </p:extLst>
  </p:cSld>
  <p:clrMapOvr>
    <a:masterClrMapping/>
  </p:clrMapOvr>
  <mc:AlternateContent xmlns:mc="http://schemas.openxmlformats.org/markup-compatibility/2006">
    <mc:Choice xmlns:p14="http://schemas.microsoft.com/office/powerpoint/2010/main" Requires="p14">
      <p:transition p14:dur="0" advClick="0" advTm="10000"/>
    </mc:Choice>
    <mc:Fallback>
      <p:transition advClick="0" advTm="1000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need reviewers!</a:t>
            </a:r>
            <a:endParaRPr lang="en-US" dirty="0"/>
          </a:p>
        </p:txBody>
      </p:sp>
      <p:sp>
        <p:nvSpPr>
          <p:cNvPr id="3" name="Content Placeholder 2"/>
          <p:cNvSpPr>
            <a:spLocks noGrp="1"/>
          </p:cNvSpPr>
          <p:nvPr>
            <p:ph idx="1"/>
          </p:nvPr>
        </p:nvSpPr>
        <p:spPr>
          <a:xfrm>
            <a:off x="467566" y="1579537"/>
            <a:ext cx="8539134" cy="4737496"/>
          </a:xfrm>
        </p:spPr>
        <p:txBody>
          <a:bodyPr/>
          <a:lstStyle/>
          <a:p>
            <a:pPr marL="0" indent="0" algn="ctr">
              <a:buNone/>
            </a:pPr>
            <a:r>
              <a:rPr lang="en-US" dirty="0" smtClean="0"/>
              <a:t>Please contact Emily Law if you’re interested.</a:t>
            </a:r>
          </a:p>
          <a:p>
            <a:endParaRPr lang="en-US" dirty="0" smtClean="0"/>
          </a:p>
          <a:p>
            <a:endParaRPr lang="en-US" dirty="0" smtClean="0"/>
          </a:p>
          <a:p>
            <a:pPr marL="0" indent="0" algn="ctr">
              <a:buNone/>
            </a:pPr>
            <a:r>
              <a:rPr lang="en-US" b="1" i="1" dirty="0" smtClean="0"/>
              <a:t>Thank you!</a:t>
            </a:r>
            <a:endParaRPr lang="en-US" b="1" i="1" dirty="0"/>
          </a:p>
        </p:txBody>
      </p:sp>
      <p:sp>
        <p:nvSpPr>
          <p:cNvPr id="4" name="Date Placeholder 3"/>
          <p:cNvSpPr>
            <a:spLocks noGrp="1"/>
          </p:cNvSpPr>
          <p:nvPr>
            <p:ph type="dt" sz="half" idx="10"/>
          </p:nvPr>
        </p:nvSpPr>
        <p:spPr/>
        <p:txBody>
          <a:bodyPr/>
          <a:lstStyle/>
          <a:p>
            <a:r>
              <a:rPr lang="en-US" smtClean="0"/>
              <a:t>1/7/16</a:t>
            </a:r>
            <a:endParaRPr lang="en-US"/>
          </a:p>
        </p:txBody>
      </p:sp>
      <p:sp>
        <p:nvSpPr>
          <p:cNvPr id="5" name="Slide Number Placeholder 4"/>
          <p:cNvSpPr>
            <a:spLocks noGrp="1"/>
          </p:cNvSpPr>
          <p:nvPr>
            <p:ph type="sldNum" sz="quarter" idx="12"/>
          </p:nvPr>
        </p:nvSpPr>
        <p:spPr/>
        <p:txBody>
          <a:bodyPr/>
          <a:lstStyle/>
          <a:p>
            <a:fld id="{1DDDD8B9-C07E-F649-BDB8-C1B81A4039A1}" type="slidenum">
              <a:rPr lang="uk-UA" smtClean="0"/>
              <a:t>38</a:t>
            </a:fld>
            <a:endParaRPr lang="uk-UA"/>
          </a:p>
        </p:txBody>
      </p:sp>
    </p:spTree>
    <p:extLst>
      <p:ext uri="{BB962C8B-B14F-4D97-AF65-F5344CB8AC3E}">
        <p14:creationId xmlns:p14="http://schemas.microsoft.com/office/powerpoint/2010/main" val="126665130"/>
      </p:ext>
    </p:extLst>
  </p:cSld>
  <p:clrMapOvr>
    <a:masterClrMapping/>
  </p:clrMapOvr>
  <mc:AlternateContent xmlns:mc="http://schemas.openxmlformats.org/markup-compatibility/2006">
    <mc:Choice xmlns:p14="http://schemas.microsoft.com/office/powerpoint/2010/main" Requires="p14">
      <p:transition p14:dur="0" advClick="0" advTm="10000"/>
    </mc:Choice>
    <mc:Fallback>
      <p:transition advClick="0" advTm="1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creen Shot 2015-01-05 at 10.04.37 PM.png"/>
          <p:cNvPicPr/>
          <p:nvPr/>
        </p:nvPicPr>
        <p:blipFill>
          <a:blip r:embed="rId3">
            <a:extLst/>
          </a:blip>
          <a:stretch>
            <a:fillRect/>
          </a:stretch>
        </p:blipFill>
        <p:spPr>
          <a:xfrm>
            <a:off x="920225" y="278190"/>
            <a:ext cx="7573760" cy="5366260"/>
          </a:xfrm>
          <a:prstGeom prst="rect">
            <a:avLst/>
          </a:prstGeom>
          <a:ln w="12700">
            <a:miter lim="400000"/>
          </a:ln>
        </p:spPr>
      </p:pic>
      <p:sp>
        <p:nvSpPr>
          <p:cNvPr id="2" name="Date Placeholder 1"/>
          <p:cNvSpPr>
            <a:spLocks noGrp="1"/>
          </p:cNvSpPr>
          <p:nvPr>
            <p:ph type="dt" sz="half" idx="10"/>
          </p:nvPr>
        </p:nvSpPr>
        <p:spPr/>
        <p:txBody>
          <a:bodyPr/>
          <a:lstStyle/>
          <a:p>
            <a:r>
              <a:rPr lang="en-US" smtClean="0"/>
              <a:t>1/7/16</a:t>
            </a:r>
            <a:endParaRPr lang="en-US"/>
          </a:p>
        </p:txBody>
      </p:sp>
      <p:sp>
        <p:nvSpPr>
          <p:cNvPr id="4" name="Slide Number Placeholder 3"/>
          <p:cNvSpPr>
            <a:spLocks noGrp="1"/>
          </p:cNvSpPr>
          <p:nvPr>
            <p:ph type="sldNum" sz="quarter" idx="12"/>
          </p:nvPr>
        </p:nvSpPr>
        <p:spPr/>
        <p:txBody>
          <a:bodyPr/>
          <a:lstStyle/>
          <a:p>
            <a:fld id="{1DDDD8B9-C07E-F649-BDB8-C1B81A4039A1}" type="slidenum">
              <a:rPr lang="en-US" smtClean="0"/>
              <a:t>4</a:t>
            </a:fld>
            <a:endParaRPr lang="en-US"/>
          </a:p>
        </p:txBody>
      </p:sp>
    </p:spTree>
    <p:extLst>
      <p:ext uri="{BB962C8B-B14F-4D97-AF65-F5344CB8AC3E}">
        <p14:creationId xmlns:p14="http://schemas.microsoft.com/office/powerpoint/2010/main" val="336436228"/>
      </p:ext>
    </p:extLst>
  </p:cSld>
  <p:clrMapOvr>
    <a:masterClrMapping/>
  </p:clrMapOvr>
  <mc:AlternateContent xmlns:mc="http://schemas.openxmlformats.org/markup-compatibility/2006">
    <mc:Choice xmlns:p14="http://schemas.microsoft.com/office/powerpoint/2010/main" Requires="p14">
      <p:transition p14:dur="0" advClick="0" advTm="10000"/>
    </mc:Choice>
    <mc:Fallback>
      <p:transition advClick="0" advTm="1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375716" cy="968611"/>
          </a:xfrm>
        </p:spPr>
        <p:txBody>
          <a:bodyPr/>
          <a:lstStyle/>
          <a:p>
            <a:r>
              <a:rPr lang="en-US" dirty="0" smtClean="0"/>
              <a:t>Stakeholders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855876383"/>
              </p:ext>
            </p:extLst>
          </p:nvPr>
        </p:nvGraphicFramePr>
        <p:xfrm>
          <a:off x="1463686" y="1076187"/>
          <a:ext cx="7038606" cy="5515567"/>
        </p:xfrm>
        <a:graphic>
          <a:graphicData uri="http://schemas.openxmlformats.org/drawingml/2006/table">
            <a:tbl>
              <a:tblPr/>
              <a:tblGrid>
                <a:gridCol w="2184766"/>
                <a:gridCol w="4853840"/>
              </a:tblGrid>
              <a:tr h="224903">
                <a:tc>
                  <a:txBody>
                    <a:bodyPr/>
                    <a:lstStyle/>
                    <a:p>
                      <a:pPr algn="l" fontAlgn="ctr"/>
                      <a:r>
                        <a:rPr lang="en-US" sz="1200" b="1" i="0" u="none" strike="noStrike">
                          <a:solidFill>
                            <a:srgbClr val="000000"/>
                          </a:solidFill>
                          <a:effectLst/>
                          <a:latin typeface="Cambria"/>
                        </a:rPr>
                        <a:t>Stakeholder/Actor</a:t>
                      </a:r>
                    </a:p>
                  </a:txBody>
                  <a:tcPr marL="6276" marR="6276" marT="6276"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99"/>
                    </a:solidFill>
                  </a:tcPr>
                </a:tc>
                <a:tc>
                  <a:txBody>
                    <a:bodyPr/>
                    <a:lstStyle/>
                    <a:p>
                      <a:pPr algn="l" fontAlgn="ctr"/>
                      <a:r>
                        <a:rPr lang="en-US" sz="1200" b="1" i="0" u="none" strike="noStrike" dirty="0">
                          <a:solidFill>
                            <a:srgbClr val="000000"/>
                          </a:solidFill>
                          <a:effectLst/>
                          <a:latin typeface="Cambria"/>
                        </a:rPr>
                        <a:t>Concerns</a:t>
                      </a:r>
                    </a:p>
                  </a:txBody>
                  <a:tcPr marL="6276" marR="6276" marT="6276"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99"/>
                    </a:solidFill>
                  </a:tcPr>
                </a:tc>
              </a:tr>
              <a:tr h="353401">
                <a:tc rowSpan="2">
                  <a:txBody>
                    <a:bodyPr/>
                    <a:lstStyle/>
                    <a:p>
                      <a:pPr algn="l" fontAlgn="ctr"/>
                      <a:r>
                        <a:rPr lang="en-US" sz="1200" b="0" i="0" u="none" strike="noStrike">
                          <a:solidFill>
                            <a:srgbClr val="000000"/>
                          </a:solidFill>
                          <a:effectLst/>
                          <a:latin typeface="Cambria"/>
                        </a:rPr>
                        <a:t>NSF Program Managers</a:t>
                      </a:r>
                    </a:p>
                  </a:txBody>
                  <a:tcPr marL="6276" marR="6276" marT="6276"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mbria"/>
                        </a:rPr>
                        <a:t>Make decision and provide guidance at the EarthCube program level.</a:t>
                      </a:r>
                    </a:p>
                  </a:txBody>
                  <a:tcPr marL="6276" marR="6276" marT="6276"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a:noFill/>
                    </a:lnB>
                  </a:tcPr>
                </a:tc>
              </a:tr>
              <a:tr h="239523">
                <a:tc vMerge="1">
                  <a:txBody>
                    <a:bodyPr/>
                    <a:lstStyle/>
                    <a:p>
                      <a:endParaRPr lang="en-US"/>
                    </a:p>
                  </a:txBody>
                  <a:tcPr/>
                </a:tc>
                <a:tc>
                  <a:txBody>
                    <a:bodyPr/>
                    <a:lstStyle/>
                    <a:p>
                      <a:pPr algn="l" fontAlgn="ctr"/>
                      <a:r>
                        <a:rPr lang="en-US" sz="1200" b="0" i="0" u="none" strike="noStrike">
                          <a:solidFill>
                            <a:srgbClr val="000000"/>
                          </a:solidFill>
                          <a:effectLst/>
                          <a:latin typeface="Cambria"/>
                        </a:rPr>
                        <a:t>Provide sufficient funding to support the EarthCube mission.</a:t>
                      </a:r>
                    </a:p>
                  </a:txBody>
                  <a:tcPr marL="6276" marR="6276" marT="6276"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r>
              <a:tr h="353401">
                <a:tc rowSpan="2">
                  <a:txBody>
                    <a:bodyPr/>
                    <a:lstStyle/>
                    <a:p>
                      <a:pPr algn="l" fontAlgn="ctr"/>
                      <a:r>
                        <a:rPr lang="en-US" sz="1200" b="0" i="0" u="none" strike="noStrike">
                          <a:solidFill>
                            <a:srgbClr val="000000"/>
                          </a:solidFill>
                          <a:effectLst/>
                          <a:latin typeface="Cambria"/>
                        </a:rPr>
                        <a:t>EarthCube Scientists</a:t>
                      </a:r>
                    </a:p>
                  </a:txBody>
                  <a:tcPr marL="6276" marR="6276" marT="6276"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mbria"/>
                        </a:rPr>
                        <a:t>Use EarthCube resources and services to conduct scientific research.</a:t>
                      </a:r>
                    </a:p>
                  </a:txBody>
                  <a:tcPr marL="6276" marR="6276" marT="6276"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a:noFill/>
                    </a:lnB>
                  </a:tcPr>
                </a:tc>
              </a:tr>
              <a:tr h="232822">
                <a:tc vMerge="1">
                  <a:txBody>
                    <a:bodyPr/>
                    <a:lstStyle/>
                    <a:p>
                      <a:endParaRPr lang="en-US"/>
                    </a:p>
                  </a:txBody>
                  <a:tcPr/>
                </a:tc>
                <a:tc>
                  <a:txBody>
                    <a:bodyPr/>
                    <a:lstStyle/>
                    <a:p>
                      <a:pPr algn="l" fontAlgn="ctr"/>
                      <a:r>
                        <a:rPr lang="en-US" sz="1200" b="0" i="0" u="none" strike="noStrike">
                          <a:solidFill>
                            <a:srgbClr val="000000"/>
                          </a:solidFill>
                          <a:effectLst/>
                          <a:latin typeface="Cambria"/>
                        </a:rPr>
                        <a:t>Publish scientific results &amp; curate data as needed.   </a:t>
                      </a:r>
                    </a:p>
                  </a:txBody>
                  <a:tcPr marL="6276" marR="6276" marT="6276"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r>
              <a:tr h="353401">
                <a:tc>
                  <a:txBody>
                    <a:bodyPr/>
                    <a:lstStyle/>
                    <a:p>
                      <a:pPr algn="l" fontAlgn="ctr"/>
                      <a:r>
                        <a:rPr lang="en-US" sz="1200" b="0" i="0" u="none" strike="noStrike">
                          <a:solidFill>
                            <a:srgbClr val="000000"/>
                          </a:solidFill>
                          <a:effectLst/>
                          <a:latin typeface="Cambria"/>
                        </a:rPr>
                        <a:t>EarthCube Developers</a:t>
                      </a:r>
                    </a:p>
                  </a:txBody>
                  <a:tcPr marL="6276" marR="6276" marT="6276"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mbria"/>
                        </a:rPr>
                        <a:t>Develop technologies and services that can be integrated into EarthCube.</a:t>
                      </a:r>
                    </a:p>
                  </a:txBody>
                  <a:tcPr marL="6276" marR="6276" marT="6276"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53401">
                <a:tc rowSpan="4">
                  <a:txBody>
                    <a:bodyPr/>
                    <a:lstStyle/>
                    <a:p>
                      <a:pPr algn="l" fontAlgn="ctr"/>
                      <a:r>
                        <a:rPr lang="en-US" sz="1200" b="0" i="0" u="none" strike="noStrike">
                          <a:solidFill>
                            <a:srgbClr val="000000"/>
                          </a:solidFill>
                          <a:effectLst/>
                          <a:latin typeface="Cambria"/>
                        </a:rPr>
                        <a:t>EarthCube Architects</a:t>
                      </a:r>
                    </a:p>
                  </a:txBody>
                  <a:tcPr marL="6276" marR="6276" marT="6276"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mbria"/>
                        </a:rPr>
                        <a:t>Establish EarthCube requirements, framework and operational concept.</a:t>
                      </a:r>
                    </a:p>
                  </a:txBody>
                  <a:tcPr marL="6276" marR="6276" marT="6276"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a:noFill/>
                    </a:lnB>
                  </a:tcPr>
                </a:tc>
              </a:tr>
              <a:tr h="232822">
                <a:tc vMerge="1">
                  <a:txBody>
                    <a:bodyPr/>
                    <a:lstStyle/>
                    <a:p>
                      <a:endParaRPr lang="en-US"/>
                    </a:p>
                  </a:txBody>
                  <a:tcPr/>
                </a:tc>
                <a:tc>
                  <a:txBody>
                    <a:bodyPr/>
                    <a:lstStyle/>
                    <a:p>
                      <a:pPr algn="l" fontAlgn="ctr"/>
                      <a:r>
                        <a:rPr lang="en-US" sz="1200" b="0" i="0" u="none" strike="noStrike">
                          <a:solidFill>
                            <a:srgbClr val="000000"/>
                          </a:solidFill>
                          <a:effectLst/>
                          <a:latin typeface="Cambria"/>
                        </a:rPr>
                        <a:t>Develop information model (vocabulary, ontology).</a:t>
                      </a:r>
                    </a:p>
                  </a:txBody>
                  <a:tcPr marL="6276" marR="6276" marT="6276"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a:noFill/>
                    </a:lnB>
                  </a:tcPr>
                </a:tc>
              </a:tr>
              <a:tr h="179681">
                <a:tc vMerge="1">
                  <a:txBody>
                    <a:bodyPr/>
                    <a:lstStyle/>
                    <a:p>
                      <a:endParaRPr lang="en-US"/>
                    </a:p>
                  </a:txBody>
                  <a:tcPr/>
                </a:tc>
                <a:tc>
                  <a:txBody>
                    <a:bodyPr/>
                    <a:lstStyle/>
                    <a:p>
                      <a:pPr algn="l" fontAlgn="ctr"/>
                      <a:r>
                        <a:rPr lang="en-US" sz="1200" b="0" i="0" u="none" strike="noStrike">
                          <a:solidFill>
                            <a:srgbClr val="000000"/>
                          </a:solidFill>
                          <a:effectLst/>
                          <a:latin typeface="Cambria"/>
                        </a:rPr>
                        <a:t>Establish standards guidelines.</a:t>
                      </a:r>
                    </a:p>
                  </a:txBody>
                  <a:tcPr marL="6276" marR="6276" marT="6276"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a:noFill/>
                    </a:lnB>
                  </a:tcPr>
                </a:tc>
              </a:tr>
              <a:tr h="232822">
                <a:tc vMerge="1">
                  <a:txBody>
                    <a:bodyPr/>
                    <a:lstStyle/>
                    <a:p>
                      <a:endParaRPr lang="en-US"/>
                    </a:p>
                  </a:txBody>
                  <a:tcPr/>
                </a:tc>
                <a:tc>
                  <a:txBody>
                    <a:bodyPr/>
                    <a:lstStyle/>
                    <a:p>
                      <a:pPr algn="l" fontAlgn="ctr"/>
                      <a:r>
                        <a:rPr lang="en-US" sz="1200" b="0" i="0" u="none" strike="noStrike">
                          <a:solidFill>
                            <a:srgbClr val="000000"/>
                          </a:solidFill>
                          <a:effectLst/>
                          <a:latin typeface="Cambria"/>
                        </a:rPr>
                        <a:t>Ensure interoperability between EarthCube Building Blocks.</a:t>
                      </a:r>
                    </a:p>
                  </a:txBody>
                  <a:tcPr marL="6276" marR="6276" marT="6276"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r>
              <a:tr h="353401">
                <a:tc>
                  <a:txBody>
                    <a:bodyPr/>
                    <a:lstStyle/>
                    <a:p>
                      <a:pPr algn="l" fontAlgn="ctr"/>
                      <a:r>
                        <a:rPr lang="en-US" sz="1200" b="0" i="0" u="none" strike="noStrike">
                          <a:solidFill>
                            <a:srgbClr val="000000"/>
                          </a:solidFill>
                          <a:effectLst/>
                          <a:latin typeface="Cambria"/>
                        </a:rPr>
                        <a:t>External Data Users</a:t>
                      </a:r>
                    </a:p>
                  </a:txBody>
                  <a:tcPr marL="6276" marR="6276" marT="6276"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mbria"/>
                        </a:rPr>
                        <a:t>Use EarthCube resources and services for research, education, and decision-making.</a:t>
                      </a:r>
                    </a:p>
                  </a:txBody>
                  <a:tcPr marL="6276" marR="6276" marT="6276"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53401">
                <a:tc>
                  <a:txBody>
                    <a:bodyPr/>
                    <a:lstStyle/>
                    <a:p>
                      <a:pPr algn="l" fontAlgn="ctr"/>
                      <a:r>
                        <a:rPr lang="en-US" sz="1200" b="0" i="0" u="none" strike="noStrike">
                          <a:solidFill>
                            <a:srgbClr val="000000"/>
                          </a:solidFill>
                          <a:effectLst/>
                          <a:latin typeface="Cambria"/>
                        </a:rPr>
                        <a:t>Curator</a:t>
                      </a:r>
                    </a:p>
                  </a:txBody>
                  <a:tcPr marL="6276" marR="6276" marT="6276"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mbria"/>
                        </a:rPr>
                        <a:t>Ensure data is properly captured in EarthCube compliant data repositories.</a:t>
                      </a:r>
                    </a:p>
                  </a:txBody>
                  <a:tcPr marL="6276" marR="6276" marT="6276"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79681">
                <a:tc rowSpan="2">
                  <a:txBody>
                    <a:bodyPr/>
                    <a:lstStyle/>
                    <a:p>
                      <a:pPr algn="l" fontAlgn="ctr"/>
                      <a:r>
                        <a:rPr lang="en-US" sz="1200" b="0" i="0" u="none" strike="noStrike">
                          <a:solidFill>
                            <a:srgbClr val="000000"/>
                          </a:solidFill>
                          <a:effectLst/>
                          <a:latin typeface="Cambria"/>
                        </a:rPr>
                        <a:t>Data Owner</a:t>
                      </a:r>
                    </a:p>
                  </a:txBody>
                  <a:tcPr marL="6276" marR="6276" marT="6276"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mbria"/>
                        </a:rPr>
                        <a:t>Responsible for producing the data.</a:t>
                      </a:r>
                    </a:p>
                  </a:txBody>
                  <a:tcPr marL="6276" marR="6276" marT="6276"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a:noFill/>
                    </a:lnB>
                  </a:tcPr>
                </a:tc>
              </a:tr>
              <a:tr h="179681">
                <a:tc vMerge="1">
                  <a:txBody>
                    <a:bodyPr/>
                    <a:lstStyle/>
                    <a:p>
                      <a:endParaRPr lang="en-US"/>
                    </a:p>
                  </a:txBody>
                  <a:tcPr/>
                </a:tc>
                <a:tc>
                  <a:txBody>
                    <a:bodyPr/>
                    <a:lstStyle/>
                    <a:p>
                      <a:pPr algn="l" fontAlgn="ctr"/>
                      <a:r>
                        <a:rPr lang="en-US" sz="1200" b="0" i="0" u="none" strike="noStrike">
                          <a:solidFill>
                            <a:srgbClr val="000000"/>
                          </a:solidFill>
                          <a:effectLst/>
                          <a:latin typeface="Cambria"/>
                        </a:rPr>
                        <a:t>Concerned about its distribution and use.</a:t>
                      </a:r>
                    </a:p>
                  </a:txBody>
                  <a:tcPr marL="6276" marR="6276" marT="6276"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r>
              <a:tr h="527120">
                <a:tc>
                  <a:txBody>
                    <a:bodyPr/>
                    <a:lstStyle/>
                    <a:p>
                      <a:pPr algn="l" fontAlgn="ctr"/>
                      <a:r>
                        <a:rPr lang="en-US" sz="1200" b="0" i="0" u="none" strike="noStrike">
                          <a:solidFill>
                            <a:srgbClr val="000000"/>
                          </a:solidFill>
                          <a:effectLst/>
                          <a:latin typeface="Cambria"/>
                        </a:rPr>
                        <a:t>External Data Facility</a:t>
                      </a:r>
                    </a:p>
                  </a:txBody>
                  <a:tcPr marL="6276" marR="6276" marT="6276"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mbria"/>
                        </a:rPr>
                        <a:t>Responsible for archiving data at other agencies (NASA, NOAA, USGS, etc); interoperability with the EarthCube Cyberinfrastructure.</a:t>
                      </a:r>
                    </a:p>
                  </a:txBody>
                  <a:tcPr marL="6276" marR="6276" marT="6276"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573291">
                <a:tc>
                  <a:txBody>
                    <a:bodyPr/>
                    <a:lstStyle/>
                    <a:p>
                      <a:pPr algn="l" fontAlgn="ctr"/>
                      <a:r>
                        <a:rPr lang="en-US" sz="1200" b="0" i="0" u="none" strike="noStrike">
                          <a:solidFill>
                            <a:srgbClr val="000000"/>
                          </a:solidFill>
                          <a:effectLst/>
                          <a:latin typeface="Cambria"/>
                        </a:rPr>
                        <a:t>EarthCube Governance Committees</a:t>
                      </a:r>
                    </a:p>
                  </a:txBody>
                  <a:tcPr marL="6276" marR="6276" marT="6276"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mbria"/>
                        </a:rPr>
                        <a:t>Responsible for generating and monitoring the governance for the system including data curation, access, use case priority, interoperability standards, etc.</a:t>
                      </a:r>
                    </a:p>
                  </a:txBody>
                  <a:tcPr marL="6276" marR="6276" marT="6276"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527120">
                <a:tc>
                  <a:txBody>
                    <a:bodyPr/>
                    <a:lstStyle/>
                    <a:p>
                      <a:pPr algn="l" fontAlgn="ctr"/>
                      <a:r>
                        <a:rPr lang="en-US" sz="1200" b="0" i="0" u="none" strike="noStrike">
                          <a:solidFill>
                            <a:srgbClr val="000000"/>
                          </a:solidFill>
                          <a:effectLst/>
                          <a:latin typeface="Cambria"/>
                        </a:rPr>
                        <a:t>EarthCube Office Staff</a:t>
                      </a:r>
                    </a:p>
                  </a:txBody>
                  <a:tcPr marL="6276" marR="6276" marT="6276"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mbria"/>
                        </a:rPr>
                        <a:t>Responsible for maintaining the community involvement within </a:t>
                      </a:r>
                      <a:r>
                        <a:rPr lang="en-US" sz="1200" b="0" i="0" u="none" strike="noStrike" dirty="0" err="1">
                          <a:solidFill>
                            <a:srgbClr val="000000"/>
                          </a:solidFill>
                          <a:effectLst/>
                          <a:latin typeface="Cambria"/>
                        </a:rPr>
                        <a:t>EarthCube</a:t>
                      </a:r>
                      <a:r>
                        <a:rPr lang="en-US" sz="1200" b="0" i="0" u="none" strike="noStrike" dirty="0">
                          <a:solidFill>
                            <a:srgbClr val="000000"/>
                          </a:solidFill>
                          <a:effectLst/>
                          <a:latin typeface="Cambria"/>
                        </a:rPr>
                        <a:t> and communicating changes and how to use the system.  </a:t>
                      </a:r>
                    </a:p>
                  </a:txBody>
                  <a:tcPr marL="6276" marR="6276" marT="6276"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3" name="Date Placeholder 2"/>
          <p:cNvSpPr>
            <a:spLocks noGrp="1"/>
          </p:cNvSpPr>
          <p:nvPr>
            <p:ph type="dt" sz="half" idx="10"/>
          </p:nvPr>
        </p:nvSpPr>
        <p:spPr/>
        <p:txBody>
          <a:bodyPr/>
          <a:lstStyle/>
          <a:p>
            <a:r>
              <a:rPr lang="en-US" smtClean="0"/>
              <a:t>1/7/16</a:t>
            </a:r>
            <a:endParaRPr lang="en-US"/>
          </a:p>
        </p:txBody>
      </p:sp>
      <p:sp>
        <p:nvSpPr>
          <p:cNvPr id="6" name="Slide Number Placeholder 5"/>
          <p:cNvSpPr>
            <a:spLocks noGrp="1"/>
          </p:cNvSpPr>
          <p:nvPr>
            <p:ph type="sldNum" sz="quarter" idx="12"/>
          </p:nvPr>
        </p:nvSpPr>
        <p:spPr/>
        <p:txBody>
          <a:bodyPr/>
          <a:lstStyle/>
          <a:p>
            <a:fld id="{1DDDD8B9-C07E-F649-BDB8-C1B81A4039A1}" type="slidenum">
              <a:rPr lang="en-US" smtClean="0"/>
              <a:t>5</a:t>
            </a:fld>
            <a:endParaRPr lang="en-US"/>
          </a:p>
        </p:txBody>
      </p:sp>
    </p:spTree>
    <p:extLst>
      <p:ext uri="{BB962C8B-B14F-4D97-AF65-F5344CB8AC3E}">
        <p14:creationId xmlns:p14="http://schemas.microsoft.com/office/powerpoint/2010/main" val="3875623117"/>
      </p:ext>
    </p:extLst>
  </p:cSld>
  <p:clrMapOvr>
    <a:masterClrMapping/>
  </p:clrMapOvr>
  <mc:AlternateContent xmlns:mc="http://schemas.openxmlformats.org/markup-compatibility/2006">
    <mc:Choice xmlns:p14="http://schemas.microsoft.com/office/powerpoint/2010/main" Requires="p14">
      <p:transition p14:dur="0" advClick="0" advTm="10000"/>
    </mc:Choice>
    <mc:Fallback>
      <p:transition advClick="0" advTm="1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375716" cy="914801"/>
          </a:xfrm>
        </p:spPr>
        <p:txBody>
          <a:bodyPr/>
          <a:lstStyle/>
          <a:p>
            <a:r>
              <a:rPr lang="en-US" dirty="0" smtClean="0"/>
              <a:t>Use Cases</a:t>
            </a:r>
            <a:endParaRPr lang="en-US" dirty="0"/>
          </a:p>
        </p:txBody>
      </p:sp>
      <p:sp>
        <p:nvSpPr>
          <p:cNvPr id="4" name="Content Placeholder 2"/>
          <p:cNvSpPr txBox="1">
            <a:spLocks/>
          </p:cNvSpPr>
          <p:nvPr/>
        </p:nvSpPr>
        <p:spPr>
          <a:xfrm>
            <a:off x="604866" y="1332888"/>
            <a:ext cx="8539134" cy="4737496"/>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800" kern="1200">
                <a:solidFill>
                  <a:srgbClr val="215D77"/>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400" kern="1200">
                <a:solidFill>
                  <a:srgbClr val="215D77"/>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400" kern="1200">
                <a:solidFill>
                  <a:srgbClr val="215D77"/>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2000" kern="1200">
                <a:solidFill>
                  <a:srgbClr val="215D77"/>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rgbClr val="215D77"/>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defTabSz="426466">
              <a:lnSpc>
                <a:spcPct val="50000"/>
              </a:lnSpc>
              <a:spcBef>
                <a:spcPts val="3300"/>
              </a:spcBef>
              <a:buSzPct val="100000"/>
              <a:defRPr sz="1800">
                <a:solidFill>
                  <a:srgbClr val="000000"/>
                </a:solidFill>
              </a:defRPr>
            </a:pPr>
            <a:r>
              <a:rPr lang="en-US" sz="1800" dirty="0" smtClean="0">
                <a:solidFill>
                  <a:srgbClr val="535353"/>
                </a:solidFill>
                <a:ea typeface="Gill Sans SemiBold"/>
                <a:cs typeface="Gill Sans SemiBold"/>
                <a:sym typeface="Gill Sans SemiBold"/>
              </a:rPr>
              <a:t> Big Science – Discovery, Comparison, Provenance, Model &amp; visualization</a:t>
            </a:r>
          </a:p>
          <a:p>
            <a:pPr defTabSz="426466">
              <a:lnSpc>
                <a:spcPct val="50000"/>
              </a:lnSpc>
              <a:spcBef>
                <a:spcPts val="3300"/>
              </a:spcBef>
              <a:buSzPct val="100000"/>
              <a:defRPr sz="1800">
                <a:solidFill>
                  <a:srgbClr val="000000"/>
                </a:solidFill>
              </a:defRPr>
            </a:pPr>
            <a:r>
              <a:rPr lang="en-US" sz="1800" dirty="0" smtClean="0">
                <a:solidFill>
                  <a:srgbClr val="535353"/>
                </a:solidFill>
                <a:ea typeface="Gill Sans SemiBold"/>
                <a:cs typeface="Gill Sans SemiBold"/>
                <a:sym typeface="Gill Sans SemiBold"/>
              </a:rPr>
              <a:t>Collaborative Science</a:t>
            </a:r>
          </a:p>
          <a:p>
            <a:pPr defTabSz="426466">
              <a:lnSpc>
                <a:spcPct val="50000"/>
              </a:lnSpc>
              <a:spcBef>
                <a:spcPts val="3300"/>
              </a:spcBef>
              <a:buSzPct val="100000"/>
              <a:defRPr sz="1800">
                <a:solidFill>
                  <a:srgbClr val="000000"/>
                </a:solidFill>
              </a:defRPr>
            </a:pPr>
            <a:r>
              <a:rPr lang="en-US" sz="1800" dirty="0" smtClean="0">
                <a:solidFill>
                  <a:srgbClr val="535353"/>
                </a:solidFill>
                <a:ea typeface="Gill Sans SemiBold"/>
                <a:cs typeface="Gill Sans SemiBold"/>
                <a:sym typeface="Gill Sans SemiBold"/>
              </a:rPr>
              <a:t>Dark Data Contribution</a:t>
            </a:r>
          </a:p>
          <a:p>
            <a:pPr defTabSz="426466">
              <a:lnSpc>
                <a:spcPct val="50000"/>
              </a:lnSpc>
              <a:spcBef>
                <a:spcPts val="3300"/>
              </a:spcBef>
              <a:buSzPct val="100000"/>
              <a:defRPr sz="1800">
                <a:solidFill>
                  <a:srgbClr val="000000"/>
                </a:solidFill>
              </a:defRPr>
            </a:pPr>
            <a:r>
              <a:rPr lang="en-US" sz="1800" dirty="0" smtClean="0">
                <a:solidFill>
                  <a:srgbClr val="535353"/>
                </a:solidFill>
                <a:ea typeface="Gill Sans SemiBold"/>
                <a:cs typeface="Gill Sans SemiBold"/>
                <a:sym typeface="Gill Sans SemiBold"/>
              </a:rPr>
              <a:t>Tools Contribution</a:t>
            </a:r>
          </a:p>
          <a:p>
            <a:pPr defTabSz="426466">
              <a:lnSpc>
                <a:spcPct val="50000"/>
              </a:lnSpc>
              <a:spcBef>
                <a:spcPts val="3300"/>
              </a:spcBef>
              <a:buSzPct val="100000"/>
              <a:defRPr sz="1800">
                <a:solidFill>
                  <a:srgbClr val="000000"/>
                </a:solidFill>
              </a:defRPr>
            </a:pPr>
            <a:r>
              <a:rPr lang="en-US" sz="1800" dirty="0" smtClean="0">
                <a:solidFill>
                  <a:srgbClr val="535353"/>
                </a:solidFill>
                <a:ea typeface="Gill Sans SemiBold"/>
                <a:cs typeface="Gill Sans SemiBold"/>
                <a:sym typeface="Gill Sans SemiBold"/>
              </a:rPr>
              <a:t>Data Documentation</a:t>
            </a:r>
          </a:p>
          <a:p>
            <a:pPr defTabSz="426466">
              <a:lnSpc>
                <a:spcPct val="50000"/>
              </a:lnSpc>
              <a:spcBef>
                <a:spcPts val="3300"/>
              </a:spcBef>
              <a:buSzPct val="100000"/>
              <a:defRPr sz="1800">
                <a:solidFill>
                  <a:srgbClr val="000000"/>
                </a:solidFill>
              </a:defRPr>
            </a:pPr>
            <a:r>
              <a:rPr lang="en-US" sz="1800" dirty="0" smtClean="0">
                <a:solidFill>
                  <a:srgbClr val="535353"/>
                </a:solidFill>
                <a:ea typeface="Gill Sans SemiBold"/>
                <a:cs typeface="Gill Sans SemiBold"/>
                <a:sym typeface="Gill Sans SemiBold"/>
              </a:rPr>
              <a:t>Models Sharing</a:t>
            </a:r>
          </a:p>
          <a:p>
            <a:pPr defTabSz="426466">
              <a:lnSpc>
                <a:spcPct val="50000"/>
              </a:lnSpc>
              <a:spcBef>
                <a:spcPts val="3300"/>
              </a:spcBef>
              <a:buSzPct val="100000"/>
              <a:defRPr sz="1800">
                <a:solidFill>
                  <a:srgbClr val="000000"/>
                </a:solidFill>
              </a:defRPr>
            </a:pPr>
            <a:r>
              <a:rPr lang="en-US" sz="1800" dirty="0" smtClean="0">
                <a:solidFill>
                  <a:srgbClr val="535353"/>
                </a:solidFill>
                <a:ea typeface="Gill Sans SemiBold"/>
                <a:cs typeface="Gill Sans SemiBold"/>
                <a:sym typeface="Gill Sans SemiBold"/>
              </a:rPr>
              <a:t>High Performance Computing and Storage Resources</a:t>
            </a:r>
          </a:p>
          <a:p>
            <a:pPr defTabSz="426466">
              <a:lnSpc>
                <a:spcPct val="50000"/>
              </a:lnSpc>
              <a:spcBef>
                <a:spcPts val="3300"/>
              </a:spcBef>
              <a:buSzPct val="100000"/>
              <a:defRPr sz="1800">
                <a:solidFill>
                  <a:srgbClr val="000000"/>
                </a:solidFill>
              </a:defRPr>
            </a:pPr>
            <a:r>
              <a:rPr lang="en-US" sz="1800" dirty="0" smtClean="0">
                <a:solidFill>
                  <a:srgbClr val="535353"/>
                </a:solidFill>
                <a:ea typeface="Gill Sans SemiBold"/>
                <a:cs typeface="Gill Sans SemiBold"/>
                <a:sym typeface="Gill Sans SemiBold"/>
              </a:rPr>
              <a:t>Real Time Data</a:t>
            </a:r>
          </a:p>
          <a:p>
            <a:pPr defTabSz="426466">
              <a:lnSpc>
                <a:spcPct val="50000"/>
              </a:lnSpc>
              <a:spcBef>
                <a:spcPts val="3300"/>
              </a:spcBef>
              <a:buSzPct val="100000"/>
              <a:defRPr sz="1800">
                <a:solidFill>
                  <a:srgbClr val="000000"/>
                </a:solidFill>
              </a:defRPr>
            </a:pPr>
            <a:r>
              <a:rPr lang="en-US" sz="1800" dirty="0" smtClean="0">
                <a:solidFill>
                  <a:srgbClr val="535353"/>
                </a:solidFill>
                <a:ea typeface="Gill Sans SemiBold"/>
                <a:cs typeface="Gill Sans SemiBold"/>
                <a:sym typeface="Gill Sans SemiBold"/>
              </a:rPr>
              <a:t>Physical Sample </a:t>
            </a:r>
            <a:r>
              <a:rPr lang="en-US" sz="1800" dirty="0" err="1" smtClean="0">
                <a:solidFill>
                  <a:srgbClr val="535353"/>
                </a:solidFill>
                <a:ea typeface="Gill Sans SemiBold"/>
                <a:cs typeface="Gill Sans SemiBold"/>
                <a:sym typeface="Gill Sans SemiBold"/>
              </a:rPr>
              <a:t>Curation</a:t>
            </a:r>
            <a:endParaRPr lang="en-US" sz="1800" dirty="0" smtClean="0">
              <a:solidFill>
                <a:srgbClr val="535353"/>
              </a:solidFill>
              <a:ea typeface="Gill Sans SemiBold"/>
              <a:cs typeface="Gill Sans SemiBold"/>
              <a:sym typeface="Gill Sans SemiBold"/>
            </a:endParaRPr>
          </a:p>
          <a:p>
            <a:pPr defTabSz="426466">
              <a:spcBef>
                <a:spcPts val="3300"/>
              </a:spcBef>
              <a:buSzPct val="100000"/>
              <a:defRPr sz="1800">
                <a:solidFill>
                  <a:srgbClr val="000000"/>
                </a:solidFill>
              </a:defRPr>
            </a:pPr>
            <a:endParaRPr lang="en-US" sz="1800" dirty="0" smtClean="0">
              <a:solidFill>
                <a:srgbClr val="535353"/>
              </a:solidFill>
              <a:ea typeface="Gill Sans SemiBold"/>
              <a:cs typeface="Gill Sans SemiBold"/>
              <a:sym typeface="Gill Sans SemiBold"/>
            </a:endParaRPr>
          </a:p>
          <a:p>
            <a:endParaRPr lang="en-US" dirty="0"/>
          </a:p>
        </p:txBody>
      </p:sp>
      <p:sp>
        <p:nvSpPr>
          <p:cNvPr id="3" name="Date Placeholder 2"/>
          <p:cNvSpPr>
            <a:spLocks noGrp="1"/>
          </p:cNvSpPr>
          <p:nvPr>
            <p:ph type="dt" sz="half" idx="10"/>
          </p:nvPr>
        </p:nvSpPr>
        <p:spPr/>
        <p:txBody>
          <a:bodyPr/>
          <a:lstStyle/>
          <a:p>
            <a:r>
              <a:rPr lang="en-US" smtClean="0"/>
              <a:t>1/7/16</a:t>
            </a:r>
            <a:endParaRPr lang="en-US"/>
          </a:p>
        </p:txBody>
      </p:sp>
      <p:sp>
        <p:nvSpPr>
          <p:cNvPr id="6" name="Slide Number Placeholder 5"/>
          <p:cNvSpPr>
            <a:spLocks noGrp="1"/>
          </p:cNvSpPr>
          <p:nvPr>
            <p:ph type="sldNum" sz="quarter" idx="12"/>
          </p:nvPr>
        </p:nvSpPr>
        <p:spPr/>
        <p:txBody>
          <a:bodyPr/>
          <a:lstStyle/>
          <a:p>
            <a:fld id="{1DDDD8B9-C07E-F649-BDB8-C1B81A4039A1}" type="slidenum">
              <a:rPr lang="en-US" smtClean="0"/>
              <a:t>6</a:t>
            </a:fld>
            <a:endParaRPr lang="en-US"/>
          </a:p>
        </p:txBody>
      </p:sp>
    </p:spTree>
    <p:extLst>
      <p:ext uri="{BB962C8B-B14F-4D97-AF65-F5344CB8AC3E}">
        <p14:creationId xmlns:p14="http://schemas.microsoft.com/office/powerpoint/2010/main" val="1269493154"/>
      </p:ext>
    </p:extLst>
  </p:cSld>
  <p:clrMapOvr>
    <a:masterClrMapping/>
  </p:clrMapOvr>
  <mc:AlternateContent xmlns:mc="http://schemas.openxmlformats.org/markup-compatibility/2006">
    <mc:Choice xmlns:p14="http://schemas.microsoft.com/office/powerpoint/2010/main" Requires="p14">
      <p:transition p14:dur="0" advClick="0" advTm="10000"/>
    </mc:Choice>
    <mc:Fallback>
      <p:transition advClick="0" advTm="1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375716" cy="914801"/>
          </a:xfrm>
        </p:spPr>
        <p:txBody>
          <a:bodyPr/>
          <a:lstStyle/>
          <a:p>
            <a:r>
              <a:rPr lang="en-US" dirty="0" smtClean="0"/>
              <a:t>Drivers</a:t>
            </a:r>
            <a:endParaRPr lang="en-US" dirty="0"/>
          </a:p>
        </p:txBody>
      </p:sp>
      <p:sp>
        <p:nvSpPr>
          <p:cNvPr id="4" name="Content Placeholder 2"/>
          <p:cNvSpPr txBox="1">
            <a:spLocks/>
          </p:cNvSpPr>
          <p:nvPr/>
        </p:nvSpPr>
        <p:spPr>
          <a:xfrm>
            <a:off x="604866" y="1332888"/>
            <a:ext cx="8539134" cy="4737496"/>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800" kern="1200">
                <a:solidFill>
                  <a:srgbClr val="215D77"/>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400" kern="1200">
                <a:solidFill>
                  <a:srgbClr val="215D77"/>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400" kern="1200">
                <a:solidFill>
                  <a:srgbClr val="215D77"/>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2000" kern="1200">
                <a:solidFill>
                  <a:srgbClr val="215D77"/>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rgbClr val="215D77"/>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sz="2000" dirty="0" smtClean="0">
                <a:solidFill>
                  <a:schemeClr val="tx1"/>
                </a:solidFill>
              </a:rPr>
              <a:t>Transform </a:t>
            </a:r>
            <a:r>
              <a:rPr lang="en-US" sz="2000" dirty="0">
                <a:solidFill>
                  <a:schemeClr val="tx1"/>
                </a:solidFill>
              </a:rPr>
              <a:t>and accelerate research and discovery by turning data into knowledge and enabling interdisciplinary data integration.</a:t>
            </a:r>
          </a:p>
          <a:p>
            <a:pPr defTabSz="426466">
              <a:spcBef>
                <a:spcPts val="3300"/>
              </a:spcBef>
              <a:buSzPct val="100000"/>
              <a:defRPr sz="1800">
                <a:solidFill>
                  <a:srgbClr val="000000"/>
                </a:solidFill>
              </a:defRPr>
            </a:pPr>
            <a:r>
              <a:rPr lang="en-US" sz="2000" dirty="0" smtClean="0">
                <a:solidFill>
                  <a:schemeClr val="tx1"/>
                </a:solidFill>
              </a:rPr>
              <a:t>Provide </a:t>
            </a:r>
            <a:r>
              <a:rPr lang="en-US" sz="2000" dirty="0">
                <a:solidFill>
                  <a:schemeClr val="tx1"/>
                </a:solidFill>
              </a:rPr>
              <a:t>critically needed data, tools, and computational resources and frameworks for cross-domain scientific collaboration, analysis and with long-term geoscience software and data preservation, discovery and use.</a:t>
            </a:r>
          </a:p>
          <a:p>
            <a:pPr defTabSz="426466">
              <a:spcBef>
                <a:spcPts val="3300"/>
              </a:spcBef>
              <a:buSzPct val="100000"/>
              <a:defRPr sz="1800">
                <a:solidFill>
                  <a:srgbClr val="000000"/>
                </a:solidFill>
              </a:defRPr>
            </a:pPr>
            <a:r>
              <a:rPr lang="en-US" sz="2000" dirty="0" smtClean="0">
                <a:solidFill>
                  <a:schemeClr val="tx1"/>
                </a:solidFill>
              </a:rPr>
              <a:t>Provide </a:t>
            </a:r>
            <a:r>
              <a:rPr lang="en-US" sz="2000" dirty="0">
                <a:solidFill>
                  <a:schemeClr val="tx1"/>
                </a:solidFill>
              </a:rPr>
              <a:t>a </a:t>
            </a:r>
            <a:r>
              <a:rPr lang="en-US" sz="2000" dirty="0" err="1">
                <a:solidFill>
                  <a:schemeClr val="tx1"/>
                </a:solidFill>
              </a:rPr>
              <a:t>geosicences</a:t>
            </a:r>
            <a:r>
              <a:rPr lang="en-US" sz="2000" dirty="0">
                <a:solidFill>
                  <a:schemeClr val="tx1"/>
                </a:solidFill>
              </a:rPr>
              <a:t> </a:t>
            </a:r>
            <a:r>
              <a:rPr lang="en-US" sz="2000" dirty="0" err="1">
                <a:solidFill>
                  <a:schemeClr val="tx1"/>
                </a:solidFill>
              </a:rPr>
              <a:t>cyberinfrastructu</a:t>
            </a:r>
            <a:r>
              <a:rPr lang="en-US" sz="1800" dirty="0" err="1">
                <a:solidFill>
                  <a:schemeClr val="tx1"/>
                </a:solidFill>
              </a:rPr>
              <a:t>re</a:t>
            </a:r>
            <a:r>
              <a:rPr lang="en-US" sz="1800" dirty="0">
                <a:solidFill>
                  <a:schemeClr val="tx1"/>
                </a:solidFill>
              </a:rPr>
              <a:t> and architecture that is scalable, extensible and sustainable.</a:t>
            </a:r>
          </a:p>
          <a:p>
            <a:pPr defTabSz="426466">
              <a:spcBef>
                <a:spcPts val="3300"/>
              </a:spcBef>
              <a:buSzPct val="100000"/>
              <a:defRPr sz="1800">
                <a:solidFill>
                  <a:srgbClr val="000000"/>
                </a:solidFill>
              </a:defRPr>
            </a:pPr>
            <a:endParaRPr lang="en-US" sz="1800" dirty="0" smtClean="0">
              <a:solidFill>
                <a:srgbClr val="535353"/>
              </a:solidFill>
              <a:ea typeface="Gill Sans SemiBold"/>
              <a:cs typeface="Gill Sans SemiBold"/>
              <a:sym typeface="Gill Sans SemiBold"/>
            </a:endParaRPr>
          </a:p>
          <a:p>
            <a:endParaRPr lang="en-US" dirty="0"/>
          </a:p>
        </p:txBody>
      </p:sp>
      <p:sp>
        <p:nvSpPr>
          <p:cNvPr id="3" name="Date Placeholder 2"/>
          <p:cNvSpPr>
            <a:spLocks noGrp="1"/>
          </p:cNvSpPr>
          <p:nvPr>
            <p:ph type="dt" sz="half" idx="10"/>
          </p:nvPr>
        </p:nvSpPr>
        <p:spPr/>
        <p:txBody>
          <a:bodyPr/>
          <a:lstStyle/>
          <a:p>
            <a:r>
              <a:rPr lang="en-US" smtClean="0"/>
              <a:t>1/7/16</a:t>
            </a:r>
            <a:endParaRPr lang="en-US"/>
          </a:p>
        </p:txBody>
      </p:sp>
      <p:sp>
        <p:nvSpPr>
          <p:cNvPr id="6" name="Slide Number Placeholder 5"/>
          <p:cNvSpPr>
            <a:spLocks noGrp="1"/>
          </p:cNvSpPr>
          <p:nvPr>
            <p:ph type="sldNum" sz="quarter" idx="12"/>
          </p:nvPr>
        </p:nvSpPr>
        <p:spPr/>
        <p:txBody>
          <a:bodyPr/>
          <a:lstStyle/>
          <a:p>
            <a:fld id="{1DDDD8B9-C07E-F649-BDB8-C1B81A4039A1}" type="slidenum">
              <a:rPr lang="en-US" smtClean="0"/>
              <a:t>7</a:t>
            </a:fld>
            <a:endParaRPr lang="en-US"/>
          </a:p>
        </p:txBody>
      </p:sp>
    </p:spTree>
    <p:extLst>
      <p:ext uri="{BB962C8B-B14F-4D97-AF65-F5344CB8AC3E}">
        <p14:creationId xmlns:p14="http://schemas.microsoft.com/office/powerpoint/2010/main" val="3942331754"/>
      </p:ext>
    </p:extLst>
  </p:cSld>
  <p:clrMapOvr>
    <a:masterClrMapping/>
  </p:clrMapOvr>
  <mc:AlternateContent xmlns:mc="http://schemas.openxmlformats.org/markup-compatibility/2006">
    <mc:Choice xmlns:p14="http://schemas.microsoft.com/office/powerpoint/2010/main" Requires="p14">
      <p:transition p14:dur="0" advClick="0" advTm="10000"/>
    </mc:Choice>
    <mc:Fallback>
      <p:transition advClick="0" advTm="1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7"/>
            <a:ext cx="8375716" cy="990134"/>
          </a:xfrm>
        </p:spPr>
        <p:txBody>
          <a:bodyPr/>
          <a:lstStyle/>
          <a:p>
            <a:r>
              <a:rPr lang="en-US" dirty="0" smtClean="0"/>
              <a:t>Frameworks</a:t>
            </a:r>
            <a:endParaRPr lang="en-US" dirty="0"/>
          </a:p>
        </p:txBody>
      </p:sp>
      <p:sp>
        <p:nvSpPr>
          <p:cNvPr id="3" name="Content Placeholder 2"/>
          <p:cNvSpPr>
            <a:spLocks noGrp="1"/>
          </p:cNvSpPr>
          <p:nvPr>
            <p:ph idx="1"/>
          </p:nvPr>
        </p:nvSpPr>
        <p:spPr>
          <a:xfrm>
            <a:off x="385857" y="1246908"/>
            <a:ext cx="8539134" cy="5403274"/>
          </a:xfrm>
        </p:spPr>
        <p:txBody>
          <a:bodyPr>
            <a:normAutofit fontScale="70000" lnSpcReduction="20000"/>
          </a:bodyPr>
          <a:lstStyle/>
          <a:p>
            <a:pPr fontAlgn="base"/>
            <a:r>
              <a:rPr lang="en-US" b="1" dirty="0" err="1">
                <a:solidFill>
                  <a:srgbClr val="000000"/>
                </a:solidFill>
              </a:rPr>
              <a:t>Zachman</a:t>
            </a:r>
            <a:r>
              <a:rPr lang="en-US" b="1" dirty="0">
                <a:solidFill>
                  <a:srgbClr val="000000"/>
                </a:solidFill>
              </a:rPr>
              <a:t> Framework</a:t>
            </a:r>
            <a:r>
              <a:rPr lang="en-US" dirty="0">
                <a:solidFill>
                  <a:srgbClr val="000000"/>
                </a:solidFill>
              </a:rPr>
              <a:t> </a:t>
            </a:r>
            <a:r>
              <a:rPr lang="en-US" dirty="0" smtClean="0">
                <a:solidFill>
                  <a:srgbClr val="000000"/>
                </a:solidFill>
              </a:rPr>
              <a:t>- </a:t>
            </a:r>
            <a:r>
              <a:rPr lang="en-US" dirty="0">
                <a:solidFill>
                  <a:srgbClr val="000000"/>
                </a:solidFill>
              </a:rPr>
              <a:t> For organizing stakeholder concerns and perspectives.</a:t>
            </a:r>
          </a:p>
          <a:p>
            <a:pPr fontAlgn="base"/>
            <a:r>
              <a:rPr lang="en-US" b="1" dirty="0">
                <a:solidFill>
                  <a:srgbClr val="000000"/>
                </a:solidFill>
              </a:rPr>
              <a:t>ISO/IEC/IEEE </a:t>
            </a:r>
            <a:r>
              <a:rPr lang="en-US" b="1" dirty="0" smtClean="0">
                <a:solidFill>
                  <a:srgbClr val="000000"/>
                </a:solidFill>
              </a:rPr>
              <a:t>42010:2011</a:t>
            </a:r>
            <a:r>
              <a:rPr lang="en-US" dirty="0" smtClean="0">
                <a:solidFill>
                  <a:srgbClr val="000000"/>
                </a:solidFill>
              </a:rPr>
              <a:t>- </a:t>
            </a:r>
            <a:r>
              <a:rPr lang="en-US" dirty="0">
                <a:solidFill>
                  <a:srgbClr val="000000"/>
                </a:solidFill>
              </a:rPr>
              <a:t> For architectural description guidelines.</a:t>
            </a:r>
          </a:p>
          <a:p>
            <a:pPr fontAlgn="base"/>
            <a:r>
              <a:rPr lang="en-US" b="1" dirty="0">
                <a:solidFill>
                  <a:srgbClr val="000000"/>
                </a:solidFill>
              </a:rPr>
              <a:t>Reference Model for Open Distributed Processing (RM-ODP</a:t>
            </a:r>
            <a:r>
              <a:rPr lang="en-US" b="1" dirty="0" smtClean="0">
                <a:solidFill>
                  <a:srgbClr val="000000"/>
                </a:solidFill>
              </a:rPr>
              <a:t>)</a:t>
            </a:r>
            <a:r>
              <a:rPr lang="en-US" dirty="0" smtClean="0">
                <a:solidFill>
                  <a:srgbClr val="000000"/>
                </a:solidFill>
              </a:rPr>
              <a:t> – </a:t>
            </a:r>
            <a:r>
              <a:rPr lang="en-US" dirty="0">
                <a:solidFill>
                  <a:srgbClr val="000000"/>
                </a:solidFill>
              </a:rPr>
              <a:t>For architectural patterns for distributed systems.</a:t>
            </a:r>
          </a:p>
          <a:p>
            <a:pPr fontAlgn="base"/>
            <a:r>
              <a:rPr lang="en-US" b="1" dirty="0" smtClean="0">
                <a:solidFill>
                  <a:srgbClr val="000000"/>
                </a:solidFill>
              </a:rPr>
              <a:t>Open Group Architecture Framework (TOGAF)</a:t>
            </a:r>
            <a:r>
              <a:rPr lang="en-US" dirty="0" smtClean="0">
                <a:solidFill>
                  <a:srgbClr val="000000"/>
                </a:solidFill>
              </a:rPr>
              <a:t> – For managing the architecture. </a:t>
            </a:r>
          </a:p>
          <a:p>
            <a:pPr fontAlgn="base"/>
            <a:r>
              <a:rPr lang="en-US" b="1" dirty="0" smtClean="0">
                <a:solidFill>
                  <a:srgbClr val="000000"/>
                </a:solidFill>
              </a:rPr>
              <a:t>Federal </a:t>
            </a:r>
            <a:r>
              <a:rPr lang="en-US" b="1" dirty="0">
                <a:solidFill>
                  <a:srgbClr val="000000"/>
                </a:solidFill>
              </a:rPr>
              <a:t>Enterprise Architecture Framework (FEAF</a:t>
            </a:r>
            <a:r>
              <a:rPr lang="en-US" b="1" dirty="0" smtClean="0">
                <a:solidFill>
                  <a:srgbClr val="000000"/>
                </a:solidFill>
              </a:rPr>
              <a:t>)</a:t>
            </a:r>
            <a:r>
              <a:rPr lang="en-US" dirty="0" smtClean="0">
                <a:solidFill>
                  <a:srgbClr val="000000"/>
                </a:solidFill>
              </a:rPr>
              <a:t> – </a:t>
            </a:r>
            <a:r>
              <a:rPr lang="en-US" dirty="0">
                <a:solidFill>
                  <a:srgbClr val="000000"/>
                </a:solidFill>
              </a:rPr>
              <a:t>For classifying the architecture into architectural elements and viewpoints</a:t>
            </a:r>
            <a:r>
              <a:rPr lang="en-US" dirty="0" smtClean="0">
                <a:solidFill>
                  <a:srgbClr val="000000"/>
                </a:solidFill>
              </a:rPr>
              <a:t>.</a:t>
            </a:r>
          </a:p>
          <a:p>
            <a:pPr fontAlgn="base"/>
            <a:r>
              <a:rPr lang="en-US" b="1" dirty="0">
                <a:solidFill>
                  <a:srgbClr val="000000"/>
                </a:solidFill>
              </a:rPr>
              <a:t>ISO 14721:2003 - Open Archival Information System (OAIS) Reference Model</a:t>
            </a:r>
            <a:r>
              <a:rPr lang="en-US" dirty="0">
                <a:solidFill>
                  <a:srgbClr val="000000"/>
                </a:solidFill>
              </a:rPr>
              <a:t> - Provides a standard for information objects</a:t>
            </a:r>
            <a:r>
              <a:rPr lang="en-US" dirty="0" smtClean="0">
                <a:solidFill>
                  <a:srgbClr val="000000"/>
                </a:solidFill>
              </a:rPr>
              <a:t>.</a:t>
            </a:r>
          </a:p>
          <a:p>
            <a:pPr fontAlgn="base"/>
            <a:r>
              <a:rPr lang="en-US" b="1" dirty="0" smtClean="0">
                <a:solidFill>
                  <a:srgbClr val="000000"/>
                </a:solidFill>
              </a:rPr>
              <a:t>ISO/IEC </a:t>
            </a:r>
            <a:r>
              <a:rPr lang="en-US" b="1" dirty="0">
                <a:solidFill>
                  <a:srgbClr val="000000"/>
                </a:solidFill>
              </a:rPr>
              <a:t>11179:3 Registry </a:t>
            </a:r>
            <a:r>
              <a:rPr lang="en-US" b="1" dirty="0" err="1">
                <a:solidFill>
                  <a:srgbClr val="000000"/>
                </a:solidFill>
              </a:rPr>
              <a:t>Metamodel</a:t>
            </a:r>
            <a:r>
              <a:rPr lang="en-US" b="1" dirty="0">
                <a:solidFill>
                  <a:srgbClr val="000000"/>
                </a:solidFill>
              </a:rPr>
              <a:t> and Basic Attributes specification</a:t>
            </a:r>
            <a:r>
              <a:rPr lang="en-US" dirty="0">
                <a:solidFill>
                  <a:srgbClr val="000000"/>
                </a:solidFill>
              </a:rPr>
              <a:t>  - Provides a schema for a metadata registry</a:t>
            </a:r>
            <a:r>
              <a:rPr lang="en-US" dirty="0" smtClean="0">
                <a:solidFill>
                  <a:srgbClr val="000000"/>
                </a:solidFill>
              </a:rPr>
              <a:t>.</a:t>
            </a:r>
            <a:endParaRPr lang="en-US" dirty="0">
              <a:solidFill>
                <a:srgbClr val="000000"/>
              </a:solidFill>
            </a:endParaRPr>
          </a:p>
        </p:txBody>
      </p:sp>
      <p:sp>
        <p:nvSpPr>
          <p:cNvPr id="4" name="Date Placeholder 3"/>
          <p:cNvSpPr>
            <a:spLocks noGrp="1"/>
          </p:cNvSpPr>
          <p:nvPr>
            <p:ph type="dt" sz="half" idx="10"/>
          </p:nvPr>
        </p:nvSpPr>
        <p:spPr/>
        <p:txBody>
          <a:bodyPr/>
          <a:lstStyle/>
          <a:p>
            <a:r>
              <a:rPr lang="en-US" smtClean="0"/>
              <a:t>1/7/16</a:t>
            </a:r>
            <a:endParaRPr lang="en-US"/>
          </a:p>
        </p:txBody>
      </p:sp>
      <p:sp>
        <p:nvSpPr>
          <p:cNvPr id="6" name="Slide Number Placeholder 5"/>
          <p:cNvSpPr>
            <a:spLocks noGrp="1"/>
          </p:cNvSpPr>
          <p:nvPr>
            <p:ph type="sldNum" sz="quarter" idx="12"/>
          </p:nvPr>
        </p:nvSpPr>
        <p:spPr/>
        <p:txBody>
          <a:bodyPr/>
          <a:lstStyle/>
          <a:p>
            <a:fld id="{1DDDD8B9-C07E-F649-BDB8-C1B81A4039A1}" type="slidenum">
              <a:rPr lang="en-US" smtClean="0"/>
              <a:t>8</a:t>
            </a:fld>
            <a:endParaRPr lang="en-US"/>
          </a:p>
        </p:txBody>
      </p:sp>
    </p:spTree>
    <p:extLst>
      <p:ext uri="{BB962C8B-B14F-4D97-AF65-F5344CB8AC3E}">
        <p14:creationId xmlns:p14="http://schemas.microsoft.com/office/powerpoint/2010/main" val="3617379806"/>
      </p:ext>
    </p:extLst>
  </p:cSld>
  <p:clrMapOvr>
    <a:masterClrMapping/>
  </p:clrMapOvr>
  <mc:AlternateContent xmlns:mc="http://schemas.openxmlformats.org/markup-compatibility/2006">
    <mc:Choice xmlns:p14="http://schemas.microsoft.com/office/powerpoint/2010/main" Requires="p14">
      <p:transition p14:dur="0" advClick="0" advTm="10000"/>
    </mc:Choice>
    <mc:Fallback>
      <p:transition advClick="0" advTm="1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4292" y="1427521"/>
            <a:ext cx="4416090" cy="4330117"/>
          </a:xfrm>
        </p:spPr>
        <p:txBody>
          <a:bodyPr>
            <a:normAutofit lnSpcReduction="10000"/>
          </a:bodyPr>
          <a:lstStyle/>
          <a:p>
            <a:r>
              <a:rPr lang="en-US" dirty="0"/>
              <a:t>Scalability</a:t>
            </a:r>
          </a:p>
          <a:p>
            <a:r>
              <a:rPr lang="en-US" dirty="0" smtClean="0"/>
              <a:t>Community Driven</a:t>
            </a:r>
          </a:p>
          <a:p>
            <a:r>
              <a:rPr lang="en-US" dirty="0" smtClean="0"/>
              <a:t>Open Science</a:t>
            </a:r>
          </a:p>
          <a:p>
            <a:r>
              <a:rPr lang="en-US" dirty="0" smtClean="0"/>
              <a:t>Interoperability</a:t>
            </a:r>
            <a:endParaRPr lang="en-US" dirty="0"/>
          </a:p>
          <a:p>
            <a:r>
              <a:rPr lang="en-US" dirty="0" smtClean="0"/>
              <a:t>Sustainability</a:t>
            </a:r>
            <a:endParaRPr lang="en-US" dirty="0"/>
          </a:p>
          <a:p>
            <a:r>
              <a:rPr lang="en-US" dirty="0" smtClean="0"/>
              <a:t>Distributed</a:t>
            </a:r>
          </a:p>
          <a:p>
            <a:r>
              <a:rPr lang="en-US" dirty="0" smtClean="0"/>
              <a:t>Data Model Driven</a:t>
            </a:r>
            <a:endParaRPr lang="en-US" dirty="0"/>
          </a:p>
          <a:p>
            <a:endParaRPr lang="en-US" dirty="0"/>
          </a:p>
        </p:txBody>
      </p:sp>
      <p:pic>
        <p:nvPicPr>
          <p:cNvPr id="5" name="Picture 4"/>
          <p:cNvPicPr>
            <a:picLocks noChangeAspect="1"/>
          </p:cNvPicPr>
          <p:nvPr/>
        </p:nvPicPr>
        <p:blipFill>
          <a:blip r:embed="rId3"/>
          <a:stretch>
            <a:fillRect/>
          </a:stretch>
        </p:blipFill>
        <p:spPr>
          <a:xfrm>
            <a:off x="927925" y="1836129"/>
            <a:ext cx="3202517" cy="3202517"/>
          </a:xfrm>
          <a:prstGeom prst="rect">
            <a:avLst/>
          </a:prstGeom>
        </p:spPr>
      </p:pic>
      <p:sp>
        <p:nvSpPr>
          <p:cNvPr id="2" name="Date Placeholder 1"/>
          <p:cNvSpPr>
            <a:spLocks noGrp="1"/>
          </p:cNvSpPr>
          <p:nvPr>
            <p:ph type="dt" sz="half" idx="10"/>
          </p:nvPr>
        </p:nvSpPr>
        <p:spPr/>
        <p:txBody>
          <a:bodyPr/>
          <a:lstStyle/>
          <a:p>
            <a:r>
              <a:rPr lang="en-US" smtClean="0"/>
              <a:t>1/7/16</a:t>
            </a:r>
            <a:endParaRPr lang="en-US"/>
          </a:p>
        </p:txBody>
      </p:sp>
      <p:sp>
        <p:nvSpPr>
          <p:cNvPr id="6" name="Slide Number Placeholder 5"/>
          <p:cNvSpPr>
            <a:spLocks noGrp="1"/>
          </p:cNvSpPr>
          <p:nvPr>
            <p:ph type="sldNum" sz="quarter" idx="12"/>
          </p:nvPr>
        </p:nvSpPr>
        <p:spPr/>
        <p:txBody>
          <a:bodyPr/>
          <a:lstStyle/>
          <a:p>
            <a:fld id="{1DDDD8B9-C07E-F649-BDB8-C1B81A4039A1}" type="slidenum">
              <a:rPr lang="en-US" smtClean="0"/>
              <a:t>9</a:t>
            </a:fld>
            <a:endParaRPr lang="en-US"/>
          </a:p>
        </p:txBody>
      </p:sp>
    </p:spTree>
    <p:extLst>
      <p:ext uri="{BB962C8B-B14F-4D97-AF65-F5344CB8AC3E}">
        <p14:creationId xmlns:p14="http://schemas.microsoft.com/office/powerpoint/2010/main" val="1061969197"/>
      </p:ext>
    </p:extLst>
  </p:cSld>
  <p:clrMapOvr>
    <a:masterClrMapping/>
  </p:clrMapOvr>
  <mc:AlternateContent xmlns:mc="http://schemas.openxmlformats.org/markup-compatibility/2006">
    <mc:Choice xmlns:p14="http://schemas.microsoft.com/office/powerpoint/2010/main" Requires="p14">
      <p:transition p14:dur="0" advClick="0" advTm="10000"/>
    </mc:Choice>
    <mc:Fallback>
      <p:transition advClick="0" advTm="1000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24606</TotalTime>
  <Words>1433</Words>
  <Application>Microsoft Macintosh PowerPoint</Application>
  <PresentationFormat>On-screen Show (4:3)</PresentationFormat>
  <Paragraphs>433</Paragraphs>
  <Slides>38</Slides>
  <Notes>15</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Calibri</vt:lpstr>
      <vt:lpstr>Cambria</vt:lpstr>
      <vt:lpstr>Gill Sans</vt:lpstr>
      <vt:lpstr>Gill Sans SemiBold</vt:lpstr>
      <vt:lpstr>Helvetica</vt:lpstr>
      <vt:lpstr>News Gothic MT</vt:lpstr>
      <vt:lpstr>Times</vt:lpstr>
      <vt:lpstr>Wingdings 2</vt:lpstr>
      <vt:lpstr>Arial</vt:lpstr>
      <vt:lpstr>Breeze</vt:lpstr>
      <vt:lpstr>EarthCube conceptual design</vt:lpstr>
      <vt:lpstr>PowerPoint Presentation</vt:lpstr>
      <vt:lpstr>Methodology</vt:lpstr>
      <vt:lpstr>PowerPoint Presentation</vt:lpstr>
      <vt:lpstr>Stakeholders</vt:lpstr>
      <vt:lpstr>Use Cases</vt:lpstr>
      <vt:lpstr>Drivers</vt:lpstr>
      <vt:lpstr>Frameworks</vt:lpstr>
      <vt:lpstr>PowerPoint Presentation</vt:lpstr>
      <vt:lpstr>PowerPoint Presentation</vt:lpstr>
      <vt:lpstr>PowerPoint Presentation</vt:lpstr>
      <vt:lpstr>PowerPoint Presentation</vt:lpstr>
      <vt:lpstr>PowerPoint Presentation</vt:lpstr>
      <vt:lpstr>Benchmark</vt:lpstr>
      <vt:lpstr>PowerPoint Presentation</vt:lpstr>
      <vt:lpstr>Data Lifecycle</vt:lpstr>
      <vt:lpstr>Information Model Context</vt:lpstr>
      <vt:lpstr>Framework</vt:lpstr>
      <vt:lpstr>Example Instantiation</vt:lpstr>
      <vt:lpstr>Thank You   Questions?</vt:lpstr>
      <vt:lpstr>EarthCube Conceptual Architecture Discussion</vt:lpstr>
      <vt:lpstr>THIS IS A DISCUSSION.  Please Talk.</vt:lpstr>
      <vt:lpstr>PowerPoint Presentation</vt:lpstr>
      <vt:lpstr>Stakeholders</vt:lpstr>
      <vt:lpstr>Stakeholders</vt:lpstr>
      <vt:lpstr>Architectural Principles</vt:lpstr>
      <vt:lpstr>Standards…</vt:lpstr>
      <vt:lpstr>EarthCube Software Lifecycle Processes</vt:lpstr>
      <vt:lpstr>Research Software Lifecycle Processes</vt:lpstr>
      <vt:lpstr>Software Lifecycle Processes</vt:lpstr>
      <vt:lpstr>Metrics</vt:lpstr>
      <vt:lpstr>Metrics &amp; Conceptual Architectures</vt:lpstr>
      <vt:lpstr>PowerPoint Presentation</vt:lpstr>
      <vt:lpstr>Places we haven’t expressed an opinion</vt:lpstr>
      <vt:lpstr>Best Practices</vt:lpstr>
      <vt:lpstr>Misc Questions</vt:lpstr>
      <vt:lpstr>Our Next Steps</vt:lpstr>
      <vt:lpstr>We need reviewers!</vt:lpstr>
    </vt:vector>
  </TitlesOfParts>
  <Company>USC/ISI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Yolanda Gil</dc:creator>
  <cp:lastModifiedBy>Dan Pilone</cp:lastModifiedBy>
  <cp:revision>221</cp:revision>
  <dcterms:created xsi:type="dcterms:W3CDTF">2014-12-06T01:03:45Z</dcterms:created>
  <dcterms:modified xsi:type="dcterms:W3CDTF">2016-01-07T17:15:30Z</dcterms:modified>
</cp:coreProperties>
</file>