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5" r:id="rId1"/>
    <p:sldMasterId id="2147483687" r:id="rId2"/>
    <p:sldMasterId id="2147483688" r:id="rId3"/>
  </p:sldMasterIdLst>
  <p:notesMasterIdLst>
    <p:notesMasterId r:id="rId28"/>
  </p:notesMasterIdLst>
  <p:handoutMasterIdLst>
    <p:handoutMasterId r:id="rId29"/>
  </p:handoutMasterIdLst>
  <p:sldIdLst>
    <p:sldId id="256" r:id="rId4"/>
    <p:sldId id="353" r:id="rId5"/>
    <p:sldId id="304" r:id="rId6"/>
    <p:sldId id="322" r:id="rId7"/>
    <p:sldId id="305" r:id="rId8"/>
    <p:sldId id="303" r:id="rId9"/>
    <p:sldId id="374" r:id="rId10"/>
    <p:sldId id="318" r:id="rId11"/>
    <p:sldId id="319" r:id="rId12"/>
    <p:sldId id="317" r:id="rId13"/>
    <p:sldId id="316" r:id="rId14"/>
    <p:sldId id="314" r:id="rId15"/>
    <p:sldId id="315" r:id="rId16"/>
    <p:sldId id="320" r:id="rId17"/>
    <p:sldId id="325" r:id="rId18"/>
    <p:sldId id="381" r:id="rId19"/>
    <p:sldId id="306" r:id="rId20"/>
    <p:sldId id="312" r:id="rId21"/>
    <p:sldId id="375" r:id="rId22"/>
    <p:sldId id="376" r:id="rId23"/>
    <p:sldId id="326" r:id="rId24"/>
    <p:sldId id="378" r:id="rId25"/>
    <p:sldId id="308" r:id="rId26"/>
    <p:sldId id="328" r:id="rId2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454573E-BEDA-429B-AE86-93F5A7148117}">
  <a:tblStyle styleId="{4454573E-BEDA-429B-AE86-93F5A7148117}" styleName="Table_0"/>
  <a:tblStyle styleId="{00DBA6B0-5938-401A-AF27-BF992A52CA3F}" styleName="Table_1">
    <a:wholeTbl>
      <a:tcTxStyle b="off" i="off">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F"/>
          </a:solidFill>
        </a:fill>
      </a:tcStyle>
    </a:wholeTbl>
    <a:band1H>
      <a:tcStyle>
        <a:tcBdr/>
        <a:fill>
          <a:solidFill>
            <a:srgbClr val="CBF4FF"/>
          </a:solidFill>
        </a:fill>
      </a:tcStyle>
    </a:band1H>
    <a:band1V>
      <a:tcStyle>
        <a:tcBdr/>
        <a:fill>
          <a:solidFill>
            <a:srgbClr val="CBF4FF"/>
          </a:solidFill>
        </a:fill>
      </a:tcStyle>
    </a:band1V>
    <a:lastCol>
      <a:tcTxStyle b="on" i="off">
        <a:schemeClr val="lt1"/>
      </a:tcTxStyle>
      <a:tcStyle>
        <a:tcBdr/>
        <a:fill>
          <a:solidFill>
            <a:schemeClr val="accent1"/>
          </a:solidFill>
        </a:fill>
      </a:tcStyle>
    </a:lastCol>
    <a:firstCol>
      <a:tcTxStyle b="on" i="off">
        <a:schemeClr val="lt1"/>
      </a:tcTxStyle>
      <a:tcStyle>
        <a:tcBdr/>
        <a:fill>
          <a:solidFill>
            <a:schemeClr val="accent1"/>
          </a:solidFill>
        </a:fill>
      </a:tcStyle>
    </a:firstCol>
    <a:lastRow>
      <a:tcTxStyle b="on" i="off">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56E1FE1D-1FFC-447C-BE64-A484F3776E52}" styleName="Table_2">
    <a:wholeTbl>
      <a:tcTxStyle b="off" i="off">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schemeClr val="lt1"/>
      </a:tcTxStyle>
      <a:tcStyle>
        <a:tcBdr/>
        <a:fill>
          <a:solidFill>
            <a:schemeClr val="accent1"/>
          </a:solidFill>
        </a:fill>
      </a:tcStyle>
    </a:lastCol>
    <a:firstCol>
      <a:tcTxStyle b="on" i="off">
        <a:schemeClr val="lt1"/>
      </a:tcTxStyle>
      <a:tcStyle>
        <a:tcBdr/>
        <a:fill>
          <a:solidFill>
            <a:schemeClr val="accent1"/>
          </a:solidFill>
        </a:fill>
      </a:tcStyle>
    </a:firstCol>
    <a:lastRow>
      <a:tcTxStyle b="on" i="off">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03" autoAdjust="0"/>
    <p:restoredTop sz="99389" autoAdjust="0"/>
  </p:normalViewPr>
  <p:slideViewPr>
    <p:cSldViewPr snapToGrid="0" snapToObjects="1">
      <p:cViewPr varScale="1">
        <p:scale>
          <a:sx n="128" d="100"/>
          <a:sy n="128" d="100"/>
        </p:scale>
        <p:origin x="-120" y="-8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C12C3B-FB05-C642-A31F-6BB2FC15C35F}" type="datetimeFigureOut">
              <a:rPr lang="en-US" smtClean="0"/>
              <a:pPr/>
              <a:t>1/14/14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2FD01F-87D9-834C-9EA0-8CE26263C798}" type="slidenum">
              <a:rPr lang="en-US" smtClean="0"/>
              <a:pPr/>
              <a:t>‹#›</a:t>
            </a:fld>
            <a:endParaRPr lang="en-US"/>
          </a:p>
        </p:txBody>
      </p:sp>
    </p:spTree>
    <p:extLst>
      <p:ext uri="{BB962C8B-B14F-4D97-AF65-F5344CB8AC3E}">
        <p14:creationId xmlns:p14="http://schemas.microsoft.com/office/powerpoint/2010/main" val="40247545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401634096"/>
      </p:ext>
    </p:extLst>
  </p:cSld>
  <p:clrMap bg1="lt1" tx1="dk1" bg2="dk2" tx2="lt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lt2"/>
                </a:solidFill>
                <a:latin typeface="Times New Roman"/>
                <a:ea typeface="Times New Roman"/>
                <a:cs typeface="Times New Roman"/>
                <a:sym typeface="Times New Roman"/>
              </a:defRPr>
            </a:lvl1pPr>
            <a:lvl2pPr algn="l" rtl="0">
              <a:spcBef>
                <a:spcPts val="0"/>
              </a:spcBef>
              <a:spcAft>
                <a:spcPts val="0"/>
              </a:spcAft>
              <a:defRPr sz="4400">
                <a:solidFill>
                  <a:schemeClr val="lt2"/>
                </a:solidFill>
                <a:latin typeface="Times New Roman"/>
                <a:ea typeface="Times New Roman"/>
                <a:cs typeface="Times New Roman"/>
                <a:sym typeface="Times New Roman"/>
              </a:defRPr>
            </a:lvl2pPr>
            <a:lvl3pPr algn="l" rtl="0">
              <a:spcBef>
                <a:spcPts val="0"/>
              </a:spcBef>
              <a:spcAft>
                <a:spcPts val="0"/>
              </a:spcAft>
              <a:defRPr sz="4400">
                <a:solidFill>
                  <a:schemeClr val="lt2"/>
                </a:solidFill>
                <a:latin typeface="Times New Roman"/>
                <a:ea typeface="Times New Roman"/>
                <a:cs typeface="Times New Roman"/>
                <a:sym typeface="Times New Roman"/>
              </a:defRPr>
            </a:lvl3pPr>
            <a:lvl4pPr algn="l" rtl="0">
              <a:spcBef>
                <a:spcPts val="0"/>
              </a:spcBef>
              <a:spcAft>
                <a:spcPts val="0"/>
              </a:spcAft>
              <a:defRPr sz="4400">
                <a:solidFill>
                  <a:schemeClr val="lt2"/>
                </a:solidFill>
                <a:latin typeface="Times New Roman"/>
                <a:ea typeface="Times New Roman"/>
                <a:cs typeface="Times New Roman"/>
                <a:sym typeface="Times New Roman"/>
              </a:defRPr>
            </a:lvl4pPr>
            <a:lvl5pPr algn="l" rtl="0">
              <a:spcBef>
                <a:spcPts val="0"/>
              </a:spcBef>
              <a:spcAft>
                <a:spcPts val="0"/>
              </a:spcAft>
              <a:defRPr sz="4400">
                <a:solidFill>
                  <a:schemeClr val="lt2"/>
                </a:solidFill>
                <a:latin typeface="Times New Roman"/>
                <a:ea typeface="Times New Roman"/>
                <a:cs typeface="Times New Roman"/>
                <a:sym typeface="Times New Roman"/>
              </a:defRPr>
            </a:lvl5pPr>
            <a:lvl6pPr marL="457200" algn="l" rtl="0">
              <a:spcBef>
                <a:spcPts val="0"/>
              </a:spcBef>
              <a:spcAft>
                <a:spcPts val="0"/>
              </a:spcAft>
              <a:defRPr sz="4400">
                <a:solidFill>
                  <a:schemeClr val="lt2"/>
                </a:solidFill>
                <a:latin typeface="Times New Roman"/>
                <a:ea typeface="Times New Roman"/>
                <a:cs typeface="Times New Roman"/>
                <a:sym typeface="Times New Roman"/>
              </a:defRPr>
            </a:lvl6pPr>
            <a:lvl7pPr marL="914400" algn="l" rtl="0">
              <a:spcBef>
                <a:spcPts val="0"/>
              </a:spcBef>
              <a:spcAft>
                <a:spcPts val="0"/>
              </a:spcAft>
              <a:defRPr sz="4400">
                <a:solidFill>
                  <a:schemeClr val="lt2"/>
                </a:solidFill>
                <a:latin typeface="Times New Roman"/>
                <a:ea typeface="Times New Roman"/>
                <a:cs typeface="Times New Roman"/>
                <a:sym typeface="Times New Roman"/>
              </a:defRPr>
            </a:lvl7pPr>
            <a:lvl8pPr marL="1371600" algn="l" rtl="0">
              <a:spcBef>
                <a:spcPts val="0"/>
              </a:spcBef>
              <a:spcAft>
                <a:spcPts val="0"/>
              </a:spcAft>
              <a:defRPr sz="4400">
                <a:solidFill>
                  <a:schemeClr val="lt2"/>
                </a:solidFill>
                <a:latin typeface="Times New Roman"/>
                <a:ea typeface="Times New Roman"/>
                <a:cs typeface="Times New Roman"/>
                <a:sym typeface="Times New Roman"/>
              </a:defRPr>
            </a:lvl8pPr>
            <a:lvl9pPr marL="1828800" algn="l" rtl="0">
              <a:spcBef>
                <a:spcPts val="0"/>
              </a:spcBef>
              <a:spcAft>
                <a:spcPts val="0"/>
              </a:spcAft>
              <a:defRPr sz="4400">
                <a:solidFill>
                  <a:schemeClr val="lt2"/>
                </a:solidFill>
                <a:latin typeface="Times New Roman"/>
                <a:ea typeface="Times New Roman"/>
                <a:cs typeface="Times New Roman"/>
                <a:sym typeface="Times New Roman"/>
              </a:defRPr>
            </a:lvl9pPr>
          </a:lstStyle>
          <a:p>
            <a:endParaRPr/>
          </a:p>
        </p:txBody>
      </p:sp>
      <p:sp>
        <p:nvSpPr>
          <p:cNvPr id="86" name="Shape 86"/>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87" name="Shape 87"/>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88" name="Shape 88"/>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89" name="Shape 89"/>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90" name="Shape 90"/>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93" name="Shape 93"/>
          <p:cNvSpPr txBox="1">
            <a:spLocks noGrp="1"/>
          </p:cNvSpPr>
          <p:nvPr>
            <p:ph type="body" idx="1"/>
          </p:nvPr>
        </p:nvSpPr>
        <p:spPr>
          <a:xfrm>
            <a:off x="457202" y="1535112"/>
            <a:ext cx="4040187"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94" name="Shape 94"/>
          <p:cNvSpPr txBox="1">
            <a:spLocks noGrp="1"/>
          </p:cNvSpPr>
          <p:nvPr>
            <p:ph type="body" idx="2"/>
          </p:nvPr>
        </p:nvSpPr>
        <p:spPr>
          <a:xfrm>
            <a:off x="457202"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95" name="Shape 95"/>
          <p:cNvSpPr txBox="1">
            <a:spLocks noGrp="1"/>
          </p:cNvSpPr>
          <p:nvPr>
            <p:ph type="body" idx="3"/>
          </p:nvPr>
        </p:nvSpPr>
        <p:spPr>
          <a:xfrm>
            <a:off x="4645032" y="1535112"/>
            <a:ext cx="4041774"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96" name="Shape 96"/>
          <p:cNvSpPr txBox="1">
            <a:spLocks noGrp="1"/>
          </p:cNvSpPr>
          <p:nvPr>
            <p:ph type="body" idx="4"/>
          </p:nvPr>
        </p:nvSpPr>
        <p:spPr>
          <a:xfrm>
            <a:off x="4645032"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97" name="Shape 97"/>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98" name="Shape 98"/>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lt2"/>
                </a:solidFill>
                <a:latin typeface="Times New Roman"/>
                <a:ea typeface="Times New Roman"/>
                <a:cs typeface="Times New Roman"/>
                <a:sym typeface="Times New Roman"/>
              </a:defRPr>
            </a:lvl1pPr>
            <a:lvl2pPr algn="l" rtl="0">
              <a:spcBef>
                <a:spcPts val="0"/>
              </a:spcBef>
              <a:spcAft>
                <a:spcPts val="0"/>
              </a:spcAft>
              <a:defRPr sz="4400">
                <a:solidFill>
                  <a:schemeClr val="lt2"/>
                </a:solidFill>
                <a:latin typeface="Times New Roman"/>
                <a:ea typeface="Times New Roman"/>
                <a:cs typeface="Times New Roman"/>
                <a:sym typeface="Times New Roman"/>
              </a:defRPr>
            </a:lvl2pPr>
            <a:lvl3pPr algn="l" rtl="0">
              <a:spcBef>
                <a:spcPts val="0"/>
              </a:spcBef>
              <a:spcAft>
                <a:spcPts val="0"/>
              </a:spcAft>
              <a:defRPr sz="4400">
                <a:solidFill>
                  <a:schemeClr val="lt2"/>
                </a:solidFill>
                <a:latin typeface="Times New Roman"/>
                <a:ea typeface="Times New Roman"/>
                <a:cs typeface="Times New Roman"/>
                <a:sym typeface="Times New Roman"/>
              </a:defRPr>
            </a:lvl3pPr>
            <a:lvl4pPr algn="l" rtl="0">
              <a:spcBef>
                <a:spcPts val="0"/>
              </a:spcBef>
              <a:spcAft>
                <a:spcPts val="0"/>
              </a:spcAft>
              <a:defRPr sz="4400">
                <a:solidFill>
                  <a:schemeClr val="lt2"/>
                </a:solidFill>
                <a:latin typeface="Times New Roman"/>
                <a:ea typeface="Times New Roman"/>
                <a:cs typeface="Times New Roman"/>
                <a:sym typeface="Times New Roman"/>
              </a:defRPr>
            </a:lvl4pPr>
            <a:lvl5pPr algn="l" rtl="0">
              <a:spcBef>
                <a:spcPts val="0"/>
              </a:spcBef>
              <a:spcAft>
                <a:spcPts val="0"/>
              </a:spcAft>
              <a:defRPr sz="4400">
                <a:solidFill>
                  <a:schemeClr val="lt2"/>
                </a:solidFill>
                <a:latin typeface="Times New Roman"/>
                <a:ea typeface="Times New Roman"/>
                <a:cs typeface="Times New Roman"/>
                <a:sym typeface="Times New Roman"/>
              </a:defRPr>
            </a:lvl5pPr>
            <a:lvl6pPr marL="457200" algn="l" rtl="0">
              <a:spcBef>
                <a:spcPts val="0"/>
              </a:spcBef>
              <a:spcAft>
                <a:spcPts val="0"/>
              </a:spcAft>
              <a:defRPr sz="4400">
                <a:solidFill>
                  <a:schemeClr val="lt2"/>
                </a:solidFill>
                <a:latin typeface="Times New Roman"/>
                <a:ea typeface="Times New Roman"/>
                <a:cs typeface="Times New Roman"/>
                <a:sym typeface="Times New Roman"/>
              </a:defRPr>
            </a:lvl6pPr>
            <a:lvl7pPr marL="914400" algn="l" rtl="0">
              <a:spcBef>
                <a:spcPts val="0"/>
              </a:spcBef>
              <a:spcAft>
                <a:spcPts val="0"/>
              </a:spcAft>
              <a:defRPr sz="4400">
                <a:solidFill>
                  <a:schemeClr val="lt2"/>
                </a:solidFill>
                <a:latin typeface="Times New Roman"/>
                <a:ea typeface="Times New Roman"/>
                <a:cs typeface="Times New Roman"/>
                <a:sym typeface="Times New Roman"/>
              </a:defRPr>
            </a:lvl7pPr>
            <a:lvl8pPr marL="1371600" algn="l" rtl="0">
              <a:spcBef>
                <a:spcPts val="0"/>
              </a:spcBef>
              <a:spcAft>
                <a:spcPts val="0"/>
              </a:spcAft>
              <a:defRPr sz="4400">
                <a:solidFill>
                  <a:schemeClr val="lt2"/>
                </a:solidFill>
                <a:latin typeface="Times New Roman"/>
                <a:ea typeface="Times New Roman"/>
                <a:cs typeface="Times New Roman"/>
                <a:sym typeface="Times New Roman"/>
              </a:defRPr>
            </a:lvl8pPr>
            <a:lvl9pPr marL="1828800" algn="l" rtl="0">
              <a:spcBef>
                <a:spcPts val="0"/>
              </a:spcBef>
              <a:spcAft>
                <a:spcPts val="0"/>
              </a:spcAft>
              <a:defRPr sz="4400">
                <a:solidFill>
                  <a:schemeClr val="lt2"/>
                </a:solidFill>
                <a:latin typeface="Times New Roman"/>
                <a:ea typeface="Times New Roman"/>
                <a:cs typeface="Times New Roman"/>
                <a:sym typeface="Times New Roman"/>
              </a:defRPr>
            </a:lvl9pPr>
          </a:lstStyle>
          <a:p>
            <a:endParaRPr/>
          </a:p>
        </p:txBody>
      </p:sp>
      <p:sp>
        <p:nvSpPr>
          <p:cNvPr id="102" name="Shape 102"/>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03" name="Shape 103"/>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04" name="Shape 104"/>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Shape 106"/>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07" name="Shape 107"/>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8"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11" name="Shape 111"/>
          <p:cNvSpPr txBox="1">
            <a:spLocks noGrp="1"/>
          </p:cNvSpPr>
          <p:nvPr>
            <p:ph type="body" idx="1"/>
          </p:nvPr>
        </p:nvSpPr>
        <p:spPr>
          <a:xfrm>
            <a:off x="3575057" y="273056"/>
            <a:ext cx="5111751"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112" name="Shape 112"/>
          <p:cNvSpPr txBox="1">
            <a:spLocks noGrp="1"/>
          </p:cNvSpPr>
          <p:nvPr>
            <p:ph type="body" idx="2"/>
          </p:nvPr>
        </p:nvSpPr>
        <p:spPr>
          <a:xfrm>
            <a:off x="457208" y="1435105"/>
            <a:ext cx="3008313" cy="4691063"/>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
        <p:nvSpPr>
          <p:cNvPr id="113" name="Shape 113"/>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14" name="Shape 114"/>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15" name="Shape 115"/>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792288" y="4800601"/>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18" name="Shape 118"/>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3200" b="0" i="0" u="none" strike="noStrike" cap="none" baseline="0">
                <a:solidFill>
                  <a:schemeClr val="lt1"/>
                </a:solidFill>
                <a:latin typeface="Times New Roman"/>
                <a:ea typeface="Times New Roman"/>
                <a:cs typeface="Times New Roman"/>
                <a:sym typeface="Times New Roman"/>
              </a:defRPr>
            </a:lvl1pPr>
            <a:lvl2pPr marL="457200" marR="0" indent="0" algn="l" rtl="0">
              <a:buClr>
                <a:schemeClr val="lt1"/>
              </a:buClr>
              <a:buFont typeface="Arial"/>
              <a:buNone/>
              <a:defRPr sz="2800" b="0" i="0" u="none" strike="noStrike" cap="none" baseline="0">
                <a:solidFill>
                  <a:schemeClr val="lt1"/>
                </a:solidFill>
                <a:latin typeface="Arial"/>
                <a:ea typeface="Arial"/>
                <a:cs typeface="Arial"/>
                <a:sym typeface="Arial"/>
              </a:defRPr>
            </a:lvl2pPr>
            <a:lvl3pPr marL="914400" marR="0" indent="0" algn="l" rtl="0">
              <a:buClr>
                <a:schemeClr val="lt1"/>
              </a:buClr>
              <a:buFont typeface="Arial"/>
              <a:buNone/>
              <a:defRPr sz="2400" b="0" i="0" u="none" strike="noStrike" cap="none" baseline="0">
                <a:solidFill>
                  <a:schemeClr val="lt1"/>
                </a:solidFill>
                <a:latin typeface="Arial"/>
                <a:ea typeface="Arial"/>
                <a:cs typeface="Arial"/>
                <a:sym typeface="Arial"/>
              </a:defRPr>
            </a:lvl3pPr>
            <a:lvl4pPr marL="1371600" marR="0" indent="0" algn="l" rtl="0">
              <a:buClr>
                <a:schemeClr val="lt1"/>
              </a:buClr>
              <a:buFont typeface="Arial"/>
              <a:buNone/>
              <a:defRPr sz="2000" b="0" i="0" u="none" strike="noStrike" cap="none" baseline="0">
                <a:solidFill>
                  <a:schemeClr val="lt1"/>
                </a:solidFill>
                <a:latin typeface="Arial"/>
                <a:ea typeface="Arial"/>
                <a:cs typeface="Arial"/>
                <a:sym typeface="Arial"/>
              </a:defRPr>
            </a:lvl4pPr>
            <a:lvl5pPr marL="1828800" marR="0" indent="0" algn="l" rtl="0">
              <a:buClr>
                <a:schemeClr val="lt1"/>
              </a:buClr>
              <a:buFont typeface="Arial"/>
              <a:buNone/>
              <a:defRPr sz="2000" b="0" i="0" u="none" strike="noStrike" cap="none" baseline="0">
                <a:solidFill>
                  <a:schemeClr val="lt1"/>
                </a:solidFill>
                <a:latin typeface="Arial"/>
                <a:ea typeface="Arial"/>
                <a:cs typeface="Arial"/>
                <a:sym typeface="Arial"/>
              </a:defRPr>
            </a:lvl5pPr>
            <a:lvl6pPr marL="2286000" marR="0" indent="0" algn="l" rtl="0">
              <a:buClr>
                <a:schemeClr val="lt1"/>
              </a:buClr>
              <a:buFont typeface="Arial"/>
              <a:buNone/>
              <a:defRPr sz="2000" b="0" i="0" u="none" strike="noStrike" cap="none" baseline="0">
                <a:solidFill>
                  <a:schemeClr val="lt1"/>
                </a:solidFill>
                <a:latin typeface="Arial"/>
                <a:ea typeface="Arial"/>
                <a:cs typeface="Arial"/>
                <a:sym typeface="Arial"/>
              </a:defRPr>
            </a:lvl6pPr>
            <a:lvl7pPr marL="2743200" marR="0" indent="0" algn="l" rtl="0">
              <a:buClr>
                <a:schemeClr val="lt1"/>
              </a:buClr>
              <a:buFont typeface="Arial"/>
              <a:buNone/>
              <a:defRPr sz="2000" b="0" i="0" u="none" strike="noStrike" cap="none" baseline="0">
                <a:solidFill>
                  <a:schemeClr val="lt1"/>
                </a:solidFill>
                <a:latin typeface="Arial"/>
                <a:ea typeface="Arial"/>
                <a:cs typeface="Arial"/>
                <a:sym typeface="Arial"/>
              </a:defRPr>
            </a:lvl7pPr>
            <a:lvl8pPr marL="3200400" marR="0" indent="0" algn="l" rtl="0">
              <a:buClr>
                <a:schemeClr val="lt1"/>
              </a:buClr>
              <a:buFont typeface="Arial"/>
              <a:buNone/>
              <a:defRPr sz="2000" b="0" i="0" u="none" strike="noStrike" cap="none" baseline="0">
                <a:solidFill>
                  <a:schemeClr val="lt1"/>
                </a:solidFill>
                <a:latin typeface="Arial"/>
                <a:ea typeface="Arial"/>
                <a:cs typeface="Arial"/>
                <a:sym typeface="Arial"/>
              </a:defRPr>
            </a:lvl8pPr>
            <a:lvl9pPr marL="3657600" marR="0" indent="0" algn="l" rtl="0">
              <a:buClr>
                <a:schemeClr val="lt1"/>
              </a:buClr>
              <a:buFont typeface="Arial"/>
              <a:buNone/>
              <a:defRPr sz="2000" b="0" i="0" u="none" strike="noStrike" cap="none" baseline="0">
                <a:solidFill>
                  <a:schemeClr val="lt1"/>
                </a:solidFill>
                <a:latin typeface="Arial"/>
                <a:ea typeface="Arial"/>
                <a:cs typeface="Arial"/>
                <a:sym typeface="Arial"/>
              </a:defRPr>
            </a:lvl9pPr>
          </a:lstStyle>
          <a:p>
            <a:endParaRPr/>
          </a:p>
        </p:txBody>
      </p:sp>
      <p:sp>
        <p:nvSpPr>
          <p:cNvPr id="119" name="Shape 119"/>
          <p:cNvSpPr txBox="1">
            <a:spLocks noGrp="1"/>
          </p:cNvSpPr>
          <p:nvPr>
            <p:ph type="body" idx="1"/>
          </p:nvPr>
        </p:nvSpPr>
        <p:spPr>
          <a:xfrm>
            <a:off x="1792288" y="5367339"/>
            <a:ext cx="5486399" cy="804861"/>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
        <p:nvSpPr>
          <p:cNvPr id="120" name="Shape 120"/>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21" name="Shape 121"/>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22" name="Shape 122"/>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lt2"/>
                </a:solidFill>
                <a:latin typeface="Times New Roman"/>
                <a:ea typeface="Times New Roman"/>
                <a:cs typeface="Times New Roman"/>
                <a:sym typeface="Times New Roman"/>
              </a:defRPr>
            </a:lvl1pPr>
            <a:lvl2pPr algn="l" rtl="0">
              <a:spcBef>
                <a:spcPts val="0"/>
              </a:spcBef>
              <a:spcAft>
                <a:spcPts val="0"/>
              </a:spcAft>
              <a:defRPr sz="4400">
                <a:solidFill>
                  <a:schemeClr val="lt2"/>
                </a:solidFill>
                <a:latin typeface="Times New Roman"/>
                <a:ea typeface="Times New Roman"/>
                <a:cs typeface="Times New Roman"/>
                <a:sym typeface="Times New Roman"/>
              </a:defRPr>
            </a:lvl2pPr>
            <a:lvl3pPr algn="l" rtl="0">
              <a:spcBef>
                <a:spcPts val="0"/>
              </a:spcBef>
              <a:spcAft>
                <a:spcPts val="0"/>
              </a:spcAft>
              <a:defRPr sz="4400">
                <a:solidFill>
                  <a:schemeClr val="lt2"/>
                </a:solidFill>
                <a:latin typeface="Times New Roman"/>
                <a:ea typeface="Times New Roman"/>
                <a:cs typeface="Times New Roman"/>
                <a:sym typeface="Times New Roman"/>
              </a:defRPr>
            </a:lvl3pPr>
            <a:lvl4pPr algn="l" rtl="0">
              <a:spcBef>
                <a:spcPts val="0"/>
              </a:spcBef>
              <a:spcAft>
                <a:spcPts val="0"/>
              </a:spcAft>
              <a:defRPr sz="4400">
                <a:solidFill>
                  <a:schemeClr val="lt2"/>
                </a:solidFill>
                <a:latin typeface="Times New Roman"/>
                <a:ea typeface="Times New Roman"/>
                <a:cs typeface="Times New Roman"/>
                <a:sym typeface="Times New Roman"/>
              </a:defRPr>
            </a:lvl4pPr>
            <a:lvl5pPr algn="l" rtl="0">
              <a:spcBef>
                <a:spcPts val="0"/>
              </a:spcBef>
              <a:spcAft>
                <a:spcPts val="0"/>
              </a:spcAft>
              <a:defRPr sz="4400">
                <a:solidFill>
                  <a:schemeClr val="lt2"/>
                </a:solidFill>
                <a:latin typeface="Times New Roman"/>
                <a:ea typeface="Times New Roman"/>
                <a:cs typeface="Times New Roman"/>
                <a:sym typeface="Times New Roman"/>
              </a:defRPr>
            </a:lvl5pPr>
            <a:lvl6pPr marL="457200" algn="l" rtl="0">
              <a:spcBef>
                <a:spcPts val="0"/>
              </a:spcBef>
              <a:spcAft>
                <a:spcPts val="0"/>
              </a:spcAft>
              <a:defRPr sz="4400">
                <a:solidFill>
                  <a:schemeClr val="lt2"/>
                </a:solidFill>
                <a:latin typeface="Times New Roman"/>
                <a:ea typeface="Times New Roman"/>
                <a:cs typeface="Times New Roman"/>
                <a:sym typeface="Times New Roman"/>
              </a:defRPr>
            </a:lvl6pPr>
            <a:lvl7pPr marL="914400" algn="l" rtl="0">
              <a:spcBef>
                <a:spcPts val="0"/>
              </a:spcBef>
              <a:spcAft>
                <a:spcPts val="0"/>
              </a:spcAft>
              <a:defRPr sz="4400">
                <a:solidFill>
                  <a:schemeClr val="lt2"/>
                </a:solidFill>
                <a:latin typeface="Times New Roman"/>
                <a:ea typeface="Times New Roman"/>
                <a:cs typeface="Times New Roman"/>
                <a:sym typeface="Times New Roman"/>
              </a:defRPr>
            </a:lvl7pPr>
            <a:lvl8pPr marL="1371600" algn="l" rtl="0">
              <a:spcBef>
                <a:spcPts val="0"/>
              </a:spcBef>
              <a:spcAft>
                <a:spcPts val="0"/>
              </a:spcAft>
              <a:defRPr sz="4400">
                <a:solidFill>
                  <a:schemeClr val="lt2"/>
                </a:solidFill>
                <a:latin typeface="Times New Roman"/>
                <a:ea typeface="Times New Roman"/>
                <a:cs typeface="Times New Roman"/>
                <a:sym typeface="Times New Roman"/>
              </a:defRPr>
            </a:lvl8pPr>
            <a:lvl9pPr marL="1828800" algn="l" rtl="0">
              <a:spcBef>
                <a:spcPts val="0"/>
              </a:spcBef>
              <a:spcAft>
                <a:spcPts val="0"/>
              </a:spcAft>
              <a:defRPr sz="4400">
                <a:solidFill>
                  <a:schemeClr val="lt2"/>
                </a:solidFill>
                <a:latin typeface="Times New Roman"/>
                <a:ea typeface="Times New Roman"/>
                <a:cs typeface="Times New Roman"/>
                <a:sym typeface="Times New Roman"/>
              </a:defRPr>
            </a:lvl9pPr>
          </a:lstStyle>
          <a:p>
            <a:endParaRPr/>
          </a:p>
        </p:txBody>
      </p:sp>
      <p:sp>
        <p:nvSpPr>
          <p:cNvPr id="125" name="Shape 125"/>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26" name="Shape 126"/>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27" name="Shape 127"/>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28" name="Shape 128"/>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rot="5400000">
            <a:off x="4743453" y="2381249"/>
            <a:ext cx="5486399" cy="19431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lt2"/>
                </a:solidFill>
                <a:latin typeface="Times New Roman"/>
                <a:ea typeface="Times New Roman"/>
                <a:cs typeface="Times New Roman"/>
                <a:sym typeface="Times New Roman"/>
              </a:defRPr>
            </a:lvl1pPr>
            <a:lvl2pPr algn="l" rtl="0">
              <a:spcBef>
                <a:spcPts val="0"/>
              </a:spcBef>
              <a:spcAft>
                <a:spcPts val="0"/>
              </a:spcAft>
              <a:defRPr sz="4400">
                <a:solidFill>
                  <a:schemeClr val="lt2"/>
                </a:solidFill>
                <a:latin typeface="Times New Roman"/>
                <a:ea typeface="Times New Roman"/>
                <a:cs typeface="Times New Roman"/>
                <a:sym typeface="Times New Roman"/>
              </a:defRPr>
            </a:lvl2pPr>
            <a:lvl3pPr algn="l" rtl="0">
              <a:spcBef>
                <a:spcPts val="0"/>
              </a:spcBef>
              <a:spcAft>
                <a:spcPts val="0"/>
              </a:spcAft>
              <a:defRPr sz="4400">
                <a:solidFill>
                  <a:schemeClr val="lt2"/>
                </a:solidFill>
                <a:latin typeface="Times New Roman"/>
                <a:ea typeface="Times New Roman"/>
                <a:cs typeface="Times New Roman"/>
                <a:sym typeface="Times New Roman"/>
              </a:defRPr>
            </a:lvl3pPr>
            <a:lvl4pPr algn="l" rtl="0">
              <a:spcBef>
                <a:spcPts val="0"/>
              </a:spcBef>
              <a:spcAft>
                <a:spcPts val="0"/>
              </a:spcAft>
              <a:defRPr sz="4400">
                <a:solidFill>
                  <a:schemeClr val="lt2"/>
                </a:solidFill>
                <a:latin typeface="Times New Roman"/>
                <a:ea typeface="Times New Roman"/>
                <a:cs typeface="Times New Roman"/>
                <a:sym typeface="Times New Roman"/>
              </a:defRPr>
            </a:lvl4pPr>
            <a:lvl5pPr algn="l" rtl="0">
              <a:spcBef>
                <a:spcPts val="0"/>
              </a:spcBef>
              <a:spcAft>
                <a:spcPts val="0"/>
              </a:spcAft>
              <a:defRPr sz="4400">
                <a:solidFill>
                  <a:schemeClr val="lt2"/>
                </a:solidFill>
                <a:latin typeface="Times New Roman"/>
                <a:ea typeface="Times New Roman"/>
                <a:cs typeface="Times New Roman"/>
                <a:sym typeface="Times New Roman"/>
              </a:defRPr>
            </a:lvl5pPr>
            <a:lvl6pPr marL="457200" algn="l" rtl="0">
              <a:spcBef>
                <a:spcPts val="0"/>
              </a:spcBef>
              <a:spcAft>
                <a:spcPts val="0"/>
              </a:spcAft>
              <a:defRPr sz="4400">
                <a:solidFill>
                  <a:schemeClr val="lt2"/>
                </a:solidFill>
                <a:latin typeface="Times New Roman"/>
                <a:ea typeface="Times New Roman"/>
                <a:cs typeface="Times New Roman"/>
                <a:sym typeface="Times New Roman"/>
              </a:defRPr>
            </a:lvl6pPr>
            <a:lvl7pPr marL="914400" algn="l" rtl="0">
              <a:spcBef>
                <a:spcPts val="0"/>
              </a:spcBef>
              <a:spcAft>
                <a:spcPts val="0"/>
              </a:spcAft>
              <a:defRPr sz="4400">
                <a:solidFill>
                  <a:schemeClr val="lt2"/>
                </a:solidFill>
                <a:latin typeface="Times New Roman"/>
                <a:ea typeface="Times New Roman"/>
                <a:cs typeface="Times New Roman"/>
                <a:sym typeface="Times New Roman"/>
              </a:defRPr>
            </a:lvl7pPr>
            <a:lvl8pPr marL="1371600" algn="l" rtl="0">
              <a:spcBef>
                <a:spcPts val="0"/>
              </a:spcBef>
              <a:spcAft>
                <a:spcPts val="0"/>
              </a:spcAft>
              <a:defRPr sz="4400">
                <a:solidFill>
                  <a:schemeClr val="lt2"/>
                </a:solidFill>
                <a:latin typeface="Times New Roman"/>
                <a:ea typeface="Times New Roman"/>
                <a:cs typeface="Times New Roman"/>
                <a:sym typeface="Times New Roman"/>
              </a:defRPr>
            </a:lvl8pPr>
            <a:lvl9pPr marL="1828800" algn="l" rtl="0">
              <a:spcBef>
                <a:spcPts val="0"/>
              </a:spcBef>
              <a:spcAft>
                <a:spcPts val="0"/>
              </a:spcAft>
              <a:defRPr sz="4400">
                <a:solidFill>
                  <a:schemeClr val="lt2"/>
                </a:solidFill>
                <a:latin typeface="Times New Roman"/>
                <a:ea typeface="Times New Roman"/>
                <a:cs typeface="Times New Roman"/>
                <a:sym typeface="Times New Roman"/>
              </a:defRPr>
            </a:lvl9pPr>
          </a:lstStyle>
          <a:p>
            <a:endParaRPr/>
          </a:p>
        </p:txBody>
      </p:sp>
      <p:sp>
        <p:nvSpPr>
          <p:cNvPr id="131" name="Shape 131"/>
          <p:cNvSpPr txBox="1">
            <a:spLocks noGrp="1"/>
          </p:cNvSpPr>
          <p:nvPr>
            <p:ph type="body" idx="1"/>
          </p:nvPr>
        </p:nvSpPr>
        <p:spPr>
          <a:xfrm rot="5400000">
            <a:off x="781053" y="514349"/>
            <a:ext cx="5486399" cy="5676900"/>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32" name="Shape 132"/>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33" name="Shape 133"/>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34" name="Shape 134"/>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xAndObj" type="txAndObj">
  <p:cSld name="txAndObj">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lt2"/>
                </a:solidFill>
                <a:latin typeface="Times New Roman"/>
                <a:ea typeface="Times New Roman"/>
                <a:cs typeface="Times New Roman"/>
                <a:sym typeface="Times New Roman"/>
              </a:defRPr>
            </a:lvl1pPr>
            <a:lvl2pPr algn="l" rtl="0">
              <a:spcBef>
                <a:spcPts val="0"/>
              </a:spcBef>
              <a:spcAft>
                <a:spcPts val="0"/>
              </a:spcAft>
              <a:defRPr sz="4400">
                <a:solidFill>
                  <a:schemeClr val="lt2"/>
                </a:solidFill>
                <a:latin typeface="Times New Roman"/>
                <a:ea typeface="Times New Roman"/>
                <a:cs typeface="Times New Roman"/>
                <a:sym typeface="Times New Roman"/>
              </a:defRPr>
            </a:lvl2pPr>
            <a:lvl3pPr algn="l" rtl="0">
              <a:spcBef>
                <a:spcPts val="0"/>
              </a:spcBef>
              <a:spcAft>
                <a:spcPts val="0"/>
              </a:spcAft>
              <a:defRPr sz="4400">
                <a:solidFill>
                  <a:schemeClr val="lt2"/>
                </a:solidFill>
                <a:latin typeface="Times New Roman"/>
                <a:ea typeface="Times New Roman"/>
                <a:cs typeface="Times New Roman"/>
                <a:sym typeface="Times New Roman"/>
              </a:defRPr>
            </a:lvl3pPr>
            <a:lvl4pPr algn="l" rtl="0">
              <a:spcBef>
                <a:spcPts val="0"/>
              </a:spcBef>
              <a:spcAft>
                <a:spcPts val="0"/>
              </a:spcAft>
              <a:defRPr sz="4400">
                <a:solidFill>
                  <a:schemeClr val="lt2"/>
                </a:solidFill>
                <a:latin typeface="Times New Roman"/>
                <a:ea typeface="Times New Roman"/>
                <a:cs typeface="Times New Roman"/>
                <a:sym typeface="Times New Roman"/>
              </a:defRPr>
            </a:lvl4pPr>
            <a:lvl5pPr algn="l" rtl="0">
              <a:spcBef>
                <a:spcPts val="0"/>
              </a:spcBef>
              <a:spcAft>
                <a:spcPts val="0"/>
              </a:spcAft>
              <a:defRPr sz="4400">
                <a:solidFill>
                  <a:schemeClr val="lt2"/>
                </a:solidFill>
                <a:latin typeface="Times New Roman"/>
                <a:ea typeface="Times New Roman"/>
                <a:cs typeface="Times New Roman"/>
                <a:sym typeface="Times New Roman"/>
              </a:defRPr>
            </a:lvl5pPr>
            <a:lvl6pPr marL="457200" algn="l" rtl="0">
              <a:spcBef>
                <a:spcPts val="0"/>
              </a:spcBef>
              <a:spcAft>
                <a:spcPts val="0"/>
              </a:spcAft>
              <a:defRPr sz="4400">
                <a:solidFill>
                  <a:schemeClr val="lt2"/>
                </a:solidFill>
                <a:latin typeface="Times New Roman"/>
                <a:ea typeface="Times New Roman"/>
                <a:cs typeface="Times New Roman"/>
                <a:sym typeface="Times New Roman"/>
              </a:defRPr>
            </a:lvl6pPr>
            <a:lvl7pPr marL="914400" algn="l" rtl="0">
              <a:spcBef>
                <a:spcPts val="0"/>
              </a:spcBef>
              <a:spcAft>
                <a:spcPts val="0"/>
              </a:spcAft>
              <a:defRPr sz="4400">
                <a:solidFill>
                  <a:schemeClr val="lt2"/>
                </a:solidFill>
                <a:latin typeface="Times New Roman"/>
                <a:ea typeface="Times New Roman"/>
                <a:cs typeface="Times New Roman"/>
                <a:sym typeface="Times New Roman"/>
              </a:defRPr>
            </a:lvl7pPr>
            <a:lvl8pPr marL="1371600" algn="l" rtl="0">
              <a:spcBef>
                <a:spcPts val="0"/>
              </a:spcBef>
              <a:spcAft>
                <a:spcPts val="0"/>
              </a:spcAft>
              <a:defRPr sz="4400">
                <a:solidFill>
                  <a:schemeClr val="lt2"/>
                </a:solidFill>
                <a:latin typeface="Times New Roman"/>
                <a:ea typeface="Times New Roman"/>
                <a:cs typeface="Times New Roman"/>
                <a:sym typeface="Times New Roman"/>
              </a:defRPr>
            </a:lvl8pPr>
            <a:lvl9pPr marL="1828800" algn="l" rtl="0">
              <a:spcBef>
                <a:spcPts val="0"/>
              </a:spcBef>
              <a:spcAft>
                <a:spcPts val="0"/>
              </a:spcAft>
              <a:defRPr sz="4400">
                <a:solidFill>
                  <a:schemeClr val="lt2"/>
                </a:solidFill>
                <a:latin typeface="Times New Roman"/>
                <a:ea typeface="Times New Roman"/>
                <a:cs typeface="Times New Roman"/>
                <a:sym typeface="Times New Roman"/>
              </a:defRPr>
            </a:lvl9pPr>
          </a:lstStyle>
          <a:p>
            <a:endParaRPr/>
          </a:p>
        </p:txBody>
      </p:sp>
      <p:sp>
        <p:nvSpPr>
          <p:cNvPr id="137" name="Shape 137"/>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38" name="Shape 138"/>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39" name="Shape 139"/>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40" name="Shape 140"/>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41" name="Shape 141"/>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xAndTwoObj" type="txAndTwoObj">
  <p:cSld name="txAndTwoObj">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lt2"/>
                </a:solidFill>
                <a:latin typeface="Times New Roman"/>
                <a:ea typeface="Times New Roman"/>
                <a:cs typeface="Times New Roman"/>
                <a:sym typeface="Times New Roman"/>
              </a:defRPr>
            </a:lvl1pPr>
            <a:lvl2pPr algn="l" rtl="0">
              <a:spcBef>
                <a:spcPts val="0"/>
              </a:spcBef>
              <a:spcAft>
                <a:spcPts val="0"/>
              </a:spcAft>
              <a:defRPr sz="4400">
                <a:solidFill>
                  <a:schemeClr val="lt2"/>
                </a:solidFill>
                <a:latin typeface="Times New Roman"/>
                <a:ea typeface="Times New Roman"/>
                <a:cs typeface="Times New Roman"/>
                <a:sym typeface="Times New Roman"/>
              </a:defRPr>
            </a:lvl2pPr>
            <a:lvl3pPr algn="l" rtl="0">
              <a:spcBef>
                <a:spcPts val="0"/>
              </a:spcBef>
              <a:spcAft>
                <a:spcPts val="0"/>
              </a:spcAft>
              <a:defRPr sz="4400">
                <a:solidFill>
                  <a:schemeClr val="lt2"/>
                </a:solidFill>
                <a:latin typeface="Times New Roman"/>
                <a:ea typeface="Times New Roman"/>
                <a:cs typeface="Times New Roman"/>
                <a:sym typeface="Times New Roman"/>
              </a:defRPr>
            </a:lvl3pPr>
            <a:lvl4pPr algn="l" rtl="0">
              <a:spcBef>
                <a:spcPts val="0"/>
              </a:spcBef>
              <a:spcAft>
                <a:spcPts val="0"/>
              </a:spcAft>
              <a:defRPr sz="4400">
                <a:solidFill>
                  <a:schemeClr val="lt2"/>
                </a:solidFill>
                <a:latin typeface="Times New Roman"/>
                <a:ea typeface="Times New Roman"/>
                <a:cs typeface="Times New Roman"/>
                <a:sym typeface="Times New Roman"/>
              </a:defRPr>
            </a:lvl4pPr>
            <a:lvl5pPr algn="l" rtl="0">
              <a:spcBef>
                <a:spcPts val="0"/>
              </a:spcBef>
              <a:spcAft>
                <a:spcPts val="0"/>
              </a:spcAft>
              <a:defRPr sz="4400">
                <a:solidFill>
                  <a:schemeClr val="lt2"/>
                </a:solidFill>
                <a:latin typeface="Times New Roman"/>
                <a:ea typeface="Times New Roman"/>
                <a:cs typeface="Times New Roman"/>
                <a:sym typeface="Times New Roman"/>
              </a:defRPr>
            </a:lvl5pPr>
            <a:lvl6pPr marL="457200" algn="l" rtl="0">
              <a:spcBef>
                <a:spcPts val="0"/>
              </a:spcBef>
              <a:spcAft>
                <a:spcPts val="0"/>
              </a:spcAft>
              <a:defRPr sz="4400">
                <a:solidFill>
                  <a:schemeClr val="lt2"/>
                </a:solidFill>
                <a:latin typeface="Times New Roman"/>
                <a:ea typeface="Times New Roman"/>
                <a:cs typeface="Times New Roman"/>
                <a:sym typeface="Times New Roman"/>
              </a:defRPr>
            </a:lvl6pPr>
            <a:lvl7pPr marL="914400" algn="l" rtl="0">
              <a:spcBef>
                <a:spcPts val="0"/>
              </a:spcBef>
              <a:spcAft>
                <a:spcPts val="0"/>
              </a:spcAft>
              <a:defRPr sz="4400">
                <a:solidFill>
                  <a:schemeClr val="lt2"/>
                </a:solidFill>
                <a:latin typeface="Times New Roman"/>
                <a:ea typeface="Times New Roman"/>
                <a:cs typeface="Times New Roman"/>
                <a:sym typeface="Times New Roman"/>
              </a:defRPr>
            </a:lvl7pPr>
            <a:lvl8pPr marL="1371600" algn="l" rtl="0">
              <a:spcBef>
                <a:spcPts val="0"/>
              </a:spcBef>
              <a:spcAft>
                <a:spcPts val="0"/>
              </a:spcAft>
              <a:defRPr sz="4400">
                <a:solidFill>
                  <a:schemeClr val="lt2"/>
                </a:solidFill>
                <a:latin typeface="Times New Roman"/>
                <a:ea typeface="Times New Roman"/>
                <a:cs typeface="Times New Roman"/>
                <a:sym typeface="Times New Roman"/>
              </a:defRPr>
            </a:lvl8pPr>
            <a:lvl9pPr marL="1828800" algn="l" rtl="0">
              <a:spcBef>
                <a:spcPts val="0"/>
              </a:spcBef>
              <a:spcAft>
                <a:spcPts val="0"/>
              </a:spcAft>
              <a:defRPr sz="4400">
                <a:solidFill>
                  <a:schemeClr val="lt2"/>
                </a:solidFill>
                <a:latin typeface="Times New Roman"/>
                <a:ea typeface="Times New Roman"/>
                <a:cs typeface="Times New Roman"/>
                <a:sym typeface="Times New Roman"/>
              </a:defRPr>
            </a:lvl9pPr>
          </a:lstStyle>
          <a:p>
            <a:endParaRPr/>
          </a:p>
        </p:txBody>
      </p:sp>
      <p:sp>
        <p:nvSpPr>
          <p:cNvPr id="144" name="Shape 144"/>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45" name="Shape 145"/>
          <p:cNvSpPr txBox="1">
            <a:spLocks noGrp="1"/>
          </p:cNvSpPr>
          <p:nvPr>
            <p:ph type="body" idx="2"/>
          </p:nvPr>
        </p:nvSpPr>
        <p:spPr>
          <a:xfrm>
            <a:off x="4648200" y="1981200"/>
            <a:ext cx="3809999" cy="1981199"/>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46" name="Shape 146"/>
          <p:cNvSpPr txBox="1">
            <a:spLocks noGrp="1"/>
          </p:cNvSpPr>
          <p:nvPr>
            <p:ph type="body" idx="3"/>
          </p:nvPr>
        </p:nvSpPr>
        <p:spPr>
          <a:xfrm>
            <a:off x="4648200" y="4114800"/>
            <a:ext cx="3809999" cy="1981199"/>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47" name="Shape 147"/>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48" name="Shape 148"/>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49" name="Shape 149"/>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bjAndTwoObj" type="objAndTwoObj">
  <p:cSld name="objAndTwoObj">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lt2"/>
                </a:solidFill>
                <a:latin typeface="Times New Roman"/>
                <a:ea typeface="Times New Roman"/>
                <a:cs typeface="Times New Roman"/>
                <a:sym typeface="Times New Roman"/>
              </a:defRPr>
            </a:lvl1pPr>
            <a:lvl2pPr algn="l" rtl="0">
              <a:spcBef>
                <a:spcPts val="0"/>
              </a:spcBef>
              <a:spcAft>
                <a:spcPts val="0"/>
              </a:spcAft>
              <a:defRPr sz="4400">
                <a:solidFill>
                  <a:schemeClr val="lt2"/>
                </a:solidFill>
                <a:latin typeface="Times New Roman"/>
                <a:ea typeface="Times New Roman"/>
                <a:cs typeface="Times New Roman"/>
                <a:sym typeface="Times New Roman"/>
              </a:defRPr>
            </a:lvl2pPr>
            <a:lvl3pPr algn="l" rtl="0">
              <a:spcBef>
                <a:spcPts val="0"/>
              </a:spcBef>
              <a:spcAft>
                <a:spcPts val="0"/>
              </a:spcAft>
              <a:defRPr sz="4400">
                <a:solidFill>
                  <a:schemeClr val="lt2"/>
                </a:solidFill>
                <a:latin typeface="Times New Roman"/>
                <a:ea typeface="Times New Roman"/>
                <a:cs typeface="Times New Roman"/>
                <a:sym typeface="Times New Roman"/>
              </a:defRPr>
            </a:lvl3pPr>
            <a:lvl4pPr algn="l" rtl="0">
              <a:spcBef>
                <a:spcPts val="0"/>
              </a:spcBef>
              <a:spcAft>
                <a:spcPts val="0"/>
              </a:spcAft>
              <a:defRPr sz="4400">
                <a:solidFill>
                  <a:schemeClr val="lt2"/>
                </a:solidFill>
                <a:latin typeface="Times New Roman"/>
                <a:ea typeface="Times New Roman"/>
                <a:cs typeface="Times New Roman"/>
                <a:sym typeface="Times New Roman"/>
              </a:defRPr>
            </a:lvl4pPr>
            <a:lvl5pPr algn="l" rtl="0">
              <a:spcBef>
                <a:spcPts val="0"/>
              </a:spcBef>
              <a:spcAft>
                <a:spcPts val="0"/>
              </a:spcAft>
              <a:defRPr sz="4400">
                <a:solidFill>
                  <a:schemeClr val="lt2"/>
                </a:solidFill>
                <a:latin typeface="Times New Roman"/>
                <a:ea typeface="Times New Roman"/>
                <a:cs typeface="Times New Roman"/>
                <a:sym typeface="Times New Roman"/>
              </a:defRPr>
            </a:lvl5pPr>
            <a:lvl6pPr marL="457200" algn="l" rtl="0">
              <a:spcBef>
                <a:spcPts val="0"/>
              </a:spcBef>
              <a:spcAft>
                <a:spcPts val="0"/>
              </a:spcAft>
              <a:defRPr sz="4400">
                <a:solidFill>
                  <a:schemeClr val="lt2"/>
                </a:solidFill>
                <a:latin typeface="Times New Roman"/>
                <a:ea typeface="Times New Roman"/>
                <a:cs typeface="Times New Roman"/>
                <a:sym typeface="Times New Roman"/>
              </a:defRPr>
            </a:lvl6pPr>
            <a:lvl7pPr marL="914400" algn="l" rtl="0">
              <a:spcBef>
                <a:spcPts val="0"/>
              </a:spcBef>
              <a:spcAft>
                <a:spcPts val="0"/>
              </a:spcAft>
              <a:defRPr sz="4400">
                <a:solidFill>
                  <a:schemeClr val="lt2"/>
                </a:solidFill>
                <a:latin typeface="Times New Roman"/>
                <a:ea typeface="Times New Roman"/>
                <a:cs typeface="Times New Roman"/>
                <a:sym typeface="Times New Roman"/>
              </a:defRPr>
            </a:lvl7pPr>
            <a:lvl8pPr marL="1371600" algn="l" rtl="0">
              <a:spcBef>
                <a:spcPts val="0"/>
              </a:spcBef>
              <a:spcAft>
                <a:spcPts val="0"/>
              </a:spcAft>
              <a:defRPr sz="4400">
                <a:solidFill>
                  <a:schemeClr val="lt2"/>
                </a:solidFill>
                <a:latin typeface="Times New Roman"/>
                <a:ea typeface="Times New Roman"/>
                <a:cs typeface="Times New Roman"/>
                <a:sym typeface="Times New Roman"/>
              </a:defRPr>
            </a:lvl8pPr>
            <a:lvl9pPr marL="1828800" algn="l" rtl="0">
              <a:spcBef>
                <a:spcPts val="0"/>
              </a:spcBef>
              <a:spcAft>
                <a:spcPts val="0"/>
              </a:spcAft>
              <a:defRPr sz="4400">
                <a:solidFill>
                  <a:schemeClr val="lt2"/>
                </a:solidFill>
                <a:latin typeface="Times New Roman"/>
                <a:ea typeface="Times New Roman"/>
                <a:cs typeface="Times New Roman"/>
                <a:sym typeface="Times New Roman"/>
              </a:defRPr>
            </a:lvl9pPr>
          </a:lstStyle>
          <a:p>
            <a:endParaRPr/>
          </a:p>
        </p:txBody>
      </p:sp>
      <p:sp>
        <p:nvSpPr>
          <p:cNvPr id="152" name="Shape 152"/>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53" name="Shape 153"/>
          <p:cNvSpPr txBox="1">
            <a:spLocks noGrp="1"/>
          </p:cNvSpPr>
          <p:nvPr>
            <p:ph type="body" idx="2"/>
          </p:nvPr>
        </p:nvSpPr>
        <p:spPr>
          <a:xfrm>
            <a:off x="4648200" y="1981200"/>
            <a:ext cx="3809999" cy="1981199"/>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54" name="Shape 154"/>
          <p:cNvSpPr txBox="1">
            <a:spLocks noGrp="1"/>
          </p:cNvSpPr>
          <p:nvPr>
            <p:ph type="body" idx="3"/>
          </p:nvPr>
        </p:nvSpPr>
        <p:spPr>
          <a:xfrm>
            <a:off x="4648200" y="4114800"/>
            <a:ext cx="3809999" cy="1981199"/>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55" name="Shape 155"/>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56" name="Shape 156"/>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57" name="Shape 157"/>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4"/>
        <p:cNvGrpSpPr/>
        <p:nvPr/>
      </p:nvGrpSpPr>
      <p:grpSpPr>
        <a:xfrm>
          <a:off x="0" y="0"/>
          <a:ext cx="0" cy="0"/>
          <a:chOff x="0" y="0"/>
          <a:chExt cx="0" cy="0"/>
        </a:xfrm>
      </p:grpSpPr>
      <p:sp>
        <p:nvSpPr>
          <p:cNvPr id="165" name="Shape 16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66" name="Shape 16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Calibri"/>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Calibri"/>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9pPr>
          </a:lstStyle>
          <a:p>
            <a:endParaRPr/>
          </a:p>
        </p:txBody>
      </p:sp>
      <p:sp>
        <p:nvSpPr>
          <p:cNvPr id="167" name="Shape 16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68" name="Shape 16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69" name="Shape 16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72" name="Shape 17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73" name="Shape 17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74" name="Shape 17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75" name="Shape 17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78" name="Shape 17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sz="2000">
                <a:solidFill>
                  <a:srgbClr val="888888"/>
                </a:solidFill>
              </a:defRPr>
            </a:lvl1pPr>
            <a:lvl2pPr marL="457200" indent="0" rtl="0">
              <a:buClr>
                <a:srgbClr val="888888"/>
              </a:buClr>
              <a:buFont typeface="Calibri"/>
              <a:buNone/>
              <a:defRPr sz="1800">
                <a:solidFill>
                  <a:srgbClr val="888888"/>
                </a:solidFill>
              </a:defRPr>
            </a:lvl2pPr>
            <a:lvl3pPr marL="914400" indent="0" rtl="0">
              <a:buClr>
                <a:srgbClr val="888888"/>
              </a:buClr>
              <a:buFont typeface="Calibri"/>
              <a:buNone/>
              <a:defRPr sz="1600">
                <a:solidFill>
                  <a:srgbClr val="888888"/>
                </a:solidFill>
              </a:defRPr>
            </a:lvl3pPr>
            <a:lvl4pPr marL="1371600" indent="0" rtl="0">
              <a:buClr>
                <a:srgbClr val="888888"/>
              </a:buClr>
              <a:buFont typeface="Calibri"/>
              <a:buNone/>
              <a:defRPr sz="1400">
                <a:solidFill>
                  <a:srgbClr val="888888"/>
                </a:solidFill>
              </a:defRPr>
            </a:lvl4pPr>
            <a:lvl5pPr marL="1828800" indent="0" rtl="0">
              <a:buClr>
                <a:srgbClr val="888888"/>
              </a:buClr>
              <a:buFont typeface="Calibri"/>
              <a:buNone/>
              <a:defRPr sz="1400">
                <a:solidFill>
                  <a:srgbClr val="888888"/>
                </a:solidFill>
              </a:defRPr>
            </a:lvl5pPr>
            <a:lvl6pPr marL="2286000" indent="0" rtl="0">
              <a:buClr>
                <a:srgbClr val="888888"/>
              </a:buClr>
              <a:buFont typeface="Calibri"/>
              <a:buNone/>
              <a:defRPr sz="1400">
                <a:solidFill>
                  <a:srgbClr val="888888"/>
                </a:solidFill>
              </a:defRPr>
            </a:lvl6pPr>
            <a:lvl7pPr marL="2743200" indent="0" rtl="0">
              <a:buClr>
                <a:srgbClr val="888888"/>
              </a:buClr>
              <a:buFont typeface="Calibri"/>
              <a:buNone/>
              <a:defRPr sz="1400">
                <a:solidFill>
                  <a:srgbClr val="888888"/>
                </a:solidFill>
              </a:defRPr>
            </a:lvl7pPr>
            <a:lvl8pPr marL="3200400" indent="0" rtl="0">
              <a:buClr>
                <a:srgbClr val="888888"/>
              </a:buClr>
              <a:buFont typeface="Calibri"/>
              <a:buNone/>
              <a:defRPr sz="1400">
                <a:solidFill>
                  <a:srgbClr val="888888"/>
                </a:solidFill>
              </a:defRPr>
            </a:lvl8pPr>
            <a:lvl9pPr marL="3657600" indent="0" rtl="0">
              <a:buClr>
                <a:srgbClr val="888888"/>
              </a:buClr>
              <a:buFont typeface="Calibri"/>
              <a:buNone/>
              <a:defRPr sz="1400">
                <a:solidFill>
                  <a:srgbClr val="888888"/>
                </a:solidFill>
              </a:defRPr>
            </a:lvl9pPr>
          </a:lstStyle>
          <a:p>
            <a:endParaRPr/>
          </a:p>
        </p:txBody>
      </p:sp>
      <p:sp>
        <p:nvSpPr>
          <p:cNvPr id="179" name="Shape 17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80" name="Shape 18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81" name="Shape 18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4" name="Shape 18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185" name="Shape 18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186" name="Shape 18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87" name="Shape 18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88" name="Shape 18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91" name="Shape 19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192" name="Shape 19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193" name="Shape 19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194" name="Shape 19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195" name="Shape 19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96" name="Shape 19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97" name="Shape 19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00" name="Shape 20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1" name="Shape 20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2" name="Shape 20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3"/>
        <p:cNvGrpSpPr/>
        <p:nvPr/>
      </p:nvGrpSpPr>
      <p:grpSpPr>
        <a:xfrm>
          <a:off x="0" y="0"/>
          <a:ext cx="0" cy="0"/>
          <a:chOff x="0" y="0"/>
          <a:chExt cx="0" cy="0"/>
        </a:xfrm>
      </p:grpSpPr>
      <p:sp>
        <p:nvSpPr>
          <p:cNvPr id="204" name="Shape 20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5" name="Shape 20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6" name="Shape 20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09" name="Shape 20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210" name="Shape 21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211" name="Shape 2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12" name="Shape 2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13" name="Shape 21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16" name="Shape 21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217" name="Shape 21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218" name="Shape 2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19" name="Shape 2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20" name="Shape 22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23" name="Shape 22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24" name="Shape 2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25" name="Shape 2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26" name="Shape 22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29" name="Shape 22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0" name="Shape 2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31" name="Shape 2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32" name="Shape 23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rgbClr val="FFE904"/>
              </a:buClr>
              <a:buFont typeface="Calibri"/>
              <a:buNone/>
              <a:defRPr sz="4400">
                <a:solidFill>
                  <a:srgbClr val="FFE904"/>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22250" algn="l" rtl="0">
              <a:spcBef>
                <a:spcPts val="640"/>
              </a:spcBef>
              <a:buClr>
                <a:srgbClr val="FFE904"/>
              </a:buClr>
              <a:buFont typeface="Arial"/>
              <a:buChar char="•"/>
              <a:defRPr sz="3200">
                <a:solidFill>
                  <a:srgbClr val="FFE904"/>
                </a:solidFill>
                <a:latin typeface="Calibri"/>
                <a:ea typeface="Calibri"/>
                <a:cs typeface="Calibri"/>
                <a:sym typeface="Calibri"/>
              </a:defRPr>
            </a:lvl1pPr>
            <a:lvl2pPr marL="742950" indent="-177800" algn="l" rtl="0">
              <a:spcBef>
                <a:spcPts val="560"/>
              </a:spcBef>
              <a:buClr>
                <a:srgbClr val="FFE904"/>
              </a:buClr>
              <a:buFont typeface="Arial"/>
              <a:buChar char="•"/>
              <a:defRPr sz="2800">
                <a:solidFill>
                  <a:srgbClr val="FFE904"/>
                </a:solidFill>
                <a:latin typeface="Calibri"/>
                <a:ea typeface="Calibri"/>
                <a:cs typeface="Calibri"/>
                <a:sym typeface="Calibri"/>
              </a:defRPr>
            </a:lvl2pPr>
            <a:lvl3pPr marL="1143000" indent="-136525" algn="l" rtl="0">
              <a:spcBef>
                <a:spcPts val="480"/>
              </a:spcBef>
              <a:buClr>
                <a:srgbClr val="FFE904"/>
              </a:buClr>
              <a:buFont typeface="Arial"/>
              <a:buChar char="•"/>
              <a:defRPr sz="2400">
                <a:solidFill>
                  <a:srgbClr val="FFE904"/>
                </a:solidFill>
                <a:latin typeface="Calibri"/>
                <a:ea typeface="Calibri"/>
                <a:cs typeface="Calibri"/>
                <a:sym typeface="Calibri"/>
              </a:defRPr>
            </a:lvl3pPr>
            <a:lvl4pPr marL="1600200" indent="-152400" algn="l" rtl="0">
              <a:spcBef>
                <a:spcPts val="400"/>
              </a:spcBef>
              <a:buClr>
                <a:srgbClr val="FFE904"/>
              </a:buClr>
              <a:buFont typeface="Arial"/>
              <a:buChar char="•"/>
              <a:defRPr sz="2000">
                <a:solidFill>
                  <a:srgbClr val="FFE904"/>
                </a:solidFill>
                <a:latin typeface="Calibri"/>
                <a:ea typeface="Calibri"/>
                <a:cs typeface="Calibri"/>
                <a:sym typeface="Calibri"/>
              </a:defRPr>
            </a:lvl4pPr>
            <a:lvl5pPr marL="2057400" indent="-152400" algn="l" rtl="0">
              <a:spcBef>
                <a:spcPts val="400"/>
              </a:spcBef>
              <a:buClr>
                <a:srgbClr val="FFE904"/>
              </a:buClr>
              <a:buFont typeface="Arial"/>
              <a:buChar char="•"/>
              <a:defRPr sz="2000">
                <a:solidFill>
                  <a:srgbClr val="FFE904"/>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lt2"/>
                </a:solidFill>
                <a:latin typeface="Times New Roman"/>
                <a:ea typeface="Times New Roman"/>
                <a:cs typeface="Times New Roman"/>
                <a:sym typeface="Times New Roman"/>
              </a:defRPr>
            </a:lvl1pPr>
            <a:lvl2pPr algn="l" rtl="0">
              <a:spcBef>
                <a:spcPts val="0"/>
              </a:spcBef>
              <a:spcAft>
                <a:spcPts val="0"/>
              </a:spcAft>
              <a:defRPr sz="4400">
                <a:solidFill>
                  <a:schemeClr val="lt2"/>
                </a:solidFill>
                <a:latin typeface="Times New Roman"/>
                <a:ea typeface="Times New Roman"/>
                <a:cs typeface="Times New Roman"/>
                <a:sym typeface="Times New Roman"/>
              </a:defRPr>
            </a:lvl2pPr>
            <a:lvl3pPr algn="l" rtl="0">
              <a:spcBef>
                <a:spcPts val="0"/>
              </a:spcBef>
              <a:spcAft>
                <a:spcPts val="0"/>
              </a:spcAft>
              <a:defRPr sz="4400">
                <a:solidFill>
                  <a:schemeClr val="lt2"/>
                </a:solidFill>
                <a:latin typeface="Times New Roman"/>
                <a:ea typeface="Times New Roman"/>
                <a:cs typeface="Times New Roman"/>
                <a:sym typeface="Times New Roman"/>
              </a:defRPr>
            </a:lvl3pPr>
            <a:lvl4pPr algn="l" rtl="0">
              <a:spcBef>
                <a:spcPts val="0"/>
              </a:spcBef>
              <a:spcAft>
                <a:spcPts val="0"/>
              </a:spcAft>
              <a:defRPr sz="4400">
                <a:solidFill>
                  <a:schemeClr val="lt2"/>
                </a:solidFill>
                <a:latin typeface="Times New Roman"/>
                <a:ea typeface="Times New Roman"/>
                <a:cs typeface="Times New Roman"/>
                <a:sym typeface="Times New Roman"/>
              </a:defRPr>
            </a:lvl4pPr>
            <a:lvl5pPr algn="l" rtl="0">
              <a:spcBef>
                <a:spcPts val="0"/>
              </a:spcBef>
              <a:spcAft>
                <a:spcPts val="0"/>
              </a:spcAft>
              <a:defRPr sz="4400">
                <a:solidFill>
                  <a:schemeClr val="lt2"/>
                </a:solidFill>
                <a:latin typeface="Times New Roman"/>
                <a:ea typeface="Times New Roman"/>
                <a:cs typeface="Times New Roman"/>
                <a:sym typeface="Times New Roman"/>
              </a:defRPr>
            </a:lvl5pPr>
            <a:lvl6pPr marL="457200" algn="l" rtl="0">
              <a:spcBef>
                <a:spcPts val="0"/>
              </a:spcBef>
              <a:spcAft>
                <a:spcPts val="0"/>
              </a:spcAft>
              <a:defRPr sz="4400">
                <a:solidFill>
                  <a:schemeClr val="lt2"/>
                </a:solidFill>
                <a:latin typeface="Times New Roman"/>
                <a:ea typeface="Times New Roman"/>
                <a:cs typeface="Times New Roman"/>
                <a:sym typeface="Times New Roman"/>
              </a:defRPr>
            </a:lvl6pPr>
            <a:lvl7pPr marL="914400" algn="l" rtl="0">
              <a:spcBef>
                <a:spcPts val="0"/>
              </a:spcBef>
              <a:spcAft>
                <a:spcPts val="0"/>
              </a:spcAft>
              <a:defRPr sz="4400">
                <a:solidFill>
                  <a:schemeClr val="lt2"/>
                </a:solidFill>
                <a:latin typeface="Times New Roman"/>
                <a:ea typeface="Times New Roman"/>
                <a:cs typeface="Times New Roman"/>
                <a:sym typeface="Times New Roman"/>
              </a:defRPr>
            </a:lvl7pPr>
            <a:lvl8pPr marL="1371600" algn="l" rtl="0">
              <a:spcBef>
                <a:spcPts val="0"/>
              </a:spcBef>
              <a:spcAft>
                <a:spcPts val="0"/>
              </a:spcAft>
              <a:defRPr sz="4400">
                <a:solidFill>
                  <a:schemeClr val="lt2"/>
                </a:solidFill>
                <a:latin typeface="Times New Roman"/>
                <a:ea typeface="Times New Roman"/>
                <a:cs typeface="Times New Roman"/>
                <a:sym typeface="Times New Roman"/>
              </a:defRPr>
            </a:lvl8pPr>
            <a:lvl9pPr marL="1828800" algn="l" rtl="0">
              <a:spcBef>
                <a:spcPts val="0"/>
              </a:spcBef>
              <a:spcAft>
                <a:spcPts val="0"/>
              </a:spcAft>
              <a:defRPr sz="4400">
                <a:solidFill>
                  <a:schemeClr val="lt2"/>
                </a:solidFill>
                <a:latin typeface="Times New Roman"/>
                <a:ea typeface="Times New Roman"/>
                <a:cs typeface="Times New Roman"/>
                <a:sym typeface="Times New Roman"/>
              </a:defRPr>
            </a:lvl9pPr>
          </a:lstStyle>
          <a:p>
            <a:endParaRPr/>
          </a:p>
        </p:txBody>
      </p:sp>
      <p:sp>
        <p:nvSpPr>
          <p:cNvPr id="74" name="Shape 74"/>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75" name="Shape 75"/>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0" name="Shape 80"/>
          <p:cNvSpPr txBox="1">
            <a:spLocks noGrp="1"/>
          </p:cNvSpPr>
          <p:nvPr>
            <p:ph type="body" idx="1"/>
          </p:nvPr>
        </p:nvSpPr>
        <p:spPr>
          <a:xfrm>
            <a:off x="722312" y="2906718"/>
            <a:ext cx="7772400" cy="1500187"/>
          </a:xfrm>
          <a:prstGeom prst="rect">
            <a:avLst/>
          </a:prstGeom>
          <a:noFill/>
          <a:ln>
            <a:noFill/>
          </a:ln>
        </p:spPr>
        <p:txBody>
          <a:bodyPr lIns="91425" tIns="91425" rIns="91425" bIns="91425" anchor="b" anchorCtr="0"/>
          <a:lstStyle>
            <a:lvl1pPr marL="0" indent="0" rtl="0">
              <a:buFont typeface="Arial"/>
              <a:buNone/>
              <a:defRPr sz="2000"/>
            </a:lvl1pPr>
            <a:lvl2pPr marL="457200" indent="0" rtl="0">
              <a:buFont typeface="Arial"/>
              <a:buNone/>
              <a:defRPr sz="1800"/>
            </a:lvl2pPr>
            <a:lvl3pPr marL="914400" indent="0" rtl="0">
              <a:buFont typeface="Arial"/>
              <a:buNone/>
              <a:defRPr sz="1600"/>
            </a:lvl3pPr>
            <a:lvl4pPr marL="1371600" indent="0" rtl="0">
              <a:buFont typeface="Arial"/>
              <a:buNone/>
              <a:defRPr sz="1400"/>
            </a:lvl4pPr>
            <a:lvl5pPr marL="1828800" indent="0" rtl="0">
              <a:buFont typeface="Arial"/>
              <a:buNone/>
              <a:defRPr sz="1400"/>
            </a:lvl5pPr>
            <a:lvl6pPr marL="2286000" indent="0" rtl="0">
              <a:buFont typeface="Arial"/>
              <a:buNone/>
              <a:defRPr sz="1400"/>
            </a:lvl6pPr>
            <a:lvl7pPr marL="2743200" indent="0" rtl="0">
              <a:buFont typeface="Arial"/>
              <a:buNone/>
              <a:defRPr sz="1400"/>
            </a:lvl7pPr>
            <a:lvl8pPr marL="3200400" indent="0" rtl="0">
              <a:buFont typeface="Arial"/>
              <a:buNone/>
              <a:defRPr sz="1400"/>
            </a:lvl8pPr>
            <a:lvl9pPr marL="3657600" indent="0" rtl="0">
              <a:buFont typeface="Arial"/>
              <a:buNone/>
              <a:defRPr sz="1400"/>
            </a:lvl9pPr>
          </a:lstStyle>
          <a:p>
            <a:endParaRPr/>
          </a:p>
        </p:txBody>
      </p:sp>
      <p:sp>
        <p:nvSpPr>
          <p:cNvPr id="81" name="Shape 81"/>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2" Type="http://schemas.openxmlformats.org/officeDocument/2006/relationships/theme" Target="../theme/theme3.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rgbClr val="154890"/>
            </a:gs>
          </a:gsLst>
          <a:lin ang="5400000" scaled="0"/>
        </a:gradFill>
        <a:effectLst/>
      </p:bgPr>
    </p:bg>
    <p:spTree>
      <p:nvGrpSpPr>
        <p:cNvPr id="1" name="Shape 62"/>
        <p:cNvGrpSpPr/>
        <p:nvPr/>
      </p:nvGrpSpPr>
      <p:grpSpPr>
        <a:xfrm>
          <a:off x="0" y="0"/>
          <a:ext cx="0" cy="0"/>
          <a:chOff x="0" y="0"/>
          <a:chExt cx="0" cy="0"/>
        </a:xfrm>
      </p:grpSpPr>
      <p:sp>
        <p:nvSpPr>
          <p:cNvPr id="63" name="Shape 63"/>
          <p:cNvSpPr/>
          <p:nvPr/>
        </p:nvSpPr>
        <p:spPr>
          <a:xfrm>
            <a:off x="381000" y="1"/>
            <a:ext cx="1447800" cy="6856412"/>
          </a:xfrm>
          <a:prstGeom prst="rect">
            <a:avLst/>
          </a:prstGeom>
          <a:gradFill>
            <a:gsLst>
              <a:gs pos="0">
                <a:srgbClr val="0066CC">
                  <a:alpha val="49803"/>
                </a:srgbClr>
              </a:gs>
              <a:gs pos="100000">
                <a:srgbClr val="1852A5"/>
              </a:gs>
            </a:gsLst>
            <a:lin ang="5400000" scaled="0"/>
          </a:gradFill>
          <a:ln>
            <a:noFill/>
          </a:ln>
        </p:spPr>
        <p:txBody>
          <a:bodyPr lIns="91425" tIns="45700" rIns="91425" bIns="45700" anchor="t" anchorCtr="0">
            <a:noAutofit/>
          </a:bodyPr>
          <a:lstStyle/>
          <a:p>
            <a:endParaRPr/>
          </a:p>
        </p:txBody>
      </p:sp>
      <p:sp>
        <p:nvSpPr>
          <p:cNvPr id="64" name="Shape 64"/>
          <p:cNvSpPr/>
          <p:nvPr/>
        </p:nvSpPr>
        <p:spPr>
          <a:xfrm>
            <a:off x="152400" y="1752600"/>
            <a:ext cx="4724400" cy="152399"/>
          </a:xfrm>
          <a:prstGeom prst="rect">
            <a:avLst/>
          </a:prstGeom>
          <a:solidFill>
            <a:schemeClr val="accent1">
              <a:alpha val="49803"/>
            </a:schemeClr>
          </a:solidFill>
          <a:ln>
            <a:noFill/>
          </a:ln>
        </p:spPr>
        <p:txBody>
          <a:bodyPr lIns="91425" tIns="45700" rIns="91425" bIns="45700" anchor="t" anchorCtr="0">
            <a:noAutofit/>
          </a:bodyPr>
          <a:lstStyle/>
          <a:p>
            <a:endParaRPr/>
          </a:p>
        </p:txBody>
      </p:sp>
      <p:sp>
        <p:nvSpPr>
          <p:cNvPr id="65" name="Shape 65"/>
          <p:cNvSpPr/>
          <p:nvPr/>
        </p:nvSpPr>
        <p:spPr>
          <a:xfrm>
            <a:off x="685800" y="6629402"/>
            <a:ext cx="3505200" cy="227013"/>
          </a:xfrm>
          <a:prstGeom prst="rect">
            <a:avLst/>
          </a:prstGeom>
          <a:gradFill>
            <a:gsLst>
              <a:gs pos="0">
                <a:srgbClr val="B42402"/>
              </a:gs>
              <a:gs pos="50000">
                <a:schemeClr val="hlink"/>
              </a:gs>
              <a:gs pos="100000">
                <a:srgbClr val="B42402"/>
              </a:gs>
            </a:gsLst>
            <a:lin ang="0" scaled="0"/>
          </a:gradFill>
          <a:ln>
            <a:noFill/>
          </a:ln>
        </p:spPr>
        <p:txBody>
          <a:bodyPr lIns="91425" tIns="45700" rIns="91425" bIns="45700" anchor="t" anchorCtr="0">
            <a:noAutofit/>
          </a:bodyPr>
          <a:lstStyle/>
          <a:p>
            <a:endParaRPr/>
          </a:p>
        </p:txBody>
      </p:sp>
      <p:sp>
        <p:nvSpPr>
          <p:cNvPr id="66" name="Shape 66"/>
          <p:cNvSpPr/>
          <p:nvPr/>
        </p:nvSpPr>
        <p:spPr>
          <a:xfrm>
            <a:off x="762000" y="762000"/>
            <a:ext cx="8380413" cy="762000"/>
          </a:xfrm>
          <a:prstGeom prst="rect">
            <a:avLst/>
          </a:prstGeom>
          <a:gradFill>
            <a:gsLst>
              <a:gs pos="0">
                <a:schemeClr val="dk2"/>
              </a:gs>
              <a:gs pos="100000">
                <a:srgbClr val="0C2B57"/>
              </a:gs>
            </a:gsLst>
            <a:lin ang="0" scaled="0"/>
          </a:gradFill>
          <a:ln>
            <a:noFill/>
          </a:ln>
        </p:spPr>
        <p:txBody>
          <a:bodyPr lIns="91425" tIns="45700" rIns="91425" bIns="45700" anchor="t" anchorCtr="0">
            <a:noAutofit/>
          </a:bodyPr>
          <a:lstStyle/>
          <a:p>
            <a:endParaRPr/>
          </a:p>
        </p:txBody>
      </p:sp>
      <p:sp>
        <p:nvSpPr>
          <p:cNvPr id="67" name="Shape 67"/>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1pPr>
            <a:lvl2pPr marL="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2pPr>
            <a:lvl3pPr marL="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3pPr>
            <a:lvl4pPr marL="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4pPr>
            <a:lvl5pPr marL="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5pPr>
            <a:lvl6pPr marL="45720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6pPr>
            <a:lvl7pPr marL="91440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7pPr>
            <a:lvl8pPr marL="137160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8pPr>
            <a:lvl9pPr marL="182880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9pPr>
          </a:lstStyle>
          <a:p>
            <a:endParaRPr/>
          </a:p>
        </p:txBody>
      </p:sp>
      <p:sp>
        <p:nvSpPr>
          <p:cNvPr id="68" name="Shape 68"/>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indent="-244475" algn="l" rtl="0">
              <a:spcBef>
                <a:spcPts val="640"/>
              </a:spcBef>
              <a:spcAft>
                <a:spcPts val="0"/>
              </a:spcAft>
              <a:buClr>
                <a:schemeClr val="accent2"/>
              </a:buClr>
              <a:buFont typeface="Arial"/>
              <a:buChar char="•"/>
              <a:defRPr sz="3200" b="1" i="0" u="none" strike="noStrike" cap="none" baseline="0">
                <a:solidFill>
                  <a:schemeClr val="lt1"/>
                </a:solidFill>
                <a:latin typeface="Arial"/>
                <a:ea typeface="Arial"/>
                <a:cs typeface="Arial"/>
                <a:sym typeface="Arial"/>
              </a:defRPr>
            </a:lvl1pPr>
            <a:lvl2pPr marL="742950" marR="0" indent="-177800" algn="l" rtl="0">
              <a:spcBef>
                <a:spcPts val="560"/>
              </a:spcBef>
              <a:spcAft>
                <a:spcPts val="0"/>
              </a:spcAft>
              <a:buClr>
                <a:schemeClr val="lt1"/>
              </a:buClr>
              <a:buFont typeface="Arial"/>
              <a:buChar char="•"/>
              <a:defRPr sz="2800" b="1" i="0" u="none" strike="noStrike" cap="none" baseline="0">
                <a:solidFill>
                  <a:schemeClr val="lt1"/>
                </a:solidFill>
                <a:latin typeface="Arial"/>
                <a:ea typeface="Arial"/>
                <a:cs typeface="Arial"/>
                <a:sym typeface="Arial"/>
              </a:defRPr>
            </a:lvl2pPr>
            <a:lvl3pPr marL="1143000" marR="0" indent="-136525" algn="l" rtl="0">
              <a:spcBef>
                <a:spcPts val="480"/>
              </a:spcBef>
              <a:spcAft>
                <a:spcPts val="0"/>
              </a:spcAft>
              <a:buClr>
                <a:schemeClr val="accent2"/>
              </a:buClr>
              <a:buFont typeface="Arial"/>
              <a:buChar char="•"/>
              <a:defRPr sz="2400" b="1" i="0" u="none" strike="noStrike" cap="none" baseline="0">
                <a:solidFill>
                  <a:schemeClr val="lt1"/>
                </a:solidFill>
                <a:latin typeface="Arial"/>
                <a:ea typeface="Arial"/>
                <a:cs typeface="Arial"/>
                <a:sym typeface="Arial"/>
              </a:defRPr>
            </a:lvl3pPr>
            <a:lvl4pPr marL="1600200" marR="0" indent="-152400" algn="l" rtl="0">
              <a:spcBef>
                <a:spcPts val="400"/>
              </a:spcBef>
              <a:spcAft>
                <a:spcPts val="0"/>
              </a:spcAft>
              <a:buClr>
                <a:schemeClr val="lt1"/>
              </a:buClr>
              <a:buFont typeface="Arial"/>
              <a:buChar char="•"/>
              <a:defRPr sz="2000" b="1" i="0" u="none" strike="noStrike" cap="none" baseline="0">
                <a:solidFill>
                  <a:schemeClr val="lt1"/>
                </a:solidFill>
                <a:latin typeface="Arial"/>
                <a:ea typeface="Arial"/>
                <a:cs typeface="Arial"/>
                <a:sym typeface="Arial"/>
              </a:defRPr>
            </a:lvl4pPr>
            <a:lvl5pPr marL="2057400" marR="0" indent="-152400" algn="l" rtl="0">
              <a:spcBef>
                <a:spcPts val="400"/>
              </a:spcBef>
              <a:spcAft>
                <a:spcPts val="0"/>
              </a:spcAft>
              <a:buClr>
                <a:schemeClr val="accent2"/>
              </a:buClr>
              <a:buFont typeface="Arial"/>
              <a:buChar char="•"/>
              <a:defRPr sz="2000" b="1" i="0" u="none" strike="noStrike" cap="none" baseline="0">
                <a:solidFill>
                  <a:schemeClr val="lt1"/>
                </a:solidFill>
                <a:latin typeface="Arial"/>
                <a:ea typeface="Arial"/>
                <a:cs typeface="Arial"/>
                <a:sym typeface="Arial"/>
              </a:defRPr>
            </a:lvl5pPr>
            <a:lvl6pPr marL="2514600" marR="0" indent="-152400" algn="l" rtl="0">
              <a:spcBef>
                <a:spcPts val="400"/>
              </a:spcBef>
              <a:spcAft>
                <a:spcPts val="0"/>
              </a:spcAft>
              <a:buClr>
                <a:schemeClr val="accent2"/>
              </a:buClr>
              <a:buFont typeface="Arial"/>
              <a:buChar char="•"/>
              <a:defRPr sz="2000" b="1" i="0" u="none" strike="noStrike" cap="none" baseline="0">
                <a:solidFill>
                  <a:schemeClr val="lt1"/>
                </a:solidFill>
                <a:latin typeface="Arial"/>
                <a:ea typeface="Arial"/>
                <a:cs typeface="Arial"/>
                <a:sym typeface="Arial"/>
              </a:defRPr>
            </a:lvl6pPr>
            <a:lvl7pPr marL="2971800" marR="0" indent="-152400" algn="l" rtl="0">
              <a:spcBef>
                <a:spcPts val="400"/>
              </a:spcBef>
              <a:spcAft>
                <a:spcPts val="0"/>
              </a:spcAft>
              <a:buClr>
                <a:schemeClr val="accent2"/>
              </a:buClr>
              <a:buFont typeface="Arial"/>
              <a:buChar char="•"/>
              <a:defRPr sz="2000" b="1" i="0" u="none" strike="noStrike" cap="none" baseline="0">
                <a:solidFill>
                  <a:schemeClr val="lt1"/>
                </a:solidFill>
                <a:latin typeface="Arial"/>
                <a:ea typeface="Arial"/>
                <a:cs typeface="Arial"/>
                <a:sym typeface="Arial"/>
              </a:defRPr>
            </a:lvl7pPr>
            <a:lvl8pPr marL="3429000" marR="0" indent="-152400" algn="l" rtl="0">
              <a:spcBef>
                <a:spcPts val="400"/>
              </a:spcBef>
              <a:spcAft>
                <a:spcPts val="0"/>
              </a:spcAft>
              <a:buClr>
                <a:schemeClr val="accent2"/>
              </a:buClr>
              <a:buFont typeface="Arial"/>
              <a:buChar char="•"/>
              <a:defRPr sz="2000" b="1" i="0" u="none" strike="noStrike" cap="none" baseline="0">
                <a:solidFill>
                  <a:schemeClr val="lt1"/>
                </a:solidFill>
                <a:latin typeface="Arial"/>
                <a:ea typeface="Arial"/>
                <a:cs typeface="Arial"/>
                <a:sym typeface="Arial"/>
              </a:defRPr>
            </a:lvl8pPr>
            <a:lvl9pPr marL="3886200" marR="0" indent="-152400" algn="l" rtl="0">
              <a:spcBef>
                <a:spcPts val="400"/>
              </a:spcBef>
              <a:spcAft>
                <a:spcPts val="0"/>
              </a:spcAft>
              <a:buClr>
                <a:schemeClr val="accent2"/>
              </a:buClr>
              <a:buFont typeface="Arial"/>
              <a:buChar char="•"/>
              <a:defRPr sz="2000" b="1" i="0" u="none" strike="noStrike" cap="none" baseline="0">
                <a:solidFill>
                  <a:schemeClr val="lt1"/>
                </a:solidFill>
                <a:latin typeface="Arial"/>
                <a:ea typeface="Arial"/>
                <a:cs typeface="Arial"/>
                <a:sym typeface="Arial"/>
              </a:defRPr>
            </a:lvl9pPr>
          </a:lstStyle>
          <a:p>
            <a:endParaRPr/>
          </a:p>
        </p:txBody>
      </p:sp>
      <p:sp>
        <p:nvSpPr>
          <p:cNvPr id="69" name="Shape 69"/>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60" name="Shape 16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2225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7780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136525"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61" name="Shape 1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62" name="Shape 1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63" name="Shape 16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www-01.ibm.com/software/data/bigdat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www.theserverside.com/news/2240178385/Big-data-trends-Big-things-in-store-for-201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en.wikipedia.org/wiki/Analytic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9" Type="http://schemas.openxmlformats.org/officeDocument/2006/relationships/hyperlink" Target="http://en.wikipedia.org/wiki/Data_integration" TargetMode="External"/><Relationship Id="rId20" Type="http://schemas.openxmlformats.org/officeDocument/2006/relationships/hyperlink" Target="http://en.wikipedia.org/wiki/Signal_processing" TargetMode="External"/><Relationship Id="rId21" Type="http://schemas.openxmlformats.org/officeDocument/2006/relationships/hyperlink" Target="http://en.wikipedia.org/wiki/Supervised_learning" TargetMode="External"/><Relationship Id="rId22" Type="http://schemas.openxmlformats.org/officeDocument/2006/relationships/hyperlink" Target="http://en.wikipedia.org/wiki/Unsupervised_learning" TargetMode="External"/><Relationship Id="rId23" Type="http://schemas.openxmlformats.org/officeDocument/2006/relationships/hyperlink" Target="http://en.wikipedia.org/wiki/Simulation" TargetMode="External"/><Relationship Id="rId24" Type="http://schemas.openxmlformats.org/officeDocument/2006/relationships/hyperlink" Target="http://en.wikipedia.org/wiki/Time_series_analysis" TargetMode="External"/><Relationship Id="rId25" Type="http://schemas.openxmlformats.org/officeDocument/2006/relationships/hyperlink" Target="http://en.wikipedia.org/wiki/Visualization_(computer_graphics)" TargetMode="External"/><Relationship Id="rId26" Type="http://schemas.openxmlformats.org/officeDocument/2006/relationships/hyperlink" Target="http://en.wikipedia.org/wiki/McKinsey_&amp;_Company" TargetMode="External"/><Relationship Id="rId10" Type="http://schemas.openxmlformats.org/officeDocument/2006/relationships/hyperlink" Target="http://en.wikipedia.org/wiki/Ensemble_learning" TargetMode="External"/><Relationship Id="rId11" Type="http://schemas.openxmlformats.org/officeDocument/2006/relationships/hyperlink" Target="http://en.wikipedia.org/wiki/Genetic_algorithms" TargetMode="External"/><Relationship Id="rId12" Type="http://schemas.openxmlformats.org/officeDocument/2006/relationships/hyperlink" Target="http://en.wikipedia.org/wiki/Machine_learning" TargetMode="External"/><Relationship Id="rId13" Type="http://schemas.openxmlformats.org/officeDocument/2006/relationships/hyperlink" Target="http://en.wikipedia.org/wiki/Natural_language_processing" TargetMode="External"/><Relationship Id="rId14" Type="http://schemas.openxmlformats.org/officeDocument/2006/relationships/hyperlink" Target="http://en.wikipedia.org/wiki/Neural_networks" TargetMode="External"/><Relationship Id="rId15" Type="http://schemas.openxmlformats.org/officeDocument/2006/relationships/hyperlink" Target="http://en.wikipedia.org/wiki/Pattern_recognition" TargetMode="External"/><Relationship Id="rId16" Type="http://schemas.openxmlformats.org/officeDocument/2006/relationships/hyperlink" Target="http://en.wikipedia.org/wiki/Anomaly_detection" TargetMode="External"/><Relationship Id="rId17" Type="http://schemas.openxmlformats.org/officeDocument/2006/relationships/hyperlink" Target="http://en.wikipedia.org/wiki/Predictive_modelling" TargetMode="External"/><Relationship Id="rId18" Type="http://schemas.openxmlformats.org/officeDocument/2006/relationships/hyperlink" Target="http://en.wikipedia.org/wiki/Regression_analysis" TargetMode="External"/><Relationship Id="rId19" Type="http://schemas.openxmlformats.org/officeDocument/2006/relationships/hyperlink" Target="http://en.wikipedia.org/wiki/Sentiment_analysis" TargetMode="External"/><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en.wikipedia.org/wiki/A/B_testing" TargetMode="External"/><Relationship Id="rId4" Type="http://schemas.openxmlformats.org/officeDocument/2006/relationships/hyperlink" Target="http://en.wikipedia.org/wiki/Association_rule_learning" TargetMode="External"/><Relationship Id="rId5" Type="http://schemas.openxmlformats.org/officeDocument/2006/relationships/hyperlink" Target="http://en.wikipedia.org/wiki/Statistical_classification" TargetMode="External"/><Relationship Id="rId6" Type="http://schemas.openxmlformats.org/officeDocument/2006/relationships/hyperlink" Target="http://en.wikipedia.org/wiki/Cluster_analysis" TargetMode="External"/><Relationship Id="rId7" Type="http://schemas.openxmlformats.org/officeDocument/2006/relationships/hyperlink" Target="http://en.wikipedia.org/wiki/Crowdsourcing" TargetMode="External"/><Relationship Id="rId8" Type="http://schemas.openxmlformats.org/officeDocument/2006/relationships/hyperlink" Target="http://en.wikipedia.org/wiki/Data_fusio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archsqlserver.techtarget.com/definition/data-mining" TargetMode="External"/><Relationship Id="rId4" Type="http://schemas.openxmlformats.org/officeDocument/2006/relationships/hyperlink" Target="http://searchbusinessanalytics.techtarget.com/definition/Data-scientist" TargetMode="External"/><Relationship Id="rId5" Type="http://schemas.openxmlformats.org/officeDocument/2006/relationships/hyperlink" Target="http://www-01.ibm.com/software/data/bigdata/" TargetMode="External"/><Relationship Id="rId6" Type="http://schemas.openxmlformats.org/officeDocument/2006/relationships/hyperlink" Target="http://www-01.ibm.com/software/data/infosphere/data-scientist/" TargetMode="External"/><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bigdatawg.nist.gov/workshop.php" TargetMode="External"/><Relationship Id="rId4" Type="http://schemas.openxmlformats.org/officeDocument/2006/relationships/hyperlink" Target="https://rd-alliance.org/internal-groups/big-data-analytics-ig.html" TargetMode="External"/><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hyperlink" Target="http://searchcloudcomputing.techtarget.com/definition/big-data-Big-Da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p:nvPr/>
        </p:nvSpPr>
        <p:spPr>
          <a:xfrm>
            <a:off x="890200" y="764425"/>
            <a:ext cx="3657600" cy="457200"/>
          </a:xfrm>
          <a:prstGeom prst="rect">
            <a:avLst/>
          </a:prstGeom>
          <a:noFill/>
        </p:spPr>
        <p:txBody>
          <a:bodyPr lIns="91425" tIns="91425" rIns="91425" bIns="91425" anchor="t" anchorCtr="0">
            <a:noAutofit/>
          </a:bodyPr>
          <a:lstStyle/>
          <a:p>
            <a:endParaRPr/>
          </a:p>
        </p:txBody>
      </p:sp>
      <p:sp>
        <p:nvSpPr>
          <p:cNvPr id="235" name="Shape 235"/>
          <p:cNvSpPr txBox="1"/>
          <p:nvPr/>
        </p:nvSpPr>
        <p:spPr>
          <a:xfrm>
            <a:off x="2786750" y="1074050"/>
            <a:ext cx="3657600" cy="457200"/>
          </a:xfrm>
          <a:prstGeom prst="rect">
            <a:avLst/>
          </a:prstGeom>
          <a:noFill/>
        </p:spPr>
        <p:txBody>
          <a:bodyPr lIns="91425" tIns="91425" rIns="91425" bIns="91425" anchor="t" anchorCtr="0">
            <a:noAutofit/>
          </a:bodyPr>
          <a:lstStyle/>
          <a:p>
            <a:pPr lvl="0" rtl="0">
              <a:buNone/>
            </a:pPr>
            <a:r>
              <a:rPr lang="en"/>
              <a:t>Presentation for Lawrence</a:t>
            </a:r>
          </a:p>
          <a:p>
            <a:endParaRPr lang="en"/>
          </a:p>
          <a:p>
            <a:pPr lvl="0" rtl="0">
              <a:buNone/>
            </a:pPr>
            <a:r>
              <a:rPr lang="en"/>
              <a:t>Chris:  Do you know how to paste Gilberto’s sample presentation format into this Google Presentation?</a:t>
            </a:r>
          </a:p>
          <a:p>
            <a:pPr lvl="0" rtl="0">
              <a:buNone/>
            </a:pPr>
            <a:r>
              <a:rPr lang="en"/>
              <a:t>Steve: See if this works. (GV)</a:t>
            </a:r>
          </a:p>
        </p:txBody>
      </p:sp>
      <p:sp>
        <p:nvSpPr>
          <p:cNvPr id="236" name="Shape 236"/>
          <p:cNvSpPr/>
          <p:nvPr/>
        </p:nvSpPr>
        <p:spPr>
          <a:xfrm>
            <a:off x="-6925" y="7250"/>
            <a:ext cx="9172575" cy="6877050"/>
          </a:xfrm>
          <a:prstGeom prst="rect">
            <a:avLst/>
          </a:prstGeom>
          <a:blipFill>
            <a:blip r:embed="rId3"/>
            <a:stretch>
              <a:fillRect/>
            </a:stretch>
          </a:blipFill>
        </p:spPr>
      </p:sp>
      <p:sp>
        <p:nvSpPr>
          <p:cNvPr id="237" name="Shape 237"/>
          <p:cNvSpPr txBox="1"/>
          <p:nvPr/>
        </p:nvSpPr>
        <p:spPr>
          <a:xfrm>
            <a:off x="283808" y="1226447"/>
            <a:ext cx="8562900" cy="3440999"/>
          </a:xfrm>
          <a:prstGeom prst="rect">
            <a:avLst/>
          </a:prstGeom>
          <a:noFill/>
        </p:spPr>
        <p:txBody>
          <a:bodyPr lIns="91425" tIns="91425" rIns="91425" bIns="91425" anchor="t" anchorCtr="0">
            <a:noAutofit/>
          </a:bodyPr>
          <a:lstStyle/>
          <a:p>
            <a:pPr algn="ctr"/>
            <a:r>
              <a:rPr lang="en-US" sz="3600" b="1" dirty="0"/>
              <a:t>Analytics and Data </a:t>
            </a:r>
            <a:r>
              <a:rPr lang="en-US" sz="3600" b="1" dirty="0" smtClean="0"/>
              <a:t>Scientists</a:t>
            </a:r>
            <a:endParaRPr lang="en-US" sz="3200" dirty="0" smtClean="0"/>
          </a:p>
          <a:p>
            <a:pPr lvl="4"/>
            <a:r>
              <a:rPr lang="en-US" sz="2800" dirty="0"/>
              <a:t>	</a:t>
            </a:r>
          </a:p>
          <a:p>
            <a:pPr lvl="4"/>
            <a:endParaRPr lang="en" sz="2800" dirty="0"/>
          </a:p>
          <a:p>
            <a:pPr lvl="0" algn="ctr" rtl="0">
              <a:buNone/>
            </a:pPr>
            <a:r>
              <a:rPr lang="en-US" sz="2400" dirty="0" smtClean="0"/>
              <a:t>Steve </a:t>
            </a:r>
            <a:r>
              <a:rPr lang="en-US" sz="2400" dirty="0" err="1" smtClean="0"/>
              <a:t>Kempler</a:t>
            </a:r>
            <a:r>
              <a:rPr lang="en-US" sz="2400" dirty="0"/>
              <a:t> </a:t>
            </a:r>
            <a:r>
              <a:rPr lang="en-US" sz="2400" dirty="0" smtClean="0"/>
              <a:t>and You</a:t>
            </a:r>
          </a:p>
          <a:p>
            <a:pPr lvl="0" algn="ctr" rtl="0">
              <a:buNone/>
            </a:pPr>
            <a:endParaRPr lang="en-US" sz="2400" dirty="0"/>
          </a:p>
          <a:p>
            <a:pPr lvl="0" algn="ctr" rtl="0">
              <a:buNone/>
            </a:pPr>
            <a:endParaRPr lang="en" sz="2400" dirty="0"/>
          </a:p>
          <a:p>
            <a:pPr lvl="0" algn="ctr" rtl="0">
              <a:buNone/>
            </a:pPr>
            <a:r>
              <a:rPr lang="en-US" sz="2400" dirty="0" smtClean="0"/>
              <a:t>January 9</a:t>
            </a:r>
            <a:r>
              <a:rPr lang="en" sz="2400" dirty="0" smtClean="0"/>
              <a:t>, 201</a:t>
            </a:r>
            <a:r>
              <a:rPr lang="en-US" sz="2400" dirty="0" smtClean="0"/>
              <a:t>4</a:t>
            </a:r>
          </a:p>
          <a:p>
            <a:pPr lvl="0" algn="ctr" rtl="0">
              <a:buNone/>
            </a:pPr>
            <a:endParaRPr lang="en-US" sz="2400" dirty="0" smtClean="0"/>
          </a:p>
          <a:p>
            <a:pPr lvl="0" algn="ctr" rtl="0">
              <a:buNone/>
            </a:pPr>
            <a:endParaRPr lang="en-US" sz="2400" dirty="0"/>
          </a:p>
          <a:p>
            <a:pPr lvl="0" algn="ctr" rtl="0">
              <a:buNone/>
            </a:pPr>
            <a:r>
              <a:rPr lang="en-US" sz="2000" dirty="0" smtClean="0"/>
              <a:t>ESIP Federation Meeting </a:t>
            </a:r>
          </a:p>
          <a:p>
            <a:pPr lvl="0" algn="ctr" rtl="0">
              <a:buNone/>
            </a:pPr>
            <a:r>
              <a:rPr lang="en-US" sz="2000" dirty="0" smtClean="0"/>
              <a:t>Washington, DC</a:t>
            </a:r>
            <a:endParaRPr lang="en" sz="20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1560466" y="134937"/>
            <a:ext cx="7126334" cy="525463"/>
          </a:xfrm>
        </p:spPr>
        <p:txBody>
          <a:bodyPr/>
          <a:lstStyle/>
          <a:p>
            <a:pPr indent="0"/>
            <a:r>
              <a:rPr lang="en-US" dirty="0"/>
              <a:t>Gartner’s big data definition – </a:t>
            </a:r>
          </a:p>
        </p:txBody>
      </p:sp>
      <p:sp>
        <p:nvSpPr>
          <p:cNvPr id="7" name="Content Placeholder 4"/>
          <p:cNvSpPr txBox="1">
            <a:spLocks/>
          </p:cNvSpPr>
          <p:nvPr/>
        </p:nvSpPr>
        <p:spPr>
          <a:xfrm>
            <a:off x="457200" y="1223421"/>
            <a:ext cx="8229600" cy="2675480"/>
          </a:xfrm>
          <a:prstGeom prst="rect">
            <a:avLst/>
          </a:prstGeom>
          <a:noFill/>
          <a:ln>
            <a:noFill/>
          </a:ln>
        </p:spPr>
        <p:txBody>
          <a:bodyPr lIns="91425" tIns="91425" rIns="91425" bIns="91425" anchor="t" anchorCtr="0">
            <a:norm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marL="0" indent="0">
              <a:buFont typeface="Arial"/>
              <a:buNone/>
            </a:pPr>
            <a:r>
              <a:rPr lang="en-US" dirty="0" smtClean="0"/>
              <a:t>“Big data” is high-volume, -velocity and -variety information assets that demand cost-effective, innovative forms of information processing for enhanced insight and decision making. </a:t>
            </a:r>
          </a:p>
          <a:p>
            <a:pPr marL="0" indent="0">
              <a:buFont typeface="Arial"/>
              <a:buNone/>
            </a:pPr>
            <a:r>
              <a:rPr lang="en-US" sz="1600" dirty="0" smtClean="0"/>
              <a:t>(source: http://</a:t>
            </a:r>
            <a:r>
              <a:rPr lang="en-US" sz="1600" dirty="0" err="1" smtClean="0"/>
              <a:t>www.gartner.com</a:t>
            </a:r>
            <a:r>
              <a:rPr lang="en-US" sz="1600" dirty="0" smtClean="0"/>
              <a:t>/it-glossary/big-data/)</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3512237" y="165100"/>
            <a:ext cx="2482163" cy="538163"/>
          </a:xfrm>
        </p:spPr>
        <p:txBody>
          <a:bodyPr/>
          <a:lstStyle/>
          <a:p>
            <a:r>
              <a:rPr lang="en-US" dirty="0" smtClean="0"/>
              <a:t>The V’s</a:t>
            </a:r>
            <a:endParaRPr lang="en-US" dirty="0"/>
          </a:p>
        </p:txBody>
      </p:sp>
      <p:sp>
        <p:nvSpPr>
          <p:cNvPr id="6" name="Content Placeholder 2"/>
          <p:cNvSpPr txBox="1">
            <a:spLocks/>
          </p:cNvSpPr>
          <p:nvPr/>
        </p:nvSpPr>
        <p:spPr>
          <a:xfrm>
            <a:off x="224118" y="741623"/>
            <a:ext cx="8695764" cy="5571558"/>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marL="0" indent="0">
              <a:buNone/>
            </a:pPr>
            <a:r>
              <a:rPr lang="en-US" sz="2400" dirty="0" smtClean="0"/>
              <a:t>Consider the “3 V’s”:</a:t>
            </a:r>
          </a:p>
          <a:p>
            <a:pPr>
              <a:buFont typeface="Arial"/>
              <a:buNone/>
            </a:pPr>
            <a:r>
              <a:rPr lang="en-US" sz="2400" b="1" dirty="0" smtClean="0"/>
              <a:t>	</a:t>
            </a:r>
            <a:r>
              <a:rPr lang="en-US" sz="2000" b="1" dirty="0" smtClean="0"/>
              <a:t>Data Management: Controlling Data Volume, Velocity and Variety. </a:t>
            </a:r>
            <a:r>
              <a:rPr lang="en-US" sz="2000" dirty="0" smtClean="0"/>
              <a:t>Current business conditions and mediums are pushing traditional data management principles to their limits, giving rise to novel and more formalized approaches</a:t>
            </a:r>
          </a:p>
          <a:p>
            <a:pPr marL="0" indent="0">
              <a:buNone/>
            </a:pPr>
            <a:endParaRPr lang="en-US" sz="2000" dirty="0" smtClean="0"/>
          </a:p>
          <a:p>
            <a:pPr marL="0" indent="0">
              <a:buNone/>
            </a:pPr>
            <a:r>
              <a:rPr lang="en-US" sz="2400" dirty="0" smtClean="0"/>
              <a:t>Big data spans four dimensions: Volume, Velocity, Variety, Veracity</a:t>
            </a:r>
          </a:p>
          <a:p>
            <a:pPr lvl="1"/>
            <a:r>
              <a:rPr lang="en-US" sz="2000" b="1" dirty="0" smtClean="0"/>
              <a:t>Volume</a:t>
            </a:r>
            <a:r>
              <a:rPr lang="en-US" sz="2000" dirty="0" smtClean="0"/>
              <a:t>: Enterprises are awash with ever-growing data of all types</a:t>
            </a:r>
          </a:p>
          <a:p>
            <a:pPr lvl="1"/>
            <a:r>
              <a:rPr lang="en-US" sz="2000" b="1" dirty="0" smtClean="0"/>
              <a:t>Velocity</a:t>
            </a:r>
            <a:r>
              <a:rPr lang="en-US" sz="2000" dirty="0" smtClean="0"/>
              <a:t>: Big data must be made available and used in a reasonable time period</a:t>
            </a:r>
          </a:p>
          <a:p>
            <a:pPr lvl="1"/>
            <a:r>
              <a:rPr lang="en-US" sz="2000" b="1" dirty="0" smtClean="0"/>
              <a:t>Variety</a:t>
            </a:r>
            <a:r>
              <a:rPr lang="en-US" sz="2000" dirty="0" smtClean="0"/>
              <a:t>: Big data is any type of data - structured and non-structured</a:t>
            </a:r>
          </a:p>
          <a:p>
            <a:pPr lvl="1"/>
            <a:r>
              <a:rPr lang="en-US" sz="2000" b="1" dirty="0" smtClean="0"/>
              <a:t>Veracity</a:t>
            </a:r>
            <a:r>
              <a:rPr lang="en-US" sz="2000" dirty="0" smtClean="0"/>
              <a:t>: Trusting the information to make decisions. </a:t>
            </a:r>
          </a:p>
          <a:p>
            <a:pPr>
              <a:buFont typeface="Arial"/>
              <a:buNone/>
            </a:pPr>
            <a:r>
              <a:rPr lang="en-US" sz="1400" dirty="0" smtClean="0"/>
              <a:t>			(Source: </a:t>
            </a:r>
            <a:r>
              <a:rPr lang="en-US" sz="1400" dirty="0" smtClean="0">
                <a:hlinkClick r:id="rId3"/>
              </a:rPr>
              <a:t>http://www-01.ibm.com/software/data/bigdata/</a:t>
            </a:r>
            <a:r>
              <a:rPr lang="en-US" sz="1400" dirty="0"/>
              <a:t>)</a:t>
            </a:r>
            <a:endParaRPr lang="en-US" sz="1400" dirty="0"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21"/>
          <p:cNvSpPr/>
          <p:nvPr/>
        </p:nvSpPr>
        <p:spPr>
          <a:xfrm>
            <a:off x="0" y="-19050"/>
            <a:ext cx="9172575" cy="6877050"/>
          </a:xfrm>
          <a:prstGeom prst="rect">
            <a:avLst/>
          </a:prstGeom>
          <a:blipFill>
            <a:blip r:embed="rId2"/>
            <a:stretch>
              <a:fillRect/>
            </a:stretch>
          </a:blipFill>
        </p:spPr>
      </p:sp>
      <p:sp>
        <p:nvSpPr>
          <p:cNvPr id="2" name="Title 1"/>
          <p:cNvSpPr>
            <a:spLocks noGrp="1"/>
          </p:cNvSpPr>
          <p:nvPr>
            <p:ph type="title"/>
          </p:nvPr>
        </p:nvSpPr>
        <p:spPr>
          <a:xfrm>
            <a:off x="3238500" y="-31750"/>
            <a:ext cx="2209800" cy="711200"/>
          </a:xfrm>
        </p:spPr>
        <p:txBody>
          <a:bodyPr/>
          <a:lstStyle/>
          <a:p>
            <a:pPr indent="0"/>
            <a:r>
              <a:rPr lang="en-US" dirty="0" smtClean="0"/>
              <a:t>Thus…</a:t>
            </a:r>
            <a:endParaRPr lang="en-US" dirty="0"/>
          </a:p>
        </p:txBody>
      </p:sp>
      <p:sp>
        <p:nvSpPr>
          <p:cNvPr id="6" name="Content Placeholder 2"/>
          <p:cNvSpPr txBox="1">
            <a:spLocks/>
          </p:cNvSpPr>
          <p:nvPr/>
        </p:nvSpPr>
        <p:spPr>
          <a:xfrm>
            <a:off x="160618" y="974061"/>
            <a:ext cx="8695764" cy="537593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lvl="1">
              <a:buFont typeface="Courier New"/>
              <a:buNone/>
            </a:pPr>
            <a:endParaRPr lang="en-US" sz="1400" dirty="0"/>
          </a:p>
          <a:p>
            <a:pPr marL="457200" lvl="1" indent="0">
              <a:buNone/>
            </a:pPr>
            <a:r>
              <a:rPr lang="en-US" i="1" dirty="0" smtClean="0"/>
              <a:t>Big </a:t>
            </a:r>
            <a:r>
              <a:rPr lang="en-US" i="1" dirty="0"/>
              <a:t>data requires exceptional technologies to efficiently process large quantities of data within tolerable elapsed times </a:t>
            </a:r>
            <a:endParaRPr lang="en-US" i="1" dirty="0" smtClean="0"/>
          </a:p>
          <a:p>
            <a:pPr lvl="1">
              <a:buNone/>
            </a:pPr>
            <a:endParaRPr lang="en-US" i="1" dirty="0"/>
          </a:p>
          <a:p>
            <a:pPr lvl="1">
              <a:buNone/>
            </a:pPr>
            <a:r>
              <a:rPr lang="en-US" i="1" dirty="0" smtClean="0"/>
              <a:t>The </a:t>
            </a:r>
            <a:r>
              <a:rPr lang="en-US" i="1" dirty="0"/>
              <a:t>next frontier is learning how to manage Big Data throughout its entire lifecycle.  </a:t>
            </a:r>
            <a:endParaRPr lang="en-US" sz="2000" i="1" dirty="0"/>
          </a:p>
          <a:p>
            <a:pPr lvl="1">
              <a:buNone/>
            </a:pPr>
            <a:r>
              <a:rPr lang="en-US" sz="1800" i="1" dirty="0" smtClean="0"/>
              <a:t>(</a:t>
            </a:r>
            <a:r>
              <a:rPr lang="en-US" sz="1800" i="1" dirty="0"/>
              <a:t>Source:  </a:t>
            </a:r>
            <a:r>
              <a:rPr lang="en-US" sz="1800" dirty="0"/>
              <a:t>http://</a:t>
            </a:r>
            <a:r>
              <a:rPr lang="en-US" sz="1800" dirty="0" err="1"/>
              <a:t>www.forbes.com</a:t>
            </a:r>
            <a:r>
              <a:rPr lang="en-US" sz="1800" dirty="0"/>
              <a:t>/sites/</a:t>
            </a:r>
            <a:r>
              <a:rPr lang="en-US" sz="1800" dirty="0" err="1"/>
              <a:t>ciocentral</a:t>
            </a:r>
            <a:r>
              <a:rPr lang="en-US" sz="1800" dirty="0"/>
              <a:t>/2012/07/05/best-practices-for-managing-big-data/)</a:t>
            </a:r>
          </a:p>
          <a:p>
            <a:pPr lvl="1">
              <a:buFont typeface="Courier New"/>
              <a:buNone/>
            </a:pPr>
            <a:endParaRPr lang="en-US" sz="1800" dirty="0" smtClean="0"/>
          </a:p>
          <a:p>
            <a:pPr marL="457200" lvl="1" indent="0">
              <a:buNone/>
            </a:pPr>
            <a:r>
              <a:rPr lang="en-US" i="1" dirty="0"/>
              <a:t>Big data is only as good as your analytics</a:t>
            </a:r>
          </a:p>
          <a:p>
            <a:pPr marL="457200" lvl="1" indent="0">
              <a:buNone/>
            </a:pPr>
            <a:r>
              <a:rPr lang="en-US" sz="1800" i="1" u="sng" dirty="0">
                <a:hlinkClick r:id="rId3"/>
              </a:rPr>
              <a:t>(Source</a:t>
            </a:r>
            <a:r>
              <a:rPr lang="en-US" sz="1800" u="sng" dirty="0">
                <a:hlinkClick r:id="rId3"/>
              </a:rPr>
              <a:t>: http://www.theserverside.com/news/2240178385/Big-data-trends-Big-things-in-store-for-2013</a:t>
            </a:r>
            <a:r>
              <a:rPr lang="en-US" sz="1800" u="sng" dirty="0"/>
              <a:t>)</a:t>
            </a:r>
            <a:endParaRPr lang="en-US" sz="1800" dirty="0"/>
          </a:p>
          <a:p>
            <a:pPr lvl="1">
              <a:buFont typeface="Courier New"/>
              <a:buNone/>
            </a:pPr>
            <a:endParaRPr lang="en-US" sz="1800" dirty="0" smtClean="0"/>
          </a:p>
          <a:p>
            <a:pPr lvl="1">
              <a:buFont typeface="Courier New"/>
              <a:buNone/>
            </a:pP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1282700" y="171450"/>
            <a:ext cx="7124700" cy="501650"/>
          </a:xfrm>
        </p:spPr>
        <p:txBody>
          <a:bodyPr/>
          <a:lstStyle/>
          <a:p>
            <a:pPr indent="0"/>
            <a:r>
              <a:rPr lang="en-US" dirty="0" smtClean="0"/>
              <a:t>Analytics </a:t>
            </a:r>
            <a:r>
              <a:rPr lang="en-US" dirty="0"/>
              <a:t>in the context of LHD</a:t>
            </a:r>
          </a:p>
        </p:txBody>
      </p:sp>
      <p:sp>
        <p:nvSpPr>
          <p:cNvPr id="6" name="Content Placeholder 2"/>
          <p:cNvSpPr txBox="1">
            <a:spLocks/>
          </p:cNvSpPr>
          <p:nvPr/>
        </p:nvSpPr>
        <p:spPr>
          <a:xfrm>
            <a:off x="457200" y="1122849"/>
            <a:ext cx="8229600" cy="2572852"/>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a:buFont typeface="Arial"/>
              <a:buNone/>
            </a:pPr>
            <a:r>
              <a:rPr lang="en-US" sz="2400" dirty="0" smtClean="0"/>
              <a:t>Analytics </a:t>
            </a:r>
            <a:r>
              <a:rPr lang="en-US" sz="2400" dirty="0" err="1" smtClean="0"/>
              <a:t>vs</a:t>
            </a:r>
            <a:r>
              <a:rPr lang="en-US" sz="2400" dirty="0" smtClean="0"/>
              <a:t> Analysis</a:t>
            </a:r>
          </a:p>
          <a:p>
            <a:pPr>
              <a:buFont typeface="Arial"/>
              <a:buNone/>
            </a:pPr>
            <a:r>
              <a:rPr lang="en-US" sz="1800" dirty="0" smtClean="0"/>
              <a:t>	Analytics is a two-sided coin. On one side, it uses descriptive and predictive models to gain valuable knowledge from data - data analysis. On the other, analytics uses this insight to recommend action or to guide decision making - communication. Thus, analytics is not so much concerned with individual analyses or analysis steps, but with the entire methodology (Source: </a:t>
            </a:r>
            <a:r>
              <a:rPr lang="en-US" sz="1800" dirty="0" smtClean="0">
                <a:hlinkClick r:id="rId3"/>
              </a:rPr>
              <a:t>http://en.wikipedia.org/wiki/Analytics</a:t>
            </a:r>
            <a:r>
              <a:rPr lang="en-US" sz="1800" dirty="0" smtClean="0"/>
              <a:t>)</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21"/>
          <p:cNvSpPr/>
          <p:nvPr/>
        </p:nvSpPr>
        <p:spPr>
          <a:xfrm>
            <a:off x="29262" y="-19050"/>
            <a:ext cx="9172575" cy="6877050"/>
          </a:xfrm>
          <a:prstGeom prst="rect">
            <a:avLst/>
          </a:prstGeom>
          <a:blipFill>
            <a:blip r:embed="rId2"/>
            <a:stretch>
              <a:fillRect/>
            </a:stretch>
          </a:blipFill>
        </p:spPr>
      </p:sp>
      <p:sp>
        <p:nvSpPr>
          <p:cNvPr id="6" name="Rectangle 5"/>
          <p:cNvSpPr/>
          <p:nvPr/>
        </p:nvSpPr>
        <p:spPr>
          <a:xfrm>
            <a:off x="1266314" y="-77562"/>
            <a:ext cx="7390045" cy="830997"/>
          </a:xfrm>
          <a:prstGeom prst="rect">
            <a:avLst/>
          </a:prstGeom>
        </p:spPr>
        <p:txBody>
          <a:bodyPr wrap="square">
            <a:spAutoFit/>
          </a:bodyPr>
          <a:lstStyle/>
          <a:p>
            <a:pPr algn="ctr"/>
            <a:r>
              <a:rPr lang="en-US" sz="3200" b="1" dirty="0" smtClean="0"/>
              <a:t>Analytics</a:t>
            </a:r>
            <a:endParaRPr lang="en-US" sz="2800" b="1" dirty="0" smtClean="0"/>
          </a:p>
          <a:p>
            <a:pPr algn="ctr"/>
            <a:r>
              <a:rPr lang="en-US" sz="1600" dirty="0" smtClean="0"/>
              <a:t>(http</a:t>
            </a:r>
            <a:r>
              <a:rPr lang="en-US" sz="1600" dirty="0"/>
              <a:t>://</a:t>
            </a:r>
            <a:r>
              <a:rPr lang="en-US" sz="1600" dirty="0" err="1"/>
              <a:t>steinvox.com</a:t>
            </a:r>
            <a:r>
              <a:rPr lang="en-US" sz="1600" dirty="0"/>
              <a:t>/blog/big-data-and-analytics-the-analytics-value-chain</a:t>
            </a:r>
            <a:r>
              <a:rPr lang="en-US" sz="1600" dirty="0" smtClean="0"/>
              <a:t>/)</a:t>
            </a:r>
            <a:endParaRPr lang="en-US" sz="1600" dirty="0"/>
          </a:p>
        </p:txBody>
      </p:sp>
      <p:pic>
        <p:nvPicPr>
          <p:cNvPr id="7" name="Picture 6"/>
          <p:cNvPicPr>
            <a:picLocks noChangeAspect="1"/>
          </p:cNvPicPr>
          <p:nvPr/>
        </p:nvPicPr>
        <p:blipFill>
          <a:blip r:embed="rId3"/>
          <a:stretch>
            <a:fillRect/>
          </a:stretch>
        </p:blipFill>
        <p:spPr>
          <a:xfrm>
            <a:off x="226778" y="1262338"/>
            <a:ext cx="8708123" cy="477272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21"/>
          <p:cNvSpPr/>
          <p:nvPr/>
        </p:nvSpPr>
        <p:spPr>
          <a:xfrm>
            <a:off x="29262" y="-19050"/>
            <a:ext cx="9172575" cy="6877050"/>
          </a:xfrm>
          <a:prstGeom prst="rect">
            <a:avLst/>
          </a:prstGeom>
          <a:blipFill>
            <a:blip r:embed="rId2"/>
            <a:stretch>
              <a:fillRect/>
            </a:stretch>
          </a:blipFill>
        </p:spPr>
      </p:sp>
      <p:sp>
        <p:nvSpPr>
          <p:cNvPr id="6" name="Rectangle 5"/>
          <p:cNvSpPr/>
          <p:nvPr/>
        </p:nvSpPr>
        <p:spPr>
          <a:xfrm>
            <a:off x="1363369" y="-96999"/>
            <a:ext cx="7323431" cy="830997"/>
          </a:xfrm>
          <a:prstGeom prst="rect">
            <a:avLst/>
          </a:prstGeom>
        </p:spPr>
        <p:txBody>
          <a:bodyPr wrap="square">
            <a:spAutoFit/>
          </a:bodyPr>
          <a:lstStyle/>
          <a:p>
            <a:pPr algn="ctr"/>
            <a:r>
              <a:rPr lang="en-US" sz="3200" b="1" dirty="0" smtClean="0"/>
              <a:t>Another look at Analytics</a:t>
            </a:r>
          </a:p>
          <a:p>
            <a:pPr algn="ctr"/>
            <a:r>
              <a:rPr lang="en-US" sz="1600" dirty="0" smtClean="0"/>
              <a:t>(http</a:t>
            </a:r>
            <a:r>
              <a:rPr lang="en-US" sz="1600" dirty="0"/>
              <a:t>://</a:t>
            </a:r>
            <a:r>
              <a:rPr lang="en-US" sz="1600" dirty="0" err="1"/>
              <a:t>steinvox.com</a:t>
            </a:r>
            <a:r>
              <a:rPr lang="en-US" sz="1600" dirty="0"/>
              <a:t>/blog/big-data-and-analytics-the-analytics-value-chain</a:t>
            </a:r>
            <a:r>
              <a:rPr lang="en-US" sz="1600" dirty="0" smtClean="0"/>
              <a:t>/)</a:t>
            </a:r>
            <a:endParaRPr lang="en-US" sz="1600" dirty="0"/>
          </a:p>
        </p:txBody>
      </p:sp>
      <p:pic>
        <p:nvPicPr>
          <p:cNvPr id="7" name="Picture 6"/>
          <p:cNvPicPr>
            <a:picLocks noChangeAspect="1"/>
          </p:cNvPicPr>
          <p:nvPr/>
        </p:nvPicPr>
        <p:blipFill>
          <a:blip r:embed="rId3"/>
          <a:stretch>
            <a:fillRect/>
          </a:stretch>
        </p:blipFill>
        <p:spPr>
          <a:xfrm>
            <a:off x="224125" y="1245211"/>
            <a:ext cx="8658024" cy="510462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21"/>
          <p:cNvSpPr/>
          <p:nvPr/>
        </p:nvSpPr>
        <p:spPr>
          <a:xfrm>
            <a:off x="29262" y="-19050"/>
            <a:ext cx="9172575" cy="6877050"/>
          </a:xfrm>
          <a:prstGeom prst="rect">
            <a:avLst/>
          </a:prstGeom>
          <a:blipFill>
            <a:blip r:embed="rId2"/>
            <a:stretch>
              <a:fillRect/>
            </a:stretch>
          </a:blipFill>
        </p:spPr>
      </p:sp>
      <p:sp>
        <p:nvSpPr>
          <p:cNvPr id="8" name="Content Placeholder 2"/>
          <p:cNvSpPr txBox="1">
            <a:spLocks/>
          </p:cNvSpPr>
          <p:nvPr/>
        </p:nvSpPr>
        <p:spPr>
          <a:xfrm>
            <a:off x="546100" y="1575128"/>
            <a:ext cx="8229600" cy="3270240"/>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marL="0" indent="0">
              <a:buFont typeface="Arial"/>
              <a:buNone/>
            </a:pPr>
            <a:r>
              <a:rPr lang="en-US" sz="2800" dirty="0" smtClean="0">
                <a:hlinkClick r:id="rId3"/>
              </a:rPr>
              <a:t>…A/B testing</a:t>
            </a:r>
            <a:r>
              <a:rPr lang="en-US" sz="2800" dirty="0" smtClean="0"/>
              <a:t>, </a:t>
            </a:r>
            <a:r>
              <a:rPr lang="en-US" sz="2800" dirty="0" smtClean="0">
                <a:hlinkClick r:id="rId4"/>
              </a:rPr>
              <a:t>association rule learning</a:t>
            </a:r>
            <a:r>
              <a:rPr lang="en-US" sz="2800" dirty="0" smtClean="0"/>
              <a:t>, </a:t>
            </a:r>
            <a:r>
              <a:rPr lang="en-US" sz="2800" dirty="0" smtClean="0">
                <a:hlinkClick r:id="rId5"/>
              </a:rPr>
              <a:t>classification</a:t>
            </a:r>
            <a:r>
              <a:rPr lang="en-US" sz="2800" dirty="0" smtClean="0"/>
              <a:t>, </a:t>
            </a:r>
            <a:r>
              <a:rPr lang="en-US" sz="2800" dirty="0" smtClean="0">
                <a:hlinkClick r:id="rId6"/>
              </a:rPr>
              <a:t>cluster analysis</a:t>
            </a:r>
            <a:r>
              <a:rPr lang="en-US" sz="2800" dirty="0" smtClean="0"/>
              <a:t>, </a:t>
            </a:r>
            <a:r>
              <a:rPr lang="en-US" sz="2800" dirty="0" smtClean="0">
                <a:hlinkClick r:id="rId7"/>
              </a:rPr>
              <a:t>crowdsourcing</a:t>
            </a:r>
            <a:r>
              <a:rPr lang="en-US" sz="2800" dirty="0" smtClean="0"/>
              <a:t>, </a:t>
            </a:r>
            <a:r>
              <a:rPr lang="en-US" sz="2800" dirty="0" smtClean="0">
                <a:hlinkClick r:id="rId8"/>
              </a:rPr>
              <a:t>data fusion</a:t>
            </a:r>
            <a:r>
              <a:rPr lang="en-US" sz="2800" dirty="0" smtClean="0"/>
              <a:t> and </a:t>
            </a:r>
            <a:r>
              <a:rPr lang="en-US" sz="2800" dirty="0" smtClean="0">
                <a:hlinkClick r:id="rId9"/>
              </a:rPr>
              <a:t>integration</a:t>
            </a:r>
            <a:r>
              <a:rPr lang="en-US" sz="2800" dirty="0" smtClean="0"/>
              <a:t>, </a:t>
            </a:r>
            <a:r>
              <a:rPr lang="en-US" sz="2800" dirty="0" smtClean="0">
                <a:hlinkClick r:id="rId10"/>
              </a:rPr>
              <a:t>ensemble learning</a:t>
            </a:r>
            <a:r>
              <a:rPr lang="en-US" sz="2800" dirty="0" smtClean="0"/>
              <a:t>, </a:t>
            </a:r>
            <a:r>
              <a:rPr lang="en-US" sz="2800" dirty="0" smtClean="0">
                <a:hlinkClick r:id="rId11"/>
              </a:rPr>
              <a:t>genetic algorithms</a:t>
            </a:r>
            <a:r>
              <a:rPr lang="en-US" sz="2800" dirty="0" smtClean="0"/>
              <a:t>, </a:t>
            </a:r>
            <a:r>
              <a:rPr lang="en-US" sz="2800" dirty="0" smtClean="0">
                <a:hlinkClick r:id="rId12"/>
              </a:rPr>
              <a:t>machine learning</a:t>
            </a:r>
            <a:r>
              <a:rPr lang="en-US" sz="2800" dirty="0" smtClean="0"/>
              <a:t>, </a:t>
            </a:r>
            <a:r>
              <a:rPr lang="en-US" sz="2800" dirty="0" smtClean="0">
                <a:hlinkClick r:id="rId13"/>
              </a:rPr>
              <a:t>natural language processing</a:t>
            </a:r>
            <a:r>
              <a:rPr lang="en-US" sz="2800" dirty="0" smtClean="0"/>
              <a:t>, </a:t>
            </a:r>
            <a:r>
              <a:rPr lang="en-US" sz="2800" dirty="0" smtClean="0">
                <a:hlinkClick r:id="rId14"/>
              </a:rPr>
              <a:t>neural networks</a:t>
            </a:r>
            <a:r>
              <a:rPr lang="en-US" sz="2800" dirty="0" smtClean="0"/>
              <a:t>, </a:t>
            </a:r>
            <a:r>
              <a:rPr lang="en-US" sz="2800" dirty="0" smtClean="0">
                <a:hlinkClick r:id="rId15"/>
              </a:rPr>
              <a:t>pattern recognition</a:t>
            </a:r>
            <a:r>
              <a:rPr lang="en-US" sz="2800" dirty="0" smtClean="0"/>
              <a:t>, </a:t>
            </a:r>
            <a:r>
              <a:rPr lang="en-US" sz="2800" dirty="0" smtClean="0">
                <a:hlinkClick r:id="rId16"/>
              </a:rPr>
              <a:t>anomaly detection</a:t>
            </a:r>
            <a:r>
              <a:rPr lang="en-US" sz="2800" dirty="0" smtClean="0"/>
              <a:t>, </a:t>
            </a:r>
            <a:r>
              <a:rPr lang="en-US" sz="2800" dirty="0" smtClean="0">
                <a:hlinkClick r:id="rId17"/>
              </a:rPr>
              <a:t>predictive modelling</a:t>
            </a:r>
            <a:r>
              <a:rPr lang="en-US" sz="2800" dirty="0" smtClean="0"/>
              <a:t>, </a:t>
            </a:r>
            <a:r>
              <a:rPr lang="en-US" sz="2800" dirty="0" smtClean="0">
                <a:hlinkClick r:id="rId18"/>
              </a:rPr>
              <a:t>regression</a:t>
            </a:r>
            <a:r>
              <a:rPr lang="en-US" sz="2800" dirty="0" smtClean="0"/>
              <a:t>, </a:t>
            </a:r>
            <a:r>
              <a:rPr lang="en-US" sz="2800" dirty="0" smtClean="0">
                <a:hlinkClick r:id="rId19"/>
              </a:rPr>
              <a:t>sentiment analysis</a:t>
            </a:r>
            <a:r>
              <a:rPr lang="en-US" sz="2800" dirty="0" smtClean="0"/>
              <a:t>, </a:t>
            </a:r>
            <a:r>
              <a:rPr lang="en-US" sz="2800" dirty="0" smtClean="0">
                <a:hlinkClick r:id="rId20"/>
              </a:rPr>
              <a:t>signal processing</a:t>
            </a:r>
            <a:r>
              <a:rPr lang="en-US" sz="2800" dirty="0" smtClean="0"/>
              <a:t>, </a:t>
            </a:r>
            <a:r>
              <a:rPr lang="en-US" sz="2800" dirty="0" smtClean="0">
                <a:hlinkClick r:id="rId21"/>
              </a:rPr>
              <a:t>supervised</a:t>
            </a:r>
            <a:r>
              <a:rPr lang="en-US" sz="2800" dirty="0" smtClean="0"/>
              <a:t> and </a:t>
            </a:r>
            <a:r>
              <a:rPr lang="en-US" sz="2800" dirty="0" smtClean="0">
                <a:hlinkClick r:id="rId22"/>
              </a:rPr>
              <a:t>unsupervised learning</a:t>
            </a:r>
            <a:r>
              <a:rPr lang="en-US" sz="2800" dirty="0" smtClean="0"/>
              <a:t>, </a:t>
            </a:r>
            <a:r>
              <a:rPr lang="en-US" sz="2800" dirty="0" smtClean="0">
                <a:hlinkClick r:id="rId23"/>
              </a:rPr>
              <a:t>simulation</a:t>
            </a:r>
            <a:r>
              <a:rPr lang="en-US" sz="2800" dirty="0" smtClean="0"/>
              <a:t>, </a:t>
            </a:r>
            <a:r>
              <a:rPr lang="en-US" sz="2800" dirty="0" smtClean="0">
                <a:hlinkClick r:id="rId24"/>
              </a:rPr>
              <a:t>time series analysis</a:t>
            </a:r>
            <a:r>
              <a:rPr lang="en-US" sz="2800" dirty="0" smtClean="0"/>
              <a:t> and </a:t>
            </a:r>
            <a:r>
              <a:rPr lang="en-US" sz="2800" dirty="0" smtClean="0">
                <a:hlinkClick r:id="rId25"/>
              </a:rPr>
              <a:t>visualisation</a:t>
            </a:r>
            <a:r>
              <a:rPr lang="en-US" sz="2800" dirty="0" smtClean="0"/>
              <a:t>. </a:t>
            </a:r>
            <a:endParaRPr lang="en-US" sz="2800" dirty="0"/>
          </a:p>
        </p:txBody>
      </p:sp>
      <p:sp>
        <p:nvSpPr>
          <p:cNvPr id="9" name="Rectangle 8"/>
          <p:cNvSpPr/>
          <p:nvPr/>
        </p:nvSpPr>
        <p:spPr>
          <a:xfrm>
            <a:off x="1168400" y="-55412"/>
            <a:ext cx="7570318" cy="1323439"/>
          </a:xfrm>
          <a:prstGeom prst="rect">
            <a:avLst/>
          </a:prstGeom>
        </p:spPr>
        <p:txBody>
          <a:bodyPr wrap="square">
            <a:spAutoFit/>
          </a:bodyPr>
          <a:lstStyle/>
          <a:p>
            <a:pPr algn="ctr"/>
            <a:r>
              <a:rPr lang="en-US" sz="2400" b="1" dirty="0"/>
              <a:t>A 2011 </a:t>
            </a:r>
            <a:r>
              <a:rPr lang="en-US" sz="2400" b="1" dirty="0">
                <a:hlinkClick r:id="rId26"/>
              </a:rPr>
              <a:t>McKinsey</a:t>
            </a:r>
            <a:r>
              <a:rPr lang="en-US" sz="2400" b="1" dirty="0"/>
              <a:t> </a:t>
            </a:r>
            <a:r>
              <a:rPr lang="en-US" sz="2400" b="1" dirty="0" smtClean="0"/>
              <a:t>report </a:t>
            </a:r>
            <a:r>
              <a:rPr lang="en-US" sz="2400" b="1" dirty="0"/>
              <a:t>suggests suitable technologies </a:t>
            </a:r>
            <a:r>
              <a:rPr lang="en-US" sz="2400" b="1" dirty="0" smtClean="0"/>
              <a:t>include...  </a:t>
            </a:r>
          </a:p>
          <a:p>
            <a:r>
              <a:rPr lang="en-US" sz="1600" dirty="0" smtClean="0"/>
              <a:t>(</a:t>
            </a:r>
            <a:r>
              <a:rPr lang="en-US" sz="1600" dirty="0"/>
              <a:t>http://</a:t>
            </a:r>
            <a:r>
              <a:rPr lang="en-US" sz="1600" dirty="0" err="1"/>
              <a:t>www.mckinsey.com</a:t>
            </a:r>
            <a:r>
              <a:rPr lang="en-US" sz="1600" dirty="0"/>
              <a:t>/insights/</a:t>
            </a:r>
            <a:r>
              <a:rPr lang="en-US" sz="1600" dirty="0" err="1"/>
              <a:t>business_technology</a:t>
            </a:r>
            <a:r>
              <a:rPr lang="en-US" sz="1600" dirty="0"/>
              <a:t>/</a:t>
            </a:r>
            <a:r>
              <a:rPr lang="en-US" sz="1600" dirty="0" err="1" smtClean="0"/>
              <a:t>big_data_the_next_frontier_for_innovation</a:t>
            </a:r>
            <a:r>
              <a:rPr lang="en-US" sz="1600" dirty="0" smtClean="0"/>
              <a:t>)</a:t>
            </a:r>
            <a:endParaRPr lang="en-US" sz="1600" dirty="0"/>
          </a:p>
        </p:txBody>
      </p:sp>
    </p:spTree>
    <p:extLst>
      <p:ext uri="{BB962C8B-B14F-4D97-AF65-F5344CB8AC3E}">
        <p14:creationId xmlns:p14="http://schemas.microsoft.com/office/powerpoint/2010/main" val="3110649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876300" y="152400"/>
            <a:ext cx="8572500" cy="563563"/>
          </a:xfrm>
        </p:spPr>
        <p:txBody>
          <a:bodyPr/>
          <a:lstStyle/>
          <a:p>
            <a:pPr lvl="1"/>
            <a:r>
              <a:rPr lang="en-US" sz="3200" dirty="0"/>
              <a:t>Data Scientist in the context of analytics</a:t>
            </a:r>
          </a:p>
        </p:txBody>
      </p:sp>
      <p:sp>
        <p:nvSpPr>
          <p:cNvPr id="6" name="Content Placeholder 2"/>
          <p:cNvSpPr txBox="1">
            <a:spLocks/>
          </p:cNvSpPr>
          <p:nvPr/>
        </p:nvSpPr>
        <p:spPr>
          <a:xfrm>
            <a:off x="508000" y="1039196"/>
            <a:ext cx="8229600" cy="366086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a:buFont typeface="Arial"/>
              <a:buNone/>
            </a:pPr>
            <a:r>
              <a:rPr lang="en-US" sz="2400" dirty="0" smtClean="0"/>
              <a:t>Data Scientist</a:t>
            </a:r>
          </a:p>
          <a:p>
            <a:pPr>
              <a:buFont typeface="Arial"/>
              <a:buNone/>
            </a:pPr>
            <a:r>
              <a:rPr lang="en-US" sz="1800" dirty="0" smtClean="0">
                <a:solidFill>
                  <a:srgbClr val="000000"/>
                </a:solidFill>
              </a:rPr>
              <a:t>	A data scientist possesses a combination of analytic, machine learning, data mining and statistical skills as well as experience with algorithms </a:t>
            </a:r>
            <a:r>
              <a:rPr lang="en-US" sz="1800" dirty="0" smtClean="0"/>
              <a:t>and statistical skills as well as experience with algorithms and coding. Perhaps the most important skill a data scientist possesses, however, is the ability to explain the significance of data in a way that can be easily understood by others. </a:t>
            </a:r>
            <a:r>
              <a:rPr lang="en-US" sz="1800" dirty="0" smtClean="0">
                <a:solidFill>
                  <a:srgbClr val="000000"/>
                </a:solidFill>
                <a:hlinkClick r:id="rId3"/>
              </a:rPr>
              <a:t> </a:t>
            </a:r>
            <a:r>
              <a:rPr lang="en-US" sz="1800" dirty="0" smtClean="0">
                <a:solidFill>
                  <a:srgbClr val="000000"/>
                </a:solidFill>
              </a:rPr>
              <a:t> (Source: </a:t>
            </a:r>
            <a:r>
              <a:rPr lang="en-US" sz="1800" dirty="0" smtClean="0">
                <a:solidFill>
                  <a:srgbClr val="000000"/>
                </a:solidFill>
                <a:hlinkClick r:id="rId4"/>
              </a:rPr>
              <a:t>http://searchbusinessanalytics.techtarget.com/definition/Data-scientist</a:t>
            </a:r>
            <a:r>
              <a:rPr lang="en-US" sz="1800" dirty="0" smtClean="0">
                <a:solidFill>
                  <a:srgbClr val="000000"/>
                </a:solidFill>
              </a:rPr>
              <a:t>)</a:t>
            </a:r>
          </a:p>
          <a:p>
            <a:pPr>
              <a:buFont typeface="Arial"/>
              <a:buNone/>
            </a:pPr>
            <a:endParaRPr lang="en-US" sz="1800" dirty="0">
              <a:solidFill>
                <a:srgbClr val="000000"/>
              </a:solidFill>
            </a:endParaRPr>
          </a:p>
          <a:p>
            <a:pPr indent="0">
              <a:buNone/>
            </a:pPr>
            <a:r>
              <a:rPr lang="en-US" sz="1800" dirty="0"/>
              <a:t>Rising alongside the relatively new </a:t>
            </a:r>
            <a:r>
              <a:rPr lang="en-US" sz="1800" dirty="0">
                <a:solidFill>
                  <a:srgbClr val="000000"/>
                </a:solidFill>
              </a:rPr>
              <a:t>technology of </a:t>
            </a:r>
            <a:r>
              <a:rPr lang="en-US" sz="1800" dirty="0">
                <a:solidFill>
                  <a:srgbClr val="000000"/>
                </a:solidFill>
                <a:hlinkClick r:id="rId5"/>
              </a:rPr>
              <a:t>big data</a:t>
            </a:r>
            <a:r>
              <a:rPr lang="en-US" sz="1800" dirty="0">
                <a:solidFill>
                  <a:srgbClr val="000000"/>
                </a:solidFill>
              </a:rPr>
              <a:t> is the new job title data scientist. While not tied exclusively to </a:t>
            </a:r>
            <a:r>
              <a:rPr lang="en-US" sz="1800" dirty="0">
                <a:solidFill>
                  <a:srgbClr val="000000"/>
                </a:solidFill>
                <a:hlinkClick r:id="rId5"/>
              </a:rPr>
              <a:t>big data</a:t>
            </a:r>
            <a:r>
              <a:rPr lang="en-US" sz="1800" dirty="0">
                <a:solidFill>
                  <a:srgbClr val="000000"/>
                </a:solidFill>
              </a:rPr>
              <a:t> projects</a:t>
            </a:r>
            <a:r>
              <a:rPr lang="en-US" sz="1800" dirty="0"/>
              <a:t>, the data scientist role does complement them because of the increased breadth and depth of data being examined, as compared to traditional roles</a:t>
            </a:r>
            <a:r>
              <a:rPr lang="en-US" sz="1800" dirty="0" smtClean="0"/>
              <a:t>.  (Source: </a:t>
            </a:r>
            <a:r>
              <a:rPr lang="en-US" sz="1800" u="sng" dirty="0">
                <a:hlinkClick r:id="rId6"/>
              </a:rPr>
              <a:t>http://www-01.ibm.com/software/data/infosphere/data-scientist</a:t>
            </a:r>
            <a:r>
              <a:rPr lang="en-US" sz="1800" u="sng" dirty="0" smtClean="0">
                <a:hlinkClick r:id="rId6"/>
              </a:rPr>
              <a:t>/</a:t>
            </a:r>
            <a:r>
              <a:rPr lang="en-US" sz="1800" dirty="0"/>
              <a:t>)</a:t>
            </a:r>
          </a:p>
          <a:p>
            <a:pPr>
              <a:buFont typeface="Arial"/>
              <a:buNone/>
            </a:pPr>
            <a:endParaRPr lang="en-US" sz="18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1092200" y="160337"/>
            <a:ext cx="7747000" cy="500063"/>
          </a:xfrm>
        </p:spPr>
        <p:txBody>
          <a:bodyPr/>
          <a:lstStyle/>
          <a:p>
            <a:r>
              <a:rPr lang="en-US" sz="3200" dirty="0"/>
              <a:t>Analytics Master's </a:t>
            </a:r>
            <a:r>
              <a:rPr lang="en-US" sz="3200" dirty="0" smtClean="0"/>
              <a:t>Degrees Programs</a:t>
            </a:r>
            <a:endParaRPr lang="en-US" dirty="0"/>
          </a:p>
        </p:txBody>
      </p:sp>
      <p:pic>
        <p:nvPicPr>
          <p:cNvPr id="6" name="Picture 5"/>
          <p:cNvPicPr/>
          <p:nvPr/>
        </p:nvPicPr>
        <p:blipFill>
          <a:blip r:embed="rId3"/>
          <a:srcRect/>
          <a:stretch>
            <a:fillRect/>
          </a:stretch>
        </p:blipFill>
        <p:spPr bwMode="auto">
          <a:xfrm>
            <a:off x="1295400" y="952500"/>
            <a:ext cx="6583826" cy="546468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1104900" y="160337"/>
            <a:ext cx="7708900" cy="525463"/>
          </a:xfrm>
        </p:spPr>
        <p:txBody>
          <a:bodyPr/>
          <a:lstStyle/>
          <a:p>
            <a:pPr indent="0" algn="ctr"/>
            <a:r>
              <a:rPr lang="en-US" dirty="0" smtClean="0"/>
              <a:t>What Defines a Data Scientist?</a:t>
            </a:r>
            <a:endParaRPr lang="en-US" dirty="0"/>
          </a:p>
        </p:txBody>
      </p:sp>
      <p:sp>
        <p:nvSpPr>
          <p:cNvPr id="6" name="Content Placeholder 2"/>
          <p:cNvSpPr txBox="1">
            <a:spLocks/>
          </p:cNvSpPr>
          <p:nvPr/>
        </p:nvSpPr>
        <p:spPr>
          <a:xfrm>
            <a:off x="368300" y="894248"/>
            <a:ext cx="8229600" cy="5658951"/>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marL="0" indent="0">
              <a:buFont typeface="Arial"/>
              <a:buNone/>
            </a:pPr>
            <a:r>
              <a:rPr lang="en-US" sz="1800" b="1" dirty="0" smtClean="0"/>
              <a:t>Organizational Leadership, Statistics, Data analysis, Probability, Algorithms for Data </a:t>
            </a:r>
            <a:r>
              <a:rPr lang="en-US" sz="1800" b="1" dirty="0"/>
              <a:t>S</a:t>
            </a:r>
            <a:r>
              <a:rPr lang="en-US" sz="1800" b="1" dirty="0" smtClean="0"/>
              <a:t>cience, Data Engineering, Machine Learning, Exploratory Data Analysis, HealthCare Analytics, Business Analytics</a:t>
            </a:r>
          </a:p>
          <a:p>
            <a:pPr>
              <a:buFont typeface="Arial"/>
              <a:buNone/>
            </a:pPr>
            <a:endParaRPr lang="en-US" sz="1800" b="1" dirty="0" smtClean="0"/>
          </a:p>
          <a:p>
            <a:pPr marL="285750" lvl="1">
              <a:buFontTx/>
              <a:buChar char="-"/>
              <a:tabLst>
                <a:tab pos="457200" algn="l"/>
              </a:tabLst>
            </a:pPr>
            <a:r>
              <a:rPr lang="en-US" sz="1600" dirty="0" smtClean="0"/>
              <a:t>Woodstock, AGU IN43A-1638: The role of the Data Scientist is a hybrid one, of not quite belonging and yet highly valued. With the skills to support domain scientists with data and computational needs and communicate across domains, yet not quite able to do the domain science itself. Role of the data scientist: Provides access to unified technology (open standards); know seamless access, training scientists in IT, build community (with scientists)</a:t>
            </a:r>
          </a:p>
          <a:p>
            <a:pPr marL="285750" lvl="1">
              <a:buFontTx/>
              <a:buChar char="-"/>
              <a:tabLst>
                <a:tab pos="457200" algn="l"/>
              </a:tabLst>
            </a:pPr>
            <a:r>
              <a:rPr lang="en-US" sz="1600" dirty="0" smtClean="0"/>
              <a:t> Evans, AGU IN43A-1641: Data Scientist, who has a greater capacity in mathematical, numerical </a:t>
            </a:r>
            <a:r>
              <a:rPr lang="en-US" sz="1600" dirty="0" err="1" smtClean="0"/>
              <a:t>modelling</a:t>
            </a:r>
            <a:r>
              <a:rPr lang="en-US" sz="1600" dirty="0" smtClean="0"/>
              <a:t>, statistics, computational skills, software engineering and spatial skills and the ability to integrate data across multiple domains.</a:t>
            </a:r>
          </a:p>
          <a:p>
            <a:pPr>
              <a:buFont typeface="Arial"/>
              <a:buNone/>
            </a:pPr>
            <a:endParaRPr lang="en-US" sz="1800" b="1" dirty="0" smtClean="0"/>
          </a:p>
        </p:txBody>
      </p:sp>
    </p:spTree>
    <p:extLst>
      <p:ext uri="{BB962C8B-B14F-4D97-AF65-F5344CB8AC3E}">
        <p14:creationId xmlns:p14="http://schemas.microsoft.com/office/powerpoint/2010/main" val="4008061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p:nvPr/>
        </p:nvSpPr>
        <p:spPr>
          <a:xfrm>
            <a:off x="890200" y="764425"/>
            <a:ext cx="3657600" cy="457200"/>
          </a:xfrm>
          <a:prstGeom prst="rect">
            <a:avLst/>
          </a:prstGeom>
          <a:noFill/>
        </p:spPr>
        <p:txBody>
          <a:bodyPr lIns="91425" tIns="91425" rIns="91425" bIns="91425" anchor="t" anchorCtr="0">
            <a:noAutofit/>
          </a:bodyPr>
          <a:lstStyle/>
          <a:p>
            <a:endParaRPr/>
          </a:p>
        </p:txBody>
      </p:sp>
      <p:sp>
        <p:nvSpPr>
          <p:cNvPr id="235" name="Shape 235"/>
          <p:cNvSpPr txBox="1"/>
          <p:nvPr/>
        </p:nvSpPr>
        <p:spPr>
          <a:xfrm>
            <a:off x="2786750" y="1074050"/>
            <a:ext cx="3657600" cy="457200"/>
          </a:xfrm>
          <a:prstGeom prst="rect">
            <a:avLst/>
          </a:prstGeom>
          <a:noFill/>
        </p:spPr>
        <p:txBody>
          <a:bodyPr lIns="91425" tIns="91425" rIns="91425" bIns="91425" anchor="t" anchorCtr="0">
            <a:noAutofit/>
          </a:bodyPr>
          <a:lstStyle/>
          <a:p>
            <a:pPr lvl="0" rtl="0">
              <a:buNone/>
            </a:pPr>
            <a:r>
              <a:rPr lang="en"/>
              <a:t>Presentation for Lawrence</a:t>
            </a:r>
          </a:p>
          <a:p>
            <a:endParaRPr lang="en"/>
          </a:p>
          <a:p>
            <a:pPr lvl="0" rtl="0">
              <a:buNone/>
            </a:pPr>
            <a:r>
              <a:rPr lang="en"/>
              <a:t>Chris:  Do you know how to paste Gilberto’s sample presentation format into this Google Presentation?</a:t>
            </a:r>
          </a:p>
          <a:p>
            <a:pPr lvl="0" rtl="0">
              <a:buNone/>
            </a:pPr>
            <a:r>
              <a:rPr lang="en"/>
              <a:t>Steve: See if this works. (GV)</a:t>
            </a:r>
          </a:p>
        </p:txBody>
      </p:sp>
      <p:sp>
        <p:nvSpPr>
          <p:cNvPr id="236" name="Shape 236"/>
          <p:cNvSpPr/>
          <p:nvPr/>
        </p:nvSpPr>
        <p:spPr>
          <a:xfrm>
            <a:off x="-6925" y="7250"/>
            <a:ext cx="9172575" cy="6877050"/>
          </a:xfrm>
          <a:prstGeom prst="rect">
            <a:avLst/>
          </a:prstGeom>
          <a:blipFill>
            <a:blip r:embed="rId3"/>
            <a:stretch>
              <a:fillRect/>
            </a:stretch>
          </a:blipFill>
        </p:spPr>
      </p:sp>
      <p:sp>
        <p:nvSpPr>
          <p:cNvPr id="237" name="Shape 237"/>
          <p:cNvSpPr txBox="1"/>
          <p:nvPr/>
        </p:nvSpPr>
        <p:spPr>
          <a:xfrm>
            <a:off x="397104" y="916824"/>
            <a:ext cx="7818792" cy="5750676"/>
          </a:xfrm>
          <a:prstGeom prst="rect">
            <a:avLst/>
          </a:prstGeom>
          <a:noFill/>
        </p:spPr>
        <p:txBody>
          <a:bodyPr lIns="91425" tIns="91425" rIns="91425" bIns="91425" anchor="t" anchorCtr="0">
            <a:noAutofit/>
          </a:bodyPr>
          <a:lstStyle/>
          <a:p>
            <a:r>
              <a:rPr lang="en-US" sz="2400" dirty="0" smtClean="0"/>
              <a:t>Interactive:</a:t>
            </a:r>
          </a:p>
          <a:p>
            <a:endParaRPr lang="en-US" sz="2000" dirty="0"/>
          </a:p>
          <a:p>
            <a:pPr marL="457200" indent="-457200">
              <a:buFontTx/>
              <a:buChar char="-"/>
            </a:pPr>
            <a:r>
              <a:rPr lang="en-US" sz="2000" dirty="0" smtClean="0"/>
              <a:t>Slides are to stimulate thinking</a:t>
            </a:r>
          </a:p>
          <a:p>
            <a:pPr marL="457200" indent="-457200">
              <a:buFontTx/>
              <a:buChar char="-"/>
            </a:pPr>
            <a:endParaRPr lang="en-US" sz="2000" dirty="0"/>
          </a:p>
          <a:p>
            <a:pPr marL="457200" indent="-457200">
              <a:buFontTx/>
              <a:buChar char="-"/>
            </a:pPr>
            <a:r>
              <a:rPr lang="en-US" sz="2000" dirty="0" smtClean="0"/>
              <a:t>Think:  (Managing Data): What is important, that needs to be done, but currently can not be done?  (And how WE can get it done?)</a:t>
            </a:r>
          </a:p>
          <a:p>
            <a:pPr marL="457200" indent="-457200">
              <a:buFontTx/>
              <a:buChar char="-"/>
            </a:pPr>
            <a:endParaRPr lang="en-US" sz="2000" dirty="0"/>
          </a:p>
          <a:p>
            <a:pPr marL="457200" indent="-457200">
              <a:buFontTx/>
              <a:buChar char="-"/>
            </a:pPr>
            <a:r>
              <a:rPr lang="en-US" sz="2000" dirty="0" smtClean="0"/>
              <a:t>We are here to explore the possibilities, not just hear the possibilities</a:t>
            </a:r>
          </a:p>
          <a:p>
            <a:pPr marL="457200" indent="-457200">
              <a:buFontTx/>
              <a:buChar char="-"/>
            </a:pPr>
            <a:endParaRPr lang="en-US" sz="2000" dirty="0"/>
          </a:p>
          <a:p>
            <a:pPr marL="457200" indent="-457200">
              <a:buFontTx/>
              <a:buChar char="-"/>
            </a:pPr>
            <a:r>
              <a:rPr lang="en-US" sz="2000" dirty="0" smtClean="0"/>
              <a:t>Information defining/gathering/listing mode to lay the groundwork for the work to be addressed</a:t>
            </a:r>
            <a:endParaRPr lang="en-US" sz="2000" dirty="0"/>
          </a:p>
          <a:p>
            <a:pPr lvl="4"/>
            <a:endParaRPr lang="en" sz="2400" dirty="0"/>
          </a:p>
        </p:txBody>
      </p:sp>
      <p:sp>
        <p:nvSpPr>
          <p:cNvPr id="2" name="Rectangle 1"/>
          <p:cNvSpPr/>
          <p:nvPr/>
        </p:nvSpPr>
        <p:spPr>
          <a:xfrm>
            <a:off x="3673139" y="7250"/>
            <a:ext cx="1749322" cy="646331"/>
          </a:xfrm>
          <a:prstGeom prst="rect">
            <a:avLst/>
          </a:prstGeom>
        </p:spPr>
        <p:txBody>
          <a:bodyPr wrap="none">
            <a:spAutoFit/>
          </a:bodyPr>
          <a:lstStyle/>
          <a:p>
            <a:r>
              <a:rPr lang="en-US" sz="3600" b="1" dirty="0" smtClean="0"/>
              <a:t>Format</a:t>
            </a:r>
            <a:endParaRPr lang="en-US" sz="3600" b="1" dirty="0"/>
          </a:p>
        </p:txBody>
      </p:sp>
    </p:spTree>
    <p:extLst>
      <p:ext uri="{BB962C8B-B14F-4D97-AF65-F5344CB8AC3E}">
        <p14:creationId xmlns:p14="http://schemas.microsoft.com/office/powerpoint/2010/main" val="58206470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774700" y="-372532"/>
            <a:ext cx="8369299" cy="1129770"/>
          </a:xfrm>
        </p:spPr>
        <p:txBody>
          <a:bodyPr/>
          <a:lstStyle/>
          <a:p>
            <a:pPr lvl="1" algn="ctr"/>
            <a:r>
              <a:rPr lang="en-US" sz="2400" dirty="0" smtClean="0"/>
              <a:t>Session Goal 2: Define Activities to </a:t>
            </a:r>
            <a:r>
              <a:rPr lang="en-US" sz="2400" dirty="0"/>
              <a:t>advance the utilization of analytics techniques and </a:t>
            </a:r>
            <a:r>
              <a:rPr lang="en-US" sz="2400" dirty="0" smtClean="0"/>
              <a:t>methodologies</a:t>
            </a:r>
            <a:endParaRPr lang="en-US" sz="2400" dirty="0"/>
          </a:p>
        </p:txBody>
      </p:sp>
      <p:sp>
        <p:nvSpPr>
          <p:cNvPr id="5" name="Rectangle 4"/>
          <p:cNvSpPr/>
          <p:nvPr/>
        </p:nvSpPr>
        <p:spPr>
          <a:xfrm>
            <a:off x="194734" y="1103560"/>
            <a:ext cx="8864601" cy="5078314"/>
          </a:xfrm>
          <a:prstGeom prst="rect">
            <a:avLst/>
          </a:prstGeom>
        </p:spPr>
        <p:txBody>
          <a:bodyPr wrap="square">
            <a:spAutoFit/>
          </a:bodyPr>
          <a:lstStyle/>
          <a:p>
            <a:pPr marL="800100" lvl="1" indent="-800100"/>
            <a:r>
              <a:rPr lang="en-US" sz="2000" b="1" i="1" dirty="0"/>
              <a:t>Goal:  List potential activities to facilitate “cost-effective, innovative forms of information processing” techniques and methodologies, in particular, unique to </a:t>
            </a:r>
            <a:r>
              <a:rPr lang="en-US" sz="2000" b="1" i="1" dirty="0" smtClean="0"/>
              <a:t>LHD</a:t>
            </a:r>
          </a:p>
          <a:p>
            <a:pPr marL="800100" lvl="1" indent="-800100"/>
            <a:endParaRPr lang="en-US" sz="2000" b="1" i="1" dirty="0" smtClean="0"/>
          </a:p>
          <a:p>
            <a:pPr marL="800100" lvl="1" indent="-800100"/>
            <a:r>
              <a:rPr lang="en-US" sz="2000" b="1" i="1" dirty="0" smtClean="0"/>
              <a:t>Goal</a:t>
            </a:r>
            <a:r>
              <a:rPr lang="en-US" sz="2000" b="1" i="1" dirty="0"/>
              <a:t>:  List potential </a:t>
            </a:r>
            <a:r>
              <a:rPr lang="en-US" sz="2000" b="1" i="1" dirty="0" smtClean="0"/>
              <a:t>actions</a:t>
            </a:r>
          </a:p>
          <a:p>
            <a:pPr marL="800100" lvl="1" indent="-800100"/>
            <a:endParaRPr lang="en-US" sz="2000" b="1" i="1" dirty="0" smtClean="0"/>
          </a:p>
          <a:p>
            <a:pPr marL="800100" lvl="1" indent="-800100"/>
            <a:r>
              <a:rPr lang="en-US" sz="2000" b="1" i="1" dirty="0" smtClean="0"/>
              <a:t>Goal</a:t>
            </a:r>
            <a:r>
              <a:rPr lang="en-US" sz="2000" b="1" i="1" dirty="0"/>
              <a:t>:  Draft a timeline with activities and </a:t>
            </a:r>
            <a:r>
              <a:rPr lang="en-US" sz="2000" b="1" i="1" dirty="0" smtClean="0"/>
              <a:t>actions</a:t>
            </a:r>
            <a:endParaRPr lang="en-US" sz="2000" dirty="0" smtClean="0"/>
          </a:p>
          <a:p>
            <a:pPr marL="800100" lvl="1" indent="-800100"/>
            <a:endParaRPr lang="en-US" sz="2000" b="1" i="1" dirty="0"/>
          </a:p>
          <a:p>
            <a:pPr marL="800100" lvl="1" indent="-800100"/>
            <a:r>
              <a:rPr lang="en-US" sz="2000" dirty="0" smtClean="0"/>
              <a:t>Possibilities:</a:t>
            </a:r>
          </a:p>
          <a:p>
            <a:pPr marL="520700" lvl="2" indent="-292100"/>
            <a:r>
              <a:rPr lang="en-US" sz="1600" dirty="0"/>
              <a:t>&lt;1 year:</a:t>
            </a:r>
          </a:p>
          <a:p>
            <a:pPr marL="520700" lvl="2" indent="-292100">
              <a:buFont typeface="Arial"/>
              <a:buChar char="•"/>
            </a:pPr>
            <a:r>
              <a:rPr lang="en-US" sz="1600" dirty="0"/>
              <a:t>S</a:t>
            </a:r>
            <a:r>
              <a:rPr lang="en-US" sz="1600" dirty="0" smtClean="0"/>
              <a:t>pecify/Analyze </a:t>
            </a:r>
            <a:r>
              <a:rPr lang="en-US" sz="1600" dirty="0"/>
              <a:t>user scenarios that involve the need for analytics </a:t>
            </a:r>
            <a:r>
              <a:rPr lang="en-US" sz="1600" dirty="0" smtClean="0"/>
              <a:t>required </a:t>
            </a:r>
            <a:r>
              <a:rPr lang="en-US" sz="1600" dirty="0"/>
              <a:t>to further analyze large heterogeneous Earth science datasets. </a:t>
            </a:r>
            <a:r>
              <a:rPr lang="en-US" sz="1600" dirty="0" smtClean="0"/>
              <a:t> </a:t>
            </a:r>
          </a:p>
          <a:p>
            <a:pPr marL="520700" lvl="2" indent="-292100"/>
            <a:r>
              <a:rPr lang="en-US" sz="1600" dirty="0" smtClean="0"/>
              <a:t>1</a:t>
            </a:r>
            <a:r>
              <a:rPr lang="en-US" sz="1600" dirty="0"/>
              <a:t>-2 years:</a:t>
            </a:r>
          </a:p>
          <a:p>
            <a:pPr marL="520700" lvl="2" indent="-292100">
              <a:buFont typeface="Arial"/>
              <a:buChar char="•"/>
            </a:pPr>
            <a:r>
              <a:rPr lang="en-US" sz="1600" dirty="0"/>
              <a:t>D</a:t>
            </a:r>
            <a:r>
              <a:rPr lang="en-US" sz="1600" dirty="0" smtClean="0"/>
              <a:t>ocument </a:t>
            </a:r>
            <a:r>
              <a:rPr lang="en-US" sz="1600" dirty="0"/>
              <a:t>a wish list of clearly specified analytics that can satisfy user scenarios, lending themselves to gleaning knowledge from </a:t>
            </a:r>
            <a:r>
              <a:rPr lang="en-US" sz="1600" dirty="0" smtClean="0"/>
              <a:t>information.</a:t>
            </a:r>
          </a:p>
          <a:p>
            <a:pPr marL="520700" lvl="2" indent="-292100">
              <a:buFont typeface="Arial"/>
              <a:buChar char="•"/>
            </a:pPr>
            <a:r>
              <a:rPr lang="en-US" sz="1600" dirty="0" smtClean="0"/>
              <a:t>Have </a:t>
            </a:r>
            <a:r>
              <a:rPr lang="en-US" sz="1600" dirty="0"/>
              <a:t>them peer reviewed </a:t>
            </a:r>
          </a:p>
          <a:p>
            <a:pPr marL="520700" lvl="2" indent="-292100"/>
            <a:r>
              <a:rPr lang="en-US" sz="1600" dirty="0"/>
              <a:t>2-3 years:</a:t>
            </a:r>
          </a:p>
          <a:p>
            <a:pPr marL="520700" lvl="2" indent="-292100">
              <a:buFont typeface="Arial"/>
              <a:buChar char="•"/>
            </a:pPr>
            <a:r>
              <a:rPr lang="en-US" sz="1600" dirty="0" smtClean="0"/>
              <a:t>From collaborations to </a:t>
            </a:r>
            <a:r>
              <a:rPr lang="en-US" sz="1600" dirty="0"/>
              <a:t>implement analytics tools and </a:t>
            </a:r>
            <a:r>
              <a:rPr lang="en-US" sz="1600" dirty="0" smtClean="0"/>
              <a:t>techniques</a:t>
            </a:r>
          </a:p>
        </p:txBody>
      </p:sp>
    </p:spTree>
    <p:extLst>
      <p:ext uri="{BB962C8B-B14F-4D97-AF65-F5344CB8AC3E}">
        <p14:creationId xmlns:p14="http://schemas.microsoft.com/office/powerpoint/2010/main" val="2176751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3" name="Rectangle 2"/>
          <p:cNvSpPr/>
          <p:nvPr/>
        </p:nvSpPr>
        <p:spPr>
          <a:xfrm>
            <a:off x="279400" y="1030385"/>
            <a:ext cx="8331200" cy="1938992"/>
          </a:xfrm>
          <a:prstGeom prst="rect">
            <a:avLst/>
          </a:prstGeom>
        </p:spPr>
        <p:txBody>
          <a:bodyPr wrap="square">
            <a:spAutoFit/>
          </a:bodyPr>
          <a:lstStyle/>
          <a:p>
            <a:pPr marL="800100" lvl="1" indent="-800100"/>
            <a:endParaRPr lang="en-US" sz="2000" b="1" i="1" dirty="0" smtClean="0"/>
          </a:p>
          <a:p>
            <a:pPr lvl="1">
              <a:buFontTx/>
              <a:buChar char="-"/>
            </a:pPr>
            <a:r>
              <a:rPr lang="en-US" sz="1600" dirty="0" smtClean="0"/>
              <a:t> Dozens of excellent user scenarios have already been collected by the NIST Big Data Public Working Group (</a:t>
            </a:r>
            <a:r>
              <a:rPr lang="en-US" sz="1600" dirty="0" smtClean="0">
                <a:hlinkClick r:id="rId3"/>
              </a:rPr>
              <a:t>http://bigdatawg.nist.gov/workshop.php</a:t>
            </a:r>
            <a:r>
              <a:rPr lang="en-US" sz="1600" dirty="0" smtClean="0"/>
              <a:t>)</a:t>
            </a:r>
          </a:p>
          <a:p>
            <a:pPr lvl="1">
              <a:buFontTx/>
              <a:buChar char="-"/>
            </a:pPr>
            <a:r>
              <a:rPr lang="en-US" sz="1600" dirty="0" smtClean="0"/>
              <a:t> RDA Big Data Analytics (BDA) Interest Group also addresses this area of interest (</a:t>
            </a:r>
            <a:r>
              <a:rPr lang="en-US" sz="1600" dirty="0" smtClean="0">
                <a:hlinkClick r:id="rId4"/>
              </a:rPr>
              <a:t>https://rd-alliance.org/internal-groups/big-data-analytics-ig.html</a:t>
            </a:r>
            <a:r>
              <a:rPr lang="en-US" sz="1600" dirty="0" smtClean="0"/>
              <a:t>)</a:t>
            </a:r>
          </a:p>
          <a:p>
            <a:pPr lvl="1">
              <a:buFontTx/>
              <a:buChar char="-"/>
            </a:pPr>
            <a:r>
              <a:rPr lang="en-US" sz="1600" dirty="0" smtClean="0"/>
              <a:t> </a:t>
            </a:r>
            <a:r>
              <a:rPr lang="en-US" sz="1600" dirty="0" err="1" smtClean="0"/>
              <a:t>Lary</a:t>
            </a:r>
            <a:r>
              <a:rPr lang="en-US" sz="1600" dirty="0" smtClean="0"/>
              <a:t>, AGU IN21D06</a:t>
            </a:r>
          </a:p>
          <a:p>
            <a:pPr marL="800100" lvl="1" indent="-800100"/>
            <a:endParaRPr lang="en-US" sz="2000" b="1" i="1" dirty="0"/>
          </a:p>
        </p:txBody>
      </p:sp>
      <p:sp>
        <p:nvSpPr>
          <p:cNvPr id="7" name="Title 1"/>
          <p:cNvSpPr>
            <a:spLocks noGrp="1"/>
          </p:cNvSpPr>
          <p:nvPr>
            <p:ph type="title"/>
          </p:nvPr>
        </p:nvSpPr>
        <p:spPr>
          <a:xfrm>
            <a:off x="774700" y="-372532"/>
            <a:ext cx="8369299" cy="1129770"/>
          </a:xfrm>
        </p:spPr>
        <p:txBody>
          <a:bodyPr/>
          <a:lstStyle/>
          <a:p>
            <a:pPr lvl="1" algn="ctr"/>
            <a:r>
              <a:rPr lang="en-US" sz="2400" dirty="0" smtClean="0"/>
              <a:t>Session Goal 2: Define Activities to </a:t>
            </a:r>
            <a:r>
              <a:rPr lang="en-US" sz="2400" dirty="0"/>
              <a:t>advance the utilization of analytics techniques and </a:t>
            </a:r>
            <a:r>
              <a:rPr lang="en-US" sz="2400" dirty="0" smtClean="0"/>
              <a:t>methodologies</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774701" y="-19050"/>
            <a:ext cx="8178800" cy="1136650"/>
          </a:xfrm>
        </p:spPr>
        <p:txBody>
          <a:bodyPr/>
          <a:lstStyle/>
          <a:p>
            <a:pPr lvl="1" algn="ctr"/>
            <a:r>
              <a:rPr lang="en-US" sz="2400" dirty="0" smtClean="0"/>
              <a:t>Session Goal 2: Define Activities that </a:t>
            </a:r>
            <a:r>
              <a:rPr lang="en-US" sz="2400" dirty="0"/>
              <a:t>facilitate the definition/qualifications of a Data Scientist as we, in </a:t>
            </a:r>
            <a:r>
              <a:rPr lang="en-US" sz="2400" dirty="0" smtClean="0"/>
              <a:t>Earth Science, </a:t>
            </a:r>
            <a:r>
              <a:rPr lang="en-US" sz="2400" dirty="0"/>
              <a:t>see it</a:t>
            </a:r>
          </a:p>
        </p:txBody>
      </p:sp>
      <p:sp>
        <p:nvSpPr>
          <p:cNvPr id="5" name="Rectangle 4"/>
          <p:cNvSpPr/>
          <p:nvPr/>
        </p:nvSpPr>
        <p:spPr>
          <a:xfrm>
            <a:off x="279399" y="1593414"/>
            <a:ext cx="8674101" cy="5078314"/>
          </a:xfrm>
          <a:prstGeom prst="rect">
            <a:avLst/>
          </a:prstGeom>
        </p:spPr>
        <p:txBody>
          <a:bodyPr wrap="square">
            <a:spAutoFit/>
          </a:bodyPr>
          <a:lstStyle/>
          <a:p>
            <a:pPr marL="800100" lvl="1" indent="-800100"/>
            <a:r>
              <a:rPr lang="en-US" sz="2000" b="1" i="1" dirty="0"/>
              <a:t>Goal: </a:t>
            </a:r>
            <a:r>
              <a:rPr lang="en-US" sz="2000" b="1" i="1" dirty="0" smtClean="0"/>
              <a:t> List potential activities that would enable us to better understand, analyze and refine Data Scientist qualifications</a:t>
            </a:r>
          </a:p>
          <a:p>
            <a:pPr marL="800100" lvl="1" indent="-800100"/>
            <a:endParaRPr lang="en-US" sz="2000" b="1" i="1" dirty="0" smtClean="0"/>
          </a:p>
          <a:p>
            <a:pPr marL="800100" lvl="1" indent="-800100"/>
            <a:r>
              <a:rPr lang="en-US" sz="2000" b="1" i="1" dirty="0" smtClean="0"/>
              <a:t>Goal</a:t>
            </a:r>
            <a:r>
              <a:rPr lang="en-US" sz="2000" b="1" i="1" dirty="0"/>
              <a:t>:  List potential </a:t>
            </a:r>
            <a:r>
              <a:rPr lang="en-US" sz="2000" b="1" i="1" dirty="0" smtClean="0"/>
              <a:t>actions</a:t>
            </a:r>
          </a:p>
          <a:p>
            <a:pPr marL="800100" lvl="1" indent="-800100"/>
            <a:endParaRPr lang="en-US" sz="2000" b="1" i="1" dirty="0" smtClean="0"/>
          </a:p>
          <a:p>
            <a:pPr marL="800100" lvl="1" indent="-800100"/>
            <a:r>
              <a:rPr lang="en-US" sz="2000" b="1" i="1" dirty="0" smtClean="0"/>
              <a:t>Goal</a:t>
            </a:r>
            <a:r>
              <a:rPr lang="en-US" sz="2000" b="1" i="1" dirty="0"/>
              <a:t>:  Draft a timeline with activities and </a:t>
            </a:r>
            <a:r>
              <a:rPr lang="en-US" sz="2000" b="1" i="1" dirty="0" smtClean="0"/>
              <a:t>actions</a:t>
            </a:r>
          </a:p>
          <a:p>
            <a:pPr marL="800100" lvl="1" indent="-800100"/>
            <a:endParaRPr lang="en-US" sz="2000" b="1" i="1" dirty="0"/>
          </a:p>
          <a:p>
            <a:pPr marL="800100" lvl="1" indent="-800100"/>
            <a:r>
              <a:rPr lang="en-US" sz="2000" dirty="0"/>
              <a:t>Possibilities:</a:t>
            </a:r>
          </a:p>
          <a:p>
            <a:pPr marL="520700" lvl="2" indent="-292100"/>
            <a:r>
              <a:rPr lang="en-US" sz="1600" dirty="0"/>
              <a:t>&lt;1 year:</a:t>
            </a:r>
          </a:p>
          <a:p>
            <a:pPr marL="520700" lvl="2" indent="-292100">
              <a:buFont typeface="Arial"/>
              <a:buChar char="•"/>
            </a:pPr>
            <a:r>
              <a:rPr lang="en-US" sz="1600" dirty="0"/>
              <a:t>D</a:t>
            </a:r>
            <a:r>
              <a:rPr lang="en-US" sz="1600" dirty="0" smtClean="0"/>
              <a:t>efine specific qualifications </a:t>
            </a:r>
            <a:r>
              <a:rPr lang="en-US" sz="1600" dirty="0"/>
              <a:t>of the Earth science Data Scientist.  </a:t>
            </a:r>
            <a:r>
              <a:rPr lang="en-US" sz="1600" dirty="0" smtClean="0"/>
              <a:t>(Work </a:t>
            </a:r>
            <a:r>
              <a:rPr lang="en-US" sz="1600" dirty="0"/>
              <a:t>on this is already in progress, but what is our </a:t>
            </a:r>
            <a:r>
              <a:rPr lang="en-US" sz="1600" dirty="0" smtClean="0"/>
              <a:t>input)</a:t>
            </a:r>
          </a:p>
          <a:p>
            <a:pPr marL="228600" lvl="2"/>
            <a:r>
              <a:rPr lang="en-US" sz="1600" dirty="0" smtClean="0"/>
              <a:t>-</a:t>
            </a:r>
            <a:r>
              <a:rPr lang="en-US" sz="1600" dirty="0"/>
              <a:t>2 years:</a:t>
            </a:r>
          </a:p>
          <a:p>
            <a:pPr marL="520700" lvl="2" indent="-292100">
              <a:buFont typeface="Arial"/>
              <a:buChar char="•"/>
            </a:pPr>
            <a:r>
              <a:rPr lang="en-US" sz="1600" dirty="0"/>
              <a:t>P</a:t>
            </a:r>
            <a:r>
              <a:rPr lang="en-US" sz="1600" dirty="0" smtClean="0"/>
              <a:t>eer </a:t>
            </a:r>
            <a:r>
              <a:rPr lang="en-US" sz="1600" dirty="0"/>
              <a:t>review the Earth science Data Scientist Qualifications.  Collaborate with other groups looking at this. </a:t>
            </a:r>
            <a:endParaRPr lang="en-US" sz="1600" dirty="0" smtClean="0"/>
          </a:p>
          <a:p>
            <a:pPr marL="228600" lvl="2"/>
            <a:r>
              <a:rPr lang="en-US" sz="1600" dirty="0" smtClean="0"/>
              <a:t>2</a:t>
            </a:r>
            <a:r>
              <a:rPr lang="en-US" sz="1600" dirty="0"/>
              <a:t>-3 </a:t>
            </a:r>
            <a:r>
              <a:rPr lang="en-US" sz="1600" dirty="0" smtClean="0"/>
              <a:t>years:</a:t>
            </a:r>
          </a:p>
          <a:p>
            <a:pPr marL="514350" lvl="2" indent="-285750">
              <a:buFont typeface="Arial"/>
              <a:buChar char="•"/>
            </a:pPr>
            <a:r>
              <a:rPr lang="en-US" sz="1600" dirty="0"/>
              <a:t>P</a:t>
            </a:r>
            <a:r>
              <a:rPr lang="en-US" sz="1600" dirty="0" smtClean="0"/>
              <a:t>ublish</a:t>
            </a:r>
            <a:r>
              <a:rPr lang="en-US" sz="1600" dirty="0"/>
              <a:t>: The Earth science Data Scientist Qualifications.  Or work with other groups to formalize qualifications</a:t>
            </a:r>
          </a:p>
          <a:p>
            <a:pPr marL="800100" lvl="1" indent="-800100"/>
            <a:endParaRPr lang="en-US" sz="2000" b="1" i="1" dirty="0"/>
          </a:p>
        </p:txBody>
      </p:sp>
    </p:spTree>
    <p:extLst>
      <p:ext uri="{BB962C8B-B14F-4D97-AF65-F5344CB8AC3E}">
        <p14:creationId xmlns:p14="http://schemas.microsoft.com/office/powerpoint/2010/main" val="2176751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977900" y="160337"/>
            <a:ext cx="7353300" cy="536961"/>
          </a:xfrm>
        </p:spPr>
        <p:txBody>
          <a:bodyPr/>
          <a:lstStyle/>
          <a:p>
            <a:pPr algn="ctr"/>
            <a:r>
              <a:rPr lang="en-US" dirty="0" smtClean="0"/>
              <a:t>Do We Move Forward?</a:t>
            </a:r>
            <a:endParaRPr lang="en-US" dirty="0"/>
          </a:p>
        </p:txBody>
      </p:sp>
      <p:sp>
        <p:nvSpPr>
          <p:cNvPr id="3" name="Rectangle 2"/>
          <p:cNvSpPr/>
          <p:nvPr/>
        </p:nvSpPr>
        <p:spPr>
          <a:xfrm>
            <a:off x="482600" y="1079500"/>
            <a:ext cx="8013700" cy="3585597"/>
          </a:xfrm>
          <a:prstGeom prst="rect">
            <a:avLst/>
          </a:prstGeom>
        </p:spPr>
        <p:txBody>
          <a:bodyPr wrap="square">
            <a:spAutoFit/>
          </a:bodyPr>
          <a:lstStyle/>
          <a:p>
            <a:pPr marL="342900" lvl="0" indent="-342900">
              <a:spcAft>
                <a:spcPts val="600"/>
              </a:spcAft>
              <a:buFont typeface="Arial"/>
              <a:buChar char="•"/>
            </a:pPr>
            <a:r>
              <a:rPr lang="en-US" sz="2400" dirty="0" smtClean="0"/>
              <a:t>Is </a:t>
            </a:r>
            <a:r>
              <a:rPr lang="en-US" sz="2400" dirty="0"/>
              <a:t>there enough inertia to </a:t>
            </a:r>
            <a:r>
              <a:rPr lang="en-US" sz="2400" dirty="0" smtClean="0"/>
              <a:t>continue?  </a:t>
            </a:r>
            <a:r>
              <a:rPr lang="en-US" sz="2400" dirty="0" err="1" smtClean="0"/>
              <a:t>Telecons</a:t>
            </a:r>
            <a:r>
              <a:rPr lang="en-US" sz="2400" dirty="0" smtClean="0"/>
              <a:t>, Wiki</a:t>
            </a:r>
            <a:endParaRPr lang="en-US" sz="2400" dirty="0"/>
          </a:p>
          <a:p>
            <a:pPr marL="342900" lvl="0" indent="-342900">
              <a:spcAft>
                <a:spcPts val="600"/>
              </a:spcAft>
              <a:buFont typeface="Arial"/>
              <a:buChar char="•"/>
            </a:pPr>
            <a:r>
              <a:rPr lang="en-US" sz="2400" dirty="0" smtClean="0"/>
              <a:t>Seek to represent the Federation?</a:t>
            </a:r>
          </a:p>
          <a:p>
            <a:pPr marL="342900" lvl="0" indent="-342900">
              <a:spcAft>
                <a:spcPts val="600"/>
              </a:spcAft>
              <a:buFont typeface="Arial"/>
              <a:buChar char="•"/>
            </a:pPr>
            <a:r>
              <a:rPr lang="en-US" sz="2400" dirty="0" smtClean="0"/>
              <a:t>Publish?</a:t>
            </a:r>
          </a:p>
          <a:p>
            <a:pPr marL="342900" lvl="0" indent="-342900">
              <a:spcAft>
                <a:spcPts val="600"/>
              </a:spcAft>
              <a:buFont typeface="Arial"/>
              <a:buChar char="•"/>
            </a:pPr>
            <a:r>
              <a:rPr lang="en-US" sz="2400" dirty="0" smtClean="0"/>
              <a:t>Later, seek outside collaborations</a:t>
            </a:r>
          </a:p>
          <a:p>
            <a:pPr marL="342900" lvl="0" indent="-342900">
              <a:spcAft>
                <a:spcPts val="600"/>
              </a:spcAft>
              <a:buFont typeface="Arial"/>
              <a:buChar char="•"/>
            </a:pPr>
            <a:endParaRPr lang="en-US" sz="2400" dirty="0"/>
          </a:p>
          <a:p>
            <a:pPr marL="342900" lvl="0" indent="-342900">
              <a:spcAft>
                <a:spcPts val="600"/>
              </a:spcAft>
              <a:buFont typeface="Arial"/>
              <a:buChar char="•"/>
            </a:pPr>
            <a:r>
              <a:rPr lang="en-US" sz="2400" dirty="0" smtClean="0"/>
              <a:t>Other possibilities?</a:t>
            </a:r>
          </a:p>
          <a:p>
            <a:pPr marL="342900" lvl="0" indent="-342900">
              <a:spcAft>
                <a:spcPts val="600"/>
              </a:spcAft>
              <a:buFont typeface="Arial"/>
              <a:buChar char="•"/>
            </a:pPr>
            <a:endParaRPr lang="en-US" sz="2400" dirty="0"/>
          </a:p>
          <a:p>
            <a:pPr marL="342900" lvl="0" indent="-342900">
              <a:spcAft>
                <a:spcPts val="600"/>
              </a:spcAft>
              <a:buFont typeface="Arial"/>
              <a:buChar char="•"/>
            </a:pPr>
            <a:r>
              <a:rPr lang="en-US" sz="2400" dirty="0" smtClean="0"/>
              <a:t>Thoughts?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1"/>
          <p:cNvSpPr/>
          <p:nvPr/>
        </p:nvSpPr>
        <p:spPr>
          <a:xfrm>
            <a:off x="29262" y="-19050"/>
            <a:ext cx="9172575" cy="6877050"/>
          </a:xfrm>
          <a:prstGeom prst="rect">
            <a:avLst/>
          </a:prstGeom>
          <a:blipFill>
            <a:blip r:embed="rId2"/>
            <a:stretch>
              <a:fillRect/>
            </a:stretch>
          </a:blipFill>
        </p:spPr>
      </p:sp>
      <p:sp>
        <p:nvSpPr>
          <p:cNvPr id="3" name="Title 2"/>
          <p:cNvSpPr>
            <a:spLocks noGrp="1"/>
          </p:cNvSpPr>
          <p:nvPr>
            <p:ph type="title"/>
          </p:nvPr>
        </p:nvSpPr>
        <p:spPr>
          <a:xfrm>
            <a:off x="457200" y="1549399"/>
            <a:ext cx="8051800" cy="642937"/>
          </a:xfrm>
        </p:spPr>
        <p:txBody>
          <a:bodyPr/>
          <a:lstStyle/>
          <a:p>
            <a:pPr algn="ctr"/>
            <a:r>
              <a:rPr lang="en-US" dirty="0" smtClean="0"/>
              <a:t>Thank you</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972237" y="-38101"/>
            <a:ext cx="6977963" cy="749301"/>
          </a:xfrm>
        </p:spPr>
        <p:txBody>
          <a:bodyPr/>
          <a:lstStyle/>
          <a:p>
            <a:pPr algn="ctr"/>
            <a:r>
              <a:rPr lang="en-US" dirty="0" smtClean="0"/>
              <a:t>This Session’s Goal</a:t>
            </a:r>
            <a:endParaRPr lang="en-US" dirty="0"/>
          </a:p>
        </p:txBody>
      </p:sp>
      <p:sp>
        <p:nvSpPr>
          <p:cNvPr id="3" name="Text Placeholder 2"/>
          <p:cNvSpPr>
            <a:spLocks noGrp="1"/>
          </p:cNvSpPr>
          <p:nvPr>
            <p:ph type="body" idx="1"/>
          </p:nvPr>
        </p:nvSpPr>
        <p:spPr>
          <a:xfrm>
            <a:off x="457200" y="838200"/>
            <a:ext cx="8229600" cy="4967574"/>
          </a:xfrm>
        </p:spPr>
        <p:txBody>
          <a:bodyPr/>
          <a:lstStyle/>
          <a:p>
            <a:pPr marL="0" indent="0">
              <a:buNone/>
            </a:pPr>
            <a:r>
              <a:rPr lang="en-US" sz="2000" dirty="0" smtClean="0"/>
              <a:t>“Large Heterogeneous Datasets” (LHDs) aka “Big Data”,  “Analytics”, “Data Scientist” are overused and often abused terms that mean different things to different people.</a:t>
            </a:r>
          </a:p>
          <a:p>
            <a:pPr marL="0" indent="0">
              <a:buNone/>
            </a:pPr>
            <a:endParaRPr lang="en-US" sz="2000" dirty="0"/>
          </a:p>
          <a:p>
            <a:pPr marL="0" indent="0">
              <a:buNone/>
            </a:pPr>
            <a:r>
              <a:rPr lang="en-US" sz="2400" dirty="0"/>
              <a:t>This session aims to explore the possibilities, interest, involvement, experience, and understanding that Partners are willing to bring to the table </a:t>
            </a:r>
            <a:r>
              <a:rPr lang="en-US" sz="2400" b="1" dirty="0"/>
              <a:t>to enhance and foster the next evolutionary phase of enabling science research</a:t>
            </a:r>
            <a:r>
              <a:rPr lang="en-US" sz="2400" dirty="0" smtClean="0"/>
              <a:t>.</a:t>
            </a: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1409701" y="38100"/>
            <a:ext cx="7480300" cy="655637"/>
          </a:xfrm>
        </p:spPr>
        <p:txBody>
          <a:bodyPr/>
          <a:lstStyle/>
          <a:p>
            <a:r>
              <a:rPr lang="en-US" dirty="0" smtClean="0"/>
              <a:t>The Ultimate Long Term Goal</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028700" y="825500"/>
            <a:ext cx="7061200" cy="57083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1066800" y="-19051"/>
            <a:ext cx="7404100" cy="738187"/>
          </a:xfrm>
        </p:spPr>
        <p:txBody>
          <a:bodyPr/>
          <a:lstStyle/>
          <a:p>
            <a:pPr algn="ctr"/>
            <a:r>
              <a:rPr lang="en-US" dirty="0" smtClean="0"/>
              <a:t>Session Concept</a:t>
            </a:r>
            <a:endParaRPr lang="en-US" dirty="0"/>
          </a:p>
        </p:txBody>
      </p:sp>
      <p:sp>
        <p:nvSpPr>
          <p:cNvPr id="3" name="Text Placeholder 2"/>
          <p:cNvSpPr>
            <a:spLocks noGrp="1"/>
          </p:cNvSpPr>
          <p:nvPr>
            <p:ph type="body" idx="1"/>
          </p:nvPr>
        </p:nvSpPr>
        <p:spPr>
          <a:xfrm>
            <a:off x="622300" y="1181100"/>
            <a:ext cx="8229600" cy="4967574"/>
          </a:xfrm>
        </p:spPr>
        <p:txBody>
          <a:bodyPr/>
          <a:lstStyle/>
          <a:p>
            <a:pPr marL="0" indent="0">
              <a:buNone/>
            </a:pPr>
            <a:r>
              <a:rPr lang="en-US" sz="2000" dirty="0" smtClean="0"/>
              <a:t>Federation </a:t>
            </a:r>
            <a:r>
              <a:rPr lang="en-US" sz="2000" dirty="0"/>
              <a:t>Partners are forward thinking, by nature, and are industry leaders positioned to apply smart innovative ideas to conceptualizing, developing (implementing?) </a:t>
            </a:r>
            <a:r>
              <a:rPr lang="en-US" sz="2000" dirty="0" smtClean="0"/>
              <a:t>analytics </a:t>
            </a:r>
            <a:r>
              <a:rPr lang="en-US" sz="2000" dirty="0"/>
              <a:t>tools and techniques that facilitate the use of large heterogeneous data sets, unique to serving large heterogeneous datasets</a:t>
            </a:r>
            <a:r>
              <a:rPr lang="en-US" sz="2000" dirty="0" smtClean="0"/>
              <a:t>.</a:t>
            </a:r>
            <a:r>
              <a:rPr lang="en-US" sz="2000" dirty="0"/>
              <a:t>  </a:t>
            </a:r>
            <a:endParaRPr lang="en-US" sz="2000" dirty="0" smtClean="0"/>
          </a:p>
          <a:p>
            <a:pPr marL="0" indent="0">
              <a:buNone/>
            </a:pPr>
            <a:endParaRPr lang="en-US" sz="2000" dirty="0"/>
          </a:p>
          <a:p>
            <a:pPr marL="0" indent="0">
              <a:buNone/>
            </a:pPr>
            <a:r>
              <a:rPr lang="en-US" sz="2000" b="1" dirty="0" smtClean="0"/>
              <a:t>It </a:t>
            </a:r>
            <a:r>
              <a:rPr lang="en-US" sz="2000" b="1" dirty="0"/>
              <a:t>truly appears that analytics, and data scientists to usher in analytics, is the logical next step in our quest up the pyramid to 'knowledge'. </a:t>
            </a:r>
            <a:endParaRPr lang="en-US" sz="2000" b="1" dirty="0" smtClean="0"/>
          </a:p>
          <a:p>
            <a:pPr marL="0" indent="0">
              <a:buNone/>
            </a:pPr>
            <a:endParaRPr lang="en-US" sz="2000" dirty="0"/>
          </a:p>
          <a:p>
            <a:pPr marL="0" indent="0">
              <a:buNone/>
            </a:pPr>
            <a:r>
              <a:rPr lang="en-US" sz="2000" dirty="0" smtClean="0"/>
              <a:t>This session is not necessarily interested in repurposing </a:t>
            </a:r>
            <a:r>
              <a:rPr lang="en-US" sz="2000" dirty="0"/>
              <a:t>existing tools and </a:t>
            </a:r>
            <a:r>
              <a:rPr lang="en-US" sz="2000" dirty="0" smtClean="0"/>
              <a:t>techniques, but understanding innovative tools and techniques that can be uniquely applied to large heterogeneous datasets.</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3486837" y="0"/>
            <a:ext cx="1936063" cy="654050"/>
          </a:xfrm>
        </p:spPr>
        <p:txBody>
          <a:bodyPr/>
          <a:lstStyle/>
          <a:p>
            <a:pPr indent="0"/>
            <a:r>
              <a:rPr lang="en-US" dirty="0" smtClean="0"/>
              <a:t>Agenda</a:t>
            </a:r>
            <a:endParaRPr lang="en-US" dirty="0"/>
          </a:p>
        </p:txBody>
      </p:sp>
      <p:sp>
        <p:nvSpPr>
          <p:cNvPr id="3" name="Text Placeholder 2"/>
          <p:cNvSpPr>
            <a:spLocks noGrp="1"/>
          </p:cNvSpPr>
          <p:nvPr>
            <p:ph type="body" idx="1"/>
          </p:nvPr>
        </p:nvSpPr>
        <p:spPr>
          <a:xfrm>
            <a:off x="457200" y="1193800"/>
            <a:ext cx="8470900" cy="3568700"/>
          </a:xfrm>
        </p:spPr>
        <p:txBody>
          <a:bodyPr/>
          <a:lstStyle/>
          <a:p>
            <a:pPr marL="400050" lvl="1" indent="0">
              <a:buNone/>
            </a:pPr>
            <a:r>
              <a:rPr lang="en-US" sz="2000" dirty="0" smtClean="0"/>
              <a:t> -  Some words on Session Concept</a:t>
            </a:r>
          </a:p>
          <a:p>
            <a:pPr marL="0" indent="0">
              <a:buNone/>
            </a:pPr>
            <a:endParaRPr lang="en-US" sz="2000" dirty="0" smtClean="0"/>
          </a:p>
          <a:p>
            <a:pPr marL="0" indent="0">
              <a:buNone/>
            </a:pPr>
            <a:r>
              <a:rPr lang="en-US" sz="2000" dirty="0" smtClean="0"/>
              <a:t>Session Goal 1 (~ 25 Minutes):</a:t>
            </a:r>
          </a:p>
          <a:p>
            <a:pPr lvl="1">
              <a:buFontTx/>
              <a:buChar char="-"/>
            </a:pPr>
            <a:r>
              <a:rPr lang="en-US" sz="2000" dirty="0" smtClean="0"/>
              <a:t>Discuss the definition of LHD</a:t>
            </a:r>
          </a:p>
          <a:p>
            <a:pPr lvl="1">
              <a:buFontTx/>
              <a:buChar char="-"/>
            </a:pPr>
            <a:r>
              <a:rPr lang="en-US" sz="2000" dirty="0" smtClean="0"/>
              <a:t>Discuss the definition of analytics in the context of </a:t>
            </a:r>
            <a:r>
              <a:rPr lang="en-US" sz="2000" dirty="0" smtClean="0"/>
              <a:t>LHD</a:t>
            </a:r>
            <a:endParaRPr lang="en-US" sz="2000" b="1" i="1" dirty="0" smtClean="0"/>
          </a:p>
          <a:p>
            <a:pPr lvl="1">
              <a:buFontTx/>
              <a:buChar char="-"/>
            </a:pPr>
            <a:r>
              <a:rPr lang="en-US" sz="2000" dirty="0" smtClean="0"/>
              <a:t>Discuss the definition of a </a:t>
            </a:r>
            <a:r>
              <a:rPr lang="en-US" sz="2000" dirty="0"/>
              <a:t>D</a:t>
            </a:r>
            <a:r>
              <a:rPr lang="en-US" sz="2000" dirty="0" smtClean="0"/>
              <a:t>ata Scientist in the context of </a:t>
            </a:r>
            <a:r>
              <a:rPr lang="en-US" sz="2000" dirty="0" smtClean="0"/>
              <a:t>analytics</a:t>
            </a:r>
            <a:endParaRPr lang="en-US" sz="2000" dirty="0" smtClean="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3486837" y="0"/>
            <a:ext cx="1936063" cy="654050"/>
          </a:xfrm>
        </p:spPr>
        <p:txBody>
          <a:bodyPr/>
          <a:lstStyle/>
          <a:p>
            <a:pPr indent="0"/>
            <a:r>
              <a:rPr lang="en-US" dirty="0" smtClean="0"/>
              <a:t>Agenda</a:t>
            </a:r>
            <a:endParaRPr lang="en-US" dirty="0"/>
          </a:p>
        </p:txBody>
      </p:sp>
      <p:sp>
        <p:nvSpPr>
          <p:cNvPr id="3" name="Text Placeholder 2"/>
          <p:cNvSpPr>
            <a:spLocks noGrp="1"/>
          </p:cNvSpPr>
          <p:nvPr>
            <p:ph type="body" idx="1"/>
          </p:nvPr>
        </p:nvSpPr>
        <p:spPr>
          <a:xfrm>
            <a:off x="279400" y="850900"/>
            <a:ext cx="8775700" cy="5283200"/>
          </a:xfrm>
        </p:spPr>
        <p:txBody>
          <a:bodyPr/>
          <a:lstStyle/>
          <a:p>
            <a:pPr marL="0" indent="0">
              <a:buNone/>
            </a:pPr>
            <a:r>
              <a:rPr lang="en-US" sz="2000" dirty="0" smtClean="0"/>
              <a:t>Session Goal 2 (~ 45 Minutes):</a:t>
            </a:r>
            <a:endParaRPr lang="en-US" sz="2000" dirty="0"/>
          </a:p>
          <a:p>
            <a:pPr lvl="1">
              <a:buFontTx/>
              <a:buChar char="-"/>
            </a:pPr>
            <a:r>
              <a:rPr lang="en-US" sz="2000" dirty="0" smtClean="0"/>
              <a:t>Define Activities to advance the utilization of analytics techniques and methodologies</a:t>
            </a:r>
          </a:p>
          <a:p>
            <a:pPr marL="1150938" lvl="2" indent="-236538">
              <a:buFontTx/>
              <a:buChar char="-"/>
            </a:pPr>
            <a:r>
              <a:rPr lang="en-US" sz="2000" b="1" i="1" dirty="0" smtClean="0"/>
              <a:t>List potential activities to facilitate </a:t>
            </a:r>
            <a:r>
              <a:rPr lang="en-US" sz="2000" b="1" i="1" dirty="0"/>
              <a:t>“cost-effective, innovative forms of information processing” </a:t>
            </a:r>
            <a:r>
              <a:rPr lang="en-US" sz="2000" b="1" i="1" dirty="0" smtClean="0"/>
              <a:t>techniques </a:t>
            </a:r>
            <a:r>
              <a:rPr lang="en-US" sz="2000" b="1" i="1" dirty="0"/>
              <a:t>and methodologies, in particular, unique to LHD</a:t>
            </a:r>
            <a:endParaRPr lang="en-US" sz="2000" b="1" i="1" dirty="0" smtClean="0"/>
          </a:p>
          <a:p>
            <a:pPr marL="1150938" lvl="2" indent="-236538">
              <a:buFontTx/>
              <a:buChar char="-"/>
            </a:pPr>
            <a:r>
              <a:rPr lang="en-US" sz="2000" b="1" i="1" dirty="0" smtClean="0"/>
              <a:t>List potential actions</a:t>
            </a:r>
          </a:p>
          <a:p>
            <a:pPr marL="1150938" lvl="2" indent="-236538">
              <a:buFontTx/>
              <a:buChar char="-"/>
            </a:pPr>
            <a:r>
              <a:rPr lang="en-US" sz="2000" b="1" i="1" dirty="0" smtClean="0"/>
              <a:t>Draft </a:t>
            </a:r>
            <a:r>
              <a:rPr lang="en-US" sz="2000" b="1" i="1" dirty="0"/>
              <a:t>a </a:t>
            </a:r>
            <a:r>
              <a:rPr lang="en-US" sz="2000" b="1" i="1" dirty="0" smtClean="0"/>
              <a:t>timeline with activities and actions</a:t>
            </a:r>
          </a:p>
          <a:p>
            <a:pPr marL="1714500" lvl="2" indent="-800100">
              <a:buNone/>
            </a:pPr>
            <a:endParaRPr lang="en-US" sz="2000" b="1" i="1" dirty="0"/>
          </a:p>
          <a:p>
            <a:pPr lvl="1">
              <a:buFontTx/>
              <a:buChar char="-"/>
            </a:pPr>
            <a:r>
              <a:rPr lang="en-US" sz="2000" dirty="0"/>
              <a:t>Define</a:t>
            </a:r>
            <a:r>
              <a:rPr lang="en-US" sz="2000" dirty="0" smtClean="0"/>
              <a:t> Activities that facilitate the definition/qualifications of a Data Scientist as we, in Earth Science, see it</a:t>
            </a:r>
          </a:p>
          <a:p>
            <a:pPr marL="1150938" lvl="2" indent="-236538">
              <a:buFontTx/>
              <a:buChar char="-"/>
            </a:pPr>
            <a:r>
              <a:rPr lang="en-US" sz="2000" b="1" i="1" dirty="0" smtClean="0"/>
              <a:t>List </a:t>
            </a:r>
            <a:r>
              <a:rPr lang="en-US" sz="2000" b="1" i="1" dirty="0"/>
              <a:t>potential activities </a:t>
            </a:r>
            <a:r>
              <a:rPr lang="en-US" sz="2000" b="1" i="1" dirty="0" smtClean="0"/>
              <a:t>that would enable us to better understand, analyze and refine Data Scientist qualifications</a:t>
            </a:r>
          </a:p>
          <a:p>
            <a:pPr marL="1150938" lvl="2" indent="-236538">
              <a:buFontTx/>
              <a:buChar char="-"/>
            </a:pPr>
            <a:r>
              <a:rPr lang="en-US" sz="2000" b="1" i="1" dirty="0" smtClean="0"/>
              <a:t> </a:t>
            </a:r>
            <a:r>
              <a:rPr lang="en-US" sz="2000" b="1" i="1" dirty="0"/>
              <a:t>List potential </a:t>
            </a:r>
            <a:r>
              <a:rPr lang="en-US" sz="2000" b="1" i="1" dirty="0" smtClean="0"/>
              <a:t>actions</a:t>
            </a:r>
          </a:p>
          <a:p>
            <a:pPr marL="1150938" lvl="2" indent="-236538">
              <a:buFontTx/>
              <a:buChar char="-"/>
            </a:pPr>
            <a:r>
              <a:rPr lang="en-US" sz="2000" b="1" i="1" dirty="0" smtClean="0"/>
              <a:t>Draft </a:t>
            </a:r>
            <a:r>
              <a:rPr lang="en-US" sz="2000" b="1" i="1" dirty="0"/>
              <a:t>a timeline with activities and actions</a:t>
            </a:r>
          </a:p>
          <a:p>
            <a:pPr lvl="1">
              <a:buFontTx/>
              <a:buChar char="-"/>
            </a:pPr>
            <a:endParaRPr lang="en-US" sz="2400" dirty="0"/>
          </a:p>
        </p:txBody>
      </p:sp>
    </p:spTree>
    <p:extLst>
      <p:ext uri="{BB962C8B-B14F-4D97-AF65-F5344CB8AC3E}">
        <p14:creationId xmlns:p14="http://schemas.microsoft.com/office/powerpoint/2010/main" val="27701493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21"/>
          <p:cNvSpPr/>
          <p:nvPr/>
        </p:nvSpPr>
        <p:spPr>
          <a:xfrm>
            <a:off x="29262" y="-19050"/>
            <a:ext cx="9172575" cy="6877050"/>
          </a:xfrm>
          <a:prstGeom prst="rect">
            <a:avLst/>
          </a:prstGeom>
          <a:blipFill>
            <a:blip r:embed="rId2"/>
            <a:stretch>
              <a:fillRect/>
            </a:stretch>
          </a:blipFill>
        </p:spPr>
      </p:sp>
      <p:sp>
        <p:nvSpPr>
          <p:cNvPr id="3" name="Rectangle 2"/>
          <p:cNvSpPr/>
          <p:nvPr/>
        </p:nvSpPr>
        <p:spPr>
          <a:xfrm>
            <a:off x="2311400" y="1574681"/>
            <a:ext cx="4572000" cy="3477875"/>
          </a:xfrm>
          <a:prstGeom prst="rect">
            <a:avLst/>
          </a:prstGeom>
        </p:spPr>
        <p:txBody>
          <a:bodyPr>
            <a:spAutoFit/>
          </a:bodyPr>
          <a:lstStyle/>
          <a:p>
            <a:r>
              <a:rPr lang="en-US" sz="2000" dirty="0"/>
              <a:t>On the continuum of ever evolving data management systems, we need to understand and develop ways that allow for data relationships to be examined, and information to be manipulated, such that knowledge can be enhanced, to facilitate science.  </a:t>
            </a:r>
            <a:endParaRPr lang="en-US" sz="2000" dirty="0" smtClean="0"/>
          </a:p>
          <a:p>
            <a:endParaRPr lang="en-US" sz="2000" dirty="0"/>
          </a:p>
          <a:p>
            <a:r>
              <a:rPr lang="en-US" sz="2000" dirty="0" smtClean="0"/>
              <a:t>In </a:t>
            </a:r>
            <a:r>
              <a:rPr lang="en-US" sz="2000" dirty="0"/>
              <a:t>short, we have a lot of data that we really have not provided opportunity for users to holistically ‘mine’. </a:t>
            </a:r>
          </a:p>
        </p:txBody>
      </p:sp>
      <p:sp>
        <p:nvSpPr>
          <p:cNvPr id="7" name="Title 1"/>
          <p:cNvSpPr>
            <a:spLocks noGrp="1"/>
          </p:cNvSpPr>
          <p:nvPr>
            <p:ph type="title"/>
          </p:nvPr>
        </p:nvSpPr>
        <p:spPr>
          <a:xfrm>
            <a:off x="2832101" y="0"/>
            <a:ext cx="3263900" cy="654050"/>
          </a:xfrm>
        </p:spPr>
        <p:txBody>
          <a:bodyPr/>
          <a:lstStyle/>
          <a:p>
            <a:pPr indent="0"/>
            <a:r>
              <a:rPr lang="en-US" dirty="0" smtClean="0"/>
              <a:t>Starting Point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1054100" y="185737"/>
            <a:ext cx="8229600" cy="525463"/>
          </a:xfrm>
        </p:spPr>
        <p:txBody>
          <a:bodyPr/>
          <a:lstStyle/>
          <a:p>
            <a:r>
              <a:rPr lang="en-US" dirty="0"/>
              <a:t>Session Goal #1:  Define Terms</a:t>
            </a:r>
          </a:p>
        </p:txBody>
      </p:sp>
      <p:sp>
        <p:nvSpPr>
          <p:cNvPr id="6" name="Content Placeholder 2"/>
          <p:cNvSpPr txBox="1">
            <a:spLocks/>
          </p:cNvSpPr>
          <p:nvPr/>
        </p:nvSpPr>
        <p:spPr>
          <a:xfrm>
            <a:off x="412120" y="857626"/>
            <a:ext cx="8229600" cy="4525963"/>
          </a:xfrm>
          <a:prstGeom prst="rect">
            <a:avLst/>
          </a:prstGeom>
        </p:spPr>
        <p:txBody>
          <a:bodyPr>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lvl="1"/>
            <a:r>
              <a:rPr lang="en-US" sz="3200" b="1" dirty="0"/>
              <a:t>Large Heterogeneous Datasets</a:t>
            </a:r>
            <a:r>
              <a:rPr lang="en-US" sz="2400" b="1" dirty="0"/>
              <a:t>… </a:t>
            </a:r>
            <a:endParaRPr lang="en-US" sz="2400" b="1" dirty="0" smtClean="0"/>
          </a:p>
          <a:p>
            <a:pPr lvl="1"/>
            <a:r>
              <a:rPr lang="en-US" sz="2400" b="1" dirty="0"/>
              <a:t>	</a:t>
            </a:r>
            <a:r>
              <a:rPr lang="en-US" sz="2400" b="1" dirty="0" smtClean="0"/>
              <a:t>OK</a:t>
            </a:r>
            <a:r>
              <a:rPr lang="en-US" sz="2400" b="1" dirty="0"/>
              <a:t>…Big Data</a:t>
            </a:r>
            <a:r>
              <a:rPr lang="en-US" sz="2400" dirty="0"/>
              <a:t>:</a:t>
            </a:r>
          </a:p>
          <a:p>
            <a:pPr lvl="1"/>
            <a:endParaRPr lang="en-US" sz="2400" dirty="0"/>
          </a:p>
          <a:p>
            <a:pPr marL="342900" indent="-342900">
              <a:buFont typeface="Arial"/>
              <a:buChar char="•"/>
            </a:pPr>
            <a:r>
              <a:rPr lang="en-US" sz="2000" dirty="0" smtClean="0"/>
              <a:t>An Adjective:  Big Data methodology</a:t>
            </a:r>
          </a:p>
          <a:p>
            <a:pPr marL="342900" indent="-342900">
              <a:buFont typeface="Arial"/>
              <a:buChar char="•"/>
            </a:pPr>
            <a:r>
              <a:rPr lang="en-US" sz="2000" dirty="0" smtClean="0"/>
              <a:t>A Phenomenon:  Rapid acceleration of increasing data volume….</a:t>
            </a:r>
          </a:p>
          <a:p>
            <a:pPr marL="342900" indent="-342900">
              <a:buFont typeface="Arial"/>
              <a:buChar char="•"/>
            </a:pPr>
            <a:r>
              <a:rPr lang="en-US" sz="2000" dirty="0" smtClean="0"/>
              <a:t>An Architecture:  ‘Solved by Big Data’</a:t>
            </a:r>
          </a:p>
          <a:p>
            <a:pPr marL="342900" indent="-342900">
              <a:buFont typeface="Arial"/>
              <a:buChar char="•"/>
            </a:pPr>
            <a:r>
              <a:rPr lang="en-US" sz="2000" dirty="0" smtClean="0"/>
              <a:t>A Paradigm:  The shift to Big Data analytics</a:t>
            </a:r>
          </a:p>
          <a:p>
            <a:pPr marL="342900" indent="-342900">
              <a:buFont typeface="Arial"/>
              <a:buChar char="•"/>
            </a:pPr>
            <a:r>
              <a:rPr lang="en-US" sz="2000" dirty="0" smtClean="0"/>
              <a:t>A Movement:  Glean intelligence from data </a:t>
            </a:r>
          </a:p>
          <a:p>
            <a:pPr marL="342900" indent="-342900">
              <a:buFont typeface="Arial"/>
              <a:buChar char="•"/>
            </a:pPr>
            <a:r>
              <a:rPr lang="en-US" sz="2000" dirty="0" smtClean="0"/>
              <a:t>A Term:  To describe the voluminous amount of unstructured and semi-structured data that would take too much time and cost too much money to load into a relational database for analysis.</a:t>
            </a:r>
          </a:p>
          <a:p>
            <a:pPr marL="342900"/>
            <a:r>
              <a:rPr lang="en-US" sz="2000" dirty="0" smtClean="0"/>
              <a:t>(Source: </a:t>
            </a:r>
            <a:r>
              <a:rPr lang="en-US" sz="2000" dirty="0" smtClean="0">
                <a:hlinkClick r:id="rId3"/>
              </a:rPr>
              <a:t>http://searchcloudcomputing.techtarget.com/definition/big-data-Big-Data</a:t>
            </a:r>
            <a:r>
              <a:rPr lang="en-US" sz="2000" dirty="0" smtClean="0"/>
              <a:t>)</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9437</TotalTime>
  <Words>1383</Words>
  <Application>Microsoft Macintosh PowerPoint</Application>
  <PresentationFormat>On-screen Show (4:3)</PresentationFormat>
  <Paragraphs>160</Paragraphs>
  <Slides>24</Slides>
  <Notes>2</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
      <vt:lpstr/>
      <vt:lpstr/>
      <vt:lpstr>PowerPoint Presentation</vt:lpstr>
      <vt:lpstr>PowerPoint Presentation</vt:lpstr>
      <vt:lpstr>This Session’s Goal</vt:lpstr>
      <vt:lpstr>The Ultimate Long Term Goal</vt:lpstr>
      <vt:lpstr>Session Concept</vt:lpstr>
      <vt:lpstr>Agenda</vt:lpstr>
      <vt:lpstr>Agenda</vt:lpstr>
      <vt:lpstr>Starting Point</vt:lpstr>
      <vt:lpstr>Session Goal #1:  Define Terms</vt:lpstr>
      <vt:lpstr>Gartner’s big data definition – </vt:lpstr>
      <vt:lpstr>The V’s</vt:lpstr>
      <vt:lpstr>Thus…</vt:lpstr>
      <vt:lpstr>Analytics in the context of LHD</vt:lpstr>
      <vt:lpstr>PowerPoint Presentation</vt:lpstr>
      <vt:lpstr>PowerPoint Presentation</vt:lpstr>
      <vt:lpstr>PowerPoint Presentation</vt:lpstr>
      <vt:lpstr>Data Scientist in the context of analytics</vt:lpstr>
      <vt:lpstr>Analytics Master's Degrees Programs</vt:lpstr>
      <vt:lpstr>What Defines a Data Scientist?</vt:lpstr>
      <vt:lpstr>Session Goal 2: Define Activities to advance the utilization of analytics techniques and methodologies</vt:lpstr>
      <vt:lpstr>Session Goal 2: Define Activities to advance the utilization of analytics techniques and methodologies</vt:lpstr>
      <vt:lpstr>Session Goal 2: Define Activities that facilitate the definition/qualifications of a Data Scientist as we, in Earth Science, see it</vt:lpstr>
      <vt:lpstr>Do We Move Forward?</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ODIN</cp:lastModifiedBy>
  <cp:revision>60</cp:revision>
  <cp:lastPrinted>2014-01-07T17:49:34Z</cp:lastPrinted>
  <dcterms:created xsi:type="dcterms:W3CDTF">2014-01-13T15:56:56Z</dcterms:created>
  <dcterms:modified xsi:type="dcterms:W3CDTF">2014-01-14T19:37:48Z</dcterms:modified>
</cp:coreProperties>
</file>