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5" r:id="rId1"/>
  </p:sldMasterIdLst>
  <p:notesMasterIdLst>
    <p:notesMasterId r:id="rId44"/>
  </p:notesMasterIdLst>
  <p:sldIdLst>
    <p:sldId id="314" r:id="rId2"/>
    <p:sldId id="315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64" r:id="rId22"/>
    <p:sldId id="365" r:id="rId23"/>
    <p:sldId id="366" r:id="rId24"/>
    <p:sldId id="334" r:id="rId25"/>
    <p:sldId id="335" r:id="rId26"/>
    <p:sldId id="338" r:id="rId27"/>
    <p:sldId id="339" r:id="rId28"/>
    <p:sldId id="340" r:id="rId29"/>
    <p:sldId id="341" r:id="rId30"/>
    <p:sldId id="342" r:id="rId31"/>
    <p:sldId id="343" r:id="rId32"/>
    <p:sldId id="360" r:id="rId33"/>
    <p:sldId id="344" r:id="rId34"/>
    <p:sldId id="345" r:id="rId35"/>
    <p:sldId id="346" r:id="rId36"/>
    <p:sldId id="347" r:id="rId37"/>
    <p:sldId id="355" r:id="rId38"/>
    <p:sldId id="363" r:id="rId39"/>
    <p:sldId id="362" r:id="rId40"/>
    <p:sldId id="354" r:id="rId41"/>
    <p:sldId id="358" r:id="rId42"/>
    <p:sldId id="312" r:id="rId43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atrick Quinn" initials="" lastIdx="33" clrIdx="0"/>
  <p:cmAuthor id="1" name="Brett McLaughlin" initials="" lastIdx="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495E"/>
    <a:srgbClr val="264C9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107D22-3351-4DDC-9757-8A348CC96E5D}">
  <a:tblStyle styleId="{54107D22-3351-4DDC-9757-8A348CC96E5D}" styleName="Table_0">
    <a:wholeTbl>
      <a:tcStyle>
        <a:tcBdr>
          <a:lef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4" autoAdjust="0"/>
    <p:restoredTop sz="86375" autoAdjust="0"/>
  </p:normalViewPr>
  <p:slideViewPr>
    <p:cSldViewPr snapToGrid="0" snapToObjects="1">
      <p:cViewPr varScale="1">
        <p:scale>
          <a:sx n="88" d="100"/>
          <a:sy n="88" d="100"/>
        </p:scale>
        <p:origin x="70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762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5899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idx="31">
    <p:pos x="6000" y="0"/>
    <p:text>Presenter: Definitely Brett :-p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3023108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Baphuon</a:t>
            </a:r>
            <a:r>
              <a:rPr lang="en-US" dirty="0" smtClean="0"/>
              <a:t> Temple, Angkor Thom, Cambodia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1D96BB10-09AE-44FD-B795-033B44E32C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902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Shape 3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6" name="Shape 3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77813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631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3BA370-1D01-44FA-82A7-089D3FB335F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437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Mechanism for creating a composition of multiple </a:t>
            </a:r>
            <a:r>
              <a:rPr lang="en-US" i="1" dirty="0" smtClean="0"/>
              <a:t>source</a:t>
            </a:r>
            <a:r>
              <a:rPr lang="en-US" dirty="0" smtClean="0"/>
              <a:t> datasets, while accessing through single </a:t>
            </a:r>
            <a:r>
              <a:rPr lang="en-US" i="1" dirty="0" smtClean="0"/>
              <a:t>virtual</a:t>
            </a:r>
            <a:r>
              <a:rPr lang="en-US" dirty="0" smtClean="0"/>
              <a:t> dataset</a:t>
            </a:r>
          </a:p>
          <a:p>
            <a:r>
              <a:rPr lang="en-US" dirty="0" smtClean="0"/>
              <a:t>Modifications to source datasets are visible to virtual dataset</a:t>
            </a:r>
          </a:p>
          <a:p>
            <a:pPr lvl="1"/>
            <a:r>
              <a:rPr lang="en-US" dirty="0" smtClean="0"/>
              <a:t>And writing to virtual dataset modifies source datasets</a:t>
            </a:r>
          </a:p>
          <a:p>
            <a:r>
              <a:rPr lang="en-US" dirty="0" smtClean="0"/>
              <a:t>Can have subset within source dataset mapped to subsets within virtual dataset</a:t>
            </a:r>
          </a:p>
          <a:p>
            <a:r>
              <a:rPr lang="en-US" dirty="0" smtClean="0"/>
              <a:t>Source and virtual datasets can have unlimited dimensions</a:t>
            </a:r>
          </a:p>
          <a:p>
            <a:r>
              <a:rPr lang="en-US" dirty="0" smtClean="0"/>
              <a:t>Source datasets can be virtual datasets themselves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3BA370-1D01-44FA-82A7-089D3FB335F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85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6D9EACC3-7BEA-4E93-A276-8516B550EAB3}" type="datetime4">
              <a:rPr lang="en-US"/>
              <a:pPr/>
              <a:t>July 19, 2015</a:t>
            </a:fld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Speaker Name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ln/>
        </p:spPr>
        <p:txBody>
          <a:bodyPr/>
          <a:lstStyle/>
          <a:p>
            <a:fld id="{51CEF94E-7949-442F-BDB5-DFD2B462E441}" type="slidenum">
              <a:rPr lang="en-US"/>
              <a:pPr/>
              <a:t>25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Profile:</a:t>
            </a:r>
            <a:r>
              <a:rPr lang="en-US" baseline="0" dirty="0" smtClean="0"/>
              <a:t> 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Another type of data that the Swath is equally well suited to arises from a sensor that measures a vertical profile, instead of scanning across the ground track. The resulting data resembles a standard Swath tipped up on its edge.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6739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9B6E9B6-1C19-44CE-97C3-214AEE21FD9A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88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Two independent operations which can be combined</a:t>
            </a:r>
            <a:r>
              <a:rPr lang="en-US" b="1" baseline="0" dirty="0" smtClean="0"/>
              <a:t> 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9B6E9B6-1C19-44CE-97C3-214AEE21FD9A}" type="slidenum">
              <a:rPr lang="en-US" smtClean="0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8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09B6E9B6-1C19-44CE-97C3-214AEE21FD9A}" type="slidenum">
              <a:rPr lang="en-US" smtClean="0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78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Read/writes are consistent per client</a:t>
            </a:r>
          </a:p>
          <a:p>
            <a:r>
              <a:rPr lang="en-US" dirty="0" smtClean="0"/>
              <a:t>DN are sole read/writers to object in their partition</a:t>
            </a:r>
          </a:p>
          <a:p>
            <a:r>
              <a:rPr lang="en-US" dirty="0" smtClean="0"/>
              <a:t>DN can serve as cache for objects</a:t>
            </a:r>
          </a:p>
          <a:p>
            <a:r>
              <a:rPr lang="en-US" dirty="0" smtClean="0"/>
              <a:t>SN talk to one DN for group/attribute/dataset meta-data requests</a:t>
            </a:r>
          </a:p>
          <a:p>
            <a:r>
              <a:rPr lang="en-US" dirty="0" smtClean="0"/>
              <a:t>SN talk to multiple DN’s for large data value requests (see next slide)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43BA370-1D01-44FA-82A7-089D3FB335F5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242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344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l">
              <a:lnSpc>
                <a:spcPct val="100000"/>
              </a:lnSpc>
              <a:spcAft>
                <a:spcPts val="0"/>
              </a:spcAft>
              <a:defRPr b="1" i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 and maybe more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009490"/>
            <a:ext cx="7086600" cy="1752600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9" name="Picture 8" descr="eosdis-logo-whit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99" y="480830"/>
            <a:ext cx="4546863" cy="1282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47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2914"/>
            <a:ext cx="4038600" cy="4843462"/>
          </a:xfrm>
        </p:spPr>
        <p:txBody>
          <a:bodyPr/>
          <a:lstStyle>
            <a:lvl1pPr>
              <a:defRPr sz="2617"/>
            </a:lvl1pPr>
            <a:lvl2pPr>
              <a:defRPr sz="2243"/>
            </a:lvl2pPr>
            <a:lvl3pPr>
              <a:defRPr sz="1869"/>
            </a:lvl3pPr>
            <a:lvl4pPr>
              <a:defRPr sz="1682"/>
            </a:lvl4pPr>
            <a:lvl5pPr>
              <a:defRPr sz="1682"/>
            </a:lvl5pPr>
            <a:lvl6pPr>
              <a:defRPr sz="1682"/>
            </a:lvl6pPr>
            <a:lvl7pPr>
              <a:defRPr sz="1682"/>
            </a:lvl7pPr>
            <a:lvl8pPr>
              <a:defRPr sz="1682"/>
            </a:lvl8pPr>
            <a:lvl9pPr>
              <a:defRPr sz="168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2914"/>
            <a:ext cx="4038600" cy="4843462"/>
          </a:xfrm>
        </p:spPr>
        <p:txBody>
          <a:bodyPr/>
          <a:lstStyle>
            <a:lvl1pPr>
              <a:defRPr sz="2617"/>
            </a:lvl1pPr>
            <a:lvl2pPr>
              <a:defRPr sz="2243"/>
            </a:lvl2pPr>
            <a:lvl3pPr>
              <a:defRPr sz="1869"/>
            </a:lvl3pPr>
            <a:lvl4pPr>
              <a:defRPr sz="1682"/>
            </a:lvl4pPr>
            <a:lvl5pPr>
              <a:defRPr sz="1682"/>
            </a:lvl5pPr>
            <a:lvl6pPr>
              <a:defRPr sz="1682"/>
            </a:lvl6pPr>
            <a:lvl7pPr>
              <a:defRPr sz="1682"/>
            </a:lvl7pPr>
            <a:lvl8pPr>
              <a:defRPr sz="1682"/>
            </a:lvl8pPr>
            <a:lvl9pPr>
              <a:defRPr sz="168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679A33E-ADBA-4F94-A785-91E11376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300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6" name="Picture 5" descr="eosdis-logo.pn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0658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rgbClr val="3449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31511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eosdis-logo.pn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4747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eosdis-logo.pn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12914"/>
            <a:ext cx="4038600" cy="4843462"/>
          </a:xfrm>
        </p:spPr>
        <p:txBody>
          <a:bodyPr/>
          <a:lstStyle>
            <a:lvl1pPr>
              <a:defRPr sz="2617"/>
            </a:lvl1pPr>
            <a:lvl2pPr>
              <a:defRPr sz="2243"/>
            </a:lvl2pPr>
            <a:lvl3pPr>
              <a:defRPr sz="1869"/>
            </a:lvl3pPr>
            <a:lvl4pPr>
              <a:defRPr sz="1682"/>
            </a:lvl4pPr>
            <a:lvl5pPr>
              <a:defRPr sz="1682"/>
            </a:lvl5pPr>
            <a:lvl6pPr>
              <a:defRPr sz="1682"/>
            </a:lvl6pPr>
            <a:lvl7pPr>
              <a:defRPr sz="1682"/>
            </a:lvl7pPr>
            <a:lvl8pPr>
              <a:defRPr sz="1682"/>
            </a:lvl8pPr>
            <a:lvl9pPr>
              <a:defRPr sz="168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2914"/>
            <a:ext cx="4038600" cy="4843462"/>
          </a:xfrm>
        </p:spPr>
        <p:txBody>
          <a:bodyPr/>
          <a:lstStyle>
            <a:lvl1pPr>
              <a:defRPr sz="2617"/>
            </a:lvl1pPr>
            <a:lvl2pPr>
              <a:defRPr sz="2243"/>
            </a:lvl2pPr>
            <a:lvl3pPr>
              <a:defRPr sz="1869"/>
            </a:lvl3pPr>
            <a:lvl4pPr>
              <a:defRPr sz="1682"/>
            </a:lvl4pPr>
            <a:lvl5pPr>
              <a:defRPr sz="1682"/>
            </a:lvl5pPr>
            <a:lvl6pPr>
              <a:defRPr sz="1682"/>
            </a:lvl6pPr>
            <a:lvl7pPr>
              <a:defRPr sz="1682"/>
            </a:lvl7pPr>
            <a:lvl8pPr>
              <a:defRPr sz="1682"/>
            </a:lvl8pPr>
            <a:lvl9pPr>
              <a:defRPr sz="1682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648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pic>
        <p:nvPicPr>
          <p:cNvPr id="6" name="Picture 5" descr="eosdis-logo.pn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43" b="1"/>
            </a:lvl1pPr>
            <a:lvl2pPr marL="427253" indent="0">
              <a:buNone/>
              <a:defRPr sz="1869" b="1"/>
            </a:lvl2pPr>
            <a:lvl3pPr marL="854507" indent="0">
              <a:buNone/>
              <a:defRPr sz="1682" b="1"/>
            </a:lvl3pPr>
            <a:lvl4pPr marL="1281760" indent="0">
              <a:buNone/>
              <a:defRPr sz="1495" b="1"/>
            </a:lvl4pPr>
            <a:lvl5pPr marL="1709014" indent="0">
              <a:buNone/>
              <a:defRPr sz="1495" b="1"/>
            </a:lvl5pPr>
            <a:lvl6pPr marL="2136267" indent="0">
              <a:buNone/>
              <a:defRPr sz="1495" b="1"/>
            </a:lvl6pPr>
            <a:lvl7pPr marL="2563520" indent="0">
              <a:buNone/>
              <a:defRPr sz="1495" b="1"/>
            </a:lvl7pPr>
            <a:lvl8pPr marL="2990774" indent="0">
              <a:buNone/>
              <a:defRPr sz="1495" b="1"/>
            </a:lvl8pPr>
            <a:lvl9pPr marL="3418027" indent="0">
              <a:buNone/>
              <a:defRPr sz="149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243"/>
            </a:lvl1pPr>
            <a:lvl2pPr>
              <a:defRPr sz="1869"/>
            </a:lvl2pPr>
            <a:lvl3pPr>
              <a:defRPr sz="1682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243" b="1"/>
            </a:lvl1pPr>
            <a:lvl2pPr marL="427253" indent="0">
              <a:buNone/>
              <a:defRPr sz="1869" b="1"/>
            </a:lvl2pPr>
            <a:lvl3pPr marL="854507" indent="0">
              <a:buNone/>
              <a:defRPr sz="1682" b="1"/>
            </a:lvl3pPr>
            <a:lvl4pPr marL="1281760" indent="0">
              <a:buNone/>
              <a:defRPr sz="1495" b="1"/>
            </a:lvl4pPr>
            <a:lvl5pPr marL="1709014" indent="0">
              <a:buNone/>
              <a:defRPr sz="1495" b="1"/>
            </a:lvl5pPr>
            <a:lvl6pPr marL="2136267" indent="0">
              <a:buNone/>
              <a:defRPr sz="1495" b="1"/>
            </a:lvl6pPr>
            <a:lvl7pPr marL="2563520" indent="0">
              <a:buNone/>
              <a:defRPr sz="1495" b="1"/>
            </a:lvl7pPr>
            <a:lvl8pPr marL="2990774" indent="0">
              <a:buNone/>
              <a:defRPr sz="1495" b="1"/>
            </a:lvl8pPr>
            <a:lvl9pPr marL="3418027" indent="0">
              <a:buNone/>
              <a:defRPr sz="149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7"/>
            <a:ext cx="4041775" cy="3951288"/>
          </a:xfrm>
        </p:spPr>
        <p:txBody>
          <a:bodyPr/>
          <a:lstStyle>
            <a:lvl1pPr>
              <a:defRPr sz="2243"/>
            </a:lvl1pPr>
            <a:lvl2pPr>
              <a:defRPr sz="1869"/>
            </a:lvl2pPr>
            <a:lvl3pPr>
              <a:defRPr sz="1682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194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727122" y="6356350"/>
            <a:ext cx="368772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pic>
        <p:nvPicPr>
          <p:cNvPr id="5" name="Picture 4" descr="eosdis-logo.png"/>
          <p:cNvPicPr>
            <a:picLocks noChangeAspect="1"/>
          </p:cNvPicPr>
          <p:nvPr userDrawn="1"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239927"/>
            <a:ext cx="1842603" cy="519043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8359537" y="6381547"/>
            <a:ext cx="52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545DA365-9E1D-4524-8E92-33F14DD2E042}" type="slidenum">
              <a:rPr lang="en-US" sz="1200" smtClean="0">
                <a:latin typeface="Verdana" pitchFamily="34" charset="0"/>
                <a:ea typeface="Verdana" pitchFamily="34" charset="0"/>
                <a:cs typeface="Verdana" pitchFamily="34" charset="0"/>
              </a:rPr>
              <a:pPr/>
              <a:t>‹#›</a:t>
            </a:fld>
            <a:endParaRPr lang="en-US" sz="12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858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679A33E-ADBA-4F94-A785-91E11376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1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243" b="1"/>
            </a:lvl1pPr>
            <a:lvl2pPr marL="427253" indent="0">
              <a:buNone/>
              <a:defRPr sz="1869" b="1"/>
            </a:lvl2pPr>
            <a:lvl3pPr marL="854507" indent="0">
              <a:buNone/>
              <a:defRPr sz="1682" b="1"/>
            </a:lvl3pPr>
            <a:lvl4pPr marL="1281760" indent="0">
              <a:buNone/>
              <a:defRPr sz="1495" b="1"/>
            </a:lvl4pPr>
            <a:lvl5pPr marL="1709014" indent="0">
              <a:buNone/>
              <a:defRPr sz="1495" b="1"/>
            </a:lvl5pPr>
            <a:lvl6pPr marL="2136267" indent="0">
              <a:buNone/>
              <a:defRPr sz="1495" b="1"/>
            </a:lvl6pPr>
            <a:lvl7pPr marL="2563520" indent="0">
              <a:buNone/>
              <a:defRPr sz="1495" b="1"/>
            </a:lvl7pPr>
            <a:lvl8pPr marL="2990774" indent="0">
              <a:buNone/>
              <a:defRPr sz="1495" b="1"/>
            </a:lvl8pPr>
            <a:lvl9pPr marL="3418027" indent="0">
              <a:buNone/>
              <a:defRPr sz="149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243"/>
            </a:lvl1pPr>
            <a:lvl2pPr>
              <a:defRPr sz="1869"/>
            </a:lvl2pPr>
            <a:lvl3pPr>
              <a:defRPr sz="1682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243" b="1"/>
            </a:lvl1pPr>
            <a:lvl2pPr marL="427253" indent="0">
              <a:buNone/>
              <a:defRPr sz="1869" b="1"/>
            </a:lvl2pPr>
            <a:lvl3pPr marL="854507" indent="0">
              <a:buNone/>
              <a:defRPr sz="1682" b="1"/>
            </a:lvl3pPr>
            <a:lvl4pPr marL="1281760" indent="0">
              <a:buNone/>
              <a:defRPr sz="1495" b="1"/>
            </a:lvl4pPr>
            <a:lvl5pPr marL="1709014" indent="0">
              <a:buNone/>
              <a:defRPr sz="1495" b="1"/>
            </a:lvl5pPr>
            <a:lvl6pPr marL="2136267" indent="0">
              <a:buNone/>
              <a:defRPr sz="1495" b="1"/>
            </a:lvl6pPr>
            <a:lvl7pPr marL="2563520" indent="0">
              <a:buNone/>
              <a:defRPr sz="1495" b="1"/>
            </a:lvl7pPr>
            <a:lvl8pPr marL="2990774" indent="0">
              <a:buNone/>
              <a:defRPr sz="1495" b="1"/>
            </a:lvl8pPr>
            <a:lvl9pPr marL="3418027" indent="0">
              <a:buNone/>
              <a:defRPr sz="1495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7"/>
            <a:ext cx="4041775" cy="3951288"/>
          </a:xfrm>
        </p:spPr>
        <p:txBody>
          <a:bodyPr/>
          <a:lstStyle>
            <a:lvl1pPr>
              <a:defRPr sz="2243"/>
            </a:lvl1pPr>
            <a:lvl2pPr>
              <a:defRPr sz="1869"/>
            </a:lvl2pPr>
            <a:lvl3pPr>
              <a:defRPr sz="1682"/>
            </a:lvl3pPr>
            <a:lvl4pPr>
              <a:defRPr sz="1495"/>
            </a:lvl4pPr>
            <a:lvl5pPr>
              <a:defRPr sz="1495"/>
            </a:lvl5pPr>
            <a:lvl6pPr>
              <a:defRPr sz="1495"/>
            </a:lvl6pPr>
            <a:lvl7pPr>
              <a:defRPr sz="1495"/>
            </a:lvl7pPr>
            <a:lvl8pPr>
              <a:defRPr sz="1495"/>
            </a:lvl8pPr>
            <a:lvl9pPr>
              <a:defRPr sz="1495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D679A33E-ADBA-4F94-A785-91E11376D8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8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7801" cy="134938"/>
          </a:xfrm>
          <a:prstGeom prst="rect">
            <a:avLst/>
          </a:prstGeom>
          <a:solidFill>
            <a:srgbClr val="34495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8211844" y="6666716"/>
            <a:ext cx="814525" cy="184508"/>
          </a:xfrm>
          <a:prstGeom prst="rect">
            <a:avLst/>
          </a:prstGeom>
        </p:spPr>
        <p:txBody>
          <a:bodyPr/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 b="0" i="0" u="none" strike="noStrike" cap="none" baseline="0">
                <a:solidFill>
                  <a:schemeClr val="bg1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 baseline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/>
            <a:r>
              <a:rPr lang="en" sz="600" baseline="0" dirty="0" smtClean="0"/>
              <a:t>DM_PPT_NP_v01</a:t>
            </a:r>
            <a:endParaRPr lang="en" sz="600" baseline="0" dirty="0"/>
          </a:p>
        </p:txBody>
      </p:sp>
    </p:spTree>
    <p:extLst>
      <p:ext uri="{BB962C8B-B14F-4D97-AF65-F5344CB8AC3E}">
        <p14:creationId xmlns:p14="http://schemas.microsoft.com/office/powerpoint/2010/main" val="390782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61" r:id="rId4"/>
    <p:sldLayoutId id="2147483667" r:id="rId5"/>
    <p:sldLayoutId id="2147483666" r:id="rId6"/>
    <p:sldLayoutId id="2147483662" r:id="rId7"/>
    <p:sldLayoutId id="2147483663" r:id="rId8"/>
    <p:sldLayoutId id="2147483664" r:id="rId9"/>
    <p:sldLayoutId id="2147483665" r:id="rId10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400" kern="1200">
          <a:solidFill>
            <a:srgbClr val="34495E"/>
          </a:solidFill>
          <a:latin typeface="Avenir Heavy"/>
          <a:ea typeface="+mj-ea"/>
          <a:cs typeface="Avenir Heavy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chemeClr val="tx1">
              <a:lumMod val="85000"/>
              <a:lumOff val="15000"/>
            </a:schemeClr>
          </a:solidFill>
          <a:latin typeface="Helvetica Neue"/>
          <a:ea typeface="+mn-ea"/>
          <a:cs typeface="Helvetica Neue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chemeClr val="tx1">
              <a:lumMod val="85000"/>
              <a:lumOff val="15000"/>
            </a:schemeClr>
          </a:solidFill>
          <a:latin typeface="Helvetica Neue"/>
          <a:ea typeface="+mn-ea"/>
          <a:cs typeface="Helvetica Neue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chemeClr val="tx1">
              <a:lumMod val="50000"/>
              <a:lumOff val="50000"/>
            </a:schemeClr>
          </a:solidFill>
          <a:latin typeface="Helvetica Neue"/>
          <a:ea typeface="+mn-ea"/>
          <a:cs typeface="Helvetica Neue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chemeClr val="tx1">
              <a:lumMod val="50000"/>
              <a:lumOff val="50000"/>
            </a:schemeClr>
          </a:solidFill>
          <a:latin typeface="Helvetica Neue"/>
          <a:ea typeface="+mn-ea"/>
          <a:cs typeface="Helvetica Neue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chemeClr val="tx1">
              <a:lumMod val="50000"/>
              <a:lumOff val="50000"/>
            </a:schemeClr>
          </a:solidFill>
          <a:latin typeface="Helvetica Neue"/>
          <a:ea typeface="+mn-ea"/>
          <a:cs typeface="Helvetica Neue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//upload.wikimedia.org/wikipedia/commons/1/19/Lego_bricks.jpg" TargetMode="Externa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hyperlink" Target="//upload.wikimedia.org/wikipedia/commons/1/19/Lego_bricks.jpg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//upload.wikimedia.org/wikipedia/commons/4/47/LEGO-Aida.jpg" TargetMode="Externa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hyperlink" Target="//upload.wikimedia.org/wikipedia/commons/7/7b/Einstein-LEGO.jpg" TargetMode="Externa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hyperlink" Target="https://hdfgroup.org/wp/2015/04/putting-some-spark-into-hdf-eos/" TargetMode="Externa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comments" Target="../comments/commen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M.C. Escher</a:t>
            </a:r>
            <a:endParaRPr lang="en-US" dirty="0"/>
          </a:p>
        </p:txBody>
      </p:sp>
      <p:pic>
        <p:nvPicPr>
          <p:cNvPr id="9218" name="Picture 2" descr="http://upload.wikimedia.org/wikipedia/commons/f/f1/Leeuwarden_-_Tegeltableau_Esch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" y="1"/>
            <a:ext cx="91090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6912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upload.wikimedia.org/wikipedia/commons/1/19/The_biggest_Jigsaw_Puzzle_in_the_World_%284256818760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4" r="5225"/>
          <a:stretch/>
        </p:blipFill>
        <p:spPr bwMode="auto">
          <a:xfrm>
            <a:off x="14835" y="1"/>
            <a:ext cx="91143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112" dirty="0">
                <a:solidFill>
                  <a:schemeClr val="tx1"/>
                </a:solidFill>
                <a:latin typeface="+mj-lt"/>
                <a:cs typeface="+mj-cs"/>
              </a:rPr>
              <a:t>“The whole is more than the sum of its parts.”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46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5262" y="82332"/>
            <a:ext cx="3801513" cy="1143000"/>
          </a:xfrm>
        </p:spPr>
        <p:txBody>
          <a:bodyPr/>
          <a:lstStyle/>
          <a:p>
            <a:r>
              <a:rPr lang="en-US" dirty="0" smtClean="0"/>
              <a:t>Jerusalem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5223" y="-241110"/>
            <a:ext cx="9754445" cy="7340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675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pload.wikimedia.org/wikipedia/commons/e/e8/PIA10008_Seas_and_Lakes_on_Titan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" b="3985"/>
          <a:stretch/>
        </p:blipFill>
        <p:spPr bwMode="auto">
          <a:xfrm>
            <a:off x="14835" y="1"/>
            <a:ext cx="91143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1291" y="274640"/>
            <a:ext cx="2962158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Seas and lakes of Titan, from Cassini mosaic</a:t>
            </a: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7535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6/6c/Coal_train_near_Hellifield._-_geograph.org.uk_-_60653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74"/>
          <a:stretch/>
        </p:blipFill>
        <p:spPr bwMode="auto">
          <a:xfrm>
            <a:off x="14835" y="0"/>
            <a:ext cx="9114331" cy="68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b="1" dirty="0" smtClean="0"/>
              <a:t>3. Greater efficiency in storage and transport.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60089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ile:Lego brick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6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4. The LEGO Effect</a:t>
            </a:r>
            <a:br>
              <a:rPr lang="en-US" sz="6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672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6728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disa</a:t>
            </a:r>
            <a:r>
              <a:rPr lang="en-US" sz="6728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ggregating </a:t>
            </a:r>
            <a:r>
              <a:rPr lang="en-US" sz="6728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order to facilitate aggregating)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0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File:Lego bricks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4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The LEGO effect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/>
        <p:txBody>
          <a:bodyPr/>
          <a:lstStyle/>
          <a:p>
            <a:pPr lvl="0"/>
            <a:r>
              <a:rPr lang="en-US" dirty="0" smtClean="0">
                <a:solidFill>
                  <a:schemeClr val="bg1"/>
                </a:solidFill>
              </a:rPr>
              <a:t>If we store items in smaller and simpler packages, this can enable use to aggregate objects in a greater variety of ways.</a:t>
            </a:r>
          </a:p>
        </p:txBody>
      </p:sp>
    </p:spTree>
    <p:extLst>
      <p:ext uri="{BB962C8B-B14F-4D97-AF65-F5344CB8AC3E}">
        <p14:creationId xmlns:p14="http://schemas.microsoft.com/office/powerpoint/2010/main" val="1384202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4" name="Picture 4" descr="File:LEGO-Aida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6" y="704669"/>
            <a:ext cx="8758302" cy="543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537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le:Einstein-LEGO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800" y="177273"/>
            <a:ext cx="4841988" cy="64559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8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480660" indent="-480660">
              <a:buFont typeface="+mj-lt"/>
              <a:buAutoNum type="arabicPeriod"/>
            </a:pPr>
            <a:r>
              <a:rPr lang="en-US" dirty="0" smtClean="0"/>
              <a:t>To see the bigger picture</a:t>
            </a:r>
          </a:p>
          <a:p>
            <a:pPr marL="480660" indent="-480660">
              <a:buFont typeface="+mj-lt"/>
              <a:buAutoNum type="arabicPeriod"/>
            </a:pPr>
            <a:r>
              <a:rPr lang="en-US" dirty="0" smtClean="0"/>
              <a:t>The whole is more than the sum of its parts</a:t>
            </a:r>
          </a:p>
          <a:p>
            <a:pPr marL="480660" indent="-480660">
              <a:buFont typeface="+mj-lt"/>
              <a:buAutoNum type="arabicPeriod"/>
            </a:pPr>
            <a:r>
              <a:rPr lang="en-US" dirty="0" smtClean="0"/>
              <a:t>Greater efficiency in storage and transport</a:t>
            </a:r>
          </a:p>
          <a:p>
            <a:pPr marL="480660" indent="-480660">
              <a:buFont typeface="+mj-lt"/>
              <a:buAutoNum type="arabicPeriod"/>
            </a:pPr>
            <a:r>
              <a:rPr lang="en-US" dirty="0" smtClean="0"/>
              <a:t>LEGO Effect: Package small and simple to enable a greater variety of aggregations</a:t>
            </a:r>
          </a:p>
          <a:p>
            <a:pPr marL="480660" indent="-480660">
              <a:buFont typeface="+mj-lt"/>
              <a:buAutoNum type="arabicPeriod"/>
            </a:pPr>
            <a:r>
              <a:rPr lang="en-US" dirty="0" smtClean="0"/>
              <a:t>(Add your own reason here.)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77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2. Aggregation in HDF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0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Aggregation </a:t>
            </a:r>
            <a:br>
              <a:rPr lang="en-US" dirty="0" smtClean="0"/>
            </a:br>
            <a:r>
              <a:rPr lang="en-US" dirty="0" smtClean="0"/>
              <a:t>– </a:t>
            </a:r>
            <a:br>
              <a:rPr lang="en-US" dirty="0" smtClean="0"/>
            </a:br>
            <a:r>
              <a:rPr lang="en-US" dirty="0" smtClean="0"/>
              <a:t>What’s it to The HDF Group?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ESIP Summer Meeting 2015</a:t>
            </a:r>
          </a:p>
          <a:p>
            <a:r>
              <a:rPr lang="en-US" dirty="0" smtClean="0"/>
              <a:t>Mike Folk</a:t>
            </a:r>
          </a:p>
          <a:p>
            <a:r>
              <a:rPr lang="en-US" dirty="0" smtClean="0"/>
              <a:t>The HDF Group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80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0551" y="461420"/>
            <a:ext cx="8202898" cy="769441"/>
          </a:xfr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4B4B4B"/>
                </a:solidFill>
                <a:latin typeface="Verdana"/>
              </a:rPr>
              <a:t>Aggregations in HDF itself </a:t>
            </a:r>
            <a:endParaRPr lang="en-US" dirty="0">
              <a:solidFill>
                <a:srgbClr val="4B4B4B"/>
              </a:solidFill>
              <a:latin typeface="Verdan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 smtClean="0"/>
              <a:t>The H in HDF means hierarchy, which in practice is an aggregation.</a:t>
            </a:r>
          </a:p>
          <a:p>
            <a:pPr lvl="0"/>
            <a:r>
              <a:rPr lang="en-US" dirty="0" smtClean="0"/>
              <a:t>An HDF array is an aggregation of aggregations</a:t>
            </a:r>
          </a:p>
          <a:p>
            <a:pPr lvl="0"/>
            <a:r>
              <a:rPr lang="en-US" dirty="0" smtClean="0"/>
              <a:t>Certain datatypes – compound, array, string</a:t>
            </a:r>
          </a:p>
          <a:p>
            <a:pPr lvl="0"/>
            <a:r>
              <a:rPr lang="en-US" dirty="0" smtClean="0"/>
              <a:t>Groups </a:t>
            </a:r>
          </a:p>
          <a:p>
            <a:pPr lvl="0"/>
            <a:r>
              <a:rPr lang="en-US" dirty="0" smtClean="0"/>
              <a:t>Chunks</a:t>
            </a:r>
          </a:p>
        </p:txBody>
      </p:sp>
    </p:spTree>
    <p:extLst>
      <p:ext uri="{BB962C8B-B14F-4D97-AF65-F5344CB8AC3E}">
        <p14:creationId xmlns:p14="http://schemas.microsoft.com/office/powerpoint/2010/main" val="333105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Virtual Datasets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241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Virtual Datasets, Example 1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8" name="Content Placeholder 7" descr="01-FullFixed-BlockedVirtual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0883" r="-4088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Virtual Datasets, Example 2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9" name="Content Placeholder 8" descr="02-PartialFixed-TiledVirtual.pn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419" r="-75419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HDF for aggregation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It's everywhere</a:t>
            </a:r>
          </a:p>
          <a:p>
            <a:r>
              <a:rPr lang="en-US" dirty="0" smtClean="0"/>
              <a:t>Perhaps the most common reason for using HDF is its ability to support aggregation in a very flexible way.</a:t>
            </a:r>
          </a:p>
        </p:txBody>
      </p:sp>
    </p:spTree>
    <p:extLst>
      <p:ext uri="{BB962C8B-B14F-4D97-AF65-F5344CB8AC3E}">
        <p14:creationId xmlns:p14="http://schemas.microsoft.com/office/powerpoint/2010/main" val="244580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Straight Connector 102"/>
          <p:cNvCxnSpPr>
            <a:cxnSpLocks noChangeShapeType="1"/>
          </p:cNvCxnSpPr>
          <p:nvPr/>
        </p:nvCxnSpPr>
        <p:spPr bwMode="auto">
          <a:xfrm>
            <a:off x="5142276" y="1768774"/>
            <a:ext cx="531668" cy="54500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0" name="Straight Connector 129"/>
          <p:cNvCxnSpPr>
            <a:cxnSpLocks noChangeShapeType="1"/>
          </p:cNvCxnSpPr>
          <p:nvPr/>
        </p:nvCxnSpPr>
        <p:spPr bwMode="auto">
          <a:xfrm>
            <a:off x="3857921" y="2993153"/>
            <a:ext cx="550472" cy="74064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0" name="Rectangle 17" descr="Small grid"/>
          <p:cNvSpPr>
            <a:spLocks noChangeArrowheads="1"/>
          </p:cNvSpPr>
          <p:nvPr/>
        </p:nvSpPr>
        <p:spPr bwMode="auto">
          <a:xfrm>
            <a:off x="7805024" y="5157695"/>
            <a:ext cx="1134889" cy="844788"/>
          </a:xfrm>
          <a:prstGeom prst="rect">
            <a:avLst/>
          </a:prstGeom>
          <a:pattFill prst="smGrid">
            <a:fgClr>
              <a:srgbClr val="CCCC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algn="ctr"/>
            <a: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Latitude</a:t>
            </a:r>
          </a:p>
        </p:txBody>
      </p:sp>
      <p:cxnSp>
        <p:nvCxnSpPr>
          <p:cNvPr id="109" name="Straight Connector 108"/>
          <p:cNvCxnSpPr>
            <a:cxnSpLocks noChangeShapeType="1"/>
          </p:cNvCxnSpPr>
          <p:nvPr/>
        </p:nvCxnSpPr>
        <p:spPr bwMode="auto">
          <a:xfrm flipH="1">
            <a:off x="1837701" y="4609936"/>
            <a:ext cx="328965" cy="647865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1" name="Straight Connector 110"/>
          <p:cNvCxnSpPr>
            <a:cxnSpLocks noChangeShapeType="1"/>
          </p:cNvCxnSpPr>
          <p:nvPr/>
        </p:nvCxnSpPr>
        <p:spPr bwMode="auto">
          <a:xfrm>
            <a:off x="2822077" y="4419601"/>
            <a:ext cx="204912" cy="854465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5" name="Straight Connector 114"/>
          <p:cNvCxnSpPr>
            <a:cxnSpLocks noChangeShapeType="1"/>
          </p:cNvCxnSpPr>
          <p:nvPr/>
        </p:nvCxnSpPr>
        <p:spPr bwMode="auto">
          <a:xfrm flipH="1">
            <a:off x="4560299" y="4609936"/>
            <a:ext cx="328965" cy="647865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6" name="Straight Connector 115"/>
          <p:cNvCxnSpPr>
            <a:cxnSpLocks noChangeShapeType="1"/>
          </p:cNvCxnSpPr>
          <p:nvPr/>
        </p:nvCxnSpPr>
        <p:spPr bwMode="auto">
          <a:xfrm>
            <a:off x="5202568" y="4419601"/>
            <a:ext cx="204912" cy="854465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7" name="Straight Connector 116"/>
          <p:cNvCxnSpPr>
            <a:cxnSpLocks noChangeShapeType="1"/>
          </p:cNvCxnSpPr>
          <p:nvPr/>
        </p:nvCxnSpPr>
        <p:spPr bwMode="auto">
          <a:xfrm flipH="1">
            <a:off x="7142692" y="4457536"/>
            <a:ext cx="328965" cy="647865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8" name="Straight Connector 117"/>
          <p:cNvCxnSpPr>
            <a:cxnSpLocks noChangeShapeType="1"/>
          </p:cNvCxnSpPr>
          <p:nvPr/>
        </p:nvCxnSpPr>
        <p:spPr bwMode="auto">
          <a:xfrm>
            <a:off x="7784962" y="4267201"/>
            <a:ext cx="204912" cy="854465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9" name="Straight Connector 118"/>
          <p:cNvCxnSpPr>
            <a:cxnSpLocks noChangeShapeType="1"/>
          </p:cNvCxnSpPr>
          <p:nvPr/>
        </p:nvCxnSpPr>
        <p:spPr bwMode="auto">
          <a:xfrm>
            <a:off x="7600110" y="4419601"/>
            <a:ext cx="287307" cy="14478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Swath Structure</a:t>
            </a:r>
            <a:endParaRPr lang="en-US" dirty="0"/>
          </a:p>
        </p:txBody>
      </p:sp>
      <p:sp>
        <p:nvSpPr>
          <p:cNvPr id="168965" name="AutoShape 5"/>
          <p:cNvSpPr>
            <a:spLocks noChangeAspect="1" noChangeArrowheads="1"/>
          </p:cNvSpPr>
          <p:nvPr/>
        </p:nvSpPr>
        <p:spPr bwMode="auto">
          <a:xfrm>
            <a:off x="3798233" y="912814"/>
            <a:ext cx="5330933" cy="594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66" tIns="45633" rIns="91266" bIns="45633"/>
          <a:lstStyle/>
          <a:p>
            <a:endParaRPr lang="en-US" sz="1308"/>
          </a:p>
        </p:txBody>
      </p:sp>
      <p:grpSp>
        <p:nvGrpSpPr>
          <p:cNvPr id="80" name="Group 55"/>
          <p:cNvGrpSpPr>
            <a:grpSpLocks/>
          </p:cNvGrpSpPr>
          <p:nvPr/>
        </p:nvGrpSpPr>
        <p:grpSpPr bwMode="auto">
          <a:xfrm>
            <a:off x="3623215" y="945835"/>
            <a:ext cx="1874450" cy="1133475"/>
            <a:chOff x="3657600" y="1066800"/>
            <a:chExt cx="1881305" cy="1133128"/>
          </a:xfrm>
        </p:grpSpPr>
        <p:pic>
          <p:nvPicPr>
            <p:cNvPr id="81" name="Picture 18" descr="Fold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1066800"/>
              <a:ext cx="1881305" cy="113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" name="TextBox 19"/>
            <p:cNvSpPr txBox="1">
              <a:spLocks noChangeArrowheads="1"/>
            </p:cNvSpPr>
            <p:nvPr/>
          </p:nvSpPr>
          <p:spPr bwMode="auto">
            <a:xfrm>
              <a:off x="3884583" y="1320225"/>
              <a:ext cx="1478869" cy="523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4" b="1" dirty="0">
                  <a:latin typeface="Calibri" pitchFamily="34" charset="0"/>
                  <a:cs typeface="Calibri" pitchFamily="34" charset="0"/>
                </a:rPr>
                <a:t>SWATHS</a:t>
              </a:r>
            </a:p>
          </p:txBody>
        </p:sp>
      </p:grpSp>
      <p:grpSp>
        <p:nvGrpSpPr>
          <p:cNvPr id="83" name="Group 55"/>
          <p:cNvGrpSpPr>
            <a:grpSpLocks/>
          </p:cNvGrpSpPr>
          <p:nvPr/>
        </p:nvGrpSpPr>
        <p:grpSpPr bwMode="auto">
          <a:xfrm>
            <a:off x="2548009" y="2143126"/>
            <a:ext cx="1874450" cy="1133475"/>
            <a:chOff x="3657600" y="1066800"/>
            <a:chExt cx="1881305" cy="1133128"/>
          </a:xfrm>
        </p:grpSpPr>
        <p:pic>
          <p:nvPicPr>
            <p:cNvPr id="84" name="Picture 18" descr="Fold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1066800"/>
              <a:ext cx="1881305" cy="113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5" name="TextBox 19"/>
            <p:cNvSpPr txBox="1">
              <a:spLocks noChangeArrowheads="1"/>
            </p:cNvSpPr>
            <p:nvPr/>
          </p:nvSpPr>
          <p:spPr bwMode="auto">
            <a:xfrm>
              <a:off x="3884583" y="1320225"/>
              <a:ext cx="1485304" cy="523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4" b="1" dirty="0">
                  <a:latin typeface="Calibri" pitchFamily="34" charset="0"/>
                  <a:cs typeface="Calibri" pitchFamily="34" charset="0"/>
                </a:rPr>
                <a:t>Swath_1</a:t>
              </a:r>
            </a:p>
          </p:txBody>
        </p:sp>
      </p:grpSp>
      <p:grpSp>
        <p:nvGrpSpPr>
          <p:cNvPr id="86" name="Group 55"/>
          <p:cNvGrpSpPr>
            <a:grpSpLocks/>
          </p:cNvGrpSpPr>
          <p:nvPr/>
        </p:nvGrpSpPr>
        <p:grpSpPr bwMode="auto">
          <a:xfrm>
            <a:off x="5254147" y="2136473"/>
            <a:ext cx="1874450" cy="1133475"/>
            <a:chOff x="3657600" y="1066800"/>
            <a:chExt cx="1881305" cy="1133128"/>
          </a:xfrm>
        </p:grpSpPr>
        <p:pic>
          <p:nvPicPr>
            <p:cNvPr id="87" name="Picture 18" descr="Fold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57600" y="1066800"/>
              <a:ext cx="1881305" cy="1133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8" name="TextBox 19"/>
            <p:cNvSpPr txBox="1">
              <a:spLocks noChangeArrowheads="1"/>
            </p:cNvSpPr>
            <p:nvPr/>
          </p:nvSpPr>
          <p:spPr bwMode="auto">
            <a:xfrm>
              <a:off x="3884583" y="1320225"/>
              <a:ext cx="1485304" cy="5237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2804" b="1" dirty="0">
                  <a:latin typeface="Calibri" pitchFamily="34" charset="0"/>
                  <a:cs typeface="Calibri" pitchFamily="34" charset="0"/>
                </a:rPr>
                <a:t>Swath_2</a:t>
              </a:r>
            </a:p>
          </p:txBody>
        </p:sp>
      </p:grpSp>
      <p:pic>
        <p:nvPicPr>
          <p:cNvPr id="89" name="Picture 18" descr="Fol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958" y="3505201"/>
            <a:ext cx="1547497" cy="139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" name="TextBox 19"/>
          <p:cNvSpPr txBox="1">
            <a:spLocks noChangeArrowheads="1"/>
          </p:cNvSpPr>
          <p:nvPr/>
        </p:nvSpPr>
        <p:spPr bwMode="auto">
          <a:xfrm>
            <a:off x="1904161" y="3791325"/>
            <a:ext cx="830325" cy="78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6" tIns="45633" rIns="91266" bIns="4563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243" b="1" dirty="0">
                <a:latin typeface="Calibri" pitchFamily="34" charset="0"/>
                <a:cs typeface="Calibri" pitchFamily="34" charset="0"/>
              </a:rPr>
              <a:t>Data </a:t>
            </a:r>
            <a:br>
              <a:rPr lang="en-US" sz="2243" b="1" dirty="0">
                <a:latin typeface="Calibri" pitchFamily="34" charset="0"/>
                <a:cs typeface="Calibri" pitchFamily="34" charset="0"/>
              </a:rPr>
            </a:br>
            <a:r>
              <a:rPr lang="en-US" sz="2243" b="1" dirty="0">
                <a:latin typeface="Calibri" pitchFamily="34" charset="0"/>
                <a:cs typeface="Calibri" pitchFamily="34" charset="0"/>
              </a:rPr>
              <a:t>fields</a:t>
            </a:r>
          </a:p>
        </p:txBody>
      </p:sp>
      <p:pic>
        <p:nvPicPr>
          <p:cNvPr id="91" name="Picture 18" descr="Fol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6446" y="3505201"/>
            <a:ext cx="1547497" cy="139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" name="TextBox 19"/>
          <p:cNvSpPr txBox="1">
            <a:spLocks noChangeArrowheads="1"/>
          </p:cNvSpPr>
          <p:nvPr/>
        </p:nvSpPr>
        <p:spPr bwMode="auto">
          <a:xfrm>
            <a:off x="4334651" y="3791325"/>
            <a:ext cx="971389" cy="78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6" tIns="45633" rIns="91266" bIns="4563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243" b="1" dirty="0">
                <a:latin typeface="Calibri" pitchFamily="34" charset="0"/>
                <a:cs typeface="Calibri" pitchFamily="34" charset="0"/>
              </a:rPr>
              <a:t>Profile</a:t>
            </a:r>
            <a:br>
              <a:rPr lang="en-US" sz="2243" b="1" dirty="0">
                <a:latin typeface="Calibri" pitchFamily="34" charset="0"/>
                <a:cs typeface="Calibri" pitchFamily="34" charset="0"/>
              </a:rPr>
            </a:br>
            <a:r>
              <a:rPr lang="en-US" sz="2243" b="1" dirty="0">
                <a:latin typeface="Calibri" pitchFamily="34" charset="0"/>
                <a:cs typeface="Calibri" pitchFamily="34" charset="0"/>
              </a:rPr>
              <a:t>fields</a:t>
            </a:r>
          </a:p>
        </p:txBody>
      </p:sp>
      <p:pic>
        <p:nvPicPr>
          <p:cNvPr id="93" name="Picture 18" descr="Folde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838" y="3505201"/>
            <a:ext cx="2232357" cy="1399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" name="TextBox 19"/>
          <p:cNvSpPr txBox="1">
            <a:spLocks noChangeArrowheads="1"/>
          </p:cNvSpPr>
          <p:nvPr/>
        </p:nvSpPr>
        <p:spPr bwMode="auto">
          <a:xfrm>
            <a:off x="6537280" y="3791325"/>
            <a:ext cx="1630223" cy="782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66" tIns="45633" rIns="91266" bIns="4563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eaLnBrk="1" hangingPunct="1"/>
            <a:r>
              <a:rPr lang="en-US" sz="2243" b="1" dirty="0">
                <a:latin typeface="Calibri" pitchFamily="34" charset="0"/>
                <a:cs typeface="Calibri" pitchFamily="34" charset="0"/>
              </a:rPr>
              <a:t>Geolocation</a:t>
            </a:r>
            <a:br>
              <a:rPr lang="en-US" sz="2243" b="1" dirty="0">
                <a:latin typeface="Calibri" pitchFamily="34" charset="0"/>
                <a:cs typeface="Calibri" pitchFamily="34" charset="0"/>
              </a:rPr>
            </a:br>
            <a:r>
              <a:rPr lang="en-US" sz="2243" b="1" dirty="0">
                <a:latin typeface="Calibri" pitchFamily="34" charset="0"/>
                <a:cs typeface="Calibri" pitchFamily="34" charset="0"/>
              </a:rPr>
              <a:t>fields</a:t>
            </a:r>
          </a:p>
        </p:txBody>
      </p:sp>
      <p:sp>
        <p:nvSpPr>
          <p:cNvPr id="95" name="Rectangle 17" descr="Small grid"/>
          <p:cNvSpPr>
            <a:spLocks noChangeArrowheads="1"/>
          </p:cNvSpPr>
          <p:nvPr/>
        </p:nvSpPr>
        <p:spPr bwMode="auto">
          <a:xfrm>
            <a:off x="1382612" y="5340589"/>
            <a:ext cx="911433" cy="838200"/>
          </a:xfrm>
          <a:prstGeom prst="rect">
            <a:avLst/>
          </a:prstGeom>
          <a:pattFill prst="smGrid">
            <a:fgClr>
              <a:srgbClr val="CCCC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Data </a:t>
            </a:r>
            <a:b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field.1</a:t>
            </a:r>
          </a:p>
        </p:txBody>
      </p:sp>
      <p:sp>
        <p:nvSpPr>
          <p:cNvPr id="96" name="Rectangle 17" descr="Small grid"/>
          <p:cNvSpPr>
            <a:spLocks noChangeArrowheads="1"/>
          </p:cNvSpPr>
          <p:nvPr/>
        </p:nvSpPr>
        <p:spPr bwMode="auto">
          <a:xfrm>
            <a:off x="2711157" y="5334000"/>
            <a:ext cx="911433" cy="838200"/>
          </a:xfrm>
          <a:prstGeom prst="rect">
            <a:avLst/>
          </a:prstGeom>
          <a:pattFill prst="smGrid">
            <a:fgClr>
              <a:srgbClr val="CCCC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Data </a:t>
            </a:r>
            <a:b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1308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field.n</a:t>
            </a:r>
            <a:endParaRPr lang="en-US" sz="1308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7" name="Rectangle 17" descr="Small grid"/>
          <p:cNvSpPr>
            <a:spLocks noChangeArrowheads="1"/>
          </p:cNvSpPr>
          <p:nvPr/>
        </p:nvSpPr>
        <p:spPr bwMode="auto">
          <a:xfrm>
            <a:off x="3964378" y="5334000"/>
            <a:ext cx="911433" cy="838200"/>
          </a:xfrm>
          <a:prstGeom prst="rect">
            <a:avLst/>
          </a:prstGeom>
          <a:pattFill prst="smGrid">
            <a:fgClr>
              <a:srgbClr val="CCCC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Profile</a:t>
            </a:r>
            <a:b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field.1</a:t>
            </a:r>
          </a:p>
        </p:txBody>
      </p:sp>
      <p:sp>
        <p:nvSpPr>
          <p:cNvPr id="98" name="Rectangle 17" descr="Small grid"/>
          <p:cNvSpPr>
            <a:spLocks noChangeArrowheads="1"/>
          </p:cNvSpPr>
          <p:nvPr/>
        </p:nvSpPr>
        <p:spPr bwMode="auto">
          <a:xfrm>
            <a:off x="5331528" y="5334000"/>
            <a:ext cx="911433" cy="838200"/>
          </a:xfrm>
          <a:prstGeom prst="rect">
            <a:avLst/>
          </a:prstGeom>
          <a:pattFill prst="smGrid">
            <a:fgClr>
              <a:srgbClr val="CCCC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Profile</a:t>
            </a:r>
            <a:b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</a:br>
            <a:r>
              <a:rPr lang="en-US" sz="1308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field.n</a:t>
            </a:r>
            <a:endParaRPr lang="en-US" sz="1308" dirty="0"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9" name="Rectangle 17" descr="Small grid"/>
          <p:cNvSpPr>
            <a:spLocks noChangeArrowheads="1"/>
          </p:cNvSpPr>
          <p:nvPr/>
        </p:nvSpPr>
        <p:spPr bwMode="auto">
          <a:xfrm>
            <a:off x="6505496" y="5157695"/>
            <a:ext cx="1134889" cy="844788"/>
          </a:xfrm>
          <a:prstGeom prst="rect">
            <a:avLst/>
          </a:prstGeom>
          <a:pattFill prst="smGrid">
            <a:fgClr>
              <a:srgbClr val="CCCC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algn="ctr"/>
            <a: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Longitude</a:t>
            </a:r>
          </a:p>
        </p:txBody>
      </p:sp>
      <p:sp>
        <p:nvSpPr>
          <p:cNvPr id="101" name="Rectangle 17" descr="Small grid"/>
          <p:cNvSpPr>
            <a:spLocks noChangeArrowheads="1"/>
          </p:cNvSpPr>
          <p:nvPr/>
        </p:nvSpPr>
        <p:spPr bwMode="auto">
          <a:xfrm>
            <a:off x="7560753" y="5848735"/>
            <a:ext cx="1134889" cy="844788"/>
          </a:xfrm>
          <a:prstGeom prst="rect">
            <a:avLst/>
          </a:prstGeom>
          <a:pattFill prst="smGrid">
            <a:fgClr>
              <a:srgbClr val="CCCC00"/>
            </a:fgClr>
            <a:bgClr>
              <a:srgbClr val="FFFFFF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266" tIns="45633" rIns="91266" bIns="45633" anchor="ctr"/>
          <a:lstStyle/>
          <a:p>
            <a:pPr algn="ctr"/>
            <a:r>
              <a:rPr lang="en-US" sz="1308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Calibri" pitchFamily="34" charset="0"/>
              </a:rPr>
              <a:t>Time</a:t>
            </a:r>
          </a:p>
        </p:txBody>
      </p:sp>
      <p:cxnSp>
        <p:nvCxnSpPr>
          <p:cNvPr id="102" name="Straight Connector 101"/>
          <p:cNvCxnSpPr>
            <a:cxnSpLocks noChangeShapeType="1"/>
          </p:cNvCxnSpPr>
          <p:nvPr/>
        </p:nvCxnSpPr>
        <p:spPr bwMode="auto">
          <a:xfrm flipH="1">
            <a:off x="3429103" y="1856575"/>
            <a:ext cx="428818" cy="457200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07" name="Straight Connector 106"/>
          <p:cNvCxnSpPr>
            <a:cxnSpLocks noChangeShapeType="1"/>
          </p:cNvCxnSpPr>
          <p:nvPr/>
        </p:nvCxnSpPr>
        <p:spPr bwMode="auto">
          <a:xfrm>
            <a:off x="4230843" y="2839116"/>
            <a:ext cx="2278582" cy="10737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9" name="Straight Connector 128"/>
          <p:cNvCxnSpPr>
            <a:cxnSpLocks noChangeShapeType="1"/>
          </p:cNvCxnSpPr>
          <p:nvPr/>
        </p:nvCxnSpPr>
        <p:spPr bwMode="auto">
          <a:xfrm flipH="1">
            <a:off x="2403113" y="3059602"/>
            <a:ext cx="649832" cy="674198"/>
          </a:xfrm>
          <a:prstGeom prst="line">
            <a:avLst/>
          </a:prstGeom>
          <a:noFill/>
          <a:ln w="38100" cap="rnd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6" name="Rectangular Callout 135"/>
          <p:cNvSpPr/>
          <p:nvPr/>
        </p:nvSpPr>
        <p:spPr bwMode="auto">
          <a:xfrm>
            <a:off x="1268056" y="1768774"/>
            <a:ext cx="1214899" cy="598488"/>
          </a:xfrm>
          <a:prstGeom prst="wedgeRectCallout">
            <a:avLst>
              <a:gd name="adj1" fmla="val 73484"/>
              <a:gd name="adj2" fmla="val 113453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bg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45633" tIns="45633" rIns="45633" bIns="45633" anchor="ctr"/>
          <a:lstStyle/>
          <a:p>
            <a:pPr algn="ctr">
              <a:defRPr/>
            </a:pPr>
            <a:r>
              <a:rPr lang="en-US" sz="1308" dirty="0" err="1">
                <a:solidFill>
                  <a:schemeClr val="tx1"/>
                </a:solidFill>
                <a:latin typeface="Calibri"/>
                <a:cs typeface="Calibri"/>
              </a:rPr>
              <a:t>SwathName</a:t>
            </a:r>
            <a:r>
              <a:rPr lang="en-US" sz="1308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  <a:p>
            <a:pPr algn="ctr">
              <a:defRPr/>
            </a:pPr>
            <a:r>
              <a:rPr lang="en-US" sz="1308" dirty="0">
                <a:solidFill>
                  <a:schemeClr val="tx1"/>
                </a:solidFill>
                <a:latin typeface="Calibri"/>
                <a:cs typeface="Calibri"/>
              </a:rPr>
              <a:t>&lt;name&gt;</a:t>
            </a:r>
          </a:p>
        </p:txBody>
      </p:sp>
      <p:sp>
        <p:nvSpPr>
          <p:cNvPr id="137" name="Rectangular Callout 136"/>
          <p:cNvSpPr/>
          <p:nvPr/>
        </p:nvSpPr>
        <p:spPr bwMode="auto">
          <a:xfrm>
            <a:off x="394599" y="3211513"/>
            <a:ext cx="1214899" cy="598488"/>
          </a:xfrm>
          <a:prstGeom prst="wedgeRectCallout">
            <a:avLst>
              <a:gd name="adj1" fmla="val 65750"/>
              <a:gd name="adj2" fmla="val 102887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bg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45633" tIns="45633" rIns="45633" bIns="45633" anchor="ctr"/>
          <a:lstStyle/>
          <a:p>
            <a:pPr algn="ctr">
              <a:defRPr/>
            </a:pPr>
            <a:r>
              <a:rPr lang="en-US" sz="1308" dirty="0" err="1">
                <a:solidFill>
                  <a:schemeClr val="tx1"/>
                </a:solidFill>
                <a:latin typeface="Calibri"/>
                <a:cs typeface="Calibri"/>
              </a:rPr>
              <a:t>DataFields</a:t>
            </a:r>
            <a:r>
              <a:rPr lang="en-US" sz="1308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  <a:p>
            <a:pPr algn="ctr">
              <a:defRPr/>
            </a:pPr>
            <a:r>
              <a:rPr lang="en-US" sz="1308" dirty="0">
                <a:solidFill>
                  <a:schemeClr val="tx1"/>
                </a:solidFill>
                <a:latin typeface="Calibri"/>
                <a:cs typeface="Calibri"/>
              </a:rPr>
              <a:t>&lt;name&gt;</a:t>
            </a:r>
          </a:p>
        </p:txBody>
      </p:sp>
      <p:sp>
        <p:nvSpPr>
          <p:cNvPr id="138" name="Rectangular Callout 137"/>
          <p:cNvSpPr/>
          <p:nvPr/>
        </p:nvSpPr>
        <p:spPr bwMode="auto">
          <a:xfrm>
            <a:off x="53156" y="4735513"/>
            <a:ext cx="1214899" cy="598488"/>
          </a:xfrm>
          <a:prstGeom prst="wedgeRectCallout">
            <a:avLst>
              <a:gd name="adj1" fmla="val 57101"/>
              <a:gd name="adj2" fmla="val 79142"/>
            </a:avLst>
          </a:prstGeom>
          <a:solidFill>
            <a:schemeClr val="bg2">
              <a:lumMod val="90000"/>
            </a:schemeClr>
          </a:solidFill>
          <a:ln w="12700">
            <a:solidFill>
              <a:schemeClr val="bg2">
                <a:lumMod val="25000"/>
              </a:schemeClr>
            </a:solidFill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45633" tIns="45633" rIns="45633" bIns="45633" anchor="ctr"/>
          <a:lstStyle/>
          <a:p>
            <a:pPr algn="ctr">
              <a:defRPr/>
            </a:pPr>
            <a:r>
              <a:rPr lang="en-US" sz="1308" dirty="0" err="1">
                <a:solidFill>
                  <a:schemeClr val="tx1"/>
                </a:solidFill>
                <a:latin typeface="Calibri"/>
                <a:cs typeface="Calibri"/>
              </a:rPr>
              <a:t>FieldName</a:t>
            </a:r>
            <a:r>
              <a:rPr lang="en-US" sz="1308" dirty="0">
                <a:solidFill>
                  <a:schemeClr val="tx1"/>
                </a:solidFill>
                <a:latin typeface="Calibri"/>
                <a:cs typeface="Calibri"/>
              </a:rPr>
              <a:t>:</a:t>
            </a:r>
          </a:p>
          <a:p>
            <a:pPr algn="ctr">
              <a:defRPr/>
            </a:pPr>
            <a:r>
              <a:rPr lang="en-US" sz="1308" dirty="0">
                <a:solidFill>
                  <a:schemeClr val="tx1"/>
                </a:solidFill>
                <a:latin typeface="Calibri"/>
                <a:cs typeface="Calibri"/>
              </a:rPr>
              <a:t>&lt;name&gt;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17464" y="5460713"/>
            <a:ext cx="503619" cy="581074"/>
          </a:xfrm>
          <a:prstGeom prst="rect">
            <a:avLst/>
          </a:prstGeom>
          <a:noFill/>
        </p:spPr>
        <p:txBody>
          <a:bodyPr wrap="square" lIns="91266" tIns="45633" rIns="91266" bIns="45633" rtlCol="0">
            <a:spAutoFit/>
          </a:bodyPr>
          <a:lstStyle/>
          <a:p>
            <a:r>
              <a:rPr lang="en-US" sz="3177" b="1" dirty="0"/>
              <a:t>…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799858" y="5435025"/>
            <a:ext cx="503619" cy="581074"/>
          </a:xfrm>
          <a:prstGeom prst="rect">
            <a:avLst/>
          </a:prstGeom>
          <a:noFill/>
        </p:spPr>
        <p:txBody>
          <a:bodyPr wrap="square" lIns="91266" tIns="45633" rIns="91266" bIns="45633" rtlCol="0">
            <a:spAutoFit/>
          </a:bodyPr>
          <a:lstStyle/>
          <a:p>
            <a:r>
              <a:rPr lang="en-US" sz="3177" b="1" dirty="0"/>
              <a:t>…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4624002" y="2287831"/>
            <a:ext cx="503619" cy="581074"/>
          </a:xfrm>
          <a:prstGeom prst="rect">
            <a:avLst/>
          </a:prstGeom>
          <a:noFill/>
        </p:spPr>
        <p:txBody>
          <a:bodyPr wrap="square" lIns="91266" tIns="45633" rIns="91266" bIns="45633" rtlCol="0">
            <a:spAutoFit/>
          </a:bodyPr>
          <a:lstStyle/>
          <a:p>
            <a:r>
              <a:rPr lang="en-US" sz="3177" b="1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02056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nagg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1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nagg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Nagg is a tool for rearranging Suomi-NPP data granules from existing files to create new files with a different aggregation number or a different packaging arrangement.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729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Definitions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lvl="0"/>
            <a:r>
              <a:rPr lang="en-US" dirty="0" smtClean="0"/>
              <a:t>Granule</a:t>
            </a:r>
          </a:p>
          <a:p>
            <a:pPr lvl="1"/>
            <a:r>
              <a:rPr lang="en-US" dirty="0" smtClean="0"/>
              <a:t>A grouping of measurements or derived data spanning a defined period (e.g., 28.6 seconds) and integer number of sensor scans. </a:t>
            </a:r>
          </a:p>
          <a:p>
            <a:r>
              <a:rPr lang="en-US" dirty="0" smtClean="0"/>
              <a:t>Geolocation products</a:t>
            </a:r>
          </a:p>
          <a:p>
            <a:pPr lvl="1"/>
            <a:r>
              <a:rPr lang="en-US" dirty="0" smtClean="0"/>
              <a:t>Geolocation information is stored in the same manner as other data.</a:t>
            </a:r>
          </a:p>
          <a:p>
            <a:pPr lvl="1"/>
            <a:r>
              <a:rPr lang="en-US" dirty="0" smtClean="0"/>
              <a:t>Geolocation products may be packaged with data files, or they may be in separate files.</a:t>
            </a:r>
          </a:p>
          <a:p>
            <a:r>
              <a:rPr lang="en-US" dirty="0" smtClean="0"/>
              <a:t>Aggregation</a:t>
            </a:r>
            <a:r>
              <a:rPr lang="en-US" baseline="30000" dirty="0" smtClean="0"/>
              <a:t>1</a:t>
            </a:r>
            <a:endParaRPr lang="en-US" dirty="0" smtClean="0"/>
          </a:p>
          <a:p>
            <a:pPr lvl="1"/>
            <a:r>
              <a:rPr lang="en-US" dirty="0" smtClean="0"/>
              <a:t>A collection of temporally ordered granules within a JPSS HDF5 file. </a:t>
            </a:r>
          </a:p>
          <a:p>
            <a:pPr lvl="1"/>
            <a:r>
              <a:rPr lang="en-US" dirty="0" smtClean="0"/>
              <a:t>Compatible NPP data products together or with corresponding geolocation product in common files.</a:t>
            </a:r>
          </a:p>
          <a:p>
            <a:pPr lvl="1"/>
            <a:endParaRPr lang="en-US" dirty="0" smtClean="0"/>
          </a:p>
          <a:p>
            <a:pPr marL="427253" lvl="1" indent="0">
              <a:buNone/>
            </a:pPr>
            <a:endParaRPr lang="en-US" dirty="0" smtClean="0"/>
          </a:p>
          <a:p>
            <a:pPr marL="427253" lvl="1" indent="0">
              <a:buNone/>
            </a:pPr>
            <a:r>
              <a:rPr lang="en-US" baseline="30000" dirty="0" smtClean="0"/>
              <a:t>1</a:t>
            </a:r>
            <a:r>
              <a:rPr lang="en-US" dirty="0" smtClean="0"/>
              <a:t> JPSS Common Data Format Control Book – External Volume I, p 76</a:t>
            </a:r>
          </a:p>
        </p:txBody>
      </p:sp>
    </p:spTree>
    <p:extLst>
      <p:ext uri="{BB962C8B-B14F-4D97-AF65-F5344CB8AC3E}">
        <p14:creationId xmlns:p14="http://schemas.microsoft.com/office/powerpoint/2010/main" val="245361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Nagg operations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Aggregation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Aggregate data granules</a:t>
            </a:r>
          </a:p>
          <a:p>
            <a:r>
              <a:rPr lang="en-US" dirty="0" smtClean="0"/>
              <a:t>disaggregate </a:t>
            </a:r>
            <a:r>
              <a:rPr lang="en-US" dirty="0" smtClean="0"/>
              <a:t>data granules </a:t>
            </a:r>
          </a:p>
          <a:p>
            <a:r>
              <a:rPr lang="en-US" dirty="0" smtClean="0"/>
              <a:t>Re-aggregate data granules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smtClean="0"/>
              <a:t>Packaging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Package granules of multiple compatible products in common files</a:t>
            </a:r>
          </a:p>
          <a:p>
            <a:r>
              <a:rPr lang="en-US" smtClean="0"/>
              <a:t>Un-package products into separate files for each product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57462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80660" indent="-480660">
              <a:buFont typeface="+mj-lt"/>
              <a:buAutoNum type="arabicPeriod"/>
            </a:pPr>
            <a:r>
              <a:rPr lang="en-US" dirty="0" smtClean="0">
                <a:latin typeface="Verdana"/>
              </a:rPr>
              <a:t>Why do we aggregate?</a:t>
            </a:r>
          </a:p>
          <a:p>
            <a:pPr marL="480660" indent="-480660">
              <a:buFont typeface="+mj-lt"/>
              <a:buAutoNum type="arabicPeriod"/>
            </a:pPr>
            <a:r>
              <a:rPr lang="en-US" dirty="0" smtClean="0">
                <a:latin typeface="Verdana"/>
              </a:rPr>
              <a:t>Aggregation and HDF</a:t>
            </a:r>
          </a:p>
          <a:p>
            <a:pPr marL="480660" indent="-480660">
              <a:buFont typeface="+mj-lt"/>
              <a:buAutoNum type="arabicPeriod"/>
            </a:pPr>
            <a:r>
              <a:rPr lang="en-US" dirty="0" smtClean="0">
                <a:latin typeface="Verdana"/>
              </a:rPr>
              <a:t>An aggregation reference model?</a:t>
            </a:r>
            <a:endParaRPr lang="en-US" dirty="0"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057900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126" y="152400"/>
            <a:ext cx="7063606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Aggregation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835" y="990601"/>
            <a:ext cx="9114331" cy="466106"/>
          </a:xfrm>
          <a:prstGeom prst="rect">
            <a:avLst/>
          </a:prstGeom>
          <a:noFill/>
        </p:spPr>
        <p:txBody>
          <a:bodyPr wrap="square" lIns="91266" tIns="45633" rIns="91266" bIns="45633" rtlCol="0">
            <a:spAutoFit/>
          </a:bodyPr>
          <a:lstStyle/>
          <a:p>
            <a:pPr algn="ctr"/>
            <a:r>
              <a:rPr lang="en-US" sz="2430" dirty="0">
                <a:latin typeface="Arial" pitchFamily="34" charset="0"/>
                <a:cs typeface="Arial" pitchFamily="34" charset="0"/>
              </a:rPr>
              <a:t>Increase number of granules per file from 1 to 4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394598" y="1600201"/>
            <a:ext cx="4139425" cy="4191000"/>
          </a:xfrm>
        </p:spPr>
        <p:txBody>
          <a:bodyPr/>
          <a:lstStyle/>
          <a:p>
            <a:pPr marL="0" indent="0">
              <a:buNone/>
            </a:pPr>
            <a:r>
              <a:rPr lang="en-US" sz="2430" dirty="0"/>
              <a:t>Input files (16)</a:t>
            </a:r>
          </a:p>
          <a:p>
            <a:pPr marL="0" indent="0">
              <a:buNone/>
            </a:pPr>
            <a:r>
              <a:rPr lang="en-US" sz="2430" dirty="0"/>
              <a:t>0:31:12</a:t>
            </a:r>
          </a:p>
          <a:p>
            <a:pPr marL="0" indent="0">
              <a:buNone/>
            </a:pPr>
            <a:r>
              <a:rPr lang="en-US" sz="2430" dirty="0"/>
              <a:t>0:31:44</a:t>
            </a:r>
          </a:p>
          <a:p>
            <a:pPr marL="0" indent="0">
              <a:buNone/>
            </a:pPr>
            <a:r>
              <a:rPr lang="en-US" sz="2430" dirty="0"/>
              <a:t>0:32:16</a:t>
            </a:r>
          </a:p>
          <a:p>
            <a:pPr marL="0" indent="0">
              <a:buNone/>
            </a:pPr>
            <a:r>
              <a:rPr lang="en-US" sz="2430" dirty="0"/>
              <a:t>0:32:48</a:t>
            </a:r>
          </a:p>
          <a:p>
            <a:pPr marL="0" indent="0">
              <a:buNone/>
            </a:pPr>
            <a:r>
              <a:rPr lang="en-US" sz="2430" dirty="0"/>
              <a:t>0:33:20</a:t>
            </a:r>
          </a:p>
          <a:p>
            <a:pPr marL="0" indent="0">
              <a:buNone/>
            </a:pPr>
            <a:r>
              <a:rPr lang="en-US" sz="2430" dirty="0"/>
              <a:t>0:33:52</a:t>
            </a:r>
          </a:p>
          <a:p>
            <a:pPr marL="0" indent="0">
              <a:buNone/>
            </a:pPr>
            <a:r>
              <a:rPr lang="en-US" sz="2430" dirty="0"/>
              <a:t>0:34:24</a:t>
            </a:r>
          </a:p>
          <a:p>
            <a:pPr marL="0" indent="0">
              <a:buNone/>
            </a:pPr>
            <a:r>
              <a:rPr lang="en-US" sz="2430" dirty="0"/>
              <a:t>0:34:56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19" name="Content Placeholder 4"/>
          <p:cNvSpPr txBox="1">
            <a:spLocks/>
          </p:cNvSpPr>
          <p:nvPr/>
        </p:nvSpPr>
        <p:spPr bwMode="auto">
          <a:xfrm>
            <a:off x="4712513" y="1600201"/>
            <a:ext cx="40254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6" tIns="45633" rIns="91266" bIns="45633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4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algn="l"/>
            <a:r>
              <a:rPr lang="en-US" sz="2243" dirty="0"/>
              <a:t>Output files (2)</a:t>
            </a:r>
          </a:p>
          <a:p>
            <a:pPr algn="l"/>
            <a:r>
              <a:rPr lang="en-US" sz="2243" dirty="0"/>
              <a:t>0:31:12</a:t>
            </a:r>
          </a:p>
          <a:p>
            <a:pPr algn="l"/>
            <a:r>
              <a:rPr lang="en-US" sz="2243" dirty="0"/>
              <a:t>0:31:44</a:t>
            </a:r>
          </a:p>
          <a:p>
            <a:pPr algn="l"/>
            <a:r>
              <a:rPr lang="en-US" sz="2243" dirty="0"/>
              <a:t>0:32:16</a:t>
            </a:r>
          </a:p>
          <a:p>
            <a:pPr algn="l"/>
            <a:r>
              <a:rPr lang="en-US" sz="2243" dirty="0"/>
              <a:t>0:32:48</a:t>
            </a:r>
          </a:p>
          <a:p>
            <a:pPr algn="l"/>
            <a:r>
              <a:rPr lang="en-US" sz="2243" dirty="0"/>
              <a:t>0:33:20</a:t>
            </a:r>
          </a:p>
          <a:p>
            <a:pPr algn="l"/>
            <a:r>
              <a:rPr lang="en-US" sz="2243" dirty="0"/>
              <a:t>0:33:52</a:t>
            </a:r>
          </a:p>
          <a:p>
            <a:pPr algn="l"/>
            <a:r>
              <a:rPr lang="en-US" sz="2243" dirty="0"/>
              <a:t>0:34:24</a:t>
            </a:r>
          </a:p>
          <a:p>
            <a:pPr algn="l"/>
            <a:r>
              <a:rPr lang="en-US" sz="2243" dirty="0"/>
              <a:t>0:34:56</a:t>
            </a:r>
          </a:p>
          <a:p>
            <a:pPr algn="l"/>
            <a:endParaRPr lang="en-US" sz="2243" dirty="0"/>
          </a:p>
        </p:txBody>
      </p:sp>
      <p:grpSp>
        <p:nvGrpSpPr>
          <p:cNvPr id="31" name="Group 30"/>
          <p:cNvGrpSpPr/>
          <p:nvPr/>
        </p:nvGrpSpPr>
        <p:grpSpPr>
          <a:xfrm>
            <a:off x="2065559" y="2157667"/>
            <a:ext cx="683575" cy="3511297"/>
            <a:chOff x="1834299" y="2633472"/>
            <a:chExt cx="685800" cy="3511296"/>
          </a:xfrm>
          <a:solidFill>
            <a:srgbClr val="0070C0"/>
          </a:solidFill>
        </p:grpSpPr>
        <p:sp>
          <p:nvSpPr>
            <p:cNvPr id="32" name="Rectangle 31"/>
            <p:cNvSpPr/>
            <p:nvPr/>
          </p:nvSpPr>
          <p:spPr>
            <a:xfrm>
              <a:off x="1834299" y="2633472"/>
              <a:ext cx="685800" cy="438912"/>
            </a:xfrm>
            <a:prstGeom prst="rect">
              <a:avLst/>
            </a:prstGeom>
            <a:solidFill>
              <a:srgbClr val="33CC33"/>
            </a:solidFill>
            <a:ln w="508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2699">
                <a:defRPr/>
              </a:pPr>
              <a:r>
                <a:rPr lang="en-US" sz="243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33" name="Rectangle 32"/>
            <p:cNvSpPr/>
            <p:nvPr/>
          </p:nvSpPr>
          <p:spPr>
            <a:xfrm>
              <a:off x="1834299" y="3069805"/>
              <a:ext cx="685800" cy="438912"/>
            </a:xfrm>
            <a:prstGeom prst="rect">
              <a:avLst/>
            </a:prstGeom>
            <a:solidFill>
              <a:srgbClr val="33CC33"/>
            </a:solidFill>
            <a:ln w="508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2699">
                <a:defRPr/>
              </a:pPr>
              <a:r>
                <a:rPr lang="en-US" sz="243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834299" y="3511296"/>
              <a:ext cx="685800" cy="438912"/>
            </a:xfrm>
            <a:prstGeom prst="rect">
              <a:avLst/>
            </a:prstGeom>
            <a:solidFill>
              <a:srgbClr val="33CC33"/>
            </a:solidFill>
            <a:ln w="508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2699">
                <a:defRPr/>
              </a:pPr>
              <a:r>
                <a:rPr lang="en-US" sz="243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834299" y="3967613"/>
              <a:ext cx="685800" cy="438912"/>
            </a:xfrm>
            <a:prstGeom prst="rect">
              <a:avLst/>
            </a:prstGeom>
            <a:solidFill>
              <a:srgbClr val="33CC33"/>
            </a:solidFill>
            <a:ln w="508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2699">
                <a:defRPr/>
              </a:pPr>
              <a:r>
                <a:rPr lang="en-US" sz="243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1834299" y="4389120"/>
              <a:ext cx="685800" cy="438912"/>
            </a:xfrm>
            <a:prstGeom prst="rect">
              <a:avLst/>
            </a:prstGeom>
            <a:solidFill>
              <a:srgbClr val="33CC33"/>
            </a:solidFill>
            <a:ln w="508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2699">
                <a:defRPr/>
              </a:pPr>
              <a:r>
                <a:rPr lang="en-US" sz="243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37" name="Rectangle 36"/>
            <p:cNvSpPr/>
            <p:nvPr/>
          </p:nvSpPr>
          <p:spPr>
            <a:xfrm>
              <a:off x="1834299" y="4828032"/>
              <a:ext cx="685800" cy="438912"/>
            </a:xfrm>
            <a:prstGeom prst="rect">
              <a:avLst/>
            </a:prstGeom>
            <a:solidFill>
              <a:srgbClr val="33CC33"/>
            </a:solidFill>
            <a:ln w="508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2699">
                <a:defRPr/>
              </a:pPr>
              <a:r>
                <a:rPr lang="en-US" sz="243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1834299" y="5266944"/>
              <a:ext cx="685800" cy="438912"/>
            </a:xfrm>
            <a:prstGeom prst="rect">
              <a:avLst/>
            </a:prstGeom>
            <a:solidFill>
              <a:srgbClr val="33CC33"/>
            </a:solidFill>
            <a:ln w="508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2699">
                <a:defRPr/>
              </a:pPr>
              <a:r>
                <a:rPr lang="en-US" sz="243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1834299" y="5705856"/>
              <a:ext cx="685800" cy="438912"/>
            </a:xfrm>
            <a:prstGeom prst="rect">
              <a:avLst/>
            </a:prstGeom>
            <a:solidFill>
              <a:srgbClr val="33CC33"/>
            </a:solidFill>
            <a:ln w="508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912699">
                <a:defRPr/>
              </a:pPr>
              <a:r>
                <a:rPr lang="en-US" sz="2430" dirty="0">
                  <a:solidFill>
                    <a:sysClr val="window" lastClr="FFFFFF"/>
                  </a:solidFill>
                  <a:latin typeface="Arial" pitchFamily="34" charset="0"/>
                  <a:cs typeface="Arial" pitchFamily="34" charset="0"/>
                </a:rPr>
                <a:t>0</a:t>
              </a:r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381955" y="2157985"/>
            <a:ext cx="686613" cy="3511297"/>
            <a:chOff x="7467600" y="2209959"/>
            <a:chExt cx="688848" cy="3511296"/>
          </a:xfrm>
          <a:solidFill>
            <a:srgbClr val="33CC33"/>
          </a:solidFill>
        </p:grpSpPr>
        <p:sp>
          <p:nvSpPr>
            <p:cNvPr id="51" name="Rectangle 50"/>
            <p:cNvSpPr/>
            <p:nvPr/>
          </p:nvSpPr>
          <p:spPr bwMode="auto">
            <a:xfrm>
              <a:off x="7467600" y="2209959"/>
              <a:ext cx="685800" cy="1755648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5447" tIns="42723" rIns="85447" bIns="42723" numCol="1" rtlCol="0" anchor="ctr" anchorCtr="0" compatLnSpc="1">
              <a:prstTxWarp prst="textNoShape">
                <a:avLst/>
              </a:prstTxWarp>
            </a:bodyPr>
            <a:lstStyle/>
            <a:p>
              <a:pPr defTabSz="9126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30" dirty="0">
                  <a:solidFill>
                    <a:schemeClr val="bg1"/>
                  </a:solidFill>
                  <a:latin typeface="Times New Roman" pitchFamily="18" charset="0"/>
                </a:rPr>
                <a:t>  </a:t>
              </a:r>
              <a:r>
                <a:rPr lang="en-US" sz="2430" dirty="0">
                  <a:solidFill>
                    <a:schemeClr val="bg1"/>
                  </a:solidFill>
                </a:rPr>
                <a:t>0</a:t>
              </a:r>
            </a:p>
            <a:p>
              <a:pPr defTabSz="9126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30" dirty="0">
                  <a:solidFill>
                    <a:schemeClr val="bg1"/>
                  </a:solidFill>
                </a:rPr>
                <a:t>  1</a:t>
              </a:r>
            </a:p>
            <a:p>
              <a:pPr defTabSz="9126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30" dirty="0">
                  <a:solidFill>
                    <a:schemeClr val="bg1"/>
                  </a:solidFill>
                </a:rPr>
                <a:t>  2</a:t>
              </a:r>
            </a:p>
            <a:p>
              <a:pPr defTabSz="9126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30" dirty="0">
                  <a:solidFill>
                    <a:schemeClr val="bg1"/>
                  </a:solidFill>
                </a:rPr>
                <a:t>  3</a:t>
              </a: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7470648" y="3965607"/>
              <a:ext cx="685800" cy="1755648"/>
            </a:xfrm>
            <a:prstGeom prst="rect">
              <a:avLst/>
            </a:prstGeom>
            <a:grp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85447" tIns="42723" rIns="85447" bIns="42723" numCol="1" rtlCol="0" anchor="ctr" anchorCtr="0" compatLnSpc="1">
              <a:prstTxWarp prst="textNoShape">
                <a:avLst/>
              </a:prstTxWarp>
            </a:bodyPr>
            <a:lstStyle/>
            <a:p>
              <a:pPr defTabSz="9126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30" dirty="0">
                  <a:latin typeface="Times New Roman" pitchFamily="18" charset="0"/>
                </a:rPr>
                <a:t>  </a:t>
              </a:r>
              <a:r>
                <a:rPr lang="en-US" sz="2430" dirty="0">
                  <a:solidFill>
                    <a:schemeClr val="bg1"/>
                  </a:solidFill>
                </a:rPr>
                <a:t>0</a:t>
              </a:r>
            </a:p>
            <a:p>
              <a:pPr defTabSz="9126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30" dirty="0">
                  <a:solidFill>
                    <a:schemeClr val="bg1"/>
                  </a:solidFill>
                </a:rPr>
                <a:t>  1</a:t>
              </a:r>
            </a:p>
            <a:p>
              <a:pPr defTabSz="9126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30" dirty="0">
                  <a:solidFill>
                    <a:schemeClr val="bg1"/>
                  </a:solidFill>
                </a:rPr>
                <a:t>  2</a:t>
              </a:r>
            </a:p>
            <a:p>
              <a:pPr defTabSz="912699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30" dirty="0">
                  <a:solidFill>
                    <a:schemeClr val="bg1"/>
                  </a:solidFill>
                </a:rPr>
                <a:t>  3</a:t>
              </a:r>
            </a:p>
          </p:txBody>
        </p:sp>
      </p:grpSp>
      <p:cxnSp>
        <p:nvCxnSpPr>
          <p:cNvPr id="9" name="Straight Connector 8"/>
          <p:cNvCxnSpPr/>
          <p:nvPr/>
        </p:nvCxnSpPr>
        <p:spPr bwMode="auto">
          <a:xfrm>
            <a:off x="6381954" y="2157985"/>
            <a:ext cx="756265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6381955" y="2133600"/>
            <a:ext cx="3038" cy="3511297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6384993" y="5638801"/>
            <a:ext cx="680537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7068568" y="2157985"/>
            <a:ext cx="0" cy="3510979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Connector 52"/>
          <p:cNvCxnSpPr/>
          <p:nvPr/>
        </p:nvCxnSpPr>
        <p:spPr bwMode="auto">
          <a:xfrm flipV="1">
            <a:off x="6381954" y="3883153"/>
            <a:ext cx="686614" cy="3048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0" name="TextBox 59"/>
          <p:cNvSpPr txBox="1"/>
          <p:nvPr/>
        </p:nvSpPr>
        <p:spPr>
          <a:xfrm>
            <a:off x="774362" y="6096001"/>
            <a:ext cx="2544417" cy="293431"/>
          </a:xfrm>
          <a:prstGeom prst="rect">
            <a:avLst/>
          </a:prstGeom>
          <a:noFill/>
        </p:spPr>
        <p:txBody>
          <a:bodyPr wrap="square" lIns="91266" tIns="45633" rIns="91266" bIns="45633" rtlCol="0">
            <a:spAutoFit/>
          </a:bodyPr>
          <a:lstStyle/>
          <a:p>
            <a:r>
              <a:rPr lang="en-US" sz="1308" dirty="0" smtClean="0"/>
              <a:t>SATMS</a:t>
            </a:r>
            <a:endParaRPr lang="en-US" sz="1308" dirty="0"/>
          </a:p>
        </p:txBody>
      </p:sp>
      <p:sp>
        <p:nvSpPr>
          <p:cNvPr id="61" name="Rectangle 60"/>
          <p:cNvSpPr/>
          <p:nvPr/>
        </p:nvSpPr>
        <p:spPr bwMode="auto">
          <a:xfrm>
            <a:off x="394598" y="6172201"/>
            <a:ext cx="379764" cy="228600"/>
          </a:xfrm>
          <a:prstGeom prst="rect">
            <a:avLst/>
          </a:prstGeom>
          <a:solidFill>
            <a:srgbClr val="33CC33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266" tIns="45633" rIns="91266" bIns="45633" numCol="1" rtlCol="0" anchor="ctr" anchorCtr="0" compatLnSpc="1">
            <a:prstTxWarp prst="textNoShape">
              <a:avLst/>
            </a:prstTxWarp>
          </a:bodyPr>
          <a:lstStyle/>
          <a:p>
            <a:pPr defTabSz="912699" fontAlgn="base">
              <a:spcBef>
                <a:spcPct val="0"/>
              </a:spcBef>
              <a:spcAft>
                <a:spcPct val="0"/>
              </a:spcAft>
            </a:pPr>
            <a:endParaRPr lang="en-US" sz="243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228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TextBox 86"/>
          <p:cNvSpPr txBox="1"/>
          <p:nvPr/>
        </p:nvSpPr>
        <p:spPr>
          <a:xfrm>
            <a:off x="546504" y="6096001"/>
            <a:ext cx="3824221" cy="293431"/>
          </a:xfrm>
          <a:prstGeom prst="rect">
            <a:avLst/>
          </a:prstGeom>
          <a:noFill/>
        </p:spPr>
        <p:txBody>
          <a:bodyPr wrap="square" lIns="91266" tIns="45633" rIns="91266" bIns="45633" rtlCol="0">
            <a:spAutoFit/>
          </a:bodyPr>
          <a:lstStyle/>
          <a:p>
            <a:r>
              <a:rPr lang="en-US" sz="1308" dirty="0"/>
              <a:t>SATMS         TATMS          GATMO 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Packaging</a:t>
            </a:r>
            <a:endParaRPr lang="en-US" dirty="0"/>
          </a:p>
        </p:txBody>
      </p:sp>
      <p:sp>
        <p:nvSpPr>
          <p:cNvPr id="19" name="Content Placeholder 4"/>
          <p:cNvSpPr txBox="1">
            <a:spLocks/>
          </p:cNvSpPr>
          <p:nvPr/>
        </p:nvSpPr>
        <p:spPr bwMode="auto">
          <a:xfrm>
            <a:off x="345229" y="1676401"/>
            <a:ext cx="4025496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6" tIns="45633" rIns="91266" bIns="45633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4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algn="l"/>
            <a:r>
              <a:rPr lang="en-US" sz="2243" dirty="0"/>
              <a:t>Input files (22)</a:t>
            </a:r>
          </a:p>
          <a:p>
            <a:pPr algn="l"/>
            <a:r>
              <a:rPr lang="en-US" sz="2430" dirty="0"/>
              <a:t>0:31:12</a:t>
            </a:r>
          </a:p>
          <a:p>
            <a:pPr algn="l"/>
            <a:r>
              <a:rPr lang="en-US" sz="2430" dirty="0"/>
              <a:t>0:31:44</a:t>
            </a:r>
          </a:p>
          <a:p>
            <a:pPr algn="l"/>
            <a:r>
              <a:rPr lang="en-US" sz="2430" dirty="0"/>
              <a:t>0:32:16</a:t>
            </a:r>
          </a:p>
          <a:p>
            <a:pPr algn="l"/>
            <a:r>
              <a:rPr lang="en-US" sz="2430" dirty="0"/>
              <a:t>0:32:48</a:t>
            </a:r>
          </a:p>
          <a:p>
            <a:pPr algn="l"/>
            <a:r>
              <a:rPr lang="en-US" sz="2430" dirty="0"/>
              <a:t>0:33:20</a:t>
            </a:r>
          </a:p>
          <a:p>
            <a:pPr algn="l"/>
            <a:r>
              <a:rPr lang="en-US" sz="2430" dirty="0"/>
              <a:t>0:33:52</a:t>
            </a:r>
          </a:p>
          <a:p>
            <a:pPr algn="l"/>
            <a:r>
              <a:rPr lang="en-US" sz="2430" dirty="0"/>
              <a:t>0:34:24</a:t>
            </a:r>
          </a:p>
          <a:p>
            <a:pPr algn="l"/>
            <a:r>
              <a:rPr lang="en-US" sz="2430" dirty="0"/>
              <a:t>0:34:56</a:t>
            </a:r>
          </a:p>
        </p:txBody>
      </p:sp>
      <p:sp>
        <p:nvSpPr>
          <p:cNvPr id="21" name="Content Placeholder 4"/>
          <p:cNvSpPr txBox="1">
            <a:spLocks/>
          </p:cNvSpPr>
          <p:nvPr/>
        </p:nvSpPr>
        <p:spPr bwMode="auto">
          <a:xfrm>
            <a:off x="4676494" y="1687399"/>
            <a:ext cx="4025496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266" tIns="45633" rIns="91266" bIns="45633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4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8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6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algn="l"/>
            <a:r>
              <a:rPr lang="en-US" sz="2243" dirty="0"/>
              <a:t>Output files (8)</a:t>
            </a:r>
          </a:p>
          <a:p>
            <a:pPr algn="l"/>
            <a:r>
              <a:rPr lang="en-US" sz="2430" dirty="0"/>
              <a:t>0:31:12</a:t>
            </a:r>
          </a:p>
          <a:p>
            <a:pPr algn="l"/>
            <a:r>
              <a:rPr lang="en-US" sz="2430" dirty="0"/>
              <a:t>0:31:44</a:t>
            </a:r>
          </a:p>
          <a:p>
            <a:pPr algn="l"/>
            <a:r>
              <a:rPr lang="en-US" sz="2430" dirty="0"/>
              <a:t>0:32:16</a:t>
            </a:r>
          </a:p>
          <a:p>
            <a:pPr algn="l"/>
            <a:r>
              <a:rPr lang="en-US" sz="2430" dirty="0"/>
              <a:t>0:32:48</a:t>
            </a:r>
          </a:p>
          <a:p>
            <a:pPr algn="l"/>
            <a:r>
              <a:rPr lang="en-US" sz="2430" dirty="0"/>
              <a:t>0:33:20</a:t>
            </a:r>
          </a:p>
          <a:p>
            <a:pPr algn="l"/>
            <a:r>
              <a:rPr lang="en-US" sz="2430" dirty="0"/>
              <a:t>0:33:52</a:t>
            </a:r>
          </a:p>
          <a:p>
            <a:pPr algn="l"/>
            <a:r>
              <a:rPr lang="en-US" sz="2430" dirty="0"/>
              <a:t>0:34:24</a:t>
            </a:r>
          </a:p>
          <a:p>
            <a:pPr algn="l"/>
            <a:r>
              <a:rPr lang="en-US" sz="2430" dirty="0"/>
              <a:t>0:34:56</a:t>
            </a:r>
          </a:p>
          <a:p>
            <a:pPr algn="l"/>
            <a:endParaRPr lang="en-US" sz="2243" dirty="0"/>
          </a:p>
        </p:txBody>
      </p:sp>
      <p:grpSp>
        <p:nvGrpSpPr>
          <p:cNvPr id="8215" name="Group 8214"/>
          <p:cNvGrpSpPr/>
          <p:nvPr/>
        </p:nvGrpSpPr>
        <p:grpSpPr>
          <a:xfrm>
            <a:off x="1685795" y="2157667"/>
            <a:ext cx="2050724" cy="3511297"/>
            <a:chOff x="1676400" y="2157667"/>
            <a:chExt cx="2057400" cy="3511296"/>
          </a:xfrm>
        </p:grpSpPr>
        <p:grpSp>
          <p:nvGrpSpPr>
            <p:cNvPr id="22" name="Group 21"/>
            <p:cNvGrpSpPr/>
            <p:nvPr/>
          </p:nvGrpSpPr>
          <p:grpSpPr>
            <a:xfrm>
              <a:off x="1676400" y="2157667"/>
              <a:ext cx="685800" cy="3511296"/>
              <a:chOff x="1834299" y="2633472"/>
              <a:chExt cx="685800" cy="3511296"/>
            </a:xfrm>
            <a:solidFill>
              <a:srgbClr val="0070C0"/>
            </a:solidFill>
          </p:grpSpPr>
          <p:sp>
            <p:nvSpPr>
              <p:cNvPr id="23" name="Rectangle 22"/>
              <p:cNvSpPr/>
              <p:nvPr/>
            </p:nvSpPr>
            <p:spPr>
              <a:xfrm>
                <a:off x="1834299" y="2633472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1834299" y="3069805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1834299" y="3511296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1834299" y="3967613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1834299" y="4389120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1834299" y="4828032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1834299" y="5266944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1834299" y="5705856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</p:grpSp>
        <p:grpSp>
          <p:nvGrpSpPr>
            <p:cNvPr id="32" name="Group 31"/>
            <p:cNvGrpSpPr/>
            <p:nvPr/>
          </p:nvGrpSpPr>
          <p:grpSpPr>
            <a:xfrm>
              <a:off x="2362200" y="2594000"/>
              <a:ext cx="685800" cy="3074963"/>
              <a:chOff x="1834299" y="3069805"/>
              <a:chExt cx="685800" cy="3074963"/>
            </a:xfrm>
            <a:solidFill>
              <a:srgbClr val="9F2190"/>
            </a:solidFill>
          </p:grpSpPr>
          <p:sp>
            <p:nvSpPr>
              <p:cNvPr id="41" name="Rectangle 40"/>
              <p:cNvSpPr/>
              <p:nvPr/>
            </p:nvSpPr>
            <p:spPr>
              <a:xfrm>
                <a:off x="1834299" y="3069805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1834299" y="3511296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1834299" y="4389120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5" name="Rectangle 44"/>
              <p:cNvSpPr/>
              <p:nvPr/>
            </p:nvSpPr>
            <p:spPr>
              <a:xfrm>
                <a:off x="1834299" y="4828032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1834299" y="5266944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47" name="Rectangle 46"/>
              <p:cNvSpPr/>
              <p:nvPr/>
            </p:nvSpPr>
            <p:spPr>
              <a:xfrm>
                <a:off x="1834299" y="5705856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</p:grpSp>
        <p:grpSp>
          <p:nvGrpSpPr>
            <p:cNvPr id="48" name="Group 47"/>
            <p:cNvGrpSpPr/>
            <p:nvPr/>
          </p:nvGrpSpPr>
          <p:grpSpPr>
            <a:xfrm>
              <a:off x="3048000" y="2157667"/>
              <a:ext cx="685800" cy="3511296"/>
              <a:chOff x="1834299" y="2633472"/>
              <a:chExt cx="685800" cy="3511296"/>
            </a:xfrm>
            <a:solidFill>
              <a:srgbClr val="0070C0"/>
            </a:solidFill>
          </p:grpSpPr>
          <p:sp>
            <p:nvSpPr>
              <p:cNvPr id="49" name="Rectangle 48"/>
              <p:cNvSpPr/>
              <p:nvPr/>
            </p:nvSpPr>
            <p:spPr>
              <a:xfrm>
                <a:off x="1834299" y="2633472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0" name="Rectangle 49"/>
              <p:cNvSpPr/>
              <p:nvPr/>
            </p:nvSpPr>
            <p:spPr>
              <a:xfrm>
                <a:off x="1834299" y="3069805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1" name="Rectangle 50"/>
              <p:cNvSpPr/>
              <p:nvPr/>
            </p:nvSpPr>
            <p:spPr>
              <a:xfrm>
                <a:off x="1834299" y="3511296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1834299" y="3967613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1834299" y="4389120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4" name="Rectangle 53"/>
              <p:cNvSpPr/>
              <p:nvPr/>
            </p:nvSpPr>
            <p:spPr>
              <a:xfrm>
                <a:off x="1834299" y="4828032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5" name="Rectangle 54"/>
              <p:cNvSpPr/>
              <p:nvPr/>
            </p:nvSpPr>
            <p:spPr>
              <a:xfrm>
                <a:off x="1834299" y="5266944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56" name="Rectangle 55"/>
              <p:cNvSpPr/>
              <p:nvPr/>
            </p:nvSpPr>
            <p:spPr>
              <a:xfrm>
                <a:off x="1834299" y="5705856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508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</p:grpSp>
      </p:grpSp>
      <p:cxnSp>
        <p:nvCxnSpPr>
          <p:cNvPr id="8194" name="Straight Connector 8193"/>
          <p:cNvCxnSpPr/>
          <p:nvPr/>
        </p:nvCxnSpPr>
        <p:spPr bwMode="auto">
          <a:xfrm>
            <a:off x="8152852" y="2157667"/>
            <a:ext cx="0" cy="3511454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8219" name="Group 8218"/>
          <p:cNvGrpSpPr/>
          <p:nvPr/>
        </p:nvGrpSpPr>
        <p:grpSpPr>
          <a:xfrm>
            <a:off x="6103208" y="2157667"/>
            <a:ext cx="2053262" cy="3511454"/>
            <a:chOff x="6104563" y="2157667"/>
            <a:chExt cx="2059945" cy="3511454"/>
          </a:xfrm>
        </p:grpSpPr>
        <p:grpSp>
          <p:nvGrpSpPr>
            <p:cNvPr id="8217" name="Group 8216"/>
            <p:cNvGrpSpPr/>
            <p:nvPr/>
          </p:nvGrpSpPr>
          <p:grpSpPr>
            <a:xfrm>
              <a:off x="6784848" y="2157667"/>
              <a:ext cx="690231" cy="3510979"/>
              <a:chOff x="6784848" y="2157667"/>
              <a:chExt cx="690231" cy="3510979"/>
            </a:xfrm>
          </p:grpSpPr>
          <p:sp>
            <p:nvSpPr>
              <p:cNvPr id="69" name="Rectangle 68"/>
              <p:cNvSpPr/>
              <p:nvPr/>
            </p:nvSpPr>
            <p:spPr>
              <a:xfrm>
                <a:off x="6785650" y="2596579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70" name="Rectangle 69"/>
              <p:cNvSpPr/>
              <p:nvPr/>
            </p:nvSpPr>
            <p:spPr>
              <a:xfrm>
                <a:off x="6789279" y="3035491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71" name="Rectangle 70"/>
              <p:cNvSpPr/>
              <p:nvPr/>
            </p:nvSpPr>
            <p:spPr>
              <a:xfrm>
                <a:off x="6784848" y="3474403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72" name="Rectangle 71"/>
              <p:cNvSpPr/>
              <p:nvPr/>
            </p:nvSpPr>
            <p:spPr>
              <a:xfrm>
                <a:off x="6789279" y="3913315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73" name="Rectangle 72"/>
              <p:cNvSpPr/>
              <p:nvPr/>
            </p:nvSpPr>
            <p:spPr>
              <a:xfrm>
                <a:off x="6789279" y="4352227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75" name="Rectangle 74"/>
              <p:cNvSpPr/>
              <p:nvPr/>
            </p:nvSpPr>
            <p:spPr>
              <a:xfrm>
                <a:off x="6789279" y="5229734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19" name="Rectangle 118"/>
              <p:cNvSpPr/>
              <p:nvPr/>
            </p:nvSpPr>
            <p:spPr>
              <a:xfrm>
                <a:off x="6785650" y="2157667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23" name="Rectangle 122"/>
              <p:cNvSpPr/>
              <p:nvPr/>
            </p:nvSpPr>
            <p:spPr>
              <a:xfrm>
                <a:off x="6784848" y="4790347"/>
                <a:ext cx="685800" cy="438912"/>
              </a:xfrm>
              <a:prstGeom prst="rect">
                <a:avLst/>
              </a:prstGeom>
              <a:solidFill>
                <a:srgbClr val="0070C0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</p:grpSp>
        <p:grpSp>
          <p:nvGrpSpPr>
            <p:cNvPr id="8218" name="Group 8217"/>
            <p:cNvGrpSpPr/>
            <p:nvPr/>
          </p:nvGrpSpPr>
          <p:grpSpPr>
            <a:xfrm>
              <a:off x="7475079" y="2158142"/>
              <a:ext cx="689429" cy="3510979"/>
              <a:chOff x="7475079" y="2158142"/>
              <a:chExt cx="689429" cy="3510979"/>
            </a:xfrm>
          </p:grpSpPr>
          <p:sp>
            <p:nvSpPr>
              <p:cNvPr id="78" name="Rectangle 77"/>
              <p:cNvSpPr/>
              <p:nvPr/>
            </p:nvSpPr>
            <p:spPr>
              <a:xfrm>
                <a:off x="7475079" y="2597054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7478708" y="3035966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7478708" y="3483338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1" name="Rectangle 80"/>
              <p:cNvSpPr/>
              <p:nvPr/>
            </p:nvSpPr>
            <p:spPr>
              <a:xfrm>
                <a:off x="7478708" y="3913790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2" name="Rectangle 81"/>
              <p:cNvSpPr/>
              <p:nvPr/>
            </p:nvSpPr>
            <p:spPr>
              <a:xfrm>
                <a:off x="7478708" y="4352702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84" name="Rectangle 83"/>
              <p:cNvSpPr/>
              <p:nvPr/>
            </p:nvSpPr>
            <p:spPr>
              <a:xfrm>
                <a:off x="7478708" y="5230209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20" name="Rectangle 119"/>
              <p:cNvSpPr/>
              <p:nvPr/>
            </p:nvSpPr>
            <p:spPr>
              <a:xfrm>
                <a:off x="7475079" y="2158142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24" name="Rectangle 123"/>
              <p:cNvSpPr/>
              <p:nvPr/>
            </p:nvSpPr>
            <p:spPr>
              <a:xfrm>
                <a:off x="7478708" y="4790822"/>
                <a:ext cx="685800" cy="438912"/>
              </a:xfrm>
              <a:prstGeom prst="rect">
                <a:avLst/>
              </a:prstGeom>
              <a:solidFill>
                <a:srgbClr val="CCCCFF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</p:grpSp>
        <p:grpSp>
          <p:nvGrpSpPr>
            <p:cNvPr id="8216" name="Group 8215"/>
            <p:cNvGrpSpPr/>
            <p:nvPr/>
          </p:nvGrpSpPr>
          <p:grpSpPr>
            <a:xfrm>
              <a:off x="6104563" y="2157667"/>
              <a:ext cx="689429" cy="3511454"/>
              <a:chOff x="6104563" y="2157667"/>
              <a:chExt cx="689429" cy="3511454"/>
            </a:xfrm>
          </p:grpSpPr>
          <p:sp>
            <p:nvSpPr>
              <p:cNvPr id="60" name="Rectangle 59"/>
              <p:cNvSpPr/>
              <p:nvPr/>
            </p:nvSpPr>
            <p:spPr>
              <a:xfrm>
                <a:off x="6104563" y="2596896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61" name="Rectangle 60"/>
              <p:cNvSpPr/>
              <p:nvPr/>
            </p:nvSpPr>
            <p:spPr>
              <a:xfrm>
                <a:off x="6108192" y="3035808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62" name="Rectangle 61"/>
              <p:cNvSpPr/>
              <p:nvPr/>
            </p:nvSpPr>
            <p:spPr>
              <a:xfrm>
                <a:off x="6108192" y="3483180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63" name="Rectangle 62"/>
              <p:cNvSpPr/>
              <p:nvPr/>
            </p:nvSpPr>
            <p:spPr>
              <a:xfrm>
                <a:off x="6108192" y="3913632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64" name="Rectangle 63"/>
              <p:cNvSpPr/>
              <p:nvPr/>
            </p:nvSpPr>
            <p:spPr>
              <a:xfrm>
                <a:off x="6108192" y="4352544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6108192" y="5230051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21" name="Rectangle 120"/>
              <p:cNvSpPr/>
              <p:nvPr/>
            </p:nvSpPr>
            <p:spPr>
              <a:xfrm>
                <a:off x="6104563" y="2157984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sp>
            <p:nvSpPr>
              <p:cNvPr id="125" name="Rectangle 124"/>
              <p:cNvSpPr/>
              <p:nvPr/>
            </p:nvSpPr>
            <p:spPr>
              <a:xfrm>
                <a:off x="6108192" y="4790664"/>
                <a:ext cx="685800" cy="438912"/>
              </a:xfrm>
              <a:prstGeom prst="rect">
                <a:avLst/>
              </a:prstGeom>
              <a:solidFill>
                <a:srgbClr val="33CC33"/>
              </a:solidFill>
              <a:ln w="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912699">
                  <a:defRPr/>
                </a:pPr>
                <a:r>
                  <a:rPr lang="en-US" sz="2430" dirty="0">
                    <a:solidFill>
                      <a:sysClr val="window" lastClr="FFFFFF"/>
                    </a:solidFill>
                    <a:latin typeface="Arial" pitchFamily="34" charset="0"/>
                    <a:cs typeface="Arial" pitchFamily="34" charset="0"/>
                  </a:rPr>
                  <a:t>0</a:t>
                </a:r>
              </a:p>
            </p:txBody>
          </p:sp>
          <p:cxnSp>
            <p:nvCxnSpPr>
              <p:cNvPr id="8200" name="Straight Connector 8199"/>
              <p:cNvCxnSpPr/>
              <p:nvPr/>
            </p:nvCxnSpPr>
            <p:spPr bwMode="auto">
              <a:xfrm flipV="1">
                <a:off x="6104563" y="2157667"/>
                <a:ext cx="0" cy="3511454"/>
              </a:xfrm>
              <a:prstGeom prst="line">
                <a:avLst/>
              </a:prstGeom>
              <a:solidFill>
                <a:schemeClr val="accent1"/>
              </a:solidFill>
              <a:ln w="508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cxnSp>
        <p:nvCxnSpPr>
          <p:cNvPr id="8202" name="Straight Connector 8201"/>
          <p:cNvCxnSpPr/>
          <p:nvPr/>
        </p:nvCxnSpPr>
        <p:spPr bwMode="auto">
          <a:xfrm>
            <a:off x="6103208" y="2594000"/>
            <a:ext cx="2049644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04" name="Straight Connector 8203"/>
          <p:cNvCxnSpPr/>
          <p:nvPr/>
        </p:nvCxnSpPr>
        <p:spPr bwMode="auto">
          <a:xfrm>
            <a:off x="6099591" y="3035492"/>
            <a:ext cx="2053262" cy="475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06" name="Straight Connector 8205"/>
          <p:cNvCxnSpPr/>
          <p:nvPr/>
        </p:nvCxnSpPr>
        <p:spPr bwMode="auto">
          <a:xfrm>
            <a:off x="6103208" y="3474404"/>
            <a:ext cx="2049644" cy="17405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08" name="Straight Connector 8207"/>
          <p:cNvCxnSpPr/>
          <p:nvPr/>
        </p:nvCxnSpPr>
        <p:spPr bwMode="auto">
          <a:xfrm>
            <a:off x="6099591" y="3913316"/>
            <a:ext cx="2053262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10" name="Straight Connector 8209"/>
          <p:cNvCxnSpPr/>
          <p:nvPr/>
        </p:nvCxnSpPr>
        <p:spPr bwMode="auto">
          <a:xfrm>
            <a:off x="6103208" y="4352228"/>
            <a:ext cx="2049644" cy="475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12" name="Straight Connector 8211"/>
          <p:cNvCxnSpPr/>
          <p:nvPr/>
        </p:nvCxnSpPr>
        <p:spPr bwMode="auto">
          <a:xfrm>
            <a:off x="6103208" y="4790348"/>
            <a:ext cx="2049644" cy="1267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14" name="Straight Connector 8213"/>
          <p:cNvCxnSpPr/>
          <p:nvPr/>
        </p:nvCxnSpPr>
        <p:spPr bwMode="auto">
          <a:xfrm>
            <a:off x="6103208" y="5229260"/>
            <a:ext cx="2046027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21" name="Straight Connector 8220"/>
          <p:cNvCxnSpPr/>
          <p:nvPr/>
        </p:nvCxnSpPr>
        <p:spPr bwMode="auto">
          <a:xfrm>
            <a:off x="6103208" y="2157668"/>
            <a:ext cx="2049644" cy="475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227" name="Straight Connector 8226"/>
          <p:cNvCxnSpPr/>
          <p:nvPr/>
        </p:nvCxnSpPr>
        <p:spPr bwMode="auto">
          <a:xfrm>
            <a:off x="6099590" y="5668647"/>
            <a:ext cx="2056879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5" name="Rectangle 84"/>
          <p:cNvSpPr/>
          <p:nvPr/>
        </p:nvSpPr>
        <p:spPr bwMode="auto">
          <a:xfrm>
            <a:off x="166740" y="6172201"/>
            <a:ext cx="379764" cy="228600"/>
          </a:xfrm>
          <a:prstGeom prst="rect">
            <a:avLst/>
          </a:prstGeom>
          <a:solidFill>
            <a:srgbClr val="33CC33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266" tIns="45633" rIns="91266" bIns="45633" numCol="1" rtlCol="0" anchor="ctr" anchorCtr="0" compatLnSpc="1">
            <a:prstTxWarp prst="textNoShape">
              <a:avLst/>
            </a:prstTxWarp>
          </a:bodyPr>
          <a:lstStyle/>
          <a:p>
            <a:pPr defTabSz="912699" fontAlgn="base">
              <a:spcBef>
                <a:spcPct val="0"/>
              </a:spcBef>
              <a:spcAft>
                <a:spcPct val="0"/>
              </a:spcAft>
            </a:pPr>
            <a:endParaRPr lang="en-US" sz="2430" dirty="0">
              <a:latin typeface="Times New Roman" pitchFamily="18" charset="0"/>
            </a:endParaRPr>
          </a:p>
        </p:txBody>
      </p:sp>
      <p:sp>
        <p:nvSpPr>
          <p:cNvPr id="86" name="Rectangle 85"/>
          <p:cNvSpPr/>
          <p:nvPr/>
        </p:nvSpPr>
        <p:spPr bwMode="auto">
          <a:xfrm>
            <a:off x="2901039" y="6172201"/>
            <a:ext cx="379764" cy="228600"/>
          </a:xfrm>
          <a:prstGeom prst="rect">
            <a:avLst/>
          </a:prstGeom>
          <a:solidFill>
            <a:srgbClr val="CCCCFF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266" tIns="45633" rIns="91266" bIns="45633" numCol="1" rtlCol="0" anchor="ctr" anchorCtr="0" compatLnSpc="1">
            <a:prstTxWarp prst="textNoShape">
              <a:avLst/>
            </a:prstTxWarp>
          </a:bodyPr>
          <a:lstStyle/>
          <a:p>
            <a:pPr defTabSz="912699" fontAlgn="base">
              <a:spcBef>
                <a:spcPct val="0"/>
              </a:spcBef>
              <a:spcAft>
                <a:spcPct val="0"/>
              </a:spcAft>
            </a:pPr>
            <a:endParaRPr lang="en-US" sz="2430" dirty="0">
              <a:latin typeface="Times New Roman" pitchFamily="18" charset="0"/>
            </a:endParaRPr>
          </a:p>
        </p:txBody>
      </p:sp>
      <p:sp>
        <p:nvSpPr>
          <p:cNvPr id="88" name="Rectangle 87"/>
          <p:cNvSpPr/>
          <p:nvPr/>
        </p:nvSpPr>
        <p:spPr bwMode="auto">
          <a:xfrm>
            <a:off x="1533890" y="6172201"/>
            <a:ext cx="379764" cy="228600"/>
          </a:xfrm>
          <a:prstGeom prst="rect">
            <a:avLst/>
          </a:prstGeom>
          <a:solidFill>
            <a:srgbClr val="0070C0"/>
          </a:solidFill>
          <a:ln w="508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266" tIns="45633" rIns="91266" bIns="45633" numCol="1" rtlCol="0" anchor="ctr" anchorCtr="0" compatLnSpc="1">
            <a:prstTxWarp prst="textNoShape">
              <a:avLst/>
            </a:prstTxWarp>
          </a:bodyPr>
          <a:lstStyle/>
          <a:p>
            <a:pPr defTabSz="912699" fontAlgn="base">
              <a:spcBef>
                <a:spcPct val="0"/>
              </a:spcBef>
              <a:spcAft>
                <a:spcPct val="0"/>
              </a:spcAft>
            </a:pPr>
            <a:endParaRPr lang="en-US" sz="2430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399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7991" y="227240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“Putting some Spark into HDF-EOS” - Gerd Heber</a:t>
            </a:r>
          </a:p>
        </p:txBody>
      </p:sp>
    </p:spTree>
    <p:extLst>
      <p:ext uri="{BB962C8B-B14F-4D97-AF65-F5344CB8AC3E}">
        <p14:creationId xmlns:p14="http://schemas.microsoft.com/office/powerpoint/2010/main" val="106367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“Putting some Spark into HDF-EOS”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Setup</a:t>
            </a:r>
          </a:p>
          <a:p>
            <a:pPr lvl="1"/>
            <a:r>
              <a:rPr lang="en-US" dirty="0" smtClean="0"/>
              <a:t>7,850 HDF-EOS5 files from </a:t>
            </a:r>
            <a:r>
              <a:rPr lang="en-US" dirty="0" err="1" smtClean="0"/>
              <a:t>MEaSURES</a:t>
            </a:r>
            <a:endParaRPr lang="en-US" dirty="0" smtClean="0"/>
          </a:p>
          <a:p>
            <a:pPr lvl="1"/>
            <a:r>
              <a:rPr lang="en-US" dirty="0" smtClean="0"/>
              <a:t>GSSTF_NCEP.3 collection from 1987 to 2008. </a:t>
            </a:r>
          </a:p>
          <a:p>
            <a:r>
              <a:rPr lang="en-US" dirty="0" smtClean="0"/>
              <a:t>Examples</a:t>
            </a:r>
          </a:p>
          <a:p>
            <a:pPr lvl="1"/>
            <a:r>
              <a:rPr lang="en-US" dirty="0" smtClean="0"/>
              <a:t>calculate daily summary statistics</a:t>
            </a:r>
          </a:p>
          <a:p>
            <a:pPr lvl="1"/>
            <a:r>
              <a:rPr lang="en-US" dirty="0" smtClean="0"/>
              <a:t>determine daily top 10 hottest and coldest locations</a:t>
            </a:r>
          </a:p>
          <a:p>
            <a:endParaRPr lang="en-US" dirty="0" smtClean="0">
              <a:hlinkClick r:id="rId2"/>
            </a:endParaRPr>
          </a:p>
          <a:p>
            <a:r>
              <a:rPr lang="en-US" dirty="0" smtClean="0">
                <a:hlinkClick r:id="rId2"/>
              </a:rPr>
              <a:t>https://hdfgroup.org/wp/2015/04/putting-some-spark-into-hdf-eos/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187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06681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disaggregating </a:t>
            </a:r>
            <a:r>
              <a:rPr lang="en-US" i="0" dirty="0" smtClean="0"/>
              <a:t>to</a:t>
            </a:r>
            <a:r>
              <a:rPr lang="en-US" i="0" baseline="0" dirty="0" smtClean="0"/>
              <a:t> improve aggregating (Lego effect)</a:t>
            </a:r>
            <a:br>
              <a:rPr lang="en-US" i="0" baseline="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An HDF server project</a:t>
            </a:r>
            <a:br>
              <a:rPr lang="en-US" dirty="0"/>
            </a:br>
            <a:r>
              <a:rPr lang="en-US" i="0" baseline="0" dirty="0" smtClean="0"/>
              <a:t/>
            </a:r>
            <a:br>
              <a:rPr lang="en-US" i="0" baseline="0" dirty="0" smtClean="0"/>
            </a:br>
            <a:r>
              <a:rPr lang="en-US" dirty="0"/>
              <a:t/>
            </a:r>
            <a:br>
              <a:rPr lang="en-US" dirty="0"/>
            </a:br>
            <a:endParaRPr lang="en-US" i="1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4294967295"/>
          </p:nvPr>
        </p:nvSpPr>
        <p:spPr>
          <a:xfrm>
            <a:off x="0" y="4010025"/>
            <a:ext cx="7086600" cy="17526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16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 HDF Server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Uses “Object Store” to store HDF5 objects</a:t>
            </a:r>
          </a:p>
          <a:p>
            <a:pPr lvl="1"/>
            <a:r>
              <a:rPr lang="en-US" dirty="0" smtClean="0"/>
              <a:t>No Files (which are aggregations)</a:t>
            </a:r>
          </a:p>
          <a:p>
            <a:pPr lvl="1"/>
            <a:r>
              <a:rPr lang="en-US" dirty="0" smtClean="0"/>
              <a:t>Instead, each chunk is a separate object</a:t>
            </a:r>
          </a:p>
          <a:p>
            <a:pPr lvl="1"/>
            <a:r>
              <a:rPr lang="en-US" dirty="0" smtClean="0"/>
              <a:t>AWS S3, </a:t>
            </a:r>
            <a:r>
              <a:rPr lang="en-US" dirty="0" err="1" smtClean="0"/>
              <a:t>OpenStack</a:t>
            </a:r>
            <a:r>
              <a:rPr lang="en-US" dirty="0" smtClean="0"/>
              <a:t>/Swift, etc.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80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6914" y="2334828"/>
            <a:ext cx="1040223" cy="51268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0800000" flipV="1">
            <a:off x="1002219" y="2441447"/>
            <a:ext cx="685874" cy="29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46" dirty="0">
                <a:solidFill>
                  <a:prstClr val="black"/>
                </a:solidFill>
                <a:latin typeface="Calibri" panose="020F0502020204030204"/>
              </a:rPr>
              <a:t>Clients</a:t>
            </a:r>
          </a:p>
        </p:txBody>
      </p:sp>
      <p:sp>
        <p:nvSpPr>
          <p:cNvPr id="4" name="Rectangle 3"/>
          <p:cNvSpPr/>
          <p:nvPr/>
        </p:nvSpPr>
        <p:spPr>
          <a:xfrm>
            <a:off x="2694175" y="1692379"/>
            <a:ext cx="408659" cy="187983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61047" y="2321683"/>
            <a:ext cx="252626" cy="64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4" dirty="0">
                <a:solidFill>
                  <a:prstClr val="black"/>
                </a:solidFill>
                <a:latin typeface="Calibri" panose="020F0502020204030204"/>
              </a:rPr>
              <a:t>LB</a:t>
            </a:r>
          </a:p>
        </p:txBody>
      </p:sp>
      <p:cxnSp>
        <p:nvCxnSpPr>
          <p:cNvPr id="7" name="Straight Arrow Connector 6"/>
          <p:cNvCxnSpPr>
            <a:stCxn id="2" idx="3"/>
          </p:cNvCxnSpPr>
          <p:nvPr/>
        </p:nvCxnSpPr>
        <p:spPr>
          <a:xfrm flipV="1">
            <a:off x="1847136" y="2584976"/>
            <a:ext cx="847039" cy="619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3704676" y="1601897"/>
            <a:ext cx="447579" cy="295084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6" dirty="0">
                <a:solidFill>
                  <a:prstClr val="white"/>
                </a:solidFill>
              </a:rPr>
              <a:t>SN</a:t>
            </a:r>
          </a:p>
        </p:txBody>
      </p:sp>
      <p:sp>
        <p:nvSpPr>
          <p:cNvPr id="10" name="Rectangle 9"/>
          <p:cNvSpPr/>
          <p:nvPr/>
        </p:nvSpPr>
        <p:spPr>
          <a:xfrm>
            <a:off x="3704676" y="2096533"/>
            <a:ext cx="447579" cy="295084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6" dirty="0">
                <a:solidFill>
                  <a:prstClr val="white"/>
                </a:solidFill>
              </a:rPr>
              <a:t>SN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04676" y="2591169"/>
            <a:ext cx="447579" cy="295084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6" dirty="0">
                <a:solidFill>
                  <a:prstClr val="white"/>
                </a:solidFill>
              </a:rPr>
              <a:t>SN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709806" y="3099604"/>
            <a:ext cx="447579" cy="295084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6" dirty="0">
                <a:solidFill>
                  <a:prstClr val="white"/>
                </a:solidFill>
              </a:rPr>
              <a:t>SN</a:t>
            </a:r>
          </a:p>
        </p:txBody>
      </p: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102833" y="1749439"/>
            <a:ext cx="601844" cy="34709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endCxn id="10" idx="1"/>
          </p:cNvCxnSpPr>
          <p:nvPr/>
        </p:nvCxnSpPr>
        <p:spPr>
          <a:xfrm flipV="1">
            <a:off x="3102833" y="2244075"/>
            <a:ext cx="601844" cy="14754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1" idx="1"/>
          </p:cNvCxnSpPr>
          <p:nvPr/>
        </p:nvCxnSpPr>
        <p:spPr>
          <a:xfrm>
            <a:off x="3107963" y="2737297"/>
            <a:ext cx="596713" cy="14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12" idx="1"/>
          </p:cNvCxnSpPr>
          <p:nvPr/>
        </p:nvCxnSpPr>
        <p:spPr>
          <a:xfrm>
            <a:off x="3100268" y="3099604"/>
            <a:ext cx="609538" cy="1475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5136928" y="1601897"/>
            <a:ext cx="447579" cy="295084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6" dirty="0">
                <a:solidFill>
                  <a:prstClr val="white"/>
                </a:solidFill>
              </a:rPr>
              <a:t>DN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133920" y="3099604"/>
            <a:ext cx="447579" cy="295084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6" dirty="0">
                <a:solidFill>
                  <a:prstClr val="white"/>
                </a:solidFill>
              </a:rPr>
              <a:t>DN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5133920" y="2590108"/>
            <a:ext cx="447579" cy="295084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6" dirty="0">
                <a:solidFill>
                  <a:prstClr val="white"/>
                </a:solidFill>
              </a:rPr>
              <a:t>DN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136928" y="2107502"/>
            <a:ext cx="447579" cy="295084"/>
          </a:xfrm>
          <a:prstGeom prst="rect">
            <a:avLst/>
          </a:prstGeom>
          <a:solidFill>
            <a:srgbClr val="5B9BD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46" dirty="0">
                <a:solidFill>
                  <a:prstClr val="white"/>
                </a:solidFill>
              </a:rPr>
              <a:t>DN</a:t>
            </a:r>
          </a:p>
        </p:txBody>
      </p:sp>
      <p:sp>
        <p:nvSpPr>
          <p:cNvPr id="29" name="Oval 28"/>
          <p:cNvSpPr/>
          <p:nvPr/>
        </p:nvSpPr>
        <p:spPr>
          <a:xfrm>
            <a:off x="6382012" y="1613396"/>
            <a:ext cx="244134" cy="24466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30" name="Oval 29"/>
          <p:cNvSpPr/>
          <p:nvPr/>
        </p:nvSpPr>
        <p:spPr>
          <a:xfrm>
            <a:off x="6862141" y="1570048"/>
            <a:ext cx="244134" cy="24466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754582" y="2221444"/>
            <a:ext cx="244134" cy="24466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7391098" y="1712951"/>
            <a:ext cx="231928" cy="24466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6282499" y="2235996"/>
            <a:ext cx="244134" cy="24466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34" name="Oval 33"/>
          <p:cNvSpPr/>
          <p:nvPr/>
        </p:nvSpPr>
        <p:spPr>
          <a:xfrm>
            <a:off x="7429929" y="2841298"/>
            <a:ext cx="244134" cy="24466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6160432" y="2783203"/>
            <a:ext cx="244134" cy="24466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38365" y="1406588"/>
            <a:ext cx="1847370" cy="230299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6454760" y="3727573"/>
            <a:ext cx="1063112" cy="29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46" dirty="0">
                <a:solidFill>
                  <a:prstClr val="black"/>
                </a:solidFill>
                <a:latin typeface="Calibri" panose="020F0502020204030204"/>
              </a:rPr>
              <a:t>Object Store</a:t>
            </a:r>
          </a:p>
        </p:txBody>
      </p:sp>
      <p:sp>
        <p:nvSpPr>
          <p:cNvPr id="38" name="Direct Access Storage 37"/>
          <p:cNvSpPr/>
          <p:nvPr/>
        </p:nvSpPr>
        <p:spPr>
          <a:xfrm>
            <a:off x="4205150" y="1817196"/>
            <a:ext cx="170894" cy="105791"/>
          </a:xfrm>
          <a:prstGeom prst="flowChartMagneticDru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cxnSp>
        <p:nvCxnSpPr>
          <p:cNvPr id="40" name="Straight Arrow Connector 39"/>
          <p:cNvCxnSpPr>
            <a:endCxn id="38" idx="4"/>
          </p:cNvCxnSpPr>
          <p:nvPr/>
        </p:nvCxnSpPr>
        <p:spPr>
          <a:xfrm flipH="1">
            <a:off x="4376044" y="1858059"/>
            <a:ext cx="138520" cy="12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Direct Access Storage 40"/>
          <p:cNvSpPr/>
          <p:nvPr/>
        </p:nvSpPr>
        <p:spPr>
          <a:xfrm>
            <a:off x="4205150" y="2328844"/>
            <a:ext cx="170894" cy="105791"/>
          </a:xfrm>
          <a:prstGeom prst="flowChartMagneticDru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cxnSp>
        <p:nvCxnSpPr>
          <p:cNvPr id="42" name="Straight Arrow Connector 41"/>
          <p:cNvCxnSpPr/>
          <p:nvPr/>
        </p:nvCxnSpPr>
        <p:spPr>
          <a:xfrm flipH="1">
            <a:off x="4359681" y="2355350"/>
            <a:ext cx="138520" cy="12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Direct Access Storage 42"/>
          <p:cNvSpPr/>
          <p:nvPr/>
        </p:nvSpPr>
        <p:spPr>
          <a:xfrm>
            <a:off x="4205150" y="2799745"/>
            <a:ext cx="170894" cy="105791"/>
          </a:xfrm>
          <a:prstGeom prst="flowChartMagneticDru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cxnSp>
        <p:nvCxnSpPr>
          <p:cNvPr id="44" name="Straight Arrow Connector 43"/>
          <p:cNvCxnSpPr/>
          <p:nvPr/>
        </p:nvCxnSpPr>
        <p:spPr>
          <a:xfrm flipH="1">
            <a:off x="4376044" y="2843419"/>
            <a:ext cx="138520" cy="12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Direct Access Storage 44"/>
          <p:cNvSpPr/>
          <p:nvPr/>
        </p:nvSpPr>
        <p:spPr>
          <a:xfrm>
            <a:off x="4187902" y="3341794"/>
            <a:ext cx="170894" cy="105791"/>
          </a:xfrm>
          <a:prstGeom prst="flowChartMagneticDru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cxnSp>
        <p:nvCxnSpPr>
          <p:cNvPr id="46" name="Straight Arrow Connector 45"/>
          <p:cNvCxnSpPr/>
          <p:nvPr/>
        </p:nvCxnSpPr>
        <p:spPr>
          <a:xfrm flipH="1">
            <a:off x="4363750" y="3381949"/>
            <a:ext cx="138520" cy="12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Direct Access Storage 46"/>
          <p:cNvSpPr/>
          <p:nvPr/>
        </p:nvSpPr>
        <p:spPr>
          <a:xfrm flipH="1" flipV="1">
            <a:off x="4909071" y="1549001"/>
            <a:ext cx="170894" cy="105791"/>
          </a:xfrm>
          <a:prstGeom prst="flowChartMagneticDru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48" name="Direct Access Storage 47"/>
          <p:cNvSpPr/>
          <p:nvPr/>
        </p:nvSpPr>
        <p:spPr>
          <a:xfrm flipH="1">
            <a:off x="4909071" y="2079106"/>
            <a:ext cx="170894" cy="105791"/>
          </a:xfrm>
          <a:prstGeom prst="flowChartMagneticDru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49" name="Direct Access Storage 48"/>
          <p:cNvSpPr/>
          <p:nvPr/>
        </p:nvSpPr>
        <p:spPr>
          <a:xfrm flipH="1">
            <a:off x="4909071" y="2544113"/>
            <a:ext cx="170894" cy="105791"/>
          </a:xfrm>
          <a:prstGeom prst="flowChartMagneticDru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50" name="Direct Access Storage 49"/>
          <p:cNvSpPr/>
          <p:nvPr/>
        </p:nvSpPr>
        <p:spPr>
          <a:xfrm flipH="1">
            <a:off x="4925347" y="3079260"/>
            <a:ext cx="170894" cy="105791"/>
          </a:xfrm>
          <a:prstGeom prst="flowChartMagneticDrum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4762413" y="1584626"/>
            <a:ext cx="138520" cy="12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/>
          <p:cNvCxnSpPr/>
          <p:nvPr/>
        </p:nvCxnSpPr>
        <p:spPr>
          <a:xfrm>
            <a:off x="4782847" y="2124831"/>
            <a:ext cx="138520" cy="12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4782403" y="2597007"/>
            <a:ext cx="138520" cy="12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/>
          <p:cNvCxnSpPr/>
          <p:nvPr/>
        </p:nvCxnSpPr>
        <p:spPr>
          <a:xfrm>
            <a:off x="4797704" y="3116232"/>
            <a:ext cx="138520" cy="12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/>
        </p:nvCxnSpPr>
        <p:spPr>
          <a:xfrm>
            <a:off x="6038365" y="2605319"/>
            <a:ext cx="18473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>
            <a:off x="6038365" y="3185050"/>
            <a:ext cx="184737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6086573" y="2079104"/>
            <a:ext cx="1774040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Oval 62"/>
          <p:cNvSpPr/>
          <p:nvPr/>
        </p:nvSpPr>
        <p:spPr>
          <a:xfrm>
            <a:off x="6390149" y="3285113"/>
            <a:ext cx="244134" cy="24466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7243820" y="3341794"/>
            <a:ext cx="244134" cy="24466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66" name="Oval 65"/>
          <p:cNvSpPr/>
          <p:nvPr/>
        </p:nvSpPr>
        <p:spPr>
          <a:xfrm>
            <a:off x="6873462" y="2724980"/>
            <a:ext cx="244134" cy="244665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46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818" y="4078028"/>
            <a:ext cx="4557658" cy="174894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sz="1794" b="1" dirty="0">
                <a:latin typeface="Arial" charset="0"/>
                <a:ea typeface="Arial" charset="0"/>
                <a:cs typeface="Arial" charset="0"/>
              </a:rPr>
              <a:t>Legend</a:t>
            </a:r>
          </a:p>
          <a:p>
            <a:r>
              <a:rPr lang="en-US" sz="1794" dirty="0">
                <a:latin typeface="Arial" charset="0"/>
                <a:ea typeface="Arial" charset="0"/>
                <a:cs typeface="Arial" charset="0"/>
              </a:rPr>
              <a:t>Clients: applications using REST API</a:t>
            </a:r>
          </a:p>
          <a:p>
            <a:r>
              <a:rPr lang="en-US" sz="1794" dirty="0">
                <a:latin typeface="Arial" charset="0"/>
                <a:ea typeface="Arial" charset="0"/>
                <a:cs typeface="Arial" charset="0"/>
              </a:rPr>
              <a:t>LB: Load Balancer</a:t>
            </a:r>
          </a:p>
          <a:p>
            <a:r>
              <a:rPr lang="en-US" sz="1794" dirty="0">
                <a:latin typeface="Arial" charset="0"/>
                <a:ea typeface="Arial" charset="0"/>
                <a:cs typeface="Arial" charset="0"/>
              </a:rPr>
              <a:t>SN: Service Nodes (Elastic Scaling Group)</a:t>
            </a:r>
          </a:p>
          <a:p>
            <a:r>
              <a:rPr lang="en-US" sz="1794" dirty="0">
                <a:latin typeface="Arial" charset="0"/>
                <a:ea typeface="Arial" charset="0"/>
                <a:cs typeface="Arial" charset="0"/>
              </a:rPr>
              <a:t>DN: Data Nodes (Elastic Scaling Group)</a:t>
            </a:r>
          </a:p>
          <a:p>
            <a:r>
              <a:rPr lang="en-US" sz="1794" dirty="0">
                <a:latin typeface="Arial" charset="0"/>
                <a:ea typeface="Arial" charset="0"/>
                <a:cs typeface="Arial" charset="0"/>
              </a:rPr>
              <a:t>Object Store: Partitioned HDF5 objects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Scalable HDF Server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234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 </a:t>
            </a:r>
            <a:r>
              <a:rPr lang="en-US" dirty="0" smtClean="0"/>
              <a:t>aggregation/disaggregation  </a:t>
            </a:r>
            <a:r>
              <a:rPr lang="en-US" dirty="0" smtClean="0"/>
              <a:t>reference model?</a:t>
            </a:r>
            <a:endParaRPr lang="en-US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Could there be common vocabulary and model that spans the wide variety of products and types of aggregation?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316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E.g. types of aggregation for remote sensing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Temporal: Arranging according to time.</a:t>
            </a:r>
          </a:p>
          <a:p>
            <a:r>
              <a:rPr lang="en-US" dirty="0" smtClean="0"/>
              <a:t>Spatial: Arranging according to space. </a:t>
            </a:r>
          </a:p>
          <a:p>
            <a:r>
              <a:rPr lang="en-US" dirty="0" smtClean="0"/>
              <a:t>Packaging: Grouping a variety of related objects.</a:t>
            </a:r>
          </a:p>
          <a:p>
            <a:endParaRPr lang="en-US" dirty="0" smtClean="0"/>
          </a:p>
          <a:p>
            <a:r>
              <a:rPr lang="en-US" dirty="0" smtClean="0"/>
              <a:t>An aggregation may consist of all instances of an object over the dimensional extent.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Or it may be a sampling of instances of an object over the dimensional extent.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43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upload.wikimedia.org/wikipedia/commons/d/dd/Flickr_-_ggallice_-_Caterpillar_aggregation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20"/>
          <a:stretch/>
        </p:blipFill>
        <p:spPr bwMode="auto">
          <a:xfrm>
            <a:off x="14835" y="11126"/>
            <a:ext cx="9114331" cy="6913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224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do we aggregate?</a:t>
            </a:r>
          </a:p>
        </p:txBody>
      </p:sp>
    </p:spTree>
    <p:extLst>
      <p:ext uri="{BB962C8B-B14F-4D97-AF65-F5344CB8AC3E}">
        <p14:creationId xmlns:p14="http://schemas.microsoft.com/office/powerpoint/2010/main" val="533702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What else?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4896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M.C. Escher</a:t>
            </a:r>
            <a:endParaRPr lang="en-US" dirty="0"/>
          </a:p>
        </p:txBody>
      </p:sp>
      <p:pic>
        <p:nvPicPr>
          <p:cNvPr id="9218" name="Picture 2" descr="http://upload.wikimedia.org/wikipedia/commons/f/f1/Leeuwarden_-_Tegeltableau_Esch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36" y="1"/>
            <a:ext cx="910901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016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00174" y="904875"/>
            <a:ext cx="59912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34495E"/>
                </a:solidFill>
                <a:latin typeface="Helvetica Neue"/>
              </a:rPr>
              <a:t>This work was supported by NASA/GSFC under Raytheon Co. contract number </a:t>
            </a:r>
            <a:r>
              <a:rPr lang="en-US" sz="2800" dirty="0" smtClean="0">
                <a:solidFill>
                  <a:srgbClr val="34495E"/>
                </a:solidFill>
                <a:latin typeface="Helvetica Neue"/>
              </a:rPr>
              <a:t>NNG10HP02C</a:t>
            </a:r>
            <a:endParaRPr lang="en-US" sz="2800" dirty="0">
              <a:solidFill>
                <a:srgbClr val="34495E"/>
              </a:solidFill>
              <a:latin typeface="Helvetica Neue"/>
            </a:endParaRPr>
          </a:p>
        </p:txBody>
      </p:sp>
      <p:pic>
        <p:nvPicPr>
          <p:cNvPr id="9" name="Picture 8" descr="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8032" y="3167667"/>
            <a:ext cx="2005418" cy="3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1185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To see a bigger picture</a:t>
            </a:r>
            <a:endParaRPr lang="en-US" dirty="0"/>
          </a:p>
        </p:txBody>
      </p:sp>
      <p:pic>
        <p:nvPicPr>
          <p:cNvPr id="1026" name="Picture 2" descr="http://upload.wikimedia.org/wikipedia/commons/4/47/Alaska_mountain_ran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05" t="24635" r="32940" b="19287"/>
          <a:stretch/>
        </p:blipFill>
        <p:spPr bwMode="auto">
          <a:xfrm>
            <a:off x="2449264" y="1686744"/>
            <a:ext cx="4423514" cy="383956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84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4/47/Alaska_mountain_ran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77"/>
          <a:stretch/>
        </p:blipFill>
        <p:spPr bwMode="auto">
          <a:xfrm>
            <a:off x="14834" y="1"/>
            <a:ext cx="9973256" cy="684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5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8097" y="3997185"/>
            <a:ext cx="7747181" cy="1470025"/>
          </a:xfrm>
        </p:spPr>
        <p:txBody>
          <a:bodyPr>
            <a:noAutofit/>
          </a:bodyPr>
          <a:lstStyle/>
          <a:p>
            <a:r>
              <a:rPr lang="en-US" sz="3200" dirty="0" smtClean="0"/>
              <a:t>If a tool can only work with a single object, aggregation can combine together into a single object all the information we want the tool to use.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6" y="295949"/>
            <a:ext cx="8715579" cy="300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8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46" y="295949"/>
            <a:ext cx="8715579" cy="3008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537" y="759872"/>
            <a:ext cx="6408514" cy="60870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681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wipe dir="d"/>
      </p:transition>
    </mc:Choice>
    <mc:Fallback xmlns="">
      <p:transition spd="slow">
        <p:wipe dir="d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2. “The whole is more than the sum of its parts.”</a:t>
            </a:r>
            <a:endParaRPr lang="en-US" dirty="0"/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40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OSDIS-EED">
  <a:themeElements>
    <a:clrScheme name="EOSDIS">
      <a:dk1>
        <a:srgbClr val="171717"/>
      </a:dk1>
      <a:lt1>
        <a:sysClr val="window" lastClr="FFFFFF"/>
      </a:lt1>
      <a:dk2>
        <a:srgbClr val="1F497D"/>
      </a:dk2>
      <a:lt2>
        <a:srgbClr val="ECF0F1"/>
      </a:lt2>
      <a:accent1>
        <a:srgbClr val="3498DB"/>
      </a:accent1>
      <a:accent2>
        <a:srgbClr val="C0392B"/>
      </a:accent2>
      <a:accent3>
        <a:srgbClr val="2ECC71"/>
      </a:accent3>
      <a:accent4>
        <a:srgbClr val="9B59B6"/>
      </a:accent4>
      <a:accent5>
        <a:srgbClr val="1ABC9C"/>
      </a:accent5>
      <a:accent6>
        <a:srgbClr val="E67E22"/>
      </a:accent6>
      <a:hlink>
        <a:srgbClr val="2980B9"/>
      </a:hlink>
      <a:folHlink>
        <a:srgbClr val="8E44AD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noFill/>
        <a:ln w="19050" cap="flat">
          <a:solidFill>
            <a:srgbClr val="000000"/>
          </a:solidFill>
          <a:prstDash val="solid"/>
          <a:round/>
          <a:headEnd type="none" w="lg" len="lg"/>
          <a:tailEnd type="triangle" w="lg" len="lg"/>
        </a:ln>
      </a:spPr>
      <a:bodyPr/>
      <a:lstStyle/>
    </a:lnDef>
  </a:objectDefaults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pptFE3F.tmp</Template>
  <TotalTime>2086</TotalTime>
  <Words>1001</Words>
  <Application>Microsoft Office PowerPoint</Application>
  <PresentationFormat>On-screen Show (4:3)</PresentationFormat>
  <Paragraphs>262</Paragraphs>
  <Slides>42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2" baseType="lpstr">
      <vt:lpstr>ＭＳ Ｐゴシック</vt:lpstr>
      <vt:lpstr>Arial</vt:lpstr>
      <vt:lpstr>Avenir Heavy</vt:lpstr>
      <vt:lpstr>Calibri</vt:lpstr>
      <vt:lpstr>Franklin Gothic Book</vt:lpstr>
      <vt:lpstr>Franklin Gothic Medium</vt:lpstr>
      <vt:lpstr>Helvetica Neue</vt:lpstr>
      <vt:lpstr>Times New Roman</vt:lpstr>
      <vt:lpstr>Verdana</vt:lpstr>
      <vt:lpstr>EOSDIS-EED</vt:lpstr>
      <vt:lpstr>M.C. Escher</vt:lpstr>
      <vt:lpstr>Aggregation  –  What’s it to The HDF Group?</vt:lpstr>
      <vt:lpstr>PowerPoint Presentation</vt:lpstr>
      <vt:lpstr>Why do we aggregate?</vt:lpstr>
      <vt:lpstr>1. To see a bigger picture</vt:lpstr>
      <vt:lpstr>PowerPoint Presentation</vt:lpstr>
      <vt:lpstr>If a tool can only work with a single object, aggregation can combine together into a single object all the information we want the tool to use.</vt:lpstr>
      <vt:lpstr>PowerPoint Presentation</vt:lpstr>
      <vt:lpstr>2. “The whole is more than the sum of its parts.”</vt:lpstr>
      <vt:lpstr>“The whole is more than the sum of its parts.”</vt:lpstr>
      <vt:lpstr>Jerusalem</vt:lpstr>
      <vt:lpstr>Seas and lakes of Titan, from Cassini mosaic</vt:lpstr>
      <vt:lpstr>3. Greater efficiency in storage and transport.</vt:lpstr>
      <vt:lpstr>4. The LEGO Effect (disaggregating in order to facilitate aggregating)</vt:lpstr>
      <vt:lpstr>The LEGO effect</vt:lpstr>
      <vt:lpstr>PowerPoint Presentation</vt:lpstr>
      <vt:lpstr>PowerPoint Presentation</vt:lpstr>
      <vt:lpstr>Summary</vt:lpstr>
      <vt:lpstr>2. Aggregation in HDF</vt:lpstr>
      <vt:lpstr>Aggregations in HDF itself </vt:lpstr>
      <vt:lpstr>Virtual Datasets</vt:lpstr>
      <vt:lpstr>Virtual Datasets, Example 1</vt:lpstr>
      <vt:lpstr>Virtual Datasets, Example 2</vt:lpstr>
      <vt:lpstr>Using HDF for aggregation</vt:lpstr>
      <vt:lpstr>Swath Structure</vt:lpstr>
      <vt:lpstr>nagg</vt:lpstr>
      <vt:lpstr>nagg?</vt:lpstr>
      <vt:lpstr>Definitions</vt:lpstr>
      <vt:lpstr>Nagg operations</vt:lpstr>
      <vt:lpstr>Aggregation</vt:lpstr>
      <vt:lpstr>Packaging</vt:lpstr>
      <vt:lpstr>“Putting some Spark into HDF-EOS” - Gerd Heber</vt:lpstr>
      <vt:lpstr>“Putting some Spark into HDF-EOS”</vt:lpstr>
      <vt:lpstr>disaggregating to improve aggregating (Lego effect)  An HDF server project   </vt:lpstr>
      <vt:lpstr>Scaling HDF Server</vt:lpstr>
      <vt:lpstr>Scalable HDF Server Design</vt:lpstr>
      <vt:lpstr>An aggregation/disaggregation  reference model?</vt:lpstr>
      <vt:lpstr>PowerPoint Presentation</vt:lpstr>
      <vt:lpstr>E.g. types of aggregation for remote sensing</vt:lpstr>
      <vt:lpstr>What else?</vt:lpstr>
      <vt:lpstr>M.C. Escher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 G PLOFCHAN</dc:creator>
  <cp:lastModifiedBy>Mike Folk</cp:lastModifiedBy>
  <cp:revision>211</cp:revision>
  <dcterms:modified xsi:type="dcterms:W3CDTF">2015-07-19T18:56:46Z</dcterms:modified>
</cp:coreProperties>
</file>