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648" r:id="rId1"/>
  </p:sldMasterIdLst>
  <p:notesMasterIdLst>
    <p:notesMasterId r:id="rId22"/>
  </p:notesMasterIdLst>
  <p:handoutMasterIdLst>
    <p:handoutMasterId r:id="rId23"/>
  </p:handoutMasterIdLst>
  <p:sldIdLst>
    <p:sldId id="464" r:id="rId2"/>
    <p:sldId id="461" r:id="rId3"/>
    <p:sldId id="506" r:id="rId4"/>
    <p:sldId id="462" r:id="rId5"/>
    <p:sldId id="500" r:id="rId6"/>
    <p:sldId id="495" r:id="rId7"/>
    <p:sldId id="494" r:id="rId8"/>
    <p:sldId id="515" r:id="rId9"/>
    <p:sldId id="516" r:id="rId10"/>
    <p:sldId id="517" r:id="rId11"/>
    <p:sldId id="405" r:id="rId12"/>
    <p:sldId id="406" r:id="rId13"/>
    <p:sldId id="518" r:id="rId14"/>
    <p:sldId id="519" r:id="rId15"/>
    <p:sldId id="493" r:id="rId16"/>
    <p:sldId id="504" r:id="rId17"/>
    <p:sldId id="512" r:id="rId18"/>
    <p:sldId id="513" r:id="rId19"/>
    <p:sldId id="412" r:id="rId20"/>
    <p:sldId id="417" r:id="rId21"/>
  </p:sldIdLst>
  <p:sldSz cx="9144000" cy="6858000" type="screen4x3"/>
  <p:notesSz cx="6986588" cy="92837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274D60"/>
    <a:srgbClr val="11212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35" autoAdjust="0"/>
    <p:restoredTop sz="92316" autoAdjust="0"/>
  </p:normalViewPr>
  <p:slideViewPr>
    <p:cSldViewPr>
      <p:cViewPr varScale="1">
        <p:scale>
          <a:sx n="112" d="100"/>
          <a:sy n="112" d="100"/>
        </p:scale>
        <p:origin x="-708" y="-90"/>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521" cy="46418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57450" y="0"/>
            <a:ext cx="3027521" cy="464185"/>
          </a:xfrm>
          <a:prstGeom prst="rect">
            <a:avLst/>
          </a:prstGeom>
        </p:spPr>
        <p:txBody>
          <a:bodyPr vert="horz" lIns="91440" tIns="45720" rIns="91440" bIns="45720" rtlCol="0"/>
          <a:lstStyle>
            <a:lvl1pPr algn="r">
              <a:defRPr sz="1200"/>
            </a:lvl1pPr>
          </a:lstStyle>
          <a:p>
            <a:fld id="{EE0ED7BB-1E51-E745-9C4C-02865C39D6A9}" type="datetimeFigureOut">
              <a:rPr lang="en-US" smtClean="0"/>
              <a:pPr/>
              <a:t>12/25/2012</a:t>
            </a:fld>
            <a:endParaRPr lang="en-US" dirty="0"/>
          </a:p>
        </p:txBody>
      </p:sp>
      <p:sp>
        <p:nvSpPr>
          <p:cNvPr id="4" name="Footer Placeholder 3"/>
          <p:cNvSpPr>
            <a:spLocks noGrp="1"/>
          </p:cNvSpPr>
          <p:nvPr>
            <p:ph type="ftr" sz="quarter" idx="2"/>
          </p:nvPr>
        </p:nvSpPr>
        <p:spPr>
          <a:xfrm>
            <a:off x="0" y="8817904"/>
            <a:ext cx="3027521" cy="46418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57450" y="8817904"/>
            <a:ext cx="3027521" cy="464185"/>
          </a:xfrm>
          <a:prstGeom prst="rect">
            <a:avLst/>
          </a:prstGeom>
        </p:spPr>
        <p:txBody>
          <a:bodyPr vert="horz" lIns="91440" tIns="45720" rIns="91440" bIns="45720" rtlCol="0" anchor="b"/>
          <a:lstStyle>
            <a:lvl1pPr algn="r">
              <a:defRPr sz="1200"/>
            </a:lvl1pPr>
          </a:lstStyle>
          <a:p>
            <a:fld id="{C98CDFB4-4E1E-3D4C-8D40-658DD1FE604D}" type="slidenum">
              <a:rPr lang="en-US" smtClean="0"/>
              <a:pPr/>
              <a:t>‹#›</a:t>
            </a:fld>
            <a:endParaRPr lang="en-US" dirty="0"/>
          </a:p>
        </p:txBody>
      </p:sp>
    </p:spTree>
    <p:extLst>
      <p:ext uri="{BB962C8B-B14F-4D97-AF65-F5344CB8AC3E}">
        <p14:creationId xmlns:p14="http://schemas.microsoft.com/office/powerpoint/2010/main" xmlns="" val="26501435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521" cy="46418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57450" y="0"/>
            <a:ext cx="3027521" cy="464185"/>
          </a:xfrm>
          <a:prstGeom prst="rect">
            <a:avLst/>
          </a:prstGeom>
        </p:spPr>
        <p:txBody>
          <a:bodyPr vert="horz" lIns="91440" tIns="45720" rIns="91440" bIns="45720" rtlCol="0"/>
          <a:lstStyle>
            <a:lvl1pPr algn="r">
              <a:defRPr sz="1200"/>
            </a:lvl1pPr>
          </a:lstStyle>
          <a:p>
            <a:fld id="{E7A6CDF6-9C80-1E4A-BCEB-6C2E851CEC43}" type="datetimeFigureOut">
              <a:rPr lang="en-US" smtClean="0"/>
              <a:pPr/>
              <a:t>12/25/2012</a:t>
            </a:fld>
            <a:endParaRPr lang="en-US" dirty="0"/>
          </a:p>
        </p:txBody>
      </p:sp>
      <p:sp>
        <p:nvSpPr>
          <p:cNvPr id="4" name="Slide Image Placeholder 3"/>
          <p:cNvSpPr>
            <a:spLocks noGrp="1" noRot="1" noChangeAspect="1"/>
          </p:cNvSpPr>
          <p:nvPr>
            <p:ph type="sldImg" idx="2"/>
          </p:nvPr>
        </p:nvSpPr>
        <p:spPr>
          <a:xfrm>
            <a:off x="1171575" y="695325"/>
            <a:ext cx="4643438" cy="3481388"/>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98659" y="4409758"/>
            <a:ext cx="5589270" cy="417766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17904"/>
            <a:ext cx="3027521" cy="46418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57450" y="8817904"/>
            <a:ext cx="3027521" cy="464185"/>
          </a:xfrm>
          <a:prstGeom prst="rect">
            <a:avLst/>
          </a:prstGeom>
        </p:spPr>
        <p:txBody>
          <a:bodyPr vert="horz" lIns="91440" tIns="45720" rIns="91440" bIns="45720" rtlCol="0" anchor="b"/>
          <a:lstStyle>
            <a:lvl1pPr algn="r">
              <a:defRPr sz="1200"/>
            </a:lvl1pPr>
          </a:lstStyle>
          <a:p>
            <a:fld id="{02382367-5893-594D-A670-ED067DA2C6ED}" type="slidenum">
              <a:rPr lang="en-US" smtClean="0"/>
              <a:pPr/>
              <a:t>‹#›</a:t>
            </a:fld>
            <a:endParaRPr lang="en-US" dirty="0"/>
          </a:p>
        </p:txBody>
      </p:sp>
    </p:spTree>
    <p:extLst>
      <p:ext uri="{BB962C8B-B14F-4D97-AF65-F5344CB8AC3E}">
        <p14:creationId xmlns:p14="http://schemas.microsoft.com/office/powerpoint/2010/main" xmlns="" val="323296042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382367-5893-594D-A670-ED067DA2C6ED}" type="slidenum">
              <a:rPr lang="en-US" smtClean="0"/>
              <a:pPr/>
              <a:t>1</a:t>
            </a:fld>
            <a:endParaRPr lang="en-US" dirty="0"/>
          </a:p>
        </p:txBody>
      </p:sp>
    </p:spTree>
    <p:extLst>
      <p:ext uri="{BB962C8B-B14F-4D97-AF65-F5344CB8AC3E}">
        <p14:creationId xmlns:p14="http://schemas.microsoft.com/office/powerpoint/2010/main" xmlns="" val="25621125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2382367-5893-594D-A670-ED067DA2C6ED}" type="slidenum">
              <a:rPr lang="en-US" smtClean="0"/>
              <a:pPr/>
              <a:t>5</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2382367-5893-594D-A670-ED067DA2C6ED}" type="slidenum">
              <a:rPr lang="en-US" smtClean="0"/>
              <a:pPr/>
              <a:t>11</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2382367-5893-594D-A670-ED067DA2C6ED}" type="slidenum">
              <a:rPr lang="en-US" smtClean="0"/>
              <a:pPr/>
              <a:t>12</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Shape 211"/>
          <p:cNvSpPr>
            <a:spLocks noGrp="1" noRot="1" noChangeAspect="1"/>
          </p:cNvSpPr>
          <p:nvPr>
            <p:ph type="sldImg" idx="2"/>
          </p:nvPr>
        </p:nvSpPr>
        <p:spPr>
          <a:xfrm>
            <a:off x="1173163" y="696913"/>
            <a:ext cx="4641850" cy="3481387"/>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12" name="Shape 212"/>
          <p:cNvSpPr>
            <a:spLocks noGrp="1"/>
          </p:cNvSpPr>
          <p:nvPr>
            <p:ph type="body" idx="1"/>
          </p:nvPr>
        </p:nvSpPr>
        <p:spPr>
          <a:xfrm>
            <a:off x="698660" y="4409758"/>
            <a:ext cx="5589269" cy="372385"/>
          </a:xfrm>
          <a:prstGeom prst="rect">
            <a:avLst/>
          </a:prstGeom>
          <a:noFill/>
          <a:ln>
            <a:noFill/>
          </a:ln>
        </p:spPr>
        <p:txBody>
          <a:bodyPr lIns="92952" tIns="92952" rIns="92952" bIns="92952" anchor="t" anchorCtr="0">
            <a:spAutoFit/>
          </a:bodyPr>
          <a:lstStyle/>
          <a:p>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Shape 211"/>
          <p:cNvSpPr>
            <a:spLocks noGrp="1" noRot="1" noChangeAspect="1"/>
          </p:cNvSpPr>
          <p:nvPr>
            <p:ph type="sldImg" idx="2"/>
          </p:nvPr>
        </p:nvSpPr>
        <p:spPr>
          <a:xfrm>
            <a:off x="1173163" y="696913"/>
            <a:ext cx="4641850" cy="3481387"/>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12" name="Shape 212"/>
          <p:cNvSpPr>
            <a:spLocks noGrp="1"/>
          </p:cNvSpPr>
          <p:nvPr>
            <p:ph type="body" idx="1"/>
          </p:nvPr>
        </p:nvSpPr>
        <p:spPr>
          <a:xfrm>
            <a:off x="698660" y="4409758"/>
            <a:ext cx="5589269" cy="372385"/>
          </a:xfrm>
          <a:prstGeom prst="rect">
            <a:avLst/>
          </a:prstGeom>
          <a:noFill/>
          <a:ln>
            <a:noFill/>
          </a:ln>
        </p:spPr>
        <p:txBody>
          <a:bodyPr lIns="92952" tIns="92952" rIns="92952" bIns="92952" anchor="t" anchorCtr="0">
            <a:spAutoFit/>
          </a:bodyPr>
          <a:lstStyle/>
          <a:p>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2382367-5893-594D-A670-ED067DA2C6ED}" type="slidenum">
              <a:rPr lang="en-US" smtClean="0"/>
              <a:pPr/>
              <a:t>19</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Shape 311"/>
          <p:cNvSpPr>
            <a:spLocks noGrp="1" noRot="1" noChangeAspect="1"/>
          </p:cNvSpPr>
          <p:nvPr>
            <p:ph type="sldImg" idx="2"/>
          </p:nvPr>
        </p:nvSpPr>
        <p:spPr>
          <a:xfrm>
            <a:off x="1173163" y="696913"/>
            <a:ext cx="4641850" cy="3481387"/>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12" name="Shape 312"/>
          <p:cNvSpPr>
            <a:spLocks noGrp="1"/>
          </p:cNvSpPr>
          <p:nvPr>
            <p:ph type="body" idx="1"/>
          </p:nvPr>
        </p:nvSpPr>
        <p:spPr>
          <a:xfrm>
            <a:off x="698660" y="4409758"/>
            <a:ext cx="5589269" cy="372385"/>
          </a:xfrm>
          <a:prstGeom prst="rect">
            <a:avLst/>
          </a:prstGeom>
          <a:noFill/>
          <a:ln>
            <a:noFill/>
          </a:ln>
        </p:spPr>
        <p:txBody>
          <a:bodyPr lIns="92952" tIns="92952" rIns="92952" bIns="92952" anchor="t" anchorCtr="0">
            <a:spAutoFit/>
          </a:bodyPr>
          <a:lstStyle/>
          <a:p>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C24F45C-6460-4A40-8584-2D56737605CE}" type="datetime1">
              <a:rPr lang="en-US" smtClean="0"/>
              <a:pPr/>
              <a:t>12/25/2012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3E56D3-98D5-FE4C-BBB4-DB5E4633ABF0}"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844DD3-A40A-4569-B5A9-BAD6BF9774F5}" type="datetime1">
              <a:rPr lang="en-US" smtClean="0"/>
              <a:pPr/>
              <a:t>12/25/2012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3E56D3-98D5-FE4C-BBB4-DB5E4633ABF0}"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FF895B-DA6D-460A-BC25-93D029B16D74}" type="datetime1">
              <a:rPr lang="en-US" smtClean="0"/>
              <a:pPr/>
              <a:t>12/25/2012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3E56D3-98D5-FE4C-BBB4-DB5E4633ABF0}"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1_blank">
    <p:spTree>
      <p:nvGrpSpPr>
        <p:cNvPr id="1" name="Shape 39"/>
        <p:cNvGrpSpPr/>
        <p:nvPr/>
      </p:nvGrpSpPr>
      <p:grpSpPr>
        <a:xfrm>
          <a:off x="0" y="0"/>
          <a:ext cx="0" cy="0"/>
          <a:chOff x="0" y="0"/>
          <a:chExt cx="0" cy="0"/>
        </a:xfrm>
      </p:grpSpPr>
      <p:sp>
        <p:nvSpPr>
          <p:cNvPr id="40" name="Shape 40"/>
          <p:cNvSpPr>
            <a:spLocks noGrp="1"/>
          </p:cNvSpPr>
          <p:nvPr>
            <p:ph idx="1"/>
          </p:nvPr>
        </p:nvSpPr>
        <p:spPr>
          <a:xfrm>
            <a:off x="457200" y="838200"/>
            <a:ext cx="8381999" cy="5714999"/>
          </a:xfrm>
          <a:prstGeom prst="rect">
            <a:avLst/>
          </a:prstGeom>
          <a:noFill/>
          <a:ln>
            <a:noFill/>
          </a:ln>
        </p:spPr>
        <p:txBody>
          <a:bodyPr lIns="91425" tIns="91425" rIns="91425" bIns="91425" anchor="t" anchorCtr="0"/>
          <a:lstStyle>
            <a:lvl1pPr marL="0" marR="0" indent="0" algn="l" rtl="0">
              <a:defRPr sz="1800" b="0" i="0" u="none" strike="noStrike" cap="none" baseline="0">
                <a:solidFill>
                  <a:schemeClr val="lt1"/>
                </a:solidFill>
                <a:latin typeface="Arial"/>
                <a:ea typeface="Arial"/>
                <a:cs typeface="Arial"/>
                <a:sym typeface="Arial"/>
              </a:defRPr>
            </a:lvl1pPr>
            <a:lvl2pPr marL="457200" marR="0" indent="0" algn="l" rtl="0">
              <a:defRPr sz="1800" b="0" i="0" u="none" strike="noStrike" cap="none" baseline="0">
                <a:solidFill>
                  <a:schemeClr val="lt1"/>
                </a:solidFill>
                <a:latin typeface="Arial"/>
                <a:ea typeface="Arial"/>
                <a:cs typeface="Arial"/>
                <a:sym typeface="Arial"/>
              </a:defRPr>
            </a:lvl2pPr>
            <a:lvl3pPr marL="914400" marR="0" indent="0" algn="l" rtl="0">
              <a:defRPr sz="1800" b="0" i="0" u="none" strike="noStrike" cap="none" baseline="0">
                <a:solidFill>
                  <a:schemeClr val="lt1"/>
                </a:solidFill>
                <a:latin typeface="Arial"/>
                <a:ea typeface="Arial"/>
                <a:cs typeface="Arial"/>
                <a:sym typeface="Arial"/>
              </a:defRPr>
            </a:lvl3pPr>
            <a:lvl4pPr marL="1371600" marR="0" indent="0" algn="l" rtl="0">
              <a:defRPr sz="1800" b="0" i="0" u="none" strike="noStrike" cap="none" baseline="0">
                <a:solidFill>
                  <a:schemeClr val="lt1"/>
                </a:solidFill>
                <a:latin typeface="Arial"/>
                <a:ea typeface="Arial"/>
                <a:cs typeface="Arial"/>
                <a:sym typeface="Arial"/>
              </a:defRPr>
            </a:lvl4pPr>
            <a:lvl5pPr marL="1828800" marR="0" indent="0" algn="l" rtl="0">
              <a:defRPr sz="1800" b="0" i="0" u="none" strike="noStrike" cap="none" baseline="0">
                <a:solidFill>
                  <a:schemeClr val="lt1"/>
                </a:solidFill>
                <a:latin typeface="Arial"/>
                <a:ea typeface="Arial"/>
                <a:cs typeface="Arial"/>
                <a:sym typeface="Arial"/>
              </a:defRPr>
            </a:lvl5pPr>
            <a:lvl6pPr marL="2286000" marR="0" indent="0" algn="l" rtl="0">
              <a:defRPr sz="1800" b="0" i="0" u="none" strike="noStrike" cap="none" baseline="0">
                <a:solidFill>
                  <a:schemeClr val="lt1"/>
                </a:solidFill>
                <a:latin typeface="Arial"/>
                <a:ea typeface="Arial"/>
                <a:cs typeface="Arial"/>
                <a:sym typeface="Arial"/>
              </a:defRPr>
            </a:lvl6pPr>
            <a:lvl7pPr marL="2743200" marR="0" indent="0" algn="l" rtl="0">
              <a:defRPr sz="1800" b="0" i="0" u="none" strike="noStrike" cap="none" baseline="0">
                <a:solidFill>
                  <a:schemeClr val="lt1"/>
                </a:solidFill>
                <a:latin typeface="Arial"/>
                <a:ea typeface="Arial"/>
                <a:cs typeface="Arial"/>
                <a:sym typeface="Arial"/>
              </a:defRPr>
            </a:lvl7pPr>
            <a:lvl8pPr marL="3200400" marR="0" indent="0" algn="l" rtl="0">
              <a:defRPr sz="1800" b="0" i="0" u="none" strike="noStrike" cap="none" baseline="0">
                <a:solidFill>
                  <a:schemeClr val="lt1"/>
                </a:solidFill>
                <a:latin typeface="Arial"/>
                <a:ea typeface="Arial"/>
                <a:cs typeface="Arial"/>
                <a:sym typeface="Arial"/>
              </a:defRPr>
            </a:lvl8pPr>
            <a:lvl9pPr marL="3657600" marR="0" indent="0" algn="l" rtl="0">
              <a:defRPr sz="1800" b="0" i="0" u="none" strike="noStrike" cap="none" baseline="0">
                <a:solidFill>
                  <a:schemeClr val="lt1"/>
                </a:solidFill>
                <a:latin typeface="Arial"/>
                <a:ea typeface="Arial"/>
                <a:cs typeface="Arial"/>
                <a:sym typeface="Arial"/>
              </a:defRPr>
            </a:lvl9pPr>
          </a:lstStyle>
          <a:p>
            <a:endParaRPr/>
          </a:p>
        </p:txBody>
      </p:sp>
      <p:sp>
        <p:nvSpPr>
          <p:cNvPr id="41" name="Shape 41"/>
          <p:cNvSpPr>
            <a:spLocks noGrp="1"/>
          </p:cNvSpPr>
          <p:nvPr>
            <p:ph type="title"/>
          </p:nvPr>
        </p:nvSpPr>
        <p:spPr>
          <a:xfrm>
            <a:off x="457200" y="274637"/>
            <a:ext cx="7467600" cy="1143000"/>
          </a:xfrm>
          <a:prstGeom prst="rect">
            <a:avLst/>
          </a:prstGeom>
          <a:noFill/>
          <a:ln>
            <a:noFill/>
          </a:ln>
        </p:spPr>
        <p:txBody>
          <a:bodyPr lIns="91425" tIns="91425" rIns="91425" bIns="91425" anchor="ctr" anchorCtr="0"/>
          <a:lstStyle>
            <a:lvl1pPr algn="l" rtl="0">
              <a:spcBef>
                <a:spcPts val="0"/>
              </a:spcBef>
              <a:spcAft>
                <a:spcPts val="0"/>
              </a:spcAft>
              <a:defRPr sz="4600">
                <a:solidFill>
                  <a:schemeClr val="lt1"/>
                </a:solidFill>
              </a:defRPr>
            </a:lvl1pPr>
            <a:lvl2pPr algn="l" rtl="0">
              <a:spcBef>
                <a:spcPts val="0"/>
              </a:spcBef>
              <a:spcAft>
                <a:spcPts val="0"/>
              </a:spcAft>
              <a:defRPr sz="4600">
                <a:solidFill>
                  <a:schemeClr val="lt1"/>
                </a:solidFill>
              </a:defRPr>
            </a:lvl2pPr>
            <a:lvl3pPr algn="l" rtl="0">
              <a:spcBef>
                <a:spcPts val="0"/>
              </a:spcBef>
              <a:spcAft>
                <a:spcPts val="0"/>
              </a:spcAft>
              <a:defRPr sz="4600">
                <a:solidFill>
                  <a:schemeClr val="lt1"/>
                </a:solidFill>
              </a:defRPr>
            </a:lvl3pPr>
            <a:lvl4pPr algn="l" rtl="0">
              <a:spcBef>
                <a:spcPts val="0"/>
              </a:spcBef>
              <a:spcAft>
                <a:spcPts val="0"/>
              </a:spcAft>
              <a:defRPr sz="4600">
                <a:solidFill>
                  <a:schemeClr val="lt1"/>
                </a:solidFill>
              </a:defRPr>
            </a:lvl4pPr>
            <a:lvl5pPr algn="l" rtl="0">
              <a:spcBef>
                <a:spcPts val="0"/>
              </a:spcBef>
              <a:spcAft>
                <a:spcPts val="0"/>
              </a:spcAft>
              <a:defRPr sz="4600">
                <a:solidFill>
                  <a:schemeClr val="lt1"/>
                </a:solidFill>
              </a:defRPr>
            </a:lvl5pPr>
            <a:lvl6pPr marL="457200" algn="l" rtl="0">
              <a:spcBef>
                <a:spcPts val="0"/>
              </a:spcBef>
              <a:spcAft>
                <a:spcPts val="0"/>
              </a:spcAft>
              <a:defRPr sz="4600">
                <a:solidFill>
                  <a:schemeClr val="lt1"/>
                </a:solidFill>
              </a:defRPr>
            </a:lvl6pPr>
            <a:lvl7pPr marL="914400" algn="l" rtl="0">
              <a:spcBef>
                <a:spcPts val="0"/>
              </a:spcBef>
              <a:spcAft>
                <a:spcPts val="0"/>
              </a:spcAft>
              <a:defRPr sz="4600">
                <a:solidFill>
                  <a:schemeClr val="lt1"/>
                </a:solidFill>
              </a:defRPr>
            </a:lvl7pPr>
            <a:lvl8pPr marL="1371600" algn="l" rtl="0">
              <a:spcBef>
                <a:spcPts val="0"/>
              </a:spcBef>
              <a:spcAft>
                <a:spcPts val="0"/>
              </a:spcAft>
              <a:defRPr sz="4600">
                <a:solidFill>
                  <a:schemeClr val="lt1"/>
                </a:solidFill>
              </a:defRPr>
            </a:lvl8pPr>
            <a:lvl9pPr marL="1828800" algn="l" rtl="0">
              <a:spcBef>
                <a:spcPts val="0"/>
              </a:spcBef>
              <a:spcAft>
                <a:spcPts val="0"/>
              </a:spcAft>
              <a:defRPr sz="4600">
                <a:solidFill>
                  <a:schemeClr val="lt1"/>
                </a:solidFill>
              </a:defRPr>
            </a:lvl9pPr>
          </a:lstStyle>
          <a:p>
            <a:endParaRPr/>
          </a:p>
        </p:txBody>
      </p:sp>
      <p:sp>
        <p:nvSpPr>
          <p:cNvPr id="42" name="Shape 42"/>
          <p:cNvSpPr>
            <a:spLocks noGrp="1"/>
          </p:cNvSpPr>
          <p:nvPr>
            <p:ph type="body" idx="2"/>
          </p:nvPr>
        </p:nvSpPr>
        <p:spPr>
          <a:xfrm>
            <a:off x="457200" y="1600200"/>
            <a:ext cx="7467600" cy="4525961"/>
          </a:xfrm>
          <a:prstGeom prst="rect">
            <a:avLst/>
          </a:prstGeom>
          <a:noFill/>
          <a:ln>
            <a:noFill/>
          </a:ln>
        </p:spPr>
        <p:txBody>
          <a:bodyPr lIns="91425" tIns="91425" rIns="91425" bIns="91425" anchor="t" anchorCtr="0"/>
          <a:lstStyle>
            <a:lvl1pPr marL="419100" indent="-301625" algn="l" rtl="0">
              <a:spcBef>
                <a:spcPts val="600"/>
              </a:spcBef>
              <a:spcAft>
                <a:spcPts val="0"/>
              </a:spcAft>
              <a:buClr>
                <a:schemeClr val="accent1"/>
              </a:buClr>
              <a:buFont typeface="Arial"/>
              <a:buChar char="•"/>
              <a:defRPr sz="3000">
                <a:solidFill>
                  <a:schemeClr val="lt1"/>
                </a:solidFill>
                <a:latin typeface="Arial"/>
                <a:ea typeface="Arial"/>
                <a:cs typeface="Arial"/>
                <a:sym typeface="Arial"/>
              </a:defRPr>
            </a:lvl1pPr>
            <a:lvl2pPr marL="722313" indent="-188912" algn="l" rtl="0">
              <a:spcBef>
                <a:spcPts val="520"/>
              </a:spcBef>
              <a:spcAft>
                <a:spcPts val="0"/>
              </a:spcAft>
              <a:buClr>
                <a:schemeClr val="accent1"/>
              </a:buClr>
              <a:buFont typeface="Arial"/>
              <a:buChar char="•"/>
              <a:defRPr sz="2600">
                <a:solidFill>
                  <a:schemeClr val="lt1"/>
                </a:solidFill>
                <a:latin typeface="Arial"/>
                <a:ea typeface="Arial"/>
                <a:cs typeface="Arial"/>
                <a:sym typeface="Arial"/>
              </a:defRPr>
            </a:lvl2pPr>
            <a:lvl3pPr marL="1004888" indent="-179387" algn="l" rtl="0">
              <a:spcBef>
                <a:spcPts val="480"/>
              </a:spcBef>
              <a:spcAft>
                <a:spcPts val="0"/>
              </a:spcAft>
              <a:buClr>
                <a:schemeClr val="accent2"/>
              </a:buClr>
              <a:buFont typeface="Arial"/>
              <a:buChar char="•"/>
              <a:defRPr sz="2400">
                <a:solidFill>
                  <a:schemeClr val="lt1"/>
                </a:solidFill>
                <a:latin typeface="Arial"/>
                <a:ea typeface="Arial"/>
                <a:cs typeface="Arial"/>
                <a:sym typeface="Arial"/>
              </a:defRPr>
            </a:lvl3pPr>
            <a:lvl4pPr marL="1279525" indent="-168275" algn="l" rtl="0">
              <a:spcBef>
                <a:spcPts val="400"/>
              </a:spcBef>
              <a:spcAft>
                <a:spcPts val="0"/>
              </a:spcAft>
              <a:buClr>
                <a:srgbClr val="969696"/>
              </a:buClr>
              <a:buFont typeface="Arial"/>
              <a:buChar char="•"/>
              <a:defRPr sz="2000">
                <a:solidFill>
                  <a:schemeClr val="lt1"/>
                </a:solidFill>
                <a:latin typeface="Arial"/>
                <a:ea typeface="Arial"/>
                <a:cs typeface="Arial"/>
                <a:sym typeface="Arial"/>
              </a:defRPr>
            </a:lvl4pPr>
            <a:lvl5pPr marL="1489075" indent="-117475" algn="l" rtl="0">
              <a:spcBef>
                <a:spcPts val="400"/>
              </a:spcBef>
              <a:spcAft>
                <a:spcPts val="0"/>
              </a:spcAft>
              <a:buClr>
                <a:srgbClr val="808080"/>
              </a:buClr>
              <a:buFont typeface="Arial"/>
              <a:buChar char="•"/>
              <a:defRPr sz="2000">
                <a:solidFill>
                  <a:schemeClr val="lt1"/>
                </a:solidFill>
                <a:latin typeface="Arial"/>
                <a:ea typeface="Arial"/>
                <a:cs typeface="Arial"/>
                <a:sym typeface="Arial"/>
              </a:defRPr>
            </a:lvl5pPr>
            <a:lvl6pPr marL="1700784" indent="-113283" algn="l" rtl="0">
              <a:spcBef>
                <a:spcPts val="400"/>
              </a:spcBef>
              <a:buClr>
                <a:schemeClr val="accent5"/>
              </a:buClr>
              <a:buFont typeface="Arial"/>
              <a:buChar char="•"/>
              <a:defRPr sz="2000" baseline="0">
                <a:solidFill>
                  <a:schemeClr val="lt1"/>
                </a:solidFill>
                <a:latin typeface="Arial"/>
                <a:ea typeface="Arial"/>
                <a:cs typeface="Arial"/>
                <a:sym typeface="Arial"/>
              </a:defRPr>
            </a:lvl6pPr>
            <a:lvl7pPr marL="1920240" indent="-123189" algn="l" rtl="0">
              <a:spcBef>
                <a:spcPts val="360"/>
              </a:spcBef>
              <a:buClr>
                <a:schemeClr val="accent6"/>
              </a:buClr>
              <a:buFont typeface="Arial"/>
              <a:buChar char="•"/>
              <a:defRPr sz="1800" baseline="0">
                <a:solidFill>
                  <a:schemeClr val="lt1"/>
                </a:solidFill>
                <a:latin typeface="Arial"/>
                <a:ea typeface="Arial"/>
                <a:cs typeface="Arial"/>
                <a:sym typeface="Arial"/>
              </a:defRPr>
            </a:lvl7pPr>
            <a:lvl8pPr marL="2139696" indent="-123570" algn="l" rtl="0">
              <a:spcBef>
                <a:spcPts val="320"/>
              </a:spcBef>
              <a:buClr>
                <a:schemeClr val="accent6"/>
              </a:buClr>
              <a:buFont typeface="Arial"/>
              <a:buChar char="•"/>
              <a:defRPr sz="1600">
                <a:solidFill>
                  <a:schemeClr val="lt1"/>
                </a:solidFill>
                <a:latin typeface="Arial"/>
                <a:ea typeface="Arial"/>
                <a:cs typeface="Arial"/>
                <a:sym typeface="Arial"/>
              </a:defRPr>
            </a:lvl8pPr>
            <a:lvl9pPr marL="2331720" indent="-125095" algn="l" rtl="0">
              <a:spcBef>
                <a:spcPts val="320"/>
              </a:spcBef>
              <a:buClr>
                <a:schemeClr val="accent6"/>
              </a:buClr>
              <a:buFont typeface="Arial"/>
              <a:buChar char="•"/>
              <a:defRPr sz="1600">
                <a:solidFill>
                  <a:schemeClr val="lt1"/>
                </a:solidFill>
                <a:latin typeface="Arial"/>
                <a:ea typeface="Arial"/>
                <a:cs typeface="Arial"/>
                <a:sym typeface="Arial"/>
              </a:defRPr>
            </a:lvl9pPr>
          </a:lstStyle>
          <a:p>
            <a:endParaRPr/>
          </a:p>
        </p:txBody>
      </p:sp>
      <p:sp>
        <p:nvSpPr>
          <p:cNvPr id="43" name="Shape 43"/>
          <p:cNvSpPr>
            <a:spLocks noGrp="1"/>
          </p:cNvSpPr>
          <p:nvPr>
            <p:ph type="dt" idx="10"/>
          </p:nvPr>
        </p:nvSpPr>
        <p:spPr>
          <a:xfrm>
            <a:off x="457200" y="6421437"/>
            <a:ext cx="2133599" cy="365125"/>
          </a:xfrm>
          <a:prstGeom prst="rect">
            <a:avLst/>
          </a:prstGeom>
          <a:noFill/>
          <a:ln>
            <a:noFill/>
          </a:ln>
        </p:spPr>
        <p:txBody>
          <a:bodyPr lIns="91425" tIns="91425" rIns="91425" bIns="91425" anchor="b" anchorCtr="0"/>
          <a:lstStyle>
            <a:lvl1pPr marL="0" marR="0" indent="0" algn="l" rtl="0">
              <a:defRPr sz="1000" b="0" i="0" u="none" strike="noStrike" cap="none" baseline="0">
                <a:solidFill>
                  <a:srgbClr val="898989"/>
                </a:solidFill>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44" name="Shape 44"/>
          <p:cNvSpPr>
            <a:spLocks noGrp="1"/>
          </p:cNvSpPr>
          <p:nvPr>
            <p:ph type="ftr" idx="11"/>
          </p:nvPr>
        </p:nvSpPr>
        <p:spPr>
          <a:xfrm>
            <a:off x="3124200" y="6421437"/>
            <a:ext cx="2895600" cy="365125"/>
          </a:xfrm>
          <a:prstGeom prst="rect">
            <a:avLst/>
          </a:prstGeom>
          <a:noFill/>
          <a:ln>
            <a:noFill/>
          </a:ln>
        </p:spPr>
        <p:txBody>
          <a:bodyPr lIns="91425" tIns="91425" rIns="91425" bIns="91425" anchor="b" anchorCtr="0"/>
          <a:lstStyle>
            <a:lvl1pPr marL="0" marR="0" indent="0" algn="l" rtl="0">
              <a:defRPr sz="1800" b="0" i="0" u="none" strike="noStrike" cap="none" baseline="0">
                <a:solidFill>
                  <a:schemeClr val="lt1"/>
                </a:solidFill>
                <a:latin typeface="Arial"/>
                <a:ea typeface="Arial"/>
                <a:cs typeface="Arial"/>
                <a:sym typeface="Arial"/>
              </a:defRPr>
            </a:lvl1pPr>
            <a:lvl2pPr marL="457200" marR="0" indent="0" algn="l" rtl="0">
              <a:defRPr sz="1800" b="0" i="0" u="none" strike="noStrike" cap="none" baseline="0">
                <a:solidFill>
                  <a:schemeClr val="lt1"/>
                </a:solidFill>
                <a:latin typeface="Arial"/>
                <a:ea typeface="Arial"/>
                <a:cs typeface="Arial"/>
                <a:sym typeface="Arial"/>
              </a:defRPr>
            </a:lvl2pPr>
            <a:lvl3pPr marL="914400" marR="0" indent="0" algn="l" rtl="0">
              <a:defRPr sz="1800" b="0" i="0" u="none" strike="noStrike" cap="none" baseline="0">
                <a:solidFill>
                  <a:schemeClr val="lt1"/>
                </a:solidFill>
                <a:latin typeface="Arial"/>
                <a:ea typeface="Arial"/>
                <a:cs typeface="Arial"/>
                <a:sym typeface="Arial"/>
              </a:defRPr>
            </a:lvl3pPr>
            <a:lvl4pPr marL="1371600" marR="0" indent="0" algn="l" rtl="0">
              <a:defRPr sz="1800" b="0" i="0" u="none" strike="noStrike" cap="none" baseline="0">
                <a:solidFill>
                  <a:schemeClr val="lt1"/>
                </a:solidFill>
                <a:latin typeface="Arial"/>
                <a:ea typeface="Arial"/>
                <a:cs typeface="Arial"/>
                <a:sym typeface="Arial"/>
              </a:defRPr>
            </a:lvl4pPr>
            <a:lvl5pPr marL="1828800" marR="0" indent="0" algn="l" rtl="0">
              <a:defRPr sz="1800" b="0" i="0" u="none" strike="noStrike" cap="none" baseline="0">
                <a:solidFill>
                  <a:schemeClr val="lt1"/>
                </a:solidFill>
                <a:latin typeface="Arial"/>
                <a:ea typeface="Arial"/>
                <a:cs typeface="Arial"/>
                <a:sym typeface="Arial"/>
              </a:defRPr>
            </a:lvl5pPr>
            <a:lvl6pPr marL="2286000" marR="0" indent="0" algn="l" rtl="0">
              <a:defRPr sz="1800" b="0" i="0" u="none" strike="noStrike" cap="none" baseline="0">
                <a:solidFill>
                  <a:schemeClr val="lt1"/>
                </a:solidFill>
                <a:latin typeface="Arial"/>
                <a:ea typeface="Arial"/>
                <a:cs typeface="Arial"/>
                <a:sym typeface="Arial"/>
              </a:defRPr>
            </a:lvl6pPr>
            <a:lvl7pPr marL="2743200" marR="0" indent="0" algn="l" rtl="0">
              <a:defRPr sz="1800" b="0" i="0" u="none" strike="noStrike" cap="none" baseline="0">
                <a:solidFill>
                  <a:schemeClr val="lt1"/>
                </a:solidFill>
                <a:latin typeface="Arial"/>
                <a:ea typeface="Arial"/>
                <a:cs typeface="Arial"/>
                <a:sym typeface="Arial"/>
              </a:defRPr>
            </a:lvl7pPr>
            <a:lvl8pPr marL="3200400" marR="0" indent="0" algn="l" rtl="0">
              <a:defRPr sz="1800" b="0" i="0" u="none" strike="noStrike" cap="none" baseline="0">
                <a:solidFill>
                  <a:schemeClr val="lt1"/>
                </a:solidFill>
                <a:latin typeface="Arial"/>
                <a:ea typeface="Arial"/>
                <a:cs typeface="Arial"/>
                <a:sym typeface="Arial"/>
              </a:defRPr>
            </a:lvl8pPr>
            <a:lvl9pPr marL="3657600" marR="0" indent="0" algn="l" rtl="0">
              <a:defRPr sz="1800" b="0" i="0" u="none" strike="noStrike" cap="none" baseline="0">
                <a:solidFill>
                  <a:schemeClr val="lt1"/>
                </a:solidFill>
                <a:latin typeface="Arial"/>
                <a:ea typeface="Arial"/>
                <a:cs typeface="Arial"/>
                <a:sym typeface="Arial"/>
              </a:defRPr>
            </a:lvl9pPr>
          </a:lstStyle>
          <a:p>
            <a:endParaRPr/>
          </a:p>
        </p:txBody>
      </p:sp>
      <p:sp>
        <p:nvSpPr>
          <p:cNvPr id="45" name="Shape 45"/>
          <p:cNvSpPr>
            <a:spLocks noGrp="1"/>
          </p:cNvSpPr>
          <p:nvPr>
            <p:ph type="sldNum" idx="12"/>
          </p:nvPr>
        </p:nvSpPr>
        <p:spPr>
          <a:xfrm>
            <a:off x="8153400" y="6421437"/>
            <a:ext cx="762000" cy="365125"/>
          </a:xfrm>
          <a:prstGeom prst="rect">
            <a:avLst/>
          </a:prstGeom>
          <a:noFill/>
          <a:ln>
            <a:noFill/>
          </a:ln>
        </p:spPr>
        <p:txBody>
          <a:bodyPr lIns="91425" tIns="91425" rIns="91425" bIns="91425" anchor="b" anchorCtr="0"/>
          <a:lstStyle>
            <a:lvl1pPr marL="0" marR="0" indent="0" algn="r" rtl="0">
              <a:defRPr sz="1000" b="0" i="0" u="none" strike="noStrike" cap="none" baseline="0">
                <a:solidFill>
                  <a:srgbClr val="898989"/>
                </a:solidFill>
              </a:defRPr>
            </a:lvl1pPr>
            <a:lvl2pPr>
              <a:defRPr/>
            </a:lvl2pPr>
            <a:lvl3pPr>
              <a:defRPr/>
            </a:lvl3pPr>
            <a:lvl4pPr>
              <a:defRPr/>
            </a:lvl4pPr>
            <a:lvl5pPr>
              <a:defRPr/>
            </a:lvl5pPr>
            <a:lvl6pPr>
              <a:defRPr/>
            </a:lvl6pPr>
            <a:lvl7pPr>
              <a:defRPr/>
            </a:lvl7pPr>
            <a:lvl8pPr>
              <a:defRPr/>
            </a:lvl8pPr>
            <a:lvl9pP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7" name="Title 6"/>
          <p:cNvSpPr>
            <a:spLocks noGrp="1"/>
          </p:cNvSpPr>
          <p:nvPr>
            <p:ph type="title"/>
          </p:nvPr>
        </p:nvSpPr>
        <p:spPr/>
        <p:txBody>
          <a:bodyPr rtlCol="0"/>
          <a:lstStyle>
            <a:lvl1pPr>
              <a:defRPr b="0" i="0">
                <a:solidFill>
                  <a:schemeClr val="tx1"/>
                </a:solidFill>
                <a:latin typeface="Helvetica Neue Light"/>
                <a:cs typeface="Helvetica Neue Light"/>
              </a:defRPr>
            </a:lvl1pPr>
          </a:lstStyle>
          <a:p>
            <a:r>
              <a:rPr kumimoji="0" lang="x-none" smtClean="0"/>
              <a:t>Click to edit Master title style</a:t>
            </a:r>
            <a:endParaRPr kumimoji="0" lang="en-US" dirty="0"/>
          </a:p>
        </p:txBody>
      </p:sp>
      <p:cxnSp>
        <p:nvCxnSpPr>
          <p:cNvPr id="4" name="Straight Connector 3"/>
          <p:cNvCxnSpPr/>
          <p:nvPr/>
        </p:nvCxnSpPr>
        <p:spPr>
          <a:xfrm>
            <a:off x="148345" y="1243114"/>
            <a:ext cx="8847359" cy="1588"/>
          </a:xfrm>
          <a:prstGeom prst="line">
            <a:avLst/>
          </a:prstGeom>
          <a:ln w="12700" cap="flat" cmpd="thickThin" algn="ctr">
            <a:solidFill>
              <a:schemeClr val="bg1">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274638"/>
            <a:ext cx="7848600" cy="1143000"/>
          </a:xfrm>
        </p:spPr>
        <p:txBody>
          <a:bodyPr/>
          <a:lstStyle>
            <a:lvl1pPr>
              <a:defRPr b="1"/>
            </a:lvl1pPr>
          </a:lstStyle>
          <a:p>
            <a:r>
              <a:rPr lang="en-US" dirty="0" smtClean="0"/>
              <a:t>Click to edit Master title style</a:t>
            </a:r>
            <a:endParaRPr lang="en-US" dirty="0"/>
          </a:p>
        </p:txBody>
      </p:sp>
      <p:sp>
        <p:nvSpPr>
          <p:cNvPr id="3" name="Content Placeholder 2"/>
          <p:cNvSpPr>
            <a:spLocks noGrp="1"/>
          </p:cNvSpPr>
          <p:nvPr>
            <p:ph idx="1"/>
          </p:nvPr>
        </p:nvSpPr>
        <p:spPr>
          <a:xfrm>
            <a:off x="838200" y="1600200"/>
            <a:ext cx="784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7F7011-3E45-497C-A8A1-450CA90120A0}" type="datetime1">
              <a:rPr lang="en-US" smtClean="0"/>
              <a:pPr/>
              <a:t>12/25/2012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3E56D3-98D5-FE4C-BBB4-DB5E4633ABF0}"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2A29A02-4628-4A42-837F-1D127400A71E}" type="datetime1">
              <a:rPr lang="en-US" smtClean="0"/>
              <a:pPr/>
              <a:t>12/25/2012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3E56D3-98D5-FE4C-BBB4-DB5E4633ABF0}"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86FDAF5-89E7-4B79-9B7D-3354CB984B8A}" type="datetime1">
              <a:rPr lang="en-US" smtClean="0"/>
              <a:pPr/>
              <a:t>12/25/2012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3E56D3-98D5-FE4C-BBB4-DB5E4633ABF0}"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50362B6-EE94-4706-90F8-F51F5BE84ACE}" type="datetime1">
              <a:rPr lang="en-US" smtClean="0"/>
              <a:pPr/>
              <a:t>12/25/2012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53E56D3-98D5-FE4C-BBB4-DB5E4633ABF0}"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B2A2881-6D08-40C2-A9A0-D1820BFE851B}" type="datetime1">
              <a:rPr lang="en-US" smtClean="0"/>
              <a:pPr/>
              <a:t>12/25/2012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53E56D3-98D5-FE4C-BBB4-DB5E4633ABF0}"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4419B5-F041-442B-AA44-75F417787069}" type="datetime1">
              <a:rPr lang="en-US" smtClean="0"/>
              <a:pPr/>
              <a:t>12/25/2012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53E56D3-98D5-FE4C-BBB4-DB5E4633ABF0}"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76A45D-791A-47E5-AF78-BCF212198AC9}" type="datetime1">
              <a:rPr lang="en-US" smtClean="0"/>
              <a:pPr/>
              <a:t>12/25/2012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3E56D3-98D5-FE4C-BBB4-DB5E4633ABF0}"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E8D177-0B4E-4F89-8857-0784F6F97101}" type="datetime1">
              <a:rPr lang="en-US" smtClean="0"/>
              <a:pPr/>
              <a:t>12/25/2012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3E56D3-98D5-FE4C-BBB4-DB5E4633ABF0}"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userDrawn="1"/>
        </p:nvGrpSpPr>
        <p:grpSpPr>
          <a:xfrm>
            <a:off x="0" y="0"/>
            <a:ext cx="9144000" cy="6858000"/>
            <a:chOff x="0" y="0"/>
            <a:chExt cx="9144000" cy="6858000"/>
          </a:xfrm>
        </p:grpSpPr>
        <p:grpSp>
          <p:nvGrpSpPr>
            <p:cNvPr id="8" name="Group 8"/>
            <p:cNvGrpSpPr/>
            <p:nvPr/>
          </p:nvGrpSpPr>
          <p:grpSpPr>
            <a:xfrm>
              <a:off x="0" y="0"/>
              <a:ext cx="9144000" cy="6858000"/>
              <a:chOff x="0" y="0"/>
              <a:chExt cx="9144000" cy="6858000"/>
            </a:xfrm>
          </p:grpSpPr>
          <p:pic>
            <p:nvPicPr>
              <p:cNvPr id="10" name="Picture 9" descr="FactSheet-BrochureTemplate---footer-bar.psd"/>
              <p:cNvPicPr>
                <a:picLocks noChangeAspect="1"/>
              </p:cNvPicPr>
              <p:nvPr/>
            </p:nvPicPr>
            <p:blipFill>
              <a:blip r:embed="rId15"/>
              <a:stretch>
                <a:fillRect/>
              </a:stretch>
            </p:blipFill>
            <p:spPr>
              <a:xfrm>
                <a:off x="0" y="6248400"/>
                <a:ext cx="9144000" cy="609600"/>
              </a:xfrm>
              <a:prstGeom prst="rect">
                <a:avLst/>
              </a:prstGeom>
            </p:spPr>
          </p:pic>
          <p:pic>
            <p:nvPicPr>
              <p:cNvPr id="11" name="Picture 10" descr="FactSheet-BrochureTemplate---left-sidebar--no-tail.psd"/>
              <p:cNvPicPr>
                <a:picLocks noChangeAspect="1"/>
              </p:cNvPicPr>
              <p:nvPr/>
            </p:nvPicPr>
            <p:blipFill>
              <a:blip r:embed="rId16"/>
              <a:srcRect l="32966"/>
              <a:stretch>
                <a:fillRect/>
              </a:stretch>
            </p:blipFill>
            <p:spPr>
              <a:xfrm>
                <a:off x="0" y="0"/>
                <a:ext cx="840544" cy="6324600"/>
              </a:xfrm>
              <a:prstGeom prst="rect">
                <a:avLst/>
              </a:prstGeom>
            </p:spPr>
          </p:pic>
        </p:grpSp>
        <p:pic>
          <p:nvPicPr>
            <p:cNvPr id="9" name="Picture 8" descr="logo.png"/>
            <p:cNvPicPr>
              <a:picLocks noChangeAspect="1"/>
            </p:cNvPicPr>
            <p:nvPr/>
          </p:nvPicPr>
          <p:blipFill>
            <a:blip r:embed="rId17"/>
            <a:stretch>
              <a:fillRect/>
            </a:stretch>
          </p:blipFill>
          <p:spPr>
            <a:xfrm>
              <a:off x="3635855" y="6268843"/>
              <a:ext cx="1872290" cy="512957"/>
            </a:xfrm>
            <a:prstGeom prst="rect">
              <a:avLst/>
            </a:prstGeom>
          </p:spPr>
        </p:pic>
      </p:gr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7FEFEF-046A-4261-88FE-628D632E20E6}" type="datetime1">
              <a:rPr lang="en-US" smtClean="0"/>
              <a:pPr/>
              <a:t>12/25/2012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3E56D3-98D5-FE4C-BBB4-DB5E4633ABF0}"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ctr" defTabSz="457200" rtl="0" eaLnBrk="1" latinLnBrk="0" hangingPunct="1">
        <a:spcBef>
          <a:spcPct val="0"/>
        </a:spcBef>
        <a:buNone/>
        <a:defRPr sz="4400" kern="1200">
          <a:solidFill>
            <a:srgbClr val="274D60"/>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rgbClr val="274D60"/>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274D60"/>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274D6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10" Type="http://schemas.openxmlformats.org/officeDocument/2006/relationships/image" Target="../media/image3.png"/><Relationship Id="rId4" Type="http://schemas.openxmlformats.org/officeDocument/2006/relationships/hyperlink" Target="mailto:ctilmes@usgcrp.gov" TargetMode="External"/><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hyperlink" Target="http://globalchange.gov/doi/10.5067/MEASURES/GSSTF/DATA308"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4.png"/><Relationship Id="rId7"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23.png"/></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globalchange.gov/doi/10.5067/MEASURES/GSSTF/DATA308" TargetMode="External"/><Relationship Id="rId2" Type="http://schemas.openxmlformats.org/officeDocument/2006/relationships/hyperlink" Target="http://dx.doi.org/10.5067/MEASURES/GSSTF/DATA308"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hape 299"/>
          <p:cNvSpPr/>
          <p:nvPr/>
        </p:nvSpPr>
        <p:spPr>
          <a:xfrm>
            <a:off x="0" y="5105400"/>
            <a:ext cx="9144000" cy="798659"/>
          </a:xfrm>
          <a:prstGeom prst="rect">
            <a:avLst/>
          </a:prstGeom>
          <a:blipFill>
            <a:blip r:embed="rId3"/>
            <a:stretch>
              <a:fillRect/>
            </a:stretch>
          </a:blipFill>
        </p:spPr>
      </p:sp>
      <p:sp>
        <p:nvSpPr>
          <p:cNvPr id="10" name="TextBox 9"/>
          <p:cNvSpPr txBox="1"/>
          <p:nvPr/>
        </p:nvSpPr>
        <p:spPr>
          <a:xfrm>
            <a:off x="1066800" y="457200"/>
            <a:ext cx="7772400" cy="646331"/>
          </a:xfrm>
          <a:prstGeom prst="rect">
            <a:avLst/>
          </a:prstGeom>
          <a:noFill/>
        </p:spPr>
        <p:txBody>
          <a:bodyPr wrap="square" rtlCol="0">
            <a:spAutoFit/>
          </a:bodyPr>
          <a:lstStyle/>
          <a:p>
            <a:pPr algn="ctr"/>
            <a:r>
              <a:rPr lang="en-US" sz="3600" b="1" dirty="0" smtClean="0">
                <a:solidFill>
                  <a:schemeClr val="tx2">
                    <a:lumMod val="50000"/>
                  </a:schemeClr>
                </a:solidFill>
              </a:rPr>
              <a:t>Global Change Information System</a:t>
            </a:r>
            <a:endParaRPr lang="en-US" sz="3600" b="1" dirty="0">
              <a:solidFill>
                <a:schemeClr val="tx2">
                  <a:lumMod val="50000"/>
                </a:schemeClr>
              </a:solidFill>
            </a:endParaRPr>
          </a:p>
        </p:txBody>
      </p:sp>
      <p:sp>
        <p:nvSpPr>
          <p:cNvPr id="16" name="Rectangle 15"/>
          <p:cNvSpPr/>
          <p:nvPr/>
        </p:nvSpPr>
        <p:spPr>
          <a:xfrm>
            <a:off x="2514600" y="2286000"/>
            <a:ext cx="4648200" cy="2616101"/>
          </a:xfrm>
          <a:prstGeom prst="rect">
            <a:avLst/>
          </a:prstGeom>
        </p:spPr>
        <p:txBody>
          <a:bodyPr wrap="square">
            <a:spAutoFit/>
          </a:bodyPr>
          <a:lstStyle/>
          <a:p>
            <a:pPr algn="ctr"/>
            <a:r>
              <a:rPr lang="en-US" sz="2400" dirty="0" smtClean="0">
                <a:solidFill>
                  <a:srgbClr val="274D60"/>
                </a:solidFill>
              </a:rPr>
              <a:t>Curt Tilmes</a:t>
            </a:r>
          </a:p>
          <a:p>
            <a:pPr algn="ctr"/>
            <a:r>
              <a:rPr lang="en-US" sz="2400" dirty="0" smtClean="0">
                <a:solidFill>
                  <a:srgbClr val="274D60"/>
                </a:solidFill>
              </a:rPr>
              <a:t>NASA GSFC</a:t>
            </a:r>
          </a:p>
          <a:p>
            <a:pPr algn="ctr"/>
            <a:r>
              <a:rPr lang="en-US" sz="2400" dirty="0" smtClean="0">
                <a:solidFill>
                  <a:srgbClr val="274D60"/>
                </a:solidFill>
              </a:rPr>
              <a:t>USGCRP</a:t>
            </a:r>
          </a:p>
          <a:p>
            <a:pPr algn="ctr"/>
            <a:endParaRPr lang="en-US" sz="2400" dirty="0" smtClean="0">
              <a:solidFill>
                <a:srgbClr val="274D60"/>
              </a:solidFill>
            </a:endParaRPr>
          </a:p>
          <a:p>
            <a:pPr algn="ctr"/>
            <a:r>
              <a:rPr lang="en-US" sz="2400" i="1" dirty="0" smtClean="0">
                <a:solidFill>
                  <a:srgbClr val="274D60"/>
                </a:solidFill>
                <a:hlinkClick r:id="rId4"/>
              </a:rPr>
              <a:t>ctilmes@usgcrp.gov</a:t>
            </a:r>
            <a:endParaRPr lang="en-US" sz="2400" i="1" dirty="0" smtClean="0">
              <a:solidFill>
                <a:srgbClr val="274D60"/>
              </a:solidFill>
            </a:endParaRPr>
          </a:p>
          <a:p>
            <a:pPr algn="ctr"/>
            <a:endParaRPr lang="en-US" sz="2400" i="1" dirty="0" smtClean="0">
              <a:solidFill>
                <a:srgbClr val="274D60"/>
              </a:solidFill>
            </a:endParaRPr>
          </a:p>
          <a:p>
            <a:pPr algn="ctr"/>
            <a:r>
              <a:rPr lang="en-US" sz="2000" dirty="0" smtClean="0">
                <a:solidFill>
                  <a:srgbClr val="274D60"/>
                </a:solidFill>
              </a:rPr>
              <a:t>ESIP Federation Winter Meeting 2013</a:t>
            </a:r>
          </a:p>
        </p:txBody>
      </p:sp>
      <p:grpSp>
        <p:nvGrpSpPr>
          <p:cNvPr id="2" name="Group 31"/>
          <p:cNvGrpSpPr/>
          <p:nvPr/>
        </p:nvGrpSpPr>
        <p:grpSpPr>
          <a:xfrm>
            <a:off x="-5147" y="0"/>
            <a:ext cx="9149147" cy="6858000"/>
            <a:chOff x="-5147" y="0"/>
            <a:chExt cx="9149147" cy="6858000"/>
          </a:xfrm>
        </p:grpSpPr>
        <p:grpSp>
          <p:nvGrpSpPr>
            <p:cNvPr id="3" name="Group 20"/>
            <p:cNvGrpSpPr/>
            <p:nvPr/>
          </p:nvGrpSpPr>
          <p:grpSpPr>
            <a:xfrm>
              <a:off x="-5147" y="0"/>
              <a:ext cx="9149147" cy="6858000"/>
              <a:chOff x="-5147" y="0"/>
              <a:chExt cx="9149147" cy="6858000"/>
            </a:xfrm>
          </p:grpSpPr>
          <p:grpSp>
            <p:nvGrpSpPr>
              <p:cNvPr id="4" name="Group 8"/>
              <p:cNvGrpSpPr/>
              <p:nvPr/>
            </p:nvGrpSpPr>
            <p:grpSpPr>
              <a:xfrm>
                <a:off x="-5147" y="0"/>
                <a:ext cx="9149147" cy="6858000"/>
                <a:chOff x="-5147" y="0"/>
                <a:chExt cx="9149147" cy="6858000"/>
              </a:xfrm>
            </p:grpSpPr>
            <p:pic>
              <p:nvPicPr>
                <p:cNvPr id="6" name="Picture 5" descr="FactSheet-BrochureTemplate---footer-bar.psd"/>
                <p:cNvPicPr>
                  <a:picLocks noChangeAspect="1"/>
                </p:cNvPicPr>
                <p:nvPr/>
              </p:nvPicPr>
              <p:blipFill>
                <a:blip r:embed="rId5"/>
                <a:stretch>
                  <a:fillRect/>
                </a:stretch>
              </p:blipFill>
              <p:spPr>
                <a:xfrm>
                  <a:off x="0" y="5791200"/>
                  <a:ext cx="9144000" cy="1066800"/>
                </a:xfrm>
                <a:prstGeom prst="rect">
                  <a:avLst/>
                </a:prstGeom>
              </p:spPr>
            </p:pic>
            <p:pic>
              <p:nvPicPr>
                <p:cNvPr id="8" name="Picture 7" descr="FactSheet-BrochureTemplate---left-sidebar--no-tail.psd"/>
                <p:cNvPicPr>
                  <a:picLocks noChangeAspect="1"/>
                </p:cNvPicPr>
                <p:nvPr/>
              </p:nvPicPr>
              <p:blipFill>
                <a:blip r:embed="rId6"/>
                <a:stretch>
                  <a:fillRect/>
                </a:stretch>
              </p:blipFill>
              <p:spPr>
                <a:xfrm>
                  <a:off x="-5147" y="0"/>
                  <a:ext cx="1178360" cy="5943600"/>
                </a:xfrm>
                <a:prstGeom prst="rect">
                  <a:avLst/>
                </a:prstGeom>
              </p:spPr>
            </p:pic>
          </p:grpSp>
          <p:grpSp>
            <p:nvGrpSpPr>
              <p:cNvPr id="5" name="Group 18"/>
              <p:cNvGrpSpPr/>
              <p:nvPr/>
            </p:nvGrpSpPr>
            <p:grpSpPr>
              <a:xfrm>
                <a:off x="1838093" y="5162762"/>
                <a:ext cx="6239107" cy="552238"/>
                <a:chOff x="1914293" y="5162762"/>
                <a:chExt cx="6239107" cy="552238"/>
              </a:xfrm>
            </p:grpSpPr>
            <p:pic>
              <p:nvPicPr>
                <p:cNvPr id="11" name="Picture 10" descr="13-agency-logos-pt1.psd"/>
                <p:cNvPicPr>
                  <a:picLocks noChangeAspect="1"/>
                </p:cNvPicPr>
                <p:nvPr/>
              </p:nvPicPr>
              <p:blipFill>
                <a:blip r:embed="rId7"/>
                <a:stretch>
                  <a:fillRect/>
                </a:stretch>
              </p:blipFill>
              <p:spPr>
                <a:xfrm>
                  <a:off x="1914293" y="5162762"/>
                  <a:ext cx="3140075" cy="536998"/>
                </a:xfrm>
                <a:prstGeom prst="rect">
                  <a:avLst/>
                </a:prstGeom>
              </p:spPr>
            </p:pic>
            <p:pic>
              <p:nvPicPr>
                <p:cNvPr id="12" name="Picture 11" descr="13-agency-logos-pt2.psd"/>
                <p:cNvPicPr>
                  <a:picLocks noChangeAspect="1"/>
                </p:cNvPicPr>
                <p:nvPr/>
              </p:nvPicPr>
              <p:blipFill>
                <a:blip r:embed="rId8"/>
                <a:stretch>
                  <a:fillRect/>
                </a:stretch>
              </p:blipFill>
              <p:spPr>
                <a:xfrm>
                  <a:off x="4657492" y="5221135"/>
                  <a:ext cx="3276600" cy="493865"/>
                </a:xfrm>
                <a:prstGeom prst="rect">
                  <a:avLst/>
                </a:prstGeom>
              </p:spPr>
            </p:pic>
            <p:pic>
              <p:nvPicPr>
                <p:cNvPr id="13" name="Picture 12" descr="eop-logo.psd"/>
                <p:cNvPicPr>
                  <a:picLocks noChangeAspect="1"/>
                </p:cNvPicPr>
                <p:nvPr/>
              </p:nvPicPr>
              <p:blipFill>
                <a:blip r:embed="rId9"/>
                <a:stretch>
                  <a:fillRect/>
                </a:stretch>
              </p:blipFill>
              <p:spPr>
                <a:xfrm>
                  <a:off x="7553093" y="5196840"/>
                  <a:ext cx="600307" cy="518160"/>
                </a:xfrm>
                <a:prstGeom prst="rect">
                  <a:avLst/>
                </a:prstGeom>
              </p:spPr>
            </p:pic>
          </p:grpSp>
        </p:grpSp>
        <p:grpSp>
          <p:nvGrpSpPr>
            <p:cNvPr id="7" name="Group 27"/>
            <p:cNvGrpSpPr/>
            <p:nvPr/>
          </p:nvGrpSpPr>
          <p:grpSpPr>
            <a:xfrm>
              <a:off x="3530600" y="5943599"/>
              <a:ext cx="2082800" cy="762001"/>
              <a:chOff x="3530600" y="5943599"/>
              <a:chExt cx="2082800" cy="762001"/>
            </a:xfrm>
          </p:grpSpPr>
          <p:sp>
            <p:nvSpPr>
              <p:cNvPr id="29" name="TextBox 28"/>
              <p:cNvSpPr txBox="1"/>
              <p:nvPr/>
            </p:nvSpPr>
            <p:spPr>
              <a:xfrm>
                <a:off x="3733800" y="6428601"/>
                <a:ext cx="1676400" cy="276999"/>
              </a:xfrm>
              <a:prstGeom prst="rect">
                <a:avLst/>
              </a:prstGeom>
              <a:noFill/>
            </p:spPr>
            <p:txBody>
              <a:bodyPr wrap="square" rtlCol="0">
                <a:spAutoFit/>
              </a:bodyPr>
              <a:lstStyle/>
              <a:p>
                <a:r>
                  <a:rPr lang="en-US" sz="1200" dirty="0" smtClean="0">
                    <a:solidFill>
                      <a:srgbClr val="B7C6CA"/>
                    </a:solidFill>
                    <a:cs typeface="Perpetua"/>
                  </a:rPr>
                  <a:t>www.globalchange.gov</a:t>
                </a:r>
                <a:endParaRPr lang="en-US" sz="1200" dirty="0">
                  <a:solidFill>
                    <a:srgbClr val="B7C6CA"/>
                  </a:solidFill>
                  <a:cs typeface="Perpetua"/>
                </a:endParaRPr>
              </a:p>
            </p:txBody>
          </p:sp>
          <p:pic>
            <p:nvPicPr>
              <p:cNvPr id="30" name="Picture 29" descr="logo.png"/>
              <p:cNvPicPr>
                <a:picLocks noChangeAspect="1"/>
              </p:cNvPicPr>
              <p:nvPr/>
            </p:nvPicPr>
            <p:blipFill>
              <a:blip r:embed="rId10"/>
              <a:stretch>
                <a:fillRect/>
              </a:stretch>
            </p:blipFill>
            <p:spPr>
              <a:xfrm>
                <a:off x="3530600" y="5943599"/>
                <a:ext cx="2082800" cy="570630"/>
              </a:xfrm>
              <a:prstGeom prst="rect">
                <a:avLst/>
              </a:prstGeom>
            </p:spPr>
          </p:pic>
        </p:gr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53E56D3-98D5-FE4C-BBB4-DB5E4633ABF0}" type="slidenum">
              <a:rPr lang="en-US" smtClean="0"/>
              <a:pPr/>
              <a:t>10</a:t>
            </a:fld>
            <a:endParaRPr lang="en-US" dirty="0"/>
          </a:p>
        </p:txBody>
      </p:sp>
      <p:sp>
        <p:nvSpPr>
          <p:cNvPr id="6" name="Title 1"/>
          <p:cNvSpPr txBox="1">
            <a:spLocks/>
          </p:cNvSpPr>
          <p:nvPr/>
        </p:nvSpPr>
        <p:spPr>
          <a:xfrm>
            <a:off x="457200" y="274638"/>
            <a:ext cx="8229600" cy="1143000"/>
          </a:xfrm>
          <a:prstGeom prst="rect">
            <a:avLst/>
          </a:prstGeom>
        </p:spPr>
        <p:txBody>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rgbClr val="274D60"/>
                </a:solidFill>
                <a:effectLst/>
                <a:uLnTx/>
                <a:uFillTx/>
                <a:latin typeface="+mj-lt"/>
                <a:ea typeface="+mj-ea"/>
                <a:cs typeface="+mj-cs"/>
              </a:rPr>
              <a:t>Content Negotiation</a:t>
            </a:r>
            <a:endParaRPr kumimoji="0" lang="en-US" sz="4400" b="0" i="0" u="none" strike="noStrike" kern="1200" cap="none" spc="0" normalizeH="0" baseline="0" noProof="0" dirty="0">
              <a:ln>
                <a:noFill/>
              </a:ln>
              <a:solidFill>
                <a:srgbClr val="274D60"/>
              </a:solidFill>
              <a:effectLst/>
              <a:uLnTx/>
              <a:uFillTx/>
              <a:latin typeface="+mj-lt"/>
              <a:ea typeface="+mj-ea"/>
              <a:cs typeface="+mj-cs"/>
            </a:endParaRPr>
          </a:p>
        </p:txBody>
      </p:sp>
      <p:sp>
        <p:nvSpPr>
          <p:cNvPr id="11" name="TextBox 10"/>
          <p:cNvSpPr txBox="1"/>
          <p:nvPr/>
        </p:nvSpPr>
        <p:spPr>
          <a:xfrm>
            <a:off x="990601" y="1295400"/>
            <a:ext cx="7543800" cy="4585870"/>
          </a:xfrm>
          <a:prstGeom prst="rect">
            <a:avLst/>
          </a:prstGeom>
          <a:noFill/>
        </p:spPr>
        <p:txBody>
          <a:bodyPr wrap="square" rtlCol="0">
            <a:spAutoFit/>
          </a:bodyPr>
          <a:lstStyle/>
          <a:p>
            <a:r>
              <a:rPr lang="en-US" sz="1500" dirty="0" smtClean="0">
                <a:latin typeface="Courier New" pitchFamily="49" charset="0"/>
                <a:cs typeface="Courier New" pitchFamily="49" charset="0"/>
                <a:hlinkClick r:id="rId2"/>
              </a:rPr>
              <a:t>http://data.globalchange.gov/doi/10.5067/MEASURES/GSSTF/DATA308</a:t>
            </a:r>
            <a:endParaRPr lang="en-US" sz="1500" dirty="0" smtClean="0">
              <a:latin typeface="Courier New" pitchFamily="49" charset="0"/>
              <a:cs typeface="Courier New" pitchFamily="49" charset="0"/>
            </a:endParaRPr>
          </a:p>
          <a:p>
            <a:endParaRPr lang="en-US" sz="1400" dirty="0" smtClean="0">
              <a:latin typeface="Courier New" pitchFamily="49" charset="0"/>
              <a:cs typeface="Courier New" pitchFamily="49" charset="0"/>
            </a:endParaRPr>
          </a:p>
          <a:p>
            <a:r>
              <a:rPr lang="en-US" sz="2400" dirty="0" smtClean="0">
                <a:cs typeface="Courier New" pitchFamily="49" charset="0"/>
              </a:rPr>
              <a:t>The server response from the URI depends on what you ask for: </a:t>
            </a:r>
          </a:p>
          <a:p>
            <a:pPr>
              <a:buFont typeface="Arial" pitchFamily="34" charset="0"/>
              <a:buChar char="•"/>
            </a:pPr>
            <a:r>
              <a:rPr lang="en-US" sz="2400" dirty="0" smtClean="0">
                <a:cs typeface="Courier New" pitchFamily="49" charset="0"/>
              </a:rPr>
              <a:t>A traditional browser will ask for HTML, and receive and render a human readable description of the resource.</a:t>
            </a:r>
            <a:endParaRPr lang="en-US" sz="2400" dirty="0" smtClean="0"/>
          </a:p>
          <a:p>
            <a:pPr>
              <a:buFont typeface="Arial" pitchFamily="34" charset="0"/>
              <a:buChar char="•"/>
            </a:pPr>
            <a:r>
              <a:rPr lang="en-US" sz="2400" dirty="0" smtClean="0"/>
              <a:t>Web services can request formal, structured XML or RDF metadata about the resource.</a:t>
            </a:r>
          </a:p>
          <a:p>
            <a:endParaRPr lang="en-US" sz="2400" dirty="0" smtClean="0"/>
          </a:p>
          <a:p>
            <a:r>
              <a:rPr lang="en-US" sz="2400" dirty="0" smtClean="0"/>
              <a:t>Our goal is to provide a curated collection of authoritative global change information, but always link back to the data center or publisher responsible for the long term stewardship of the resource.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GCIS</a:t>
            </a:r>
            <a:endParaRPr lang="en-US" dirty="0"/>
          </a:p>
        </p:txBody>
      </p:sp>
      <p:pic>
        <p:nvPicPr>
          <p:cNvPr id="8" name="Content Placeholder 7" descr="cmap1.png"/>
          <p:cNvPicPr>
            <a:picLocks noGrp="1" noChangeAspect="1"/>
          </p:cNvPicPr>
          <p:nvPr>
            <p:ph sz="half" idx="1"/>
          </p:nvPr>
        </p:nvPicPr>
        <p:blipFill>
          <a:blip r:embed="rId3"/>
          <a:stretch>
            <a:fillRect/>
          </a:stretch>
        </p:blipFill>
        <p:spPr>
          <a:xfrm>
            <a:off x="4648200" y="1981200"/>
            <a:ext cx="4319419" cy="3048000"/>
          </a:xfrm>
        </p:spPr>
      </p:pic>
      <p:sp>
        <p:nvSpPr>
          <p:cNvPr id="9" name="Content Placeholder 8"/>
          <p:cNvSpPr>
            <a:spLocks noGrp="1"/>
          </p:cNvSpPr>
          <p:nvPr>
            <p:ph sz="half" idx="2"/>
          </p:nvPr>
        </p:nvSpPr>
        <p:spPr>
          <a:xfrm>
            <a:off x="762000" y="1447800"/>
            <a:ext cx="4038600" cy="4525963"/>
          </a:xfrm>
        </p:spPr>
        <p:txBody>
          <a:bodyPr>
            <a:normAutofit fontScale="92500" lnSpcReduction="20000"/>
          </a:bodyPr>
          <a:lstStyle/>
          <a:p>
            <a:r>
              <a:rPr lang="en-US" dirty="0" smtClean="0"/>
              <a:t>Create an </a:t>
            </a:r>
            <a:r>
              <a:rPr lang="en-US" i="1" dirty="0" smtClean="0">
                <a:solidFill>
                  <a:srgbClr val="FF0000"/>
                </a:solidFill>
              </a:rPr>
              <a:t>entity</a:t>
            </a:r>
            <a:r>
              <a:rPr lang="en-US" dirty="0" smtClean="0"/>
              <a:t> from the structured metadata about each thing – tag with related </a:t>
            </a:r>
            <a:r>
              <a:rPr lang="en-US" i="1" dirty="0" smtClean="0">
                <a:solidFill>
                  <a:srgbClr val="FF0000"/>
                </a:solidFill>
              </a:rPr>
              <a:t>concepts</a:t>
            </a:r>
            <a:r>
              <a:rPr lang="en-US" dirty="0" smtClean="0"/>
              <a:t>.</a:t>
            </a:r>
          </a:p>
          <a:p>
            <a:r>
              <a:rPr lang="en-US" dirty="0" smtClean="0"/>
              <a:t>Identify it with a persistent, controlled </a:t>
            </a:r>
            <a:r>
              <a:rPr lang="en-US" i="1" dirty="0" smtClean="0">
                <a:solidFill>
                  <a:srgbClr val="FF0000"/>
                </a:solidFill>
              </a:rPr>
              <a:t>identifier</a:t>
            </a:r>
            <a:r>
              <a:rPr lang="en-US" dirty="0" smtClean="0"/>
              <a:t>.</a:t>
            </a:r>
          </a:p>
          <a:p>
            <a:r>
              <a:rPr lang="en-US" dirty="0" smtClean="0"/>
              <a:t>Present with a human readable web page and a </a:t>
            </a:r>
            <a:r>
              <a:rPr lang="en-US" i="1" dirty="0" smtClean="0">
                <a:solidFill>
                  <a:srgbClr val="FF0000"/>
                </a:solidFill>
              </a:rPr>
              <a:t>machine interface</a:t>
            </a:r>
            <a:r>
              <a:rPr lang="en-US" dirty="0" smtClean="0"/>
              <a:t>.</a:t>
            </a:r>
          </a:p>
          <a:p>
            <a:r>
              <a:rPr lang="en-US" dirty="0" smtClean="0"/>
              <a:t>Represent all </a:t>
            </a:r>
            <a:r>
              <a:rPr lang="en-US" i="1" dirty="0" smtClean="0">
                <a:solidFill>
                  <a:srgbClr val="FF0000"/>
                </a:solidFill>
              </a:rPr>
              <a:t>relationships</a:t>
            </a:r>
            <a:r>
              <a:rPr lang="en-US" dirty="0" smtClean="0"/>
              <a:t> between items.</a:t>
            </a:r>
            <a:endParaRPr lang="en-US" dirty="0"/>
          </a:p>
        </p:txBody>
      </p:sp>
      <p:sp>
        <p:nvSpPr>
          <p:cNvPr id="4" name="Slide Number Placeholder 3"/>
          <p:cNvSpPr>
            <a:spLocks noGrp="1"/>
          </p:cNvSpPr>
          <p:nvPr>
            <p:ph type="sldNum" sz="quarter" idx="12"/>
          </p:nvPr>
        </p:nvSpPr>
        <p:spPr/>
        <p:txBody>
          <a:bodyPr/>
          <a:lstStyle/>
          <a:p>
            <a:fld id="{FB8A2B60-A9E1-417D-89E6-31F2CEF2D801}" type="slidenum">
              <a:rPr lang="en-US" smtClean="0"/>
              <a:pPr/>
              <a:t>11</a:t>
            </a:fld>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76200"/>
            <a:ext cx="7848600" cy="762000"/>
          </a:xfrm>
        </p:spPr>
        <p:txBody>
          <a:bodyPr>
            <a:normAutofit/>
          </a:bodyPr>
          <a:lstStyle/>
          <a:p>
            <a:r>
              <a:rPr lang="en-US" b="0" dirty="0" smtClean="0"/>
              <a:t>NCA links to GCIS entities</a:t>
            </a:r>
            <a:endParaRPr lang="en-US" b="0" dirty="0"/>
          </a:p>
        </p:txBody>
      </p:sp>
      <p:sp>
        <p:nvSpPr>
          <p:cNvPr id="4" name="Slide Number Placeholder 3"/>
          <p:cNvSpPr>
            <a:spLocks noGrp="1"/>
          </p:cNvSpPr>
          <p:nvPr>
            <p:ph type="sldNum" sz="quarter" idx="12"/>
          </p:nvPr>
        </p:nvSpPr>
        <p:spPr/>
        <p:txBody>
          <a:bodyPr/>
          <a:lstStyle/>
          <a:p>
            <a:fld id="{FB8A2B60-A9E1-417D-89E6-31F2CEF2D801}" type="slidenum">
              <a:rPr lang="en-US" smtClean="0"/>
              <a:pPr/>
              <a:t>12</a:t>
            </a:fld>
            <a:endParaRPr lang="en-US" dirty="0"/>
          </a:p>
        </p:txBody>
      </p:sp>
      <p:pic>
        <p:nvPicPr>
          <p:cNvPr id="12" name="Content Placeholder 11" descr="nca2009_southeast_diag"/>
          <p:cNvPicPr>
            <a:picLocks noGrp="1" noChangeAspect="1"/>
          </p:cNvPicPr>
          <p:nvPr>
            <p:ph idx="1"/>
          </p:nvPr>
        </p:nvPicPr>
        <p:blipFill>
          <a:blip r:embed="rId3"/>
          <a:stretch>
            <a:fillRect/>
          </a:stretch>
        </p:blipFill>
        <p:spPr>
          <a:xfrm>
            <a:off x="914399" y="838200"/>
            <a:ext cx="7946781" cy="5029200"/>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t>URI Schema</a:t>
            </a:r>
            <a:endParaRPr lang="en-US" b="0" dirty="0"/>
          </a:p>
        </p:txBody>
      </p:sp>
      <p:sp>
        <p:nvSpPr>
          <p:cNvPr id="3" name="Content Placeholder 2"/>
          <p:cNvSpPr>
            <a:spLocks noGrp="1"/>
          </p:cNvSpPr>
          <p:nvPr>
            <p:ph idx="1"/>
          </p:nvPr>
        </p:nvSpPr>
        <p:spPr/>
        <p:txBody>
          <a:bodyPr>
            <a:normAutofit/>
          </a:bodyPr>
          <a:lstStyle/>
          <a:p>
            <a:r>
              <a:rPr lang="en-US" dirty="0" smtClean="0"/>
              <a:t>URI for NCA instances consists of 3 parts: domain name, type of instance, identifier</a:t>
            </a:r>
          </a:p>
          <a:p>
            <a:pPr lvl="1"/>
            <a:r>
              <a:rPr lang="en-US" dirty="0" smtClean="0"/>
              <a:t>Domain name: data.globalchange.gov</a:t>
            </a:r>
          </a:p>
          <a:p>
            <a:pPr lvl="1"/>
            <a:r>
              <a:rPr lang="en-US" dirty="0" smtClean="0"/>
              <a:t>Types: Person, Project, Organization, Publication, etc.</a:t>
            </a:r>
          </a:p>
          <a:p>
            <a:pPr lvl="1"/>
            <a:r>
              <a:rPr lang="en-US" dirty="0" smtClean="0"/>
              <a:t>Identifiers: depend on the instance type, we assign a unique id number or construct an identifier based on the instance’s unique property value.</a:t>
            </a:r>
            <a:endParaRPr lang="en-US" dirty="0"/>
          </a:p>
        </p:txBody>
      </p:sp>
    </p:spTree>
    <p:extLst>
      <p:ext uri="{BB962C8B-B14F-4D97-AF65-F5344CB8AC3E}">
        <p14:creationId xmlns="" xmlns:p14="http://schemas.microsoft.com/office/powerpoint/2010/main" val="41989117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09600"/>
          </a:xfrm>
        </p:spPr>
        <p:txBody>
          <a:bodyPr>
            <a:normAutofit fontScale="90000"/>
          </a:bodyPr>
          <a:lstStyle/>
          <a:p>
            <a:r>
              <a:rPr lang="en-US" b="0" dirty="0" smtClean="0"/>
              <a:t>More Examples</a:t>
            </a:r>
            <a:endParaRPr lang="en-US" b="0" dirty="0"/>
          </a:p>
        </p:txBody>
      </p:sp>
      <p:graphicFrame>
        <p:nvGraphicFramePr>
          <p:cNvPr id="9" name="Table 8"/>
          <p:cNvGraphicFramePr>
            <a:graphicFrameLocks noGrp="1"/>
          </p:cNvGraphicFramePr>
          <p:nvPr>
            <p:extLst>
              <p:ext uri="{D42A27DB-BD31-4B8C-83A1-F6EECF244321}">
                <p14:modId xmlns="" xmlns:p14="http://schemas.microsoft.com/office/powerpoint/2010/main" val="3053293134"/>
              </p:ext>
            </p:extLst>
          </p:nvPr>
        </p:nvGraphicFramePr>
        <p:xfrm>
          <a:off x="1143000" y="1219200"/>
          <a:ext cx="7696200" cy="4750751"/>
        </p:xfrm>
        <a:graphic>
          <a:graphicData uri="http://schemas.openxmlformats.org/drawingml/2006/table">
            <a:tbl>
              <a:tblPr firstRow="1" bandRow="1">
                <a:tableStyleId>{5C22544A-7EE6-4342-B048-85BDC9FD1C3A}</a:tableStyleId>
              </a:tblPr>
              <a:tblGrid>
                <a:gridCol w="1437751"/>
                <a:gridCol w="6258449"/>
              </a:tblGrid>
              <a:tr h="313424">
                <a:tc>
                  <a:txBody>
                    <a:bodyPr/>
                    <a:lstStyle/>
                    <a:p>
                      <a:endParaRPr lang="en-US" dirty="0"/>
                    </a:p>
                  </a:txBody>
                  <a:tcPr/>
                </a:tc>
                <a:tc>
                  <a:txBody>
                    <a:bodyPr/>
                    <a:lstStyle/>
                    <a:p>
                      <a:endParaRPr lang="en-US" dirty="0"/>
                    </a:p>
                  </a:txBody>
                  <a:tcPr/>
                </a:tc>
              </a:tr>
              <a:tr h="287305">
                <a:tc>
                  <a:txBody>
                    <a:bodyPr/>
                    <a:lstStyle/>
                    <a:p>
                      <a:r>
                        <a:rPr lang="en-US" sz="1600" b="0" i="0" u="none" strike="noStrike" kern="1200" dirty="0" smtClean="0">
                          <a:solidFill>
                            <a:schemeClr val="lt1"/>
                          </a:solidFill>
                          <a:latin typeface="+mn-lt"/>
                          <a:ea typeface="+mn-ea"/>
                          <a:cs typeface="+mn-cs"/>
                        </a:rPr>
                        <a:t> </a:t>
                      </a:r>
                      <a:r>
                        <a:rPr lang="en-US" sz="1600" b="0" i="0" u="none" strike="noStrike" kern="1200" dirty="0" smtClean="0">
                          <a:solidFill>
                            <a:schemeClr val="dk1"/>
                          </a:solidFill>
                          <a:latin typeface="+mn-lt"/>
                          <a:ea typeface="+mn-ea"/>
                          <a:cs typeface="+mn-cs"/>
                        </a:rPr>
                        <a:t>Person </a:t>
                      </a:r>
                      <a:endParaRPr lang="en-US" sz="1600" dirty="0"/>
                    </a:p>
                  </a:txBody>
                  <a:tcPr/>
                </a:tc>
                <a:tc>
                  <a:txBody>
                    <a:bodyPr/>
                    <a:lstStyle/>
                    <a:p>
                      <a:r>
                        <a:rPr lang="en-US" sz="1600" dirty="0" smtClean="0"/>
                        <a:t>http://data.globalchange.gov/person/&lt;unique name&gt;</a:t>
                      </a:r>
                      <a:endParaRPr lang="en-US" sz="1600" dirty="0"/>
                    </a:p>
                  </a:txBody>
                  <a:tcPr/>
                </a:tc>
              </a:tr>
              <a:tr h="374963">
                <a:tc>
                  <a:txBody>
                    <a:bodyPr/>
                    <a:lstStyle/>
                    <a:p>
                      <a:r>
                        <a:rPr lang="en-US" sz="1600" b="0" i="0" u="none" strike="noStrike" kern="1200" dirty="0" smtClean="0">
                          <a:solidFill>
                            <a:schemeClr val="dk1"/>
                          </a:solidFill>
                          <a:latin typeface="+mn-lt"/>
                          <a:ea typeface="+mn-ea"/>
                          <a:cs typeface="+mn-cs"/>
                        </a:rPr>
                        <a:t>Publication</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http://</a:t>
                      </a:r>
                      <a:r>
                        <a:rPr lang="en-US" sz="1600" dirty="0" err="1" smtClean="0"/>
                        <a:t>data.globalchange.gov</a:t>
                      </a:r>
                      <a:r>
                        <a:rPr lang="en-US" sz="1600" dirty="0" smtClean="0"/>
                        <a:t>/publication/</a:t>
                      </a:r>
                      <a:r>
                        <a:rPr lang="en-US" sz="1600" dirty="0" err="1" smtClean="0"/>
                        <a:t>doi</a:t>
                      </a:r>
                      <a:r>
                        <a:rPr lang="en-US" sz="1600" dirty="0" smtClean="0"/>
                        <a:t>/&lt;</a:t>
                      </a:r>
                      <a:r>
                        <a:rPr lang="en-US" sz="1600" dirty="0" err="1" smtClean="0"/>
                        <a:t>doi</a:t>
                      </a:r>
                      <a:r>
                        <a:rPr lang="en-US" sz="1600" dirty="0" smtClean="0"/>
                        <a:t>&gt;</a:t>
                      </a:r>
                    </a:p>
                  </a:txBody>
                  <a:tcPr/>
                </a:tc>
              </a:tr>
              <a:tr h="287305">
                <a:tc>
                  <a:txBody>
                    <a:bodyPr/>
                    <a:lstStyle/>
                    <a:p>
                      <a:r>
                        <a:rPr lang="en-US" sz="1600" b="0" i="0" u="none" strike="noStrike" kern="1200" dirty="0" smtClean="0">
                          <a:solidFill>
                            <a:schemeClr val="dk1"/>
                          </a:solidFill>
                          <a:latin typeface="+mn-lt"/>
                          <a:ea typeface="+mn-ea"/>
                          <a:cs typeface="+mn-cs"/>
                        </a:rPr>
                        <a:t>Project</a:t>
                      </a:r>
                      <a:endParaRPr lang="en-US" sz="1600" dirty="0"/>
                    </a:p>
                  </a:txBody>
                  <a:tcPr/>
                </a:tc>
                <a:tc>
                  <a:txBody>
                    <a:bodyPr/>
                    <a:lstStyle/>
                    <a:p>
                      <a:r>
                        <a:rPr lang="en-US" sz="1600" dirty="0" smtClean="0"/>
                        <a:t>http://</a:t>
                      </a:r>
                      <a:r>
                        <a:rPr lang="en-US" sz="1600" dirty="0" err="1" smtClean="0"/>
                        <a:t>data.globalchange.gov</a:t>
                      </a:r>
                      <a:r>
                        <a:rPr lang="en-US" sz="1600" dirty="0" smtClean="0"/>
                        <a:t>/project/ACMAP</a:t>
                      </a:r>
                      <a:endParaRPr lang="en-US" sz="1600" dirty="0"/>
                    </a:p>
                  </a:txBody>
                  <a:tcPr/>
                </a:tc>
              </a:tr>
              <a:tr h="287305">
                <a:tc>
                  <a:txBody>
                    <a:bodyPr/>
                    <a:lstStyle/>
                    <a:p>
                      <a:r>
                        <a:rPr lang="en-US" sz="1600" b="0" i="0" u="none" strike="noStrike" kern="1200" dirty="0" smtClean="0">
                          <a:solidFill>
                            <a:schemeClr val="dk1"/>
                          </a:solidFill>
                          <a:latin typeface="+mn-lt"/>
                          <a:ea typeface="+mn-ea"/>
                          <a:cs typeface="+mn-cs"/>
                        </a:rPr>
                        <a:t>Topic</a:t>
                      </a:r>
                      <a:endParaRPr lang="en-US" sz="1600" dirty="0"/>
                    </a:p>
                  </a:txBody>
                  <a:tcPr/>
                </a:tc>
                <a:tc>
                  <a:txBody>
                    <a:bodyPr/>
                    <a:lstStyle/>
                    <a:p>
                      <a:r>
                        <a:rPr lang="en-US" sz="1600" dirty="0" smtClean="0"/>
                        <a:t>http://</a:t>
                      </a:r>
                      <a:r>
                        <a:rPr lang="en-US" sz="1600" dirty="0" err="1" smtClean="0"/>
                        <a:t>data.globalchange.gov</a:t>
                      </a:r>
                      <a:r>
                        <a:rPr lang="en-US" sz="1600" dirty="0" smtClean="0"/>
                        <a:t>/topic/Human-health</a:t>
                      </a:r>
                      <a:endParaRPr lang="en-US" sz="1600" dirty="0"/>
                    </a:p>
                  </a:txBody>
                  <a:tcPr/>
                </a:tc>
              </a:tr>
              <a:tr h="287305">
                <a:tc>
                  <a:txBody>
                    <a:bodyPr/>
                    <a:lstStyle/>
                    <a:p>
                      <a:r>
                        <a:rPr lang="en-US" sz="1600" dirty="0" smtClean="0"/>
                        <a:t>Image</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http://</a:t>
                      </a:r>
                      <a:r>
                        <a:rPr lang="en-US" sz="1600" dirty="0" err="1" smtClean="0"/>
                        <a:t>data.globalchange.gov</a:t>
                      </a:r>
                      <a:r>
                        <a:rPr lang="en-US" sz="1600" dirty="0" smtClean="0"/>
                        <a:t>/image/&lt;</a:t>
                      </a:r>
                      <a:r>
                        <a:rPr lang="en-US" sz="1600" dirty="0" err="1" smtClean="0"/>
                        <a:t>uuid</a:t>
                      </a:r>
                      <a:r>
                        <a:rPr lang="en-US" sz="1600" dirty="0" smtClean="0"/>
                        <a:t>&gt;</a:t>
                      </a:r>
                    </a:p>
                  </a:txBody>
                  <a:tcPr/>
                </a:tc>
              </a:tr>
              <a:tr h="496254">
                <a:tc>
                  <a:txBody>
                    <a:bodyPr/>
                    <a:lstStyle/>
                    <a:p>
                      <a:r>
                        <a:rPr lang="en-US" sz="1600" b="0" i="0" u="none" strike="noStrike" kern="1200" dirty="0" smtClean="0">
                          <a:solidFill>
                            <a:schemeClr val="dk1"/>
                          </a:solidFill>
                          <a:latin typeface="+mn-lt"/>
                          <a:ea typeface="+mn-ea"/>
                          <a:cs typeface="+mn-cs"/>
                        </a:rPr>
                        <a:t>Figure</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http://</a:t>
                      </a:r>
                      <a:r>
                        <a:rPr lang="en-US" sz="1600" dirty="0" err="1" smtClean="0"/>
                        <a:t>data.globalchange.gov</a:t>
                      </a:r>
                      <a:r>
                        <a:rPr lang="en-US" sz="1600" dirty="0" smtClean="0"/>
                        <a:t>/report/&lt;</a:t>
                      </a:r>
                      <a:r>
                        <a:rPr lang="en-US" sz="1600" dirty="0" err="1" smtClean="0"/>
                        <a:t>reportid</a:t>
                      </a:r>
                      <a:r>
                        <a:rPr lang="en-US" sz="1600" dirty="0" smtClean="0"/>
                        <a:t>&gt;/figure/&lt;</a:t>
                      </a:r>
                      <a:r>
                        <a:rPr lang="en-US" sz="1600" dirty="0" err="1" smtClean="0"/>
                        <a:t>figureid</a:t>
                      </a:r>
                      <a:r>
                        <a:rPr lang="en-US" sz="1600" dirty="0" smtClean="0"/>
                        <a:t>&gt;</a:t>
                      </a:r>
                    </a:p>
                  </a:txBody>
                  <a:tcPr/>
                </a:tc>
              </a:tr>
              <a:tr h="496254">
                <a:tc>
                  <a:txBody>
                    <a:bodyPr/>
                    <a:lstStyle/>
                    <a:p>
                      <a:r>
                        <a:rPr lang="en-US" sz="1600" b="0" i="0" u="none" strike="noStrike" kern="1200" dirty="0" smtClean="0">
                          <a:solidFill>
                            <a:schemeClr val="dk1"/>
                          </a:solidFill>
                          <a:latin typeface="+mn-lt"/>
                          <a:ea typeface="+mn-ea"/>
                          <a:cs typeface="+mn-cs"/>
                        </a:rPr>
                        <a:t>Chapter</a:t>
                      </a:r>
                      <a:endParaRPr lang="en-US" sz="1600" dirty="0"/>
                    </a:p>
                  </a:txBody>
                  <a:tcPr/>
                </a:tc>
                <a:tc>
                  <a:txBody>
                    <a:bodyPr/>
                    <a:lstStyle/>
                    <a:p>
                      <a:r>
                        <a:rPr lang="en-US" sz="1600" dirty="0" smtClean="0"/>
                        <a:t>http://</a:t>
                      </a:r>
                      <a:r>
                        <a:rPr lang="en-US" sz="1600" dirty="0" err="1" smtClean="0"/>
                        <a:t>data.globalchange.gov</a:t>
                      </a:r>
                      <a:r>
                        <a:rPr lang="en-US" sz="1600" dirty="0" smtClean="0"/>
                        <a:t>/report/&lt;</a:t>
                      </a:r>
                      <a:r>
                        <a:rPr lang="en-US" sz="1600" dirty="0" err="1" smtClean="0"/>
                        <a:t>reportid</a:t>
                      </a:r>
                      <a:r>
                        <a:rPr lang="en-US" sz="1600" dirty="0" smtClean="0"/>
                        <a:t>&gt;/chapter/&lt;</a:t>
                      </a:r>
                      <a:r>
                        <a:rPr lang="en-US" sz="1600" dirty="0" err="1" smtClean="0"/>
                        <a:t>chapterid</a:t>
                      </a:r>
                      <a:r>
                        <a:rPr lang="en-US" sz="1600" dirty="0" smtClean="0"/>
                        <a:t>&gt;</a:t>
                      </a:r>
                      <a:endParaRPr lang="en-US" sz="1600" dirty="0"/>
                    </a:p>
                  </a:txBody>
                  <a:tcPr/>
                </a:tc>
              </a:tr>
              <a:tr h="287305">
                <a:tc>
                  <a:txBody>
                    <a:bodyPr/>
                    <a:lstStyle/>
                    <a:p>
                      <a:r>
                        <a:rPr lang="en-US" sz="1600" b="0" i="0" u="none" strike="noStrike" kern="1200" dirty="0" smtClean="0">
                          <a:solidFill>
                            <a:schemeClr val="dk1"/>
                          </a:solidFill>
                          <a:latin typeface="+mn-lt"/>
                          <a:ea typeface="+mn-ea"/>
                          <a:cs typeface="+mn-cs"/>
                        </a:rPr>
                        <a:t>Organization</a:t>
                      </a:r>
                      <a:endParaRPr lang="en-US" sz="1600" dirty="0"/>
                    </a:p>
                  </a:txBody>
                  <a:tcPr/>
                </a:tc>
                <a:tc>
                  <a:txBody>
                    <a:bodyPr/>
                    <a:lstStyle/>
                    <a:p>
                      <a:r>
                        <a:rPr lang="en-US" sz="1600" dirty="0" smtClean="0"/>
                        <a:t>http://</a:t>
                      </a:r>
                      <a:r>
                        <a:rPr lang="en-US" sz="1600" dirty="0" err="1" smtClean="0"/>
                        <a:t>data.globalchange.gov</a:t>
                      </a:r>
                      <a:r>
                        <a:rPr lang="en-US" sz="1600" dirty="0" smtClean="0"/>
                        <a:t>/organization/NASA</a:t>
                      </a:r>
                      <a:endParaRPr lang="en-US" sz="1600" dirty="0"/>
                    </a:p>
                  </a:txBody>
                  <a:tcPr/>
                </a:tc>
              </a:tr>
              <a:tr h="287305">
                <a:tc>
                  <a:txBody>
                    <a:bodyPr/>
                    <a:lstStyle/>
                    <a:p>
                      <a:r>
                        <a:rPr lang="en-US" sz="1600" b="0" i="0" u="none" strike="noStrike" kern="1200" dirty="0" smtClean="0">
                          <a:solidFill>
                            <a:schemeClr val="dk1"/>
                          </a:solidFill>
                          <a:latin typeface="+mn-lt"/>
                          <a:ea typeface="+mn-ea"/>
                          <a:cs typeface="+mn-cs"/>
                        </a:rPr>
                        <a:t>Model</a:t>
                      </a:r>
                      <a:endParaRPr lang="en-US" sz="1600" dirty="0"/>
                    </a:p>
                  </a:txBody>
                  <a:tcPr/>
                </a:tc>
                <a:tc>
                  <a:txBody>
                    <a:bodyPr/>
                    <a:lstStyle/>
                    <a:p>
                      <a:r>
                        <a:rPr lang="en-US" sz="1600" dirty="0" smtClean="0"/>
                        <a:t>http://</a:t>
                      </a:r>
                      <a:r>
                        <a:rPr lang="en-US" sz="1600" dirty="0" err="1" smtClean="0"/>
                        <a:t>data.globalchange.gov</a:t>
                      </a:r>
                      <a:r>
                        <a:rPr lang="en-US" sz="1600" dirty="0" smtClean="0"/>
                        <a:t>/model/&lt;model_name&gt;</a:t>
                      </a:r>
                      <a:endParaRPr lang="en-US" sz="1600" dirty="0"/>
                    </a:p>
                  </a:txBody>
                  <a:tcPr/>
                </a:tc>
              </a:tr>
              <a:tr h="307517">
                <a:tc>
                  <a:txBody>
                    <a:bodyPr/>
                    <a:lstStyle/>
                    <a:p>
                      <a:r>
                        <a:rPr lang="en-US" sz="1600" b="0" i="0" u="none" strike="noStrike" kern="1200" dirty="0" smtClean="0">
                          <a:solidFill>
                            <a:schemeClr val="dk1"/>
                          </a:solidFill>
                          <a:latin typeface="+mn-lt"/>
                          <a:ea typeface="+mn-ea"/>
                          <a:cs typeface="+mn-cs"/>
                        </a:rPr>
                        <a:t>Dataset</a:t>
                      </a:r>
                      <a:endParaRPr lang="en-US" sz="1600" dirty="0"/>
                    </a:p>
                  </a:txBody>
                  <a:tcPr/>
                </a:tc>
                <a:tc>
                  <a:txBody>
                    <a:bodyPr/>
                    <a:lstStyle/>
                    <a:p>
                      <a:r>
                        <a:rPr lang="en-US" sz="1600" dirty="0" smtClean="0"/>
                        <a:t>http://</a:t>
                      </a:r>
                      <a:r>
                        <a:rPr lang="en-US" sz="1600" dirty="0" err="1" smtClean="0"/>
                        <a:t>data.globalchange.gov</a:t>
                      </a:r>
                      <a:r>
                        <a:rPr lang="en-US" sz="1600" dirty="0" smtClean="0"/>
                        <a:t>/dataset/</a:t>
                      </a:r>
                      <a:r>
                        <a:rPr lang="en-US" sz="1600" dirty="0" err="1" smtClean="0"/>
                        <a:t>doi</a:t>
                      </a:r>
                      <a:r>
                        <a:rPr lang="en-US" sz="1600" dirty="0" smtClean="0"/>
                        <a:t>/&lt;</a:t>
                      </a:r>
                      <a:r>
                        <a:rPr lang="en-US" sz="1600" dirty="0" err="1" smtClean="0"/>
                        <a:t>doi</a:t>
                      </a:r>
                      <a:r>
                        <a:rPr lang="en-US" sz="1600" dirty="0" smtClean="0"/>
                        <a:t>&gt;</a:t>
                      </a:r>
                      <a:endParaRPr lang="en-US" sz="1600" dirty="0"/>
                    </a:p>
                  </a:txBody>
                  <a:tcPr/>
                </a:tc>
              </a:tr>
              <a:tr h="287305">
                <a:tc>
                  <a:txBody>
                    <a:bodyPr/>
                    <a:lstStyle/>
                    <a:p>
                      <a:r>
                        <a:rPr lang="en-US" sz="1600" b="0" i="0" u="none" strike="noStrike" kern="1200" dirty="0" smtClean="0">
                          <a:solidFill>
                            <a:schemeClr val="dk1"/>
                          </a:solidFill>
                          <a:latin typeface="+mn-lt"/>
                          <a:ea typeface="+mn-ea"/>
                          <a:cs typeface="+mn-cs"/>
                        </a:rPr>
                        <a:t>Platform</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http://</a:t>
                      </a:r>
                      <a:r>
                        <a:rPr lang="en-US" sz="1600" dirty="0" err="1" smtClean="0"/>
                        <a:t>data.globalchange.gov</a:t>
                      </a:r>
                      <a:r>
                        <a:rPr lang="en-US" sz="1600" dirty="0" smtClean="0"/>
                        <a:t>/platform/&lt;platform_name&gt;</a:t>
                      </a:r>
                    </a:p>
                  </a:txBody>
                  <a:tcPr/>
                </a:tc>
              </a:tr>
              <a:tr h="0">
                <a:tc>
                  <a:txBody>
                    <a:bodyPr/>
                    <a:lstStyle/>
                    <a:p>
                      <a:r>
                        <a:rPr lang="en-US" sz="1600" b="0" i="0" u="none" strike="noStrike" kern="1200" dirty="0" smtClean="0">
                          <a:solidFill>
                            <a:schemeClr val="dk1"/>
                          </a:solidFill>
                          <a:latin typeface="+mn-lt"/>
                          <a:ea typeface="+mn-ea"/>
                          <a:cs typeface="+mn-cs"/>
                        </a:rPr>
                        <a:t>Instrument</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http://</a:t>
                      </a:r>
                      <a:r>
                        <a:rPr lang="en-US" sz="1600" dirty="0" err="1" smtClean="0"/>
                        <a:t>data.globalchange.gov</a:t>
                      </a:r>
                      <a:r>
                        <a:rPr lang="en-US" sz="1600" dirty="0" smtClean="0"/>
                        <a:t>/instrument/&lt;instrument_name&gt;</a:t>
                      </a:r>
                    </a:p>
                  </a:txBody>
                  <a:tcPr/>
                </a:tc>
              </a:tr>
            </a:tbl>
          </a:graphicData>
        </a:graphic>
      </p:graphicFrame>
    </p:spTree>
    <p:extLst>
      <p:ext uri="{BB962C8B-B14F-4D97-AF65-F5344CB8AC3E}">
        <p14:creationId xmlns="" xmlns:p14="http://schemas.microsoft.com/office/powerpoint/2010/main" val="30919077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8307" y="41764"/>
            <a:ext cx="8811820" cy="1143000"/>
          </a:xfrm>
        </p:spPr>
        <p:txBody>
          <a:bodyPr>
            <a:normAutofit/>
          </a:bodyPr>
          <a:lstStyle/>
          <a:p>
            <a:r>
              <a:rPr lang="en-US" dirty="0" smtClean="0">
                <a:solidFill>
                  <a:srgbClr val="274D60"/>
                </a:solidFill>
                <a:latin typeface="Calibri" pitchFamily="34" charset="0"/>
              </a:rPr>
              <a:t>W3C PROV (starting points..)</a:t>
            </a:r>
            <a:endParaRPr lang="en-US" dirty="0">
              <a:solidFill>
                <a:srgbClr val="274D60"/>
              </a:solidFill>
              <a:latin typeface="Calibri" pitchFamily="34" charset="0"/>
            </a:endParaRPr>
          </a:p>
        </p:txBody>
      </p:sp>
      <p:sp>
        <p:nvSpPr>
          <p:cNvPr id="69" name="Rectangle 68"/>
          <p:cNvSpPr/>
          <p:nvPr/>
        </p:nvSpPr>
        <p:spPr>
          <a:xfrm>
            <a:off x="476644" y="6455681"/>
            <a:ext cx="1661971" cy="343620"/>
          </a:xfrm>
          <a:prstGeom prst="rect">
            <a:avLst/>
          </a:prstGeom>
        </p:spPr>
        <p:txBody>
          <a:bodyPr wrap="none" lIns="91400" tIns="45702" rIns="91400" bIns="45702">
            <a:spAutoFit/>
          </a:bodyPr>
          <a:lstStyle/>
          <a:p>
            <a:r>
              <a:rPr lang="en-US" sz="1600" b="1" noProof="1">
                <a:solidFill>
                  <a:srgbClr val="0D0D0D"/>
                </a:solidFill>
              </a:rPr>
              <a:t>actedOnBehalf</a:t>
            </a:r>
          </a:p>
        </p:txBody>
      </p:sp>
      <p:grpSp>
        <p:nvGrpSpPr>
          <p:cNvPr id="23" name="Group 22"/>
          <p:cNvGrpSpPr/>
          <p:nvPr/>
        </p:nvGrpSpPr>
        <p:grpSpPr>
          <a:xfrm>
            <a:off x="990600" y="1447800"/>
            <a:ext cx="7643596" cy="3853214"/>
            <a:chOff x="355680" y="1640439"/>
            <a:chExt cx="8659516" cy="4270175"/>
          </a:xfrm>
        </p:grpSpPr>
        <p:sp>
          <p:nvSpPr>
            <p:cNvPr id="5" name="Oval 4"/>
            <p:cNvSpPr/>
            <p:nvPr/>
          </p:nvSpPr>
          <p:spPr>
            <a:xfrm>
              <a:off x="873647" y="2484896"/>
              <a:ext cx="2595849" cy="399306"/>
            </a:xfrm>
            <a:prstGeom prst="ellipse">
              <a:avLst/>
            </a:prstGeom>
          </p:spPr>
          <p:style>
            <a:lnRef idx="1">
              <a:schemeClr val="accent1"/>
            </a:lnRef>
            <a:fillRef idx="3">
              <a:schemeClr val="accent1"/>
            </a:fillRef>
            <a:effectRef idx="2">
              <a:schemeClr val="accent1"/>
            </a:effectRef>
            <a:fontRef idx="minor">
              <a:schemeClr val="lt1"/>
            </a:fontRef>
          </p:style>
          <p:txBody>
            <a:bodyPr lIns="91400" tIns="45702" rIns="91400" bIns="45702" rtlCol="0" anchor="ctr"/>
            <a:lstStyle/>
            <a:p>
              <a:pPr algn="ctr"/>
              <a:r>
                <a:rPr lang="en-US" b="1" dirty="0"/>
                <a:t>ENTITY</a:t>
              </a:r>
            </a:p>
          </p:txBody>
        </p:sp>
        <p:sp>
          <p:nvSpPr>
            <p:cNvPr id="8" name="Rectangle 7"/>
            <p:cNvSpPr/>
            <p:nvPr/>
          </p:nvSpPr>
          <p:spPr>
            <a:xfrm>
              <a:off x="1429379" y="5368779"/>
              <a:ext cx="1499456" cy="535482"/>
            </a:xfrm>
            <a:prstGeom prst="rect">
              <a:avLst/>
            </a:prstGeom>
          </p:spPr>
          <p:style>
            <a:lnRef idx="1">
              <a:schemeClr val="accent1"/>
            </a:lnRef>
            <a:fillRef idx="3">
              <a:schemeClr val="accent1"/>
            </a:fillRef>
            <a:effectRef idx="2">
              <a:schemeClr val="accent1"/>
            </a:effectRef>
            <a:fontRef idx="minor">
              <a:schemeClr val="lt1"/>
            </a:fontRef>
          </p:style>
          <p:txBody>
            <a:bodyPr lIns="91400" tIns="45702" rIns="91400" bIns="45702" rtlCol="0" anchor="ctr"/>
            <a:lstStyle/>
            <a:p>
              <a:pPr algn="ctr"/>
              <a:r>
                <a:rPr lang="en-US" b="1" dirty="0"/>
                <a:t>AGENT</a:t>
              </a:r>
            </a:p>
          </p:txBody>
        </p:sp>
        <p:cxnSp>
          <p:nvCxnSpPr>
            <p:cNvPr id="10" name="Straight Arrow Connector 9"/>
            <p:cNvCxnSpPr/>
            <p:nvPr/>
          </p:nvCxnSpPr>
          <p:spPr>
            <a:xfrm>
              <a:off x="3477032" y="2886471"/>
              <a:ext cx="2699792" cy="0"/>
            </a:xfrm>
            <a:prstGeom prst="straightConnector1">
              <a:avLst/>
            </a:prstGeom>
            <a:ln w="25400" cmpd="sng">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H="1">
              <a:off x="3477036" y="2545642"/>
              <a:ext cx="2627889" cy="0"/>
            </a:xfrm>
            <a:prstGeom prst="straightConnector1">
              <a:avLst/>
            </a:prstGeom>
            <a:ln w="25400" cmpd="sng">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a:stCxn id="5" idx="4"/>
              <a:endCxn id="8" idx="0"/>
            </p:cNvCxnSpPr>
            <p:nvPr/>
          </p:nvCxnSpPr>
          <p:spPr>
            <a:xfrm>
              <a:off x="2171571" y="2884202"/>
              <a:ext cx="7535" cy="2484576"/>
            </a:xfrm>
            <a:prstGeom prst="straightConnector1">
              <a:avLst/>
            </a:prstGeom>
            <a:ln w="25400" cmpd="sng">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endCxn id="8" idx="3"/>
            </p:cNvCxnSpPr>
            <p:nvPr/>
          </p:nvCxnSpPr>
          <p:spPr>
            <a:xfrm flipH="1">
              <a:off x="2928839" y="2944191"/>
              <a:ext cx="4341415" cy="2692331"/>
            </a:xfrm>
            <a:prstGeom prst="straightConnector1">
              <a:avLst/>
            </a:prstGeom>
            <a:ln w="25400" cmpd="sng">
              <a:tailEnd type="arrow"/>
            </a:ln>
          </p:spPr>
          <p:style>
            <a:lnRef idx="2">
              <a:schemeClr val="accent1"/>
            </a:lnRef>
            <a:fillRef idx="0">
              <a:schemeClr val="accent1"/>
            </a:fillRef>
            <a:effectRef idx="1">
              <a:schemeClr val="accent1"/>
            </a:effectRef>
            <a:fontRef idx="minor">
              <a:schemeClr val="tx1"/>
            </a:fontRef>
          </p:style>
        </p:cxnSp>
        <p:cxnSp>
          <p:nvCxnSpPr>
            <p:cNvPr id="33" name="Curved Connector 32"/>
            <p:cNvCxnSpPr>
              <a:stCxn id="8" idx="2"/>
              <a:endCxn id="8" idx="0"/>
            </p:cNvCxnSpPr>
            <p:nvPr/>
          </p:nvCxnSpPr>
          <p:spPr>
            <a:xfrm rot="5400000" flipH="1">
              <a:off x="1911366" y="5636523"/>
              <a:ext cx="535482" cy="12700"/>
            </a:xfrm>
            <a:prstGeom prst="curvedConnector5">
              <a:avLst>
                <a:gd name="adj1" fmla="val -79834"/>
                <a:gd name="adj2" fmla="val 14329591"/>
                <a:gd name="adj3" fmla="val 185549"/>
              </a:avLst>
            </a:prstGeom>
            <a:ln w="25400" cmpd="sng">
              <a:tailEnd type="arrow"/>
            </a:ln>
          </p:spPr>
          <p:style>
            <a:lnRef idx="2">
              <a:schemeClr val="accent1"/>
            </a:lnRef>
            <a:fillRef idx="0">
              <a:schemeClr val="accent1"/>
            </a:fillRef>
            <a:effectRef idx="1">
              <a:schemeClr val="accent1"/>
            </a:effectRef>
            <a:fontRef idx="minor">
              <a:schemeClr val="tx1"/>
            </a:fontRef>
          </p:style>
        </p:cxnSp>
        <p:cxnSp>
          <p:nvCxnSpPr>
            <p:cNvPr id="39" name="Curved Connector 38"/>
            <p:cNvCxnSpPr>
              <a:stCxn id="5" idx="0"/>
              <a:endCxn id="5" idx="4"/>
            </p:cNvCxnSpPr>
            <p:nvPr/>
          </p:nvCxnSpPr>
          <p:spPr>
            <a:xfrm rot="16200000" flipH="1">
              <a:off x="1971918" y="2684392"/>
              <a:ext cx="399306" cy="14388"/>
            </a:xfrm>
            <a:prstGeom prst="curvedConnector5">
              <a:avLst>
                <a:gd name="adj1" fmla="val -63444"/>
                <a:gd name="adj2" fmla="val 10820898"/>
                <a:gd name="adj3" fmla="val 163444"/>
              </a:avLst>
            </a:prstGeom>
            <a:ln w="25400" cmpd="sng">
              <a:headEnd type="arrow"/>
              <a:tailEnd type="none"/>
            </a:ln>
          </p:spPr>
          <p:style>
            <a:lnRef idx="2">
              <a:schemeClr val="accent1"/>
            </a:lnRef>
            <a:fillRef idx="0">
              <a:schemeClr val="accent1"/>
            </a:fillRef>
            <a:effectRef idx="1">
              <a:schemeClr val="accent1"/>
            </a:effectRef>
            <a:fontRef idx="minor">
              <a:schemeClr val="tx1"/>
            </a:fontRef>
          </p:style>
        </p:cxnSp>
        <p:sp>
          <p:nvSpPr>
            <p:cNvPr id="67" name="Rectangle 66"/>
            <p:cNvSpPr/>
            <p:nvPr/>
          </p:nvSpPr>
          <p:spPr>
            <a:xfrm>
              <a:off x="355680" y="3751581"/>
              <a:ext cx="1871356" cy="343620"/>
            </a:xfrm>
            <a:prstGeom prst="rect">
              <a:avLst/>
            </a:prstGeom>
          </p:spPr>
          <p:txBody>
            <a:bodyPr wrap="none" lIns="91400" tIns="45702" rIns="91400" bIns="45702">
              <a:spAutoFit/>
            </a:bodyPr>
            <a:lstStyle/>
            <a:p>
              <a:r>
                <a:rPr lang="en-US" sz="1600" b="1" noProof="1">
                  <a:solidFill>
                    <a:srgbClr val="0D0D0D"/>
                  </a:solidFill>
                </a:rPr>
                <a:t>wasAttributedTo</a:t>
              </a:r>
            </a:p>
          </p:txBody>
        </p:sp>
        <p:sp>
          <p:nvSpPr>
            <p:cNvPr id="68" name="Rectangle 67"/>
            <p:cNvSpPr/>
            <p:nvPr/>
          </p:nvSpPr>
          <p:spPr>
            <a:xfrm>
              <a:off x="4844728" y="4511593"/>
              <a:ext cx="2115639" cy="343620"/>
            </a:xfrm>
            <a:prstGeom prst="rect">
              <a:avLst/>
            </a:prstGeom>
          </p:spPr>
          <p:txBody>
            <a:bodyPr wrap="none" lIns="91400" tIns="45702" rIns="91400" bIns="45702">
              <a:spAutoFit/>
            </a:bodyPr>
            <a:lstStyle/>
            <a:p>
              <a:r>
                <a:rPr lang="en-US" sz="1600" b="1" noProof="1">
                  <a:solidFill>
                    <a:srgbClr val="0D0D0D"/>
                  </a:solidFill>
                </a:rPr>
                <a:t>wasAssociatedWith</a:t>
              </a:r>
            </a:p>
          </p:txBody>
        </p:sp>
        <p:sp>
          <p:nvSpPr>
            <p:cNvPr id="70" name="Rectangle 69"/>
            <p:cNvSpPr/>
            <p:nvPr/>
          </p:nvSpPr>
          <p:spPr>
            <a:xfrm>
              <a:off x="7283430" y="1701638"/>
              <a:ext cx="1731766" cy="343620"/>
            </a:xfrm>
            <a:prstGeom prst="rect">
              <a:avLst/>
            </a:prstGeom>
          </p:spPr>
          <p:txBody>
            <a:bodyPr wrap="none" lIns="91400" tIns="45702" rIns="91400" bIns="45702">
              <a:spAutoFit/>
            </a:bodyPr>
            <a:lstStyle/>
            <a:p>
              <a:pPr algn="ctr"/>
              <a:r>
                <a:rPr lang="en-US" sz="1600" b="1" noProof="1">
                  <a:solidFill>
                    <a:srgbClr val="0D0D0D"/>
                  </a:solidFill>
                </a:rPr>
                <a:t>wasInformedBy</a:t>
              </a:r>
            </a:p>
          </p:txBody>
        </p:sp>
        <p:sp>
          <p:nvSpPr>
            <p:cNvPr id="71" name="Rectangle 70"/>
            <p:cNvSpPr/>
            <p:nvPr/>
          </p:nvSpPr>
          <p:spPr>
            <a:xfrm>
              <a:off x="380465" y="1640439"/>
              <a:ext cx="1871356" cy="343620"/>
            </a:xfrm>
            <a:prstGeom prst="rect">
              <a:avLst/>
            </a:prstGeom>
          </p:spPr>
          <p:txBody>
            <a:bodyPr wrap="none" lIns="91400" tIns="45702" rIns="91400" bIns="45702">
              <a:spAutoFit/>
            </a:bodyPr>
            <a:lstStyle/>
            <a:p>
              <a:r>
                <a:rPr lang="en-US" sz="1600" b="1" noProof="1">
                  <a:solidFill>
                    <a:srgbClr val="0D0D0D"/>
                  </a:solidFill>
                </a:rPr>
                <a:t>wasDerivedFrom</a:t>
              </a:r>
            </a:p>
          </p:txBody>
        </p:sp>
        <p:sp>
          <p:nvSpPr>
            <p:cNvPr id="72" name="Rectangle 71"/>
            <p:cNvSpPr/>
            <p:nvPr/>
          </p:nvSpPr>
          <p:spPr>
            <a:xfrm>
              <a:off x="3990162" y="2951301"/>
              <a:ext cx="1848091" cy="343620"/>
            </a:xfrm>
            <a:prstGeom prst="rect">
              <a:avLst/>
            </a:prstGeom>
          </p:spPr>
          <p:txBody>
            <a:bodyPr wrap="none" lIns="91400" tIns="45702" rIns="91400" bIns="45702">
              <a:spAutoFit/>
            </a:bodyPr>
            <a:lstStyle/>
            <a:p>
              <a:pPr algn="ctr"/>
              <a:r>
                <a:rPr lang="en-US" sz="1600" b="1" noProof="1">
                  <a:solidFill>
                    <a:srgbClr val="0D0D0D"/>
                  </a:solidFill>
                </a:rPr>
                <a:t>wasGeneratedBy</a:t>
              </a:r>
            </a:p>
          </p:txBody>
        </p:sp>
        <p:sp>
          <p:nvSpPr>
            <p:cNvPr id="73" name="Rectangle 72"/>
            <p:cNvSpPr/>
            <p:nvPr/>
          </p:nvSpPr>
          <p:spPr>
            <a:xfrm>
              <a:off x="4579329" y="2183602"/>
              <a:ext cx="669766" cy="343620"/>
            </a:xfrm>
            <a:prstGeom prst="rect">
              <a:avLst/>
            </a:prstGeom>
          </p:spPr>
          <p:txBody>
            <a:bodyPr wrap="none" lIns="91400" tIns="45702" rIns="91400" bIns="45702">
              <a:spAutoFit/>
            </a:bodyPr>
            <a:lstStyle/>
            <a:p>
              <a:pPr algn="ctr"/>
              <a:r>
                <a:rPr lang="en-US" sz="1600" b="1" noProof="1">
                  <a:solidFill>
                    <a:srgbClr val="0D0D0D"/>
                  </a:solidFill>
                </a:rPr>
                <a:t>used</a:t>
              </a:r>
            </a:p>
          </p:txBody>
        </p:sp>
        <p:cxnSp>
          <p:nvCxnSpPr>
            <p:cNvPr id="74" name="Curved Connector 73"/>
            <p:cNvCxnSpPr/>
            <p:nvPr/>
          </p:nvCxnSpPr>
          <p:spPr>
            <a:xfrm rot="5400000">
              <a:off x="7076950" y="2715460"/>
              <a:ext cx="399306" cy="12700"/>
            </a:xfrm>
            <a:prstGeom prst="curvedConnector5">
              <a:avLst>
                <a:gd name="adj1" fmla="val -122384"/>
                <a:gd name="adj2" fmla="val -14003126"/>
                <a:gd name="adj3" fmla="val 210891"/>
              </a:avLst>
            </a:prstGeom>
            <a:ln w="25400" cmpd="sng">
              <a:headEnd type="arrow"/>
              <a:tailEnd type="none"/>
            </a:ln>
          </p:spPr>
          <p:style>
            <a:lnRef idx="2">
              <a:schemeClr val="accent1"/>
            </a:lnRef>
            <a:fillRef idx="0">
              <a:schemeClr val="accent1"/>
            </a:fillRef>
            <a:effectRef idx="1">
              <a:schemeClr val="accent1"/>
            </a:effectRef>
            <a:fontRef idx="minor">
              <a:schemeClr val="tx1"/>
            </a:fontRef>
          </p:style>
        </p:cxnSp>
        <p:sp>
          <p:nvSpPr>
            <p:cNvPr id="21" name="Freeform 20"/>
            <p:cNvSpPr/>
            <p:nvPr/>
          </p:nvSpPr>
          <p:spPr>
            <a:xfrm>
              <a:off x="6273752" y="2522157"/>
              <a:ext cx="1978524" cy="449379"/>
            </a:xfrm>
            <a:custGeom>
              <a:avLst/>
              <a:gdLst>
                <a:gd name="connsiteX0" fmla="*/ 0 w 1398537"/>
                <a:gd name="connsiteY0" fmla="*/ 1184320 h 1184320"/>
                <a:gd name="connsiteX1" fmla="*/ 0 w 1398537"/>
                <a:gd name="connsiteY1" fmla="*/ 356723 h 1184320"/>
                <a:gd name="connsiteX2" fmla="*/ 742081 w 1398537"/>
                <a:gd name="connsiteY2" fmla="*/ 0 h 1184320"/>
                <a:gd name="connsiteX3" fmla="*/ 1398537 w 1398537"/>
                <a:gd name="connsiteY3" fmla="*/ 385261 h 1184320"/>
                <a:gd name="connsiteX4" fmla="*/ 1398537 w 1398537"/>
                <a:gd name="connsiteY4" fmla="*/ 1184320 h 1184320"/>
                <a:gd name="connsiteX5" fmla="*/ 0 w 1398537"/>
                <a:gd name="connsiteY5" fmla="*/ 1184320 h 118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8537" h="1184320">
                  <a:moveTo>
                    <a:pt x="0" y="1184320"/>
                  </a:moveTo>
                  <a:lnTo>
                    <a:pt x="0" y="356723"/>
                  </a:lnTo>
                  <a:lnTo>
                    <a:pt x="742081" y="0"/>
                  </a:lnTo>
                  <a:lnTo>
                    <a:pt x="1398537" y="385261"/>
                  </a:lnTo>
                  <a:lnTo>
                    <a:pt x="1398537" y="1184320"/>
                  </a:lnTo>
                  <a:lnTo>
                    <a:pt x="0" y="1184320"/>
                  </a:lnTo>
                  <a:close/>
                </a:path>
              </a:pathLst>
            </a:cu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t>ACTIVITY</a:t>
              </a:r>
              <a:endParaRPr lang="en-US" b="1" dirty="0"/>
            </a:p>
          </p:txBody>
        </p:sp>
      </p:grpSp>
      <p:sp>
        <p:nvSpPr>
          <p:cNvPr id="24" name="TextBox 23"/>
          <p:cNvSpPr txBox="1"/>
          <p:nvPr/>
        </p:nvSpPr>
        <p:spPr>
          <a:xfrm>
            <a:off x="4329669" y="5867400"/>
            <a:ext cx="4814331" cy="369332"/>
          </a:xfrm>
          <a:prstGeom prst="rect">
            <a:avLst/>
          </a:prstGeom>
          <a:noFill/>
        </p:spPr>
        <p:txBody>
          <a:bodyPr wrap="none" rtlCol="0">
            <a:spAutoFit/>
          </a:bodyPr>
          <a:lstStyle/>
          <a:p>
            <a:r>
              <a:rPr lang="en-US" dirty="0" smtClean="0"/>
              <a:t>Diagram from W3C PROV group and Ivan Herman</a:t>
            </a:r>
            <a:endParaRPr lang="en-US" dirty="0"/>
          </a:p>
        </p:txBody>
      </p:sp>
      <p:sp>
        <p:nvSpPr>
          <p:cNvPr id="25" name="TextBox 24"/>
          <p:cNvSpPr txBox="1"/>
          <p:nvPr/>
        </p:nvSpPr>
        <p:spPr>
          <a:xfrm>
            <a:off x="5486400" y="5410200"/>
            <a:ext cx="3467552" cy="369332"/>
          </a:xfrm>
          <a:prstGeom prst="rect">
            <a:avLst/>
          </a:prstGeom>
          <a:noFill/>
        </p:spPr>
        <p:txBody>
          <a:bodyPr wrap="none" rtlCol="0">
            <a:spAutoFit/>
          </a:bodyPr>
          <a:lstStyle/>
          <a:p>
            <a:r>
              <a:rPr lang="en-US" dirty="0" smtClean="0"/>
              <a:t>See http://www.w3.org/2011/prov</a:t>
            </a:r>
            <a:endParaRPr lang="en-US" dirty="0"/>
          </a:p>
        </p:txBody>
      </p:sp>
      <p:sp>
        <p:nvSpPr>
          <p:cNvPr id="26" name="Rectangle 25"/>
          <p:cNvSpPr/>
          <p:nvPr/>
        </p:nvSpPr>
        <p:spPr>
          <a:xfrm>
            <a:off x="990600" y="5715000"/>
            <a:ext cx="1653642" cy="338518"/>
          </a:xfrm>
          <a:prstGeom prst="rect">
            <a:avLst/>
          </a:prstGeom>
        </p:spPr>
        <p:txBody>
          <a:bodyPr wrap="none" lIns="91400" tIns="45702" rIns="91400" bIns="45702">
            <a:spAutoFit/>
          </a:bodyPr>
          <a:lstStyle/>
          <a:p>
            <a:r>
              <a:rPr lang="en-US" sz="1600" b="1" noProof="1" smtClean="0">
                <a:solidFill>
                  <a:srgbClr val="0D0D0D"/>
                </a:solidFill>
              </a:rPr>
              <a:t>actedOnBehalfOf</a:t>
            </a:r>
            <a:endParaRPr lang="en-US" sz="1600" b="1" noProof="1">
              <a:solidFill>
                <a:srgbClr val="0D0D0D"/>
              </a:solidFill>
            </a:endParaRPr>
          </a:p>
        </p:txBody>
      </p:sp>
    </p:spTree>
    <p:extLst>
      <p:ext uri="{BB962C8B-B14F-4D97-AF65-F5344CB8AC3E}">
        <p14:creationId xmlns:p14="http://schemas.microsoft.com/office/powerpoint/2010/main" xmlns="" val="23246108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53E56D3-98D5-FE4C-BBB4-DB5E4633ABF0}" type="slidenum">
              <a:rPr lang="en-US" smtClean="0"/>
              <a:pPr/>
              <a:t>16</a:t>
            </a:fld>
            <a:endParaRPr lang="en-US" dirty="0"/>
          </a:p>
        </p:txBody>
      </p:sp>
      <p:sp>
        <p:nvSpPr>
          <p:cNvPr id="6" name="Title 1"/>
          <p:cNvSpPr txBox="1">
            <a:spLocks/>
          </p:cNvSpPr>
          <p:nvPr/>
        </p:nvSpPr>
        <p:spPr>
          <a:xfrm>
            <a:off x="457200" y="274638"/>
            <a:ext cx="8229600" cy="715962"/>
          </a:xfrm>
          <a:prstGeom prst="rect">
            <a:avLst/>
          </a:prstGeom>
        </p:spPr>
        <p:txBody>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rgbClr val="274D60"/>
                </a:solidFill>
                <a:effectLst/>
                <a:uLnTx/>
                <a:uFillTx/>
                <a:latin typeface="+mj-lt"/>
                <a:ea typeface="+mj-ea"/>
                <a:cs typeface="+mj-cs"/>
              </a:rPr>
              <a:t>GCIS and</a:t>
            </a:r>
            <a:r>
              <a:rPr kumimoji="0" lang="en-US" sz="4400" b="0" i="0" u="none" strike="noStrike" kern="1200" cap="none" spc="0" normalizeH="0" noProof="0" dirty="0" smtClean="0">
                <a:ln>
                  <a:noFill/>
                </a:ln>
                <a:solidFill>
                  <a:srgbClr val="274D60"/>
                </a:solidFill>
                <a:effectLst/>
                <a:uLnTx/>
                <a:uFillTx/>
                <a:latin typeface="+mj-lt"/>
                <a:ea typeface="+mj-ea"/>
                <a:cs typeface="+mj-cs"/>
              </a:rPr>
              <a:t> W3C </a:t>
            </a:r>
            <a:r>
              <a:rPr kumimoji="0" lang="en-US" sz="4400" b="0" i="0" u="none" strike="noStrike" kern="1200" cap="none" spc="0" normalizeH="0" noProof="0" dirty="0" err="1" smtClean="0">
                <a:ln>
                  <a:noFill/>
                </a:ln>
                <a:solidFill>
                  <a:srgbClr val="274D60"/>
                </a:solidFill>
                <a:effectLst/>
                <a:uLnTx/>
                <a:uFillTx/>
                <a:latin typeface="+mj-lt"/>
                <a:ea typeface="+mj-ea"/>
                <a:cs typeface="+mj-cs"/>
              </a:rPr>
              <a:t>Prov</a:t>
            </a:r>
            <a:endParaRPr kumimoji="0" lang="en-US" sz="4400" b="0" i="0" u="none" strike="noStrike" kern="1200" cap="none" spc="0" normalizeH="0" baseline="0" noProof="0" dirty="0">
              <a:ln>
                <a:noFill/>
              </a:ln>
              <a:solidFill>
                <a:srgbClr val="274D60"/>
              </a:solidFill>
              <a:effectLst/>
              <a:uLnTx/>
              <a:uFillTx/>
              <a:latin typeface="+mj-lt"/>
              <a:ea typeface="+mj-ea"/>
              <a:cs typeface="+mj-cs"/>
            </a:endParaRPr>
          </a:p>
        </p:txBody>
      </p:sp>
      <p:sp>
        <p:nvSpPr>
          <p:cNvPr id="11" name="TextBox 10"/>
          <p:cNvSpPr txBox="1"/>
          <p:nvPr/>
        </p:nvSpPr>
        <p:spPr>
          <a:xfrm>
            <a:off x="990600" y="1295400"/>
            <a:ext cx="7696200" cy="4893647"/>
          </a:xfrm>
          <a:prstGeom prst="rect">
            <a:avLst/>
          </a:prstGeom>
          <a:noFill/>
        </p:spPr>
        <p:txBody>
          <a:bodyPr wrap="square" rtlCol="0">
            <a:spAutoFit/>
          </a:bodyPr>
          <a:lstStyle/>
          <a:p>
            <a:r>
              <a:rPr lang="en-US" sz="2400" dirty="0" smtClean="0">
                <a:cs typeface="Courier New" pitchFamily="49" charset="0"/>
              </a:rPr>
              <a:t>For GCIS, we have </a:t>
            </a:r>
            <a:r>
              <a:rPr lang="en-US" sz="2400" dirty="0" smtClean="0">
                <a:solidFill>
                  <a:srgbClr val="FF0000"/>
                </a:solidFill>
                <a:cs typeface="Courier New" pitchFamily="49" charset="0"/>
              </a:rPr>
              <a:t>agents</a:t>
            </a:r>
            <a:r>
              <a:rPr lang="en-US" sz="2400" dirty="0" smtClean="0">
                <a:cs typeface="Courier New" pitchFamily="49" charset="0"/>
              </a:rPr>
              <a:t> (people, projects, agencies, data centers, publishers, etc.) who are associated with </a:t>
            </a:r>
            <a:r>
              <a:rPr lang="en-US" sz="2400" dirty="0" smtClean="0">
                <a:solidFill>
                  <a:srgbClr val="FF0000"/>
                </a:solidFill>
                <a:cs typeface="Courier New" pitchFamily="49" charset="0"/>
              </a:rPr>
              <a:t>activities</a:t>
            </a:r>
            <a:r>
              <a:rPr lang="en-US" sz="2400" dirty="0" smtClean="0">
                <a:cs typeface="Courier New" pitchFamily="49" charset="0"/>
              </a:rPr>
              <a:t> (measuring, deriving, modeling, analyzing, authoring, publishing, archiving, distributing, visualizing, etc. ) the </a:t>
            </a:r>
            <a:r>
              <a:rPr lang="en-US" sz="2400" dirty="0" smtClean="0">
                <a:solidFill>
                  <a:srgbClr val="FF0000"/>
                </a:solidFill>
                <a:cs typeface="Courier New" pitchFamily="49" charset="0"/>
              </a:rPr>
              <a:t>entities</a:t>
            </a:r>
            <a:r>
              <a:rPr lang="en-US" sz="2400" dirty="0" smtClean="0">
                <a:cs typeface="Courier New" pitchFamily="49" charset="0"/>
              </a:rPr>
              <a:t> (software, data, images, figures, papers, reports, etc.) related to global change.</a:t>
            </a:r>
          </a:p>
          <a:p>
            <a:endParaRPr lang="en-US" sz="2400" dirty="0" smtClean="0">
              <a:cs typeface="Courier New" pitchFamily="49" charset="0"/>
            </a:endParaRPr>
          </a:p>
          <a:p>
            <a:r>
              <a:rPr lang="en-US" sz="2400" dirty="0" smtClean="0">
                <a:cs typeface="Courier New" pitchFamily="49" charset="0"/>
              </a:rPr>
              <a:t>We assign local </a:t>
            </a:r>
            <a:r>
              <a:rPr lang="en-US" sz="2400" i="1" dirty="0" smtClean="0">
                <a:solidFill>
                  <a:srgbClr val="FF0000"/>
                </a:solidFill>
                <a:cs typeface="Courier New" pitchFamily="49" charset="0"/>
              </a:rPr>
              <a:t>identifiers</a:t>
            </a:r>
            <a:r>
              <a:rPr lang="en-US" sz="2400" dirty="0" smtClean="0">
                <a:cs typeface="Courier New" pitchFamily="49" charset="0"/>
              </a:rPr>
              <a:t> to each (so we can persistently resolve them) and capture and represent their </a:t>
            </a:r>
            <a:r>
              <a:rPr lang="en-US" sz="2400" i="1" dirty="0" smtClean="0">
                <a:solidFill>
                  <a:srgbClr val="FF0000"/>
                </a:solidFill>
                <a:cs typeface="Courier New" pitchFamily="49" charset="0"/>
              </a:rPr>
              <a:t>relationships</a:t>
            </a:r>
            <a:r>
              <a:rPr lang="en-US" sz="2400" dirty="0" smtClean="0">
                <a:cs typeface="Courier New" pitchFamily="49" charset="0"/>
              </a:rPr>
              <a:t>.</a:t>
            </a:r>
          </a:p>
          <a:p>
            <a:endParaRPr lang="en-US" sz="2400" dirty="0">
              <a:cs typeface="Courier New" pitchFamily="49" charset="0"/>
            </a:endParaRPr>
          </a:p>
          <a:p>
            <a:r>
              <a:rPr lang="en-US" sz="2400" dirty="0" smtClean="0">
                <a:cs typeface="Courier New" pitchFamily="49" charset="0"/>
              </a:rPr>
              <a:t>Where possible, we link with external authorities:</a:t>
            </a:r>
          </a:p>
          <a:p>
            <a:r>
              <a:rPr lang="en-US" sz="2400" dirty="0" smtClean="0">
                <a:cs typeface="Courier New" pitchFamily="49" charset="0"/>
              </a:rPr>
              <a:t>agency data centers, journal publishers,</a:t>
            </a:r>
          </a:p>
          <a:p>
            <a:r>
              <a:rPr lang="en-US" sz="2400" dirty="0" smtClean="0">
                <a:cs typeface="Courier New" pitchFamily="49" charset="0"/>
              </a:rPr>
              <a:t>Researcher ID (</a:t>
            </a:r>
            <a:r>
              <a:rPr lang="en-US" sz="2400" dirty="0" err="1" smtClean="0">
                <a:cs typeface="Courier New" pitchFamily="49" charset="0"/>
              </a:rPr>
              <a:t>researcherid.com</a:t>
            </a:r>
            <a:r>
              <a:rPr lang="en-US" sz="2400" dirty="0" smtClean="0">
                <a:cs typeface="Courier New" pitchFamily="49" charset="0"/>
              </a:rPr>
              <a:t>) or ORCID (</a:t>
            </a:r>
            <a:r>
              <a:rPr lang="en-US" sz="2400" dirty="0" err="1" smtClean="0">
                <a:cs typeface="Courier New" pitchFamily="49" charset="0"/>
              </a:rPr>
              <a:t>orcid.org</a:t>
            </a:r>
            <a:r>
              <a:rPr lang="en-US" sz="2400" dirty="0" smtClean="0">
                <a:cs typeface="Courier New" pitchFamily="49" charset="0"/>
              </a:rPr>
              <a:t>).</a:t>
            </a:r>
            <a:endParaRPr lang="en-US" sz="2400" dirty="0">
              <a:cs typeface="Courier New" pitchFamily="49" charset="0"/>
            </a:endParaRPr>
          </a:p>
        </p:txBody>
      </p:sp>
    </p:spTree>
    <p:extLst>
      <p:ext uri="{BB962C8B-B14F-4D97-AF65-F5344CB8AC3E}">
        <p14:creationId xmlns:p14="http://schemas.microsoft.com/office/powerpoint/2010/main" xmlns="" val="22793895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Shape 203"/>
          <p:cNvSpPr/>
          <p:nvPr/>
        </p:nvSpPr>
        <p:spPr>
          <a:xfrm>
            <a:off x="0" y="6248385"/>
            <a:ext cx="9144000" cy="609591"/>
          </a:xfrm>
          <a:prstGeom prst="rect">
            <a:avLst/>
          </a:prstGeom>
          <a:blipFill>
            <a:blip r:embed="rId3"/>
            <a:stretch>
              <a:fillRect/>
            </a:stretch>
          </a:blipFill>
        </p:spPr>
      </p:sp>
      <p:sp>
        <p:nvSpPr>
          <p:cNvPr id="204" name="Shape 204"/>
          <p:cNvSpPr/>
          <p:nvPr/>
        </p:nvSpPr>
        <p:spPr>
          <a:xfrm>
            <a:off x="0" y="0"/>
            <a:ext cx="840532" cy="6324594"/>
          </a:xfrm>
          <a:prstGeom prst="rect">
            <a:avLst/>
          </a:prstGeom>
          <a:blipFill>
            <a:blip r:embed="rId4"/>
            <a:stretch>
              <a:fillRect/>
            </a:stretch>
          </a:blipFill>
        </p:spPr>
      </p:sp>
      <p:sp>
        <p:nvSpPr>
          <p:cNvPr id="205" name="Shape 205"/>
          <p:cNvSpPr/>
          <p:nvPr/>
        </p:nvSpPr>
        <p:spPr>
          <a:xfrm>
            <a:off x="3635842" y="6268837"/>
            <a:ext cx="1872269" cy="512955"/>
          </a:xfrm>
          <a:prstGeom prst="rect">
            <a:avLst/>
          </a:prstGeom>
          <a:blipFill>
            <a:blip r:embed="rId5"/>
            <a:stretch>
              <a:fillRect/>
            </a:stretch>
          </a:blipFill>
        </p:spPr>
      </p:sp>
      <p:sp>
        <p:nvSpPr>
          <p:cNvPr id="206" name="Shape 206"/>
          <p:cNvSpPr/>
          <p:nvPr/>
        </p:nvSpPr>
        <p:spPr>
          <a:xfrm>
            <a:off x="457200" y="274635"/>
            <a:ext cx="8229600" cy="1142976"/>
          </a:xfrm>
          <a:prstGeom prst="rect">
            <a:avLst/>
          </a:prstGeom>
          <a:blipFill>
            <a:blip r:embed="rId6"/>
            <a:stretch>
              <a:fillRect/>
            </a:stretch>
          </a:blipFill>
        </p:spPr>
      </p:sp>
      <p:sp>
        <p:nvSpPr>
          <p:cNvPr id="207" name="Shape 207"/>
          <p:cNvSpPr>
            <a:spLocks noGrp="1"/>
          </p:cNvSpPr>
          <p:nvPr>
            <p:ph type="title"/>
          </p:nvPr>
        </p:nvSpPr>
        <p:spPr>
          <a:xfrm>
            <a:off x="838200" y="332180"/>
            <a:ext cx="7848600" cy="677078"/>
          </a:xfrm>
          <a:prstGeom prst="rect">
            <a:avLst/>
          </a:prstGeom>
          <a:noFill/>
          <a:ln>
            <a:noFill/>
          </a:ln>
        </p:spPr>
        <p:txBody>
          <a:bodyPr wrap="square" lIns="91425" tIns="91425" rIns="91425" bIns="91425" anchor="ctr" anchorCtr="0">
            <a:spAutoFit/>
          </a:bodyPr>
          <a:lstStyle/>
          <a:p>
            <a:pPr marL="0" marR="0" lvl="0" indent="0" algn="ctr" rtl="0">
              <a:lnSpc>
                <a:spcPct val="100000"/>
              </a:lnSpc>
              <a:spcBef>
                <a:spcPts val="427"/>
              </a:spcBef>
              <a:spcAft>
                <a:spcPts val="427"/>
              </a:spcAft>
              <a:buClr>
                <a:srgbClr val="000000"/>
              </a:buClr>
              <a:buSzPct val="25000"/>
              <a:buFont typeface="Arial"/>
              <a:buNone/>
            </a:pPr>
            <a:r>
              <a:rPr sz="3200" b="0" i="0" u="none" strike="noStrike" cap="none" baseline="0" dirty="0">
                <a:solidFill>
                  <a:srgbClr val="274D60"/>
                </a:solidFill>
                <a:latin typeface="Arial"/>
                <a:ea typeface="Arial"/>
                <a:cs typeface="Arial"/>
                <a:sym typeface="Arial"/>
              </a:rPr>
              <a:t>Interagency Information Integration</a:t>
            </a:r>
          </a:p>
        </p:txBody>
      </p:sp>
      <p:sp>
        <p:nvSpPr>
          <p:cNvPr id="208" name="Shape 208"/>
          <p:cNvSpPr>
            <a:spLocks noGrp="1"/>
          </p:cNvSpPr>
          <p:nvPr>
            <p:ph idx="1"/>
          </p:nvPr>
        </p:nvSpPr>
        <p:spPr>
          <a:xfrm>
            <a:off x="838200" y="1295400"/>
            <a:ext cx="7848600" cy="4206249"/>
          </a:xfrm>
          <a:prstGeom prst="rect">
            <a:avLst/>
          </a:prstGeom>
          <a:noFill/>
          <a:ln>
            <a:noFill/>
          </a:ln>
        </p:spPr>
        <p:txBody>
          <a:bodyPr wrap="square" lIns="91425" tIns="91425" rIns="91425" bIns="91425" anchor="t" anchorCtr="0">
            <a:spAutoFit/>
          </a:bodyPr>
          <a:lstStyle/>
          <a:p>
            <a:pPr marL="381000" marR="0" lvl="0" indent="-165100" algn="l" rtl="0">
              <a:lnSpc>
                <a:spcPct val="100000"/>
              </a:lnSpc>
              <a:spcBef>
                <a:spcPts val="457"/>
              </a:spcBef>
              <a:spcAft>
                <a:spcPts val="457"/>
              </a:spcAft>
              <a:buClr>
                <a:srgbClr val="000000"/>
              </a:buClr>
              <a:buSzPct val="214285"/>
              <a:buNone/>
            </a:pPr>
            <a:r>
              <a:rPr lang="en-US" sz="2400" dirty="0" smtClean="0">
                <a:solidFill>
                  <a:srgbClr val="000000"/>
                </a:solidFill>
                <a:latin typeface="Arial"/>
                <a:ea typeface="Arial"/>
                <a:cs typeface="Arial"/>
                <a:sym typeface="Arial"/>
              </a:rPr>
              <a:t>	</a:t>
            </a:r>
            <a:r>
              <a:rPr sz="2400" b="0" i="0" u="none" strike="noStrike" cap="none" baseline="0" dirty="0" smtClean="0">
                <a:solidFill>
                  <a:srgbClr val="000000"/>
                </a:solidFill>
                <a:ea typeface="Arial"/>
                <a:cs typeface="Arial"/>
                <a:sym typeface="Arial"/>
              </a:rPr>
              <a:t>GCIS </a:t>
            </a:r>
            <a:r>
              <a:rPr sz="2400" b="0" i="0" u="none" strike="noStrike" cap="none" baseline="0" dirty="0">
                <a:solidFill>
                  <a:srgbClr val="000000"/>
                </a:solidFill>
                <a:ea typeface="Arial"/>
                <a:cs typeface="Arial"/>
                <a:sym typeface="Arial"/>
              </a:rPr>
              <a:t>can </a:t>
            </a:r>
            <a:r>
              <a:rPr sz="2400" b="0" i="0" u="none" strike="noStrike" cap="none" baseline="0" dirty="0" smtClean="0">
                <a:solidFill>
                  <a:srgbClr val="000000"/>
                </a:solidFill>
                <a:ea typeface="Arial"/>
                <a:cs typeface="Arial"/>
                <a:sym typeface="Arial"/>
              </a:rPr>
              <a:t>use </a:t>
            </a:r>
            <a:r>
              <a:rPr sz="2400" b="0" i="0" u="none" strike="noStrike" cap="none" baseline="0" dirty="0">
                <a:solidFill>
                  <a:srgbClr val="000000"/>
                </a:solidFill>
                <a:ea typeface="Arial"/>
                <a:cs typeface="Arial"/>
                <a:sym typeface="Arial"/>
              </a:rPr>
              <a:t>relationships between all </a:t>
            </a:r>
            <a:r>
              <a:rPr sz="2400" b="0" i="0" u="none" strike="noStrike" cap="none" baseline="0" dirty="0" smtClean="0">
                <a:solidFill>
                  <a:srgbClr val="000000"/>
                </a:solidFill>
                <a:ea typeface="Arial"/>
                <a:cs typeface="Arial"/>
                <a:sym typeface="Arial"/>
              </a:rPr>
              <a:t>relevant</a:t>
            </a:r>
            <a:r>
              <a:rPr lang="en-US" sz="2400" b="0" i="0" u="none" strike="noStrike" cap="none" dirty="0" smtClean="0">
                <a:solidFill>
                  <a:srgbClr val="000000"/>
                </a:solidFill>
                <a:ea typeface="Arial"/>
                <a:cs typeface="Arial"/>
                <a:sym typeface="Arial"/>
              </a:rPr>
              <a:t> </a:t>
            </a:r>
            <a:r>
              <a:rPr sz="2400" b="0" i="0" u="none" strike="noStrike" cap="none" baseline="0" dirty="0" smtClean="0">
                <a:solidFill>
                  <a:srgbClr val="000000"/>
                </a:solidFill>
                <a:ea typeface="Arial"/>
                <a:cs typeface="Arial"/>
                <a:sym typeface="Arial"/>
              </a:rPr>
              <a:t>information </a:t>
            </a:r>
            <a:r>
              <a:rPr sz="2400" b="0" i="0" u="none" strike="noStrike" cap="none" baseline="0" dirty="0">
                <a:solidFill>
                  <a:srgbClr val="000000"/>
                </a:solidFill>
                <a:ea typeface="Arial"/>
                <a:cs typeface="Arial"/>
                <a:sym typeface="Arial"/>
              </a:rPr>
              <a:t>about global change across the agencies:</a:t>
            </a:r>
          </a:p>
          <a:p>
            <a:pPr marL="762000" marR="0" lvl="1" indent="-152400" algn="l" rtl="0">
              <a:lnSpc>
                <a:spcPct val="100000"/>
              </a:lnSpc>
              <a:spcBef>
                <a:spcPts val="457"/>
              </a:spcBef>
              <a:spcAft>
                <a:spcPts val="457"/>
              </a:spcAft>
              <a:buClr>
                <a:srgbClr val="000000"/>
              </a:buClr>
              <a:buSzPct val="88888"/>
              <a:buFont typeface="Courier New"/>
              <a:buChar char="o"/>
            </a:pPr>
            <a:r>
              <a:rPr sz="2000" b="0" i="0" u="none" strike="noStrike" cap="none" baseline="0" dirty="0">
                <a:solidFill>
                  <a:srgbClr val="000000"/>
                </a:solidFill>
                <a:ea typeface="Arial"/>
                <a:cs typeface="Arial"/>
                <a:sym typeface="Arial"/>
              </a:rPr>
              <a:t>From observations to datasets to research papers to models to analyses to organizations to people to synthesized reports to human impacts...</a:t>
            </a:r>
          </a:p>
          <a:p>
            <a:pPr marL="762000" marR="0" lvl="1" indent="-152400" algn="l" rtl="0">
              <a:lnSpc>
                <a:spcPct val="100000"/>
              </a:lnSpc>
              <a:spcBef>
                <a:spcPts val="457"/>
              </a:spcBef>
              <a:spcAft>
                <a:spcPts val="457"/>
              </a:spcAft>
              <a:buClr>
                <a:srgbClr val="000000"/>
              </a:buClr>
              <a:buSzPct val="88888"/>
              <a:buFont typeface="Courier New"/>
              <a:buChar char="o"/>
            </a:pPr>
            <a:r>
              <a:rPr sz="2000" b="0" i="0" u="none" strike="noStrike" cap="none" baseline="0" dirty="0">
                <a:solidFill>
                  <a:srgbClr val="000000"/>
                </a:solidFill>
                <a:ea typeface="Arial"/>
                <a:cs typeface="Arial"/>
                <a:sym typeface="Arial"/>
              </a:rPr>
              <a:t>Determine </a:t>
            </a:r>
            <a:r>
              <a:rPr sz="2000" i="1" u="none" strike="noStrike" cap="none" baseline="0" dirty="0">
                <a:solidFill>
                  <a:srgbClr val="FF0000"/>
                </a:solidFill>
                <a:ea typeface="Arial"/>
                <a:cs typeface="Arial"/>
                <a:sym typeface="Arial"/>
              </a:rPr>
              <a:t>agency interdependencies </a:t>
            </a:r>
            <a:r>
              <a:rPr sz="2000" b="0" i="0" u="none" strike="noStrike" cap="none" baseline="0" dirty="0">
                <a:solidFill>
                  <a:srgbClr val="000000"/>
                </a:solidFill>
                <a:ea typeface="Arial"/>
                <a:cs typeface="Arial"/>
                <a:sym typeface="Arial"/>
              </a:rPr>
              <a:t>-- An EPA analysis uses a NOAA model dependent on observations from a NASA satellite.</a:t>
            </a:r>
          </a:p>
          <a:p>
            <a:pPr marL="762000" marR="0" lvl="1" indent="-152400" algn="l" rtl="0">
              <a:lnSpc>
                <a:spcPct val="100000"/>
              </a:lnSpc>
              <a:spcBef>
                <a:spcPts val="457"/>
              </a:spcBef>
              <a:spcAft>
                <a:spcPts val="457"/>
              </a:spcAft>
              <a:buClr>
                <a:srgbClr val="000000"/>
              </a:buClr>
              <a:buSzPct val="88888"/>
              <a:buFont typeface="Courier New"/>
              <a:buChar char="o"/>
            </a:pPr>
            <a:r>
              <a:rPr sz="2000" b="0" i="0" u="none" strike="noStrike" cap="none" baseline="0" dirty="0">
                <a:solidFill>
                  <a:srgbClr val="000000"/>
                </a:solidFill>
                <a:ea typeface="Arial"/>
                <a:cs typeface="Arial"/>
                <a:sym typeface="Arial"/>
              </a:rPr>
              <a:t>Can present </a:t>
            </a:r>
            <a:r>
              <a:rPr sz="2000" b="0" i="1" u="none" strike="noStrike" cap="none" baseline="0" dirty="0">
                <a:solidFill>
                  <a:srgbClr val="FF0000"/>
                </a:solidFill>
                <a:ea typeface="Arial"/>
                <a:cs typeface="Arial"/>
                <a:sym typeface="Arial"/>
              </a:rPr>
              <a:t>unique interagency metrics </a:t>
            </a:r>
            <a:r>
              <a:rPr sz="2000" b="0" i="0" u="none" strike="noStrike" cap="none" baseline="0" dirty="0">
                <a:solidFill>
                  <a:srgbClr val="000000"/>
                </a:solidFill>
                <a:ea typeface="Arial"/>
                <a:cs typeface="Arial"/>
                <a:sym typeface="Arial"/>
              </a:rPr>
              <a:t>"How many papers referenced datasets from a specific satellite?"</a:t>
            </a:r>
          </a:p>
          <a:p>
            <a:pPr marL="762000" marR="0" lvl="1" indent="-152400" algn="l" rtl="0">
              <a:lnSpc>
                <a:spcPct val="100000"/>
              </a:lnSpc>
              <a:spcBef>
                <a:spcPts val="457"/>
              </a:spcBef>
              <a:spcAft>
                <a:spcPts val="457"/>
              </a:spcAft>
              <a:buClr>
                <a:srgbClr val="000000"/>
              </a:buClr>
              <a:buSzPct val="88888"/>
              <a:buFont typeface="Courier New"/>
              <a:buChar char="o"/>
            </a:pPr>
            <a:r>
              <a:rPr sz="2000" b="0" i="0" u="none" strike="noStrike" cap="none" baseline="0" dirty="0" smtClean="0">
                <a:solidFill>
                  <a:srgbClr val="000000"/>
                </a:solidFill>
                <a:ea typeface="Arial"/>
                <a:cs typeface="Arial"/>
                <a:sym typeface="Arial"/>
              </a:rPr>
              <a:t>Direct </a:t>
            </a:r>
            <a:r>
              <a:rPr sz="2000" b="0" i="0" u="none" strike="noStrike" cap="none" baseline="0" dirty="0">
                <a:solidFill>
                  <a:srgbClr val="000000"/>
                </a:solidFill>
                <a:ea typeface="Arial"/>
                <a:cs typeface="Arial"/>
                <a:sym typeface="Arial"/>
              </a:rPr>
              <a:t>users </a:t>
            </a:r>
            <a:r>
              <a:rPr sz="2000" b="0" i="1" u="none" strike="noStrike" cap="none" baseline="0" dirty="0">
                <a:solidFill>
                  <a:srgbClr val="FF0000"/>
                </a:solidFill>
                <a:ea typeface="Arial"/>
                <a:cs typeface="Arial"/>
                <a:sym typeface="Arial"/>
              </a:rPr>
              <a:t>back to agency data centers </a:t>
            </a:r>
            <a:r>
              <a:rPr sz="2000" b="0" i="0" u="none" strike="noStrike" cap="none" baseline="0" dirty="0">
                <a:solidFill>
                  <a:srgbClr val="000000"/>
                </a:solidFill>
                <a:ea typeface="Arial"/>
                <a:cs typeface="Arial"/>
                <a:sym typeface="Arial"/>
              </a:rPr>
              <a:t>for more detailed information and the actual content and data.</a:t>
            </a:r>
          </a:p>
        </p:txBody>
      </p:sp>
      <p:sp>
        <p:nvSpPr>
          <p:cNvPr id="209" name="Shape 209"/>
          <p:cNvSpPr/>
          <p:nvPr/>
        </p:nvSpPr>
        <p:spPr>
          <a:xfrm>
            <a:off x="6553192" y="6356339"/>
            <a:ext cx="2133583" cy="365106"/>
          </a:xfrm>
          <a:prstGeom prst="rect">
            <a:avLst/>
          </a:prstGeom>
          <a:blipFill>
            <a:blip r:embed="rId7"/>
            <a:stretch>
              <a:fillRect/>
            </a:stretch>
          </a:blipFill>
        </p:spPr>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Shape 203"/>
          <p:cNvSpPr/>
          <p:nvPr/>
        </p:nvSpPr>
        <p:spPr>
          <a:xfrm>
            <a:off x="0" y="6248385"/>
            <a:ext cx="9144000" cy="609591"/>
          </a:xfrm>
          <a:prstGeom prst="rect">
            <a:avLst/>
          </a:prstGeom>
          <a:blipFill>
            <a:blip r:embed="rId3"/>
            <a:stretch>
              <a:fillRect/>
            </a:stretch>
          </a:blipFill>
        </p:spPr>
      </p:sp>
      <p:sp>
        <p:nvSpPr>
          <p:cNvPr id="204" name="Shape 204"/>
          <p:cNvSpPr/>
          <p:nvPr/>
        </p:nvSpPr>
        <p:spPr>
          <a:xfrm>
            <a:off x="0" y="0"/>
            <a:ext cx="840532" cy="6324594"/>
          </a:xfrm>
          <a:prstGeom prst="rect">
            <a:avLst/>
          </a:prstGeom>
          <a:blipFill>
            <a:blip r:embed="rId4"/>
            <a:stretch>
              <a:fillRect/>
            </a:stretch>
          </a:blipFill>
        </p:spPr>
      </p:sp>
      <p:sp>
        <p:nvSpPr>
          <p:cNvPr id="205" name="Shape 205"/>
          <p:cNvSpPr/>
          <p:nvPr/>
        </p:nvSpPr>
        <p:spPr>
          <a:xfrm>
            <a:off x="3635842" y="6268837"/>
            <a:ext cx="1872269" cy="512955"/>
          </a:xfrm>
          <a:prstGeom prst="rect">
            <a:avLst/>
          </a:prstGeom>
          <a:blipFill>
            <a:blip r:embed="rId5"/>
            <a:stretch>
              <a:fillRect/>
            </a:stretch>
          </a:blipFill>
        </p:spPr>
      </p:sp>
      <p:sp>
        <p:nvSpPr>
          <p:cNvPr id="206" name="Shape 206"/>
          <p:cNvSpPr/>
          <p:nvPr/>
        </p:nvSpPr>
        <p:spPr>
          <a:xfrm>
            <a:off x="457200" y="274635"/>
            <a:ext cx="8229600" cy="1142976"/>
          </a:xfrm>
          <a:prstGeom prst="rect">
            <a:avLst/>
          </a:prstGeom>
          <a:blipFill>
            <a:blip r:embed="rId6"/>
            <a:stretch>
              <a:fillRect/>
            </a:stretch>
          </a:blipFill>
        </p:spPr>
      </p:sp>
      <p:sp>
        <p:nvSpPr>
          <p:cNvPr id="207" name="Shape 207"/>
          <p:cNvSpPr>
            <a:spLocks noGrp="1"/>
          </p:cNvSpPr>
          <p:nvPr>
            <p:ph type="title"/>
          </p:nvPr>
        </p:nvSpPr>
        <p:spPr>
          <a:xfrm>
            <a:off x="838200" y="332180"/>
            <a:ext cx="7848600" cy="677078"/>
          </a:xfrm>
          <a:prstGeom prst="rect">
            <a:avLst/>
          </a:prstGeom>
          <a:noFill/>
          <a:ln>
            <a:noFill/>
          </a:ln>
        </p:spPr>
        <p:txBody>
          <a:bodyPr wrap="square" lIns="91425" tIns="91425" rIns="91425" bIns="91425" anchor="ctr" anchorCtr="0">
            <a:spAutoFit/>
          </a:bodyPr>
          <a:lstStyle/>
          <a:p>
            <a:pPr marL="0" marR="0" lvl="0" indent="0" algn="ctr" rtl="0">
              <a:lnSpc>
                <a:spcPct val="100000"/>
              </a:lnSpc>
              <a:spcBef>
                <a:spcPts val="427"/>
              </a:spcBef>
              <a:spcAft>
                <a:spcPts val="427"/>
              </a:spcAft>
              <a:buClr>
                <a:srgbClr val="000000"/>
              </a:buClr>
              <a:buSzPct val="25000"/>
              <a:buFont typeface="Arial"/>
              <a:buNone/>
            </a:pPr>
            <a:r>
              <a:rPr lang="en-US" sz="3200" b="0" i="0" u="none" strike="noStrike" cap="none" baseline="0" dirty="0" smtClean="0">
                <a:solidFill>
                  <a:srgbClr val="274D60"/>
                </a:solidFill>
                <a:latin typeface="Arial"/>
                <a:ea typeface="Arial"/>
                <a:cs typeface="Arial"/>
                <a:sym typeface="Arial"/>
              </a:rPr>
              <a:t>GCIS Data Mining</a:t>
            </a:r>
            <a:endParaRPr sz="3200" b="0" i="0" u="none" strike="noStrike" cap="none" baseline="0" dirty="0">
              <a:solidFill>
                <a:srgbClr val="274D60"/>
              </a:solidFill>
              <a:latin typeface="Arial"/>
              <a:ea typeface="Arial"/>
              <a:cs typeface="Arial"/>
              <a:sym typeface="Arial"/>
            </a:endParaRPr>
          </a:p>
        </p:txBody>
      </p:sp>
      <p:sp>
        <p:nvSpPr>
          <p:cNvPr id="208" name="Shape 208"/>
          <p:cNvSpPr>
            <a:spLocks noGrp="1"/>
          </p:cNvSpPr>
          <p:nvPr>
            <p:ph idx="1"/>
          </p:nvPr>
        </p:nvSpPr>
        <p:spPr>
          <a:xfrm>
            <a:off x="838200" y="1295401"/>
            <a:ext cx="7924800" cy="4680738"/>
          </a:xfrm>
          <a:prstGeom prst="rect">
            <a:avLst/>
          </a:prstGeom>
          <a:noFill/>
          <a:ln>
            <a:noFill/>
          </a:ln>
        </p:spPr>
        <p:txBody>
          <a:bodyPr wrap="square" lIns="91425" tIns="91425" rIns="91425" bIns="91425" anchor="t" anchorCtr="0">
            <a:spAutoFit/>
          </a:bodyPr>
          <a:lstStyle/>
          <a:p>
            <a:pPr>
              <a:buNone/>
            </a:pPr>
            <a:r>
              <a:rPr lang="en-US" sz="2400" dirty="0" smtClean="0"/>
              <a:t>	Structured information with relationships allows integrated </a:t>
            </a:r>
            <a:r>
              <a:rPr lang="en-US" sz="2400" i="1" dirty="0" smtClean="0">
                <a:solidFill>
                  <a:srgbClr val="FF0000"/>
                </a:solidFill>
              </a:rPr>
              <a:t>data mining</a:t>
            </a:r>
            <a:r>
              <a:rPr lang="en-US" sz="2400" dirty="0" smtClean="0"/>
              <a:t>, </a:t>
            </a:r>
            <a:r>
              <a:rPr lang="en-US" sz="2400" i="1" dirty="0" smtClean="0">
                <a:solidFill>
                  <a:srgbClr val="FF0000"/>
                </a:solidFill>
              </a:rPr>
              <a:t>searching</a:t>
            </a:r>
            <a:r>
              <a:rPr lang="en-US" sz="2400" dirty="0" smtClean="0"/>
              <a:t>, </a:t>
            </a:r>
            <a:r>
              <a:rPr lang="en-US" sz="2400" i="1" dirty="0" smtClean="0">
                <a:solidFill>
                  <a:srgbClr val="FF0000"/>
                </a:solidFill>
              </a:rPr>
              <a:t>metrics</a:t>
            </a:r>
            <a:r>
              <a:rPr lang="en-US" sz="2400" dirty="0" smtClean="0"/>
              <a:t>.</a:t>
            </a:r>
          </a:p>
          <a:p>
            <a:pPr lvl="1">
              <a:buFont typeface="Courier New" pitchFamily="49" charset="0"/>
              <a:buChar char="o"/>
            </a:pPr>
            <a:r>
              <a:rPr lang="en-US" sz="2000" dirty="0" smtClean="0"/>
              <a:t>What projects provided data used to produce figures that were referenced in the 2013 NCA section about coastal sea level rise impacts?</a:t>
            </a:r>
          </a:p>
          <a:p>
            <a:pPr lvl="1">
              <a:buFont typeface="Courier New" pitchFamily="49" charset="0"/>
              <a:buChar char="o"/>
            </a:pPr>
            <a:r>
              <a:rPr lang="en-US" sz="2000" dirty="0" smtClean="0"/>
              <a:t>Which data centers hold data referenced by papers related to forests in the </a:t>
            </a:r>
            <a:r>
              <a:rPr lang="en-US" sz="2000" dirty="0" err="1" smtClean="0"/>
              <a:t>midwest</a:t>
            </a:r>
            <a:r>
              <a:rPr lang="en-US" sz="2000" dirty="0" smtClean="0"/>
              <a:t>?</a:t>
            </a:r>
          </a:p>
          <a:p>
            <a:pPr lvl="1">
              <a:buFont typeface="Courier New" pitchFamily="49" charset="0"/>
              <a:buChar char="o"/>
            </a:pPr>
            <a:r>
              <a:rPr lang="en-US" sz="2000" dirty="0" smtClean="0"/>
              <a:t>Which agencies have people working on projects related to societal impacts of extreme weather events?</a:t>
            </a:r>
          </a:p>
          <a:p>
            <a:pPr lvl="1">
              <a:buFont typeface="Courier New" pitchFamily="49" charset="0"/>
              <a:buChar char="o"/>
            </a:pPr>
            <a:r>
              <a:rPr lang="en-US" sz="2000" dirty="0" smtClean="0"/>
              <a:t>Show me the latest papers about health impacts of air quality in California.  Which datasets were used in the analysis of air quality in California?</a:t>
            </a:r>
          </a:p>
          <a:p>
            <a:pPr marL="361950" indent="-152400">
              <a:spcBef>
                <a:spcPts val="457"/>
              </a:spcBef>
              <a:spcAft>
                <a:spcPts val="457"/>
              </a:spcAft>
              <a:buClr>
                <a:srgbClr val="000000"/>
              </a:buClr>
              <a:buSzPct val="88888"/>
              <a:buFont typeface="Courier New"/>
              <a:buChar char="o"/>
            </a:pPr>
            <a:endParaRPr sz="2400" b="0" i="0" u="none" strike="noStrike" cap="none" baseline="0" dirty="0">
              <a:solidFill>
                <a:srgbClr val="000000"/>
              </a:solidFill>
              <a:latin typeface="Calibri" pitchFamily="34" charset="0"/>
              <a:ea typeface="Arial"/>
              <a:cs typeface="Arial"/>
              <a:sym typeface="Arial"/>
            </a:endParaRPr>
          </a:p>
        </p:txBody>
      </p:sp>
      <p:sp>
        <p:nvSpPr>
          <p:cNvPr id="209" name="Shape 209"/>
          <p:cNvSpPr/>
          <p:nvPr/>
        </p:nvSpPr>
        <p:spPr>
          <a:xfrm>
            <a:off x="6553192" y="6356339"/>
            <a:ext cx="2133583" cy="365106"/>
          </a:xfrm>
          <a:prstGeom prst="rect">
            <a:avLst/>
          </a:prstGeom>
          <a:blipFill>
            <a:blip r:embed="rId7"/>
            <a:stretch>
              <a:fillRect/>
            </a:stretch>
          </a:blipFill>
        </p:spPr>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487362"/>
          </a:xfrm>
        </p:spPr>
        <p:txBody>
          <a:bodyPr>
            <a:normAutofit fontScale="90000"/>
          </a:bodyPr>
          <a:lstStyle/>
          <a:p>
            <a:r>
              <a:rPr lang="en-US" dirty="0" smtClean="0"/>
              <a:t>GCIS Benefits</a:t>
            </a:r>
            <a:endParaRPr lang="en-US" dirty="0"/>
          </a:p>
        </p:txBody>
      </p:sp>
      <p:sp>
        <p:nvSpPr>
          <p:cNvPr id="6" name="Content Placeholder 5"/>
          <p:cNvSpPr>
            <a:spLocks noGrp="1"/>
          </p:cNvSpPr>
          <p:nvPr>
            <p:ph sz="half" idx="1"/>
          </p:nvPr>
        </p:nvSpPr>
        <p:spPr>
          <a:xfrm>
            <a:off x="304800" y="838200"/>
            <a:ext cx="5105400" cy="5791200"/>
          </a:xfrm>
        </p:spPr>
        <p:txBody>
          <a:bodyPr>
            <a:normAutofit fontScale="70000" lnSpcReduction="20000"/>
          </a:bodyPr>
          <a:lstStyle/>
          <a:p>
            <a:pPr>
              <a:buNone/>
            </a:pPr>
            <a:r>
              <a:rPr lang="en-US" b="1" dirty="0" smtClean="0"/>
              <a:t>      </a:t>
            </a:r>
            <a:r>
              <a:rPr lang="en-US" b="1" u="sng" dirty="0" smtClean="0"/>
              <a:t>NCA web portal, GCIS prototype</a:t>
            </a:r>
          </a:p>
          <a:p>
            <a:pPr lvl="1">
              <a:buFont typeface="Arial" pitchFamily="34" charset="0"/>
              <a:buChar char="•"/>
            </a:pPr>
            <a:r>
              <a:rPr lang="en-US" dirty="0" smtClean="0"/>
              <a:t>NCA content available online</a:t>
            </a:r>
          </a:p>
          <a:p>
            <a:pPr lvl="1">
              <a:buFont typeface="Arial" pitchFamily="34" charset="0"/>
              <a:buChar char="•"/>
            </a:pPr>
            <a:r>
              <a:rPr lang="en-US" dirty="0" smtClean="0"/>
              <a:t>Searchable, linkable</a:t>
            </a:r>
          </a:p>
          <a:p>
            <a:pPr lvl="1">
              <a:buFont typeface="Arial" pitchFamily="34" charset="0"/>
              <a:buChar char="•"/>
            </a:pPr>
            <a:r>
              <a:rPr lang="en-US" dirty="0" smtClean="0"/>
              <a:t>Complete provenance, </a:t>
            </a:r>
            <a:r>
              <a:rPr lang="en-US" b="1" dirty="0" smtClean="0"/>
              <a:t>traceability</a:t>
            </a:r>
          </a:p>
          <a:p>
            <a:pPr lvl="1">
              <a:buFont typeface="Arial" pitchFamily="34" charset="0"/>
              <a:buChar char="•"/>
            </a:pPr>
            <a:r>
              <a:rPr lang="en-US" dirty="0" smtClean="0"/>
              <a:t>Links back to source information including agency sources, scenarios, technical input</a:t>
            </a:r>
          </a:p>
          <a:p>
            <a:pPr lvl="1">
              <a:buFont typeface="Arial" pitchFamily="34" charset="0"/>
              <a:buChar char="•"/>
            </a:pPr>
            <a:r>
              <a:rPr lang="en-US" dirty="0" smtClean="0"/>
              <a:t>Link to associated and applicable information and tools</a:t>
            </a:r>
          </a:p>
          <a:p>
            <a:pPr lvl="1">
              <a:buFont typeface="Arial" pitchFamily="34" charset="0"/>
              <a:buChar char="•"/>
            </a:pPr>
            <a:r>
              <a:rPr lang="en-US" dirty="0" smtClean="0"/>
              <a:t>Ensure </a:t>
            </a:r>
            <a:r>
              <a:rPr lang="en-US" b="1" dirty="0"/>
              <a:t>a</a:t>
            </a:r>
            <a:r>
              <a:rPr lang="en-US" b="1" dirty="0" smtClean="0"/>
              <a:t>uthoritative</a:t>
            </a:r>
            <a:r>
              <a:rPr lang="en-US" dirty="0" smtClean="0"/>
              <a:t> and appealing design and </a:t>
            </a:r>
            <a:r>
              <a:rPr lang="en-US" b="1" dirty="0" smtClean="0"/>
              <a:t>accessibility</a:t>
            </a:r>
          </a:p>
          <a:p>
            <a:pPr lvl="1">
              <a:buFont typeface="Arial" pitchFamily="34" charset="0"/>
              <a:buChar char="•"/>
            </a:pPr>
            <a:r>
              <a:rPr lang="en-US" dirty="0" smtClean="0"/>
              <a:t>Incorporates initial </a:t>
            </a:r>
            <a:r>
              <a:rPr lang="en-US" b="1" dirty="0" smtClean="0"/>
              <a:t>indicators</a:t>
            </a:r>
            <a:r>
              <a:rPr lang="en-US" dirty="0" smtClean="0"/>
              <a:t> of change, impact and response</a:t>
            </a:r>
          </a:p>
          <a:p>
            <a:pPr lvl="1">
              <a:buFont typeface="Arial" pitchFamily="34" charset="0"/>
              <a:buChar char="•"/>
            </a:pPr>
            <a:r>
              <a:rPr lang="en-US" dirty="0" smtClean="0"/>
              <a:t>Access to information about NCA process (transparency) </a:t>
            </a:r>
          </a:p>
          <a:p>
            <a:pPr lvl="1">
              <a:buFont typeface="Arial" pitchFamily="34" charset="0"/>
              <a:buChar char="•"/>
            </a:pPr>
            <a:r>
              <a:rPr lang="en-US" dirty="0" smtClean="0"/>
              <a:t>Facilitates collaboration across segments of the climate science and applications community</a:t>
            </a:r>
          </a:p>
          <a:p>
            <a:pPr lvl="1">
              <a:buFont typeface="Arial" pitchFamily="34" charset="0"/>
              <a:buChar char="•"/>
            </a:pPr>
            <a:r>
              <a:rPr lang="en-US" b="1" dirty="0" smtClean="0">
                <a:solidFill>
                  <a:schemeClr val="accent2">
                    <a:lumMod val="75000"/>
                  </a:schemeClr>
                </a:solidFill>
              </a:rPr>
              <a:t>Construct, prototype and test the initial framework</a:t>
            </a:r>
          </a:p>
          <a:p>
            <a:pPr lvl="1">
              <a:buFont typeface="Arial" pitchFamily="34" charset="0"/>
              <a:buChar char="•"/>
            </a:pPr>
            <a:r>
              <a:rPr lang="en-US" b="1" dirty="0" smtClean="0">
                <a:solidFill>
                  <a:schemeClr val="accent2">
                    <a:lumMod val="75000"/>
                  </a:schemeClr>
                </a:solidFill>
              </a:rPr>
              <a:t>Use constrained scope and dedicated staff  to accomplish a lot in a short time</a:t>
            </a:r>
          </a:p>
          <a:p>
            <a:pPr lvl="1">
              <a:buFont typeface="Arial" pitchFamily="34" charset="0"/>
              <a:buChar char="•"/>
            </a:pPr>
            <a:r>
              <a:rPr lang="en-US" b="1" dirty="0" smtClean="0">
                <a:solidFill>
                  <a:schemeClr val="accent2">
                    <a:lumMod val="75000"/>
                  </a:schemeClr>
                </a:solidFill>
              </a:rPr>
              <a:t>Ensure the system design is extensible and able to grow to meet long term GCIS needs</a:t>
            </a:r>
          </a:p>
          <a:p>
            <a:pPr lvl="1">
              <a:buFont typeface="Arial" pitchFamily="34" charset="0"/>
              <a:buChar char="•"/>
            </a:pPr>
            <a:endParaRPr lang="en-US" dirty="0" smtClean="0"/>
          </a:p>
        </p:txBody>
      </p:sp>
      <p:sp>
        <p:nvSpPr>
          <p:cNvPr id="7" name="Content Placeholder 6"/>
          <p:cNvSpPr>
            <a:spLocks noGrp="1"/>
          </p:cNvSpPr>
          <p:nvPr>
            <p:ph sz="half" idx="2"/>
          </p:nvPr>
        </p:nvSpPr>
        <p:spPr>
          <a:xfrm>
            <a:off x="4953000" y="838200"/>
            <a:ext cx="4038600" cy="5211763"/>
          </a:xfrm>
        </p:spPr>
        <p:txBody>
          <a:bodyPr>
            <a:normAutofit fontScale="70000" lnSpcReduction="20000"/>
          </a:bodyPr>
          <a:lstStyle/>
          <a:p>
            <a:pPr>
              <a:buNone/>
            </a:pPr>
            <a:r>
              <a:rPr lang="en-US" b="1" dirty="0" smtClean="0"/>
              <a:t>    </a:t>
            </a:r>
            <a:r>
              <a:rPr lang="en-US" b="1" u="sng" dirty="0" smtClean="0"/>
              <a:t>GCIS</a:t>
            </a:r>
          </a:p>
          <a:p>
            <a:pPr lvl="1">
              <a:buFont typeface="Arial" pitchFamily="34" charset="0"/>
              <a:buChar char="•"/>
            </a:pPr>
            <a:r>
              <a:rPr lang="en-US" dirty="0" smtClean="0"/>
              <a:t>A single web site can lead back to agency global change information across the program</a:t>
            </a:r>
          </a:p>
          <a:p>
            <a:pPr lvl="1">
              <a:buFont typeface="Arial" pitchFamily="34" charset="0"/>
              <a:buChar char="•"/>
            </a:pPr>
            <a:r>
              <a:rPr lang="en-US" dirty="0" smtClean="0"/>
              <a:t>A friendly, accessible entry into global change information for non-scientists</a:t>
            </a:r>
          </a:p>
          <a:p>
            <a:pPr lvl="1">
              <a:buFont typeface="Arial" pitchFamily="34" charset="0"/>
              <a:buChar char="•"/>
            </a:pPr>
            <a:r>
              <a:rPr lang="en-US" dirty="0" smtClean="0">
                <a:solidFill>
                  <a:srgbClr val="112129"/>
                </a:solidFill>
              </a:rPr>
              <a:t>Global, persistent, reusable identifiers for each item</a:t>
            </a:r>
          </a:p>
          <a:p>
            <a:pPr lvl="1">
              <a:buFont typeface="Arial" pitchFamily="34" charset="0"/>
              <a:buChar char="•"/>
            </a:pPr>
            <a:r>
              <a:rPr lang="en-US" dirty="0" smtClean="0"/>
              <a:t>Integrated data catalog provides interagency metrics, data mining, searching, etc.</a:t>
            </a:r>
          </a:p>
          <a:p>
            <a:pPr lvl="1">
              <a:buFont typeface="Arial" pitchFamily="34" charset="0"/>
              <a:buChar char="•"/>
            </a:pPr>
            <a:r>
              <a:rPr lang="en-US" dirty="0" smtClean="0"/>
              <a:t>Interagency relationships allow discovery of interdependencies and increase collaboration opportunities</a:t>
            </a:r>
          </a:p>
          <a:p>
            <a:pPr lvl="1">
              <a:buFont typeface="Arial" pitchFamily="34" charset="0"/>
              <a:buChar char="•"/>
            </a:pPr>
            <a:r>
              <a:rPr lang="en-US" dirty="0" smtClean="0"/>
              <a:t>Agency information mapped into a common, consistent model with a standard vocabulary</a:t>
            </a:r>
          </a:p>
          <a:p>
            <a:pPr lvl="1">
              <a:buFont typeface="Arial" pitchFamily="34" charset="0"/>
              <a:buChar char="•"/>
            </a:pPr>
            <a:r>
              <a:rPr lang="en-US" dirty="0" smtClean="0"/>
              <a:t>Concept tagging and linking improves search results for agency products</a:t>
            </a:r>
          </a:p>
          <a:p>
            <a:pPr lvl="1">
              <a:buFont typeface="Arial" pitchFamily="34" charset="0"/>
              <a:buChar char="•"/>
            </a:pPr>
            <a:endParaRPr lang="en-US" dirty="0" smtClean="0"/>
          </a:p>
        </p:txBody>
      </p:sp>
      <p:sp>
        <p:nvSpPr>
          <p:cNvPr id="4" name="Slide Number Placeholder 3"/>
          <p:cNvSpPr>
            <a:spLocks noGrp="1"/>
          </p:cNvSpPr>
          <p:nvPr>
            <p:ph type="sldNum" sz="quarter" idx="12"/>
          </p:nvPr>
        </p:nvSpPr>
        <p:spPr/>
        <p:txBody>
          <a:bodyPr/>
          <a:lstStyle/>
          <a:p>
            <a:fld id="{353E56D3-98D5-FE4C-BBB4-DB5E4633ABF0}" type="slidenum">
              <a:rPr lang="en-US" smtClean="0"/>
              <a:pPr/>
              <a:t>19</a:t>
            </a:fld>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nca2009frontpage.png"/>
          <p:cNvPicPr>
            <a:picLocks noGrp="1" noChangeAspect="1"/>
          </p:cNvPicPr>
          <p:nvPr>
            <p:ph sz="half" idx="1"/>
          </p:nvPr>
        </p:nvPicPr>
        <p:blipFill>
          <a:blip r:embed="rId2"/>
          <a:stretch>
            <a:fillRect/>
          </a:stretch>
        </p:blipFill>
        <p:spPr>
          <a:xfrm>
            <a:off x="2514600" y="1295399"/>
            <a:ext cx="5105400" cy="4883427"/>
          </a:xfrm>
        </p:spPr>
      </p:pic>
      <p:pic>
        <p:nvPicPr>
          <p:cNvPr id="8" name="Picture 7" descr="nca2009about.png"/>
          <p:cNvPicPr>
            <a:picLocks noChangeAspect="1"/>
          </p:cNvPicPr>
          <p:nvPr/>
        </p:nvPicPr>
        <p:blipFill>
          <a:blip r:embed="rId3"/>
          <a:stretch>
            <a:fillRect/>
          </a:stretch>
        </p:blipFill>
        <p:spPr>
          <a:xfrm>
            <a:off x="1066800" y="3810000"/>
            <a:ext cx="7924800" cy="2318392"/>
          </a:xfrm>
          <a:prstGeom prst="rect">
            <a:avLst/>
          </a:prstGeom>
        </p:spPr>
      </p:pic>
      <p:sp>
        <p:nvSpPr>
          <p:cNvPr id="9" name="Oval 8"/>
          <p:cNvSpPr/>
          <p:nvPr/>
        </p:nvSpPr>
        <p:spPr>
          <a:xfrm>
            <a:off x="762000" y="4419600"/>
            <a:ext cx="8153400" cy="762000"/>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6" name="Title 5"/>
          <p:cNvSpPr>
            <a:spLocks noGrp="1"/>
          </p:cNvSpPr>
          <p:nvPr>
            <p:ph type="title"/>
          </p:nvPr>
        </p:nvSpPr>
        <p:spPr>
          <a:xfrm>
            <a:off x="457200" y="228600"/>
            <a:ext cx="8229600" cy="457200"/>
          </a:xfrm>
        </p:spPr>
        <p:txBody>
          <a:bodyPr>
            <a:normAutofit fontScale="90000"/>
          </a:bodyPr>
          <a:lstStyle/>
          <a:p>
            <a:r>
              <a:rPr lang="en-US" dirty="0" smtClean="0"/>
              <a:t>NCA 2009</a:t>
            </a:r>
            <a:endParaRPr lang="en-US" dirty="0"/>
          </a:p>
        </p:txBody>
      </p:sp>
      <p:sp>
        <p:nvSpPr>
          <p:cNvPr id="7" name="Content Placeholder 6"/>
          <p:cNvSpPr>
            <a:spLocks noGrp="1"/>
          </p:cNvSpPr>
          <p:nvPr>
            <p:ph sz="half" idx="2"/>
          </p:nvPr>
        </p:nvSpPr>
        <p:spPr>
          <a:xfrm>
            <a:off x="2438400" y="838200"/>
            <a:ext cx="5105400" cy="457200"/>
          </a:xfrm>
        </p:spPr>
        <p:txBody>
          <a:bodyPr/>
          <a:lstStyle/>
          <a:p>
            <a:pPr>
              <a:buNone/>
            </a:pPr>
            <a:r>
              <a:rPr lang="en-US" sz="2000" b="1" i="1" dirty="0" smtClean="0">
                <a:solidFill>
                  <a:srgbClr val="7030A0"/>
                </a:solidFill>
                <a:latin typeface="Courier New" pitchFamily="49" charset="0"/>
                <a:cs typeface="Courier New" pitchFamily="49" charset="0"/>
              </a:rPr>
              <a:t>http://nca2009.globalchange.gov</a:t>
            </a:r>
          </a:p>
          <a:p>
            <a:endParaRPr lang="en-US" dirty="0"/>
          </a:p>
        </p:txBody>
      </p:sp>
      <p:sp>
        <p:nvSpPr>
          <p:cNvPr id="4" name="Slide Number Placeholder 3"/>
          <p:cNvSpPr>
            <a:spLocks noGrp="1"/>
          </p:cNvSpPr>
          <p:nvPr>
            <p:ph type="sldNum" sz="quarter" idx="12"/>
          </p:nvPr>
        </p:nvSpPr>
        <p:spPr/>
        <p:txBody>
          <a:bodyPr/>
          <a:lstStyle/>
          <a:p>
            <a:fld id="{353E56D3-98D5-FE4C-BBB4-DB5E4633ABF0}" type="slidenum">
              <a:rPr lang="en-US" smtClean="0"/>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Shape 296"/>
          <p:cNvSpPr/>
          <p:nvPr/>
        </p:nvSpPr>
        <p:spPr>
          <a:xfrm>
            <a:off x="0" y="6248385"/>
            <a:ext cx="9144000" cy="609591"/>
          </a:xfrm>
          <a:prstGeom prst="rect">
            <a:avLst/>
          </a:prstGeom>
          <a:blipFill>
            <a:blip r:embed="rId3"/>
            <a:stretch>
              <a:fillRect/>
            </a:stretch>
          </a:blipFill>
        </p:spPr>
      </p:sp>
      <p:sp>
        <p:nvSpPr>
          <p:cNvPr id="297" name="Shape 297"/>
          <p:cNvSpPr/>
          <p:nvPr/>
        </p:nvSpPr>
        <p:spPr>
          <a:xfrm>
            <a:off x="0" y="0"/>
            <a:ext cx="840532" cy="6324592"/>
          </a:xfrm>
          <a:prstGeom prst="rect">
            <a:avLst/>
          </a:prstGeom>
          <a:blipFill>
            <a:blip r:embed="rId4"/>
            <a:stretch>
              <a:fillRect/>
            </a:stretch>
          </a:blipFill>
        </p:spPr>
      </p:sp>
      <p:sp>
        <p:nvSpPr>
          <p:cNvPr id="298" name="Shape 298"/>
          <p:cNvSpPr/>
          <p:nvPr/>
        </p:nvSpPr>
        <p:spPr>
          <a:xfrm>
            <a:off x="3635842" y="6268837"/>
            <a:ext cx="1872269" cy="512955"/>
          </a:xfrm>
          <a:prstGeom prst="rect">
            <a:avLst/>
          </a:prstGeom>
          <a:blipFill>
            <a:blip r:embed="rId5"/>
            <a:stretch>
              <a:fillRect/>
            </a:stretch>
          </a:blipFill>
        </p:spPr>
      </p:sp>
      <p:sp>
        <p:nvSpPr>
          <p:cNvPr id="299" name="Shape 299"/>
          <p:cNvSpPr/>
          <p:nvPr/>
        </p:nvSpPr>
        <p:spPr>
          <a:xfrm>
            <a:off x="0" y="5144917"/>
            <a:ext cx="9144000" cy="798659"/>
          </a:xfrm>
          <a:prstGeom prst="rect">
            <a:avLst/>
          </a:prstGeom>
          <a:blipFill>
            <a:blip r:embed="rId3"/>
            <a:stretch>
              <a:fillRect/>
            </a:stretch>
          </a:blipFill>
        </p:spPr>
      </p:sp>
      <p:sp>
        <p:nvSpPr>
          <p:cNvPr id="300" name="Shape 300"/>
          <p:cNvSpPr/>
          <p:nvPr/>
        </p:nvSpPr>
        <p:spPr>
          <a:xfrm>
            <a:off x="0" y="5791185"/>
            <a:ext cx="9144000" cy="1066792"/>
          </a:xfrm>
          <a:prstGeom prst="rect">
            <a:avLst/>
          </a:prstGeom>
          <a:blipFill>
            <a:blip r:embed="rId3"/>
            <a:stretch>
              <a:fillRect/>
            </a:stretch>
          </a:blipFill>
        </p:spPr>
      </p:sp>
      <p:sp>
        <p:nvSpPr>
          <p:cNvPr id="301" name="Shape 301"/>
          <p:cNvSpPr/>
          <p:nvPr/>
        </p:nvSpPr>
        <p:spPr>
          <a:xfrm>
            <a:off x="-5129" y="0"/>
            <a:ext cx="1178346" cy="5943577"/>
          </a:xfrm>
          <a:prstGeom prst="rect">
            <a:avLst/>
          </a:prstGeom>
          <a:blipFill>
            <a:blip r:embed="rId4"/>
            <a:stretch>
              <a:fillRect/>
            </a:stretch>
          </a:blipFill>
        </p:spPr>
      </p:sp>
      <p:sp>
        <p:nvSpPr>
          <p:cNvPr id="302" name="Shape 302"/>
          <p:cNvSpPr/>
          <p:nvPr/>
        </p:nvSpPr>
        <p:spPr>
          <a:xfrm>
            <a:off x="1838091" y="5149417"/>
            <a:ext cx="3140054" cy="536983"/>
          </a:xfrm>
          <a:prstGeom prst="rect">
            <a:avLst/>
          </a:prstGeom>
          <a:blipFill>
            <a:blip r:embed="rId6"/>
            <a:stretch>
              <a:fillRect/>
            </a:stretch>
          </a:blipFill>
        </p:spPr>
      </p:sp>
      <p:sp>
        <p:nvSpPr>
          <p:cNvPr id="303" name="Shape 303"/>
          <p:cNvSpPr/>
          <p:nvPr/>
        </p:nvSpPr>
        <p:spPr>
          <a:xfrm>
            <a:off x="4589887" y="5221125"/>
            <a:ext cx="3087000" cy="465276"/>
          </a:xfrm>
          <a:prstGeom prst="rect">
            <a:avLst/>
          </a:prstGeom>
          <a:blipFill>
            <a:blip r:embed="rId7"/>
            <a:stretch>
              <a:fillRect/>
            </a:stretch>
          </a:blipFill>
        </p:spPr>
      </p:sp>
      <p:sp>
        <p:nvSpPr>
          <p:cNvPr id="304" name="Shape 304"/>
          <p:cNvSpPr/>
          <p:nvPr/>
        </p:nvSpPr>
        <p:spPr>
          <a:xfrm>
            <a:off x="3313530" y="5987880"/>
            <a:ext cx="2563020" cy="702179"/>
          </a:xfrm>
          <a:prstGeom prst="rect">
            <a:avLst/>
          </a:prstGeom>
          <a:blipFill>
            <a:blip r:embed="rId5"/>
            <a:stretch>
              <a:fillRect/>
            </a:stretch>
          </a:blipFill>
        </p:spPr>
      </p:sp>
      <p:sp>
        <p:nvSpPr>
          <p:cNvPr id="305" name="Shape 305"/>
          <p:cNvSpPr/>
          <p:nvPr/>
        </p:nvSpPr>
        <p:spPr>
          <a:xfrm>
            <a:off x="5591092" y="5977462"/>
            <a:ext cx="837652" cy="723037"/>
          </a:xfrm>
          <a:prstGeom prst="rect">
            <a:avLst/>
          </a:prstGeom>
          <a:blipFill>
            <a:blip r:embed="rId8"/>
            <a:stretch>
              <a:fillRect/>
            </a:stretch>
          </a:blipFill>
        </p:spPr>
      </p:sp>
      <p:sp>
        <p:nvSpPr>
          <p:cNvPr id="306" name="Shape 306"/>
          <p:cNvSpPr/>
          <p:nvPr/>
        </p:nvSpPr>
        <p:spPr>
          <a:xfrm>
            <a:off x="695070" y="838191"/>
            <a:ext cx="7772398" cy="1470015"/>
          </a:xfrm>
          <a:prstGeom prst="rect">
            <a:avLst/>
          </a:prstGeom>
          <a:blipFill>
            <a:blip r:embed="rId9"/>
            <a:stretch>
              <a:fillRect/>
            </a:stretch>
          </a:blipFill>
        </p:spPr>
      </p:sp>
      <p:sp>
        <p:nvSpPr>
          <p:cNvPr id="307" name="Shape 307"/>
          <p:cNvSpPr/>
          <p:nvPr/>
        </p:nvSpPr>
        <p:spPr>
          <a:xfrm>
            <a:off x="695070" y="838191"/>
            <a:ext cx="7772400" cy="1470013"/>
          </a:xfrm>
          <a:prstGeom prst="rect">
            <a:avLst/>
          </a:prstGeom>
          <a:noFill/>
          <a:ln>
            <a:noFill/>
          </a:ln>
        </p:spPr>
        <p:txBody>
          <a:bodyPr lIns="91425" tIns="91425" rIns="91425" bIns="91425" anchor="ctr" anchorCtr="0">
            <a:spAutoFit/>
          </a:bodyPr>
          <a:lstStyle/>
          <a:p>
            <a:pPr marL="0" marR="0" lvl="0" indent="0" algn="ctr" rtl="0">
              <a:lnSpc>
                <a:spcPct val="100000"/>
              </a:lnSpc>
              <a:spcBef>
                <a:spcPts val="346"/>
              </a:spcBef>
              <a:spcAft>
                <a:spcPts val="346"/>
              </a:spcAft>
              <a:buClr>
                <a:srgbClr val="000000"/>
              </a:buClr>
              <a:buSzPct val="25000"/>
              <a:buFont typeface="Arial"/>
              <a:buNone/>
            </a:pPr>
            <a:r>
              <a:rPr sz="2775" b="0" i="0" u="none" strike="noStrike" cap="none" baseline="0">
                <a:solidFill>
                  <a:srgbClr val="274D60"/>
                </a:solidFill>
                <a:latin typeface="Arial"/>
                <a:ea typeface="Arial"/>
                <a:cs typeface="Arial"/>
                <a:sym typeface="Arial"/>
              </a:rPr>
              <a:t>Questions and Comments</a:t>
            </a:r>
          </a:p>
        </p:txBody>
      </p:sp>
      <p:sp>
        <p:nvSpPr>
          <p:cNvPr id="309" name="Shape 309"/>
          <p:cNvSpPr>
            <a:spLocks noGrp="1"/>
          </p:cNvSpPr>
          <p:nvPr>
            <p:ph type="subTitle" idx="1"/>
          </p:nvPr>
        </p:nvSpPr>
        <p:spPr>
          <a:prstGeom prst="rect">
            <a:avLst/>
          </a:prstGeom>
          <a:noFill/>
          <a:ln>
            <a:noFill/>
          </a:ln>
        </p:spPr>
        <p:txBody>
          <a:bodyPr lIns="91425" tIns="91425" rIns="91425" bIns="91425" anchor="t" anchorCtr="0">
            <a:spAutoFit/>
          </a:bodyPr>
          <a:lstStyle/>
          <a:p>
            <a:pPr marL="0" marR="0" lvl="0" indent="0" algn="ctr" rtl="0">
              <a:lnSpc>
                <a:spcPct val="100000"/>
              </a:lnSpc>
              <a:spcBef>
                <a:spcPts val="711"/>
              </a:spcBef>
              <a:spcAft>
                <a:spcPts val="711"/>
              </a:spcAft>
              <a:buClr>
                <a:srgbClr val="000000"/>
              </a:buClr>
              <a:buSzPct val="25000"/>
              <a:buFont typeface="Arial"/>
              <a:buNone/>
            </a:pPr>
            <a:r>
              <a:rPr sz="1350" b="0" i="0" u="none" strike="noStrike" cap="none" baseline="0">
                <a:solidFill>
                  <a:srgbClr val="336985"/>
                </a:solidFill>
                <a:latin typeface="Arial"/>
                <a:ea typeface="Arial"/>
                <a:cs typeface="Arial"/>
                <a:sym typeface="Arial"/>
              </a:rPr>
              <a:t>For more information, visit http://www.globalchange.gov</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“New” National Climate Assessment</a:t>
            </a:r>
            <a:endParaRPr lang="en-US" dirty="0"/>
          </a:p>
        </p:txBody>
      </p:sp>
      <p:sp>
        <p:nvSpPr>
          <p:cNvPr id="6" name="Content Placeholder 5"/>
          <p:cNvSpPr>
            <a:spLocks noGrp="1"/>
          </p:cNvSpPr>
          <p:nvPr>
            <p:ph sz="half" idx="1"/>
          </p:nvPr>
        </p:nvSpPr>
        <p:spPr>
          <a:xfrm>
            <a:off x="4648200" y="1600200"/>
            <a:ext cx="4038600" cy="4525963"/>
          </a:xfrm>
        </p:spPr>
        <p:txBody>
          <a:bodyPr>
            <a:normAutofit fontScale="62500" lnSpcReduction="20000"/>
          </a:bodyPr>
          <a:lstStyle/>
          <a:p>
            <a:pPr marL="0" indent="0">
              <a:lnSpc>
                <a:spcPct val="120000"/>
              </a:lnSpc>
              <a:buNone/>
            </a:pPr>
            <a:r>
              <a:rPr lang="en-US" b="1" dirty="0" smtClean="0">
                <a:solidFill>
                  <a:schemeClr val="accent1">
                    <a:lumMod val="75000"/>
                  </a:schemeClr>
                </a:solidFill>
              </a:rPr>
              <a:t>Goal</a:t>
            </a:r>
          </a:p>
          <a:p>
            <a:pPr>
              <a:lnSpc>
                <a:spcPct val="120000"/>
              </a:lnSpc>
            </a:pPr>
            <a:r>
              <a:rPr lang="en-US" dirty="0" smtClean="0"/>
              <a:t>Enhance the </a:t>
            </a:r>
            <a:r>
              <a:rPr lang="en-US" dirty="0"/>
              <a:t>ability of the United States to anticipate, mitigate, and adapt to changes in the global environment.</a:t>
            </a:r>
          </a:p>
          <a:p>
            <a:pPr>
              <a:lnSpc>
                <a:spcPct val="120000"/>
              </a:lnSpc>
              <a:buNone/>
            </a:pPr>
            <a:r>
              <a:rPr lang="en-US" b="1" dirty="0" smtClean="0">
                <a:solidFill>
                  <a:schemeClr val="accent1">
                    <a:lumMod val="75000"/>
                  </a:schemeClr>
                </a:solidFill>
              </a:rPr>
              <a:t>Vision</a:t>
            </a:r>
            <a:endParaRPr lang="en-US" b="1" dirty="0">
              <a:solidFill>
                <a:schemeClr val="accent1">
                  <a:lumMod val="75000"/>
                </a:schemeClr>
              </a:solidFill>
            </a:endParaRPr>
          </a:p>
          <a:p>
            <a:pPr>
              <a:lnSpc>
                <a:spcPct val="120000"/>
              </a:lnSpc>
            </a:pPr>
            <a:r>
              <a:rPr lang="en-US" dirty="0" smtClean="0"/>
              <a:t>Advance </a:t>
            </a:r>
            <a:r>
              <a:rPr lang="en-US" dirty="0"/>
              <a:t>an </a:t>
            </a:r>
            <a:r>
              <a:rPr lang="en-US" b="1" i="1" dirty="0">
                <a:solidFill>
                  <a:srgbClr val="C00000"/>
                </a:solidFill>
              </a:rPr>
              <a:t>inclusive, broad-based, and sustained process </a:t>
            </a:r>
            <a:r>
              <a:rPr lang="en-US" dirty="0"/>
              <a:t>for assessing and communicating scientific knowledge of the impacts, risks, and vulnerabilities associated with a changing global climate in support of decision-making across the United States</a:t>
            </a:r>
            <a:r>
              <a:rPr lang="en-US" dirty="0" smtClean="0"/>
              <a:t>.</a:t>
            </a:r>
            <a:endParaRPr lang="en-US" dirty="0"/>
          </a:p>
        </p:txBody>
      </p:sp>
      <p:sp>
        <p:nvSpPr>
          <p:cNvPr id="4" name="Slide Number Placeholder 3"/>
          <p:cNvSpPr>
            <a:spLocks noGrp="1"/>
          </p:cNvSpPr>
          <p:nvPr>
            <p:ph type="sldNum" sz="quarter" idx="12"/>
          </p:nvPr>
        </p:nvSpPr>
        <p:spPr/>
        <p:txBody>
          <a:bodyPr/>
          <a:lstStyle/>
          <a:p>
            <a:fld id="{FB8A2B60-A9E1-417D-89E6-31F2CEF2D801}" type="slidenum">
              <a:rPr lang="en-US" smtClean="0"/>
              <a:pPr/>
              <a:t>3</a:t>
            </a:fld>
            <a:endParaRPr lang="en-US" dirty="0"/>
          </a:p>
        </p:txBody>
      </p:sp>
      <p:pic>
        <p:nvPicPr>
          <p:cNvPr id="2050" name="Picture 2" descr="C:\Users\sobrien\AppData\Local\Temp\our_changing_planet_2009_185_20090708_2083337148.jpg"/>
          <p:cNvPicPr>
            <a:picLocks noChangeAspect="1" noChangeArrowheads="1"/>
          </p:cNvPicPr>
          <p:nvPr/>
        </p:nvPicPr>
        <p:blipFill rotWithShape="1">
          <a:blip r:embed="rId2" cstate="print">
            <a:extLst>
              <a:ext uri="{28A0092B-C50C-407E-A947-70E740481C1C}">
                <a14:useLocalDpi xmlns:mc="http://schemas.openxmlformats.org/markup-compatibility/2006" xmlns:mv="urn:schemas-microsoft-com:mac:vml" xmlns:a14="http://schemas.microsoft.com/office/drawing/2010/main" xmlns="" val="0"/>
              </a:ext>
            </a:extLst>
          </a:blip>
          <a:srcRect t="20807" b="-20807"/>
          <a:stretch/>
        </p:blipFill>
        <p:spPr bwMode="auto">
          <a:xfrm>
            <a:off x="1066800" y="1600201"/>
            <a:ext cx="3328416" cy="4953000"/>
          </a:xfrm>
          <a:prstGeom prst="rect">
            <a:avLst/>
          </a:prstGeom>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Lst>
        </p:spPr>
      </p:pic>
    </p:spTree>
    <p:extLst>
      <p:ext uri="{BB962C8B-B14F-4D97-AF65-F5344CB8AC3E}">
        <p14:creationId xmlns:mc="http://schemas.openxmlformats.org/markup-compatibility/2006" xmlns:mv="urn:schemas-microsoft-com:mac:vml" xmlns:p14="http://schemas.microsoft.com/office/powerpoint/2010/main" xmlns="" val="13802367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b="0" dirty="0" smtClean="0"/>
              <a:t>Global Change Information System</a:t>
            </a:r>
            <a:br>
              <a:rPr lang="en-US" b="0" dirty="0" smtClean="0"/>
            </a:br>
            <a:r>
              <a:rPr lang="en-US" b="0" dirty="0" smtClean="0"/>
              <a:t>(GCIS)</a:t>
            </a:r>
            <a:endParaRPr lang="en-US" b="0" dirty="0"/>
          </a:p>
        </p:txBody>
      </p:sp>
      <p:sp>
        <p:nvSpPr>
          <p:cNvPr id="4" name="Slide Number Placeholder 3"/>
          <p:cNvSpPr>
            <a:spLocks noGrp="1"/>
          </p:cNvSpPr>
          <p:nvPr>
            <p:ph type="sldNum" sz="quarter" idx="12"/>
          </p:nvPr>
        </p:nvSpPr>
        <p:spPr/>
        <p:txBody>
          <a:bodyPr/>
          <a:lstStyle/>
          <a:p>
            <a:fld id="{FB8A2B60-A9E1-417D-89E6-31F2CEF2D801}" type="slidenum">
              <a:rPr lang="en-US" smtClean="0"/>
              <a:pPr/>
              <a:t>4</a:t>
            </a:fld>
            <a:endParaRPr lang="en-US" dirty="0"/>
          </a:p>
        </p:txBody>
      </p:sp>
      <p:sp>
        <p:nvSpPr>
          <p:cNvPr id="8" name="Content Placeholder 7"/>
          <p:cNvSpPr>
            <a:spLocks noGrp="1"/>
          </p:cNvSpPr>
          <p:nvPr>
            <p:ph idx="1"/>
          </p:nvPr>
        </p:nvSpPr>
        <p:spPr>
          <a:xfrm>
            <a:off x="914400" y="1905000"/>
            <a:ext cx="7848600" cy="3581400"/>
          </a:xfrm>
        </p:spPr>
        <p:txBody>
          <a:bodyPr>
            <a:normAutofit/>
          </a:bodyPr>
          <a:lstStyle/>
          <a:p>
            <a:pPr marL="0" indent="0">
              <a:buNone/>
            </a:pPr>
            <a:r>
              <a:rPr lang="en-US" u="sng" dirty="0" smtClean="0">
                <a:solidFill>
                  <a:srgbClr val="10253F"/>
                </a:solidFill>
              </a:rPr>
              <a:t>Vision:</a:t>
            </a:r>
          </a:p>
          <a:p>
            <a:pPr marL="0" indent="0">
              <a:buNone/>
            </a:pPr>
            <a:r>
              <a:rPr lang="en-US" dirty="0" smtClean="0"/>
              <a:t>A unified web based source of </a:t>
            </a:r>
            <a:r>
              <a:rPr lang="en-US" i="1" dirty="0" smtClean="0">
                <a:solidFill>
                  <a:srgbClr val="FF0000"/>
                </a:solidFill>
              </a:rPr>
              <a:t>authoritative</a:t>
            </a:r>
            <a:r>
              <a:rPr lang="en-US" dirty="0" smtClean="0"/>
              <a:t>, </a:t>
            </a:r>
            <a:r>
              <a:rPr lang="en-US" i="1" dirty="0" smtClean="0">
                <a:solidFill>
                  <a:srgbClr val="FF0000"/>
                </a:solidFill>
              </a:rPr>
              <a:t>accessible</a:t>
            </a:r>
            <a:r>
              <a:rPr lang="en-US" dirty="0" smtClean="0"/>
              <a:t>, </a:t>
            </a:r>
            <a:r>
              <a:rPr lang="en-US" i="1" dirty="0" smtClean="0">
                <a:solidFill>
                  <a:srgbClr val="FF0000"/>
                </a:solidFill>
              </a:rPr>
              <a:t>usable</a:t>
            </a:r>
            <a:r>
              <a:rPr lang="en-US" dirty="0" smtClean="0"/>
              <a:t>, and </a:t>
            </a:r>
            <a:r>
              <a:rPr lang="en-US" i="1" dirty="0" smtClean="0">
                <a:solidFill>
                  <a:srgbClr val="FF0000"/>
                </a:solidFill>
              </a:rPr>
              <a:t>timely</a:t>
            </a:r>
            <a:r>
              <a:rPr lang="en-US" dirty="0" smtClean="0"/>
              <a:t> information about climate and global change for use by scientists, decision makers, and the public.</a:t>
            </a:r>
          </a:p>
          <a:p>
            <a:pPr marL="0" indent="0">
              <a:buNone/>
            </a:pP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0" dirty="0" smtClean="0"/>
              <a:t>GCIS</a:t>
            </a:r>
            <a:endParaRPr lang="en-US" b="0" dirty="0"/>
          </a:p>
        </p:txBody>
      </p:sp>
      <p:pic>
        <p:nvPicPr>
          <p:cNvPr id="7" name="Content Placeholder 6" descr="diag1.png"/>
          <p:cNvPicPr>
            <a:picLocks noGrp="1" noChangeAspect="1"/>
          </p:cNvPicPr>
          <p:nvPr>
            <p:ph idx="1"/>
          </p:nvPr>
        </p:nvPicPr>
        <p:blipFill>
          <a:blip r:embed="rId3"/>
          <a:stretch>
            <a:fillRect/>
          </a:stretch>
        </p:blipFill>
        <p:spPr>
          <a:xfrm>
            <a:off x="838199" y="1738688"/>
            <a:ext cx="8189449" cy="4433512"/>
          </a:xfrm>
        </p:spPr>
      </p:pic>
      <p:sp>
        <p:nvSpPr>
          <p:cNvPr id="4" name="Slide Number Placeholder 3"/>
          <p:cNvSpPr>
            <a:spLocks noGrp="1"/>
          </p:cNvSpPr>
          <p:nvPr>
            <p:ph type="sldNum" sz="quarter" idx="12"/>
          </p:nvPr>
        </p:nvSpPr>
        <p:spPr/>
        <p:txBody>
          <a:bodyPr/>
          <a:lstStyle/>
          <a:p>
            <a:fld id="{FB8A2B60-A9E1-417D-89E6-31F2CEF2D801}" type="slidenum">
              <a:rPr lang="en-US" smtClean="0"/>
              <a:pPr/>
              <a:t>5</a:t>
            </a:fld>
            <a:endParaRPr lang="en-US" dirty="0"/>
          </a:p>
        </p:txBody>
      </p:sp>
    </p:spTree>
    <p:extLst>
      <p:ext uri="{BB962C8B-B14F-4D97-AF65-F5344CB8AC3E}">
        <p14:creationId xmlns:p14="http://schemas.microsoft.com/office/powerpoint/2010/main" xmlns="" val="5117042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53E56D3-98D5-FE4C-BBB4-DB5E4633ABF0}" type="slidenum">
              <a:rPr lang="en-US" smtClean="0"/>
              <a:pPr/>
              <a:t>6</a:t>
            </a:fld>
            <a:endParaRPr lang="en-US" dirty="0"/>
          </a:p>
        </p:txBody>
      </p:sp>
      <p:sp>
        <p:nvSpPr>
          <p:cNvPr id="6" name="Title 1"/>
          <p:cNvSpPr txBox="1">
            <a:spLocks/>
          </p:cNvSpPr>
          <p:nvPr/>
        </p:nvSpPr>
        <p:spPr>
          <a:xfrm>
            <a:off x="457200" y="274638"/>
            <a:ext cx="8229600" cy="1143000"/>
          </a:xfrm>
          <a:prstGeom prst="rect">
            <a:avLst/>
          </a:prstGeom>
        </p:spPr>
        <p:txBody>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rgbClr val="274D60"/>
                </a:solidFill>
                <a:effectLst/>
                <a:uLnTx/>
                <a:uFillTx/>
                <a:latin typeface="+mj-lt"/>
                <a:ea typeface="+mj-ea"/>
                <a:cs typeface="+mj-cs"/>
              </a:rPr>
              <a:t>Linked Data</a:t>
            </a:r>
            <a:r>
              <a:rPr kumimoji="0" lang="en-US" sz="4400" b="0" i="0" u="none" strike="noStrike" kern="1200" cap="none" spc="0" normalizeH="0" noProof="0" dirty="0" smtClean="0">
                <a:ln>
                  <a:noFill/>
                </a:ln>
                <a:solidFill>
                  <a:srgbClr val="274D60"/>
                </a:solidFill>
                <a:effectLst/>
                <a:uLnTx/>
                <a:uFillTx/>
                <a:latin typeface="+mj-lt"/>
                <a:ea typeface="+mj-ea"/>
                <a:cs typeface="+mj-cs"/>
              </a:rPr>
              <a:t> Principles</a:t>
            </a:r>
            <a:endParaRPr kumimoji="0" lang="en-US" sz="4400" b="0" i="0" u="none" strike="noStrike" kern="1200" cap="none" spc="0" normalizeH="0" baseline="0" noProof="0" dirty="0">
              <a:ln>
                <a:noFill/>
              </a:ln>
              <a:solidFill>
                <a:srgbClr val="274D60"/>
              </a:solidFill>
              <a:effectLst/>
              <a:uLnTx/>
              <a:uFillTx/>
              <a:latin typeface="+mj-lt"/>
              <a:ea typeface="+mj-ea"/>
              <a:cs typeface="+mj-cs"/>
            </a:endParaRPr>
          </a:p>
        </p:txBody>
      </p:sp>
      <p:sp>
        <p:nvSpPr>
          <p:cNvPr id="7" name="Shape 208"/>
          <p:cNvSpPr txBox="1">
            <a:spLocks/>
          </p:cNvSpPr>
          <p:nvPr/>
        </p:nvSpPr>
        <p:spPr>
          <a:xfrm>
            <a:off x="838200" y="1447800"/>
            <a:ext cx="7848600" cy="2785348"/>
          </a:xfrm>
          <a:prstGeom prst="rect">
            <a:avLst/>
          </a:prstGeom>
          <a:noFill/>
          <a:ln>
            <a:noFill/>
          </a:ln>
        </p:spPr>
        <p:txBody>
          <a:bodyPr wrap="square" lIns="91425" tIns="91425" rIns="91425" bIns="91425" anchor="t" anchorCtr="0">
            <a:spAutoFit/>
          </a:bodyPr>
          <a:lstStyle/>
          <a:p>
            <a:pPr marL="381000" marR="0" lvl="0" indent="-165100" algn="l" defTabSz="457200" rtl="0" eaLnBrk="1" fontAlgn="auto" latinLnBrk="0" hangingPunct="1">
              <a:lnSpc>
                <a:spcPct val="100000"/>
              </a:lnSpc>
              <a:spcBef>
                <a:spcPts val="457"/>
              </a:spcBef>
              <a:spcAft>
                <a:spcPts val="457"/>
              </a:spcAft>
              <a:buClr>
                <a:srgbClr val="000000"/>
              </a:buClr>
              <a:buSzPct val="214285"/>
              <a:buFont typeface="Arial"/>
              <a:buNone/>
              <a:tabLst/>
              <a:defRPr/>
            </a:pPr>
            <a:r>
              <a:rPr kumimoji="0" lang="en-US" sz="2400" b="0" i="0" u="none" strike="noStrike" kern="1200" cap="none" spc="0" normalizeH="0" baseline="0" noProof="0" dirty="0" smtClean="0">
                <a:ln>
                  <a:noFill/>
                </a:ln>
                <a:solidFill>
                  <a:srgbClr val="000000"/>
                </a:solidFill>
                <a:effectLst/>
                <a:uLnTx/>
                <a:uFillTx/>
                <a:latin typeface="+mn-lt"/>
                <a:ea typeface="Arial"/>
                <a:cs typeface="Arial"/>
                <a:sym typeface="Arial"/>
              </a:rPr>
              <a:t>1. Use URIs as names for things.</a:t>
            </a:r>
          </a:p>
          <a:p>
            <a:pPr marL="381000" marR="0" lvl="0" indent="-165100" algn="l" defTabSz="457200" rtl="0" eaLnBrk="1" fontAlgn="auto" latinLnBrk="0" hangingPunct="1">
              <a:lnSpc>
                <a:spcPct val="100000"/>
              </a:lnSpc>
              <a:spcBef>
                <a:spcPts val="457"/>
              </a:spcBef>
              <a:spcAft>
                <a:spcPts val="457"/>
              </a:spcAft>
              <a:buClr>
                <a:srgbClr val="000000"/>
              </a:buClr>
              <a:buSzPct val="214285"/>
              <a:buFont typeface="Arial"/>
              <a:buNone/>
              <a:tabLst/>
              <a:defRPr/>
            </a:pPr>
            <a:r>
              <a:rPr lang="en-US" sz="2400" dirty="0" smtClean="0">
                <a:solidFill>
                  <a:srgbClr val="000000"/>
                </a:solidFill>
                <a:ea typeface="Arial"/>
                <a:cs typeface="Arial"/>
                <a:sym typeface="Arial"/>
              </a:rPr>
              <a:t>2. Use HTTP URIs so that people can look up those names.</a:t>
            </a:r>
          </a:p>
          <a:p>
            <a:pPr marL="381000" marR="0" lvl="0" indent="-165100" algn="l" defTabSz="457200" rtl="0" eaLnBrk="1" fontAlgn="auto" latinLnBrk="0" hangingPunct="1">
              <a:lnSpc>
                <a:spcPct val="100000"/>
              </a:lnSpc>
              <a:spcBef>
                <a:spcPts val="457"/>
              </a:spcBef>
              <a:spcAft>
                <a:spcPts val="457"/>
              </a:spcAft>
              <a:buClr>
                <a:srgbClr val="000000"/>
              </a:buClr>
              <a:buSzPct val="214285"/>
              <a:buFont typeface="Arial"/>
              <a:buNone/>
              <a:tabLst/>
              <a:defRPr/>
            </a:pPr>
            <a:r>
              <a:rPr kumimoji="0" lang="en-US" sz="2400" b="0" i="0" u="none" strike="noStrike" kern="1200" cap="none" spc="0" normalizeH="0" baseline="0" noProof="0" dirty="0" smtClean="0">
                <a:ln>
                  <a:noFill/>
                </a:ln>
                <a:solidFill>
                  <a:srgbClr val="000000"/>
                </a:solidFill>
                <a:effectLst/>
                <a:uLnTx/>
                <a:uFillTx/>
                <a:latin typeface="+mn-lt"/>
                <a:ea typeface="Arial"/>
                <a:cs typeface="Arial"/>
                <a:sym typeface="Arial"/>
              </a:rPr>
              <a:t>3. When someone looks up a URI, provide useful information, using</a:t>
            </a:r>
            <a:r>
              <a:rPr kumimoji="0" lang="en-US" sz="2400" b="0" i="0" u="none" strike="noStrike" kern="1200" cap="none" spc="0" normalizeH="0" noProof="0" dirty="0" smtClean="0">
                <a:ln>
                  <a:noFill/>
                </a:ln>
                <a:solidFill>
                  <a:srgbClr val="000000"/>
                </a:solidFill>
                <a:effectLst/>
                <a:uLnTx/>
                <a:uFillTx/>
                <a:latin typeface="+mn-lt"/>
                <a:ea typeface="Arial"/>
                <a:cs typeface="Arial"/>
                <a:sym typeface="Arial"/>
              </a:rPr>
              <a:t> the standards.</a:t>
            </a:r>
          </a:p>
          <a:p>
            <a:pPr marL="381000" marR="0" lvl="0" indent="-165100" algn="l" defTabSz="457200" rtl="0" eaLnBrk="1" fontAlgn="auto" latinLnBrk="0" hangingPunct="1">
              <a:lnSpc>
                <a:spcPct val="100000"/>
              </a:lnSpc>
              <a:spcBef>
                <a:spcPts val="457"/>
              </a:spcBef>
              <a:spcAft>
                <a:spcPts val="457"/>
              </a:spcAft>
              <a:buClr>
                <a:srgbClr val="000000"/>
              </a:buClr>
              <a:buSzPct val="214285"/>
              <a:buFont typeface="Arial"/>
              <a:buNone/>
              <a:tabLst/>
              <a:defRPr/>
            </a:pPr>
            <a:r>
              <a:rPr lang="en-US" sz="2400" baseline="0" dirty="0" smtClean="0">
                <a:solidFill>
                  <a:srgbClr val="000000"/>
                </a:solidFill>
                <a:ea typeface="Arial"/>
                <a:cs typeface="Arial"/>
                <a:sym typeface="Arial"/>
              </a:rPr>
              <a:t>4.</a:t>
            </a:r>
            <a:r>
              <a:rPr lang="en-US" sz="2400" dirty="0" smtClean="0">
                <a:solidFill>
                  <a:srgbClr val="000000"/>
                </a:solidFill>
                <a:ea typeface="Arial"/>
                <a:cs typeface="Arial"/>
                <a:sym typeface="Arial"/>
              </a:rPr>
              <a:t> Include links to other URIs, so that they can discover more things.</a:t>
            </a:r>
            <a:endParaRPr kumimoji="0" lang="en-US" sz="2000" b="0" i="0" u="none" strike="noStrike" kern="1200" cap="none" spc="0" normalizeH="0" baseline="0" noProof="0" dirty="0">
              <a:ln>
                <a:noFill/>
              </a:ln>
              <a:solidFill>
                <a:srgbClr val="000000"/>
              </a:solidFill>
              <a:effectLst/>
              <a:uLnTx/>
              <a:uFillTx/>
              <a:latin typeface="+mn-lt"/>
              <a:ea typeface="Arial"/>
              <a:cs typeface="Arial"/>
              <a:sym typeface="Arial"/>
            </a:endParaRPr>
          </a:p>
        </p:txBody>
      </p:sp>
      <p:sp>
        <p:nvSpPr>
          <p:cNvPr id="8" name="TextBox 7"/>
          <p:cNvSpPr txBox="1"/>
          <p:nvPr/>
        </p:nvSpPr>
        <p:spPr>
          <a:xfrm>
            <a:off x="4227461" y="5867400"/>
            <a:ext cx="4916539" cy="369332"/>
          </a:xfrm>
          <a:prstGeom prst="rect">
            <a:avLst/>
          </a:prstGeom>
          <a:noFill/>
        </p:spPr>
        <p:txBody>
          <a:bodyPr wrap="none" rtlCol="0">
            <a:spAutoFit/>
          </a:bodyPr>
          <a:lstStyle/>
          <a:p>
            <a:r>
              <a:rPr lang="en-US" dirty="0" smtClean="0"/>
              <a:t>http://www.w3.org/DesignIssues/LinkedData.html</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Linked Open Data</a:t>
            </a:r>
            <a:endParaRPr lang="en-US" dirty="0"/>
          </a:p>
        </p:txBody>
      </p:sp>
      <p:sp>
        <p:nvSpPr>
          <p:cNvPr id="3" name="Slide Number Placeholder 2"/>
          <p:cNvSpPr>
            <a:spLocks noGrp="1"/>
          </p:cNvSpPr>
          <p:nvPr>
            <p:ph type="sldNum" sz="quarter" idx="12"/>
          </p:nvPr>
        </p:nvSpPr>
        <p:spPr/>
        <p:txBody>
          <a:bodyPr/>
          <a:lstStyle/>
          <a:p>
            <a:fld id="{353E56D3-98D5-FE4C-BBB4-DB5E4633ABF0}" type="slidenum">
              <a:rPr lang="en-US" smtClean="0"/>
              <a:pPr/>
              <a:t>7</a:t>
            </a:fld>
            <a:endParaRPr lang="en-US" dirty="0"/>
          </a:p>
        </p:txBody>
      </p:sp>
      <p:pic>
        <p:nvPicPr>
          <p:cNvPr id="36866" name="Picture 2" descr="Get a 5* mug"/>
          <p:cNvPicPr>
            <a:picLocks noChangeAspect="1" noChangeArrowheads="1"/>
          </p:cNvPicPr>
          <p:nvPr/>
        </p:nvPicPr>
        <p:blipFill>
          <a:blip r:embed="rId2"/>
          <a:srcRect/>
          <a:stretch>
            <a:fillRect/>
          </a:stretch>
        </p:blipFill>
        <p:spPr bwMode="auto">
          <a:xfrm>
            <a:off x="990600" y="1447800"/>
            <a:ext cx="3333750" cy="3333750"/>
          </a:xfrm>
          <a:prstGeom prst="rect">
            <a:avLst/>
          </a:prstGeom>
          <a:noFill/>
        </p:spPr>
      </p:pic>
      <p:pic>
        <p:nvPicPr>
          <p:cNvPr id="36868" name="Picture 4" descr="5-star steps by example"/>
          <p:cNvPicPr>
            <a:picLocks noChangeAspect="1" noChangeArrowheads="1"/>
          </p:cNvPicPr>
          <p:nvPr/>
        </p:nvPicPr>
        <p:blipFill>
          <a:blip r:embed="rId3"/>
          <a:srcRect/>
          <a:stretch>
            <a:fillRect/>
          </a:stretch>
        </p:blipFill>
        <p:spPr bwMode="auto">
          <a:xfrm>
            <a:off x="2667000" y="2286000"/>
            <a:ext cx="6667500" cy="4124326"/>
          </a:xfrm>
          <a:prstGeom prst="rect">
            <a:avLst/>
          </a:prstGeom>
          <a:noFill/>
        </p:spPr>
      </p:pic>
      <p:sp>
        <p:nvSpPr>
          <p:cNvPr id="7" name="TextBox 6"/>
          <p:cNvSpPr txBox="1"/>
          <p:nvPr/>
        </p:nvSpPr>
        <p:spPr>
          <a:xfrm>
            <a:off x="4876800" y="5791200"/>
            <a:ext cx="2118465" cy="369332"/>
          </a:xfrm>
          <a:prstGeom prst="rect">
            <a:avLst/>
          </a:prstGeom>
          <a:noFill/>
        </p:spPr>
        <p:txBody>
          <a:bodyPr wrap="none" rtlCol="0">
            <a:spAutoFit/>
          </a:bodyPr>
          <a:lstStyle/>
          <a:p>
            <a:r>
              <a:rPr lang="en-US" dirty="0" smtClean="0"/>
              <a:t>http://5stardata.info</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53E56D3-98D5-FE4C-BBB4-DB5E4633ABF0}" type="slidenum">
              <a:rPr lang="en-US" smtClean="0"/>
              <a:pPr/>
              <a:t>8</a:t>
            </a:fld>
            <a:endParaRPr lang="en-US" dirty="0"/>
          </a:p>
        </p:txBody>
      </p:sp>
      <p:sp>
        <p:nvSpPr>
          <p:cNvPr id="6" name="Title 1"/>
          <p:cNvSpPr txBox="1">
            <a:spLocks/>
          </p:cNvSpPr>
          <p:nvPr/>
        </p:nvSpPr>
        <p:spPr>
          <a:xfrm>
            <a:off x="457200" y="274638"/>
            <a:ext cx="8229600" cy="1143000"/>
          </a:xfrm>
          <a:prstGeom prst="rect">
            <a:avLst/>
          </a:prstGeom>
        </p:spPr>
        <p:txBody>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rgbClr val="274D60"/>
                </a:solidFill>
                <a:effectLst/>
                <a:uLnTx/>
                <a:uFillTx/>
                <a:latin typeface="+mj-lt"/>
                <a:ea typeface="+mj-ea"/>
                <a:cs typeface="+mj-cs"/>
              </a:rPr>
              <a:t>Data</a:t>
            </a:r>
            <a:r>
              <a:rPr kumimoji="0" lang="en-US" sz="4400" b="0" i="0" u="none" strike="noStrike" kern="1200" cap="none" spc="0" normalizeH="0" noProof="0" dirty="0" smtClean="0">
                <a:ln>
                  <a:noFill/>
                </a:ln>
                <a:solidFill>
                  <a:srgbClr val="274D60"/>
                </a:solidFill>
                <a:effectLst/>
                <a:uLnTx/>
                <a:uFillTx/>
                <a:latin typeface="+mj-lt"/>
                <a:ea typeface="+mj-ea"/>
                <a:cs typeface="+mj-cs"/>
              </a:rPr>
              <a:t> Identifiers</a:t>
            </a:r>
            <a:endParaRPr kumimoji="0" lang="en-US" sz="4400" b="0" i="0" u="none" strike="noStrike" kern="1200" cap="none" spc="0" normalizeH="0" baseline="0" noProof="0" dirty="0">
              <a:ln>
                <a:noFill/>
              </a:ln>
              <a:solidFill>
                <a:srgbClr val="274D60"/>
              </a:solidFill>
              <a:effectLst/>
              <a:uLnTx/>
              <a:uFillTx/>
              <a:latin typeface="+mj-lt"/>
              <a:ea typeface="+mj-ea"/>
              <a:cs typeface="+mj-cs"/>
            </a:endParaRPr>
          </a:p>
        </p:txBody>
      </p:sp>
      <p:sp>
        <p:nvSpPr>
          <p:cNvPr id="11" name="TextBox 10"/>
          <p:cNvSpPr txBox="1"/>
          <p:nvPr/>
        </p:nvSpPr>
        <p:spPr>
          <a:xfrm>
            <a:off x="990601" y="1295400"/>
            <a:ext cx="7543800" cy="4616648"/>
          </a:xfrm>
          <a:prstGeom prst="rect">
            <a:avLst/>
          </a:prstGeom>
          <a:noFill/>
        </p:spPr>
        <p:txBody>
          <a:bodyPr wrap="square" rtlCol="0">
            <a:spAutoFit/>
          </a:bodyPr>
          <a:lstStyle/>
          <a:p>
            <a:pPr>
              <a:buFont typeface="Arial" pitchFamily="34" charset="0"/>
              <a:buChar char="•"/>
            </a:pPr>
            <a:r>
              <a:rPr lang="en-US" sz="2400" dirty="0" smtClean="0"/>
              <a:t>NASA Earth Science Data Systems Working Group and ESIP Federation study resulted in  dataset identifiers recommendations, [1] </a:t>
            </a:r>
            <a:r>
              <a:rPr lang="en-US" sz="2400" dirty="0" err="1" smtClean="0"/>
              <a:t>Duerr</a:t>
            </a:r>
            <a:r>
              <a:rPr lang="en-US" sz="2400" dirty="0" smtClean="0"/>
              <a:t>, et. al.</a:t>
            </a:r>
          </a:p>
          <a:p>
            <a:pPr>
              <a:buFont typeface="Arial" pitchFamily="34" charset="0"/>
              <a:buChar char="•"/>
            </a:pPr>
            <a:endParaRPr lang="en-US" sz="2400" dirty="0" smtClean="0"/>
          </a:p>
          <a:p>
            <a:pPr>
              <a:buFont typeface="Arial" pitchFamily="34" charset="0"/>
              <a:buChar char="•"/>
            </a:pPr>
            <a:r>
              <a:rPr lang="en-US" sz="2400" dirty="0" smtClean="0"/>
              <a:t>DOI</a:t>
            </a:r>
            <a:r>
              <a:rPr lang="en-US" sz="2400" dirty="0" smtClean="0">
                <a:solidFill>
                  <a:srgbClr val="FF0000"/>
                </a:solidFill>
              </a:rPr>
              <a:t> </a:t>
            </a:r>
            <a:r>
              <a:rPr lang="en-US" sz="2400" dirty="0" smtClean="0"/>
              <a:t>– Digital Object Identifiers provide a well-defined mechanism to attach an identifier to a digital object.</a:t>
            </a:r>
          </a:p>
          <a:p>
            <a:pPr>
              <a:buFont typeface="Arial" pitchFamily="34" charset="0"/>
              <a:buChar char="•"/>
            </a:pPr>
            <a:endParaRPr lang="en-US" sz="2400" dirty="0" smtClean="0"/>
          </a:p>
          <a:p>
            <a:r>
              <a:rPr lang="en-US" sz="2400" dirty="0" smtClean="0"/>
              <a:t>Recommendation adopted by NASA for EOSDIS:</a:t>
            </a:r>
          </a:p>
          <a:p>
            <a:endParaRPr lang="en-US" sz="1400" dirty="0" smtClean="0">
              <a:latin typeface="Courier New" pitchFamily="49" charset="0"/>
              <a:cs typeface="Courier New" pitchFamily="49" charset="0"/>
            </a:endParaRPr>
          </a:p>
          <a:p>
            <a:r>
              <a:rPr lang="en-US" sz="1400" b="1" dirty="0" smtClean="0">
                <a:solidFill>
                  <a:srgbClr val="0070C0"/>
                </a:solidFill>
                <a:latin typeface="Courier New" pitchFamily="49" charset="0"/>
                <a:cs typeface="Courier New" pitchFamily="49" charset="0"/>
              </a:rPr>
              <a:t>http://earthdata.nasa.gov/wiki/main/index.php/Digital_Object_Identifiers_(DOIs)_for_EOSDIS</a:t>
            </a:r>
          </a:p>
          <a:p>
            <a:endParaRPr lang="en-US" sz="1400" dirty="0" smtClean="0">
              <a:latin typeface="Courier New" pitchFamily="49" charset="0"/>
              <a:cs typeface="Courier New" pitchFamily="49" charset="0"/>
            </a:endParaRPr>
          </a:p>
          <a:p>
            <a:r>
              <a:rPr lang="en-US" sz="1400" b="1" dirty="0" smtClean="0">
                <a:solidFill>
                  <a:srgbClr val="0070C0"/>
                </a:solidFill>
                <a:latin typeface="Courier New" pitchFamily="49" charset="0"/>
                <a:cs typeface="Courier New" pitchFamily="49" charset="0"/>
              </a:rPr>
              <a:t>doi:10.5067/MEASURES/GSSTF/DATA308</a:t>
            </a:r>
          </a:p>
          <a:p>
            <a:endParaRPr lang="en-US" sz="1400" dirty="0" smtClean="0">
              <a:latin typeface="Courier New" pitchFamily="49" charset="0"/>
              <a:cs typeface="Courier New" pitchFamily="49" charset="0"/>
            </a:endParaRPr>
          </a:p>
          <a:p>
            <a:r>
              <a:rPr lang="en-US" sz="1400" b="1" dirty="0" smtClean="0">
                <a:solidFill>
                  <a:srgbClr val="0070C0"/>
                </a:solidFill>
                <a:latin typeface="Courier New" pitchFamily="49" charset="0"/>
                <a:cs typeface="Courier New" pitchFamily="49" charset="0"/>
              </a:rPr>
              <a:t>http://dx.doi.org/10.5067/MEASURES/GSSTF/DATA308</a:t>
            </a:r>
            <a:r>
              <a:rPr lang="en-US" b="1" dirty="0" smtClean="0">
                <a:solidFill>
                  <a:srgbClr val="0070C0"/>
                </a:solidFill>
              </a:rPr>
              <a:t> </a:t>
            </a:r>
            <a:endParaRPr lang="en-US" b="1" dirty="0">
              <a:solidFill>
                <a:srgbClr val="0070C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53E56D3-98D5-FE4C-BBB4-DB5E4633ABF0}" type="slidenum">
              <a:rPr lang="en-US" smtClean="0"/>
              <a:pPr/>
              <a:t>9</a:t>
            </a:fld>
            <a:endParaRPr lang="en-US" dirty="0"/>
          </a:p>
        </p:txBody>
      </p:sp>
      <p:sp>
        <p:nvSpPr>
          <p:cNvPr id="6" name="Title 1"/>
          <p:cNvSpPr txBox="1">
            <a:spLocks/>
          </p:cNvSpPr>
          <p:nvPr/>
        </p:nvSpPr>
        <p:spPr>
          <a:xfrm>
            <a:off x="457200" y="274638"/>
            <a:ext cx="8229600" cy="1143000"/>
          </a:xfrm>
          <a:prstGeom prst="rect">
            <a:avLst/>
          </a:prstGeom>
        </p:spPr>
        <p:txBody>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rgbClr val="274D60"/>
                </a:solidFill>
                <a:effectLst/>
                <a:uLnTx/>
                <a:uFillTx/>
                <a:latin typeface="+mj-lt"/>
                <a:ea typeface="+mj-ea"/>
                <a:cs typeface="+mj-cs"/>
              </a:rPr>
              <a:t>Identifier Resolution</a:t>
            </a:r>
            <a:endParaRPr kumimoji="0" lang="en-US" sz="4400" b="0" i="0" u="none" strike="noStrike" kern="1200" cap="none" spc="0" normalizeH="0" baseline="0" noProof="0" dirty="0">
              <a:ln>
                <a:noFill/>
              </a:ln>
              <a:solidFill>
                <a:srgbClr val="274D60"/>
              </a:solidFill>
              <a:effectLst/>
              <a:uLnTx/>
              <a:uFillTx/>
              <a:latin typeface="+mj-lt"/>
              <a:ea typeface="+mj-ea"/>
              <a:cs typeface="+mj-cs"/>
            </a:endParaRPr>
          </a:p>
        </p:txBody>
      </p:sp>
      <p:sp>
        <p:nvSpPr>
          <p:cNvPr id="11" name="TextBox 10"/>
          <p:cNvSpPr txBox="1"/>
          <p:nvPr/>
        </p:nvSpPr>
        <p:spPr>
          <a:xfrm>
            <a:off x="990600" y="1295400"/>
            <a:ext cx="7924799" cy="6386363"/>
          </a:xfrm>
          <a:prstGeom prst="rect">
            <a:avLst/>
          </a:prstGeom>
          <a:noFill/>
        </p:spPr>
        <p:txBody>
          <a:bodyPr wrap="square" rtlCol="0">
            <a:spAutoFit/>
          </a:bodyPr>
          <a:lstStyle/>
          <a:p>
            <a:r>
              <a:rPr lang="en-US" sz="1600" dirty="0" smtClean="0">
                <a:latin typeface="Courier New" pitchFamily="49" charset="0"/>
                <a:cs typeface="Courier New" pitchFamily="49" charset="0"/>
                <a:hlinkClick r:id="rId2"/>
              </a:rPr>
              <a:t>doi:10.5067/MEASURES/GSSTF/DATA308</a:t>
            </a:r>
            <a:endParaRPr lang="en-US" sz="1600" dirty="0" smtClean="0">
              <a:latin typeface="Courier New" pitchFamily="49" charset="0"/>
              <a:cs typeface="Courier New" pitchFamily="49" charset="0"/>
            </a:endParaRPr>
          </a:p>
          <a:p>
            <a:endParaRPr lang="en-US" sz="1400" dirty="0" smtClean="0">
              <a:latin typeface="Courier New" pitchFamily="49" charset="0"/>
              <a:cs typeface="Courier New" pitchFamily="49" charset="0"/>
            </a:endParaRPr>
          </a:p>
          <a:p>
            <a:r>
              <a:rPr lang="en-US" sz="2400" dirty="0" smtClean="0">
                <a:cs typeface="Courier New" pitchFamily="49" charset="0"/>
              </a:rPr>
              <a:t>A </a:t>
            </a:r>
            <a:r>
              <a:rPr lang="en-US" sz="2400" dirty="0" smtClean="0"/>
              <a:t>common, persistent, citable reference to that dataset.</a:t>
            </a:r>
          </a:p>
          <a:p>
            <a:endParaRPr lang="en-US" sz="2400" dirty="0" smtClean="0"/>
          </a:p>
          <a:p>
            <a:r>
              <a:rPr lang="en-US" sz="2400" dirty="0" smtClean="0"/>
              <a:t>We build GCIS specific identifiers from those:</a:t>
            </a:r>
          </a:p>
          <a:p>
            <a:endParaRPr lang="en-US" sz="2400" dirty="0" smtClean="0"/>
          </a:p>
          <a:p>
            <a:r>
              <a:rPr lang="en-US" sz="1500" dirty="0" smtClean="0">
                <a:latin typeface="Courier New" pitchFamily="49" charset="0"/>
                <a:cs typeface="Courier New" pitchFamily="49" charset="0"/>
                <a:hlinkClick r:id="rId3"/>
              </a:rPr>
              <a:t>http://data.globalchange.gov/doi/10.5067/MEASURES/GSSTF/DATA308</a:t>
            </a:r>
            <a:endParaRPr lang="en-US" sz="1500" dirty="0" smtClean="0">
              <a:latin typeface="Courier New" pitchFamily="49" charset="0"/>
              <a:cs typeface="Courier New" pitchFamily="49" charset="0"/>
            </a:endParaRPr>
          </a:p>
          <a:p>
            <a:endParaRPr lang="en-US" sz="1400" dirty="0" smtClean="0">
              <a:latin typeface="Courier New" pitchFamily="49" charset="0"/>
              <a:cs typeface="Courier New" pitchFamily="49" charset="0"/>
            </a:endParaRPr>
          </a:p>
          <a:p>
            <a:r>
              <a:rPr lang="en-US" sz="2400" dirty="0" smtClean="0">
                <a:cs typeface="Courier New" pitchFamily="49" charset="0"/>
              </a:rPr>
              <a:t>Then we can resolve it (with content negotiation) on our site,  and link it with identifiers for our other resources, including asserting equivalence and linking with the data center responsible for stewardship and distribution of the actual data.  We can also refer and link to other repositories of information about those resources.</a:t>
            </a:r>
            <a:endParaRPr lang="en-US" sz="1400" dirty="0" smtClean="0">
              <a:latin typeface="Courier New" pitchFamily="49" charset="0"/>
              <a:cs typeface="Courier New" pitchFamily="49" charset="0"/>
            </a:endParaRPr>
          </a:p>
          <a:p>
            <a:endParaRPr lang="en-US" sz="1400" dirty="0" smtClean="0">
              <a:latin typeface="Courier New" pitchFamily="49" charset="0"/>
              <a:cs typeface="Courier New" pitchFamily="49" charset="0"/>
            </a:endParaRPr>
          </a:p>
          <a:p>
            <a:endParaRPr lang="en-US" sz="2400" dirty="0" smtClean="0"/>
          </a:p>
          <a:p>
            <a:endParaRPr lang="en-US" sz="2400" dirty="0" smtClean="0"/>
          </a:p>
          <a:p>
            <a:endParaRPr lang="en-US" sz="2400" dirty="0" smtClean="0"/>
          </a:p>
          <a:p>
            <a:endParaRPr lang="en-US" sz="24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1010</Words>
  <Application>Microsoft Office PowerPoint</Application>
  <PresentationFormat>On-screen Show (4:3)</PresentationFormat>
  <Paragraphs>173</Paragraphs>
  <Slides>20</Slides>
  <Notes>8</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Slide 1</vt:lpstr>
      <vt:lpstr>NCA 2009</vt:lpstr>
      <vt:lpstr>The “New” National Climate Assessment</vt:lpstr>
      <vt:lpstr>Global Change Information System (GCIS)</vt:lpstr>
      <vt:lpstr>GCIS</vt:lpstr>
      <vt:lpstr>Slide 6</vt:lpstr>
      <vt:lpstr>Linked Open Data</vt:lpstr>
      <vt:lpstr>Slide 8</vt:lpstr>
      <vt:lpstr>Slide 9</vt:lpstr>
      <vt:lpstr>Slide 10</vt:lpstr>
      <vt:lpstr>GCIS</vt:lpstr>
      <vt:lpstr>NCA links to GCIS entities</vt:lpstr>
      <vt:lpstr>URI Schema</vt:lpstr>
      <vt:lpstr>More Examples</vt:lpstr>
      <vt:lpstr>W3C PROV (starting points..)</vt:lpstr>
      <vt:lpstr>Slide 16</vt:lpstr>
      <vt:lpstr>Interagency Information Integration</vt:lpstr>
      <vt:lpstr>GCIS Data Mining</vt:lpstr>
      <vt:lpstr>GCIS Benefits</vt:lpstr>
      <vt:lpstr>Slide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2012-08-06T12:11:56Z</dcterms:created>
  <dcterms:modified xsi:type="dcterms:W3CDTF">2012-12-26T02:38:46Z</dcterms:modified>
</cp:coreProperties>
</file>