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327" r:id="rId3"/>
    <p:sldId id="258" r:id="rId4"/>
    <p:sldId id="328" r:id="rId5"/>
    <p:sldId id="329" r:id="rId6"/>
    <p:sldId id="330" r:id="rId7"/>
    <p:sldId id="331" r:id="rId8"/>
    <p:sldId id="332" r:id="rId9"/>
    <p:sldId id="264" r:id="rId10"/>
    <p:sldId id="333" r:id="rId11"/>
    <p:sldId id="325" r:id="rId12"/>
    <p:sldId id="32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6" autoAdjust="0"/>
    <p:restoredTop sz="91304" autoAdjust="0"/>
  </p:normalViewPr>
  <p:slideViewPr>
    <p:cSldViewPr snapToGrid="0" snapToObjects="1">
      <p:cViewPr varScale="1">
        <p:scale>
          <a:sx n="97" d="100"/>
          <a:sy n="97" d="100"/>
        </p:scale>
        <p:origin x="-48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FEBE6F-2EFB-9D41-B25B-FAAFA5954E20}" type="doc">
      <dgm:prSet loTypeId="urn:microsoft.com/office/officeart/2005/8/layout/chevron1" loCatId="" qsTypeId="urn:microsoft.com/office/officeart/2005/8/quickstyle/simple4" qsCatId="simple" csTypeId="urn:microsoft.com/office/officeart/2005/8/colors/colorful4" csCatId="colorful" phldr="1"/>
      <dgm:spPr/>
    </dgm:pt>
    <dgm:pt modelId="{8167B252-7BF0-9547-9F4F-BD5F11B2208C}">
      <dgm:prSet phldrT="[Text]"/>
      <dgm:spPr>
        <a:gradFill rotWithShape="0">
          <a:gsLst>
            <a:gs pos="0">
              <a:schemeClr val="accent6">
                <a:lumMod val="50000"/>
              </a:schemeClr>
            </a:gs>
            <a:gs pos="100000">
              <a:schemeClr val="accent6">
                <a:lumMod val="60000"/>
                <a:lumOff val="40000"/>
              </a:schemeClr>
            </a:gs>
          </a:gsLst>
        </a:gradFill>
      </dgm:spPr>
      <dgm:t>
        <a:bodyPr/>
        <a:lstStyle/>
        <a:p>
          <a:r>
            <a:rPr lang="en-US" dirty="0" smtClean="0"/>
            <a:t>Metadata as a Service</a:t>
          </a:r>
        </a:p>
        <a:p>
          <a:r>
            <a:rPr lang="en-US" dirty="0" smtClean="0"/>
            <a:t>(CMR)</a:t>
          </a:r>
          <a:endParaRPr lang="en-US" dirty="0"/>
        </a:p>
      </dgm:t>
    </dgm:pt>
    <dgm:pt modelId="{DA69AE21-C8AA-7242-8B7A-CB070B9D6601}" type="parTrans" cxnId="{213B204B-4C9F-4747-ADCA-B5883D4F632D}">
      <dgm:prSet/>
      <dgm:spPr/>
      <dgm:t>
        <a:bodyPr/>
        <a:lstStyle/>
        <a:p>
          <a:endParaRPr lang="en-US"/>
        </a:p>
      </dgm:t>
    </dgm:pt>
    <dgm:pt modelId="{C3F92ED4-427F-E54F-BA77-31B7F8DC357E}" type="sibTrans" cxnId="{213B204B-4C9F-4747-ADCA-B5883D4F632D}">
      <dgm:prSet/>
      <dgm:spPr/>
      <dgm:t>
        <a:bodyPr/>
        <a:lstStyle/>
        <a:p>
          <a:endParaRPr lang="en-US"/>
        </a:p>
      </dgm:t>
    </dgm:pt>
    <dgm:pt modelId="{09F7FFF1-9F10-E148-938D-209F28A092E2}">
      <dgm:prSet phldrT="[Text]"/>
      <dgm:spPr>
        <a:gradFill rotWithShape="0">
          <a:gsLst>
            <a:gs pos="0">
              <a:schemeClr val="accent1">
                <a:lumMod val="50000"/>
              </a:schemeClr>
            </a:gs>
            <a:gs pos="100000">
              <a:schemeClr val="accent1">
                <a:lumMod val="60000"/>
                <a:lumOff val="40000"/>
              </a:schemeClr>
            </a:gs>
          </a:gsLst>
        </a:gradFill>
      </dgm:spPr>
      <dgm:t>
        <a:bodyPr/>
        <a:lstStyle/>
        <a:p>
          <a:r>
            <a:rPr lang="en-US" dirty="0" smtClean="0"/>
            <a:t>Imagery as a Service</a:t>
          </a:r>
        </a:p>
        <a:p>
          <a:r>
            <a:rPr lang="en-US" dirty="0" smtClean="0"/>
            <a:t>(GIBS)</a:t>
          </a:r>
          <a:endParaRPr lang="en-US" dirty="0"/>
        </a:p>
      </dgm:t>
    </dgm:pt>
    <dgm:pt modelId="{12B0D372-55A6-B94E-81AE-1DEA1A56AC2B}" type="parTrans" cxnId="{1213F265-1FEA-9444-9FBB-F7971C4CC632}">
      <dgm:prSet/>
      <dgm:spPr/>
      <dgm:t>
        <a:bodyPr/>
        <a:lstStyle/>
        <a:p>
          <a:endParaRPr lang="en-US"/>
        </a:p>
      </dgm:t>
    </dgm:pt>
    <dgm:pt modelId="{F67948AE-139A-D948-9025-A680C3FB7E8B}" type="sibTrans" cxnId="{1213F265-1FEA-9444-9FBB-F7971C4CC632}">
      <dgm:prSet/>
      <dgm:spPr/>
      <dgm:t>
        <a:bodyPr/>
        <a:lstStyle/>
        <a:p>
          <a:endParaRPr lang="en-US"/>
        </a:p>
      </dgm:t>
    </dgm:pt>
    <dgm:pt modelId="{0D1AD9DD-B274-A447-A298-CBF85C0810C9}">
      <dgm:prSet phldrT="[Text]"/>
      <dgm:spPr>
        <a:gradFill rotWithShape="0">
          <a:gsLst>
            <a:gs pos="0">
              <a:schemeClr val="accent3">
                <a:lumMod val="50000"/>
              </a:schemeClr>
            </a:gs>
            <a:gs pos="100000">
              <a:schemeClr val="accent3">
                <a:lumMod val="60000"/>
                <a:lumOff val="40000"/>
              </a:schemeClr>
            </a:gs>
          </a:gsLst>
        </a:gradFill>
      </dgm:spPr>
      <dgm:t>
        <a:bodyPr/>
        <a:lstStyle/>
        <a:p>
          <a:r>
            <a:rPr lang="en-US" dirty="0" smtClean="0"/>
            <a:t>Data as a Service</a:t>
          </a:r>
        </a:p>
        <a:p>
          <a:r>
            <a:rPr lang="en-US" dirty="0" smtClean="0"/>
            <a:t>(???)</a:t>
          </a:r>
          <a:endParaRPr lang="en-US" dirty="0"/>
        </a:p>
      </dgm:t>
    </dgm:pt>
    <dgm:pt modelId="{2EEF060F-7F14-6A43-B17A-31669E5EB8E2}" type="parTrans" cxnId="{53D84871-A72A-194A-BC87-2B1D000F4629}">
      <dgm:prSet/>
      <dgm:spPr/>
      <dgm:t>
        <a:bodyPr/>
        <a:lstStyle/>
        <a:p>
          <a:endParaRPr lang="en-US"/>
        </a:p>
      </dgm:t>
    </dgm:pt>
    <dgm:pt modelId="{1740ECEA-46BC-9B46-8F62-F1CEF1EDB083}" type="sibTrans" cxnId="{53D84871-A72A-194A-BC87-2B1D000F4629}">
      <dgm:prSet/>
      <dgm:spPr/>
      <dgm:t>
        <a:bodyPr/>
        <a:lstStyle/>
        <a:p>
          <a:endParaRPr lang="en-US"/>
        </a:p>
      </dgm:t>
    </dgm:pt>
    <dgm:pt modelId="{483DB8E7-7BD9-7E40-A1B8-51E60AF9048C}">
      <dgm:prSet phldrT="[Text]"/>
      <dgm:spPr>
        <a:solidFill>
          <a:schemeClr val="bg1">
            <a:lumMod val="50000"/>
          </a:schemeClr>
        </a:solidFill>
      </dgm:spPr>
      <dgm:t>
        <a:bodyPr/>
        <a:lstStyle/>
        <a:p>
          <a:r>
            <a:rPr lang="en-US" dirty="0" smtClean="0"/>
            <a:t>Data</a:t>
          </a:r>
          <a:endParaRPr lang="en-US" dirty="0"/>
        </a:p>
      </dgm:t>
    </dgm:pt>
    <dgm:pt modelId="{5560C2A1-292B-424D-A3AE-B77186D070D8}" type="parTrans" cxnId="{B68453F6-2F78-CD4D-B4E7-6A6D05F6C9F5}">
      <dgm:prSet/>
      <dgm:spPr/>
      <dgm:t>
        <a:bodyPr/>
        <a:lstStyle/>
        <a:p>
          <a:endParaRPr lang="en-US"/>
        </a:p>
      </dgm:t>
    </dgm:pt>
    <dgm:pt modelId="{AB409F2B-E8F6-6E46-AAE1-2E13EF89C0B7}" type="sibTrans" cxnId="{B68453F6-2F78-CD4D-B4E7-6A6D05F6C9F5}">
      <dgm:prSet/>
      <dgm:spPr/>
      <dgm:t>
        <a:bodyPr/>
        <a:lstStyle/>
        <a:p>
          <a:endParaRPr lang="en-US"/>
        </a:p>
      </dgm:t>
    </dgm:pt>
    <dgm:pt modelId="{E508883E-AF16-7244-AAF0-B7A2EBD9383A}" type="pres">
      <dgm:prSet presAssocID="{C4FEBE6F-2EFB-9D41-B25B-FAAFA5954E20}" presName="Name0" presStyleCnt="0">
        <dgm:presLayoutVars>
          <dgm:dir/>
          <dgm:animLvl val="lvl"/>
          <dgm:resizeHandles val="exact"/>
        </dgm:presLayoutVars>
      </dgm:prSet>
      <dgm:spPr/>
    </dgm:pt>
    <dgm:pt modelId="{0A653C82-BFE2-3144-B097-9334B920BE7C}" type="pres">
      <dgm:prSet presAssocID="{483DB8E7-7BD9-7E40-A1B8-51E60AF9048C}" presName="parTxOnly" presStyleLbl="node1" presStyleIdx="0" presStyleCnt="4">
        <dgm:presLayoutVars>
          <dgm:chMax val="0"/>
          <dgm:chPref val="0"/>
          <dgm:bulletEnabled val="1"/>
        </dgm:presLayoutVars>
      </dgm:prSet>
      <dgm:spPr/>
      <dgm:t>
        <a:bodyPr/>
        <a:lstStyle/>
        <a:p>
          <a:endParaRPr lang="en-US"/>
        </a:p>
      </dgm:t>
    </dgm:pt>
    <dgm:pt modelId="{07A69094-5822-2F49-9D93-B4FDEAB01E85}" type="pres">
      <dgm:prSet presAssocID="{AB409F2B-E8F6-6E46-AAE1-2E13EF89C0B7}" presName="parTxOnlySpace" presStyleCnt="0"/>
      <dgm:spPr/>
    </dgm:pt>
    <dgm:pt modelId="{34C838A9-5A79-8F4C-8CEC-D64CE9700C2F}" type="pres">
      <dgm:prSet presAssocID="{8167B252-7BF0-9547-9F4F-BD5F11B2208C}" presName="parTxOnly" presStyleLbl="node1" presStyleIdx="1" presStyleCnt="4">
        <dgm:presLayoutVars>
          <dgm:chMax val="0"/>
          <dgm:chPref val="0"/>
          <dgm:bulletEnabled val="1"/>
        </dgm:presLayoutVars>
      </dgm:prSet>
      <dgm:spPr/>
      <dgm:t>
        <a:bodyPr/>
        <a:lstStyle/>
        <a:p>
          <a:endParaRPr lang="en-US"/>
        </a:p>
      </dgm:t>
    </dgm:pt>
    <dgm:pt modelId="{81938A41-D06E-1949-9AFB-0E43B1B3CA0F}" type="pres">
      <dgm:prSet presAssocID="{C3F92ED4-427F-E54F-BA77-31B7F8DC357E}" presName="parTxOnlySpace" presStyleCnt="0"/>
      <dgm:spPr/>
    </dgm:pt>
    <dgm:pt modelId="{A820DD7B-F295-6443-85D5-D72A726D255E}" type="pres">
      <dgm:prSet presAssocID="{09F7FFF1-9F10-E148-938D-209F28A092E2}" presName="parTxOnly" presStyleLbl="node1" presStyleIdx="2" presStyleCnt="4">
        <dgm:presLayoutVars>
          <dgm:chMax val="0"/>
          <dgm:chPref val="0"/>
          <dgm:bulletEnabled val="1"/>
        </dgm:presLayoutVars>
      </dgm:prSet>
      <dgm:spPr/>
      <dgm:t>
        <a:bodyPr/>
        <a:lstStyle/>
        <a:p>
          <a:endParaRPr lang="en-US"/>
        </a:p>
      </dgm:t>
    </dgm:pt>
    <dgm:pt modelId="{FE7E85EB-10A8-714C-8BE7-3AF92245CD0D}" type="pres">
      <dgm:prSet presAssocID="{F67948AE-139A-D948-9025-A680C3FB7E8B}" presName="parTxOnlySpace" presStyleCnt="0"/>
      <dgm:spPr/>
    </dgm:pt>
    <dgm:pt modelId="{D3295307-05E5-BA40-BD1D-24929824DA97}" type="pres">
      <dgm:prSet presAssocID="{0D1AD9DD-B274-A447-A298-CBF85C0810C9}" presName="parTxOnly" presStyleLbl="node1" presStyleIdx="3" presStyleCnt="4">
        <dgm:presLayoutVars>
          <dgm:chMax val="0"/>
          <dgm:chPref val="0"/>
          <dgm:bulletEnabled val="1"/>
        </dgm:presLayoutVars>
      </dgm:prSet>
      <dgm:spPr/>
      <dgm:t>
        <a:bodyPr/>
        <a:lstStyle/>
        <a:p>
          <a:endParaRPr lang="en-US"/>
        </a:p>
      </dgm:t>
    </dgm:pt>
  </dgm:ptLst>
  <dgm:cxnLst>
    <dgm:cxn modelId="{65C66521-6F5B-F641-B1B3-45133945F795}" type="presOf" srcId="{8167B252-7BF0-9547-9F4F-BD5F11B2208C}" destId="{34C838A9-5A79-8F4C-8CEC-D64CE9700C2F}" srcOrd="0" destOrd="0" presId="urn:microsoft.com/office/officeart/2005/8/layout/chevron1"/>
    <dgm:cxn modelId="{71513981-A614-5C48-90BD-A796064797B8}" type="presOf" srcId="{483DB8E7-7BD9-7E40-A1B8-51E60AF9048C}" destId="{0A653C82-BFE2-3144-B097-9334B920BE7C}" srcOrd="0" destOrd="0" presId="urn:microsoft.com/office/officeart/2005/8/layout/chevron1"/>
    <dgm:cxn modelId="{E7B80854-AA34-9644-9E9E-1232C97EA54E}" type="presOf" srcId="{0D1AD9DD-B274-A447-A298-CBF85C0810C9}" destId="{D3295307-05E5-BA40-BD1D-24929824DA97}" srcOrd="0" destOrd="0" presId="urn:microsoft.com/office/officeart/2005/8/layout/chevron1"/>
    <dgm:cxn modelId="{B68453F6-2F78-CD4D-B4E7-6A6D05F6C9F5}" srcId="{C4FEBE6F-2EFB-9D41-B25B-FAAFA5954E20}" destId="{483DB8E7-7BD9-7E40-A1B8-51E60AF9048C}" srcOrd="0" destOrd="0" parTransId="{5560C2A1-292B-424D-A3AE-B77186D070D8}" sibTransId="{AB409F2B-E8F6-6E46-AAE1-2E13EF89C0B7}"/>
    <dgm:cxn modelId="{1213F265-1FEA-9444-9FBB-F7971C4CC632}" srcId="{C4FEBE6F-2EFB-9D41-B25B-FAAFA5954E20}" destId="{09F7FFF1-9F10-E148-938D-209F28A092E2}" srcOrd="2" destOrd="0" parTransId="{12B0D372-55A6-B94E-81AE-1DEA1A56AC2B}" sibTransId="{F67948AE-139A-D948-9025-A680C3FB7E8B}"/>
    <dgm:cxn modelId="{213B204B-4C9F-4747-ADCA-B5883D4F632D}" srcId="{C4FEBE6F-2EFB-9D41-B25B-FAAFA5954E20}" destId="{8167B252-7BF0-9547-9F4F-BD5F11B2208C}" srcOrd="1" destOrd="0" parTransId="{DA69AE21-C8AA-7242-8B7A-CB070B9D6601}" sibTransId="{C3F92ED4-427F-E54F-BA77-31B7F8DC357E}"/>
    <dgm:cxn modelId="{3FE948C6-09A8-D845-A420-454F87508113}" type="presOf" srcId="{09F7FFF1-9F10-E148-938D-209F28A092E2}" destId="{A820DD7B-F295-6443-85D5-D72A726D255E}" srcOrd="0" destOrd="0" presId="urn:microsoft.com/office/officeart/2005/8/layout/chevron1"/>
    <dgm:cxn modelId="{46951D00-F5BB-CB45-9850-D2C0336B812F}" type="presOf" srcId="{C4FEBE6F-2EFB-9D41-B25B-FAAFA5954E20}" destId="{E508883E-AF16-7244-AAF0-B7A2EBD9383A}" srcOrd="0" destOrd="0" presId="urn:microsoft.com/office/officeart/2005/8/layout/chevron1"/>
    <dgm:cxn modelId="{53D84871-A72A-194A-BC87-2B1D000F4629}" srcId="{C4FEBE6F-2EFB-9D41-B25B-FAAFA5954E20}" destId="{0D1AD9DD-B274-A447-A298-CBF85C0810C9}" srcOrd="3" destOrd="0" parTransId="{2EEF060F-7F14-6A43-B17A-31669E5EB8E2}" sibTransId="{1740ECEA-46BC-9B46-8F62-F1CEF1EDB083}"/>
    <dgm:cxn modelId="{C01AFED3-57DF-7F4C-9399-32258398C0F3}" type="presParOf" srcId="{E508883E-AF16-7244-AAF0-B7A2EBD9383A}" destId="{0A653C82-BFE2-3144-B097-9334B920BE7C}" srcOrd="0" destOrd="0" presId="urn:microsoft.com/office/officeart/2005/8/layout/chevron1"/>
    <dgm:cxn modelId="{FCCA8479-2212-4D49-8D10-347AD2981B33}" type="presParOf" srcId="{E508883E-AF16-7244-AAF0-B7A2EBD9383A}" destId="{07A69094-5822-2F49-9D93-B4FDEAB01E85}" srcOrd="1" destOrd="0" presId="urn:microsoft.com/office/officeart/2005/8/layout/chevron1"/>
    <dgm:cxn modelId="{5FA33FAC-04C3-0E4C-AB49-935BAE2FB99E}" type="presParOf" srcId="{E508883E-AF16-7244-AAF0-B7A2EBD9383A}" destId="{34C838A9-5A79-8F4C-8CEC-D64CE9700C2F}" srcOrd="2" destOrd="0" presId="urn:microsoft.com/office/officeart/2005/8/layout/chevron1"/>
    <dgm:cxn modelId="{92996703-138B-AA40-91FB-A385957E940F}" type="presParOf" srcId="{E508883E-AF16-7244-AAF0-B7A2EBD9383A}" destId="{81938A41-D06E-1949-9AFB-0E43B1B3CA0F}" srcOrd="3" destOrd="0" presId="urn:microsoft.com/office/officeart/2005/8/layout/chevron1"/>
    <dgm:cxn modelId="{C8AB4B2D-B0C4-DF40-A26D-DE6ACED23638}" type="presParOf" srcId="{E508883E-AF16-7244-AAF0-B7A2EBD9383A}" destId="{A820DD7B-F295-6443-85D5-D72A726D255E}" srcOrd="4" destOrd="0" presId="urn:microsoft.com/office/officeart/2005/8/layout/chevron1"/>
    <dgm:cxn modelId="{557F71B9-024B-374F-AC1F-C7C7B93BDD68}" type="presParOf" srcId="{E508883E-AF16-7244-AAF0-B7A2EBD9383A}" destId="{FE7E85EB-10A8-714C-8BE7-3AF92245CD0D}" srcOrd="5" destOrd="0" presId="urn:microsoft.com/office/officeart/2005/8/layout/chevron1"/>
    <dgm:cxn modelId="{FE325520-7130-CB42-A2C8-273EBD2949AC}" type="presParOf" srcId="{E508883E-AF16-7244-AAF0-B7A2EBD9383A}" destId="{D3295307-05E5-BA40-BD1D-24929824DA97}"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53C82-BFE2-3144-B097-9334B920BE7C}">
      <dsp:nvSpPr>
        <dsp:cNvPr id="0" name=""/>
        <dsp:cNvSpPr/>
      </dsp:nvSpPr>
      <dsp:spPr>
        <a:xfrm>
          <a:off x="2827" y="66121"/>
          <a:ext cx="1646039" cy="658415"/>
        </a:xfrm>
        <a:prstGeom prst="chevron">
          <a:avLst/>
        </a:prstGeom>
        <a:solidFill>
          <a:schemeClr val="bg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kern="1200" dirty="0" smtClean="0"/>
            <a:t>Data</a:t>
          </a:r>
          <a:endParaRPr lang="en-US" sz="1300" kern="1200" dirty="0"/>
        </a:p>
      </dsp:txBody>
      <dsp:txXfrm>
        <a:off x="332035" y="66121"/>
        <a:ext cx="987624" cy="658415"/>
      </dsp:txXfrm>
    </dsp:sp>
    <dsp:sp modelId="{34C838A9-5A79-8F4C-8CEC-D64CE9700C2F}">
      <dsp:nvSpPr>
        <dsp:cNvPr id="0" name=""/>
        <dsp:cNvSpPr/>
      </dsp:nvSpPr>
      <dsp:spPr>
        <a:xfrm>
          <a:off x="1484262" y="66121"/>
          <a:ext cx="1646039" cy="658415"/>
        </a:xfrm>
        <a:prstGeom prst="chevron">
          <a:avLst/>
        </a:prstGeom>
        <a:gradFill rotWithShape="0">
          <a:gsLst>
            <a:gs pos="0">
              <a:schemeClr val="accent6">
                <a:lumMod val="50000"/>
              </a:schemeClr>
            </a:gs>
            <a:gs pos="100000">
              <a:schemeClr val="accent6">
                <a:lumMod val="60000"/>
                <a:lumOff val="4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kern="1200" dirty="0" smtClean="0"/>
            <a:t>Metadata as a Service</a:t>
          </a:r>
        </a:p>
        <a:p>
          <a:pPr lvl="0" algn="ctr" defTabSz="577850">
            <a:lnSpc>
              <a:spcPct val="90000"/>
            </a:lnSpc>
            <a:spcBef>
              <a:spcPct val="0"/>
            </a:spcBef>
            <a:spcAft>
              <a:spcPct val="35000"/>
            </a:spcAft>
          </a:pPr>
          <a:r>
            <a:rPr lang="en-US" sz="1300" kern="1200" dirty="0" smtClean="0"/>
            <a:t>(CMR)</a:t>
          </a:r>
          <a:endParaRPr lang="en-US" sz="1300" kern="1200" dirty="0"/>
        </a:p>
      </dsp:txBody>
      <dsp:txXfrm>
        <a:off x="1813470" y="66121"/>
        <a:ext cx="987624" cy="658415"/>
      </dsp:txXfrm>
    </dsp:sp>
    <dsp:sp modelId="{A820DD7B-F295-6443-85D5-D72A726D255E}">
      <dsp:nvSpPr>
        <dsp:cNvPr id="0" name=""/>
        <dsp:cNvSpPr/>
      </dsp:nvSpPr>
      <dsp:spPr>
        <a:xfrm>
          <a:off x="2965698" y="66121"/>
          <a:ext cx="1646039" cy="658415"/>
        </a:xfrm>
        <a:prstGeom prst="chevron">
          <a:avLst/>
        </a:prstGeom>
        <a:gradFill rotWithShape="0">
          <a:gsLst>
            <a:gs pos="0">
              <a:schemeClr val="accent1">
                <a:lumMod val="50000"/>
              </a:schemeClr>
            </a:gs>
            <a:gs pos="100000">
              <a:schemeClr val="accent1">
                <a:lumMod val="60000"/>
                <a:lumOff val="4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kern="1200" dirty="0" smtClean="0"/>
            <a:t>Imagery as a Service</a:t>
          </a:r>
        </a:p>
        <a:p>
          <a:pPr lvl="0" algn="ctr" defTabSz="577850">
            <a:lnSpc>
              <a:spcPct val="90000"/>
            </a:lnSpc>
            <a:spcBef>
              <a:spcPct val="0"/>
            </a:spcBef>
            <a:spcAft>
              <a:spcPct val="35000"/>
            </a:spcAft>
          </a:pPr>
          <a:r>
            <a:rPr lang="en-US" sz="1300" kern="1200" dirty="0" smtClean="0"/>
            <a:t>(GIBS)</a:t>
          </a:r>
          <a:endParaRPr lang="en-US" sz="1300" kern="1200" dirty="0"/>
        </a:p>
      </dsp:txBody>
      <dsp:txXfrm>
        <a:off x="3294906" y="66121"/>
        <a:ext cx="987624" cy="658415"/>
      </dsp:txXfrm>
    </dsp:sp>
    <dsp:sp modelId="{D3295307-05E5-BA40-BD1D-24929824DA97}">
      <dsp:nvSpPr>
        <dsp:cNvPr id="0" name=""/>
        <dsp:cNvSpPr/>
      </dsp:nvSpPr>
      <dsp:spPr>
        <a:xfrm>
          <a:off x="4447133" y="66121"/>
          <a:ext cx="1646039" cy="658415"/>
        </a:xfrm>
        <a:prstGeom prst="chevron">
          <a:avLst/>
        </a:prstGeom>
        <a:gradFill rotWithShape="0">
          <a:gsLst>
            <a:gs pos="0">
              <a:schemeClr val="accent3">
                <a:lumMod val="50000"/>
              </a:schemeClr>
            </a:gs>
            <a:gs pos="100000">
              <a:schemeClr val="accent3">
                <a:lumMod val="60000"/>
                <a:lumOff val="4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kern="1200" dirty="0" smtClean="0"/>
            <a:t>Data as a Service</a:t>
          </a:r>
        </a:p>
        <a:p>
          <a:pPr lvl="0" algn="ctr" defTabSz="577850">
            <a:lnSpc>
              <a:spcPct val="90000"/>
            </a:lnSpc>
            <a:spcBef>
              <a:spcPct val="0"/>
            </a:spcBef>
            <a:spcAft>
              <a:spcPct val="35000"/>
            </a:spcAft>
          </a:pPr>
          <a:r>
            <a:rPr lang="en-US" sz="1300" kern="1200" dirty="0" smtClean="0"/>
            <a:t>(???)</a:t>
          </a:r>
          <a:endParaRPr lang="en-US" sz="1300" kern="1200" dirty="0"/>
        </a:p>
      </dsp:txBody>
      <dsp:txXfrm>
        <a:off x="4776341" y="66121"/>
        <a:ext cx="987624" cy="65841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489FF4-EAB9-9947-AAB7-1604DD8BE444}" type="datetimeFigureOut">
              <a:rPr lang="en-US" smtClean="0"/>
              <a:t>1/7/14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DCE255-5117-7141-A723-E208B330F524}" type="slidenum">
              <a:rPr lang="en-US" smtClean="0"/>
              <a:t>‹#›</a:t>
            </a:fld>
            <a:endParaRPr lang="en-US"/>
          </a:p>
        </p:txBody>
      </p:sp>
    </p:spTree>
    <p:extLst>
      <p:ext uri="{BB962C8B-B14F-4D97-AF65-F5344CB8AC3E}">
        <p14:creationId xmlns:p14="http://schemas.microsoft.com/office/powerpoint/2010/main" val="26528229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global EOSDIS perspective</a:t>
            </a:r>
            <a:r>
              <a:rPr lang="en-US" baseline="0" dirty="0" smtClean="0"/>
              <a:t> to the need for GIBS.</a:t>
            </a:r>
            <a:endParaRPr lang="en-US" dirty="0"/>
          </a:p>
        </p:txBody>
      </p:sp>
      <p:sp>
        <p:nvSpPr>
          <p:cNvPr id="4" name="Slide Number Placeholder 3"/>
          <p:cNvSpPr>
            <a:spLocks noGrp="1"/>
          </p:cNvSpPr>
          <p:nvPr>
            <p:ph type="sldNum" sz="quarter" idx="10"/>
          </p:nvPr>
        </p:nvSpPr>
        <p:spPr/>
        <p:txBody>
          <a:bodyPr/>
          <a:lstStyle/>
          <a:p>
            <a:fld id="{6EDCE255-5117-7141-A723-E208B330F524}" type="slidenum">
              <a:rPr lang="en-US" smtClean="0"/>
              <a:t>3</a:t>
            </a:fld>
            <a:endParaRPr lang="en-US"/>
          </a:p>
        </p:txBody>
      </p:sp>
    </p:spTree>
    <p:extLst>
      <p:ext uri="{BB962C8B-B14F-4D97-AF65-F5344CB8AC3E}">
        <p14:creationId xmlns:p14="http://schemas.microsoft.com/office/powerpoint/2010/main" val="1752392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Primarily Tabular Interface</a:t>
            </a:r>
          </a:p>
          <a:p>
            <a:r>
              <a:rPr lang="en-US" dirty="0" smtClean="0"/>
              <a:t>Metadata Driven</a:t>
            </a:r>
          </a:p>
          <a:p>
            <a:r>
              <a:rPr lang="en-US" dirty="0" smtClean="0"/>
              <a:t>Low-res imagery thumbnails</a:t>
            </a:r>
          </a:p>
          <a:p>
            <a:r>
              <a:rPr lang="en-US" dirty="0" smtClean="0"/>
              <a:t>Focus on post-download filtering</a:t>
            </a:r>
          </a:p>
          <a:p>
            <a:r>
              <a:rPr lang="en-US" dirty="0" smtClean="0"/>
              <a:t>High barrier of entry</a:t>
            </a:r>
          </a:p>
          <a:p>
            <a:r>
              <a:rPr lang="en-US" dirty="0" smtClean="0"/>
              <a:t>Limited reach</a:t>
            </a:r>
          </a:p>
          <a:p>
            <a:endParaRPr lang="en-US" dirty="0"/>
          </a:p>
        </p:txBody>
      </p:sp>
      <p:sp>
        <p:nvSpPr>
          <p:cNvPr id="4" name="Slide Number Placeholder 3"/>
          <p:cNvSpPr>
            <a:spLocks noGrp="1"/>
          </p:cNvSpPr>
          <p:nvPr>
            <p:ph type="sldNum" sz="quarter" idx="10"/>
          </p:nvPr>
        </p:nvSpPr>
        <p:spPr/>
        <p:txBody>
          <a:bodyPr/>
          <a:lstStyle/>
          <a:p>
            <a:fld id="{62402007-48B8-3941-9B0D-24DA89AA0054}" type="slidenum">
              <a:rPr lang="en-US" smtClean="0"/>
              <a:t>7</a:t>
            </a:fld>
            <a:endParaRPr lang="en-US"/>
          </a:p>
        </p:txBody>
      </p:sp>
    </p:spTree>
    <p:extLst>
      <p:ext uri="{BB962C8B-B14F-4D97-AF65-F5344CB8AC3E}">
        <p14:creationId xmlns:p14="http://schemas.microsoft.com/office/powerpoint/2010/main" val="4172274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7390CB-CAB2-9F41-BFD1-59A0170A2DD5}" type="datetimeFigureOut">
              <a:rPr lang="en-US" smtClean="0"/>
              <a:t>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8C0FCA-6104-704B-80C3-6B468E394F9E}" type="slidenum">
              <a:rPr lang="en-US" smtClean="0"/>
              <a:t>‹#›</a:t>
            </a:fld>
            <a:endParaRPr lang="en-US"/>
          </a:p>
        </p:txBody>
      </p:sp>
    </p:spTree>
    <p:extLst>
      <p:ext uri="{BB962C8B-B14F-4D97-AF65-F5344CB8AC3E}">
        <p14:creationId xmlns:p14="http://schemas.microsoft.com/office/powerpoint/2010/main" val="4052490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7390CB-CAB2-9F41-BFD1-59A0170A2DD5}" type="datetimeFigureOut">
              <a:rPr lang="en-US" smtClean="0"/>
              <a:t>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8C0FCA-6104-704B-80C3-6B468E394F9E}" type="slidenum">
              <a:rPr lang="en-US" smtClean="0"/>
              <a:t>‹#›</a:t>
            </a:fld>
            <a:endParaRPr lang="en-US"/>
          </a:p>
        </p:txBody>
      </p:sp>
    </p:spTree>
    <p:extLst>
      <p:ext uri="{BB962C8B-B14F-4D97-AF65-F5344CB8AC3E}">
        <p14:creationId xmlns:p14="http://schemas.microsoft.com/office/powerpoint/2010/main" val="737492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7390CB-CAB2-9F41-BFD1-59A0170A2DD5}" type="datetimeFigureOut">
              <a:rPr lang="en-US" smtClean="0"/>
              <a:t>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8C0FCA-6104-704B-80C3-6B468E394F9E}" type="slidenum">
              <a:rPr lang="en-US" smtClean="0"/>
              <a:t>‹#›</a:t>
            </a:fld>
            <a:endParaRPr lang="en-US"/>
          </a:p>
        </p:txBody>
      </p:sp>
    </p:spTree>
    <p:extLst>
      <p:ext uri="{BB962C8B-B14F-4D97-AF65-F5344CB8AC3E}">
        <p14:creationId xmlns:p14="http://schemas.microsoft.com/office/powerpoint/2010/main" val="696176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7390CB-CAB2-9F41-BFD1-59A0170A2DD5}" type="datetimeFigureOut">
              <a:rPr lang="en-US" smtClean="0"/>
              <a:t>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8C0FCA-6104-704B-80C3-6B468E394F9E}" type="slidenum">
              <a:rPr lang="en-US" smtClean="0"/>
              <a:t>‹#›</a:t>
            </a:fld>
            <a:endParaRPr lang="en-US"/>
          </a:p>
        </p:txBody>
      </p:sp>
    </p:spTree>
    <p:extLst>
      <p:ext uri="{BB962C8B-B14F-4D97-AF65-F5344CB8AC3E}">
        <p14:creationId xmlns:p14="http://schemas.microsoft.com/office/powerpoint/2010/main" val="9774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7390CB-CAB2-9F41-BFD1-59A0170A2DD5}" type="datetimeFigureOut">
              <a:rPr lang="en-US" smtClean="0"/>
              <a:t>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8C0FCA-6104-704B-80C3-6B468E394F9E}" type="slidenum">
              <a:rPr lang="en-US" smtClean="0"/>
              <a:t>‹#›</a:t>
            </a:fld>
            <a:endParaRPr lang="en-US"/>
          </a:p>
        </p:txBody>
      </p:sp>
    </p:spTree>
    <p:extLst>
      <p:ext uri="{BB962C8B-B14F-4D97-AF65-F5344CB8AC3E}">
        <p14:creationId xmlns:p14="http://schemas.microsoft.com/office/powerpoint/2010/main" val="967716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7390CB-CAB2-9F41-BFD1-59A0170A2DD5}" type="datetimeFigureOut">
              <a:rPr lang="en-US" smtClean="0"/>
              <a:t>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8C0FCA-6104-704B-80C3-6B468E394F9E}" type="slidenum">
              <a:rPr lang="en-US" smtClean="0"/>
              <a:t>‹#›</a:t>
            </a:fld>
            <a:endParaRPr lang="en-US"/>
          </a:p>
        </p:txBody>
      </p:sp>
    </p:spTree>
    <p:extLst>
      <p:ext uri="{BB962C8B-B14F-4D97-AF65-F5344CB8AC3E}">
        <p14:creationId xmlns:p14="http://schemas.microsoft.com/office/powerpoint/2010/main" val="3036287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7390CB-CAB2-9F41-BFD1-59A0170A2DD5}" type="datetimeFigureOut">
              <a:rPr lang="en-US" smtClean="0"/>
              <a:t>1/7/14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8C0FCA-6104-704B-80C3-6B468E394F9E}" type="slidenum">
              <a:rPr lang="en-US" smtClean="0"/>
              <a:t>‹#›</a:t>
            </a:fld>
            <a:endParaRPr lang="en-US"/>
          </a:p>
        </p:txBody>
      </p:sp>
    </p:spTree>
    <p:extLst>
      <p:ext uri="{BB962C8B-B14F-4D97-AF65-F5344CB8AC3E}">
        <p14:creationId xmlns:p14="http://schemas.microsoft.com/office/powerpoint/2010/main" val="489005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7390CB-CAB2-9F41-BFD1-59A0170A2DD5}" type="datetimeFigureOut">
              <a:rPr lang="en-US" smtClean="0"/>
              <a:t>1/7/14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8C0FCA-6104-704B-80C3-6B468E394F9E}" type="slidenum">
              <a:rPr lang="en-US" smtClean="0"/>
              <a:t>‹#›</a:t>
            </a:fld>
            <a:endParaRPr lang="en-US"/>
          </a:p>
        </p:txBody>
      </p:sp>
    </p:spTree>
    <p:extLst>
      <p:ext uri="{BB962C8B-B14F-4D97-AF65-F5344CB8AC3E}">
        <p14:creationId xmlns:p14="http://schemas.microsoft.com/office/powerpoint/2010/main" val="2792750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7390CB-CAB2-9F41-BFD1-59A0170A2DD5}" type="datetimeFigureOut">
              <a:rPr lang="en-US" smtClean="0"/>
              <a:t>1/7/14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8C0FCA-6104-704B-80C3-6B468E394F9E}" type="slidenum">
              <a:rPr lang="en-US" smtClean="0"/>
              <a:t>‹#›</a:t>
            </a:fld>
            <a:endParaRPr lang="en-US"/>
          </a:p>
        </p:txBody>
      </p:sp>
    </p:spTree>
    <p:extLst>
      <p:ext uri="{BB962C8B-B14F-4D97-AF65-F5344CB8AC3E}">
        <p14:creationId xmlns:p14="http://schemas.microsoft.com/office/powerpoint/2010/main" val="3319954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7390CB-CAB2-9F41-BFD1-59A0170A2DD5}" type="datetimeFigureOut">
              <a:rPr lang="en-US" smtClean="0"/>
              <a:t>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8C0FCA-6104-704B-80C3-6B468E394F9E}" type="slidenum">
              <a:rPr lang="en-US" smtClean="0"/>
              <a:t>‹#›</a:t>
            </a:fld>
            <a:endParaRPr lang="en-US"/>
          </a:p>
        </p:txBody>
      </p:sp>
    </p:spTree>
    <p:extLst>
      <p:ext uri="{BB962C8B-B14F-4D97-AF65-F5344CB8AC3E}">
        <p14:creationId xmlns:p14="http://schemas.microsoft.com/office/powerpoint/2010/main" val="3337455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7390CB-CAB2-9F41-BFD1-59A0170A2DD5}" type="datetimeFigureOut">
              <a:rPr lang="en-US" smtClean="0"/>
              <a:t>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8C0FCA-6104-704B-80C3-6B468E394F9E}" type="slidenum">
              <a:rPr lang="en-US" smtClean="0"/>
              <a:t>‹#›</a:t>
            </a:fld>
            <a:endParaRPr lang="en-US"/>
          </a:p>
        </p:txBody>
      </p:sp>
    </p:spTree>
    <p:extLst>
      <p:ext uri="{BB962C8B-B14F-4D97-AF65-F5344CB8AC3E}">
        <p14:creationId xmlns:p14="http://schemas.microsoft.com/office/powerpoint/2010/main" val="1729391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7390CB-CAB2-9F41-BFD1-59A0170A2DD5}" type="datetimeFigureOut">
              <a:rPr lang="en-US" smtClean="0"/>
              <a:t>1/7/14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Global Imagery Browse Services</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8C0FCA-6104-704B-80C3-6B468E394F9E}" type="slidenum">
              <a:rPr lang="en-US" smtClean="0"/>
              <a:t>‹#›</a:t>
            </a:fld>
            <a:endParaRPr lang="en-US"/>
          </a:p>
        </p:txBody>
      </p:sp>
      <p:pic>
        <p:nvPicPr>
          <p:cNvPr id="7" name="Picture 60" descr="nasa_3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75" y="33338"/>
            <a:ext cx="77946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152400" y="1386131"/>
            <a:ext cx="8915400" cy="1587"/>
          </a:xfrm>
          <a:prstGeom prst="line">
            <a:avLst/>
          </a:prstGeom>
          <a:ln w="63500" cap="flat" cmpd="sng" algn="ctr">
            <a:solidFill>
              <a:srgbClr val="539E2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52400" y="1475031"/>
            <a:ext cx="8915400" cy="1587"/>
          </a:xfrm>
          <a:prstGeom prst="line">
            <a:avLst/>
          </a:prstGeom>
          <a:ln w="63500" cap="flat" cmpd="sng" algn="ctr">
            <a:solidFill>
              <a:srgbClr val="75757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10" descr="Gray Wolf:Users:cboquist:Desktop:EOSDIS 1.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72463" y="76200"/>
            <a:ext cx="79533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1560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Eurostile"/>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Parameter Visualizations as Metadata to Facilitate Discovery</a:t>
            </a:r>
            <a:endParaRPr lang="en-US" dirty="0"/>
          </a:p>
        </p:txBody>
      </p:sp>
      <p:sp>
        <p:nvSpPr>
          <p:cNvPr id="3" name="Subtitle 2"/>
          <p:cNvSpPr>
            <a:spLocks noGrp="1"/>
          </p:cNvSpPr>
          <p:nvPr>
            <p:ph type="subTitle" idx="1"/>
          </p:nvPr>
        </p:nvSpPr>
        <p:spPr/>
        <p:txBody>
          <a:bodyPr/>
          <a:lstStyle/>
          <a:p>
            <a:r>
              <a:rPr lang="en-US" dirty="0" smtClean="0"/>
              <a:t>ESIP </a:t>
            </a:r>
            <a:r>
              <a:rPr lang="en-US" dirty="0" smtClean="0"/>
              <a:t>Winter 2014</a:t>
            </a:r>
            <a:endParaRPr lang="en-US" dirty="0"/>
          </a:p>
        </p:txBody>
      </p:sp>
    </p:spTree>
    <p:extLst>
      <p:ext uri="{BB962C8B-B14F-4D97-AF65-F5344CB8AC3E}">
        <p14:creationId xmlns:p14="http://schemas.microsoft.com/office/powerpoint/2010/main" val="21144781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DESCRIBING GRANULES VISUALLY</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491886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Have</a:t>
            </a:r>
            <a:endParaRPr lang="en-US" dirty="0"/>
          </a:p>
        </p:txBody>
      </p:sp>
      <p:sp>
        <p:nvSpPr>
          <p:cNvPr id="3" name="Content Placeholder 2"/>
          <p:cNvSpPr>
            <a:spLocks noGrp="1"/>
          </p:cNvSpPr>
          <p:nvPr>
            <p:ph idx="1"/>
          </p:nvPr>
        </p:nvSpPr>
        <p:spPr/>
        <p:txBody>
          <a:bodyPr>
            <a:normAutofit lnSpcReduction="10000"/>
          </a:bodyPr>
          <a:lstStyle/>
          <a:p>
            <a:r>
              <a:rPr lang="en-US" dirty="0" smtClean="0"/>
              <a:t>Overview</a:t>
            </a:r>
            <a:endParaRPr lang="en-US" dirty="0"/>
          </a:p>
          <a:p>
            <a:pPr lvl="1"/>
            <a:r>
              <a:rPr lang="en-US" dirty="0" smtClean="0"/>
              <a:t>Millions </a:t>
            </a:r>
            <a:r>
              <a:rPr lang="en-US" dirty="0"/>
              <a:t>of Granule Data </a:t>
            </a:r>
            <a:r>
              <a:rPr lang="en-US" dirty="0" smtClean="0"/>
              <a:t>Files</a:t>
            </a:r>
          </a:p>
          <a:p>
            <a:pPr lvl="1"/>
            <a:r>
              <a:rPr lang="en-US" dirty="0" smtClean="0"/>
              <a:t>Dozens of Parameters w/</a:t>
            </a:r>
            <a:r>
              <a:rPr lang="en-US" dirty="0" err="1" smtClean="0"/>
              <a:t>i</a:t>
            </a:r>
            <a:r>
              <a:rPr lang="en-US" dirty="0" smtClean="0"/>
              <a:t> a Granule</a:t>
            </a:r>
          </a:p>
          <a:p>
            <a:pPr lvl="1"/>
            <a:r>
              <a:rPr lang="en-US" dirty="0" smtClean="0"/>
              <a:t>Permanent Capability/Problem</a:t>
            </a:r>
            <a:endParaRPr lang="en-US" dirty="0"/>
          </a:p>
          <a:p>
            <a:r>
              <a:rPr lang="en-US" dirty="0" smtClean="0"/>
              <a:t>Discovery Aides</a:t>
            </a:r>
          </a:p>
          <a:p>
            <a:pPr lvl="1"/>
            <a:r>
              <a:rPr lang="en-US" dirty="0" smtClean="0"/>
              <a:t>Data Metadata </a:t>
            </a:r>
            <a:r>
              <a:rPr lang="en-US" dirty="0"/>
              <a:t>Standards (e.g. ISO)</a:t>
            </a:r>
          </a:p>
          <a:p>
            <a:pPr lvl="1"/>
            <a:r>
              <a:rPr lang="en-US" dirty="0" smtClean="0"/>
              <a:t>Discovery Interface </a:t>
            </a:r>
            <a:r>
              <a:rPr lang="en-US" dirty="0"/>
              <a:t>Standards (e.g. OpenSearch)</a:t>
            </a:r>
          </a:p>
          <a:p>
            <a:pPr lvl="1"/>
            <a:r>
              <a:rPr lang="en-US" dirty="0" smtClean="0"/>
              <a:t>Low-Res Browse Thumbnails</a:t>
            </a:r>
          </a:p>
          <a:p>
            <a:pPr lvl="1"/>
            <a:r>
              <a:rPr lang="en-US" dirty="0" smtClean="0"/>
              <a:t>Higher/Full-Res Composites</a:t>
            </a:r>
          </a:p>
        </p:txBody>
      </p:sp>
    </p:spTree>
    <p:extLst>
      <p:ext uri="{BB962C8B-B14F-4D97-AF65-F5344CB8AC3E}">
        <p14:creationId xmlns:p14="http://schemas.microsoft.com/office/powerpoint/2010/main" val="13767963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Don’t Have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Consistency</a:t>
            </a:r>
          </a:p>
          <a:p>
            <a:pPr lvl="1"/>
            <a:r>
              <a:rPr lang="en-US" dirty="0"/>
              <a:t>Amalgamation of Projections &amp; </a:t>
            </a:r>
            <a:r>
              <a:rPr lang="en-US" dirty="0" smtClean="0"/>
              <a:t>Representations</a:t>
            </a:r>
          </a:p>
          <a:p>
            <a:pPr lvl="1"/>
            <a:r>
              <a:rPr lang="en-US" dirty="0"/>
              <a:t>Incomplete Granule Imagery </a:t>
            </a:r>
            <a:r>
              <a:rPr lang="en-US" dirty="0" smtClean="0"/>
              <a:t>Coverage</a:t>
            </a:r>
          </a:p>
          <a:p>
            <a:pPr lvl="1"/>
            <a:r>
              <a:rPr lang="en-US" dirty="0" smtClean="0"/>
              <a:t>Mostly low res, usually annotated, images</a:t>
            </a:r>
            <a:endParaRPr lang="en-US" dirty="0"/>
          </a:p>
          <a:p>
            <a:r>
              <a:rPr lang="en-US" dirty="0" smtClean="0"/>
              <a:t>Requirements</a:t>
            </a:r>
          </a:p>
          <a:p>
            <a:pPr lvl="1"/>
            <a:r>
              <a:rPr lang="en-US" dirty="0" smtClean="0"/>
              <a:t>Do users need full resolution granule imagery?</a:t>
            </a:r>
          </a:p>
          <a:p>
            <a:pPr lvl="1"/>
            <a:r>
              <a:rPr lang="en-US" dirty="0" smtClean="0"/>
              <a:t>Do users need visualizations of every parameter?</a:t>
            </a:r>
          </a:p>
          <a:p>
            <a:pPr lvl="1"/>
            <a:r>
              <a:rPr lang="en-US" dirty="0" smtClean="0"/>
              <a:t>Should images include annotations (</a:t>
            </a:r>
            <a:r>
              <a:rPr lang="en-US" dirty="0" err="1" smtClean="0"/>
              <a:t>graticules</a:t>
            </a:r>
            <a:r>
              <a:rPr lang="en-US" dirty="0" smtClean="0"/>
              <a:t>, legend)?</a:t>
            </a:r>
          </a:p>
          <a:p>
            <a:pPr lvl="1"/>
            <a:r>
              <a:rPr lang="en-US" dirty="0" smtClean="0"/>
              <a:t>Should quality layers be visualized (quality mask)?</a:t>
            </a:r>
          </a:p>
          <a:p>
            <a:r>
              <a:rPr lang="en-US" dirty="0" smtClean="0"/>
              <a:t>Standards</a:t>
            </a:r>
          </a:p>
          <a:p>
            <a:pPr lvl="1"/>
            <a:r>
              <a:rPr lang="en-US" dirty="0" smtClean="0"/>
              <a:t>How do you request granule imagery?</a:t>
            </a:r>
          </a:p>
          <a:p>
            <a:pPr lvl="1"/>
            <a:r>
              <a:rPr lang="en-US" dirty="0" smtClean="0"/>
              <a:t>How do you represent metadata for a granule image and its service?</a:t>
            </a:r>
          </a:p>
          <a:p>
            <a:pPr lvl="1"/>
            <a:endParaRPr lang="en-US" dirty="0"/>
          </a:p>
        </p:txBody>
      </p:sp>
    </p:spTree>
    <p:extLst>
      <p:ext uri="{BB962C8B-B14F-4D97-AF65-F5344CB8AC3E}">
        <p14:creationId xmlns:p14="http://schemas.microsoft.com/office/powerpoint/2010/main" val="3611611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GIBS Overview</a:t>
            </a:r>
            <a:br>
              <a:rPr lang="en-US" dirty="0" smtClean="0"/>
            </a:br>
            <a:r>
              <a:rPr lang="en-US" sz="2700" dirty="0" smtClean="0"/>
              <a:t>(Global Imagery Browse Services)</a:t>
            </a:r>
            <a:endParaRPr lang="en-US" sz="2700"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676340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1228986" y="274638"/>
            <a:ext cx="6882324" cy="1143000"/>
          </a:xfrm>
        </p:spPr>
        <p:txBody>
          <a:bodyPr/>
          <a:lstStyle/>
          <a:p>
            <a:r>
              <a:rPr lang="en-US" sz="3200" dirty="0" smtClean="0">
                <a:solidFill>
                  <a:srgbClr val="000000"/>
                </a:solidFill>
                <a:latin typeface="Eurostile" charset="0"/>
              </a:rPr>
              <a:t>EOSDIS as a Seamless, </a:t>
            </a:r>
            <a:r>
              <a:rPr lang="en-US" sz="3200" dirty="0">
                <a:solidFill>
                  <a:srgbClr val="000000"/>
                </a:solidFill>
                <a:latin typeface="Eurostile" charset="0"/>
              </a:rPr>
              <a:t>Efficient User Driven System</a:t>
            </a:r>
          </a:p>
        </p:txBody>
      </p:sp>
      <p:sp>
        <p:nvSpPr>
          <p:cNvPr id="3" name="Content Placeholder 2"/>
          <p:cNvSpPr>
            <a:spLocks noGrp="1"/>
          </p:cNvSpPr>
          <p:nvPr>
            <p:ph idx="1"/>
          </p:nvPr>
        </p:nvSpPr>
        <p:spPr>
          <a:xfrm>
            <a:off x="457200" y="1600201"/>
            <a:ext cx="8229600" cy="2210164"/>
          </a:xfrm>
        </p:spPr>
        <p:txBody>
          <a:bodyPr>
            <a:normAutofit fontScale="62500" lnSpcReduction="20000"/>
          </a:bodyPr>
          <a:lstStyle/>
          <a:p>
            <a:pPr>
              <a:defRPr/>
            </a:pPr>
            <a:r>
              <a:rPr lang="en-US" dirty="0" smtClean="0"/>
              <a:t>Present NASA’s EOSDIS as an interoperable system of systems where users can select, view, interact and download the data they need transparently from all subsystems in support of interdisciplinary Earth Science research. </a:t>
            </a:r>
          </a:p>
          <a:p>
            <a:pPr>
              <a:defRPr/>
            </a:pPr>
            <a:endParaRPr lang="en-US" dirty="0" smtClean="0"/>
          </a:p>
          <a:p>
            <a:pPr>
              <a:defRPr/>
            </a:pPr>
            <a:r>
              <a:rPr lang="en-US" dirty="0" smtClean="0"/>
              <a:t>Supplement current data system capabilities with new interoperable technologies to create a foundation for future evolution.</a:t>
            </a:r>
            <a:endParaRPr lang="en-US" dirty="0" smtClean="0"/>
          </a:p>
        </p:txBody>
      </p:sp>
      <p:graphicFrame>
        <p:nvGraphicFramePr>
          <p:cNvPr id="7" name="Diagram 6"/>
          <p:cNvGraphicFramePr/>
          <p:nvPr>
            <p:extLst>
              <p:ext uri="{D42A27DB-BD31-4B8C-83A1-F6EECF244321}">
                <p14:modId xmlns:p14="http://schemas.microsoft.com/office/powerpoint/2010/main" val="4031175445"/>
              </p:ext>
            </p:extLst>
          </p:nvPr>
        </p:nvGraphicFramePr>
        <p:xfrm>
          <a:off x="1523439" y="4108491"/>
          <a:ext cx="6096000" cy="790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979613" y="5015799"/>
            <a:ext cx="628422" cy="307777"/>
          </a:xfrm>
          <a:prstGeom prst="rect">
            <a:avLst/>
          </a:prstGeom>
          <a:noFill/>
        </p:spPr>
        <p:txBody>
          <a:bodyPr wrap="none" rtlCol="0">
            <a:spAutoFit/>
          </a:bodyPr>
          <a:lstStyle/>
          <a:p>
            <a:r>
              <a:rPr lang="en-US" sz="1400" dirty="0" smtClean="0"/>
              <a:t>Today</a:t>
            </a:r>
            <a:endParaRPr lang="en-US" sz="1400" dirty="0"/>
          </a:p>
        </p:txBody>
      </p:sp>
      <p:sp>
        <p:nvSpPr>
          <p:cNvPr id="9" name="TextBox 8"/>
          <p:cNvSpPr txBox="1"/>
          <p:nvPr/>
        </p:nvSpPr>
        <p:spPr>
          <a:xfrm>
            <a:off x="4037013" y="5021046"/>
            <a:ext cx="954107" cy="307777"/>
          </a:xfrm>
          <a:prstGeom prst="rect">
            <a:avLst/>
          </a:prstGeom>
          <a:noFill/>
        </p:spPr>
        <p:txBody>
          <a:bodyPr wrap="none" rtlCol="0">
            <a:spAutoFit/>
          </a:bodyPr>
          <a:lstStyle/>
          <a:p>
            <a:r>
              <a:rPr lang="en-US" sz="1400" dirty="0" smtClean="0"/>
              <a:t>Tomorrow</a:t>
            </a:r>
            <a:endParaRPr lang="en-US" sz="1400" dirty="0"/>
          </a:p>
        </p:txBody>
      </p:sp>
      <p:sp>
        <p:nvSpPr>
          <p:cNvPr id="11" name="Left Brace 10"/>
          <p:cNvSpPr/>
          <p:nvPr/>
        </p:nvSpPr>
        <p:spPr>
          <a:xfrm rot="16200000">
            <a:off x="4344807" y="3656305"/>
            <a:ext cx="276585" cy="2717800"/>
          </a:xfrm>
          <a:prstGeom prst="leftBrace">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3" name="TextBox 12"/>
          <p:cNvSpPr txBox="1"/>
          <p:nvPr/>
        </p:nvSpPr>
        <p:spPr>
          <a:xfrm>
            <a:off x="6475969" y="5021046"/>
            <a:ext cx="671979" cy="307777"/>
          </a:xfrm>
          <a:prstGeom prst="rect">
            <a:avLst/>
          </a:prstGeom>
          <a:noFill/>
        </p:spPr>
        <p:txBody>
          <a:bodyPr wrap="none" rtlCol="0">
            <a:spAutoFit/>
          </a:bodyPr>
          <a:lstStyle/>
          <a:p>
            <a:r>
              <a:rPr lang="en-US" sz="1400" dirty="0" smtClean="0"/>
              <a:t>Future</a:t>
            </a:r>
            <a:endParaRPr lang="en-US" sz="1400" dirty="0"/>
          </a:p>
        </p:txBody>
      </p:sp>
    </p:spTree>
    <p:extLst>
      <p:ext uri="{BB962C8B-B14F-4D97-AF65-F5344CB8AC3E}">
        <p14:creationId xmlns:p14="http://schemas.microsoft.com/office/powerpoint/2010/main" val="38485857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34679" y="3516242"/>
            <a:ext cx="4775200" cy="1917700"/>
          </a:xfrm>
          <a:prstGeom prst="rect">
            <a:avLst/>
          </a:prstGeom>
        </p:spPr>
      </p:pic>
      <p:sp>
        <p:nvSpPr>
          <p:cNvPr id="2" name="Title 1"/>
          <p:cNvSpPr>
            <a:spLocks noGrp="1"/>
          </p:cNvSpPr>
          <p:nvPr>
            <p:ph type="title"/>
          </p:nvPr>
        </p:nvSpPr>
        <p:spPr/>
        <p:txBody>
          <a:bodyPr/>
          <a:lstStyle/>
          <a:p>
            <a:r>
              <a:rPr lang="en-US" dirty="0" smtClean="0"/>
              <a:t>Imagery Graphic Types</a:t>
            </a:r>
            <a:endParaRPr lang="en-US" dirty="0"/>
          </a:p>
        </p:txBody>
      </p:sp>
      <p:sp>
        <p:nvSpPr>
          <p:cNvPr id="3" name="Content Placeholder 2"/>
          <p:cNvSpPr>
            <a:spLocks noGrp="1"/>
          </p:cNvSpPr>
          <p:nvPr>
            <p:ph idx="1"/>
          </p:nvPr>
        </p:nvSpPr>
        <p:spPr>
          <a:xfrm>
            <a:off x="457200" y="1837605"/>
            <a:ext cx="4812878" cy="1447462"/>
          </a:xfrm>
        </p:spPr>
        <p:txBody>
          <a:bodyPr>
            <a:normAutofit fontScale="92500" lnSpcReduction="20000"/>
          </a:bodyPr>
          <a:lstStyle/>
          <a:p>
            <a:r>
              <a:rPr lang="en-US" dirty="0" smtClean="0"/>
              <a:t>2D </a:t>
            </a:r>
            <a:r>
              <a:rPr lang="en-US" dirty="0" err="1" smtClean="0"/>
              <a:t>Georeferenced</a:t>
            </a:r>
            <a:r>
              <a:rPr lang="en-US" dirty="0" smtClean="0"/>
              <a:t> Raster</a:t>
            </a:r>
          </a:p>
          <a:p>
            <a:r>
              <a:rPr lang="en-US" dirty="0" smtClean="0"/>
              <a:t>Digital Elevation Models</a:t>
            </a:r>
          </a:p>
          <a:p>
            <a:r>
              <a:rPr lang="en-US" dirty="0" smtClean="0"/>
              <a:t>Vector-based Data</a:t>
            </a:r>
          </a:p>
        </p:txBody>
      </p:sp>
      <p:sp>
        <p:nvSpPr>
          <p:cNvPr id="4" name="Slide Number Placeholder 3"/>
          <p:cNvSpPr>
            <a:spLocks noGrp="1"/>
          </p:cNvSpPr>
          <p:nvPr>
            <p:ph type="sldNum" sz="quarter" idx="12"/>
          </p:nvPr>
        </p:nvSpPr>
        <p:spPr/>
        <p:txBody>
          <a:bodyPr/>
          <a:lstStyle/>
          <a:p>
            <a:fld id="{128C0FCA-6104-704B-80C3-6B468E394F9E}" type="slidenum">
              <a:rPr lang="en-US" smtClean="0"/>
              <a:t>4</a:t>
            </a:fld>
            <a:endParaRPr lang="en-US"/>
          </a:p>
        </p:txBody>
      </p:sp>
      <p:pic>
        <p:nvPicPr>
          <p:cNvPr id="5" name="Picture 4"/>
          <p:cNvPicPr>
            <a:picLocks noChangeAspect="1"/>
          </p:cNvPicPr>
          <p:nvPr/>
        </p:nvPicPr>
        <p:blipFill>
          <a:blip r:embed="rId3"/>
          <a:stretch>
            <a:fillRect/>
          </a:stretch>
        </p:blipFill>
        <p:spPr>
          <a:xfrm>
            <a:off x="5512173" y="1600201"/>
            <a:ext cx="3479800" cy="3035300"/>
          </a:xfrm>
          <a:prstGeom prst="rect">
            <a:avLst/>
          </a:prstGeom>
        </p:spPr>
      </p:pic>
      <p:pic>
        <p:nvPicPr>
          <p:cNvPr id="6" name="Picture 5"/>
          <p:cNvPicPr>
            <a:picLocks noChangeAspect="1"/>
          </p:cNvPicPr>
          <p:nvPr/>
        </p:nvPicPr>
        <p:blipFill>
          <a:blip r:embed="rId4"/>
          <a:stretch>
            <a:fillRect/>
          </a:stretch>
        </p:blipFill>
        <p:spPr>
          <a:xfrm>
            <a:off x="3374432" y="4324350"/>
            <a:ext cx="4775200" cy="2032000"/>
          </a:xfrm>
          <a:prstGeom prst="rect">
            <a:avLst/>
          </a:prstGeom>
        </p:spPr>
      </p:pic>
    </p:spTree>
    <p:extLst>
      <p:ext uri="{BB962C8B-B14F-4D97-AF65-F5344CB8AC3E}">
        <p14:creationId xmlns:p14="http://schemas.microsoft.com/office/powerpoint/2010/main" val="231609631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Imagery Coverage Types</a:t>
            </a:r>
            <a:endParaRPr lang="en-US" dirty="0"/>
          </a:p>
        </p:txBody>
      </p:sp>
      <p:sp>
        <p:nvSpPr>
          <p:cNvPr id="3" name="Content Placeholder 2"/>
          <p:cNvSpPr>
            <a:spLocks noGrp="1"/>
          </p:cNvSpPr>
          <p:nvPr>
            <p:ph idx="1"/>
          </p:nvPr>
        </p:nvSpPr>
        <p:spPr>
          <a:xfrm>
            <a:off x="457200" y="1681540"/>
            <a:ext cx="4510417" cy="1779512"/>
          </a:xfrm>
        </p:spPr>
        <p:txBody>
          <a:bodyPr>
            <a:normAutofit fontScale="92500"/>
          </a:bodyPr>
          <a:lstStyle/>
          <a:p>
            <a:r>
              <a:rPr lang="en-US" dirty="0" smtClean="0"/>
              <a:t>Tiled (Composite/Mosaic)</a:t>
            </a:r>
          </a:p>
          <a:p>
            <a:r>
              <a:rPr lang="en-US" dirty="0" smtClean="0"/>
              <a:t>Orbit/Path-Based</a:t>
            </a:r>
          </a:p>
          <a:p>
            <a:r>
              <a:rPr lang="en-US" dirty="0" smtClean="0"/>
              <a:t>Granule-Based</a:t>
            </a:r>
            <a:endParaRPr lang="en-US" dirty="0"/>
          </a:p>
        </p:txBody>
      </p:sp>
      <p:sp>
        <p:nvSpPr>
          <p:cNvPr id="4" name="Slide Number Placeholder 3"/>
          <p:cNvSpPr>
            <a:spLocks noGrp="1"/>
          </p:cNvSpPr>
          <p:nvPr>
            <p:ph type="sldNum" sz="quarter" idx="12"/>
          </p:nvPr>
        </p:nvSpPr>
        <p:spPr/>
        <p:txBody>
          <a:bodyPr/>
          <a:lstStyle/>
          <a:p>
            <a:fld id="{128C0FCA-6104-704B-80C3-6B468E394F9E}" type="slidenum">
              <a:rPr lang="en-US" smtClean="0"/>
              <a:t>5</a:t>
            </a:fld>
            <a:endParaRPr lang="en-US"/>
          </a:p>
        </p:txBody>
      </p:sp>
      <p:pic>
        <p:nvPicPr>
          <p:cNvPr id="8" name="Picture 7"/>
          <p:cNvPicPr>
            <a:picLocks noChangeAspect="1"/>
          </p:cNvPicPr>
          <p:nvPr/>
        </p:nvPicPr>
        <p:blipFill>
          <a:blip r:embed="rId2"/>
          <a:stretch>
            <a:fillRect/>
          </a:stretch>
        </p:blipFill>
        <p:spPr>
          <a:xfrm>
            <a:off x="5976370" y="4245347"/>
            <a:ext cx="2311400" cy="2387600"/>
          </a:xfrm>
          <a:prstGeom prst="rect">
            <a:avLst/>
          </a:prstGeom>
        </p:spPr>
      </p:pic>
      <p:pic>
        <p:nvPicPr>
          <p:cNvPr id="9" name="Picture 8"/>
          <p:cNvPicPr>
            <a:picLocks noChangeAspect="1"/>
          </p:cNvPicPr>
          <p:nvPr/>
        </p:nvPicPr>
        <p:blipFill>
          <a:blip r:embed="rId3"/>
          <a:stretch>
            <a:fillRect/>
          </a:stretch>
        </p:blipFill>
        <p:spPr>
          <a:xfrm>
            <a:off x="1022163" y="4245347"/>
            <a:ext cx="4419600" cy="2273300"/>
          </a:xfrm>
          <a:prstGeom prst="rect">
            <a:avLst/>
          </a:prstGeom>
        </p:spPr>
      </p:pic>
      <p:pic>
        <p:nvPicPr>
          <p:cNvPr id="10" name="Picture 9"/>
          <p:cNvPicPr>
            <a:picLocks noChangeAspect="1"/>
          </p:cNvPicPr>
          <p:nvPr/>
        </p:nvPicPr>
        <p:blipFill>
          <a:blip r:embed="rId4"/>
          <a:stretch>
            <a:fillRect/>
          </a:stretch>
        </p:blipFill>
        <p:spPr>
          <a:xfrm>
            <a:off x="5149883" y="1681540"/>
            <a:ext cx="3683000" cy="2463800"/>
          </a:xfrm>
          <a:prstGeom prst="rect">
            <a:avLst/>
          </a:prstGeom>
        </p:spPr>
      </p:pic>
    </p:spTree>
    <p:extLst>
      <p:ext uri="{BB962C8B-B14F-4D97-AF65-F5344CB8AC3E}">
        <p14:creationId xmlns:p14="http://schemas.microsoft.com/office/powerpoint/2010/main" val="24314755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Imagery Layer Types</a:t>
            </a:r>
            <a:endParaRPr lang="en-US" dirty="0"/>
          </a:p>
        </p:txBody>
      </p:sp>
      <p:sp>
        <p:nvSpPr>
          <p:cNvPr id="3" name="Content Placeholder 2"/>
          <p:cNvSpPr>
            <a:spLocks noGrp="1"/>
          </p:cNvSpPr>
          <p:nvPr>
            <p:ph idx="1"/>
          </p:nvPr>
        </p:nvSpPr>
        <p:spPr>
          <a:xfrm>
            <a:off x="457200" y="1600200"/>
            <a:ext cx="4552679" cy="2326062"/>
          </a:xfrm>
        </p:spPr>
        <p:txBody>
          <a:bodyPr>
            <a:normAutofit fontScale="92500" lnSpcReduction="10000"/>
          </a:bodyPr>
          <a:lstStyle/>
          <a:p>
            <a:r>
              <a:rPr lang="en-US" dirty="0" smtClean="0"/>
              <a:t>Base Layer</a:t>
            </a:r>
          </a:p>
          <a:p>
            <a:pPr lvl="1"/>
            <a:r>
              <a:rPr lang="en-US" dirty="0" smtClean="0"/>
              <a:t>Static</a:t>
            </a:r>
          </a:p>
          <a:p>
            <a:pPr lvl="1"/>
            <a:r>
              <a:rPr lang="en-US" dirty="0" smtClean="0"/>
              <a:t>Dynamic</a:t>
            </a:r>
          </a:p>
          <a:p>
            <a:r>
              <a:rPr lang="en-US" dirty="0" smtClean="0"/>
              <a:t>Overlay Layer</a:t>
            </a:r>
          </a:p>
          <a:p>
            <a:pPr lvl="1"/>
            <a:r>
              <a:rPr lang="en-US" dirty="0" smtClean="0"/>
              <a:t>Scaled &amp; Colored</a:t>
            </a:r>
          </a:p>
        </p:txBody>
      </p:sp>
      <p:sp>
        <p:nvSpPr>
          <p:cNvPr id="4" name="Slide Number Placeholder 3"/>
          <p:cNvSpPr>
            <a:spLocks noGrp="1"/>
          </p:cNvSpPr>
          <p:nvPr>
            <p:ph type="sldNum" sz="quarter" idx="12"/>
          </p:nvPr>
        </p:nvSpPr>
        <p:spPr/>
        <p:txBody>
          <a:bodyPr/>
          <a:lstStyle/>
          <a:p>
            <a:fld id="{128C0FCA-6104-704B-80C3-6B468E394F9E}" type="slidenum">
              <a:rPr lang="en-US" smtClean="0"/>
              <a:t>6</a:t>
            </a:fld>
            <a:endParaRPr lang="en-US"/>
          </a:p>
        </p:txBody>
      </p:sp>
      <p:pic>
        <p:nvPicPr>
          <p:cNvPr id="6" name="Picture 5"/>
          <p:cNvPicPr>
            <a:picLocks noChangeAspect="1"/>
          </p:cNvPicPr>
          <p:nvPr/>
        </p:nvPicPr>
        <p:blipFill>
          <a:blip r:embed="rId2"/>
          <a:stretch>
            <a:fillRect/>
          </a:stretch>
        </p:blipFill>
        <p:spPr>
          <a:xfrm>
            <a:off x="691878" y="4370928"/>
            <a:ext cx="5153001" cy="1985421"/>
          </a:xfrm>
          <a:prstGeom prst="rect">
            <a:avLst/>
          </a:prstGeom>
        </p:spPr>
      </p:pic>
      <p:pic>
        <p:nvPicPr>
          <p:cNvPr id="5" name="Picture 4" descr="Screen Shot 2013-06-25 at 8.13.1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6484" y="1697899"/>
            <a:ext cx="4256268" cy="2427649"/>
          </a:xfrm>
          <a:prstGeom prst="rect">
            <a:avLst/>
          </a:prstGeom>
        </p:spPr>
      </p:pic>
    </p:spTree>
    <p:extLst>
      <p:ext uri="{BB962C8B-B14F-4D97-AF65-F5344CB8AC3E}">
        <p14:creationId xmlns:p14="http://schemas.microsoft.com/office/powerpoint/2010/main" val="22566199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 Metadata, Metadata</a:t>
            </a:r>
            <a:endParaRPr lang="en-US" dirty="0"/>
          </a:p>
        </p:txBody>
      </p:sp>
      <p:pic>
        <p:nvPicPr>
          <p:cNvPr id="4" name="Picture 3"/>
          <p:cNvPicPr>
            <a:picLocks noChangeAspect="1"/>
          </p:cNvPicPr>
          <p:nvPr/>
        </p:nvPicPr>
        <p:blipFill>
          <a:blip r:embed="rId3"/>
          <a:stretch>
            <a:fillRect/>
          </a:stretch>
        </p:blipFill>
        <p:spPr>
          <a:xfrm rot="663946">
            <a:off x="4736356" y="2500912"/>
            <a:ext cx="4057685" cy="3329382"/>
          </a:xfrm>
          <a:prstGeom prst="rect">
            <a:avLst/>
          </a:prstGeom>
          <a:noFill/>
          <a:ln>
            <a:noFill/>
          </a:ln>
        </p:spPr>
      </p:pic>
      <p:pic>
        <p:nvPicPr>
          <p:cNvPr id="5" name="Picture 4"/>
          <p:cNvPicPr>
            <a:picLocks noChangeAspect="1"/>
          </p:cNvPicPr>
          <p:nvPr/>
        </p:nvPicPr>
        <p:blipFill>
          <a:blip r:embed="rId4"/>
          <a:stretch>
            <a:fillRect/>
          </a:stretch>
        </p:blipFill>
        <p:spPr>
          <a:xfrm rot="20652113">
            <a:off x="639505" y="4075123"/>
            <a:ext cx="5395487" cy="2087852"/>
          </a:xfrm>
          <a:prstGeom prst="rect">
            <a:avLst/>
          </a:prstGeom>
          <a:noFill/>
          <a:ln>
            <a:noFill/>
          </a:ln>
        </p:spPr>
      </p:pic>
      <p:pic>
        <p:nvPicPr>
          <p:cNvPr id="7" name="Picture 6"/>
          <p:cNvPicPr>
            <a:picLocks noChangeAspect="1"/>
          </p:cNvPicPr>
          <p:nvPr/>
        </p:nvPicPr>
        <p:blipFill>
          <a:blip r:embed="rId5"/>
          <a:stretch>
            <a:fillRect/>
          </a:stretch>
        </p:blipFill>
        <p:spPr>
          <a:xfrm rot="1143086">
            <a:off x="643785" y="2323618"/>
            <a:ext cx="4758304" cy="1941687"/>
          </a:xfrm>
          <a:prstGeom prst="rect">
            <a:avLst/>
          </a:prstGeom>
        </p:spPr>
      </p:pic>
      <p:grpSp>
        <p:nvGrpSpPr>
          <p:cNvPr id="8" name="Group 7"/>
          <p:cNvGrpSpPr/>
          <p:nvPr/>
        </p:nvGrpSpPr>
        <p:grpSpPr>
          <a:xfrm>
            <a:off x="3392843" y="2459566"/>
            <a:ext cx="2123440" cy="3348568"/>
            <a:chOff x="3392843" y="2459566"/>
            <a:chExt cx="2123440" cy="3348568"/>
          </a:xfrm>
        </p:grpSpPr>
        <p:pic>
          <p:nvPicPr>
            <p:cNvPr id="3" name="Picture 2"/>
            <p:cNvPicPr>
              <a:picLocks noChangeAspect="1"/>
            </p:cNvPicPr>
            <p:nvPr/>
          </p:nvPicPr>
          <p:blipFill>
            <a:blip r:embed="rId6"/>
            <a:stretch>
              <a:fillRect/>
            </a:stretch>
          </p:blipFill>
          <p:spPr>
            <a:xfrm>
              <a:off x="3392843" y="3153834"/>
              <a:ext cx="2123440" cy="2654300"/>
            </a:xfrm>
            <a:prstGeom prst="rect">
              <a:avLst/>
            </a:prstGeom>
          </p:spPr>
        </p:pic>
        <p:sp>
          <p:nvSpPr>
            <p:cNvPr id="6" name="TextBox 5"/>
            <p:cNvSpPr txBox="1"/>
            <p:nvPr/>
          </p:nvSpPr>
          <p:spPr>
            <a:xfrm>
              <a:off x="3946563" y="2459566"/>
              <a:ext cx="1016000" cy="769441"/>
            </a:xfrm>
            <a:prstGeom prst="rect">
              <a:avLst/>
            </a:prstGeom>
            <a:noFill/>
          </p:spPr>
          <p:txBody>
            <a:bodyPr wrap="square" rtlCol="0">
              <a:spAutoFit/>
            </a:bodyPr>
            <a:lstStyle/>
            <a:p>
              <a:r>
                <a:rPr lang="en-US" sz="4400" b="1" dirty="0" smtClean="0"/>
                <a:t>1%</a:t>
              </a:r>
              <a:endParaRPr lang="en-US" sz="4400" b="1" dirty="0"/>
            </a:p>
          </p:txBody>
        </p:sp>
      </p:grpSp>
    </p:spTree>
    <p:extLst>
      <p:ext uri="{BB962C8B-B14F-4D97-AF65-F5344CB8AC3E}">
        <p14:creationId xmlns:p14="http://schemas.microsoft.com/office/powerpoint/2010/main" val="1101020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31"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style.rotation</p:attrName>
                                        </p:attrNameLst>
                                      </p:cBhvr>
                                      <p:tavLst>
                                        <p:tav tm="0">
                                          <p:val>
                                            <p:fltVal val="90"/>
                                          </p:val>
                                        </p:tav>
                                        <p:tav tm="100000">
                                          <p:val>
                                            <p:fltVal val="0"/>
                                          </p:val>
                                        </p:tav>
                                      </p:tavLst>
                                    </p:anim>
                                    <p:animEffect transition="in" filter="fade">
                                      <p:cBhvr>
                                        <p:cTn id="17" dur="500"/>
                                        <p:tgtEl>
                                          <p:spTgt spid="5"/>
                                        </p:tgtEl>
                                      </p:cBhvr>
                                    </p:animEffect>
                                  </p:childTnLst>
                                </p:cTn>
                              </p:par>
                            </p:childTnLst>
                          </p:cTn>
                        </p:par>
                        <p:par>
                          <p:cTn id="18" fill="hold">
                            <p:stCondLst>
                              <p:cond delay="1000"/>
                            </p:stCondLst>
                            <p:childTnLst>
                              <p:par>
                                <p:cTn id="19" presetID="31"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 calcmode="lin" valueType="num">
                                      <p:cBhvr>
                                        <p:cTn id="23" dur="500" fill="hold"/>
                                        <p:tgtEl>
                                          <p:spTgt spid="7"/>
                                        </p:tgtEl>
                                        <p:attrNameLst>
                                          <p:attrName>style.rotation</p:attrName>
                                        </p:attrNameLst>
                                      </p:cBhvr>
                                      <p:tavLst>
                                        <p:tav tm="0">
                                          <p:val>
                                            <p:fltVal val="90"/>
                                          </p:val>
                                        </p:tav>
                                        <p:tav tm="100000">
                                          <p:val>
                                            <p:fltVal val="0"/>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Broadening Usage</a:t>
            </a:r>
            <a:endParaRPr lang="en-US" dirty="0"/>
          </a:p>
        </p:txBody>
      </p:sp>
      <p:pic>
        <p:nvPicPr>
          <p:cNvPr id="4" name="Picture 3"/>
          <p:cNvPicPr>
            <a:picLocks noChangeAspect="1"/>
          </p:cNvPicPr>
          <p:nvPr/>
        </p:nvPicPr>
        <p:blipFill>
          <a:blip r:embed="rId2"/>
          <a:stretch>
            <a:fillRect/>
          </a:stretch>
        </p:blipFill>
        <p:spPr>
          <a:xfrm rot="1330111">
            <a:off x="457200" y="3106943"/>
            <a:ext cx="4726265" cy="2736750"/>
          </a:xfrm>
          <a:prstGeom prst="rect">
            <a:avLst/>
          </a:prstGeom>
        </p:spPr>
      </p:pic>
      <p:pic>
        <p:nvPicPr>
          <p:cNvPr id="5" name="Picture 4"/>
          <p:cNvPicPr>
            <a:picLocks noChangeAspect="1"/>
          </p:cNvPicPr>
          <p:nvPr/>
        </p:nvPicPr>
        <p:blipFill>
          <a:blip r:embed="rId3"/>
          <a:stretch>
            <a:fillRect/>
          </a:stretch>
        </p:blipFill>
        <p:spPr>
          <a:xfrm rot="20546132">
            <a:off x="2162801" y="2139261"/>
            <a:ext cx="4650063" cy="3686368"/>
          </a:xfrm>
          <a:prstGeom prst="rect">
            <a:avLst/>
          </a:prstGeom>
        </p:spPr>
      </p:pic>
      <p:pic>
        <p:nvPicPr>
          <p:cNvPr id="6" name="Picture 5"/>
          <p:cNvPicPr>
            <a:picLocks noChangeAspect="1"/>
          </p:cNvPicPr>
          <p:nvPr/>
        </p:nvPicPr>
        <p:blipFill>
          <a:blip r:embed="rId4"/>
          <a:stretch>
            <a:fillRect/>
          </a:stretch>
        </p:blipFill>
        <p:spPr>
          <a:xfrm rot="543275">
            <a:off x="4913857" y="2201433"/>
            <a:ext cx="3529880" cy="3368465"/>
          </a:xfrm>
          <a:prstGeom prst="rect">
            <a:avLst/>
          </a:prstGeom>
        </p:spPr>
      </p:pic>
      <p:pic>
        <p:nvPicPr>
          <p:cNvPr id="7" name="Picture 6"/>
          <p:cNvPicPr>
            <a:picLocks noChangeAspect="1"/>
          </p:cNvPicPr>
          <p:nvPr/>
        </p:nvPicPr>
        <p:blipFill>
          <a:blip r:embed="rId5"/>
          <a:stretch>
            <a:fillRect/>
          </a:stretch>
        </p:blipFill>
        <p:spPr>
          <a:xfrm rot="1109863">
            <a:off x="457199" y="1864366"/>
            <a:ext cx="3784600" cy="2578935"/>
          </a:xfrm>
          <a:prstGeom prst="rect">
            <a:avLst/>
          </a:prstGeom>
        </p:spPr>
      </p:pic>
      <p:pic>
        <p:nvPicPr>
          <p:cNvPr id="11" name="Picture 10"/>
          <p:cNvPicPr>
            <a:picLocks noChangeAspect="1"/>
          </p:cNvPicPr>
          <p:nvPr/>
        </p:nvPicPr>
        <p:blipFill>
          <a:blip r:embed="rId6"/>
          <a:stretch>
            <a:fillRect/>
          </a:stretch>
        </p:blipFill>
        <p:spPr>
          <a:xfrm rot="20649933">
            <a:off x="2053765" y="2948644"/>
            <a:ext cx="4578765" cy="3120101"/>
          </a:xfrm>
          <a:prstGeom prst="rect">
            <a:avLst/>
          </a:prstGeom>
        </p:spPr>
      </p:pic>
      <p:pic>
        <p:nvPicPr>
          <p:cNvPr id="12" name="Picture 11"/>
          <p:cNvPicPr>
            <a:picLocks noChangeAspect="1"/>
          </p:cNvPicPr>
          <p:nvPr/>
        </p:nvPicPr>
        <p:blipFill>
          <a:blip r:embed="rId7"/>
          <a:stretch>
            <a:fillRect/>
          </a:stretch>
        </p:blipFill>
        <p:spPr>
          <a:xfrm rot="881795">
            <a:off x="4784423" y="3581802"/>
            <a:ext cx="4202257" cy="2365174"/>
          </a:xfrm>
          <a:prstGeom prst="rect">
            <a:avLst/>
          </a:prstGeom>
        </p:spPr>
      </p:pic>
    </p:spTree>
    <p:extLst>
      <p:ext uri="{BB962C8B-B14F-4D97-AF65-F5344CB8AC3E}">
        <p14:creationId xmlns:p14="http://schemas.microsoft.com/office/powerpoint/2010/main" val="6201621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style.rotation</p:attrName>
                                        </p:attrNameLst>
                                      </p:cBhvr>
                                      <p:tavLst>
                                        <p:tav tm="0">
                                          <p:val>
                                            <p:fltVal val="360"/>
                                          </p:val>
                                        </p:tav>
                                        <p:tav tm="100000">
                                          <p:val>
                                            <p:fltVal val="0"/>
                                          </p:val>
                                        </p:tav>
                                      </p:tavLst>
                                    </p:anim>
                                    <p:animEffect transition="in" filter="fade">
                                      <p:cBhvr>
                                        <p:cTn id="17" dur="500"/>
                                        <p:tgtEl>
                                          <p:spTgt spid="5"/>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 calcmode="lin" valueType="num">
                                      <p:cBhvr>
                                        <p:cTn id="23" dur="500" fill="hold"/>
                                        <p:tgtEl>
                                          <p:spTgt spid="6"/>
                                        </p:tgtEl>
                                        <p:attrNameLst>
                                          <p:attrName>style.rotation</p:attrName>
                                        </p:attrNameLst>
                                      </p:cBhvr>
                                      <p:tavLst>
                                        <p:tav tm="0">
                                          <p:val>
                                            <p:fltVal val="360"/>
                                          </p:val>
                                        </p:tav>
                                        <p:tav tm="100000">
                                          <p:val>
                                            <p:fltVal val="0"/>
                                          </p:val>
                                        </p:tav>
                                      </p:tavLst>
                                    </p:anim>
                                    <p:animEffect transition="in" filter="fade">
                                      <p:cBhvr>
                                        <p:cTn id="24" dur="500"/>
                                        <p:tgtEl>
                                          <p:spTgt spid="6"/>
                                        </p:tgtEl>
                                      </p:cBhvr>
                                    </p:animEffect>
                                  </p:childTnLst>
                                </p:cTn>
                              </p:par>
                              <p:par>
                                <p:cTn id="25" presetID="49" presetClass="entr" presetSubtype="0" decel="10000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 calcmode="lin" valueType="num">
                                      <p:cBhvr>
                                        <p:cTn id="29" dur="500" fill="hold"/>
                                        <p:tgtEl>
                                          <p:spTgt spid="12"/>
                                        </p:tgtEl>
                                        <p:attrNameLst>
                                          <p:attrName>style.rotation</p:attrName>
                                        </p:attrNameLst>
                                      </p:cBhvr>
                                      <p:tavLst>
                                        <p:tav tm="0">
                                          <p:val>
                                            <p:fltVal val="360"/>
                                          </p:val>
                                        </p:tav>
                                        <p:tav tm="100000">
                                          <p:val>
                                            <p:fltVal val="0"/>
                                          </p:val>
                                        </p:tav>
                                      </p:tavLst>
                                    </p:anim>
                                    <p:animEffect transition="in" filter="fade">
                                      <p:cBhvr>
                                        <p:cTn id="30" dur="500"/>
                                        <p:tgtEl>
                                          <p:spTgt spid="12"/>
                                        </p:tgtEl>
                                      </p:cBhvr>
                                    </p:animEffect>
                                  </p:childTnLst>
                                </p:cTn>
                              </p:par>
                            </p:childTnLst>
                          </p:cTn>
                        </p:par>
                        <p:par>
                          <p:cTn id="31" fill="hold">
                            <p:stCondLst>
                              <p:cond delay="1500"/>
                            </p:stCondLst>
                            <p:childTnLst>
                              <p:par>
                                <p:cTn id="32" presetID="49" presetClass="entr" presetSubtype="0" decel="10000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 calcmode="lin" valueType="num">
                                      <p:cBhvr>
                                        <p:cTn id="36" dur="500" fill="hold"/>
                                        <p:tgtEl>
                                          <p:spTgt spid="11"/>
                                        </p:tgtEl>
                                        <p:attrNameLst>
                                          <p:attrName>style.rotation</p:attrName>
                                        </p:attrNameLst>
                                      </p:cBhvr>
                                      <p:tavLst>
                                        <p:tav tm="0">
                                          <p:val>
                                            <p:fltVal val="360"/>
                                          </p:val>
                                        </p:tav>
                                        <p:tav tm="100000">
                                          <p:val>
                                            <p:fltVal val="0"/>
                                          </p:val>
                                        </p:tav>
                                      </p:tavLst>
                                    </p:anim>
                                    <p:animEffect transition="in" filter="fade">
                                      <p:cBhvr>
                                        <p:cTn id="37" dur="500"/>
                                        <p:tgtEl>
                                          <p:spTgt spid="11"/>
                                        </p:tgtEl>
                                      </p:cBhvr>
                                    </p:animEffect>
                                  </p:childTnLst>
                                </p:cTn>
                              </p:par>
                            </p:childTnLst>
                          </p:cTn>
                        </p:par>
                        <p:par>
                          <p:cTn id="38" fill="hold">
                            <p:stCondLst>
                              <p:cond delay="2000"/>
                            </p:stCondLst>
                            <p:childTnLst>
                              <p:par>
                                <p:cTn id="39" presetID="49" presetClass="entr" presetSubtype="0" decel="100000"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 calcmode="lin" valueType="num">
                                      <p:cBhvr>
                                        <p:cTn id="43" dur="500" fill="hold"/>
                                        <p:tgtEl>
                                          <p:spTgt spid="7"/>
                                        </p:tgtEl>
                                        <p:attrNameLst>
                                          <p:attrName>style.rotation</p:attrName>
                                        </p:attrNameLst>
                                      </p:cBhvr>
                                      <p:tavLst>
                                        <p:tav tm="0">
                                          <p:val>
                                            <p:fltVal val="360"/>
                                          </p:val>
                                        </p:tav>
                                        <p:tav tm="100000">
                                          <p:val>
                                            <p:fltVal val="0"/>
                                          </p:val>
                                        </p:tav>
                                      </p:tavLst>
                                    </p:anim>
                                    <p:animEffect transition="in" filter="fade">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781"/>
            <a:ext cx="8229600" cy="1143000"/>
          </a:xfrm>
        </p:spPr>
        <p:txBody>
          <a:bodyPr/>
          <a:lstStyle/>
          <a:p>
            <a:r>
              <a:rPr lang="en-US" dirty="0" smtClean="0"/>
              <a:t>GIBS – </a:t>
            </a:r>
            <a:r>
              <a:rPr lang="en-US" dirty="0" smtClean="0"/>
              <a:t>Status</a:t>
            </a:r>
            <a:endParaRPr lang="en-US" dirty="0"/>
          </a:p>
        </p:txBody>
      </p:sp>
      <p:sp>
        <p:nvSpPr>
          <p:cNvPr id="3" name="Content Placeholder 2"/>
          <p:cNvSpPr>
            <a:spLocks noGrp="1"/>
          </p:cNvSpPr>
          <p:nvPr>
            <p:ph idx="1"/>
          </p:nvPr>
        </p:nvSpPr>
        <p:spPr>
          <a:xfrm>
            <a:off x="177668" y="1680883"/>
            <a:ext cx="8773659" cy="4879227"/>
          </a:xfrm>
        </p:spPr>
        <p:txBody>
          <a:bodyPr>
            <a:normAutofit fontScale="92500" lnSpcReduction="10000"/>
          </a:bodyPr>
          <a:lstStyle/>
          <a:p>
            <a:r>
              <a:rPr lang="en-US" dirty="0" smtClean="0"/>
              <a:t>Now </a:t>
            </a:r>
            <a:r>
              <a:rPr lang="en-US" dirty="0" smtClean="0"/>
              <a:t>GIBS is an Operating Prototype </a:t>
            </a:r>
          </a:p>
          <a:p>
            <a:pPr lvl="1"/>
            <a:r>
              <a:rPr lang="en-US" dirty="0" smtClean="0"/>
              <a:t>Providing access to ~100 LANCE/NPP/SEDAC imagery products</a:t>
            </a:r>
          </a:p>
          <a:p>
            <a:pPr lvl="2"/>
            <a:r>
              <a:rPr lang="en-US" dirty="0" smtClean="0"/>
              <a:t>May 2012 -&gt; Present</a:t>
            </a:r>
          </a:p>
          <a:p>
            <a:pPr lvl="1"/>
            <a:r>
              <a:rPr lang="en-US" dirty="0" smtClean="0"/>
              <a:t>Standardized (OGC WMTS/TWMS/KML) service endpoints</a:t>
            </a:r>
          </a:p>
          <a:p>
            <a:pPr lvl="1"/>
            <a:r>
              <a:rPr lang="en-US" dirty="0" smtClean="0"/>
              <a:t>Image download capability for Worldview (protected WMS)</a:t>
            </a:r>
          </a:p>
          <a:p>
            <a:pPr lvl="1"/>
            <a:r>
              <a:rPr lang="en-US" dirty="0" smtClean="0"/>
              <a:t>Supports multiple </a:t>
            </a:r>
            <a:r>
              <a:rPr lang="en-US" dirty="0" smtClean="0"/>
              <a:t>clients: Worldview, EPA </a:t>
            </a:r>
            <a:r>
              <a:rPr lang="en-US" dirty="0" err="1" smtClean="0"/>
              <a:t>Airnow</a:t>
            </a:r>
            <a:r>
              <a:rPr lang="en-US" dirty="0" smtClean="0"/>
              <a:t>, </a:t>
            </a:r>
            <a:r>
              <a:rPr lang="en-US" dirty="0" smtClean="0"/>
              <a:t>iPhone App, </a:t>
            </a:r>
            <a:r>
              <a:rPr lang="en-US" dirty="0" smtClean="0"/>
              <a:t>PO.DAAC’s SOTO, Science on a Sphere</a:t>
            </a:r>
          </a:p>
          <a:p>
            <a:pPr lvl="1"/>
            <a:r>
              <a:rPr lang="en-US" dirty="0" smtClean="0"/>
              <a:t>Supports multiple mapping libraries: </a:t>
            </a:r>
            <a:r>
              <a:rPr lang="en-US" dirty="0" err="1" smtClean="0"/>
              <a:t>OpenLayers</a:t>
            </a:r>
            <a:r>
              <a:rPr lang="en-US" dirty="0" smtClean="0"/>
              <a:t>, Leaflet, GDAL, </a:t>
            </a:r>
            <a:r>
              <a:rPr lang="en-US" dirty="0" err="1" smtClean="0"/>
              <a:t>WorldWind</a:t>
            </a:r>
            <a:r>
              <a:rPr lang="en-US" dirty="0" smtClean="0"/>
              <a:t>…</a:t>
            </a:r>
            <a:endParaRPr lang="en-US" dirty="0" smtClean="0"/>
          </a:p>
          <a:p>
            <a:pPr lvl="1"/>
            <a:endParaRPr lang="en-US" dirty="0" smtClean="0"/>
          </a:p>
          <a:p>
            <a:endParaRPr lang="en-US" dirty="0" smtClean="0"/>
          </a:p>
        </p:txBody>
      </p:sp>
    </p:spTree>
    <p:extLst>
      <p:ext uri="{BB962C8B-B14F-4D97-AF65-F5344CB8AC3E}">
        <p14:creationId xmlns:p14="http://schemas.microsoft.com/office/powerpoint/2010/main" val="264971898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8496</TotalTime>
  <Words>399</Words>
  <Application>Microsoft Macintosh PowerPoint</Application>
  <PresentationFormat>On-screen Show (4:3)</PresentationFormat>
  <Paragraphs>78</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Parameter Visualizations as Metadata to Facilitate Discovery</vt:lpstr>
      <vt:lpstr>GIBS Overview (Global Imagery Browse Services)</vt:lpstr>
      <vt:lpstr>EOSDIS as a Seamless, Efficient User Driven System</vt:lpstr>
      <vt:lpstr>Imagery Graphic Types</vt:lpstr>
      <vt:lpstr>Imagery Coverage Types</vt:lpstr>
      <vt:lpstr>Imagery Layer Types</vt:lpstr>
      <vt:lpstr>Metadata, Metadata, Metadata</vt:lpstr>
      <vt:lpstr>Broadening Usage</vt:lpstr>
      <vt:lpstr>GIBS – Status</vt:lpstr>
      <vt:lpstr>DESCRIBING GRANULES VISUALLY</vt:lpstr>
      <vt:lpstr>What We Have</vt:lpstr>
      <vt:lpstr>What We Don’t Have</vt:lpstr>
    </vt:vector>
  </TitlesOfParts>
  <Company>NASA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Murphy</dc:creator>
  <cp:lastModifiedBy>Matthew Cechini</cp:lastModifiedBy>
  <cp:revision>100</cp:revision>
  <dcterms:created xsi:type="dcterms:W3CDTF">2013-04-04T01:22:43Z</dcterms:created>
  <dcterms:modified xsi:type="dcterms:W3CDTF">2014-01-08T19:59:14Z</dcterms:modified>
</cp:coreProperties>
</file>