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8" r:id="rId2"/>
  </p:sldIdLst>
  <p:sldSz cx="43891200" cy="32918400"/>
  <p:notesSz cx="6858000" cy="9144000"/>
  <p:defaultTextStyle>
    <a:defPPr>
      <a:defRPr lang="en-US"/>
    </a:defPPr>
    <a:lvl1pPr marL="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1pPr>
    <a:lvl2pPr marL="21945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2pPr>
    <a:lvl3pPr marL="43891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3pPr>
    <a:lvl4pPr marL="65836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4pPr>
    <a:lvl5pPr marL="877824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5pPr>
    <a:lvl6pPr marL="1097280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6pPr>
    <a:lvl7pPr marL="131673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7pPr>
    <a:lvl8pPr marL="153619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8pPr>
    <a:lvl9pPr marL="175564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21" d="100"/>
          <a:sy n="21" d="100"/>
        </p:scale>
        <p:origin x="-312" y="-152"/>
      </p:cViewPr>
      <p:guideLst>
        <p:guide orient="horz" pos="10368"/>
        <p:guide pos="1382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774D27-EB3C-CD4E-B61C-1BD72DF5DE68}" type="datetimeFigureOut">
              <a:rPr lang="en-US" smtClean="0"/>
              <a:t>8/26/13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24DF9B-057B-B24F-81E0-0507BDD72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692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4DF9B-057B-B24F-81E0-0507BDD726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04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10226042"/>
            <a:ext cx="37307520" cy="70561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18653760"/>
            <a:ext cx="3072384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2AC6-AB24-6045-B390-5742BF62A667}" type="datetimeFigureOut">
              <a:rPr lang="en-US" smtClean="0"/>
              <a:t>8/26/13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EA61-CD10-E74E-88C4-D0EC0C7A2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513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2AC6-AB24-6045-B390-5742BF62A667}" type="datetimeFigureOut">
              <a:rPr lang="en-US" smtClean="0"/>
              <a:t>8/26/13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EA61-CD10-E74E-88C4-D0EC0C7A2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620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2742905" y="6324600"/>
            <a:ext cx="47404018" cy="134820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0843" y="6324600"/>
            <a:ext cx="141480542" cy="134820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2AC6-AB24-6045-B390-5742BF62A667}" type="datetimeFigureOut">
              <a:rPr lang="en-US" smtClean="0"/>
              <a:t>8/26/13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EA61-CD10-E74E-88C4-D0EC0C7A2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174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2AC6-AB24-6045-B390-5742BF62A667}" type="datetimeFigureOut">
              <a:rPr lang="en-US" smtClean="0"/>
              <a:t>8/26/13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EA61-CD10-E74E-88C4-D0EC0C7A2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39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2" y="21153122"/>
            <a:ext cx="37307520" cy="6537960"/>
          </a:xfrm>
        </p:spPr>
        <p:txBody>
          <a:bodyPr anchor="t"/>
          <a:lstStyle>
            <a:lvl1pPr algn="l">
              <a:defRPr sz="19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2" y="13952225"/>
            <a:ext cx="37307520" cy="7200898"/>
          </a:xfrm>
        </p:spPr>
        <p:txBody>
          <a:bodyPr anchor="b"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4560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2AC6-AB24-6045-B390-5742BF62A667}" type="datetimeFigureOut">
              <a:rPr lang="en-US" smtClean="0"/>
              <a:t>8/26/13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EA61-CD10-E74E-88C4-D0EC0C7A2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431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30842" y="36865560"/>
            <a:ext cx="94442280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704642" y="36865560"/>
            <a:ext cx="94442280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2AC6-AB24-6045-B390-5742BF62A667}" type="datetimeFigureOut">
              <a:rPr lang="en-US" smtClean="0"/>
              <a:t>8/26/13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EA61-CD10-E74E-88C4-D0EC0C7A2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334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368542"/>
            <a:ext cx="19392902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0" y="10439400"/>
            <a:ext cx="19392902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2" y="7368542"/>
            <a:ext cx="19400520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2" y="10439400"/>
            <a:ext cx="19400520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2AC6-AB24-6045-B390-5742BF62A667}" type="datetimeFigureOut">
              <a:rPr lang="en-US" smtClean="0"/>
              <a:t>8/26/13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EA61-CD10-E74E-88C4-D0EC0C7A2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136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2AC6-AB24-6045-B390-5742BF62A667}" type="datetimeFigureOut">
              <a:rPr lang="en-US" smtClean="0"/>
              <a:t>8/26/13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EA61-CD10-E74E-88C4-D0EC0C7A2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95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2AC6-AB24-6045-B390-5742BF62A667}" type="datetimeFigureOut">
              <a:rPr lang="en-US" smtClean="0"/>
              <a:t>8/26/13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EA61-CD10-E74E-88C4-D0EC0C7A2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40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3" y="1310640"/>
            <a:ext cx="14439902" cy="5577840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1310643"/>
            <a:ext cx="24536400" cy="28094942"/>
          </a:xfrm>
        </p:spPr>
        <p:txBody>
          <a:bodyPr/>
          <a:lstStyle>
            <a:lvl1pPr>
              <a:defRPr sz="15400"/>
            </a:lvl1pPr>
            <a:lvl2pPr>
              <a:defRPr sz="13400"/>
            </a:lvl2pPr>
            <a:lvl3pPr>
              <a:defRPr sz="1150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3" y="6888483"/>
            <a:ext cx="14439902" cy="22517102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2AC6-AB24-6045-B390-5742BF62A667}" type="datetimeFigureOut">
              <a:rPr lang="en-US" smtClean="0"/>
              <a:t>8/26/13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EA61-CD10-E74E-88C4-D0EC0C7A2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706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2" y="23042880"/>
            <a:ext cx="26334720" cy="2720342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2" y="2941320"/>
            <a:ext cx="26334720" cy="19751040"/>
          </a:xfrm>
        </p:spPr>
        <p:txBody>
          <a:bodyPr/>
          <a:lstStyle>
            <a:lvl1pPr marL="0" indent="0">
              <a:buNone/>
              <a:defRPr sz="15400"/>
            </a:lvl1pPr>
            <a:lvl2pPr marL="2194560" indent="0">
              <a:buNone/>
              <a:defRPr sz="13400"/>
            </a:lvl2pPr>
            <a:lvl3pPr marL="4389120" indent="0">
              <a:buNone/>
              <a:defRPr sz="1150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2" y="25763222"/>
            <a:ext cx="26334720" cy="3863338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42AC6-AB24-6045-B390-5742BF62A667}" type="datetimeFigureOut">
              <a:rPr lang="en-US" smtClean="0"/>
              <a:t>8/26/13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EA61-CD10-E74E-88C4-D0EC0C7A2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364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680963"/>
            <a:ext cx="39502080" cy="21724622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4560" y="31607276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l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42AC6-AB24-6045-B390-5742BF62A667}" type="datetimeFigureOut">
              <a:rPr lang="en-US" smtClean="0"/>
              <a:t>8/26/13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160" y="31607276"/>
            <a:ext cx="138988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ct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5360" y="31607276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9EA61-CD10-E74E-88C4-D0EC0C7A22C1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3761" y="24588540"/>
            <a:ext cx="43891200" cy="83182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58048" y="294807"/>
            <a:ext cx="3521666" cy="2982851"/>
          </a:xfrm>
          <a:prstGeom prst="rect">
            <a:avLst/>
          </a:prstGeom>
        </p:spPr>
      </p:pic>
      <p:pic>
        <p:nvPicPr>
          <p:cNvPr id="10" name="Picture 9" descr="EOSDIS2006logo.gif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6155" y="302818"/>
            <a:ext cx="3941811" cy="3018636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" y="24588540"/>
            <a:ext cx="43891199" cy="8275300"/>
          </a:xfrm>
          <a:prstGeom prst="rect">
            <a:avLst/>
          </a:prstGeom>
          <a:gradFill flip="none" rotWithShape="1">
            <a:gsLst>
              <a:gs pos="20000">
                <a:schemeClr val="bg1">
                  <a:alpha val="13000"/>
                </a:schemeClr>
              </a:gs>
              <a:gs pos="87000">
                <a:schemeClr val="bg1"/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510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94560" rtl="0" eaLnBrk="1" latinLnBrk="0" hangingPunct="1">
        <a:spcBef>
          <a:spcPct val="0"/>
        </a:spcBef>
        <a:buNone/>
        <a:defRPr sz="21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5920" indent="-1645920" algn="l" defTabSz="2194560" rtl="0" eaLnBrk="1" latinLnBrk="0" hangingPunct="1">
        <a:spcBef>
          <a:spcPct val="20000"/>
        </a:spcBef>
        <a:buFont typeface="Arial"/>
        <a:buChar char="•"/>
        <a:defRPr sz="15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0" indent="-1371600" algn="l" defTabSz="2194560" rtl="0" eaLnBrk="1" latinLnBrk="0" hangingPunct="1">
        <a:spcBef>
          <a:spcPct val="20000"/>
        </a:spcBef>
        <a:buFont typeface="Arial"/>
        <a:buChar char="–"/>
        <a:defRPr sz="13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2194560" rtl="0" eaLnBrk="1" latinLnBrk="0" hangingPunct="1">
        <a:spcBef>
          <a:spcPct val="20000"/>
        </a:spcBef>
        <a:buFont typeface="Arial"/>
        <a:buChar char="•"/>
        <a:defRPr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2194560" rtl="0" eaLnBrk="1" latinLnBrk="0" hangingPunct="1">
        <a:spcBef>
          <a:spcPct val="20000"/>
        </a:spcBef>
        <a:buFont typeface="Arial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2194560" rtl="0" eaLnBrk="1" latinLnBrk="0" hangingPunct="1">
        <a:spcBef>
          <a:spcPct val="20000"/>
        </a:spcBef>
        <a:buFont typeface="Arial"/>
        <a:buChar char="»"/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20" Type="http://schemas.openxmlformats.org/officeDocument/2006/relationships/hyperlink" Target="http://earthdata.nasa.gov/gibs" TargetMode="External"/><Relationship Id="rId21" Type="http://schemas.openxmlformats.org/officeDocument/2006/relationships/image" Target="../media/image20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19.emf"/><Relationship Id="rId19" Type="http://schemas.openxmlformats.org/officeDocument/2006/relationships/hyperlink" Target="http://earthdata.nasa.gov/worldview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14901991" y="1756259"/>
            <a:ext cx="16551903" cy="17253138"/>
            <a:chOff x="15207579" y="7239425"/>
            <a:chExt cx="17399815" cy="20093970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07579" y="7239425"/>
              <a:ext cx="17399815" cy="2009397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98374" y="14447249"/>
              <a:ext cx="5080000" cy="1651000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16415602" y="16259105"/>
              <a:ext cx="15081484" cy="30647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80360" lvl="1" indent="-685800">
                <a:buFont typeface="Arial"/>
                <a:buChar char="•"/>
              </a:pPr>
              <a:r>
                <a:rPr lang="en-US" sz="5500" dirty="0" smtClean="0"/>
                <a:t>Web Map Tiled Service (WMTS)</a:t>
              </a:r>
            </a:p>
            <a:p>
              <a:pPr marL="2880360" lvl="1" indent="-685800">
                <a:buFont typeface="Arial"/>
                <a:buChar char="•"/>
              </a:pPr>
              <a:r>
                <a:rPr lang="en-US" sz="5500" dirty="0" smtClean="0"/>
                <a:t>Keyhole Markup Language (KML)</a:t>
              </a:r>
            </a:p>
            <a:p>
              <a:pPr marL="2880360" lvl="1" indent="-685800">
                <a:buFont typeface="Arial"/>
                <a:buChar char="•"/>
              </a:pPr>
              <a:r>
                <a:rPr lang="en-US" sz="5500" dirty="0" smtClean="0"/>
                <a:t>Web Map Service (WMS)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7977752" y="16103138"/>
            <a:ext cx="14202966" cy="16180493"/>
            <a:chOff x="39752697" y="3336306"/>
            <a:chExt cx="17399815" cy="2009397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52697" y="3336306"/>
              <a:ext cx="17399815" cy="2009397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67894" y="12964311"/>
              <a:ext cx="6362169" cy="2236076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307350" y="9715065"/>
              <a:ext cx="2911755" cy="2945877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397567" y="12795236"/>
              <a:ext cx="2370327" cy="237032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602630" y="12795236"/>
              <a:ext cx="3027850" cy="3027850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40408" y="20251562"/>
            <a:ext cx="4280006" cy="42800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51044" y="17593433"/>
            <a:ext cx="4116818" cy="486061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684264" y="482466"/>
            <a:ext cx="4047668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dirty="0" smtClean="0"/>
              <a:t>NASA Worldview &amp; Global Imagery Browse Services (GIBS)</a:t>
            </a:r>
          </a:p>
          <a:p>
            <a:pPr algn="ctr"/>
            <a:r>
              <a:rPr lang="en-US" sz="9600" b="1" dirty="0" smtClean="0"/>
              <a:t>Demonstrating Changing </a:t>
            </a:r>
            <a:r>
              <a:rPr lang="en-US" sz="9600" b="1" dirty="0"/>
              <a:t>Paradigms for Using Satellite Imagery</a:t>
            </a:r>
            <a:endParaRPr lang="en-US" sz="96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344351" y="25078706"/>
            <a:ext cx="12876028" cy="1284631"/>
          </a:xfrm>
          <a:prstGeom prst="rect">
            <a:avLst/>
          </a:prstGeom>
        </p:spPr>
        <p:txBody>
          <a:bodyPr/>
          <a:lstStyle>
            <a:lvl1pPr algn="ctr" defTabSz="2194560" rtl="0" eaLnBrk="1" latinLnBrk="0" hangingPunct="1">
              <a:spcBef>
                <a:spcPct val="0"/>
              </a:spcBef>
              <a:buNone/>
              <a:defRPr sz="21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i="1" dirty="0" err="1" smtClean="0"/>
              <a:t>OnEarth</a:t>
            </a:r>
            <a:r>
              <a:rPr lang="en-US" sz="8000" b="1" dirty="0" smtClean="0"/>
              <a:t> Open Source Project</a:t>
            </a:r>
            <a:endParaRPr lang="en-US" sz="80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493070" y="26120897"/>
            <a:ext cx="7421307" cy="3975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93070" y="30590144"/>
            <a:ext cx="7421307" cy="1984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345825" y="24006750"/>
            <a:ext cx="9296400" cy="1803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61868" y="17506164"/>
            <a:ext cx="3181136" cy="31811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268400" y="10889829"/>
            <a:ext cx="7174981" cy="48558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iPad</a:t>
            </a:r>
            <a:r>
              <a:rPr lang="en-US" dirty="0" smtClean="0"/>
              <a:t> Mini</a:t>
            </a:r>
            <a:endParaRPr lang="en-US" dirty="0"/>
          </a:p>
        </p:txBody>
      </p:sp>
      <p:grpSp>
        <p:nvGrpSpPr>
          <p:cNvPr id="50" name="Group 49"/>
          <p:cNvGrpSpPr/>
          <p:nvPr/>
        </p:nvGrpSpPr>
        <p:grpSpPr>
          <a:xfrm>
            <a:off x="19106857" y="11387208"/>
            <a:ext cx="11035218" cy="11835574"/>
            <a:chOff x="42160703" y="10193337"/>
            <a:chExt cx="11035218" cy="11835574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5007928" y="16084421"/>
              <a:ext cx="4787900" cy="127000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6387510" y="13552070"/>
              <a:ext cx="2312888" cy="2555678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160703" y="10193337"/>
              <a:ext cx="11035218" cy="11835574"/>
            </a:xfrm>
            <a:prstGeom prst="rect">
              <a:avLst/>
            </a:prstGeom>
          </p:spPr>
        </p:pic>
      </p:grpSp>
      <p:pic>
        <p:nvPicPr>
          <p:cNvPr id="53" name="Picture 5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418157" y="22045819"/>
            <a:ext cx="4832034" cy="1580616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565875" y="26657629"/>
            <a:ext cx="21945600" cy="4154983"/>
          </a:xfrm>
          <a:prstGeom prst="rect">
            <a:avLst/>
          </a:prstGeom>
        </p:spPr>
        <p:txBody>
          <a:bodyPr>
            <a:spAutoFit/>
          </a:bodyPr>
          <a:lstStyle/>
          <a:p>
            <a:pPr marL="857250" indent="-857250">
              <a:buFont typeface="Arial"/>
              <a:buChar char="•"/>
            </a:pPr>
            <a:r>
              <a:rPr lang="en-US" sz="6600" b="1" dirty="0" smtClean="0"/>
              <a:t>Storage Format: </a:t>
            </a:r>
            <a:r>
              <a:rPr lang="en-US" sz="6600" dirty="0" smtClean="0"/>
              <a:t>Meta Raster Format (MRF) Specification</a:t>
            </a:r>
          </a:p>
          <a:p>
            <a:pPr marL="857250" indent="-857250">
              <a:buFont typeface="Arial"/>
              <a:buChar char="•"/>
            </a:pPr>
            <a:r>
              <a:rPr lang="en-US" sz="6600" b="1" dirty="0" smtClean="0"/>
              <a:t>Storage Writer: </a:t>
            </a:r>
            <a:r>
              <a:rPr lang="en-US" sz="6600" dirty="0" smtClean="0"/>
              <a:t>MRF GDAL Driver Plugin.</a:t>
            </a:r>
          </a:p>
          <a:p>
            <a:pPr marL="857250" indent="-857250">
              <a:buFont typeface="Arial"/>
              <a:buChar char="•"/>
            </a:pPr>
            <a:r>
              <a:rPr lang="en-US" sz="6600" b="1" dirty="0" smtClean="0"/>
              <a:t>Tile Service: </a:t>
            </a:r>
            <a:r>
              <a:rPr lang="en-US" sz="6600" i="1" dirty="0" err="1" smtClean="0"/>
              <a:t>mod_onearth</a:t>
            </a:r>
            <a:r>
              <a:rPr lang="en-US" sz="6600" dirty="0" smtClean="0"/>
              <a:t> Apache Module</a:t>
            </a:r>
          </a:p>
          <a:p>
            <a:pPr marL="857250" indent="-857250">
              <a:buFont typeface="Arial"/>
              <a:buChar char="•"/>
            </a:pPr>
            <a:r>
              <a:rPr lang="en-US" sz="6600" dirty="0" smtClean="0"/>
              <a:t>Available late-2013</a:t>
            </a:r>
          </a:p>
        </p:txBody>
      </p:sp>
      <p:sp>
        <p:nvSpPr>
          <p:cNvPr id="56" name="Right Arrow 55"/>
          <p:cNvSpPr/>
          <p:nvPr/>
        </p:nvSpPr>
        <p:spPr>
          <a:xfrm rot="19662594">
            <a:off x="29807534" y="12812544"/>
            <a:ext cx="2041018" cy="176740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ight Arrow 56"/>
          <p:cNvSpPr/>
          <p:nvPr/>
        </p:nvSpPr>
        <p:spPr>
          <a:xfrm>
            <a:off x="17984303" y="14916788"/>
            <a:ext cx="2161058" cy="182825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-3206" y="4779661"/>
            <a:ext cx="18253130" cy="1368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 smtClean="0"/>
              <a:t>Global Imagery Browse Services (GIBS)</a:t>
            </a:r>
            <a:endParaRPr lang="en-US" sz="8000" b="1" dirty="0"/>
          </a:p>
        </p:txBody>
      </p:sp>
      <p:sp>
        <p:nvSpPr>
          <p:cNvPr id="59" name="Rectangle 58"/>
          <p:cNvSpPr/>
          <p:nvPr/>
        </p:nvSpPr>
        <p:spPr>
          <a:xfrm>
            <a:off x="565875" y="7186342"/>
            <a:ext cx="219456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543050" lvl="1" indent="-857250">
              <a:buFont typeface="Arial"/>
              <a:buChar char="•"/>
            </a:pPr>
            <a:r>
              <a:rPr lang="en-US" sz="6600" dirty="0" smtClean="0"/>
              <a:t>Daily global imagery (May 2012 -&gt; Present)</a:t>
            </a:r>
          </a:p>
          <a:p>
            <a:pPr marL="1543050" lvl="1" indent="-857250">
              <a:buFont typeface="Arial"/>
              <a:buChar char="•"/>
            </a:pPr>
            <a:r>
              <a:rPr lang="en-US" sz="6600" dirty="0" smtClean="0"/>
              <a:t>Near Real-Time (&lt; 3 hours from acquisition)</a:t>
            </a:r>
          </a:p>
          <a:p>
            <a:pPr marL="1543050" lvl="1" indent="-857250">
              <a:buFont typeface="Arial"/>
              <a:buChar char="•"/>
            </a:pPr>
            <a:r>
              <a:rPr lang="en-US" sz="6600" dirty="0" smtClean="0"/>
              <a:t>10</a:t>
            </a:r>
            <a:r>
              <a:rPr lang="en-US" sz="6600" dirty="0" smtClean="0"/>
              <a:t>0</a:t>
            </a:r>
            <a:r>
              <a:rPr lang="en-US" sz="6600" dirty="0" smtClean="0"/>
              <a:t>+ Imagery Products</a:t>
            </a:r>
          </a:p>
          <a:p>
            <a:pPr marL="1543050" lvl="1" indent="-857250">
              <a:buFont typeface="Arial"/>
              <a:buChar char="•"/>
            </a:pPr>
            <a:r>
              <a:rPr lang="en-US" sz="6600" dirty="0" smtClean="0"/>
              <a:t>Full resolution, no boundaries access</a:t>
            </a:r>
          </a:p>
          <a:p>
            <a:pPr marL="1543050" lvl="1" indent="-857250">
              <a:buFont typeface="Arial"/>
              <a:buChar char="•"/>
            </a:pPr>
            <a:r>
              <a:rPr lang="en-US" sz="6600" dirty="0" smtClean="0"/>
              <a:t>Open source, standards-based</a:t>
            </a:r>
          </a:p>
          <a:p>
            <a:pPr marL="1543050" lvl="1" indent="-857250">
              <a:buFont typeface="Arial"/>
              <a:buChar char="•"/>
            </a:pPr>
            <a:r>
              <a:rPr lang="en-US" sz="6600" dirty="0"/>
              <a:t>Core EOSDIS c</a:t>
            </a:r>
            <a:r>
              <a:rPr lang="en-US" sz="6600" dirty="0" smtClean="0"/>
              <a:t>omponent</a:t>
            </a:r>
            <a:endParaRPr lang="en-US" sz="6600" dirty="0"/>
          </a:p>
        </p:txBody>
      </p:sp>
      <p:sp>
        <p:nvSpPr>
          <p:cNvPr id="62" name="TextBox 61"/>
          <p:cNvSpPr txBox="1"/>
          <p:nvPr/>
        </p:nvSpPr>
        <p:spPr>
          <a:xfrm>
            <a:off x="3344351" y="3529454"/>
            <a:ext cx="385700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Kevin Murphy (</a:t>
            </a:r>
            <a:r>
              <a:rPr lang="en-US" sz="4400" dirty="0" err="1" smtClean="0"/>
              <a:t>kevin.j.murphy@nasa.gov</a:t>
            </a:r>
            <a:r>
              <a:rPr lang="en-US" sz="4400" dirty="0" smtClean="0"/>
              <a:t>), Ryan </a:t>
            </a:r>
            <a:r>
              <a:rPr lang="en-US" sz="4400" dirty="0" err="1" smtClean="0"/>
              <a:t>Boller</a:t>
            </a:r>
            <a:r>
              <a:rPr lang="en-US" sz="4400" dirty="0"/>
              <a:t> </a:t>
            </a:r>
            <a:r>
              <a:rPr lang="en-US" sz="4400" dirty="0" smtClean="0"/>
              <a:t>(</a:t>
            </a:r>
            <a:r>
              <a:rPr lang="en-US" sz="4400" dirty="0" err="1" smtClean="0"/>
              <a:t>ryan.a.boller@nasa.gov</a:t>
            </a:r>
            <a:r>
              <a:rPr lang="en-US" sz="4400" dirty="0" smtClean="0"/>
              <a:t>), Matt Cechini (</a:t>
            </a:r>
            <a:r>
              <a:rPr lang="en-US" sz="4400" dirty="0" err="1" smtClean="0"/>
              <a:t>matthew.f.cechini@nasa.gov</a:t>
            </a:r>
            <a:r>
              <a:rPr lang="en-US" sz="4400" dirty="0" smtClean="0"/>
              <a:t>), Mike </a:t>
            </a:r>
            <a:r>
              <a:rPr lang="en-US" sz="4400" dirty="0" err="1" smtClean="0"/>
              <a:t>McGann</a:t>
            </a:r>
            <a:r>
              <a:rPr lang="en-US" sz="4400" dirty="0" smtClean="0"/>
              <a:t> (</a:t>
            </a:r>
            <a:r>
              <a:rPr lang="en-US" sz="4400" dirty="0" err="1" smtClean="0"/>
              <a:t>mike.mcgann@nasa.gov</a:t>
            </a:r>
            <a:r>
              <a:rPr lang="en-US" sz="4400" dirty="0" smtClean="0"/>
              <a:t>)</a:t>
            </a:r>
            <a:endParaRPr lang="en-US" sz="4400" dirty="0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527" y="13538421"/>
            <a:ext cx="16243667" cy="110604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561260" y="4779661"/>
            <a:ext cx="821761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800" b="1" dirty="0" smtClean="0"/>
              <a:t>NASA Worldview</a:t>
            </a:r>
            <a:endParaRPr lang="en-US" sz="8800" b="1" dirty="0"/>
          </a:p>
        </p:txBody>
      </p:sp>
      <p:sp>
        <p:nvSpPr>
          <p:cNvPr id="52" name="Right Arrow 51"/>
          <p:cNvSpPr/>
          <p:nvPr/>
        </p:nvSpPr>
        <p:spPr>
          <a:xfrm rot="2005326">
            <a:off x="29844488" y="18394626"/>
            <a:ext cx="2041018" cy="176740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31799436" y="16259821"/>
            <a:ext cx="12876028" cy="1582606"/>
          </a:xfrm>
          <a:prstGeom prst="rect">
            <a:avLst/>
          </a:prstGeom>
        </p:spPr>
        <p:txBody>
          <a:bodyPr/>
          <a:lstStyle>
            <a:lvl1pPr algn="ctr" defTabSz="2194560" rtl="0" eaLnBrk="1" latinLnBrk="0" hangingPunct="1">
              <a:spcBef>
                <a:spcPct val="0"/>
              </a:spcBef>
              <a:buNone/>
              <a:defRPr sz="21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smtClean="0"/>
              <a:t>GIBS Imagery Usage</a:t>
            </a:r>
            <a:endParaRPr lang="en-US" sz="8000" b="1" dirty="0"/>
          </a:p>
        </p:txBody>
      </p:sp>
      <p:sp>
        <p:nvSpPr>
          <p:cNvPr id="60" name="Rectangle 59"/>
          <p:cNvSpPr/>
          <p:nvPr/>
        </p:nvSpPr>
        <p:spPr>
          <a:xfrm>
            <a:off x="31930111" y="7243407"/>
            <a:ext cx="1237958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43050" lvl="1" indent="-857250">
              <a:buFont typeface="Arial"/>
              <a:buChar char="•"/>
            </a:pPr>
            <a:r>
              <a:rPr lang="en-US" sz="6600" dirty="0" smtClean="0"/>
              <a:t>GIBS Reference Client</a:t>
            </a:r>
          </a:p>
          <a:p>
            <a:pPr marL="1543050" lvl="1" indent="-857250">
              <a:buFont typeface="Arial"/>
              <a:buChar char="•"/>
            </a:pPr>
            <a:r>
              <a:rPr lang="en-US" sz="6600" dirty="0" smtClean="0"/>
              <a:t>Cross-Device/Mobile Friendly</a:t>
            </a:r>
          </a:p>
          <a:p>
            <a:pPr marL="1543050" lvl="1" indent="-857250">
              <a:buFont typeface="Arial"/>
              <a:buChar char="•"/>
            </a:pPr>
            <a:r>
              <a:rPr lang="en-US" sz="6600" dirty="0" smtClean="0"/>
              <a:t>Image/Data Download</a:t>
            </a:r>
            <a:endParaRPr lang="en-US" sz="6600" dirty="0"/>
          </a:p>
        </p:txBody>
      </p:sp>
      <p:sp>
        <p:nvSpPr>
          <p:cNvPr id="4" name="Rectangle 3"/>
          <p:cNvSpPr/>
          <p:nvPr/>
        </p:nvSpPr>
        <p:spPr>
          <a:xfrm>
            <a:off x="32887950" y="5960843"/>
            <a:ext cx="977074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smtClean="0">
                <a:hlinkClick r:id="rId19"/>
              </a:rPr>
              <a:t>earthdata.nasa.gov</a:t>
            </a:r>
            <a:r>
              <a:rPr lang="en-US" sz="6000" dirty="0">
                <a:hlinkClick r:id="rId19"/>
              </a:rPr>
              <a:t>/worldview</a:t>
            </a:r>
            <a:endParaRPr lang="en-US" sz="6000" dirty="0"/>
          </a:p>
        </p:txBody>
      </p:sp>
      <p:sp>
        <p:nvSpPr>
          <p:cNvPr id="63" name="Rectangle 62"/>
          <p:cNvSpPr/>
          <p:nvPr/>
        </p:nvSpPr>
        <p:spPr>
          <a:xfrm>
            <a:off x="4701298" y="5860203"/>
            <a:ext cx="7752844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smtClean="0">
                <a:hlinkClick r:id="rId20"/>
              </a:rPr>
              <a:t>earthdata.nasa.gov/gibs</a:t>
            </a:r>
            <a:endParaRPr lang="en-US" sz="6000" dirty="0" smtClean="0"/>
          </a:p>
          <a:p>
            <a:endParaRPr lang="en-US" sz="60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039876" y="18085438"/>
            <a:ext cx="2862455" cy="286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743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173</Words>
  <Application>Microsoft Macintosh PowerPoint</Application>
  <PresentationFormat>Custom</PresentationFormat>
  <Paragraphs>27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NASA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Cechini</dc:creator>
  <cp:lastModifiedBy>Matthew Cechini</cp:lastModifiedBy>
  <cp:revision>27</cp:revision>
  <cp:lastPrinted>2013-07-01T17:29:25Z</cp:lastPrinted>
  <dcterms:created xsi:type="dcterms:W3CDTF">2013-06-28T12:36:21Z</dcterms:created>
  <dcterms:modified xsi:type="dcterms:W3CDTF">2013-08-26T16:11:43Z</dcterms:modified>
</cp:coreProperties>
</file>