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6" r:id="rId1"/>
  </p:sldMasterIdLst>
  <p:notesMasterIdLst>
    <p:notesMasterId r:id="rId13"/>
  </p:notesMasterIdLst>
  <p:handoutMasterIdLst>
    <p:handoutMasterId r:id="rId14"/>
  </p:handoutMasterIdLst>
  <p:sldIdLst>
    <p:sldId id="369" r:id="rId2"/>
    <p:sldId id="414" r:id="rId3"/>
    <p:sldId id="422" r:id="rId4"/>
    <p:sldId id="424" r:id="rId5"/>
    <p:sldId id="445" r:id="rId6"/>
    <p:sldId id="446" r:id="rId7"/>
    <p:sldId id="444" r:id="rId8"/>
    <p:sldId id="441" r:id="rId9"/>
    <p:sldId id="442" r:id="rId10"/>
    <p:sldId id="425" r:id="rId11"/>
    <p:sldId id="436" r:id="rId12"/>
  </p:sldIdLst>
  <p:sldSz cx="10058400" cy="7772400"/>
  <p:notesSz cx="7010400" cy="9448800"/>
  <p:defaultTextStyle>
    <a:defPPr>
      <a:defRPr lang="en-US"/>
    </a:defPPr>
    <a:lvl1pPr algn="l" rtl="0" eaLnBrk="0" fontAlgn="base" hangingPunct="0">
      <a:spcBef>
        <a:spcPct val="0"/>
      </a:spcBef>
      <a:spcAft>
        <a:spcPct val="0"/>
      </a:spcAft>
      <a:defRPr sz="900" kern="1200">
        <a:solidFill>
          <a:srgbClr val="666666"/>
        </a:solidFill>
        <a:latin typeface="55 Helvetica Roman" pitchFamily="1" charset="0"/>
        <a:ea typeface="ＭＳ Ｐゴシック" pitchFamily="34" charset="-128"/>
        <a:cs typeface="+mn-cs"/>
      </a:defRPr>
    </a:lvl1pPr>
    <a:lvl2pPr marL="457200" algn="l" rtl="0" eaLnBrk="0" fontAlgn="base" hangingPunct="0">
      <a:spcBef>
        <a:spcPct val="0"/>
      </a:spcBef>
      <a:spcAft>
        <a:spcPct val="0"/>
      </a:spcAft>
      <a:defRPr sz="900" kern="1200">
        <a:solidFill>
          <a:srgbClr val="666666"/>
        </a:solidFill>
        <a:latin typeface="55 Helvetica Roman" pitchFamily="1" charset="0"/>
        <a:ea typeface="ＭＳ Ｐゴシック" pitchFamily="34" charset="-128"/>
        <a:cs typeface="+mn-cs"/>
      </a:defRPr>
    </a:lvl2pPr>
    <a:lvl3pPr marL="914400" algn="l" rtl="0" eaLnBrk="0" fontAlgn="base" hangingPunct="0">
      <a:spcBef>
        <a:spcPct val="0"/>
      </a:spcBef>
      <a:spcAft>
        <a:spcPct val="0"/>
      </a:spcAft>
      <a:defRPr sz="900" kern="1200">
        <a:solidFill>
          <a:srgbClr val="666666"/>
        </a:solidFill>
        <a:latin typeface="55 Helvetica Roman" pitchFamily="1" charset="0"/>
        <a:ea typeface="ＭＳ Ｐゴシック" pitchFamily="34" charset="-128"/>
        <a:cs typeface="+mn-cs"/>
      </a:defRPr>
    </a:lvl3pPr>
    <a:lvl4pPr marL="1371600" algn="l" rtl="0" eaLnBrk="0" fontAlgn="base" hangingPunct="0">
      <a:spcBef>
        <a:spcPct val="0"/>
      </a:spcBef>
      <a:spcAft>
        <a:spcPct val="0"/>
      </a:spcAft>
      <a:defRPr sz="900" kern="1200">
        <a:solidFill>
          <a:srgbClr val="666666"/>
        </a:solidFill>
        <a:latin typeface="55 Helvetica Roman" pitchFamily="1" charset="0"/>
        <a:ea typeface="ＭＳ Ｐゴシック" pitchFamily="34" charset="-128"/>
        <a:cs typeface="+mn-cs"/>
      </a:defRPr>
    </a:lvl4pPr>
    <a:lvl5pPr marL="1828800" algn="l" rtl="0" eaLnBrk="0" fontAlgn="base" hangingPunct="0">
      <a:spcBef>
        <a:spcPct val="0"/>
      </a:spcBef>
      <a:spcAft>
        <a:spcPct val="0"/>
      </a:spcAft>
      <a:defRPr sz="900" kern="1200">
        <a:solidFill>
          <a:srgbClr val="666666"/>
        </a:solidFill>
        <a:latin typeface="55 Helvetica Roman" pitchFamily="1" charset="0"/>
        <a:ea typeface="ＭＳ Ｐゴシック" pitchFamily="34" charset="-128"/>
        <a:cs typeface="+mn-cs"/>
      </a:defRPr>
    </a:lvl5pPr>
    <a:lvl6pPr marL="2286000" algn="l" defTabSz="914400" rtl="0" eaLnBrk="1" latinLnBrk="0" hangingPunct="1">
      <a:defRPr sz="900" kern="1200">
        <a:solidFill>
          <a:srgbClr val="666666"/>
        </a:solidFill>
        <a:latin typeface="55 Helvetica Roman" pitchFamily="1" charset="0"/>
        <a:ea typeface="ＭＳ Ｐゴシック" pitchFamily="34" charset="-128"/>
        <a:cs typeface="+mn-cs"/>
      </a:defRPr>
    </a:lvl6pPr>
    <a:lvl7pPr marL="2743200" algn="l" defTabSz="914400" rtl="0" eaLnBrk="1" latinLnBrk="0" hangingPunct="1">
      <a:defRPr sz="900" kern="1200">
        <a:solidFill>
          <a:srgbClr val="666666"/>
        </a:solidFill>
        <a:latin typeface="55 Helvetica Roman" pitchFamily="1" charset="0"/>
        <a:ea typeface="ＭＳ Ｐゴシック" pitchFamily="34" charset="-128"/>
        <a:cs typeface="+mn-cs"/>
      </a:defRPr>
    </a:lvl7pPr>
    <a:lvl8pPr marL="3200400" algn="l" defTabSz="914400" rtl="0" eaLnBrk="1" latinLnBrk="0" hangingPunct="1">
      <a:defRPr sz="900" kern="1200">
        <a:solidFill>
          <a:srgbClr val="666666"/>
        </a:solidFill>
        <a:latin typeface="55 Helvetica Roman" pitchFamily="1" charset="0"/>
        <a:ea typeface="ＭＳ Ｐゴシック" pitchFamily="34" charset="-128"/>
        <a:cs typeface="+mn-cs"/>
      </a:defRPr>
    </a:lvl8pPr>
    <a:lvl9pPr marL="3657600" algn="l" defTabSz="914400" rtl="0" eaLnBrk="1" latinLnBrk="0" hangingPunct="1">
      <a:defRPr sz="900" kern="1200">
        <a:solidFill>
          <a:srgbClr val="666666"/>
        </a:solidFill>
        <a:latin typeface="55 Helvetica Roman" pitchFamily="1"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CC"/>
    <a:srgbClr val="CC66FF"/>
    <a:srgbClr val="9933FF"/>
    <a:srgbClr val="8000FF"/>
    <a:srgbClr val="408000"/>
    <a:srgbClr val="004080"/>
    <a:srgbClr val="008040"/>
    <a:srgbClr val="009900"/>
    <a:srgbClr val="00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67" autoAdjust="0"/>
  </p:normalViewPr>
  <p:slideViewPr>
    <p:cSldViewPr snapToGrid="0">
      <p:cViewPr varScale="1">
        <p:scale>
          <a:sx n="78" d="100"/>
          <a:sy n="78" d="100"/>
        </p:scale>
        <p:origin x="-904" y="-120"/>
      </p:cViewPr>
      <p:guideLst>
        <p:guide orient="horz" pos="451"/>
        <p:guide pos="3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66" d="100"/>
          <a:sy n="66" d="100"/>
        </p:scale>
        <p:origin x="0" y="2"/>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6888" cy="471488"/>
          </a:xfrm>
          <a:prstGeom prst="rect">
            <a:avLst/>
          </a:prstGeom>
          <a:noFill/>
          <a:ln>
            <a:noFill/>
          </a:ln>
          <a:effectLst/>
          <a:extLst/>
        </p:spPr>
        <p:txBody>
          <a:bodyPr vert="horz" wrap="square" lIns="92423" tIns="46211" rIns="92423" bIns="46211" numCol="1" anchor="t" anchorCtr="0" compatLnSpc="1">
            <a:prstTxWarp prst="textNoShape">
              <a:avLst/>
            </a:prstTxWarp>
          </a:bodyPr>
          <a:lstStyle>
            <a:lvl1pPr defTabSz="922338"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71683" name="Rectangle 3"/>
          <p:cNvSpPr>
            <a:spLocks noGrp="1" noChangeArrowheads="1"/>
          </p:cNvSpPr>
          <p:nvPr>
            <p:ph type="dt" sz="quarter" idx="1"/>
          </p:nvPr>
        </p:nvSpPr>
        <p:spPr bwMode="auto">
          <a:xfrm>
            <a:off x="3971925" y="0"/>
            <a:ext cx="3036888" cy="471488"/>
          </a:xfrm>
          <a:prstGeom prst="rect">
            <a:avLst/>
          </a:prstGeom>
          <a:noFill/>
          <a:ln>
            <a:noFill/>
          </a:ln>
          <a:effectLst/>
          <a:extLst/>
        </p:spPr>
        <p:txBody>
          <a:bodyPr vert="horz" wrap="square" lIns="92423" tIns="46211" rIns="92423" bIns="46211" numCol="1" anchor="t" anchorCtr="0" compatLnSpc="1">
            <a:prstTxWarp prst="textNoShape">
              <a:avLst/>
            </a:prstTxWarp>
          </a:bodyPr>
          <a:lstStyle>
            <a:lvl1pPr algn="r" defTabSz="922338"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71684" name="Rectangle 4"/>
          <p:cNvSpPr>
            <a:spLocks noGrp="1" noChangeArrowheads="1"/>
          </p:cNvSpPr>
          <p:nvPr>
            <p:ph type="ftr" sz="quarter" idx="2"/>
          </p:nvPr>
        </p:nvSpPr>
        <p:spPr bwMode="auto">
          <a:xfrm>
            <a:off x="0" y="8975725"/>
            <a:ext cx="3036888" cy="471488"/>
          </a:xfrm>
          <a:prstGeom prst="rect">
            <a:avLst/>
          </a:prstGeom>
          <a:noFill/>
          <a:ln>
            <a:noFill/>
          </a:ln>
          <a:effectLst/>
          <a:extLst/>
        </p:spPr>
        <p:txBody>
          <a:bodyPr vert="horz" wrap="square" lIns="92423" tIns="46211" rIns="92423" bIns="46211" numCol="1" anchor="b" anchorCtr="0" compatLnSpc="1">
            <a:prstTxWarp prst="textNoShape">
              <a:avLst/>
            </a:prstTxWarp>
          </a:bodyPr>
          <a:lstStyle>
            <a:lvl1pPr defTabSz="922338"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71685" name="Rectangle 5"/>
          <p:cNvSpPr>
            <a:spLocks noGrp="1" noChangeArrowheads="1"/>
          </p:cNvSpPr>
          <p:nvPr>
            <p:ph type="sldNum" sz="quarter" idx="3"/>
          </p:nvPr>
        </p:nvSpPr>
        <p:spPr bwMode="auto">
          <a:xfrm>
            <a:off x="3971925" y="8975725"/>
            <a:ext cx="3036888" cy="471488"/>
          </a:xfrm>
          <a:prstGeom prst="rect">
            <a:avLst/>
          </a:prstGeom>
          <a:noFill/>
          <a:ln>
            <a:noFill/>
          </a:ln>
          <a:effectLst/>
          <a:extLst/>
        </p:spPr>
        <p:txBody>
          <a:bodyPr vert="horz" wrap="square" lIns="92423" tIns="46211" rIns="92423" bIns="46211" numCol="1" anchor="b" anchorCtr="0" compatLnSpc="1">
            <a:prstTxWarp prst="textNoShape">
              <a:avLst/>
            </a:prstTxWarp>
          </a:bodyPr>
          <a:lstStyle>
            <a:lvl1pPr algn="r" defTabSz="922338" eaLnBrk="1" hangingPunct="1">
              <a:defRPr sz="1200">
                <a:solidFill>
                  <a:schemeClr val="tx1"/>
                </a:solidFill>
              </a:defRPr>
            </a:lvl1pPr>
          </a:lstStyle>
          <a:p>
            <a:fld id="{D14AFD7D-8BFD-4F56-BBC3-2B94CBC89AA7}" type="slidenum">
              <a:rPr lang="en-US" altLang="en-US"/>
              <a:pPr/>
              <a:t>‹#›</a:t>
            </a:fld>
            <a:endParaRPr lang="en-US" altLang="en-US"/>
          </a:p>
        </p:txBody>
      </p:sp>
    </p:spTree>
    <p:extLst>
      <p:ext uri="{BB962C8B-B14F-4D97-AF65-F5344CB8AC3E}">
        <p14:creationId xmlns:p14="http://schemas.microsoft.com/office/powerpoint/2010/main" val="3344056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73075"/>
          </a:xfrm>
          <a:prstGeom prst="rect">
            <a:avLst/>
          </a:prstGeom>
          <a:noFill/>
          <a:ln>
            <a:noFill/>
          </a:ln>
          <a:effectLst/>
          <a:extLst/>
        </p:spPr>
        <p:txBody>
          <a:bodyPr vert="horz" wrap="square" lIns="94027" tIns="47014" rIns="94027" bIns="47014" numCol="1" anchor="t" anchorCtr="0" compatLnSpc="1">
            <a:prstTxWarp prst="textNoShape">
              <a:avLst/>
            </a:prstTxWarp>
          </a:bodyPr>
          <a:lstStyle>
            <a:lvl1pPr defTabSz="939800"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60419" name="Rectangle 3"/>
          <p:cNvSpPr>
            <a:spLocks noGrp="1" noChangeArrowheads="1"/>
          </p:cNvSpPr>
          <p:nvPr>
            <p:ph type="dt" idx="1"/>
          </p:nvPr>
        </p:nvSpPr>
        <p:spPr bwMode="auto">
          <a:xfrm>
            <a:off x="3970338" y="0"/>
            <a:ext cx="3038475" cy="473075"/>
          </a:xfrm>
          <a:prstGeom prst="rect">
            <a:avLst/>
          </a:prstGeom>
          <a:noFill/>
          <a:ln>
            <a:noFill/>
          </a:ln>
          <a:effectLst/>
          <a:extLst/>
        </p:spPr>
        <p:txBody>
          <a:bodyPr vert="horz" wrap="square" lIns="94027" tIns="47014" rIns="94027" bIns="47014" numCol="1" anchor="t" anchorCtr="0" compatLnSpc="1">
            <a:prstTxWarp prst="textNoShape">
              <a:avLst/>
            </a:prstTxWarp>
          </a:bodyPr>
          <a:lstStyle>
            <a:lvl1pPr algn="r" defTabSz="939800"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12850" y="708025"/>
            <a:ext cx="4584700" cy="354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701675" y="4487863"/>
            <a:ext cx="5607050" cy="4252912"/>
          </a:xfrm>
          <a:prstGeom prst="rect">
            <a:avLst/>
          </a:prstGeom>
          <a:noFill/>
          <a:ln>
            <a:noFill/>
          </a:ln>
          <a:effectLst/>
          <a:extLst/>
        </p:spPr>
        <p:txBody>
          <a:bodyPr vert="horz" wrap="square" lIns="94027" tIns="47014" rIns="94027" bIns="470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974138"/>
            <a:ext cx="3038475" cy="473075"/>
          </a:xfrm>
          <a:prstGeom prst="rect">
            <a:avLst/>
          </a:prstGeom>
          <a:noFill/>
          <a:ln>
            <a:noFill/>
          </a:ln>
          <a:effectLst/>
          <a:extLst/>
        </p:spPr>
        <p:txBody>
          <a:bodyPr vert="horz" wrap="square" lIns="94027" tIns="47014" rIns="94027" bIns="47014" numCol="1" anchor="b" anchorCtr="0" compatLnSpc="1">
            <a:prstTxWarp prst="textNoShape">
              <a:avLst/>
            </a:prstTxWarp>
          </a:bodyPr>
          <a:lstStyle>
            <a:lvl1pPr defTabSz="939800" eaLnBrk="1" hangingPunct="1">
              <a:defRPr sz="1200">
                <a:solidFill>
                  <a:schemeClr val="tx1"/>
                </a:solidFill>
                <a:latin typeface="55 Helvetica Roman" charset="0"/>
                <a:ea typeface="ＭＳ Ｐゴシック" charset="0"/>
                <a:cs typeface="+mn-cs"/>
              </a:defRPr>
            </a:lvl1pPr>
          </a:lstStyle>
          <a:p>
            <a:pPr>
              <a:defRPr/>
            </a:pPr>
            <a:endParaRPr lang="en-US"/>
          </a:p>
        </p:txBody>
      </p:sp>
      <p:sp>
        <p:nvSpPr>
          <p:cNvPr id="60423" name="Rectangle 7"/>
          <p:cNvSpPr>
            <a:spLocks noGrp="1" noChangeArrowheads="1"/>
          </p:cNvSpPr>
          <p:nvPr>
            <p:ph type="sldNum" sz="quarter" idx="5"/>
          </p:nvPr>
        </p:nvSpPr>
        <p:spPr bwMode="auto">
          <a:xfrm>
            <a:off x="3970338" y="8974138"/>
            <a:ext cx="3038475" cy="473075"/>
          </a:xfrm>
          <a:prstGeom prst="rect">
            <a:avLst/>
          </a:prstGeom>
          <a:noFill/>
          <a:ln>
            <a:noFill/>
          </a:ln>
          <a:effectLst/>
          <a:extLst/>
        </p:spPr>
        <p:txBody>
          <a:bodyPr vert="horz" wrap="square" lIns="94027" tIns="47014" rIns="94027" bIns="47014" numCol="1" anchor="b" anchorCtr="0" compatLnSpc="1">
            <a:prstTxWarp prst="textNoShape">
              <a:avLst/>
            </a:prstTxWarp>
          </a:bodyPr>
          <a:lstStyle>
            <a:lvl1pPr algn="r" defTabSz="939800" eaLnBrk="1" hangingPunct="1">
              <a:defRPr sz="1200">
                <a:solidFill>
                  <a:schemeClr val="tx1"/>
                </a:solidFill>
              </a:defRPr>
            </a:lvl1pPr>
          </a:lstStyle>
          <a:p>
            <a:fld id="{F88B4AF0-6958-4D8A-91D1-34E5FC37C860}" type="slidenum">
              <a:rPr lang="en-US" altLang="en-US"/>
              <a:pPr/>
              <a:t>‹#›</a:t>
            </a:fld>
            <a:endParaRPr lang="en-US" altLang="en-US"/>
          </a:p>
        </p:txBody>
      </p:sp>
    </p:spTree>
    <p:extLst>
      <p:ext uri="{BB962C8B-B14F-4D97-AF65-F5344CB8AC3E}">
        <p14:creationId xmlns:p14="http://schemas.microsoft.com/office/powerpoint/2010/main" val="137624182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55 Helvetica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900">
                <a:solidFill>
                  <a:srgbClr val="666666"/>
                </a:solidFill>
                <a:latin typeface="55 Helvetica Roman" pitchFamily="1" charset="0"/>
                <a:ea typeface="ＭＳ Ｐゴシック" pitchFamily="34" charset="-128"/>
              </a:defRPr>
            </a:lvl1pPr>
            <a:lvl2pPr marL="742950" indent="-285750" defTabSz="939800">
              <a:defRPr sz="900">
                <a:solidFill>
                  <a:srgbClr val="666666"/>
                </a:solidFill>
                <a:latin typeface="55 Helvetica Roman" pitchFamily="1" charset="0"/>
                <a:ea typeface="ＭＳ Ｐゴシック" pitchFamily="34" charset="-128"/>
              </a:defRPr>
            </a:lvl2pPr>
            <a:lvl3pPr marL="1143000" indent="-228600" defTabSz="939800">
              <a:defRPr sz="900">
                <a:solidFill>
                  <a:srgbClr val="666666"/>
                </a:solidFill>
                <a:latin typeface="55 Helvetica Roman" pitchFamily="1" charset="0"/>
                <a:ea typeface="ＭＳ Ｐゴシック" pitchFamily="34" charset="-128"/>
              </a:defRPr>
            </a:lvl3pPr>
            <a:lvl4pPr marL="1600200" indent="-228600" defTabSz="939800">
              <a:defRPr sz="900">
                <a:solidFill>
                  <a:srgbClr val="666666"/>
                </a:solidFill>
                <a:latin typeface="55 Helvetica Roman" pitchFamily="1" charset="0"/>
                <a:ea typeface="ＭＳ Ｐゴシック" pitchFamily="34" charset="-128"/>
              </a:defRPr>
            </a:lvl4pPr>
            <a:lvl5pPr marL="2057400" indent="-228600" defTabSz="939800">
              <a:defRPr sz="900">
                <a:solidFill>
                  <a:srgbClr val="666666"/>
                </a:solidFill>
                <a:latin typeface="55 Helvetica Roman" pitchFamily="1" charset="0"/>
                <a:ea typeface="ＭＳ Ｐゴシック" pitchFamily="34" charset="-128"/>
              </a:defRPr>
            </a:lvl5pPr>
            <a:lvl6pPr marL="25146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0343BC4C-0FE7-4385-8D20-CD5CACD20C62}" type="slidenum">
              <a:rPr lang="en-US" altLang="en-US" sz="1200">
                <a:solidFill>
                  <a:schemeClr val="tx1"/>
                </a:solidFill>
              </a:rPr>
              <a:pPr/>
              <a:t>0</a:t>
            </a:fld>
            <a:endParaRPr lang="en-US" altLang="en-US" sz="1200">
              <a:solidFill>
                <a:schemeClr val="tx1"/>
              </a:solidFill>
            </a:endParaRPr>
          </a:p>
        </p:txBody>
      </p:sp>
      <p:sp>
        <p:nvSpPr>
          <p:cNvPr id="17410"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a:p>
            <a:r>
              <a:rPr lang="en-US" dirty="0"/>
              <a:t>----- Meeting Notes (9/26/14 13:42) -----</a:t>
            </a:r>
          </a:p>
          <a:p>
            <a:r>
              <a:rPr lang="en-US" dirty="0"/>
              <a:t>Andrea is going to update with Zoomed in version. </a:t>
            </a:r>
          </a:p>
        </p:txBody>
      </p:sp>
      <p:sp>
        <p:nvSpPr>
          <p:cNvPr id="4" name="Slide Number Placeholder 3"/>
          <p:cNvSpPr>
            <a:spLocks noGrp="1"/>
          </p:cNvSpPr>
          <p:nvPr>
            <p:ph type="sldNum" sz="quarter" idx="10"/>
          </p:nvPr>
        </p:nvSpPr>
        <p:spPr/>
        <p:txBody>
          <a:bodyPr/>
          <a:lstStyle/>
          <a:p>
            <a:pPr>
              <a:defRPr/>
            </a:pPr>
            <a:fld id="{419BA828-335E-F643-B162-7B9895F425FD}" type="slidenum">
              <a:rPr lang="en-US" smtClean="0"/>
              <a:pPr>
                <a:defRPr/>
              </a:pPr>
              <a:t>8</a:t>
            </a:fld>
            <a:endParaRPr lang="en-US"/>
          </a:p>
        </p:txBody>
      </p:sp>
    </p:spTree>
    <p:extLst>
      <p:ext uri="{BB962C8B-B14F-4D97-AF65-F5344CB8AC3E}">
        <p14:creationId xmlns:p14="http://schemas.microsoft.com/office/powerpoint/2010/main" val="2801302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Participated in 2011 NLE, working with CA Earthquake</a:t>
            </a:r>
            <a:r>
              <a:rPr lang="en-US" baseline="0" dirty="0" smtClean="0"/>
              <a:t> Clearinghouse since 2012, have produced various products for response exercises, including for 2014 NLE, and 2012-2014 Golden Guardian and </a:t>
            </a:r>
            <a:r>
              <a:rPr lang="en-US" baseline="0" dirty="0" err="1" smtClean="0"/>
              <a:t>ShakeOut</a:t>
            </a:r>
            <a:r>
              <a:rPr lang="en-US" baseline="0" dirty="0" smtClean="0"/>
              <a:t> exercises with Clearinghouse.</a:t>
            </a:r>
            <a:endParaRPr lang="en-US" dirty="0"/>
          </a:p>
        </p:txBody>
      </p:sp>
      <p:sp>
        <p:nvSpPr>
          <p:cNvPr id="4" name="Slide Number Placeholder 3"/>
          <p:cNvSpPr>
            <a:spLocks noGrp="1"/>
          </p:cNvSpPr>
          <p:nvPr>
            <p:ph type="sldNum" sz="quarter" idx="10"/>
          </p:nvPr>
        </p:nvSpPr>
        <p:spPr/>
        <p:txBody>
          <a:bodyPr/>
          <a:lstStyle/>
          <a:p>
            <a:fld id="{F88B4AF0-6958-4D8A-91D1-34E5FC37C860}" type="slidenum">
              <a:rPr lang="en-US" altLang="en-US" smtClean="0"/>
              <a:pPr/>
              <a:t>9</a:t>
            </a:fld>
            <a:endParaRPr lang="en-US" altLang="en-US"/>
          </a:p>
        </p:txBody>
      </p:sp>
    </p:spTree>
    <p:extLst>
      <p:ext uri="{BB962C8B-B14F-4D97-AF65-F5344CB8AC3E}">
        <p14:creationId xmlns:p14="http://schemas.microsoft.com/office/powerpoint/2010/main" val="388586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900">
                <a:solidFill>
                  <a:srgbClr val="666666"/>
                </a:solidFill>
                <a:latin typeface="55 Helvetica Roman" pitchFamily="1" charset="0"/>
                <a:ea typeface="ＭＳ Ｐゴシック" pitchFamily="34" charset="-128"/>
              </a:defRPr>
            </a:lvl1pPr>
            <a:lvl2pPr marL="742950" indent="-285750" defTabSz="939800">
              <a:defRPr sz="900">
                <a:solidFill>
                  <a:srgbClr val="666666"/>
                </a:solidFill>
                <a:latin typeface="55 Helvetica Roman" pitchFamily="1" charset="0"/>
                <a:ea typeface="ＭＳ Ｐゴシック" pitchFamily="34" charset="-128"/>
              </a:defRPr>
            </a:lvl2pPr>
            <a:lvl3pPr marL="1143000" indent="-228600" defTabSz="939800">
              <a:defRPr sz="900">
                <a:solidFill>
                  <a:srgbClr val="666666"/>
                </a:solidFill>
                <a:latin typeface="55 Helvetica Roman" pitchFamily="1" charset="0"/>
                <a:ea typeface="ＭＳ Ｐゴシック" pitchFamily="34" charset="-128"/>
              </a:defRPr>
            </a:lvl3pPr>
            <a:lvl4pPr marL="1600200" indent="-228600" defTabSz="939800">
              <a:defRPr sz="900">
                <a:solidFill>
                  <a:srgbClr val="666666"/>
                </a:solidFill>
                <a:latin typeface="55 Helvetica Roman" pitchFamily="1" charset="0"/>
                <a:ea typeface="ＭＳ Ｐゴシック" pitchFamily="34" charset="-128"/>
              </a:defRPr>
            </a:lvl4pPr>
            <a:lvl5pPr marL="2057400" indent="-228600" defTabSz="939800">
              <a:defRPr sz="900">
                <a:solidFill>
                  <a:srgbClr val="666666"/>
                </a:solidFill>
                <a:latin typeface="55 Helvetica Roman" pitchFamily="1" charset="0"/>
                <a:ea typeface="ＭＳ Ｐゴシック" pitchFamily="34" charset="-128"/>
              </a:defRPr>
            </a:lvl5pPr>
            <a:lvl6pPr marL="25146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defTabSz="9398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0343BC4C-0FE7-4385-8D20-CD5CACD20C62}" type="slidenum">
              <a:rPr lang="en-US" altLang="en-US" sz="1200">
                <a:solidFill>
                  <a:schemeClr val="tx1"/>
                </a:solidFill>
              </a:rPr>
              <a:pPr/>
              <a:t>10</a:t>
            </a:fld>
            <a:endParaRPr lang="en-US" altLang="en-US" sz="1200">
              <a:solidFill>
                <a:schemeClr val="tx1"/>
              </a:solidFill>
            </a:endParaRPr>
          </a:p>
        </p:txBody>
      </p:sp>
      <p:sp>
        <p:nvSpPr>
          <p:cNvPr id="17410"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503238" y="1727200"/>
            <a:ext cx="9051925" cy="1320800"/>
          </a:xfrm>
        </p:spPr>
        <p:txBody>
          <a:bodyPr/>
          <a:lstStyle>
            <a:lvl1pPr>
              <a:defRPr sz="4000"/>
            </a:lvl1pPr>
          </a:lstStyle>
          <a:p>
            <a:pPr lvl="0"/>
            <a:r>
              <a:rPr lang="en-US" noProof="0" smtClean="0"/>
              <a:t>Click to edit Master title style</a:t>
            </a:r>
          </a:p>
        </p:txBody>
      </p:sp>
      <p:sp>
        <p:nvSpPr>
          <p:cNvPr id="84995" name="Rectangle 3"/>
          <p:cNvSpPr>
            <a:spLocks noGrp="1" noChangeArrowheads="1"/>
          </p:cNvSpPr>
          <p:nvPr>
            <p:ph type="subTitle" idx="1"/>
          </p:nvPr>
        </p:nvSpPr>
        <p:spPr>
          <a:xfrm>
            <a:off x="503238" y="3022600"/>
            <a:ext cx="6754812" cy="588963"/>
          </a:xfrm>
        </p:spPr>
        <p:txBody>
          <a:bodyPr/>
          <a:lstStyle>
            <a:lvl1pPr marL="0" indent="0">
              <a:buFont typeface="AGaramond RegularSC" charset="0"/>
              <a:buNone/>
              <a:defRPr>
                <a:solidFill>
                  <a:srgbClr val="79797C"/>
                </a:solidFill>
                <a:latin typeface="Helvetica Neue Light" charset="0"/>
              </a:defRPr>
            </a:lvl1pPr>
          </a:lstStyle>
          <a:p>
            <a:pPr lvl="0"/>
            <a:r>
              <a:rPr lang="en-US" noProof="0" smtClean="0"/>
              <a:t>Click to edit Master subtitle style</a:t>
            </a:r>
          </a:p>
        </p:txBody>
      </p:sp>
    </p:spTree>
    <p:extLst>
      <p:ext uri="{BB962C8B-B14F-4D97-AF65-F5344CB8AC3E}">
        <p14:creationId xmlns:p14="http://schemas.microsoft.com/office/powerpoint/2010/main" val="182334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a:ln/>
        </p:spPr>
        <p:txBody>
          <a:bodyPr/>
          <a:lstStyle>
            <a:lvl1pPr>
              <a:defRPr/>
            </a:lvl1pPr>
          </a:lstStyle>
          <a:p>
            <a:fld id="{68B8309F-A70B-4511-83A4-2EEF402FF732}" type="slidenum">
              <a:rPr lang="en-US" altLang="en-US"/>
              <a:pPr/>
              <a:t>‹#›</a:t>
            </a:fld>
            <a:endParaRPr lang="en-US" altLang="en-US"/>
          </a:p>
        </p:txBody>
      </p:sp>
    </p:spTree>
    <p:extLst>
      <p:ext uri="{BB962C8B-B14F-4D97-AF65-F5344CB8AC3E}">
        <p14:creationId xmlns:p14="http://schemas.microsoft.com/office/powerpoint/2010/main" val="303779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3300" y="74613"/>
            <a:ext cx="2282825" cy="6786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0063" y="74613"/>
            <a:ext cx="6700837" cy="6786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a:ln/>
        </p:spPr>
        <p:txBody>
          <a:bodyPr/>
          <a:lstStyle>
            <a:lvl1pPr>
              <a:defRPr/>
            </a:lvl1pPr>
          </a:lstStyle>
          <a:p>
            <a:fld id="{4885EF4E-63E9-47D6-AB3B-85B2A585EFEE}" type="slidenum">
              <a:rPr lang="en-US" altLang="en-US"/>
              <a:pPr/>
              <a:t>‹#›</a:t>
            </a:fld>
            <a:endParaRPr lang="en-US" altLang="en-US"/>
          </a:p>
        </p:txBody>
      </p:sp>
    </p:spTree>
    <p:extLst>
      <p:ext uri="{BB962C8B-B14F-4D97-AF65-F5344CB8AC3E}">
        <p14:creationId xmlns:p14="http://schemas.microsoft.com/office/powerpoint/2010/main" val="18405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273050" y="7210425"/>
            <a:ext cx="4086225" cy="373063"/>
          </a:xfrm>
          <a:prstGeom prst="rect">
            <a:avLst/>
          </a:prstGeom>
          <a:noFill/>
          <a:ln>
            <a:noFill/>
          </a:ln>
          <a:effectLst/>
          <a:extLst/>
        </p:spPr>
        <p:txBody>
          <a:bodyPr lIns="101882" tIns="50941" rIns="101882" bIns="50941" anchor="b">
            <a:spAutoFit/>
          </a:bodyPr>
          <a:lstStyle>
            <a:lvl1pPr defTabSz="1019175">
              <a:defRPr sz="2400">
                <a:solidFill>
                  <a:schemeClr val="tx1"/>
                </a:solidFill>
                <a:latin typeface="55 Helvetica Roman" charset="0"/>
                <a:ea typeface="ＭＳ Ｐゴシック" charset="0"/>
              </a:defRPr>
            </a:lvl1pPr>
            <a:lvl2pPr marL="509588" defTabSz="1019175">
              <a:defRPr sz="2400">
                <a:solidFill>
                  <a:schemeClr val="tx1"/>
                </a:solidFill>
                <a:latin typeface="55 Helvetica Roman" charset="0"/>
                <a:ea typeface="ＭＳ Ｐゴシック" charset="0"/>
              </a:defRPr>
            </a:lvl2pPr>
            <a:lvl3pPr marL="1019175" defTabSz="1019175">
              <a:defRPr sz="2400">
                <a:solidFill>
                  <a:schemeClr val="tx1"/>
                </a:solidFill>
                <a:latin typeface="55 Helvetica Roman" charset="0"/>
                <a:ea typeface="ＭＳ Ｐゴシック" charset="0"/>
              </a:defRPr>
            </a:lvl3pPr>
            <a:lvl4pPr marL="1528763" defTabSz="1019175">
              <a:defRPr sz="2400">
                <a:solidFill>
                  <a:schemeClr val="tx1"/>
                </a:solidFill>
                <a:latin typeface="55 Helvetica Roman" charset="0"/>
                <a:ea typeface="ＭＳ Ｐゴシック" charset="0"/>
              </a:defRPr>
            </a:lvl4pPr>
            <a:lvl5pPr marL="2038350" defTabSz="1019175">
              <a:defRPr sz="2400">
                <a:solidFill>
                  <a:schemeClr val="tx1"/>
                </a:solidFill>
                <a:latin typeface="55 Helvetica Roman" charset="0"/>
                <a:ea typeface="ＭＳ Ｐゴシック" charset="0"/>
              </a:defRPr>
            </a:lvl5pPr>
            <a:lvl6pPr marL="2495550" defTabSz="1019175" fontAlgn="base">
              <a:spcBef>
                <a:spcPct val="0"/>
              </a:spcBef>
              <a:spcAft>
                <a:spcPct val="0"/>
              </a:spcAft>
              <a:defRPr sz="2400">
                <a:solidFill>
                  <a:schemeClr val="tx1"/>
                </a:solidFill>
                <a:latin typeface="55 Helvetica Roman" charset="0"/>
                <a:ea typeface="ＭＳ Ｐゴシック" charset="0"/>
              </a:defRPr>
            </a:lvl6pPr>
            <a:lvl7pPr marL="2952750" defTabSz="1019175" fontAlgn="base">
              <a:spcBef>
                <a:spcPct val="0"/>
              </a:spcBef>
              <a:spcAft>
                <a:spcPct val="0"/>
              </a:spcAft>
              <a:defRPr sz="2400">
                <a:solidFill>
                  <a:schemeClr val="tx1"/>
                </a:solidFill>
                <a:latin typeface="55 Helvetica Roman" charset="0"/>
                <a:ea typeface="ＭＳ Ｐゴシック" charset="0"/>
              </a:defRPr>
            </a:lvl7pPr>
            <a:lvl8pPr marL="3409950" defTabSz="1019175" fontAlgn="base">
              <a:spcBef>
                <a:spcPct val="0"/>
              </a:spcBef>
              <a:spcAft>
                <a:spcPct val="0"/>
              </a:spcAft>
              <a:defRPr sz="2400">
                <a:solidFill>
                  <a:schemeClr val="tx1"/>
                </a:solidFill>
                <a:latin typeface="55 Helvetica Roman" charset="0"/>
                <a:ea typeface="ＭＳ Ｐゴシック" charset="0"/>
              </a:defRPr>
            </a:lvl8pPr>
            <a:lvl9pPr marL="3867150" defTabSz="1019175" fontAlgn="base">
              <a:spcBef>
                <a:spcPct val="0"/>
              </a:spcBef>
              <a:spcAft>
                <a:spcPct val="0"/>
              </a:spcAft>
              <a:defRPr sz="2400">
                <a:solidFill>
                  <a:schemeClr val="tx1"/>
                </a:solidFill>
                <a:latin typeface="55 Helvetica Roman" charset="0"/>
                <a:ea typeface="ＭＳ Ｐゴシック" charset="0"/>
              </a:defRPr>
            </a:lvl9pPr>
          </a:lstStyle>
          <a:p>
            <a:pPr>
              <a:lnSpc>
                <a:spcPct val="70000"/>
              </a:lnSpc>
              <a:spcBef>
                <a:spcPct val="50000"/>
              </a:spcBef>
              <a:defRPr/>
            </a:pPr>
            <a:r>
              <a:rPr lang="en-US" sz="900" dirty="0" smtClean="0">
                <a:solidFill>
                  <a:srgbClr val="677085"/>
                </a:solidFill>
                <a:latin typeface="+mn-lt"/>
              </a:rPr>
              <a:t>National Aeronautics and Space Administration</a:t>
            </a:r>
          </a:p>
          <a:p>
            <a:pPr>
              <a:lnSpc>
                <a:spcPct val="70000"/>
              </a:lnSpc>
              <a:spcBef>
                <a:spcPct val="50000"/>
              </a:spcBef>
              <a:defRPr/>
            </a:pPr>
            <a:r>
              <a:rPr lang="en-US" sz="900" dirty="0" smtClean="0">
                <a:solidFill>
                  <a:srgbClr val="677085"/>
                </a:solidFill>
                <a:latin typeface="+mn-lt"/>
              </a:rPr>
              <a:t>Jet Propulsion Laboratory - California Institute of Technology</a:t>
            </a:r>
          </a:p>
        </p:txBody>
      </p:sp>
      <p:sp>
        <p:nvSpPr>
          <p:cNvPr id="2" name="Title 1"/>
          <p:cNvSpPr>
            <a:spLocks noGrp="1"/>
          </p:cNvSpPr>
          <p:nvPr>
            <p:ph type="title"/>
          </p:nvPr>
        </p:nvSpPr>
        <p:spPr>
          <a:xfrm>
            <a:off x="500063" y="74613"/>
            <a:ext cx="9136062" cy="949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0063" y="1474788"/>
            <a:ext cx="4491037" cy="5386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3500" y="1474788"/>
            <a:ext cx="4492625" cy="5386387"/>
          </a:xfrm>
        </p:spPr>
        <p:txBody>
          <a:bodyPr/>
          <a:lstStyle/>
          <a:p>
            <a:pPr lvl="0"/>
            <a:endParaRPr lang="en-US" noProof="0" smtClean="0"/>
          </a:p>
        </p:txBody>
      </p:sp>
      <p:sp>
        <p:nvSpPr>
          <p:cNvPr id="7" name="Slide Number Placeholder 5"/>
          <p:cNvSpPr>
            <a:spLocks noGrp="1"/>
          </p:cNvSpPr>
          <p:nvPr>
            <p:ph type="sldNum" sz="quarter" idx="11"/>
          </p:nvPr>
        </p:nvSpPr>
        <p:spPr/>
        <p:txBody>
          <a:bodyPr/>
          <a:lstStyle>
            <a:lvl1pPr>
              <a:defRPr/>
            </a:lvl1pPr>
          </a:lstStyle>
          <a:p>
            <a:fld id="{073FCD97-1014-47B9-819D-66FE61585310}" type="slidenum">
              <a:rPr lang="en-US" altLang="en-US"/>
              <a:pPr/>
              <a:t>‹#›</a:t>
            </a:fld>
            <a:endParaRPr lang="en-US" altLang="en-US"/>
          </a:p>
        </p:txBody>
      </p:sp>
    </p:spTree>
    <p:extLst>
      <p:ext uri="{BB962C8B-B14F-4D97-AF65-F5344CB8AC3E}">
        <p14:creationId xmlns:p14="http://schemas.microsoft.com/office/powerpoint/2010/main" val="2639711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a:ln/>
        </p:spPr>
        <p:txBody>
          <a:bodyPr/>
          <a:lstStyle>
            <a:lvl1pPr>
              <a:defRPr/>
            </a:lvl1pPr>
          </a:lstStyle>
          <a:p>
            <a:fld id="{ACC71EC6-F4FC-493A-A4C9-44186F7F1D58}" type="slidenum">
              <a:rPr lang="en-US" altLang="en-US"/>
              <a:pPr/>
              <a:t>‹#›</a:t>
            </a:fld>
            <a:endParaRPr lang="en-US" altLang="en-US"/>
          </a:p>
        </p:txBody>
      </p:sp>
    </p:spTree>
    <p:extLst>
      <p:ext uri="{BB962C8B-B14F-4D97-AF65-F5344CB8AC3E}">
        <p14:creationId xmlns:p14="http://schemas.microsoft.com/office/powerpoint/2010/main" val="29019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6"/>
          <p:cNvSpPr>
            <a:spLocks noGrp="1" noChangeArrowheads="1"/>
          </p:cNvSpPr>
          <p:nvPr>
            <p:ph type="sldNum" sz="quarter" idx="11"/>
          </p:nvPr>
        </p:nvSpPr>
        <p:spPr>
          <a:ln/>
        </p:spPr>
        <p:txBody>
          <a:bodyPr/>
          <a:lstStyle>
            <a:lvl1pPr>
              <a:defRPr/>
            </a:lvl1pPr>
          </a:lstStyle>
          <a:p>
            <a:fld id="{008B7592-7321-4DED-B98B-FEF4A22219ED}" type="slidenum">
              <a:rPr lang="en-US" altLang="en-US"/>
              <a:pPr/>
              <a:t>‹#›</a:t>
            </a:fld>
            <a:endParaRPr lang="en-US" altLang="en-US"/>
          </a:p>
        </p:txBody>
      </p:sp>
    </p:spTree>
    <p:extLst>
      <p:ext uri="{BB962C8B-B14F-4D97-AF65-F5344CB8AC3E}">
        <p14:creationId xmlns:p14="http://schemas.microsoft.com/office/powerpoint/2010/main" val="375006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0063" y="1474788"/>
            <a:ext cx="4491037"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1474788"/>
            <a:ext cx="4492625"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1"/>
          </p:nvPr>
        </p:nvSpPr>
        <p:spPr>
          <a:ln/>
        </p:spPr>
        <p:txBody>
          <a:bodyPr/>
          <a:lstStyle>
            <a:lvl1pPr>
              <a:defRPr/>
            </a:lvl1pPr>
          </a:lstStyle>
          <a:p>
            <a:fld id="{761EB0C7-B944-4DA3-8E3F-539744C71187}" type="slidenum">
              <a:rPr lang="en-US" altLang="en-US"/>
              <a:pPr/>
              <a:t>‹#›</a:t>
            </a:fld>
            <a:endParaRPr lang="en-US" altLang="en-US"/>
          </a:p>
        </p:txBody>
      </p:sp>
    </p:spTree>
    <p:extLst>
      <p:ext uri="{BB962C8B-B14F-4D97-AF65-F5344CB8AC3E}">
        <p14:creationId xmlns:p14="http://schemas.microsoft.com/office/powerpoint/2010/main" val="44644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sldNum" sz="quarter" idx="11"/>
          </p:nvPr>
        </p:nvSpPr>
        <p:spPr>
          <a:ln/>
        </p:spPr>
        <p:txBody>
          <a:bodyPr/>
          <a:lstStyle>
            <a:lvl1pPr>
              <a:defRPr/>
            </a:lvl1pPr>
          </a:lstStyle>
          <a:p>
            <a:fld id="{8FDBC7E8-4FFC-425A-A10A-FF3BB7397B4E}" type="slidenum">
              <a:rPr lang="en-US" altLang="en-US"/>
              <a:pPr/>
              <a:t>‹#›</a:t>
            </a:fld>
            <a:endParaRPr lang="en-US" altLang="en-US"/>
          </a:p>
        </p:txBody>
      </p:sp>
    </p:spTree>
    <p:extLst>
      <p:ext uri="{BB962C8B-B14F-4D97-AF65-F5344CB8AC3E}">
        <p14:creationId xmlns:p14="http://schemas.microsoft.com/office/powerpoint/2010/main" val="102888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6"/>
          <p:cNvSpPr>
            <a:spLocks noGrp="1" noChangeArrowheads="1"/>
          </p:cNvSpPr>
          <p:nvPr>
            <p:ph type="sldNum" sz="quarter" idx="11"/>
          </p:nvPr>
        </p:nvSpPr>
        <p:spPr>
          <a:ln/>
        </p:spPr>
        <p:txBody>
          <a:bodyPr/>
          <a:lstStyle>
            <a:lvl1pPr>
              <a:defRPr/>
            </a:lvl1pPr>
          </a:lstStyle>
          <a:p>
            <a:fld id="{D9D1229F-5E97-4B17-BD98-F88B20A5D411}" type="slidenum">
              <a:rPr lang="en-US" altLang="en-US"/>
              <a:pPr/>
              <a:t>‹#›</a:t>
            </a:fld>
            <a:endParaRPr lang="en-US" altLang="en-US"/>
          </a:p>
        </p:txBody>
      </p:sp>
    </p:spTree>
    <p:extLst>
      <p:ext uri="{BB962C8B-B14F-4D97-AF65-F5344CB8AC3E}">
        <p14:creationId xmlns:p14="http://schemas.microsoft.com/office/powerpoint/2010/main" val="235456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AF98F3F4-3E85-4136-882A-245D8BB18330}" type="slidenum">
              <a:rPr lang="en-US" altLang="en-US"/>
              <a:pPr/>
              <a:t>‹#›</a:t>
            </a:fld>
            <a:endParaRPr lang="en-US" altLang="en-US"/>
          </a:p>
        </p:txBody>
      </p:sp>
    </p:spTree>
    <p:extLst>
      <p:ext uri="{BB962C8B-B14F-4D97-AF65-F5344CB8AC3E}">
        <p14:creationId xmlns:p14="http://schemas.microsoft.com/office/powerpoint/2010/main" val="189607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6"/>
          <p:cNvSpPr>
            <a:spLocks noGrp="1" noChangeArrowheads="1"/>
          </p:cNvSpPr>
          <p:nvPr>
            <p:ph type="sldNum" sz="quarter" idx="11"/>
          </p:nvPr>
        </p:nvSpPr>
        <p:spPr>
          <a:ln/>
        </p:spPr>
        <p:txBody>
          <a:bodyPr/>
          <a:lstStyle>
            <a:lvl1pPr>
              <a:defRPr/>
            </a:lvl1pPr>
          </a:lstStyle>
          <a:p>
            <a:fld id="{9BECC685-1507-41E5-AFA7-033BE53A00B3}" type="slidenum">
              <a:rPr lang="en-US" altLang="en-US"/>
              <a:pPr/>
              <a:t>‹#›</a:t>
            </a:fld>
            <a:endParaRPr lang="en-US" altLang="en-US"/>
          </a:p>
        </p:txBody>
      </p:sp>
    </p:spTree>
    <p:extLst>
      <p:ext uri="{BB962C8B-B14F-4D97-AF65-F5344CB8AC3E}">
        <p14:creationId xmlns:p14="http://schemas.microsoft.com/office/powerpoint/2010/main" val="46947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6"/>
          <p:cNvSpPr>
            <a:spLocks noGrp="1" noChangeArrowheads="1"/>
          </p:cNvSpPr>
          <p:nvPr>
            <p:ph type="sldNum" sz="quarter" idx="11"/>
          </p:nvPr>
        </p:nvSpPr>
        <p:spPr>
          <a:ln/>
        </p:spPr>
        <p:txBody>
          <a:bodyPr/>
          <a:lstStyle>
            <a:lvl1pPr>
              <a:defRPr/>
            </a:lvl1pPr>
          </a:lstStyle>
          <a:p>
            <a:fld id="{348D30D8-C882-41D1-8448-8BFE53787DD5}" type="slidenum">
              <a:rPr lang="en-US" altLang="en-US"/>
              <a:pPr/>
              <a:t>‹#›</a:t>
            </a:fld>
            <a:endParaRPr lang="en-US" altLang="en-US"/>
          </a:p>
        </p:txBody>
      </p:sp>
    </p:spTree>
    <p:extLst>
      <p:ext uri="{BB962C8B-B14F-4D97-AF65-F5344CB8AC3E}">
        <p14:creationId xmlns:p14="http://schemas.microsoft.com/office/powerpoint/2010/main" val="1551301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0063" y="74613"/>
            <a:ext cx="91360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00063" y="1474788"/>
            <a:ext cx="9136062"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3974" name="Rectangle 6"/>
          <p:cNvSpPr>
            <a:spLocks noGrp="1" noChangeArrowheads="1"/>
          </p:cNvSpPr>
          <p:nvPr>
            <p:ph type="sldNum" sz="quarter" idx="4"/>
          </p:nvPr>
        </p:nvSpPr>
        <p:spPr bwMode="auto">
          <a:xfrm>
            <a:off x="8775700" y="7210425"/>
            <a:ext cx="941388" cy="388938"/>
          </a:xfrm>
          <a:prstGeom prst="rect">
            <a:avLst/>
          </a:prstGeom>
          <a:noFill/>
          <a:ln>
            <a:noFill/>
          </a:ln>
          <a:effectLst/>
          <a:extLst/>
        </p:spPr>
        <p:txBody>
          <a:bodyPr vert="horz" wrap="square" lIns="101882" tIns="50941" rIns="101882" bIns="50941" numCol="1" anchor="b" anchorCtr="0" compatLnSpc="1">
            <a:prstTxWarp prst="textNoShape">
              <a:avLst/>
            </a:prstTxWarp>
          </a:bodyPr>
          <a:lstStyle>
            <a:lvl1pPr algn="r" eaLnBrk="1" hangingPunct="1">
              <a:defRPr>
                <a:solidFill>
                  <a:srgbClr val="677085"/>
                </a:solidFill>
                <a:latin typeface="News Gothic MT" pitchFamily="-84" charset="0"/>
              </a:defRPr>
            </a:lvl1pPr>
          </a:lstStyle>
          <a:p>
            <a:fld id="{8C8812CC-01C7-4264-B101-276D46CC2970}" type="slidenum">
              <a:rPr lang="en-US" altLang="en-US"/>
              <a:pPr/>
              <a:t>‹#›</a:t>
            </a:fld>
            <a:endParaRPr lang="en-US" altLang="en-US"/>
          </a:p>
        </p:txBody>
      </p:sp>
      <p:sp>
        <p:nvSpPr>
          <p:cNvPr id="83975" name="Text Box 7"/>
          <p:cNvSpPr txBox="1">
            <a:spLocks noChangeArrowheads="1"/>
          </p:cNvSpPr>
          <p:nvPr/>
        </p:nvSpPr>
        <p:spPr bwMode="auto">
          <a:xfrm>
            <a:off x="273050" y="7210425"/>
            <a:ext cx="4086225" cy="373063"/>
          </a:xfrm>
          <a:prstGeom prst="rect">
            <a:avLst/>
          </a:prstGeom>
          <a:noFill/>
          <a:ln>
            <a:noFill/>
          </a:ln>
          <a:effectLst/>
          <a:extLst/>
        </p:spPr>
        <p:txBody>
          <a:bodyPr lIns="101882" tIns="50941" rIns="101882" bIns="50941" anchor="b">
            <a:spAutoFit/>
          </a:bodyPr>
          <a:lstStyle>
            <a:lvl1pPr defTabSz="1019175">
              <a:defRPr sz="2400">
                <a:solidFill>
                  <a:schemeClr val="tx1"/>
                </a:solidFill>
                <a:latin typeface="55 Helvetica Roman" charset="0"/>
                <a:ea typeface="ＭＳ Ｐゴシック" charset="0"/>
              </a:defRPr>
            </a:lvl1pPr>
            <a:lvl2pPr marL="509588" defTabSz="1019175">
              <a:defRPr sz="2400">
                <a:solidFill>
                  <a:schemeClr val="tx1"/>
                </a:solidFill>
                <a:latin typeface="55 Helvetica Roman" charset="0"/>
                <a:ea typeface="ＭＳ Ｐゴシック" charset="0"/>
              </a:defRPr>
            </a:lvl2pPr>
            <a:lvl3pPr marL="1019175" defTabSz="1019175">
              <a:defRPr sz="2400">
                <a:solidFill>
                  <a:schemeClr val="tx1"/>
                </a:solidFill>
                <a:latin typeface="55 Helvetica Roman" charset="0"/>
                <a:ea typeface="ＭＳ Ｐゴシック" charset="0"/>
              </a:defRPr>
            </a:lvl3pPr>
            <a:lvl4pPr marL="1528763" defTabSz="1019175">
              <a:defRPr sz="2400">
                <a:solidFill>
                  <a:schemeClr val="tx1"/>
                </a:solidFill>
                <a:latin typeface="55 Helvetica Roman" charset="0"/>
                <a:ea typeface="ＭＳ Ｐゴシック" charset="0"/>
              </a:defRPr>
            </a:lvl4pPr>
            <a:lvl5pPr marL="2038350" defTabSz="1019175">
              <a:defRPr sz="2400">
                <a:solidFill>
                  <a:schemeClr val="tx1"/>
                </a:solidFill>
                <a:latin typeface="55 Helvetica Roman" charset="0"/>
                <a:ea typeface="ＭＳ Ｐゴシック" charset="0"/>
              </a:defRPr>
            </a:lvl5pPr>
            <a:lvl6pPr marL="2495550" defTabSz="1019175" fontAlgn="base">
              <a:spcBef>
                <a:spcPct val="0"/>
              </a:spcBef>
              <a:spcAft>
                <a:spcPct val="0"/>
              </a:spcAft>
              <a:defRPr sz="2400">
                <a:solidFill>
                  <a:schemeClr val="tx1"/>
                </a:solidFill>
                <a:latin typeface="55 Helvetica Roman" charset="0"/>
                <a:ea typeface="ＭＳ Ｐゴシック" charset="0"/>
              </a:defRPr>
            </a:lvl6pPr>
            <a:lvl7pPr marL="2952750" defTabSz="1019175" fontAlgn="base">
              <a:spcBef>
                <a:spcPct val="0"/>
              </a:spcBef>
              <a:spcAft>
                <a:spcPct val="0"/>
              </a:spcAft>
              <a:defRPr sz="2400">
                <a:solidFill>
                  <a:schemeClr val="tx1"/>
                </a:solidFill>
                <a:latin typeface="55 Helvetica Roman" charset="0"/>
                <a:ea typeface="ＭＳ Ｐゴシック" charset="0"/>
              </a:defRPr>
            </a:lvl7pPr>
            <a:lvl8pPr marL="3409950" defTabSz="1019175" fontAlgn="base">
              <a:spcBef>
                <a:spcPct val="0"/>
              </a:spcBef>
              <a:spcAft>
                <a:spcPct val="0"/>
              </a:spcAft>
              <a:defRPr sz="2400">
                <a:solidFill>
                  <a:schemeClr val="tx1"/>
                </a:solidFill>
                <a:latin typeface="55 Helvetica Roman" charset="0"/>
                <a:ea typeface="ＭＳ Ｐゴシック" charset="0"/>
              </a:defRPr>
            </a:lvl8pPr>
            <a:lvl9pPr marL="3867150" defTabSz="1019175" fontAlgn="base">
              <a:spcBef>
                <a:spcPct val="0"/>
              </a:spcBef>
              <a:spcAft>
                <a:spcPct val="0"/>
              </a:spcAft>
              <a:defRPr sz="2400">
                <a:solidFill>
                  <a:schemeClr val="tx1"/>
                </a:solidFill>
                <a:latin typeface="55 Helvetica Roman" charset="0"/>
                <a:ea typeface="ＭＳ Ｐゴシック" charset="0"/>
              </a:defRPr>
            </a:lvl9pPr>
          </a:lstStyle>
          <a:p>
            <a:pPr>
              <a:lnSpc>
                <a:spcPct val="70000"/>
              </a:lnSpc>
              <a:spcBef>
                <a:spcPct val="50000"/>
              </a:spcBef>
              <a:defRPr/>
            </a:pPr>
            <a:r>
              <a:rPr lang="en-US" sz="900" dirty="0" smtClean="0">
                <a:solidFill>
                  <a:srgbClr val="677085"/>
                </a:solidFill>
                <a:latin typeface="+mn-lt"/>
              </a:rPr>
              <a:t>National Aeronautics and Space Administration</a:t>
            </a:r>
          </a:p>
          <a:p>
            <a:pPr>
              <a:lnSpc>
                <a:spcPct val="70000"/>
              </a:lnSpc>
              <a:spcBef>
                <a:spcPct val="50000"/>
              </a:spcBef>
              <a:defRPr/>
            </a:pPr>
            <a:r>
              <a:rPr lang="en-US" sz="900" dirty="0" smtClean="0">
                <a:solidFill>
                  <a:srgbClr val="677085"/>
                </a:solidFill>
                <a:latin typeface="+mn-lt"/>
              </a:rPr>
              <a:t>Jet Propulsion Laboratory - California Institute of Technology</a:t>
            </a:r>
          </a:p>
        </p:txBody>
      </p:sp>
      <p:sp>
        <p:nvSpPr>
          <p:cNvPr id="8" name="Line 10"/>
          <p:cNvSpPr>
            <a:spLocks noChangeShapeType="1"/>
          </p:cNvSpPr>
          <p:nvPr userDrawn="1"/>
        </p:nvSpPr>
        <p:spPr bwMode="auto">
          <a:xfrm>
            <a:off x="515938" y="1046163"/>
            <a:ext cx="9070975" cy="0"/>
          </a:xfrm>
          <a:prstGeom prst="line">
            <a:avLst/>
          </a:prstGeom>
          <a:noFill/>
          <a:ln w="57150" cmpd="thickThin">
            <a:solidFill>
              <a:srgbClr val="3366FF"/>
            </a:solidFill>
            <a:round/>
            <a:headEnd/>
            <a:tailEnd/>
          </a:ln>
          <a:effectLst>
            <a:outerShdw blurRad="63500" dist="38099" dir="2700000" algn="ctr" rotWithShape="0">
              <a:srgbClr val="000000">
                <a:alpha val="75000"/>
              </a:srgbClr>
            </a:outerShdw>
          </a:effectLst>
          <a:extLst/>
        </p:spPr>
        <p:txBody>
          <a:bodyPr wrap="none" anchor="ctr"/>
          <a:lstStyle/>
          <a:p>
            <a:pPr>
              <a:defRPr/>
            </a:pPr>
            <a:endParaRPr lang="en-US">
              <a:latin typeface="55 Helvetica Roman" charset="0"/>
              <a:ea typeface="ＭＳ Ｐゴシック" charset="0"/>
            </a:endParaRPr>
          </a:p>
        </p:txBody>
      </p:sp>
      <p:pic>
        <p:nvPicPr>
          <p:cNvPr id="9" name="Picture 25" descr="NASA insigniaCMYK"/>
          <p:cNvPicPr preferRelativeResize="0">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272800" y="173690"/>
            <a:ext cx="9318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8056424" y="384113"/>
            <a:ext cx="5029200" cy="547073"/>
          </a:xfrm>
          <a:prstGeom prst="rect">
            <a:avLst/>
          </a:prstGeom>
        </p:spPr>
        <p:txBody>
          <a:bodyPr>
            <a:spAutoFit/>
          </a:bodyPr>
          <a:lstStyle/>
          <a:p>
            <a:pPr algn="l">
              <a:lnSpc>
                <a:spcPct val="110000"/>
              </a:lnSpc>
            </a:pPr>
            <a:r>
              <a:rPr lang="en-US" sz="900" b="1" kern="1200" dirty="0" smtClean="0">
                <a:solidFill>
                  <a:srgbClr val="677085"/>
                </a:solidFill>
                <a:latin typeface="55 Helvetica Roman" pitchFamily="1" charset="0"/>
                <a:ea typeface="ＭＳ Ｐゴシック" charset="0"/>
                <a:cs typeface="+mn-cs"/>
              </a:rPr>
              <a:t>Jet Propulsion Laboratory</a:t>
            </a:r>
            <a:br>
              <a:rPr lang="en-US" sz="900" b="1" kern="1200" dirty="0" smtClean="0">
                <a:solidFill>
                  <a:srgbClr val="677085"/>
                </a:solidFill>
                <a:latin typeface="55 Helvetica Roman" pitchFamily="1" charset="0"/>
                <a:ea typeface="ＭＳ Ｐゴシック" charset="0"/>
                <a:cs typeface="+mn-cs"/>
              </a:rPr>
            </a:br>
            <a:r>
              <a:rPr lang="en-US" sz="900" b="1" kern="1200" dirty="0" smtClean="0">
                <a:solidFill>
                  <a:srgbClr val="677085"/>
                </a:solidFill>
                <a:latin typeface="55 Helvetica Roman" pitchFamily="1" charset="0"/>
                <a:ea typeface="ＭＳ Ｐゴシック" charset="0"/>
                <a:cs typeface="+mn-cs"/>
              </a:rPr>
              <a:t>California Institute of Technology</a:t>
            </a:r>
            <a:br>
              <a:rPr lang="en-US" sz="900" b="1" kern="1200" dirty="0" smtClean="0">
                <a:solidFill>
                  <a:srgbClr val="677085"/>
                </a:solidFill>
                <a:latin typeface="55 Helvetica Roman" pitchFamily="1" charset="0"/>
                <a:ea typeface="ＭＳ Ｐゴシック" charset="0"/>
                <a:cs typeface="+mn-cs"/>
              </a:rPr>
            </a:br>
            <a:endParaRPr lang="en-US" b="1" dirty="0"/>
          </a:p>
        </p:txBody>
      </p:sp>
    </p:spTree>
  </p:cSld>
  <p:clrMap bg1="lt1" tx1="dk1" bg2="lt2" tx2="dk2" accent1="accent1" accent2="accent2" accent3="accent3" accent4="accent4" accent5="accent5" accent6="accent6" hlink="hlink" folHlink="folHlink"/>
  <p:sldLayoutIdLst>
    <p:sldLayoutId id="2147484285"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6" r:id="rId12"/>
  </p:sldLayoutIdLst>
  <p:timing>
    <p:tnLst>
      <p:par>
        <p:cTn xmlns:p14="http://schemas.microsoft.com/office/powerpoint/2010/main" id="1" dur="indefinite" restart="never" nodeType="tmRoot"/>
      </p:par>
    </p:tnLst>
  </p:timing>
  <p:hf hdr="0" dt="0"/>
  <p:txStyles>
    <p:titleStyle>
      <a:lvl1pPr algn="l" defTabSz="1019175" rtl="0" eaLnBrk="0" fontAlgn="base" hangingPunct="0">
        <a:spcBef>
          <a:spcPct val="0"/>
        </a:spcBef>
        <a:spcAft>
          <a:spcPct val="0"/>
        </a:spcAft>
        <a:defRPr sz="3600">
          <a:solidFill>
            <a:schemeClr val="hlink"/>
          </a:solidFill>
          <a:latin typeface="+mj-lt"/>
          <a:ea typeface="ＭＳ Ｐゴシック" charset="0"/>
          <a:cs typeface="ＭＳ Ｐゴシック" charset="0"/>
        </a:defRPr>
      </a:lvl1pPr>
      <a:lvl2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2pPr>
      <a:lvl3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3pPr>
      <a:lvl4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4pPr>
      <a:lvl5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5pPr>
      <a:lvl6pPr marL="457200" algn="l" defTabSz="1019175" rtl="0" fontAlgn="base">
        <a:spcBef>
          <a:spcPct val="0"/>
        </a:spcBef>
        <a:spcAft>
          <a:spcPct val="0"/>
        </a:spcAft>
        <a:defRPr sz="3600">
          <a:solidFill>
            <a:schemeClr val="hlink"/>
          </a:solidFill>
          <a:latin typeface="Helvetica Neue Light" charset="0"/>
          <a:ea typeface="ＭＳ Ｐゴシック" charset="0"/>
        </a:defRPr>
      </a:lvl6pPr>
      <a:lvl7pPr marL="914400" algn="l" defTabSz="1019175" rtl="0" fontAlgn="base">
        <a:spcBef>
          <a:spcPct val="0"/>
        </a:spcBef>
        <a:spcAft>
          <a:spcPct val="0"/>
        </a:spcAft>
        <a:defRPr sz="3600">
          <a:solidFill>
            <a:schemeClr val="hlink"/>
          </a:solidFill>
          <a:latin typeface="Helvetica Neue Light" charset="0"/>
          <a:ea typeface="ＭＳ Ｐゴシック" charset="0"/>
        </a:defRPr>
      </a:lvl7pPr>
      <a:lvl8pPr marL="1371600" algn="l" defTabSz="1019175" rtl="0" fontAlgn="base">
        <a:spcBef>
          <a:spcPct val="0"/>
        </a:spcBef>
        <a:spcAft>
          <a:spcPct val="0"/>
        </a:spcAft>
        <a:defRPr sz="3600">
          <a:solidFill>
            <a:schemeClr val="hlink"/>
          </a:solidFill>
          <a:latin typeface="Helvetica Neue Light" charset="0"/>
          <a:ea typeface="ＭＳ Ｐゴシック" charset="0"/>
        </a:defRPr>
      </a:lvl8pPr>
      <a:lvl9pPr marL="1828800" algn="l" defTabSz="1019175" rtl="0" fontAlgn="base">
        <a:spcBef>
          <a:spcPct val="0"/>
        </a:spcBef>
        <a:spcAft>
          <a:spcPct val="0"/>
        </a:spcAft>
        <a:defRPr sz="3600">
          <a:solidFill>
            <a:schemeClr val="hlink"/>
          </a:solidFill>
          <a:latin typeface="Helvetica Neue Light" charset="0"/>
          <a:ea typeface="ＭＳ Ｐゴシック" charset="0"/>
        </a:defRPr>
      </a:lvl9pPr>
    </p:titleStyle>
    <p:bodyStyle>
      <a:lvl1pPr marL="250825" indent="-250825" algn="l" defTabSz="1019175" rtl="0" eaLnBrk="0" fontAlgn="base" hangingPunct="0">
        <a:lnSpc>
          <a:spcPts val="2675"/>
        </a:lnSpc>
        <a:spcBef>
          <a:spcPts val="450"/>
        </a:spcBef>
        <a:spcAft>
          <a:spcPts val="663"/>
        </a:spcAft>
        <a:buClr>
          <a:srgbClr val="333333"/>
        </a:buClr>
        <a:buSzPct val="80000"/>
        <a:buFont typeface="Wingdings" pitchFamily="2" charset="2"/>
        <a:buChar char="²"/>
        <a:defRPr>
          <a:solidFill>
            <a:srgbClr val="333333"/>
          </a:solidFill>
          <a:latin typeface="+mn-lt"/>
          <a:ea typeface="ＭＳ Ｐゴシック" charset="0"/>
          <a:cs typeface="ＭＳ Ｐゴシック" charset="0"/>
        </a:defRPr>
      </a:lvl1pPr>
      <a:lvl2pPr marL="635000" indent="-188913" algn="l" defTabSz="1019175" rtl="0" eaLnBrk="0" fontAlgn="base" hangingPunct="0">
        <a:lnSpc>
          <a:spcPts val="2675"/>
        </a:lnSpc>
        <a:spcBef>
          <a:spcPts val="450"/>
        </a:spcBef>
        <a:spcAft>
          <a:spcPts val="663"/>
        </a:spcAft>
        <a:buFont typeface="Wingdings" pitchFamily="2" charset="2"/>
        <a:buChar char="²"/>
        <a:defRPr>
          <a:solidFill>
            <a:srgbClr val="333333"/>
          </a:solidFill>
          <a:latin typeface="+mn-lt"/>
          <a:ea typeface="ＭＳ Ｐゴシック" charset="0"/>
        </a:defRPr>
      </a:lvl2pPr>
      <a:lvl3pPr marL="1150938" indent="-188913" algn="l" defTabSz="1019175" rtl="0" eaLnBrk="0" fontAlgn="base" hangingPunct="0">
        <a:lnSpc>
          <a:spcPts val="2675"/>
        </a:lnSpc>
        <a:spcBef>
          <a:spcPts val="450"/>
        </a:spcBef>
        <a:spcAft>
          <a:spcPts val="663"/>
        </a:spcAft>
        <a:buSzPct val="90000"/>
        <a:buFont typeface="Wingdings" pitchFamily="2" charset="2"/>
        <a:buChar char="²"/>
        <a:defRPr sz="1600">
          <a:solidFill>
            <a:srgbClr val="333333"/>
          </a:solidFill>
          <a:latin typeface="+mn-lt"/>
          <a:ea typeface="ＭＳ Ｐゴシック" charset="0"/>
        </a:defRPr>
      </a:lvl3pPr>
      <a:lvl4pPr marL="1717675" indent="-188913" algn="l" defTabSz="1019175" rtl="0" eaLnBrk="0" fontAlgn="base" hangingPunct="0">
        <a:lnSpc>
          <a:spcPts val="2675"/>
        </a:lnSpc>
        <a:spcBef>
          <a:spcPts val="450"/>
        </a:spcBef>
        <a:spcAft>
          <a:spcPts val="663"/>
        </a:spcAft>
        <a:buFont typeface="Wingdings" pitchFamily="2" charset="2"/>
        <a:buChar char="²"/>
        <a:defRPr sz="1600">
          <a:solidFill>
            <a:srgbClr val="333333"/>
          </a:solidFill>
          <a:latin typeface="+mn-lt"/>
          <a:ea typeface="ＭＳ Ｐゴシック" charset="0"/>
        </a:defRPr>
      </a:lvl4pPr>
      <a:lvl5pPr marL="2292350" indent="-254000" algn="l" defTabSz="1019175" rtl="0" eaLnBrk="0" fontAlgn="base" hangingPunct="0">
        <a:lnSpc>
          <a:spcPts val="2900"/>
        </a:lnSpc>
        <a:spcBef>
          <a:spcPct val="0"/>
        </a:spcBef>
        <a:spcAft>
          <a:spcPts val="663"/>
        </a:spcAft>
        <a:buFont typeface="Wingdings" pitchFamily="2" charset="2"/>
        <a:buChar char="²"/>
        <a:defRPr sz="1600">
          <a:solidFill>
            <a:srgbClr val="333333"/>
          </a:solidFill>
          <a:latin typeface="+mn-lt"/>
          <a:ea typeface="ＭＳ Ｐゴシック" charset="0"/>
        </a:defRPr>
      </a:lvl5pPr>
      <a:lvl6pPr marL="2749550" indent="-254000" algn="l" defTabSz="1019175" rtl="0" fontAlgn="base">
        <a:lnSpc>
          <a:spcPts val="2900"/>
        </a:lnSpc>
        <a:spcBef>
          <a:spcPct val="0"/>
        </a:spcBef>
        <a:spcAft>
          <a:spcPts val="663"/>
        </a:spcAft>
        <a:defRPr sz="1600">
          <a:solidFill>
            <a:srgbClr val="333333"/>
          </a:solidFill>
          <a:latin typeface="+mn-lt"/>
          <a:ea typeface="+mn-ea"/>
        </a:defRPr>
      </a:lvl6pPr>
      <a:lvl7pPr marL="3206750" indent="-254000" algn="l" defTabSz="1019175" rtl="0" fontAlgn="base">
        <a:lnSpc>
          <a:spcPts val="2900"/>
        </a:lnSpc>
        <a:spcBef>
          <a:spcPct val="0"/>
        </a:spcBef>
        <a:spcAft>
          <a:spcPts val="663"/>
        </a:spcAft>
        <a:defRPr sz="1600">
          <a:solidFill>
            <a:srgbClr val="333333"/>
          </a:solidFill>
          <a:latin typeface="+mn-lt"/>
          <a:ea typeface="+mn-ea"/>
        </a:defRPr>
      </a:lvl7pPr>
      <a:lvl8pPr marL="3663950" indent="-254000" algn="l" defTabSz="1019175" rtl="0" fontAlgn="base">
        <a:lnSpc>
          <a:spcPts val="2900"/>
        </a:lnSpc>
        <a:spcBef>
          <a:spcPct val="0"/>
        </a:spcBef>
        <a:spcAft>
          <a:spcPts val="663"/>
        </a:spcAft>
        <a:defRPr sz="1600">
          <a:solidFill>
            <a:srgbClr val="333333"/>
          </a:solidFill>
          <a:latin typeface="+mn-lt"/>
          <a:ea typeface="+mn-ea"/>
        </a:defRPr>
      </a:lvl8pPr>
      <a:lvl9pPr marL="4121150" indent="-254000" algn="l" defTabSz="1019175" rtl="0" fontAlgn="base">
        <a:lnSpc>
          <a:spcPts val="2900"/>
        </a:lnSpc>
        <a:spcBef>
          <a:spcPct val="0"/>
        </a:spcBef>
        <a:spcAft>
          <a:spcPts val="663"/>
        </a:spcAft>
        <a:defRPr sz="1600">
          <a:solidFill>
            <a:srgbClr val="33333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1" Type="http://schemas.openxmlformats.org/officeDocument/2006/relationships/image" Target="../media/image35.jpg"/><Relationship Id="rId12" Type="http://schemas.openxmlformats.org/officeDocument/2006/relationships/image" Target="../media/image36.tiff"/><Relationship Id="rId13" Type="http://schemas.openxmlformats.org/officeDocument/2006/relationships/image" Target="../media/image37.png"/><Relationship Id="rId14" Type="http://schemas.openxmlformats.org/officeDocument/2006/relationships/image" Target="../media/image10.ti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gi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hyperlink" Target="http://e-decider.org" TargetMode="External"/><Relationship Id="rId5" Type="http://schemas.openxmlformats.org/officeDocument/2006/relationships/hyperlink" Target="http://geo-gateway.org" TargetMode="External"/><Relationship Id="rId6" Type="http://schemas.openxmlformats.org/officeDocument/2006/relationships/hyperlink" Target="http://www.californiaeqclearinghouse.org"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tif"/><Relationship Id="rId10" Type="http://schemas.openxmlformats.org/officeDocument/2006/relationships/image" Target="../media/image10.tif"/><Relationship Id="rId11"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 Id="rId3" Type="http://schemas.openxmlformats.org/officeDocument/2006/relationships/image" Target="../media/image22.ti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48256"/>
            <a:ext cx="10058400" cy="1320800"/>
          </a:xfrm>
        </p:spPr>
        <p:txBody>
          <a:bodyPr/>
          <a:lstStyle/>
          <a:p>
            <a:pPr algn="ctr" eaLnBrk="1" hangingPunct="1"/>
            <a:r>
              <a:rPr lang="en-US" altLang="en-US" sz="2000" b="1" dirty="0" smtClean="0">
                <a:ea typeface="ＭＳ Ｐゴシック" pitchFamily="34" charset="-128"/>
              </a:rPr>
              <a:t>Example Data Products for integration </a:t>
            </a:r>
            <a:r>
              <a:rPr lang="en-US" altLang="en-US" sz="2000" b="1" dirty="0">
                <a:ea typeface="ＭＳ Ｐゴシック" pitchFamily="34" charset="-128"/>
              </a:rPr>
              <a:t>into the </a:t>
            </a:r>
            <a:r>
              <a:rPr lang="en-US" altLang="en-US" sz="2000" b="1" dirty="0" smtClean="0">
                <a:ea typeface="ＭＳ Ｐゴシック" pitchFamily="34" charset="-128"/>
              </a:rPr>
              <a:t/>
            </a:r>
            <a:br>
              <a:rPr lang="en-US" altLang="en-US" sz="2000" b="1" dirty="0" smtClean="0">
                <a:ea typeface="ＭＳ Ｐゴシック" pitchFamily="34" charset="-128"/>
              </a:rPr>
            </a:br>
            <a:r>
              <a:rPr lang="en-US" altLang="en-US" sz="2000" b="1" dirty="0" smtClean="0">
                <a:ea typeface="ＭＳ Ｐゴシック" pitchFamily="34" charset="-128"/>
              </a:rPr>
              <a:t>Collaborative </a:t>
            </a:r>
            <a:r>
              <a:rPr lang="en-US" altLang="en-US" sz="2000" b="1" dirty="0">
                <a:ea typeface="ＭＳ Ｐゴシック" pitchFamily="34" charset="-128"/>
              </a:rPr>
              <a:t>Common Operating Picture (C-COP</a:t>
            </a:r>
            <a:r>
              <a:rPr lang="en-US" altLang="en-US" sz="2000" b="1" dirty="0" smtClean="0">
                <a:ea typeface="ＭＳ Ｐゴシック" pitchFamily="34" charset="-128"/>
              </a:rPr>
              <a:t>):</a:t>
            </a:r>
            <a:br>
              <a:rPr lang="en-US" altLang="en-US" sz="2000" b="1" dirty="0" smtClean="0">
                <a:ea typeface="ＭＳ Ｐゴシック" pitchFamily="34" charset="-128"/>
              </a:rPr>
            </a:br>
            <a:r>
              <a:rPr lang="en-US" altLang="en-US" sz="2000" b="1" dirty="0" smtClean="0">
                <a:ea typeface="ＭＳ Ｐゴシック" pitchFamily="34" charset="-128"/>
              </a:rPr>
              <a:t>E-DECIDER and </a:t>
            </a:r>
            <a:r>
              <a:rPr lang="en-US" altLang="en-US" sz="2000" b="1" dirty="0" err="1" smtClean="0">
                <a:ea typeface="ＭＳ Ｐゴシック" pitchFamily="34" charset="-128"/>
              </a:rPr>
              <a:t>GeoGateway</a:t>
            </a:r>
            <a:endParaRPr lang="en-US" altLang="en-US" sz="1800" dirty="0" smtClean="0">
              <a:ea typeface="ＭＳ Ｐゴシック" pitchFamily="34" charset="-128"/>
            </a:endParaRPr>
          </a:p>
        </p:txBody>
      </p:sp>
      <p:sp>
        <p:nvSpPr>
          <p:cNvPr id="131078" name="Rectangle 6"/>
          <p:cNvSpPr>
            <a:spLocks noChangeArrowheads="1"/>
          </p:cNvSpPr>
          <p:nvPr/>
        </p:nvSpPr>
        <p:spPr bwMode="auto">
          <a:xfrm>
            <a:off x="411163" y="560388"/>
            <a:ext cx="9136062" cy="949325"/>
          </a:xfrm>
          <a:prstGeom prst="rect">
            <a:avLst/>
          </a:prstGeom>
          <a:noFill/>
          <a:ln>
            <a:noFill/>
          </a:ln>
          <a:effectLst/>
          <a:extLst/>
        </p:spPr>
        <p:txBody>
          <a:bodyPr lIns="101882" tIns="50941" rIns="101882" bIns="50941"/>
          <a:lstStyle/>
          <a:p>
            <a:pPr defTabSz="1019175" eaLnBrk="1" hangingPunct="1">
              <a:defRPr/>
            </a:pPr>
            <a:r>
              <a:rPr lang="en-US" sz="1000" dirty="0">
                <a:solidFill>
                  <a:srgbClr val="677085"/>
                </a:solidFill>
                <a:latin typeface="+mn-lt"/>
                <a:ea typeface="ＭＳ Ｐゴシック" charset="0"/>
              </a:rPr>
              <a:t>National Aeronautics and Space Administration</a:t>
            </a:r>
          </a:p>
        </p:txBody>
      </p:sp>
      <p:pic>
        <p:nvPicPr>
          <p:cNvPr id="16387" name="Picture 25" descr="NASA insigniaCMYK"/>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285750"/>
            <a:ext cx="9318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txBox="1">
            <a:spLocks noChangeArrowheads="1"/>
          </p:cNvSpPr>
          <p:nvPr/>
        </p:nvSpPr>
        <p:spPr bwMode="auto">
          <a:xfrm>
            <a:off x="-211668" y="2966281"/>
            <a:ext cx="10262234" cy="343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sz="900">
                <a:solidFill>
                  <a:srgbClr val="666666"/>
                </a:solidFill>
                <a:latin typeface="55 Helvetica Roman" pitchFamily="1" charset="0"/>
                <a:ea typeface="ＭＳ Ｐゴシック" pitchFamily="34" charset="-128"/>
              </a:defRPr>
            </a:lvl1pPr>
            <a:lvl2pPr marL="742950" indent="-285750" defTabSz="1019175">
              <a:defRPr sz="900">
                <a:solidFill>
                  <a:srgbClr val="666666"/>
                </a:solidFill>
                <a:latin typeface="55 Helvetica Roman" pitchFamily="1" charset="0"/>
                <a:ea typeface="ＭＳ Ｐゴシック" pitchFamily="34" charset="-128"/>
              </a:defRPr>
            </a:lvl2pPr>
            <a:lvl3pPr marL="1143000" indent="-228600" defTabSz="1019175">
              <a:defRPr sz="900">
                <a:solidFill>
                  <a:srgbClr val="666666"/>
                </a:solidFill>
                <a:latin typeface="55 Helvetica Roman" pitchFamily="1" charset="0"/>
                <a:ea typeface="ＭＳ Ｐゴシック" pitchFamily="34" charset="-128"/>
              </a:defRPr>
            </a:lvl3pPr>
            <a:lvl4pPr marL="1600200" indent="-228600" defTabSz="1019175">
              <a:defRPr sz="900">
                <a:solidFill>
                  <a:srgbClr val="666666"/>
                </a:solidFill>
                <a:latin typeface="55 Helvetica Roman" pitchFamily="1" charset="0"/>
                <a:ea typeface="ＭＳ Ｐゴシック" pitchFamily="34" charset="-128"/>
              </a:defRPr>
            </a:lvl4pPr>
            <a:lvl5pPr marL="2057400" indent="-228600" defTabSz="1019175">
              <a:defRPr sz="900">
                <a:solidFill>
                  <a:srgbClr val="666666"/>
                </a:solidFill>
                <a:latin typeface="55 Helvetica Roman" pitchFamily="1" charset="0"/>
                <a:ea typeface="ＭＳ Ｐゴシック" pitchFamily="34" charset="-128"/>
              </a:defRPr>
            </a:lvl5pPr>
            <a:lvl6pPr marL="25146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smtClean="0">
                <a:solidFill>
                  <a:srgbClr val="333333"/>
                </a:solidFill>
                <a:latin typeface="News Gothic MT" pitchFamily="-84" charset="0"/>
              </a:rPr>
              <a:t>Margaret </a:t>
            </a:r>
            <a:r>
              <a:rPr lang="en-US" altLang="en-US" sz="1400" b="1" dirty="0">
                <a:solidFill>
                  <a:srgbClr val="333333"/>
                </a:solidFill>
                <a:latin typeface="News Gothic MT" pitchFamily="-84" charset="0"/>
              </a:rPr>
              <a:t>Glasscoe</a:t>
            </a:r>
            <a:r>
              <a:rPr lang="en-US" altLang="en-US" sz="1400" b="1" dirty="0" smtClean="0">
                <a:solidFill>
                  <a:srgbClr val="333333"/>
                </a:solidFill>
                <a:latin typeface="News Gothic MT" pitchFamily="-84" charset="0"/>
              </a:rPr>
              <a:t>, Andrea </a:t>
            </a:r>
            <a:r>
              <a:rPr lang="en-US" altLang="en-US" sz="1400" b="1" dirty="0" err="1" smtClean="0">
                <a:solidFill>
                  <a:srgbClr val="333333"/>
                </a:solidFill>
                <a:latin typeface="News Gothic MT" pitchFamily="-84" charset="0"/>
              </a:rPr>
              <a:t>Donnellan</a:t>
            </a:r>
            <a:r>
              <a:rPr lang="en-US" altLang="en-US" sz="1400" b="1" dirty="0" smtClean="0">
                <a:solidFill>
                  <a:srgbClr val="333333"/>
                </a:solidFill>
                <a:latin typeface="News Gothic MT" pitchFamily="-84" charset="0"/>
              </a:rPr>
              <a:t>, </a:t>
            </a:r>
            <a:r>
              <a:rPr lang="en-US" altLang="en-US" sz="1400" b="1" dirty="0">
                <a:solidFill>
                  <a:srgbClr val="333333"/>
                </a:solidFill>
                <a:latin typeface="News Gothic MT" pitchFamily="-84" charset="0"/>
              </a:rPr>
              <a:t>Jay </a:t>
            </a:r>
            <a:r>
              <a:rPr lang="en-US" altLang="en-US" sz="1400" b="1" dirty="0" smtClean="0">
                <a:solidFill>
                  <a:srgbClr val="333333"/>
                </a:solidFill>
                <a:latin typeface="News Gothic MT" pitchFamily="-84" charset="0"/>
              </a:rPr>
              <a:t>Parker</a:t>
            </a:r>
            <a:r>
              <a:rPr lang="en-US" altLang="en-US" sz="1400" dirty="0" smtClean="0">
                <a:solidFill>
                  <a:srgbClr val="333333"/>
                </a:solidFill>
                <a:latin typeface="News Gothic MT" pitchFamily="-84" charset="0"/>
              </a:rPr>
              <a:t> </a:t>
            </a:r>
            <a:r>
              <a:rPr lang="en-US" altLang="en-US" sz="1400" i="1" dirty="0" smtClean="0">
                <a:solidFill>
                  <a:srgbClr val="333333"/>
                </a:solidFill>
                <a:latin typeface="News Gothic MT" pitchFamily="-84" charset="0"/>
              </a:rPr>
              <a:t>NASA Jet Propulsion Laboratory, California Institute of Technology</a:t>
            </a: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smtClean="0">
                <a:solidFill>
                  <a:srgbClr val="333333"/>
                </a:solidFill>
                <a:latin typeface="News Gothic MT" pitchFamily="-84" charset="0"/>
              </a:rPr>
              <a:t>Marlon </a:t>
            </a:r>
            <a:r>
              <a:rPr lang="en-US" altLang="en-US" sz="1400" b="1" dirty="0">
                <a:solidFill>
                  <a:srgbClr val="333333"/>
                </a:solidFill>
                <a:latin typeface="News Gothic MT" pitchFamily="-84" charset="0"/>
              </a:rPr>
              <a:t>Pierce, Jun </a:t>
            </a:r>
            <a:r>
              <a:rPr lang="en-US" altLang="en-US" sz="1400" b="1" dirty="0" smtClean="0">
                <a:solidFill>
                  <a:srgbClr val="333333"/>
                </a:solidFill>
                <a:latin typeface="News Gothic MT" pitchFamily="-84" charset="0"/>
              </a:rPr>
              <a:t>Wang </a:t>
            </a:r>
            <a:r>
              <a:rPr lang="en-US" altLang="en-US" sz="1400" i="1" dirty="0" smtClean="0">
                <a:solidFill>
                  <a:srgbClr val="333333"/>
                </a:solidFill>
                <a:latin typeface="News Gothic MT" pitchFamily="-84" charset="0"/>
              </a:rPr>
              <a:t>Indiana University</a:t>
            </a:r>
            <a:endParaRPr lang="en-US" altLang="en-US" sz="1400" i="1" dirty="0">
              <a:solidFill>
                <a:srgbClr val="333333"/>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smtClean="0">
                <a:solidFill>
                  <a:srgbClr val="333333"/>
                </a:solidFill>
                <a:latin typeface="News Gothic MT" pitchFamily="-84" charset="0"/>
              </a:rPr>
              <a:t>Ronald </a:t>
            </a:r>
            <a:r>
              <a:rPr lang="en-US" altLang="en-US" sz="1400" b="1" dirty="0" err="1">
                <a:solidFill>
                  <a:srgbClr val="333333"/>
                </a:solidFill>
                <a:latin typeface="News Gothic MT" pitchFamily="-84" charset="0"/>
              </a:rPr>
              <a:t>Eguchi</a:t>
            </a:r>
            <a:r>
              <a:rPr lang="en-US" altLang="en-US" sz="1400" b="1" dirty="0">
                <a:solidFill>
                  <a:srgbClr val="333333"/>
                </a:solidFill>
                <a:latin typeface="News Gothic MT" pitchFamily="-84" charset="0"/>
              </a:rPr>
              <a:t>, Charles </a:t>
            </a:r>
            <a:r>
              <a:rPr lang="en-US" altLang="en-US" sz="1400" b="1" dirty="0" err="1">
                <a:solidFill>
                  <a:srgbClr val="333333"/>
                </a:solidFill>
                <a:latin typeface="News Gothic MT" pitchFamily="-84" charset="0"/>
              </a:rPr>
              <a:t>Huyck</a:t>
            </a:r>
            <a:r>
              <a:rPr lang="en-US" altLang="en-US" sz="1400" b="1" dirty="0">
                <a:solidFill>
                  <a:srgbClr val="333333"/>
                </a:solidFill>
                <a:latin typeface="News Gothic MT" pitchFamily="-84" charset="0"/>
              </a:rPr>
              <a:t>, </a:t>
            </a:r>
            <a:r>
              <a:rPr lang="en-US" altLang="en-US" sz="1400" b="1" dirty="0" err="1">
                <a:solidFill>
                  <a:srgbClr val="333333"/>
                </a:solidFill>
                <a:latin typeface="News Gothic MT" pitchFamily="-84" charset="0"/>
              </a:rPr>
              <a:t>ZhengHui</a:t>
            </a:r>
            <a:r>
              <a:rPr lang="en-US" altLang="en-US" sz="1400" b="1" dirty="0">
                <a:solidFill>
                  <a:srgbClr val="333333"/>
                </a:solidFill>
                <a:latin typeface="News Gothic MT" pitchFamily="-84" charset="0"/>
              </a:rPr>
              <a:t> </a:t>
            </a:r>
            <a:r>
              <a:rPr lang="en-US" altLang="en-US" sz="1400" b="1" dirty="0" smtClean="0">
                <a:solidFill>
                  <a:srgbClr val="333333"/>
                </a:solidFill>
                <a:latin typeface="News Gothic MT" pitchFamily="-84" charset="0"/>
              </a:rPr>
              <a:t>Hu</a:t>
            </a:r>
            <a:r>
              <a:rPr lang="en-US" altLang="en-US" sz="1400" dirty="0" smtClean="0">
                <a:solidFill>
                  <a:srgbClr val="333333"/>
                </a:solidFill>
                <a:latin typeface="News Gothic MT" pitchFamily="-84" charset="0"/>
              </a:rPr>
              <a:t> </a:t>
            </a:r>
            <a:r>
              <a:rPr lang="en-US" altLang="en-US" sz="1400" i="1" dirty="0" err="1" smtClean="0">
                <a:solidFill>
                  <a:srgbClr val="333333"/>
                </a:solidFill>
                <a:latin typeface="News Gothic MT" pitchFamily="-84" charset="0"/>
              </a:rPr>
              <a:t>ImageCat</a:t>
            </a:r>
            <a:r>
              <a:rPr lang="en-US" altLang="en-US" sz="1400" i="1" dirty="0" smtClean="0">
                <a:solidFill>
                  <a:srgbClr val="333333"/>
                </a:solidFill>
                <a:latin typeface="News Gothic MT" pitchFamily="-84" charset="0"/>
              </a:rPr>
              <a:t>, Inc.</a:t>
            </a:r>
            <a:endParaRPr lang="en-US" altLang="en-US" sz="1400" dirty="0">
              <a:solidFill>
                <a:srgbClr val="333333"/>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err="1" smtClean="0">
                <a:solidFill>
                  <a:srgbClr val="333333"/>
                </a:solidFill>
                <a:latin typeface="News Gothic MT" pitchFamily="-84" charset="0"/>
              </a:rPr>
              <a:t>ZhiQiang</a:t>
            </a:r>
            <a:r>
              <a:rPr lang="en-US" altLang="en-US" sz="1400" b="1" dirty="0" smtClean="0">
                <a:solidFill>
                  <a:srgbClr val="333333"/>
                </a:solidFill>
                <a:latin typeface="News Gothic MT" pitchFamily="-84" charset="0"/>
              </a:rPr>
              <a:t> Chen </a:t>
            </a:r>
            <a:r>
              <a:rPr lang="en-US" altLang="en-US" sz="1400" i="1" dirty="0" smtClean="0">
                <a:solidFill>
                  <a:srgbClr val="333333"/>
                </a:solidFill>
                <a:latin typeface="News Gothic MT" pitchFamily="-84" charset="0"/>
              </a:rPr>
              <a:t>University of Missouri, Kansas City</a:t>
            </a:r>
            <a:endParaRPr lang="en-US" altLang="en-US" sz="1400" i="1" dirty="0">
              <a:solidFill>
                <a:srgbClr val="333333"/>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smtClean="0">
                <a:solidFill>
                  <a:srgbClr val="333333"/>
                </a:solidFill>
                <a:latin typeface="News Gothic MT" pitchFamily="-84" charset="0"/>
              </a:rPr>
              <a:t>Mark </a:t>
            </a:r>
            <a:r>
              <a:rPr lang="en-US" altLang="en-US" sz="1400" b="1" dirty="0">
                <a:solidFill>
                  <a:srgbClr val="333333"/>
                </a:solidFill>
                <a:latin typeface="News Gothic MT" pitchFamily="-84" charset="0"/>
              </a:rPr>
              <a:t>Yoder, John </a:t>
            </a:r>
            <a:r>
              <a:rPr lang="en-US" altLang="en-US" sz="1400" b="1" dirty="0" smtClean="0">
                <a:solidFill>
                  <a:srgbClr val="333333"/>
                </a:solidFill>
                <a:latin typeface="News Gothic MT" pitchFamily="-84" charset="0"/>
              </a:rPr>
              <a:t>Rundle </a:t>
            </a:r>
            <a:r>
              <a:rPr lang="en-US" altLang="en-US" sz="1400" i="1" dirty="0" smtClean="0">
                <a:solidFill>
                  <a:srgbClr val="333333"/>
                </a:solidFill>
                <a:latin typeface="News Gothic MT" pitchFamily="-84" charset="0"/>
              </a:rPr>
              <a:t>University of California, Davis</a:t>
            </a:r>
            <a:endParaRPr lang="en-US" altLang="en-US" sz="1400" dirty="0">
              <a:solidFill>
                <a:srgbClr val="333333"/>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b="1" dirty="0" smtClean="0">
                <a:solidFill>
                  <a:srgbClr val="333333"/>
                </a:solidFill>
                <a:latin typeface="News Gothic MT" pitchFamily="-84" charset="0"/>
              </a:rPr>
              <a:t>Anne </a:t>
            </a:r>
            <a:r>
              <a:rPr lang="en-US" altLang="en-US" sz="1400" b="1" dirty="0" err="1" smtClean="0">
                <a:solidFill>
                  <a:srgbClr val="333333"/>
                </a:solidFill>
                <a:latin typeface="News Gothic MT" pitchFamily="-84" charset="0"/>
              </a:rPr>
              <a:t>Rosinski</a:t>
            </a:r>
            <a:r>
              <a:rPr lang="en-US" altLang="en-US" sz="1400" b="1" dirty="0" smtClean="0">
                <a:solidFill>
                  <a:srgbClr val="333333"/>
                </a:solidFill>
                <a:latin typeface="News Gothic MT" pitchFamily="-84" charset="0"/>
              </a:rPr>
              <a:t> </a:t>
            </a:r>
            <a:r>
              <a:rPr lang="en-US" altLang="en-US" sz="1400" i="1" dirty="0" smtClean="0">
                <a:solidFill>
                  <a:srgbClr val="333333"/>
                </a:solidFill>
                <a:latin typeface="News Gothic MT" pitchFamily="-84" charset="0"/>
              </a:rPr>
              <a:t>California Geological Survey, California Earthquake Clearinghouse</a:t>
            </a:r>
            <a:endParaRPr lang="en-US" altLang="en-US" sz="1400" dirty="0" smtClean="0">
              <a:solidFill>
                <a:srgbClr val="333333"/>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endParaRPr lang="en-US" altLang="en-US" sz="1400" dirty="0" smtClean="0">
              <a:solidFill>
                <a:srgbClr val="0000FF"/>
              </a:solidFill>
              <a:latin typeface="News Gothic MT" pitchFamily="-84" charset="0"/>
            </a:endParaRPr>
          </a:p>
          <a:p>
            <a:pPr lvl="1" eaLnBrk="1" hangingPunct="1">
              <a:lnSpc>
                <a:spcPct val="90000"/>
              </a:lnSpc>
              <a:spcBef>
                <a:spcPts val="450"/>
              </a:spcBef>
              <a:spcAft>
                <a:spcPts val="663"/>
              </a:spcAft>
              <a:buClr>
                <a:srgbClr val="333333"/>
              </a:buClr>
              <a:buSzPct val="80000"/>
              <a:buFont typeface="AGaramond RegularSC" pitchFamily="1" charset="0"/>
              <a:buNone/>
            </a:pPr>
            <a:r>
              <a:rPr lang="en-US" altLang="en-US" sz="1400" dirty="0" err="1" smtClean="0">
                <a:solidFill>
                  <a:srgbClr val="0000FF"/>
                </a:solidFill>
                <a:latin typeface="News Gothic MT" pitchFamily="-84" charset="0"/>
              </a:rPr>
              <a:t>Margaret.T.Glasscoe@jpl.nasa.gov</a:t>
            </a:r>
            <a:endParaRPr lang="en-US" altLang="en-US" sz="1400" dirty="0" smtClean="0">
              <a:solidFill>
                <a:srgbClr val="0000FF"/>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endParaRPr lang="en-US" altLang="en-US" sz="1600" dirty="0">
              <a:solidFill>
                <a:srgbClr val="0000FF"/>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endParaRPr lang="en-US" altLang="en-US" sz="1200" dirty="0" smtClean="0">
              <a:solidFill>
                <a:srgbClr val="333333"/>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r>
              <a:rPr lang="en-US" altLang="en-US" sz="1200" dirty="0" smtClean="0">
                <a:solidFill>
                  <a:srgbClr val="333333"/>
                </a:solidFill>
                <a:latin typeface="News Gothic MT" pitchFamily="-84" charset="0"/>
              </a:rPr>
              <a:t>8 January 2015</a:t>
            </a:r>
            <a:endParaRPr lang="en-US" altLang="en-US" sz="1200" dirty="0">
              <a:solidFill>
                <a:srgbClr val="333333"/>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r>
              <a:rPr lang="en-US" altLang="en-US" sz="1200" dirty="0" smtClean="0">
                <a:solidFill>
                  <a:srgbClr val="333333"/>
                </a:solidFill>
                <a:latin typeface="News Gothic MT" pitchFamily="-84" charset="0"/>
              </a:rPr>
              <a:t>2015 ESIP Winter Meeting – Disaster Life Cycle I </a:t>
            </a:r>
            <a:endParaRPr lang="en-US" altLang="en-US" sz="1200" dirty="0">
              <a:solidFill>
                <a:srgbClr val="333333"/>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endParaRPr lang="en-US" altLang="en-US" sz="1200" dirty="0">
              <a:solidFill>
                <a:srgbClr val="0000FF"/>
              </a:solidFill>
              <a:latin typeface="News Gothic MT" pitchFamily="-84" charset="0"/>
            </a:endParaRPr>
          </a:p>
        </p:txBody>
      </p:sp>
      <p:sp>
        <p:nvSpPr>
          <p:cNvPr id="10" name="Rectangle 7"/>
          <p:cNvSpPr>
            <a:spLocks noChangeArrowheads="1"/>
          </p:cNvSpPr>
          <p:nvPr/>
        </p:nvSpPr>
        <p:spPr bwMode="auto">
          <a:xfrm>
            <a:off x="411163" y="7006840"/>
            <a:ext cx="10045700" cy="949325"/>
          </a:xfrm>
          <a:prstGeom prst="rect">
            <a:avLst/>
          </a:prstGeom>
          <a:noFill/>
          <a:ln>
            <a:noFill/>
          </a:ln>
          <a:effectLst/>
          <a:extLst/>
        </p:spPr>
        <p:txBody>
          <a:bodyPr lIns="101882" tIns="50941" rIns="101882" bIns="50941"/>
          <a:lstStyle/>
          <a:p>
            <a:pPr defTabSz="1019175" eaLnBrk="1" hangingPunct="1">
              <a:defRPr/>
            </a:pPr>
            <a:r>
              <a:rPr lang="en-US" sz="1000" dirty="0" err="1">
                <a:solidFill>
                  <a:srgbClr val="677085"/>
                </a:solidFill>
                <a:latin typeface="+mn-lt"/>
                <a:ea typeface="ＭＳ Ｐゴシック" charset="0"/>
              </a:rPr>
              <a:t>www.nasa.gov</a:t>
            </a:r>
            <a:r>
              <a:rPr lang="en-US" sz="1000" dirty="0">
                <a:solidFill>
                  <a:srgbClr val="677085"/>
                </a:solidFill>
                <a:latin typeface="+mn-lt"/>
                <a:ea typeface="ＭＳ Ｐゴシック" charset="0"/>
              </a:rPr>
              <a:t> 							Jet Propulsion Laboratory</a:t>
            </a:r>
            <a:br>
              <a:rPr lang="en-US" sz="1000" dirty="0">
                <a:solidFill>
                  <a:srgbClr val="677085"/>
                </a:solidFill>
                <a:latin typeface="+mn-lt"/>
                <a:ea typeface="ＭＳ Ｐゴシック" charset="0"/>
              </a:rPr>
            </a:br>
            <a:r>
              <a:rPr lang="en-US" sz="1000" dirty="0">
                <a:solidFill>
                  <a:srgbClr val="677085"/>
                </a:solidFill>
                <a:latin typeface="+mn-lt"/>
                <a:ea typeface="ＭＳ Ｐゴシック" charset="0"/>
              </a:rPr>
              <a:t>							California Institute of Technology</a:t>
            </a:r>
            <a:br>
              <a:rPr lang="en-US" sz="1000" dirty="0">
                <a:solidFill>
                  <a:srgbClr val="677085"/>
                </a:solidFill>
                <a:latin typeface="+mn-lt"/>
                <a:ea typeface="ＭＳ Ｐゴシック" charset="0"/>
              </a:rPr>
            </a:br>
            <a:r>
              <a:rPr lang="en-US" sz="1000" dirty="0">
                <a:solidFill>
                  <a:srgbClr val="677085"/>
                </a:solidFill>
                <a:latin typeface="+mn-lt"/>
                <a:ea typeface="ＭＳ Ｐゴシック" charset="0"/>
              </a:rPr>
              <a:t>							Pasadena, CA</a:t>
            </a:r>
          </a:p>
        </p:txBody>
      </p:sp>
      <p:sp>
        <p:nvSpPr>
          <p:cNvPr id="16390" name="Rectangle 1"/>
          <p:cNvSpPr>
            <a:spLocks noChangeArrowheads="1"/>
          </p:cNvSpPr>
          <p:nvPr/>
        </p:nvSpPr>
        <p:spPr bwMode="auto">
          <a:xfrm>
            <a:off x="417211" y="7209354"/>
            <a:ext cx="2688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r>
              <a:rPr lang="en-US" altLang="en-US" dirty="0"/>
              <a:t>Copyright 2014 California Institute of Technology</a:t>
            </a:r>
            <a:r>
              <a:rPr lang="en-US" altLang="en-US" dirty="0" smtClean="0"/>
              <a:t>.</a:t>
            </a:r>
          </a:p>
          <a:p>
            <a:r>
              <a:rPr lang="en-US" altLang="en-US" dirty="0" smtClean="0"/>
              <a:t>U.S</a:t>
            </a:r>
            <a:r>
              <a:rPr lang="en-US" altLang="en-US" dirty="0"/>
              <a:t>. Government sponsorship acknowledged</a:t>
            </a:r>
            <a:r>
              <a:rPr lang="en-US" altLang="en-US" dirty="0" smtClean="0"/>
              <a:t>.</a:t>
            </a:r>
            <a:endParaRPr lang="en-US"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49263" y="176213"/>
            <a:ext cx="9136062" cy="949325"/>
          </a:xfrm>
        </p:spPr>
        <p:txBody>
          <a:bodyPr/>
          <a:lstStyle/>
          <a:p>
            <a:r>
              <a:rPr lang="en-US" altLang="en-US" sz="2800" dirty="0" smtClean="0">
                <a:ea typeface="ＭＳ Ｐゴシック" pitchFamily="34" charset="-128"/>
              </a:rPr>
              <a:t>Data Exchange to End Users</a:t>
            </a:r>
          </a:p>
        </p:txBody>
      </p:sp>
      <p:sp>
        <p:nvSpPr>
          <p:cNvPr id="28675" name="Slide Number Placeholder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4086C67E-BCB9-41E8-B50F-41DD0C02FDBB}" type="slidenum">
              <a:rPr lang="en-US" altLang="en-US">
                <a:solidFill>
                  <a:srgbClr val="677085"/>
                </a:solidFill>
                <a:latin typeface="News Gothic MT" pitchFamily="-84" charset="0"/>
              </a:rPr>
              <a:pPr/>
              <a:t>9</a:t>
            </a:fld>
            <a:endParaRPr lang="en-US" altLang="en-US">
              <a:solidFill>
                <a:srgbClr val="677085"/>
              </a:solidFill>
              <a:latin typeface="News Gothic MT" pitchFamily="-84" charset="0"/>
            </a:endParaRPr>
          </a:p>
        </p:txBody>
      </p:sp>
      <p:sp>
        <p:nvSpPr>
          <p:cNvPr id="36" name="Nedadgående pil 92"/>
          <p:cNvSpPr>
            <a:spLocks noChangeArrowheads="1"/>
          </p:cNvSpPr>
          <p:nvPr/>
        </p:nvSpPr>
        <p:spPr bwMode="auto">
          <a:xfrm rot="16200000">
            <a:off x="2057188" y="5732642"/>
            <a:ext cx="265345" cy="659537"/>
          </a:xfrm>
          <a:prstGeom prst="downArrow">
            <a:avLst>
              <a:gd name="adj1" fmla="val 50000"/>
              <a:gd name="adj2" fmla="val 50002"/>
            </a:avLst>
          </a:prstGeom>
          <a:gradFill flip="none" rotWithShape="1">
            <a:gsLst>
              <a:gs pos="0">
                <a:srgbClr val="92D050"/>
              </a:gs>
              <a:gs pos="100000">
                <a:srgbClr val="009900"/>
              </a:gs>
            </a:gsLst>
            <a:lin ang="5400000" scaled="1"/>
            <a:tileRect/>
          </a:gradFill>
          <a:ln w="9525">
            <a:solidFill>
              <a:srgbClr val="00804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rgbClr val="FFFFFF"/>
              </a:solidFill>
              <a:latin typeface="Calibri" pitchFamily="-111" charset="0"/>
            </a:endParaRPr>
          </a:p>
        </p:txBody>
      </p:sp>
      <p:sp>
        <p:nvSpPr>
          <p:cNvPr id="55" name="Nedadgående pil 92"/>
          <p:cNvSpPr>
            <a:spLocks noChangeArrowheads="1"/>
          </p:cNvSpPr>
          <p:nvPr/>
        </p:nvSpPr>
        <p:spPr bwMode="auto">
          <a:xfrm rot="16200000">
            <a:off x="4692560" y="5732643"/>
            <a:ext cx="265345" cy="659537"/>
          </a:xfrm>
          <a:prstGeom prst="downArrow">
            <a:avLst>
              <a:gd name="adj1" fmla="val 50000"/>
              <a:gd name="adj2" fmla="val 50002"/>
            </a:avLst>
          </a:prstGeom>
          <a:gradFill flip="none" rotWithShape="1">
            <a:gsLst>
              <a:gs pos="0">
                <a:srgbClr val="92D050"/>
              </a:gs>
              <a:gs pos="100000">
                <a:srgbClr val="009900"/>
              </a:gs>
            </a:gsLst>
            <a:lin ang="5400000" scaled="1"/>
            <a:tileRect/>
          </a:gradFill>
          <a:ln w="9525">
            <a:solidFill>
              <a:srgbClr val="00804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58" name="Rektangel 82"/>
          <p:cNvSpPr>
            <a:spLocks noChangeArrowheads="1"/>
          </p:cNvSpPr>
          <p:nvPr/>
        </p:nvSpPr>
        <p:spPr bwMode="auto">
          <a:xfrm>
            <a:off x="5130800" y="5591192"/>
            <a:ext cx="2336800" cy="1323439"/>
          </a:xfrm>
          <a:prstGeom prst="rect">
            <a:avLst/>
          </a:prstGeom>
          <a:noFill/>
          <a:ln w="9525">
            <a:noFill/>
            <a:miter lim="800000"/>
            <a:headEnd/>
            <a:tailEnd/>
          </a:ln>
        </p:spPr>
        <p:txBody>
          <a:bodyPr wrap="square" anchor="ctr">
            <a:spAutoFit/>
          </a:bodyPr>
          <a:lstStyle/>
          <a:p>
            <a:pPr algn="ctr" defTabSz="801688"/>
            <a:r>
              <a:rPr lang="en-US" sz="2000" b="1" noProof="1" smtClean="0">
                <a:solidFill>
                  <a:srgbClr val="080808"/>
                </a:solidFill>
                <a:latin typeface="Calibri" pitchFamily="-111" charset="0"/>
                <a:cs typeface="Arial" charset="0"/>
              </a:rPr>
              <a:t>Users query products</a:t>
            </a:r>
          </a:p>
          <a:p>
            <a:pPr algn="ctr" defTabSz="801688"/>
            <a:r>
              <a:rPr lang="en-US" sz="2000" b="1" noProof="1" smtClean="0">
                <a:solidFill>
                  <a:srgbClr val="080808"/>
                </a:solidFill>
                <a:latin typeface="Calibri" pitchFamily="-111" charset="0"/>
                <a:cs typeface="Arial" charset="0"/>
              </a:rPr>
              <a:t>(Spot On Response, NICS, etc)</a:t>
            </a:r>
            <a:endParaRPr lang="en-US" sz="2000" noProof="1">
              <a:solidFill>
                <a:srgbClr val="080808"/>
              </a:solidFill>
              <a:latin typeface="Calibri" pitchFamily="-111" charset="0"/>
              <a:cs typeface="Arial" charset="0"/>
            </a:endParaRPr>
          </a:p>
        </p:txBody>
      </p:sp>
      <p:sp>
        <p:nvSpPr>
          <p:cNvPr id="59" name="Rektangel 82"/>
          <p:cNvSpPr>
            <a:spLocks noChangeArrowheads="1"/>
          </p:cNvSpPr>
          <p:nvPr/>
        </p:nvSpPr>
        <p:spPr bwMode="auto">
          <a:xfrm>
            <a:off x="8368238" y="5310304"/>
            <a:ext cx="1474262" cy="1631216"/>
          </a:xfrm>
          <a:prstGeom prst="rect">
            <a:avLst/>
          </a:prstGeom>
          <a:noFill/>
          <a:ln w="9525">
            <a:noFill/>
            <a:miter lim="800000"/>
            <a:headEnd/>
            <a:tailEnd/>
          </a:ln>
        </p:spPr>
        <p:txBody>
          <a:bodyPr wrap="square" anchor="ctr">
            <a:spAutoFit/>
          </a:bodyPr>
          <a:lstStyle/>
          <a:p>
            <a:pPr algn="ctr" defTabSz="801688"/>
            <a:r>
              <a:rPr lang="en-US" sz="2000" b="1" noProof="1" smtClean="0">
                <a:solidFill>
                  <a:srgbClr val="080808"/>
                </a:solidFill>
                <a:latin typeface="Calibri" pitchFamily="-111" charset="0"/>
                <a:cs typeface="Arial" charset="0"/>
              </a:rPr>
              <a:t>Pass on to Decision Makers (local, state, federal)</a:t>
            </a:r>
            <a:endParaRPr lang="en-US" sz="2000" noProof="1">
              <a:solidFill>
                <a:srgbClr val="080808"/>
              </a:solidFill>
              <a:latin typeface="Calibri" pitchFamily="-111" charset="0"/>
              <a:cs typeface="Arial" charset="0"/>
            </a:endParaRPr>
          </a:p>
        </p:txBody>
      </p:sp>
      <p:sp>
        <p:nvSpPr>
          <p:cNvPr id="66" name="Nedadgående pil 92"/>
          <p:cNvSpPr>
            <a:spLocks noChangeArrowheads="1"/>
          </p:cNvSpPr>
          <p:nvPr/>
        </p:nvSpPr>
        <p:spPr bwMode="auto">
          <a:xfrm rot="16200000">
            <a:off x="7804594" y="5732643"/>
            <a:ext cx="265345" cy="659537"/>
          </a:xfrm>
          <a:prstGeom prst="downArrow">
            <a:avLst>
              <a:gd name="adj1" fmla="val 50000"/>
              <a:gd name="adj2" fmla="val 50002"/>
            </a:avLst>
          </a:prstGeom>
          <a:gradFill flip="none" rotWithShape="1">
            <a:gsLst>
              <a:gs pos="0">
                <a:srgbClr val="92D050"/>
              </a:gs>
              <a:gs pos="100000">
                <a:srgbClr val="009900"/>
              </a:gs>
            </a:gsLst>
            <a:lin ang="5400000" scaled="1"/>
            <a:tileRect/>
          </a:gradFill>
          <a:ln w="9525">
            <a:solidFill>
              <a:srgbClr val="00804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23" name="Rektangel 82"/>
          <p:cNvSpPr>
            <a:spLocks noChangeArrowheads="1"/>
          </p:cNvSpPr>
          <p:nvPr/>
        </p:nvSpPr>
        <p:spPr bwMode="auto">
          <a:xfrm>
            <a:off x="2481973" y="5620553"/>
            <a:ext cx="1801550" cy="1015663"/>
          </a:xfrm>
          <a:prstGeom prst="rect">
            <a:avLst/>
          </a:prstGeom>
          <a:noFill/>
          <a:ln w="9525">
            <a:noFill/>
            <a:miter lim="800000"/>
            <a:headEnd/>
            <a:tailEnd/>
          </a:ln>
        </p:spPr>
        <p:txBody>
          <a:bodyPr wrap="square" anchor="ctr">
            <a:spAutoFit/>
          </a:bodyPr>
          <a:lstStyle/>
          <a:p>
            <a:pPr algn="ctr" defTabSz="801688"/>
            <a:r>
              <a:rPr lang="en-US" sz="2000" b="1" noProof="1" smtClean="0">
                <a:solidFill>
                  <a:srgbClr val="080808"/>
                </a:solidFill>
                <a:latin typeface="Calibri" pitchFamily="-111" charset="0"/>
                <a:cs typeface="Arial" charset="0"/>
              </a:rPr>
              <a:t>Authoritative data securely shared</a:t>
            </a:r>
            <a:endParaRPr lang="en-US" sz="2000" noProof="1">
              <a:solidFill>
                <a:srgbClr val="080808"/>
              </a:solidFill>
              <a:latin typeface="Calibri" pitchFamily="-111" charset="0"/>
              <a:cs typeface="Arial" charset="0"/>
            </a:endParaRPr>
          </a:p>
        </p:txBody>
      </p:sp>
      <p:sp>
        <p:nvSpPr>
          <p:cNvPr id="24" name="Rektangel 82"/>
          <p:cNvSpPr>
            <a:spLocks noChangeArrowheads="1"/>
          </p:cNvSpPr>
          <p:nvPr/>
        </p:nvSpPr>
        <p:spPr bwMode="auto">
          <a:xfrm>
            <a:off x="-127000" y="5746569"/>
            <a:ext cx="2247900" cy="707886"/>
          </a:xfrm>
          <a:prstGeom prst="rect">
            <a:avLst/>
          </a:prstGeom>
          <a:noFill/>
          <a:ln w="9525">
            <a:noFill/>
            <a:miter lim="800000"/>
            <a:headEnd/>
            <a:tailEnd/>
          </a:ln>
        </p:spPr>
        <p:txBody>
          <a:bodyPr wrap="square" anchor="ctr">
            <a:spAutoFit/>
          </a:bodyPr>
          <a:lstStyle/>
          <a:p>
            <a:pPr algn="ctr" defTabSz="801688"/>
            <a:r>
              <a:rPr lang="en-US" sz="2000" b="1" noProof="1" smtClean="0">
                <a:solidFill>
                  <a:srgbClr val="080808"/>
                </a:solidFill>
                <a:latin typeface="Calibri" pitchFamily="-111" charset="0"/>
                <a:cs typeface="Arial" charset="0"/>
              </a:rPr>
              <a:t>Products Generated</a:t>
            </a:r>
            <a:endParaRPr lang="en-US" sz="2000" noProof="1">
              <a:solidFill>
                <a:srgbClr val="080808"/>
              </a:solidFill>
              <a:latin typeface="Calibri" pitchFamily="-111" charset="0"/>
              <a:cs typeface="Arial" charset="0"/>
            </a:endParaRPr>
          </a:p>
        </p:txBody>
      </p:sp>
      <p:pic>
        <p:nvPicPr>
          <p:cNvPr id="31" name="Picture 30" descr="bridge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900" y="1557875"/>
            <a:ext cx="1702768" cy="1143000"/>
          </a:xfrm>
          <a:prstGeom prst="rect">
            <a:avLst/>
          </a:prstGeom>
        </p:spPr>
      </p:pic>
      <p:pic>
        <p:nvPicPr>
          <p:cNvPr id="2" name="Picture 1" descr="sor.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8713" y="3316727"/>
            <a:ext cx="2678087" cy="1961854"/>
          </a:xfrm>
          <a:prstGeom prst="rect">
            <a:avLst/>
          </a:prstGeom>
        </p:spPr>
      </p:pic>
      <p:pic>
        <p:nvPicPr>
          <p:cNvPr id="4" name="Picture 3" descr="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61300" y="4069570"/>
            <a:ext cx="679450" cy="667530"/>
          </a:xfrm>
          <a:prstGeom prst="rect">
            <a:avLst/>
          </a:prstGeom>
        </p:spPr>
      </p:pic>
      <p:pic>
        <p:nvPicPr>
          <p:cNvPr id="5" name="Picture 4" descr="logo-fema-tex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7000" y="4846982"/>
            <a:ext cx="990600" cy="258417"/>
          </a:xfrm>
          <a:prstGeom prst="rect">
            <a:avLst/>
          </a:prstGeom>
        </p:spPr>
      </p:pic>
      <p:pic>
        <p:nvPicPr>
          <p:cNvPr id="7" name="Picture 6" descr="OES News Item Image_jpg.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56563" y="2590800"/>
            <a:ext cx="752475" cy="1219200"/>
          </a:xfrm>
          <a:prstGeom prst="rect">
            <a:avLst/>
          </a:prstGeom>
        </p:spPr>
      </p:pic>
      <p:pic>
        <p:nvPicPr>
          <p:cNvPr id="3" name="Picture 2" descr="usgs-logo-color.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13800" y="4110566"/>
            <a:ext cx="1092200" cy="728133"/>
          </a:xfrm>
          <a:prstGeom prst="rect">
            <a:avLst/>
          </a:prstGeom>
        </p:spPr>
      </p:pic>
      <p:pic>
        <p:nvPicPr>
          <p:cNvPr id="6" name="Picture 5" descr="caltrans-logo-primary.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51900" y="2565400"/>
            <a:ext cx="1206500" cy="1206500"/>
          </a:xfrm>
          <a:prstGeom prst="rect">
            <a:avLst/>
          </a:prstGeom>
        </p:spPr>
      </p:pic>
      <p:pic>
        <p:nvPicPr>
          <p:cNvPr id="8" name="Picture 7" descr="logo_walnutcreek.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300" y="1336606"/>
            <a:ext cx="685800" cy="955743"/>
          </a:xfrm>
          <a:prstGeom prst="rect">
            <a:avLst/>
          </a:prstGeom>
        </p:spPr>
      </p:pic>
      <p:pic>
        <p:nvPicPr>
          <p:cNvPr id="9" name="Picture 8" descr="cityLogo75x75.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015413" y="1446213"/>
            <a:ext cx="714375" cy="714375"/>
          </a:xfrm>
          <a:prstGeom prst="rect">
            <a:avLst/>
          </a:prstGeom>
        </p:spPr>
      </p:pic>
      <p:pic>
        <p:nvPicPr>
          <p:cNvPr id="10" name="Picture 9" descr="slope_close_no_logo.tif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500" y="2920999"/>
            <a:ext cx="1727199" cy="1197305"/>
          </a:xfrm>
          <a:prstGeom prst="rect">
            <a:avLst/>
          </a:prstGeom>
        </p:spPr>
      </p:pic>
      <p:sp>
        <p:nvSpPr>
          <p:cNvPr id="54" name="TextBox 8"/>
          <p:cNvSpPr txBox="1">
            <a:spLocks noChangeArrowheads="1"/>
          </p:cNvSpPr>
          <p:nvPr/>
        </p:nvSpPr>
        <p:spPr bwMode="auto">
          <a:xfrm>
            <a:off x="2308962" y="1400663"/>
            <a:ext cx="5459037" cy="158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pPr algn="ctr"/>
            <a:r>
              <a:rPr lang="en-US" altLang="en-US" sz="2400" b="1" dirty="0" smtClean="0">
                <a:solidFill>
                  <a:srgbClr val="800000"/>
                </a:solidFill>
              </a:rPr>
              <a:t>Working in partnership with CA Earthquake Clearinghouse, </a:t>
            </a:r>
            <a:r>
              <a:rPr lang="en-US" altLang="en-US" sz="2400" b="1" dirty="0" err="1" smtClean="0">
                <a:solidFill>
                  <a:srgbClr val="800000"/>
                </a:solidFill>
              </a:rPr>
              <a:t>CalOES</a:t>
            </a:r>
            <a:r>
              <a:rPr lang="en-US" altLang="en-US" sz="2400" b="1" dirty="0" smtClean="0">
                <a:solidFill>
                  <a:srgbClr val="800000"/>
                </a:solidFill>
              </a:rPr>
              <a:t>, CA National Guard, FEMA, local governments, and other agencies</a:t>
            </a:r>
            <a:endParaRPr lang="en-US" altLang="en-US" sz="2400" b="1" dirty="0">
              <a:solidFill>
                <a:srgbClr val="800000"/>
              </a:solidFill>
            </a:endParaRPr>
          </a:p>
        </p:txBody>
      </p:sp>
      <p:pic>
        <p:nvPicPr>
          <p:cNvPr id="12" name="Picture 11"/>
          <p:cNvPicPr>
            <a:picLocks noChangeAspect="1"/>
          </p:cNvPicPr>
          <p:nvPr/>
        </p:nvPicPr>
        <p:blipFill>
          <a:blip r:embed="rId13"/>
          <a:stretch>
            <a:fillRect/>
          </a:stretch>
        </p:blipFill>
        <p:spPr>
          <a:xfrm>
            <a:off x="2408482" y="3864081"/>
            <a:ext cx="2312317" cy="1380736"/>
          </a:xfrm>
          <a:prstGeom prst="rect">
            <a:avLst/>
          </a:prstGeom>
        </p:spPr>
      </p:pic>
      <p:pic>
        <p:nvPicPr>
          <p:cNvPr id="63" name="Picture 62" descr="aftershock_overlay.t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108" y="4313829"/>
            <a:ext cx="1728216" cy="1174581"/>
          </a:xfrm>
          <a:prstGeom prst="rect">
            <a:avLst/>
          </a:prstGeom>
        </p:spPr>
      </p:pic>
      <p:sp>
        <p:nvSpPr>
          <p:cNvPr id="26" name="TextBox 25"/>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27036222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184767"/>
            <a:ext cx="10058400" cy="1320800"/>
          </a:xfrm>
        </p:spPr>
        <p:txBody>
          <a:bodyPr/>
          <a:lstStyle/>
          <a:p>
            <a:pPr algn="ctr" eaLnBrk="1" hangingPunct="1"/>
            <a:r>
              <a:rPr lang="en-US" altLang="en-US" sz="2800" b="1" dirty="0" smtClean="0">
                <a:ea typeface="ＭＳ Ｐゴシック" pitchFamily="34" charset="-128"/>
              </a:rPr>
              <a:t/>
            </a:r>
            <a:br>
              <a:rPr lang="en-US" altLang="en-US" sz="2800" b="1" dirty="0" smtClean="0">
                <a:ea typeface="ＭＳ Ｐゴシック" pitchFamily="34" charset="-128"/>
              </a:rPr>
            </a:br>
            <a:r>
              <a:rPr lang="en-US" altLang="en-US" sz="2800" b="1" dirty="0" smtClean="0">
                <a:ea typeface="ＭＳ Ｐゴシック" pitchFamily="34" charset="-128"/>
              </a:rPr>
              <a:t>Thank you for your kind attention!</a:t>
            </a:r>
            <a:br>
              <a:rPr lang="en-US" altLang="en-US" sz="2800" b="1" dirty="0" smtClean="0">
                <a:ea typeface="ＭＳ Ｐゴシック" pitchFamily="34" charset="-128"/>
              </a:rPr>
            </a:br>
            <a:r>
              <a:rPr lang="en-US" altLang="en-US" sz="2800" b="1" dirty="0">
                <a:ea typeface="ＭＳ Ｐゴシック" pitchFamily="34" charset="-128"/>
              </a:rPr>
              <a:t/>
            </a:r>
            <a:br>
              <a:rPr lang="en-US" altLang="en-US" sz="2800" b="1" dirty="0">
                <a:ea typeface="ＭＳ Ｐゴシック" pitchFamily="34" charset="-128"/>
              </a:rPr>
            </a:br>
            <a:r>
              <a:rPr lang="en-US" altLang="en-US" sz="2800" b="1" dirty="0" smtClean="0">
                <a:ea typeface="ＭＳ Ｐゴシック" pitchFamily="34" charset="-128"/>
              </a:rPr>
              <a:t>Questions?</a:t>
            </a:r>
            <a:endParaRPr lang="en-US" altLang="en-US" sz="2800" dirty="0" smtClean="0">
              <a:ea typeface="ＭＳ Ｐゴシック" pitchFamily="34" charset="-128"/>
            </a:endParaRPr>
          </a:p>
        </p:txBody>
      </p:sp>
      <p:sp>
        <p:nvSpPr>
          <p:cNvPr id="131078" name="Rectangle 6"/>
          <p:cNvSpPr>
            <a:spLocks noChangeArrowheads="1"/>
          </p:cNvSpPr>
          <p:nvPr/>
        </p:nvSpPr>
        <p:spPr bwMode="auto">
          <a:xfrm>
            <a:off x="411163" y="560388"/>
            <a:ext cx="9136062" cy="949325"/>
          </a:xfrm>
          <a:prstGeom prst="rect">
            <a:avLst/>
          </a:prstGeom>
          <a:noFill/>
          <a:ln>
            <a:noFill/>
          </a:ln>
          <a:effectLst/>
          <a:extLst/>
        </p:spPr>
        <p:txBody>
          <a:bodyPr lIns="101882" tIns="50941" rIns="101882" bIns="50941"/>
          <a:lstStyle/>
          <a:p>
            <a:pPr defTabSz="1019175" eaLnBrk="1" hangingPunct="1">
              <a:defRPr/>
            </a:pPr>
            <a:r>
              <a:rPr lang="en-US" sz="1000" dirty="0">
                <a:solidFill>
                  <a:srgbClr val="677085"/>
                </a:solidFill>
                <a:latin typeface="+mn-lt"/>
                <a:ea typeface="ＭＳ Ｐゴシック" charset="0"/>
              </a:rPr>
              <a:t>National Aeronautics and Space Administration</a:t>
            </a:r>
          </a:p>
        </p:txBody>
      </p:sp>
      <p:pic>
        <p:nvPicPr>
          <p:cNvPr id="16387" name="Picture 25" descr="NASA insigniaCMYK"/>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285750"/>
            <a:ext cx="9318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txBox="1">
            <a:spLocks noChangeArrowheads="1"/>
          </p:cNvSpPr>
          <p:nvPr/>
        </p:nvSpPr>
        <p:spPr bwMode="auto">
          <a:xfrm>
            <a:off x="55660" y="2733287"/>
            <a:ext cx="9909175"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sz="900">
                <a:solidFill>
                  <a:srgbClr val="666666"/>
                </a:solidFill>
                <a:latin typeface="55 Helvetica Roman" pitchFamily="1" charset="0"/>
                <a:ea typeface="ＭＳ Ｐゴシック" pitchFamily="34" charset="-128"/>
              </a:defRPr>
            </a:lvl1pPr>
            <a:lvl2pPr marL="742950" indent="-285750" defTabSz="1019175">
              <a:defRPr sz="900">
                <a:solidFill>
                  <a:srgbClr val="666666"/>
                </a:solidFill>
                <a:latin typeface="55 Helvetica Roman" pitchFamily="1" charset="0"/>
                <a:ea typeface="ＭＳ Ｐゴシック" pitchFamily="34" charset="-128"/>
              </a:defRPr>
            </a:lvl2pPr>
            <a:lvl3pPr marL="1143000" indent="-228600" defTabSz="1019175">
              <a:defRPr sz="900">
                <a:solidFill>
                  <a:srgbClr val="666666"/>
                </a:solidFill>
                <a:latin typeface="55 Helvetica Roman" pitchFamily="1" charset="0"/>
                <a:ea typeface="ＭＳ Ｐゴシック" pitchFamily="34" charset="-128"/>
              </a:defRPr>
            </a:lvl3pPr>
            <a:lvl4pPr marL="1600200" indent="-228600" defTabSz="1019175">
              <a:defRPr sz="900">
                <a:solidFill>
                  <a:srgbClr val="666666"/>
                </a:solidFill>
                <a:latin typeface="55 Helvetica Roman" pitchFamily="1" charset="0"/>
                <a:ea typeface="ＭＳ Ｐゴシック" pitchFamily="34" charset="-128"/>
              </a:defRPr>
            </a:lvl4pPr>
            <a:lvl5pPr marL="2057400" indent="-228600" defTabSz="1019175">
              <a:defRPr sz="900">
                <a:solidFill>
                  <a:srgbClr val="666666"/>
                </a:solidFill>
                <a:latin typeface="55 Helvetica Roman" pitchFamily="1" charset="0"/>
                <a:ea typeface="ＭＳ Ｐゴシック" pitchFamily="34" charset="-128"/>
              </a:defRPr>
            </a:lvl5pPr>
            <a:lvl6pPr marL="25146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defTabSz="1019175"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pPr algn="ctr" eaLnBrk="1" hangingPunct="1">
              <a:lnSpc>
                <a:spcPct val="90000"/>
              </a:lnSpc>
              <a:spcBef>
                <a:spcPts val="450"/>
              </a:spcBef>
              <a:spcAft>
                <a:spcPts val="663"/>
              </a:spcAft>
              <a:buClr>
                <a:srgbClr val="333333"/>
              </a:buClr>
              <a:buSzPct val="80000"/>
              <a:buFont typeface="AGaramond RegularSC" pitchFamily="1" charset="0"/>
              <a:buNone/>
            </a:pPr>
            <a:endParaRPr lang="en-US" altLang="en-US" sz="1400" baseline="30000" dirty="0">
              <a:solidFill>
                <a:srgbClr val="333333"/>
              </a:solidFill>
              <a:latin typeface="News Gothic MT" pitchFamily="-84" charset="0"/>
            </a:endParaRPr>
          </a:p>
          <a:p>
            <a:pPr algn="ctr" eaLnBrk="1" hangingPunct="1">
              <a:lnSpc>
                <a:spcPct val="90000"/>
              </a:lnSpc>
              <a:spcBef>
                <a:spcPts val="450"/>
              </a:spcBef>
              <a:spcAft>
                <a:spcPts val="663"/>
              </a:spcAft>
              <a:buClr>
                <a:srgbClr val="333333"/>
              </a:buClr>
              <a:buSzPct val="80000"/>
              <a:buFont typeface="AGaramond RegularSC" pitchFamily="1" charset="0"/>
              <a:buNone/>
            </a:pPr>
            <a:r>
              <a:rPr lang="en-US" altLang="en-US" sz="1800" dirty="0">
                <a:solidFill>
                  <a:srgbClr val="333333"/>
                </a:solidFill>
                <a:latin typeface="News Gothic MT" pitchFamily="-84" charset="0"/>
              </a:rPr>
              <a:t>Maggi </a:t>
            </a:r>
            <a:r>
              <a:rPr lang="en-US" altLang="en-US" sz="1800" dirty="0" err="1">
                <a:solidFill>
                  <a:srgbClr val="333333"/>
                </a:solidFill>
                <a:latin typeface="News Gothic MT" pitchFamily="-84" charset="0"/>
              </a:rPr>
              <a:t>Glasscoe</a:t>
            </a:r>
            <a:endParaRPr lang="en-US" altLang="en-US" sz="1800" dirty="0">
              <a:solidFill>
                <a:srgbClr val="333333"/>
              </a:solidFill>
              <a:latin typeface="Helvetica Neue Light" pitchFamily="-84" charset="0"/>
            </a:endParaRPr>
          </a:p>
          <a:p>
            <a:pPr algn="ctr" eaLnBrk="1" hangingPunct="1">
              <a:lnSpc>
                <a:spcPts val="2675"/>
              </a:lnSpc>
              <a:spcBef>
                <a:spcPts val="450"/>
              </a:spcBef>
              <a:spcAft>
                <a:spcPts val="663"/>
              </a:spcAft>
              <a:buClr>
                <a:srgbClr val="333333"/>
              </a:buClr>
              <a:buSzPct val="80000"/>
              <a:buFont typeface="AGaramond RegularSC" pitchFamily="1" charset="0"/>
              <a:buNone/>
            </a:pPr>
            <a:r>
              <a:rPr lang="en-US" altLang="en-US" sz="1600" dirty="0" err="1">
                <a:solidFill>
                  <a:srgbClr val="0066B3"/>
                </a:solidFill>
                <a:latin typeface="News Gothic MT" pitchFamily="-84" charset="0"/>
              </a:rPr>
              <a:t>Margaret.T.Glasscoe@</a:t>
            </a:r>
            <a:r>
              <a:rPr lang="en-US" altLang="en-US" sz="1600" dirty="0" err="1" smtClean="0">
                <a:solidFill>
                  <a:srgbClr val="0066B3"/>
                </a:solidFill>
                <a:latin typeface="News Gothic MT" pitchFamily="-84" charset="0"/>
              </a:rPr>
              <a:t>jpl.nasa.gov</a:t>
            </a:r>
            <a:endParaRPr lang="en-US" altLang="en-US" sz="1600" dirty="0">
              <a:solidFill>
                <a:srgbClr val="0066B3"/>
              </a:solidFill>
              <a:latin typeface="News Gothic MT" pitchFamily="-84" charset="0"/>
            </a:endParaRPr>
          </a:p>
          <a:p>
            <a:pPr algn="ctr" eaLnBrk="1" hangingPunct="1">
              <a:lnSpc>
                <a:spcPct val="50000"/>
              </a:lnSpc>
              <a:spcBef>
                <a:spcPts val="450"/>
              </a:spcBef>
              <a:spcAft>
                <a:spcPts val="663"/>
              </a:spcAft>
              <a:buClr>
                <a:srgbClr val="333333"/>
              </a:buClr>
              <a:buSzPct val="80000"/>
              <a:buFont typeface="AGaramond RegularSC" pitchFamily="1" charset="0"/>
              <a:buNone/>
            </a:pPr>
            <a:endParaRPr lang="en-US" altLang="en-US" sz="1400" dirty="0">
              <a:solidFill>
                <a:srgbClr val="0066B3"/>
              </a:solidFill>
              <a:latin typeface="News Gothic MT" pitchFamily="-84" charset="0"/>
            </a:endParaRPr>
          </a:p>
          <a:p>
            <a:pPr algn="ctr" eaLnBrk="1" hangingPunct="1">
              <a:lnSpc>
                <a:spcPts val="2675"/>
              </a:lnSpc>
              <a:spcBef>
                <a:spcPts val="450"/>
              </a:spcBef>
              <a:spcAft>
                <a:spcPts val="663"/>
              </a:spcAft>
              <a:buClr>
                <a:srgbClr val="333333"/>
              </a:buClr>
              <a:buSzPct val="80000"/>
              <a:buFont typeface="AGaramond RegularSC" pitchFamily="1" charset="0"/>
              <a:buNone/>
            </a:pPr>
            <a:r>
              <a:rPr lang="en-US" altLang="en-US" sz="1600" b="1" dirty="0" smtClean="0">
                <a:solidFill>
                  <a:srgbClr val="0066B3"/>
                </a:solidFill>
                <a:latin typeface="News Gothic MT" pitchFamily="-84" charset="0"/>
                <a:hlinkClick r:id="rId4"/>
              </a:rPr>
              <a:t>http://e-</a:t>
            </a:r>
            <a:r>
              <a:rPr lang="en-US" altLang="en-US" sz="1600" b="1" dirty="0" smtClean="0">
                <a:solidFill>
                  <a:srgbClr val="0066B3"/>
                </a:solidFill>
                <a:latin typeface="News Gothic MT" pitchFamily="-84" charset="0"/>
                <a:hlinkClick r:id="rId4"/>
              </a:rPr>
              <a:t>decider.org</a:t>
            </a:r>
            <a:endParaRPr lang="en-US" altLang="en-US" sz="1600" b="1" dirty="0">
              <a:solidFill>
                <a:srgbClr val="0066B3"/>
              </a:solidFill>
              <a:latin typeface="News Gothic MT" pitchFamily="-84" charset="0"/>
            </a:endParaRPr>
          </a:p>
          <a:p>
            <a:pPr algn="ctr" eaLnBrk="1" hangingPunct="1">
              <a:lnSpc>
                <a:spcPts val="2675"/>
              </a:lnSpc>
              <a:spcBef>
                <a:spcPts val="450"/>
              </a:spcBef>
              <a:spcAft>
                <a:spcPts val="663"/>
              </a:spcAft>
              <a:buClr>
                <a:srgbClr val="333333"/>
              </a:buClr>
              <a:buSzPct val="80000"/>
              <a:buFont typeface="AGaramond RegularSC" pitchFamily="1" charset="0"/>
              <a:buNone/>
            </a:pPr>
            <a:r>
              <a:rPr lang="en-US" altLang="en-US" sz="1600" b="1" dirty="0" smtClean="0">
                <a:solidFill>
                  <a:srgbClr val="800000"/>
                </a:solidFill>
                <a:latin typeface="News Gothic MT" pitchFamily="-84" charset="0"/>
                <a:hlinkClick r:id="rId5"/>
              </a:rPr>
              <a:t>http://geo-gateway.org</a:t>
            </a:r>
            <a:endParaRPr lang="en-US" altLang="en-US" sz="1600" b="1" dirty="0">
              <a:solidFill>
                <a:srgbClr val="800000"/>
              </a:solidFill>
              <a:latin typeface="News Gothic MT" pitchFamily="-84" charset="0"/>
            </a:endParaRPr>
          </a:p>
          <a:p>
            <a:pPr algn="ctr" eaLnBrk="1" hangingPunct="1">
              <a:lnSpc>
                <a:spcPts val="2675"/>
              </a:lnSpc>
              <a:spcBef>
                <a:spcPts val="450"/>
              </a:spcBef>
              <a:spcAft>
                <a:spcPts val="663"/>
              </a:spcAft>
              <a:buClr>
                <a:srgbClr val="333333"/>
              </a:buClr>
              <a:buSzPct val="80000"/>
              <a:buFont typeface="AGaramond RegularSC" pitchFamily="1" charset="0"/>
              <a:buNone/>
            </a:pPr>
            <a:r>
              <a:rPr lang="en-US" altLang="en-US" sz="1600" b="1" dirty="0" smtClean="0">
                <a:solidFill>
                  <a:srgbClr val="0066B3"/>
                </a:solidFill>
                <a:latin typeface="News Gothic MT" pitchFamily="-84" charset="0"/>
                <a:hlinkClick r:id="rId6"/>
              </a:rPr>
              <a:t>http://www.californiaeqclearinghouse.org</a:t>
            </a:r>
            <a:endParaRPr lang="en-US" altLang="en-US" sz="1600" b="1" dirty="0" smtClean="0">
              <a:solidFill>
                <a:srgbClr val="0066B3"/>
              </a:solidFill>
              <a:latin typeface="News Gothic MT" pitchFamily="-84" charset="0"/>
            </a:endParaRPr>
          </a:p>
          <a:p>
            <a:pPr algn="ctr" eaLnBrk="1" hangingPunct="1">
              <a:lnSpc>
                <a:spcPts val="2675"/>
              </a:lnSpc>
              <a:spcBef>
                <a:spcPts val="450"/>
              </a:spcBef>
              <a:spcAft>
                <a:spcPts val="663"/>
              </a:spcAft>
              <a:buClr>
                <a:srgbClr val="333333"/>
              </a:buClr>
              <a:buSzPct val="80000"/>
              <a:buFont typeface="AGaramond RegularSC" pitchFamily="1" charset="0"/>
              <a:buNone/>
            </a:pPr>
            <a:endParaRPr lang="en-US" altLang="en-US" sz="1600" b="1" dirty="0">
              <a:solidFill>
                <a:srgbClr val="0066B3"/>
              </a:solidFill>
              <a:latin typeface="News Gothic MT" pitchFamily="-84" charset="0"/>
            </a:endParaRPr>
          </a:p>
        </p:txBody>
      </p:sp>
      <p:sp>
        <p:nvSpPr>
          <p:cNvPr id="10" name="Rectangle 7"/>
          <p:cNvSpPr>
            <a:spLocks noChangeArrowheads="1"/>
          </p:cNvSpPr>
          <p:nvPr/>
        </p:nvSpPr>
        <p:spPr bwMode="auto">
          <a:xfrm>
            <a:off x="411163" y="7075488"/>
            <a:ext cx="10045700" cy="949325"/>
          </a:xfrm>
          <a:prstGeom prst="rect">
            <a:avLst/>
          </a:prstGeom>
          <a:noFill/>
          <a:ln>
            <a:noFill/>
          </a:ln>
          <a:effectLst/>
          <a:extLst/>
        </p:spPr>
        <p:txBody>
          <a:bodyPr lIns="101882" tIns="50941" rIns="101882" bIns="50941"/>
          <a:lstStyle/>
          <a:p>
            <a:pPr defTabSz="1019175" eaLnBrk="1" hangingPunct="1">
              <a:defRPr/>
            </a:pPr>
            <a:r>
              <a:rPr lang="en-US" sz="1000" dirty="0" err="1">
                <a:solidFill>
                  <a:srgbClr val="677085"/>
                </a:solidFill>
                <a:latin typeface="+mn-lt"/>
                <a:ea typeface="ＭＳ Ｐゴシック" charset="0"/>
              </a:rPr>
              <a:t>www.nasa.gov</a:t>
            </a:r>
            <a:r>
              <a:rPr lang="en-US" sz="1000" dirty="0">
                <a:solidFill>
                  <a:srgbClr val="677085"/>
                </a:solidFill>
                <a:latin typeface="+mn-lt"/>
                <a:ea typeface="ＭＳ Ｐゴシック" charset="0"/>
              </a:rPr>
              <a:t> 							Jet Propulsion Laboratory</a:t>
            </a:r>
            <a:br>
              <a:rPr lang="en-US" sz="1000" dirty="0">
                <a:solidFill>
                  <a:srgbClr val="677085"/>
                </a:solidFill>
                <a:latin typeface="+mn-lt"/>
                <a:ea typeface="ＭＳ Ｐゴシック" charset="0"/>
              </a:rPr>
            </a:br>
            <a:r>
              <a:rPr lang="en-US" sz="1000" dirty="0">
                <a:solidFill>
                  <a:srgbClr val="677085"/>
                </a:solidFill>
                <a:latin typeface="+mn-lt"/>
                <a:ea typeface="ＭＳ Ｐゴシック" charset="0"/>
              </a:rPr>
              <a:t>							California Institute of Technology</a:t>
            </a:r>
            <a:br>
              <a:rPr lang="en-US" sz="1000" dirty="0">
                <a:solidFill>
                  <a:srgbClr val="677085"/>
                </a:solidFill>
                <a:latin typeface="+mn-lt"/>
                <a:ea typeface="ＭＳ Ｐゴシック" charset="0"/>
              </a:rPr>
            </a:br>
            <a:r>
              <a:rPr lang="en-US" sz="1000" dirty="0">
                <a:solidFill>
                  <a:srgbClr val="677085"/>
                </a:solidFill>
                <a:latin typeface="+mn-lt"/>
                <a:ea typeface="ＭＳ Ｐゴシック" charset="0"/>
              </a:rPr>
              <a:t>							Pasadena, CA</a:t>
            </a:r>
          </a:p>
        </p:txBody>
      </p:sp>
      <p:sp>
        <p:nvSpPr>
          <p:cNvPr id="8" name="Rectangle 1"/>
          <p:cNvSpPr>
            <a:spLocks noChangeArrowheads="1"/>
          </p:cNvSpPr>
          <p:nvPr/>
        </p:nvSpPr>
        <p:spPr bwMode="auto">
          <a:xfrm>
            <a:off x="406167" y="7253530"/>
            <a:ext cx="2688995" cy="39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pPr>
              <a:lnSpc>
                <a:spcPct val="110000"/>
              </a:lnSpc>
            </a:pPr>
            <a:r>
              <a:rPr lang="en-US" altLang="en-US" dirty="0"/>
              <a:t>Copyright 2014 California Institute of Technology</a:t>
            </a:r>
            <a:r>
              <a:rPr lang="en-US" altLang="en-US" dirty="0" smtClean="0"/>
              <a:t>.</a:t>
            </a:r>
          </a:p>
          <a:p>
            <a:pPr>
              <a:lnSpc>
                <a:spcPct val="110000"/>
              </a:lnSpc>
            </a:pPr>
            <a:r>
              <a:rPr lang="en-US" altLang="en-US" dirty="0" smtClean="0"/>
              <a:t>U.S</a:t>
            </a:r>
            <a:r>
              <a:rPr lang="en-US" altLang="en-US" dirty="0"/>
              <a:t>. Government sponsorship acknowledged</a:t>
            </a:r>
            <a:r>
              <a:rPr lang="en-US" altLang="en-US" dirty="0" smtClean="0"/>
              <a:t>.</a:t>
            </a:r>
            <a:endParaRPr lang="en-US" altLang="en-US" dirty="0"/>
          </a:p>
        </p:txBody>
      </p:sp>
      <p:sp>
        <p:nvSpPr>
          <p:cNvPr id="9" name="TextBox 8"/>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18209780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33812" y="176213"/>
            <a:ext cx="9136062" cy="949325"/>
          </a:xfrm>
        </p:spPr>
        <p:txBody>
          <a:bodyPr/>
          <a:lstStyle/>
          <a:p>
            <a:r>
              <a:rPr lang="en-US" altLang="en-US" sz="2300" dirty="0" smtClean="0">
                <a:ea typeface="ＭＳ Ｐゴシック" pitchFamily="34" charset="-128"/>
              </a:rPr>
              <a:t>E-DECIDER Disaster Decision Support Platform</a:t>
            </a:r>
          </a:p>
        </p:txBody>
      </p:sp>
      <p:sp>
        <p:nvSpPr>
          <p:cNvPr id="28675" name="Slide Number Placeholder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4086C67E-BCB9-41E8-B50F-41DD0C02FDBB}" type="slidenum">
              <a:rPr lang="en-US" altLang="en-US">
                <a:solidFill>
                  <a:srgbClr val="677085"/>
                </a:solidFill>
                <a:latin typeface="News Gothic MT" pitchFamily="-84" charset="0"/>
              </a:rPr>
              <a:pPr/>
              <a:t>1</a:t>
            </a:fld>
            <a:endParaRPr lang="en-US" altLang="en-US">
              <a:solidFill>
                <a:srgbClr val="677085"/>
              </a:solidFill>
              <a:latin typeface="News Gothic MT" pitchFamily="-84" charset="0"/>
            </a:endParaRPr>
          </a:p>
        </p:txBody>
      </p:sp>
      <p:pic>
        <p:nvPicPr>
          <p:cNvPr id="24" name="Shape 121"/>
          <p:cNvPicPr preferRelativeResize="0"/>
          <p:nvPr/>
        </p:nvPicPr>
        <p:blipFill>
          <a:blip r:embed="rId2">
            <a:alphaModFix/>
          </a:blip>
          <a:stretch>
            <a:fillRect/>
          </a:stretch>
        </p:blipFill>
        <p:spPr>
          <a:xfrm>
            <a:off x="349785" y="4308484"/>
            <a:ext cx="2139898" cy="1426599"/>
          </a:xfrm>
          <a:prstGeom prst="rect">
            <a:avLst/>
          </a:prstGeom>
          <a:noFill/>
          <a:ln>
            <a:noFill/>
          </a:ln>
        </p:spPr>
      </p:pic>
      <p:pic>
        <p:nvPicPr>
          <p:cNvPr id="25" name="Shape 122"/>
          <p:cNvPicPr preferRelativeResize="0">
            <a:picLocks noChangeAspect="1"/>
          </p:cNvPicPr>
          <p:nvPr/>
        </p:nvPicPr>
        <p:blipFill>
          <a:blip r:embed="rId3">
            <a:alphaModFix/>
          </a:blip>
          <a:stretch>
            <a:fillRect/>
          </a:stretch>
        </p:blipFill>
        <p:spPr>
          <a:xfrm>
            <a:off x="349886" y="5938492"/>
            <a:ext cx="2139696" cy="1229474"/>
          </a:xfrm>
          <a:prstGeom prst="rect">
            <a:avLst/>
          </a:prstGeom>
          <a:noFill/>
          <a:ln>
            <a:noFill/>
          </a:ln>
        </p:spPr>
      </p:pic>
      <p:pic>
        <p:nvPicPr>
          <p:cNvPr id="26" name="Shape 123"/>
          <p:cNvPicPr preferRelativeResize="0"/>
          <p:nvPr/>
        </p:nvPicPr>
        <p:blipFill>
          <a:blip r:embed="rId4">
            <a:alphaModFix/>
          </a:blip>
          <a:stretch>
            <a:fillRect/>
          </a:stretch>
        </p:blipFill>
        <p:spPr>
          <a:xfrm>
            <a:off x="349784" y="2625685"/>
            <a:ext cx="2139900" cy="1423033"/>
          </a:xfrm>
          <a:prstGeom prst="rect">
            <a:avLst/>
          </a:prstGeom>
          <a:noFill/>
          <a:ln>
            <a:noFill/>
          </a:ln>
        </p:spPr>
      </p:pic>
      <p:sp>
        <p:nvSpPr>
          <p:cNvPr id="27" name="Title 1"/>
          <p:cNvSpPr txBox="1">
            <a:spLocks/>
          </p:cNvSpPr>
          <p:nvPr/>
        </p:nvSpPr>
        <p:spPr bwMode="auto">
          <a:xfrm>
            <a:off x="450055" y="1745207"/>
            <a:ext cx="1893594"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l" defTabSz="1019175" rtl="0" eaLnBrk="0" fontAlgn="base" hangingPunct="0">
              <a:spcBef>
                <a:spcPct val="0"/>
              </a:spcBef>
              <a:spcAft>
                <a:spcPct val="0"/>
              </a:spcAft>
              <a:defRPr sz="3600">
                <a:solidFill>
                  <a:schemeClr val="hlink"/>
                </a:solidFill>
                <a:latin typeface="+mj-lt"/>
                <a:ea typeface="ＭＳ Ｐゴシック" charset="0"/>
                <a:cs typeface="ＭＳ Ｐゴシック" charset="0"/>
              </a:defRPr>
            </a:lvl1pPr>
            <a:lvl2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2pPr>
            <a:lvl3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3pPr>
            <a:lvl4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4pPr>
            <a:lvl5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5pPr>
            <a:lvl6pPr marL="457200" algn="l" defTabSz="1019175" rtl="0" fontAlgn="base">
              <a:spcBef>
                <a:spcPct val="0"/>
              </a:spcBef>
              <a:spcAft>
                <a:spcPct val="0"/>
              </a:spcAft>
              <a:defRPr sz="3600">
                <a:solidFill>
                  <a:schemeClr val="hlink"/>
                </a:solidFill>
                <a:latin typeface="Helvetica Neue Light" charset="0"/>
                <a:ea typeface="ＭＳ Ｐゴシック" charset="0"/>
              </a:defRPr>
            </a:lvl6pPr>
            <a:lvl7pPr marL="914400" algn="l" defTabSz="1019175" rtl="0" fontAlgn="base">
              <a:spcBef>
                <a:spcPct val="0"/>
              </a:spcBef>
              <a:spcAft>
                <a:spcPct val="0"/>
              </a:spcAft>
              <a:defRPr sz="3600">
                <a:solidFill>
                  <a:schemeClr val="hlink"/>
                </a:solidFill>
                <a:latin typeface="Helvetica Neue Light" charset="0"/>
                <a:ea typeface="ＭＳ Ｐゴシック" charset="0"/>
              </a:defRPr>
            </a:lvl7pPr>
            <a:lvl8pPr marL="1371600" algn="l" defTabSz="1019175" rtl="0" fontAlgn="base">
              <a:spcBef>
                <a:spcPct val="0"/>
              </a:spcBef>
              <a:spcAft>
                <a:spcPct val="0"/>
              </a:spcAft>
              <a:defRPr sz="3600">
                <a:solidFill>
                  <a:schemeClr val="hlink"/>
                </a:solidFill>
                <a:latin typeface="Helvetica Neue Light" charset="0"/>
                <a:ea typeface="ＭＳ Ｐゴシック" charset="0"/>
              </a:defRPr>
            </a:lvl8pPr>
            <a:lvl9pPr marL="1828800" algn="l" defTabSz="1019175" rtl="0" fontAlgn="base">
              <a:spcBef>
                <a:spcPct val="0"/>
              </a:spcBef>
              <a:spcAft>
                <a:spcPct val="0"/>
              </a:spcAft>
              <a:defRPr sz="3600">
                <a:solidFill>
                  <a:schemeClr val="hlink"/>
                </a:solidFill>
                <a:latin typeface="Helvetica Neue Light" charset="0"/>
                <a:ea typeface="ＭＳ Ｐゴシック" charset="0"/>
              </a:defRPr>
            </a:lvl9pPr>
          </a:lstStyle>
          <a:p>
            <a:pPr algn="ctr"/>
            <a:r>
              <a:rPr lang="en-US" altLang="en-US" sz="2300" b="1" dirty="0" smtClean="0">
                <a:ea typeface="ＭＳ Ｐゴシック" pitchFamily="34" charset="-128"/>
              </a:rPr>
              <a:t>Emergency Event</a:t>
            </a:r>
          </a:p>
        </p:txBody>
      </p:sp>
      <p:sp>
        <p:nvSpPr>
          <p:cNvPr id="29" name="Striped Right Arrow 28"/>
          <p:cNvSpPr/>
          <p:nvPr/>
        </p:nvSpPr>
        <p:spPr bwMode="auto">
          <a:xfrm>
            <a:off x="2665850" y="4549358"/>
            <a:ext cx="914400" cy="731520"/>
          </a:xfrm>
          <a:prstGeom prst="stripedRightArrow">
            <a:avLst/>
          </a:prstGeom>
          <a:gradFill flip="none" rotWithShape="1">
            <a:gsLst>
              <a:gs pos="0">
                <a:srgbClr val="EE1C24"/>
              </a:gs>
              <a:gs pos="98000">
                <a:srgbClr val="FFFFFF"/>
              </a:gs>
              <a:gs pos="31000">
                <a:srgbClr val="EE1C24"/>
              </a:gs>
              <a:gs pos="49000">
                <a:srgbClr val="FF6600"/>
              </a:gs>
              <a:gs pos="89000">
                <a:schemeClr val="tx2">
                  <a:lumMod val="60000"/>
                  <a:lumOff val="40000"/>
                </a:schemeClr>
              </a:gs>
            </a:gsLst>
            <a:lin ang="0" scaled="1"/>
            <a:tileRect/>
          </a:gradFill>
          <a:ln w="9525" cap="flat" cmpd="sng" algn="ctr">
            <a:solidFill>
              <a:schemeClr val="tx1"/>
            </a:solidFill>
            <a:prstDash val="solid"/>
            <a:round/>
            <a:headEnd type="none" w="med" len="med"/>
            <a:tailEnd type="none" w="med" len="med"/>
          </a:ln>
          <a:effectLst/>
          <a:extLst/>
        </p:spPr>
        <p:txBody>
          <a:bodyPr/>
          <a:lstStyle/>
          <a:p>
            <a:pPr>
              <a:defRPr/>
            </a:pPr>
            <a:endParaRPr lang="en-US">
              <a:latin typeface="55 Helvetica Roman" charset="0"/>
              <a:ea typeface="ＭＳ Ｐゴシック" charset="0"/>
              <a:cs typeface="ＭＳ Ｐゴシック" charset="0"/>
            </a:endParaRPr>
          </a:p>
        </p:txBody>
      </p:sp>
      <p:sp>
        <p:nvSpPr>
          <p:cNvPr id="31" name="Striped Right Arrow 30"/>
          <p:cNvSpPr>
            <a:spLocks/>
          </p:cNvSpPr>
          <p:nvPr/>
        </p:nvSpPr>
        <p:spPr bwMode="auto">
          <a:xfrm>
            <a:off x="6536695" y="4549359"/>
            <a:ext cx="908964" cy="731519"/>
          </a:xfrm>
          <a:prstGeom prst="stripedRightArrow">
            <a:avLst/>
          </a:prstGeom>
          <a:gradFill flip="none" rotWithShape="1">
            <a:gsLst>
              <a:gs pos="0">
                <a:srgbClr val="009900"/>
              </a:gs>
              <a:gs pos="98000">
                <a:srgbClr val="FFFFFF"/>
              </a:gs>
              <a:gs pos="31000">
                <a:srgbClr val="009900"/>
              </a:gs>
              <a:gs pos="49000">
                <a:srgbClr val="00CC00"/>
              </a:gs>
              <a:gs pos="88000">
                <a:srgbClr val="CCFFCC"/>
              </a:gs>
            </a:gsLst>
            <a:lin ang="0" scaled="1"/>
            <a:tileRect/>
          </a:gradFill>
          <a:ln w="9525" cap="flat" cmpd="sng" algn="ctr">
            <a:solidFill>
              <a:schemeClr val="tx1"/>
            </a:solidFill>
            <a:prstDash val="solid"/>
            <a:round/>
            <a:headEnd type="none" w="med" len="med"/>
            <a:tailEnd type="none" w="med" len="med"/>
          </a:ln>
          <a:effectLst/>
          <a:extLst/>
        </p:spPr>
        <p:txBody>
          <a:bodyPr/>
          <a:lstStyle/>
          <a:p>
            <a:pPr>
              <a:defRPr/>
            </a:pPr>
            <a:endParaRPr lang="en-US">
              <a:latin typeface="55 Helvetica Roman" charset="0"/>
              <a:ea typeface="ＭＳ Ｐゴシック" charset="0"/>
              <a:cs typeface="ＭＳ Ｐゴシック" charset="0"/>
            </a:endParaRPr>
          </a:p>
        </p:txBody>
      </p:sp>
      <p:sp>
        <p:nvSpPr>
          <p:cNvPr id="32" name="Title 1"/>
          <p:cNvSpPr txBox="1">
            <a:spLocks/>
          </p:cNvSpPr>
          <p:nvPr/>
        </p:nvSpPr>
        <p:spPr bwMode="auto">
          <a:xfrm>
            <a:off x="3862971" y="1529979"/>
            <a:ext cx="249421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l" defTabSz="1019175" rtl="0" eaLnBrk="0" fontAlgn="base" hangingPunct="0">
              <a:spcBef>
                <a:spcPct val="0"/>
              </a:spcBef>
              <a:spcAft>
                <a:spcPct val="0"/>
              </a:spcAft>
              <a:defRPr sz="3600">
                <a:solidFill>
                  <a:schemeClr val="hlink"/>
                </a:solidFill>
                <a:latin typeface="+mj-lt"/>
                <a:ea typeface="ＭＳ Ｐゴシック" charset="0"/>
                <a:cs typeface="ＭＳ Ｐゴシック" charset="0"/>
              </a:defRPr>
            </a:lvl1pPr>
            <a:lvl2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2pPr>
            <a:lvl3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3pPr>
            <a:lvl4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4pPr>
            <a:lvl5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5pPr>
            <a:lvl6pPr marL="457200" algn="l" defTabSz="1019175" rtl="0" fontAlgn="base">
              <a:spcBef>
                <a:spcPct val="0"/>
              </a:spcBef>
              <a:spcAft>
                <a:spcPct val="0"/>
              </a:spcAft>
              <a:defRPr sz="3600">
                <a:solidFill>
                  <a:schemeClr val="hlink"/>
                </a:solidFill>
                <a:latin typeface="Helvetica Neue Light" charset="0"/>
                <a:ea typeface="ＭＳ Ｐゴシック" charset="0"/>
              </a:defRPr>
            </a:lvl6pPr>
            <a:lvl7pPr marL="914400" algn="l" defTabSz="1019175" rtl="0" fontAlgn="base">
              <a:spcBef>
                <a:spcPct val="0"/>
              </a:spcBef>
              <a:spcAft>
                <a:spcPct val="0"/>
              </a:spcAft>
              <a:defRPr sz="3600">
                <a:solidFill>
                  <a:schemeClr val="hlink"/>
                </a:solidFill>
                <a:latin typeface="Helvetica Neue Light" charset="0"/>
                <a:ea typeface="ＭＳ Ｐゴシック" charset="0"/>
              </a:defRPr>
            </a:lvl7pPr>
            <a:lvl8pPr marL="1371600" algn="l" defTabSz="1019175" rtl="0" fontAlgn="base">
              <a:spcBef>
                <a:spcPct val="0"/>
              </a:spcBef>
              <a:spcAft>
                <a:spcPct val="0"/>
              </a:spcAft>
              <a:defRPr sz="3600">
                <a:solidFill>
                  <a:schemeClr val="hlink"/>
                </a:solidFill>
                <a:latin typeface="Helvetica Neue Light" charset="0"/>
                <a:ea typeface="ＭＳ Ｐゴシック" charset="0"/>
              </a:defRPr>
            </a:lvl8pPr>
            <a:lvl9pPr marL="1828800" algn="l" defTabSz="1019175" rtl="0" fontAlgn="base">
              <a:spcBef>
                <a:spcPct val="0"/>
              </a:spcBef>
              <a:spcAft>
                <a:spcPct val="0"/>
              </a:spcAft>
              <a:defRPr sz="3600">
                <a:solidFill>
                  <a:schemeClr val="hlink"/>
                </a:solidFill>
                <a:latin typeface="Helvetica Neue Light" charset="0"/>
                <a:ea typeface="ＭＳ Ｐゴシック" charset="0"/>
              </a:defRPr>
            </a:lvl9pPr>
          </a:lstStyle>
          <a:p>
            <a:pPr algn="ctr"/>
            <a:r>
              <a:rPr lang="en-US" altLang="en-US" sz="2300" b="1" dirty="0" smtClean="0">
                <a:ea typeface="ＭＳ Ｐゴシック" pitchFamily="34" charset="-128"/>
              </a:rPr>
              <a:t>Generate Products</a:t>
            </a:r>
          </a:p>
        </p:txBody>
      </p:sp>
      <p:sp>
        <p:nvSpPr>
          <p:cNvPr id="33" name="Title 1"/>
          <p:cNvSpPr txBox="1">
            <a:spLocks/>
          </p:cNvSpPr>
          <p:nvPr/>
        </p:nvSpPr>
        <p:spPr bwMode="auto">
          <a:xfrm>
            <a:off x="7322488" y="1745207"/>
            <a:ext cx="2623741"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l" defTabSz="1019175" rtl="0" eaLnBrk="0" fontAlgn="base" hangingPunct="0">
              <a:spcBef>
                <a:spcPct val="0"/>
              </a:spcBef>
              <a:spcAft>
                <a:spcPct val="0"/>
              </a:spcAft>
              <a:defRPr sz="3600">
                <a:solidFill>
                  <a:schemeClr val="hlink"/>
                </a:solidFill>
                <a:latin typeface="+mj-lt"/>
                <a:ea typeface="ＭＳ Ｐゴシック" charset="0"/>
                <a:cs typeface="ＭＳ Ｐゴシック" charset="0"/>
              </a:defRPr>
            </a:lvl1pPr>
            <a:lvl2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2pPr>
            <a:lvl3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3pPr>
            <a:lvl4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4pPr>
            <a:lvl5pPr algn="l" defTabSz="1019175" rtl="0" eaLnBrk="0" fontAlgn="base" hangingPunct="0">
              <a:spcBef>
                <a:spcPct val="0"/>
              </a:spcBef>
              <a:spcAft>
                <a:spcPct val="0"/>
              </a:spcAft>
              <a:defRPr sz="3600">
                <a:solidFill>
                  <a:schemeClr val="hlink"/>
                </a:solidFill>
                <a:latin typeface="News Gothic MT" charset="0"/>
                <a:ea typeface="ＭＳ Ｐゴシック" charset="0"/>
                <a:cs typeface="ＭＳ Ｐゴシック" charset="0"/>
              </a:defRPr>
            </a:lvl5pPr>
            <a:lvl6pPr marL="457200" algn="l" defTabSz="1019175" rtl="0" fontAlgn="base">
              <a:spcBef>
                <a:spcPct val="0"/>
              </a:spcBef>
              <a:spcAft>
                <a:spcPct val="0"/>
              </a:spcAft>
              <a:defRPr sz="3600">
                <a:solidFill>
                  <a:schemeClr val="hlink"/>
                </a:solidFill>
                <a:latin typeface="Helvetica Neue Light" charset="0"/>
                <a:ea typeface="ＭＳ Ｐゴシック" charset="0"/>
              </a:defRPr>
            </a:lvl6pPr>
            <a:lvl7pPr marL="914400" algn="l" defTabSz="1019175" rtl="0" fontAlgn="base">
              <a:spcBef>
                <a:spcPct val="0"/>
              </a:spcBef>
              <a:spcAft>
                <a:spcPct val="0"/>
              </a:spcAft>
              <a:defRPr sz="3600">
                <a:solidFill>
                  <a:schemeClr val="hlink"/>
                </a:solidFill>
                <a:latin typeface="Helvetica Neue Light" charset="0"/>
                <a:ea typeface="ＭＳ Ｐゴシック" charset="0"/>
              </a:defRPr>
            </a:lvl7pPr>
            <a:lvl8pPr marL="1371600" algn="l" defTabSz="1019175" rtl="0" fontAlgn="base">
              <a:spcBef>
                <a:spcPct val="0"/>
              </a:spcBef>
              <a:spcAft>
                <a:spcPct val="0"/>
              </a:spcAft>
              <a:defRPr sz="3600">
                <a:solidFill>
                  <a:schemeClr val="hlink"/>
                </a:solidFill>
                <a:latin typeface="Helvetica Neue Light" charset="0"/>
                <a:ea typeface="ＭＳ Ｐゴシック" charset="0"/>
              </a:defRPr>
            </a:lvl8pPr>
            <a:lvl9pPr marL="1828800" algn="l" defTabSz="1019175" rtl="0" fontAlgn="base">
              <a:spcBef>
                <a:spcPct val="0"/>
              </a:spcBef>
              <a:spcAft>
                <a:spcPct val="0"/>
              </a:spcAft>
              <a:defRPr sz="3600">
                <a:solidFill>
                  <a:schemeClr val="hlink"/>
                </a:solidFill>
                <a:latin typeface="Helvetica Neue Light" charset="0"/>
                <a:ea typeface="ＭＳ Ｐゴシック" charset="0"/>
              </a:defRPr>
            </a:lvl9pPr>
          </a:lstStyle>
          <a:p>
            <a:pPr algn="ctr"/>
            <a:r>
              <a:rPr lang="en-US" altLang="en-US" sz="2300" b="1" dirty="0" smtClean="0">
                <a:ea typeface="ＭＳ Ｐゴシック" pitchFamily="34" charset="-128"/>
              </a:rPr>
              <a:t>Deliver to </a:t>
            </a:r>
          </a:p>
          <a:p>
            <a:pPr algn="ctr"/>
            <a:r>
              <a:rPr lang="en-US" altLang="en-US" sz="2300" b="1" dirty="0" smtClean="0">
                <a:ea typeface="ＭＳ Ｐゴシック" pitchFamily="34" charset="-128"/>
              </a:rPr>
              <a:t>Decision Makers</a:t>
            </a:r>
          </a:p>
        </p:txBody>
      </p:sp>
      <p:pic>
        <p:nvPicPr>
          <p:cNvPr id="3" name="Picture 2"/>
          <p:cNvPicPr>
            <a:picLocks noChangeAspect="1"/>
          </p:cNvPicPr>
          <p:nvPr/>
        </p:nvPicPr>
        <p:blipFill>
          <a:blip r:embed="rId5"/>
          <a:stretch>
            <a:fillRect/>
          </a:stretch>
        </p:blipFill>
        <p:spPr>
          <a:xfrm>
            <a:off x="7647296" y="5938492"/>
            <a:ext cx="2139696" cy="1430031"/>
          </a:xfrm>
          <a:prstGeom prst="rect">
            <a:avLst/>
          </a:prstGeom>
        </p:spPr>
      </p:pic>
      <p:pic>
        <p:nvPicPr>
          <p:cNvPr id="4" name="Picture 3"/>
          <p:cNvPicPr>
            <a:picLocks noChangeAspect="1"/>
          </p:cNvPicPr>
          <p:nvPr/>
        </p:nvPicPr>
        <p:blipFill>
          <a:blip r:embed="rId6"/>
          <a:stretch>
            <a:fillRect/>
          </a:stretch>
        </p:blipFill>
        <p:spPr>
          <a:xfrm>
            <a:off x="7641431" y="4308484"/>
            <a:ext cx="2145561" cy="1444678"/>
          </a:xfrm>
          <a:prstGeom prst="rect">
            <a:avLst/>
          </a:prstGeom>
        </p:spPr>
      </p:pic>
      <p:pic>
        <p:nvPicPr>
          <p:cNvPr id="5" name="Picture 4"/>
          <p:cNvPicPr>
            <a:picLocks noChangeAspect="1"/>
          </p:cNvPicPr>
          <p:nvPr/>
        </p:nvPicPr>
        <p:blipFill>
          <a:blip r:embed="rId7"/>
          <a:stretch>
            <a:fillRect/>
          </a:stretch>
        </p:blipFill>
        <p:spPr>
          <a:xfrm>
            <a:off x="7628215" y="2625685"/>
            <a:ext cx="2139696" cy="1408633"/>
          </a:xfrm>
          <a:prstGeom prst="rect">
            <a:avLst/>
          </a:prstGeom>
        </p:spPr>
      </p:pic>
      <p:pic>
        <p:nvPicPr>
          <p:cNvPr id="37" name="Picture 36" descr="E-DECIDER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9538" y="1147929"/>
            <a:ext cx="2285910" cy="573556"/>
          </a:xfrm>
          <a:prstGeom prst="rect">
            <a:avLst/>
          </a:prstGeom>
        </p:spPr>
      </p:pic>
      <p:pic>
        <p:nvPicPr>
          <p:cNvPr id="40" name="Picture 39" descr="inlet.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2140" y="2324204"/>
            <a:ext cx="2450592" cy="1728952"/>
          </a:xfrm>
          <a:prstGeom prst="rect">
            <a:avLst/>
          </a:prstGeom>
        </p:spPr>
      </p:pic>
      <p:pic>
        <p:nvPicPr>
          <p:cNvPr id="41" name="Picture 40" descr="aftershock_overlay.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1454" y="4084832"/>
            <a:ext cx="2377440" cy="1615826"/>
          </a:xfrm>
          <a:prstGeom prst="rect">
            <a:avLst/>
          </a:prstGeom>
        </p:spPr>
      </p:pic>
      <p:grpSp>
        <p:nvGrpSpPr>
          <p:cNvPr id="6" name="Group 5"/>
          <p:cNvGrpSpPr/>
          <p:nvPr/>
        </p:nvGrpSpPr>
        <p:grpSpPr>
          <a:xfrm>
            <a:off x="3881856" y="5732334"/>
            <a:ext cx="2374271" cy="1506777"/>
            <a:chOff x="277813" y="866220"/>
            <a:chExt cx="5235575" cy="3322637"/>
          </a:xfrm>
        </p:grpSpPr>
        <p:pic>
          <p:nvPicPr>
            <p:cNvPr id="44"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7813" y="866220"/>
              <a:ext cx="519112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44"/>
            <p:cNvSpPr/>
            <p:nvPr/>
          </p:nvSpPr>
          <p:spPr>
            <a:xfrm rot="20843844">
              <a:off x="987425" y="1718707"/>
              <a:ext cx="1038225" cy="8826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sp>
          <p:nvSpPr>
            <p:cNvPr id="46" name="TextBox 12"/>
            <p:cNvSpPr txBox="1">
              <a:spLocks noChangeArrowheads="1"/>
            </p:cNvSpPr>
            <p:nvPr/>
          </p:nvSpPr>
          <p:spPr bwMode="auto">
            <a:xfrm>
              <a:off x="981075" y="1001156"/>
              <a:ext cx="2418103" cy="509014"/>
            </a:xfrm>
            <a:prstGeom prst="rect">
              <a:avLst/>
            </a:prstGeom>
            <a:gradFill rotWithShape="1">
              <a:gsLst>
                <a:gs pos="0">
                  <a:srgbClr val="FF8F26"/>
                </a:gs>
                <a:gs pos="20000">
                  <a:srgbClr val="FF8F2A"/>
                </a:gs>
                <a:gs pos="100000">
                  <a:srgbClr val="CB6C1D"/>
                </a:gs>
              </a:gsLst>
              <a:lin ang="5400000"/>
            </a:gradFill>
            <a:ln w="9525">
              <a:solidFill>
                <a:srgbClr val="F69240"/>
              </a:solidFill>
              <a:miter lim="800000"/>
              <a:headEnd/>
              <a:tailEnd/>
            </a:ln>
            <a:effectLst>
              <a:outerShdw dist="23000" dir="5400000" rotWithShape="0">
                <a:srgbClr val="808080">
                  <a:alpha val="34998"/>
                </a:srgbClr>
              </a:outerShdw>
            </a:effec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sz="900" b="1" dirty="0" smtClean="0">
                  <a:cs typeface="+mn-cs"/>
                </a:rPr>
                <a:t>2013 Madre fire</a:t>
              </a:r>
            </a:p>
          </p:txBody>
        </p:sp>
        <p:cxnSp>
          <p:nvCxnSpPr>
            <p:cNvPr id="47" name="Straight Arrow Connector 13"/>
            <p:cNvCxnSpPr>
              <a:cxnSpLocks noChangeShapeType="1"/>
              <a:stCxn id="46" idx="2"/>
            </p:cNvCxnSpPr>
            <p:nvPr/>
          </p:nvCxnSpPr>
          <p:spPr bwMode="auto">
            <a:xfrm flipH="1">
              <a:off x="1708788" y="1510170"/>
              <a:ext cx="481340" cy="530759"/>
            </a:xfrm>
            <a:prstGeom prst="straightConnector1">
              <a:avLst/>
            </a:prstGeom>
            <a:noFill/>
            <a:ln w="50800">
              <a:solidFill>
                <a:srgbClr val="002060"/>
              </a:solidFill>
              <a:round/>
              <a:headEnd/>
              <a:tailEnd type="triangle"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48" name="TextBox 15"/>
            <p:cNvSpPr txBox="1">
              <a:spLocks noChangeArrowheads="1"/>
            </p:cNvSpPr>
            <p:nvPr/>
          </p:nvSpPr>
          <p:spPr bwMode="auto">
            <a:xfrm>
              <a:off x="3246047" y="1001156"/>
              <a:ext cx="2070597" cy="475082"/>
            </a:xfrm>
            <a:prstGeom prst="rect">
              <a:avLst/>
            </a:prstGeom>
            <a:gradFill rotWithShape="1">
              <a:gsLst>
                <a:gs pos="0">
                  <a:srgbClr val="FF8F26"/>
                </a:gs>
                <a:gs pos="20000">
                  <a:srgbClr val="FF8F2A"/>
                </a:gs>
                <a:gs pos="100000">
                  <a:srgbClr val="CB6C1D"/>
                </a:gs>
              </a:gsLst>
              <a:lin ang="5400000"/>
            </a:gradFill>
            <a:ln w="9525">
              <a:solidFill>
                <a:srgbClr val="F69240"/>
              </a:solidFill>
              <a:miter lim="800000"/>
              <a:headEnd/>
              <a:tailEnd/>
            </a:ln>
            <a:effectLst>
              <a:outerShdw dist="23000" dir="5400000" rotWithShape="0">
                <a:srgbClr val="808080">
                  <a:alpha val="34998"/>
                </a:srgbClr>
              </a:outerShdw>
            </a:effec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sz="800" b="1" dirty="0" smtClean="0">
                  <a:cs typeface="+mn-cs"/>
                </a:rPr>
                <a:t>2014 Colby fire</a:t>
              </a:r>
            </a:p>
          </p:txBody>
        </p:sp>
        <p:sp>
          <p:nvSpPr>
            <p:cNvPr id="49" name="Oval 48"/>
            <p:cNvSpPr/>
            <p:nvPr/>
          </p:nvSpPr>
          <p:spPr>
            <a:xfrm rot="21080478">
              <a:off x="366713" y="2988707"/>
              <a:ext cx="5146675" cy="10572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sp>
          <p:nvSpPr>
            <p:cNvPr id="51" name="Oval 50"/>
            <p:cNvSpPr/>
            <p:nvPr/>
          </p:nvSpPr>
          <p:spPr>
            <a:xfrm rot="20897541">
              <a:off x="1648021" y="1832622"/>
              <a:ext cx="3691921" cy="1054477"/>
            </a:xfrm>
            <a:prstGeom prst="ellipse">
              <a:avLst/>
            </a:prstGeom>
            <a:noFill/>
            <a:ln w="57150">
              <a:solidFill>
                <a:srgbClr val="FFFF00"/>
              </a:solidFill>
            </a:ln>
            <a:scene3d>
              <a:camera prst="orthographicFront">
                <a:rot lat="0" lon="2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Arrow Connector 14"/>
            <p:cNvCxnSpPr>
              <a:cxnSpLocks noChangeShapeType="1"/>
              <a:stCxn id="48" idx="2"/>
            </p:cNvCxnSpPr>
            <p:nvPr/>
          </p:nvCxnSpPr>
          <p:spPr bwMode="auto">
            <a:xfrm flipH="1">
              <a:off x="3954234" y="1476238"/>
              <a:ext cx="327113" cy="589918"/>
            </a:xfrm>
            <a:prstGeom prst="straightConnector1">
              <a:avLst/>
            </a:prstGeom>
            <a:noFill/>
            <a:ln w="50800">
              <a:solidFill>
                <a:srgbClr val="002060"/>
              </a:solidFill>
              <a:round/>
              <a:headEnd/>
              <a:tailEnd type="triangle"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grpSp>
      <p:sp>
        <p:nvSpPr>
          <p:cNvPr id="28" name="TextBox 27"/>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24695982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E-DECIDER Architecture</a:t>
            </a:r>
            <a:endParaRPr lang="en-US" dirty="0"/>
          </a:p>
        </p:txBody>
      </p:sp>
      <p:sp>
        <p:nvSpPr>
          <p:cNvPr id="3" name="Slide Number Placeholder 2"/>
          <p:cNvSpPr>
            <a:spLocks noGrp="1"/>
          </p:cNvSpPr>
          <p:nvPr>
            <p:ph type="sldNum" sz="quarter" idx="11"/>
          </p:nvPr>
        </p:nvSpPr>
        <p:spPr/>
        <p:txBody>
          <a:bodyPr/>
          <a:lstStyle/>
          <a:p>
            <a:fld id="{D9D1229F-5E97-4B17-BD98-F88B20A5D411}" type="slidenum">
              <a:rPr lang="en-US" altLang="en-US" smtClean="0"/>
              <a:pPr/>
              <a:t>2</a:t>
            </a:fld>
            <a:endParaRPr lang="en-US" altLang="en-US"/>
          </a:p>
        </p:txBody>
      </p:sp>
      <p:pic>
        <p:nvPicPr>
          <p:cNvPr id="4" name="image01.png"/>
          <p:cNvPicPr/>
          <p:nvPr/>
        </p:nvPicPr>
        <p:blipFill>
          <a:blip r:embed="rId2"/>
          <a:srcRect/>
          <a:stretch>
            <a:fillRect/>
          </a:stretch>
        </p:blipFill>
        <p:spPr>
          <a:xfrm>
            <a:off x="701503" y="1814244"/>
            <a:ext cx="8705252" cy="2383241"/>
          </a:xfrm>
          <a:prstGeom prst="rect">
            <a:avLst/>
          </a:prstGeom>
          <a:ln/>
        </p:spPr>
      </p:pic>
      <p:sp>
        <p:nvSpPr>
          <p:cNvPr id="5" name="TextBox 4"/>
          <p:cNvSpPr txBox="1"/>
          <p:nvPr/>
        </p:nvSpPr>
        <p:spPr>
          <a:xfrm>
            <a:off x="287857" y="4370621"/>
            <a:ext cx="9591186" cy="2677656"/>
          </a:xfrm>
          <a:prstGeom prst="rect">
            <a:avLst/>
          </a:prstGeom>
          <a:noFill/>
        </p:spPr>
        <p:txBody>
          <a:bodyPr wrap="square" rtlCol="0">
            <a:spAutoFit/>
          </a:bodyPr>
          <a:lstStyle/>
          <a:p>
            <a:pPr marL="342900" lvl="0" indent="-342900">
              <a:spcBef>
                <a:spcPts val="0"/>
              </a:spcBef>
              <a:spcAft>
                <a:spcPts val="0"/>
              </a:spcAft>
              <a:buClr>
                <a:schemeClr val="dk1"/>
              </a:buClr>
              <a:buSzPct val="100000"/>
              <a:buFont typeface="Arial"/>
              <a:buChar char="•"/>
            </a:pPr>
            <a:r>
              <a:rPr lang="en-US" sz="2400" dirty="0" smtClean="0">
                <a:solidFill>
                  <a:srgbClr val="333333"/>
                </a:solidFill>
              </a:rPr>
              <a:t>Uses Apache </a:t>
            </a:r>
            <a:r>
              <a:rPr lang="en-US" sz="2400" dirty="0" err="1">
                <a:solidFill>
                  <a:srgbClr val="333333"/>
                </a:solidFill>
              </a:rPr>
              <a:t>Airavata</a:t>
            </a:r>
            <a:r>
              <a:rPr lang="en-US" sz="2400" dirty="0">
                <a:solidFill>
                  <a:srgbClr val="333333"/>
                </a:solidFill>
              </a:rPr>
              <a:t> (http://</a:t>
            </a:r>
            <a:r>
              <a:rPr lang="en-US" sz="2400" dirty="0" err="1">
                <a:solidFill>
                  <a:srgbClr val="333333"/>
                </a:solidFill>
              </a:rPr>
              <a:t>airavata.apache.org</a:t>
            </a:r>
            <a:r>
              <a:rPr lang="en-US" sz="2400" dirty="0">
                <a:solidFill>
                  <a:srgbClr val="333333"/>
                </a:solidFill>
              </a:rPr>
              <a:t>/</a:t>
            </a:r>
            <a:r>
              <a:rPr lang="en-US" sz="2400" dirty="0" smtClean="0">
                <a:solidFill>
                  <a:srgbClr val="333333"/>
                </a:solidFill>
              </a:rPr>
              <a:t>), an </a:t>
            </a:r>
            <a:r>
              <a:rPr lang="en-US" sz="2400" dirty="0" err="1">
                <a:solidFill>
                  <a:srgbClr val="333333"/>
                </a:solidFill>
              </a:rPr>
              <a:t>opensource</a:t>
            </a:r>
            <a:r>
              <a:rPr lang="en-US" sz="2400" dirty="0">
                <a:solidFill>
                  <a:srgbClr val="333333"/>
                </a:solidFill>
              </a:rPr>
              <a:t> software framework for executing and managing computational jobs and workflows on distributed computing resources including local clusters, supercomputers, national grids, academic and commercial clouds</a:t>
            </a:r>
          </a:p>
          <a:p>
            <a:pPr marL="342900" indent="-355600">
              <a:spcBef>
                <a:spcPts val="0"/>
              </a:spcBef>
              <a:spcAft>
                <a:spcPts val="0"/>
              </a:spcAft>
              <a:buClr>
                <a:schemeClr val="dk1"/>
              </a:buClr>
              <a:buSzPct val="100000"/>
              <a:buFont typeface="Arial"/>
              <a:buChar char="•"/>
            </a:pPr>
            <a:r>
              <a:rPr lang="en-US" sz="2400" dirty="0" smtClean="0">
                <a:solidFill>
                  <a:srgbClr val="333333"/>
                </a:solidFill>
              </a:rPr>
              <a:t>Employs service</a:t>
            </a:r>
            <a:r>
              <a:rPr lang="en-US" sz="2400" dirty="0">
                <a:solidFill>
                  <a:srgbClr val="333333"/>
                </a:solidFill>
              </a:rPr>
              <a:t>-oriented architecture (SOA) based geospatial web service APIs, and totally committed OGC </a:t>
            </a:r>
            <a:r>
              <a:rPr lang="en-US" sz="2400" dirty="0" smtClean="0">
                <a:solidFill>
                  <a:srgbClr val="333333"/>
                </a:solidFill>
              </a:rPr>
              <a:t>standards</a:t>
            </a:r>
            <a:endParaRPr lang="en-US" sz="2400" dirty="0">
              <a:solidFill>
                <a:srgbClr val="333333"/>
              </a:solidFill>
            </a:endParaRPr>
          </a:p>
        </p:txBody>
      </p:sp>
      <p:sp>
        <p:nvSpPr>
          <p:cNvPr id="7" name="TextBox 6"/>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3662104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E-DECIDER Architecture (2)</a:t>
            </a:r>
            <a:endParaRPr lang="en-US" dirty="0"/>
          </a:p>
        </p:txBody>
      </p:sp>
      <p:sp>
        <p:nvSpPr>
          <p:cNvPr id="3" name="Slide Number Placeholder 2"/>
          <p:cNvSpPr>
            <a:spLocks noGrp="1"/>
          </p:cNvSpPr>
          <p:nvPr>
            <p:ph type="sldNum" sz="quarter" idx="11"/>
          </p:nvPr>
        </p:nvSpPr>
        <p:spPr/>
        <p:txBody>
          <a:bodyPr/>
          <a:lstStyle/>
          <a:p>
            <a:fld id="{D9D1229F-5E97-4B17-BD98-F88B20A5D411}" type="slidenum">
              <a:rPr lang="en-US" altLang="en-US" smtClean="0"/>
              <a:pPr/>
              <a:t>3</a:t>
            </a:fld>
            <a:endParaRPr lang="en-US" altLang="en-US"/>
          </a:p>
        </p:txBody>
      </p:sp>
      <p:pic>
        <p:nvPicPr>
          <p:cNvPr id="6" name="Picture 5" descr="architecture.tiff"/>
          <p:cNvPicPr>
            <a:picLocks noChangeAspect="1"/>
          </p:cNvPicPr>
          <p:nvPr/>
        </p:nvPicPr>
        <p:blipFill rotWithShape="1">
          <a:blip r:embed="rId2">
            <a:extLst>
              <a:ext uri="{28A0092B-C50C-407E-A947-70E740481C1C}">
                <a14:useLocalDpi xmlns:a14="http://schemas.microsoft.com/office/drawing/2010/main" val="0"/>
              </a:ext>
            </a:extLst>
          </a:blip>
          <a:srcRect t="5130" b="1608"/>
          <a:stretch/>
        </p:blipFill>
        <p:spPr>
          <a:xfrm>
            <a:off x="1253458" y="1120237"/>
            <a:ext cx="7603047" cy="5690997"/>
          </a:xfrm>
          <a:prstGeom prst="rect">
            <a:avLst/>
          </a:prstGeom>
        </p:spPr>
      </p:pic>
      <p:sp>
        <p:nvSpPr>
          <p:cNvPr id="5" name="TextBox 4"/>
          <p:cNvSpPr txBox="1"/>
          <p:nvPr/>
        </p:nvSpPr>
        <p:spPr>
          <a:xfrm>
            <a:off x="304349" y="6795115"/>
            <a:ext cx="9591186" cy="461665"/>
          </a:xfrm>
          <a:prstGeom prst="rect">
            <a:avLst/>
          </a:prstGeom>
          <a:noFill/>
        </p:spPr>
        <p:txBody>
          <a:bodyPr wrap="square" rtlCol="0">
            <a:spAutoFit/>
          </a:bodyPr>
          <a:lstStyle/>
          <a:p>
            <a:pPr marL="342900" lvl="0" indent="-342900">
              <a:spcBef>
                <a:spcPts val="0"/>
              </a:spcBef>
              <a:spcAft>
                <a:spcPts val="0"/>
              </a:spcAft>
              <a:buClr>
                <a:schemeClr val="dk1"/>
              </a:buClr>
              <a:buSzPct val="100000"/>
              <a:buFont typeface="Arial"/>
              <a:buChar char="•"/>
            </a:pPr>
            <a:r>
              <a:rPr lang="en-US" sz="2400" dirty="0" smtClean="0">
                <a:solidFill>
                  <a:srgbClr val="333333"/>
                </a:solidFill>
              </a:rPr>
              <a:t>Workflow APIs control E-DECIDER services </a:t>
            </a:r>
            <a:endParaRPr lang="en-US" sz="2400" dirty="0">
              <a:solidFill>
                <a:srgbClr val="333333"/>
              </a:solidFill>
            </a:endParaRPr>
          </a:p>
        </p:txBody>
      </p:sp>
      <p:sp>
        <p:nvSpPr>
          <p:cNvPr id="8" name="TextBox 7"/>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9957162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GeoGateway</a:t>
            </a:r>
            <a:endParaRPr lang="en-US" dirty="0"/>
          </a:p>
        </p:txBody>
      </p:sp>
      <p:sp>
        <p:nvSpPr>
          <p:cNvPr id="3" name="Content Placeholder 2"/>
          <p:cNvSpPr>
            <a:spLocks noGrp="1"/>
          </p:cNvSpPr>
          <p:nvPr>
            <p:ph idx="1"/>
          </p:nvPr>
        </p:nvSpPr>
        <p:spPr>
          <a:xfrm>
            <a:off x="223520" y="1525693"/>
            <a:ext cx="9331960" cy="5879919"/>
          </a:xfrm>
        </p:spPr>
        <p:txBody>
          <a:bodyPr>
            <a:normAutofit/>
          </a:bodyPr>
          <a:lstStyle/>
          <a:p>
            <a:r>
              <a:rPr lang="en-US" sz="2000" dirty="0" smtClean="0"/>
              <a:t>Data </a:t>
            </a:r>
            <a:r>
              <a:rPr lang="en-US" sz="2000" dirty="0"/>
              <a:t>product search and analysis </a:t>
            </a:r>
            <a:r>
              <a:rPr lang="en-US" sz="2000" dirty="0" smtClean="0"/>
              <a:t>gateway</a:t>
            </a:r>
          </a:p>
          <a:p>
            <a:pPr lvl="1"/>
            <a:r>
              <a:rPr lang="en-US" sz="2000" dirty="0" smtClean="0"/>
              <a:t> For </a:t>
            </a:r>
            <a:r>
              <a:rPr lang="en-US" sz="2000" dirty="0"/>
              <a:t>scientific discovery, field use, and disaster </a:t>
            </a:r>
            <a:r>
              <a:rPr lang="en-US" sz="2000" dirty="0" smtClean="0"/>
              <a:t>response</a:t>
            </a:r>
          </a:p>
          <a:p>
            <a:pPr lvl="1"/>
            <a:r>
              <a:rPr lang="en-US" sz="2000" dirty="0" smtClean="0"/>
              <a:t> Web</a:t>
            </a:r>
            <a:r>
              <a:rPr lang="en-US" sz="2000" dirty="0"/>
              <a:t>-enabled and map-</a:t>
            </a:r>
            <a:r>
              <a:rPr lang="en-US" sz="2000" dirty="0" smtClean="0"/>
              <a:t>based</a:t>
            </a:r>
            <a:endParaRPr lang="en-US" sz="2000" dirty="0"/>
          </a:p>
          <a:p>
            <a:r>
              <a:rPr lang="en-US" sz="2000" dirty="0" smtClean="0"/>
              <a:t>Users </a:t>
            </a:r>
            <a:r>
              <a:rPr lang="en-US" sz="2000" dirty="0"/>
              <a:t>require</a:t>
            </a:r>
          </a:p>
          <a:p>
            <a:pPr lvl="1"/>
            <a:r>
              <a:rPr lang="en-US" sz="2000" dirty="0" smtClean="0"/>
              <a:t> Data </a:t>
            </a:r>
            <a:r>
              <a:rPr lang="en-US" sz="2000" dirty="0"/>
              <a:t>overlay</a:t>
            </a:r>
          </a:p>
          <a:p>
            <a:pPr lvl="1"/>
            <a:r>
              <a:rPr lang="en-US" sz="2000" dirty="0" smtClean="0"/>
              <a:t> Visualization</a:t>
            </a:r>
            <a:endParaRPr lang="en-US" sz="2000" dirty="0"/>
          </a:p>
          <a:p>
            <a:pPr lvl="1"/>
            <a:r>
              <a:rPr lang="en-US" sz="2000" dirty="0" smtClean="0"/>
              <a:t> Interactive </a:t>
            </a:r>
            <a:r>
              <a:rPr lang="en-US" sz="2000" dirty="0"/>
              <a:t>analysis features</a:t>
            </a:r>
          </a:p>
          <a:p>
            <a:pPr lvl="1"/>
            <a:r>
              <a:rPr lang="en-US" sz="2000" dirty="0" smtClean="0"/>
              <a:t> Data </a:t>
            </a:r>
            <a:r>
              <a:rPr lang="en-US" sz="2000" dirty="0"/>
              <a:t>product </a:t>
            </a:r>
            <a:r>
              <a:rPr lang="en-US" sz="2000" dirty="0" smtClean="0"/>
              <a:t>download</a:t>
            </a:r>
          </a:p>
          <a:p>
            <a:pPr lvl="1"/>
            <a:r>
              <a:rPr lang="en-US" sz="2000" dirty="0" smtClean="0"/>
              <a:t> Sharing and collaboration</a:t>
            </a:r>
            <a:endParaRPr lang="en-US" sz="2000" dirty="0"/>
          </a:p>
          <a:p>
            <a:r>
              <a:rPr lang="en-US" sz="2000" dirty="0" smtClean="0"/>
              <a:t>Focus </a:t>
            </a:r>
            <a:r>
              <a:rPr lang="en-US" sz="2000" dirty="0"/>
              <a:t>on NASA’s UAVSAR and </a:t>
            </a:r>
            <a:r>
              <a:rPr lang="en-US" sz="2000" dirty="0" smtClean="0"/>
              <a:t>GPS</a:t>
            </a:r>
          </a:p>
          <a:p>
            <a:pPr lvl="1"/>
            <a:r>
              <a:rPr lang="en-US" sz="2000" dirty="0" smtClean="0"/>
              <a:t> Integrate with faults, seismicity, and models</a:t>
            </a:r>
            <a:endParaRPr lang="en-US" sz="2000" dirty="0"/>
          </a:p>
        </p:txBody>
      </p:sp>
      <p:grpSp>
        <p:nvGrpSpPr>
          <p:cNvPr id="14" name="Group 13"/>
          <p:cNvGrpSpPr/>
          <p:nvPr/>
        </p:nvGrpSpPr>
        <p:grpSpPr>
          <a:xfrm>
            <a:off x="4956443" y="2674282"/>
            <a:ext cx="4921053" cy="3688475"/>
            <a:chOff x="5289433" y="2146684"/>
            <a:chExt cx="3735894" cy="2717805"/>
          </a:xfrm>
        </p:grpSpPr>
        <p:sp>
          <p:nvSpPr>
            <p:cNvPr id="15" name="TextBox 14"/>
            <p:cNvSpPr txBox="1"/>
            <p:nvPr/>
          </p:nvSpPr>
          <p:spPr>
            <a:xfrm>
              <a:off x="5289433" y="4660814"/>
              <a:ext cx="3735894" cy="203675"/>
            </a:xfrm>
            <a:prstGeom prst="rect">
              <a:avLst/>
            </a:prstGeom>
            <a:noFill/>
            <a:ln>
              <a:solidFill>
                <a:srgbClr val="000097"/>
              </a:solidFill>
            </a:ln>
          </p:spPr>
          <p:txBody>
            <a:bodyPr wrap="square" rtlCol="0">
              <a:spAutoFit/>
            </a:bodyPr>
            <a:lstStyle/>
            <a:p>
              <a:pPr algn="ctr"/>
              <a:r>
                <a:rPr lang="en-US" dirty="0" smtClean="0">
                  <a:latin typeface="Arial Narrow"/>
                  <a:cs typeface="Arial Narrow"/>
                </a:rPr>
                <a:t>Faults overlaid on UAVSAR RPI Products</a:t>
              </a:r>
              <a:endParaRPr lang="en-US" dirty="0">
                <a:latin typeface="Arial Narrow"/>
                <a:cs typeface="Arial Narrow"/>
              </a:endParaRPr>
            </a:p>
          </p:txBody>
        </p:sp>
        <p:pic>
          <p:nvPicPr>
            <p:cNvPr id="16" name="Picture 15" descr="Screen Shot 2014-10-13 at 7.47.46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9433" y="2146684"/>
              <a:ext cx="3735894" cy="2514130"/>
            </a:xfrm>
            <a:prstGeom prst="rect">
              <a:avLst/>
            </a:prstGeom>
            <a:ln>
              <a:solidFill>
                <a:srgbClr val="000097"/>
              </a:solidFill>
            </a:ln>
          </p:spPr>
        </p:pic>
      </p:grpSp>
      <p:sp>
        <p:nvSpPr>
          <p:cNvPr id="10" name="Slide Number Placeholder 1"/>
          <p:cNvSpPr>
            <a:spLocks noGrp="1"/>
          </p:cNvSpPr>
          <p:nvPr>
            <p:ph type="sldNum" sz="quarter" idx="11"/>
          </p:nvPr>
        </p:nvSpPr>
        <p:spPr>
          <a:xfrm>
            <a:off x="8775700" y="7210425"/>
            <a:ext cx="941388" cy="388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4086C67E-BCB9-41E8-B50F-41DD0C02FDBB}" type="slidenum">
              <a:rPr lang="en-US" altLang="en-US">
                <a:solidFill>
                  <a:srgbClr val="677085"/>
                </a:solidFill>
                <a:latin typeface="News Gothic MT" pitchFamily="-84" charset="0"/>
              </a:rPr>
              <a:pPr/>
              <a:t>4</a:t>
            </a:fld>
            <a:endParaRPr lang="en-US" altLang="en-US">
              <a:solidFill>
                <a:srgbClr val="677085"/>
              </a:solidFill>
              <a:latin typeface="News Gothic MT" pitchFamily="-84" charset="0"/>
            </a:endParaRPr>
          </a:p>
        </p:txBody>
      </p:sp>
      <p:sp>
        <p:nvSpPr>
          <p:cNvPr id="8" name="TextBox 7"/>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31658732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GeoGateway</a:t>
            </a:r>
            <a:r>
              <a:rPr lang="en-US" sz="3200" dirty="0" smtClean="0"/>
              <a:t> Inputs and Outputs</a:t>
            </a:r>
            <a:endParaRPr lang="en-US" sz="3200" dirty="0"/>
          </a:p>
        </p:txBody>
      </p:sp>
      <p:sp>
        <p:nvSpPr>
          <p:cNvPr id="20" name="Rounded Rectangle 19"/>
          <p:cNvSpPr/>
          <p:nvPr/>
        </p:nvSpPr>
        <p:spPr>
          <a:xfrm>
            <a:off x="3753945" y="2772711"/>
            <a:ext cx="2690211" cy="3063406"/>
          </a:xfrm>
          <a:prstGeom prst="roundRect">
            <a:avLst/>
          </a:prstGeom>
          <a:solidFill>
            <a:schemeClr val="bg1">
              <a:lumMod val="95000"/>
            </a:schemeClr>
          </a:solidFill>
          <a:ln>
            <a:solidFill>
              <a:srgbClr val="8FA6CC"/>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defTabSz="509412" fontAlgn="auto">
              <a:spcBef>
                <a:spcPts val="0"/>
              </a:spcBef>
              <a:spcAft>
                <a:spcPts val="0"/>
              </a:spcAft>
            </a:pPr>
            <a:endParaRPr lang="en-US" sz="2000">
              <a:solidFill>
                <a:prstClr val="white"/>
              </a:solidFill>
              <a:latin typeface="Calibri"/>
            </a:endParaRPr>
          </a:p>
        </p:txBody>
      </p:sp>
      <p:sp>
        <p:nvSpPr>
          <p:cNvPr id="21" name="Merge 20"/>
          <p:cNvSpPr/>
          <p:nvPr/>
        </p:nvSpPr>
        <p:spPr>
          <a:xfrm rot="5400000">
            <a:off x="4658324" y="3947556"/>
            <a:ext cx="3952680" cy="669515"/>
          </a:xfrm>
          <a:prstGeom prst="flowChartMerge">
            <a:avLst/>
          </a:prstGeom>
          <a:solidFill>
            <a:srgbClr val="EDF9DC"/>
          </a:solidFill>
          <a:ln>
            <a:solidFill>
              <a:srgbClr val="688D5D"/>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defTabSz="509412" fontAlgn="auto">
              <a:spcBef>
                <a:spcPts val="0"/>
              </a:spcBef>
              <a:spcAft>
                <a:spcPts val="0"/>
              </a:spcAft>
            </a:pPr>
            <a:endParaRPr lang="en-US" sz="2000">
              <a:solidFill>
                <a:prstClr val="white"/>
              </a:solidFill>
              <a:latin typeface="Calibri"/>
            </a:endParaRPr>
          </a:p>
        </p:txBody>
      </p:sp>
      <p:sp>
        <p:nvSpPr>
          <p:cNvPr id="22" name="Merge 21"/>
          <p:cNvSpPr/>
          <p:nvPr/>
        </p:nvSpPr>
        <p:spPr>
          <a:xfrm rot="16200000">
            <a:off x="1590369" y="3947556"/>
            <a:ext cx="3952680" cy="669515"/>
          </a:xfrm>
          <a:prstGeom prst="flowChartMerge">
            <a:avLst/>
          </a:prstGeom>
          <a:solidFill>
            <a:srgbClr val="FFCDC5"/>
          </a:solidFill>
          <a:ln>
            <a:solidFill>
              <a:srgbClr val="DD3E37"/>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defTabSz="509412" fontAlgn="auto">
              <a:spcBef>
                <a:spcPts val="0"/>
              </a:spcBef>
              <a:spcAft>
                <a:spcPts val="0"/>
              </a:spcAft>
            </a:pPr>
            <a:endParaRPr lang="en-US" sz="2000">
              <a:solidFill>
                <a:prstClr val="white"/>
              </a:solidFill>
              <a:latin typeface="Calibri"/>
            </a:endParaRPr>
          </a:p>
        </p:txBody>
      </p:sp>
      <p:sp>
        <p:nvSpPr>
          <p:cNvPr id="23" name="Rounded Rectangle 22"/>
          <p:cNvSpPr/>
          <p:nvPr/>
        </p:nvSpPr>
        <p:spPr>
          <a:xfrm>
            <a:off x="6971030" y="1707726"/>
            <a:ext cx="2643683" cy="5224780"/>
          </a:xfrm>
          <a:prstGeom prst="roundRect">
            <a:avLst/>
          </a:prstGeom>
          <a:solidFill>
            <a:schemeClr val="bg1">
              <a:lumMod val="95000"/>
            </a:schemeClr>
          </a:solidFill>
          <a:ln>
            <a:solidFill>
              <a:srgbClr val="688D5D"/>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defTabSz="509412" fontAlgn="auto">
              <a:spcBef>
                <a:spcPts val="0"/>
              </a:spcBef>
              <a:spcAft>
                <a:spcPts val="0"/>
              </a:spcAft>
            </a:pPr>
            <a:endParaRPr lang="en-US" sz="2000">
              <a:solidFill>
                <a:prstClr val="white"/>
              </a:solidFill>
              <a:latin typeface="Calibri"/>
            </a:endParaRPr>
          </a:p>
        </p:txBody>
      </p:sp>
      <p:sp>
        <p:nvSpPr>
          <p:cNvPr id="24" name="Rounded Rectangle 23"/>
          <p:cNvSpPr/>
          <p:nvPr/>
        </p:nvSpPr>
        <p:spPr>
          <a:xfrm>
            <a:off x="7119514" y="1967641"/>
            <a:ext cx="2346714" cy="1121897"/>
          </a:xfrm>
          <a:prstGeom prst="roundRect">
            <a:avLst/>
          </a:prstGeom>
          <a:solidFill>
            <a:srgbClr val="EDF9DC"/>
          </a:solidFill>
          <a:ln>
            <a:solidFill>
              <a:srgbClr val="688D5D"/>
            </a:solidFill>
          </a:ln>
        </p:spPr>
        <p:style>
          <a:lnRef idx="2">
            <a:schemeClr val="accent3"/>
          </a:lnRef>
          <a:fillRef idx="1">
            <a:schemeClr val="lt1"/>
          </a:fillRef>
          <a:effectRef idx="0">
            <a:schemeClr val="accent3"/>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Data Exploration</a:t>
            </a:r>
            <a:br>
              <a:rPr lang="en-US" sz="1800" b="1" u="sng" dirty="0">
                <a:solidFill>
                  <a:prstClr val="black"/>
                </a:solidFill>
                <a:latin typeface="Calibri"/>
              </a:rPr>
            </a:br>
            <a:r>
              <a:rPr lang="en-US" sz="1800" dirty="0">
                <a:solidFill>
                  <a:prstClr val="black"/>
                </a:solidFill>
                <a:latin typeface="Calibri"/>
              </a:rPr>
              <a:t>Availability</a:t>
            </a:r>
          </a:p>
          <a:p>
            <a:pPr algn="ctr" defTabSz="509412" fontAlgn="auto">
              <a:spcBef>
                <a:spcPts val="0"/>
              </a:spcBef>
              <a:spcAft>
                <a:spcPts val="0"/>
              </a:spcAft>
            </a:pPr>
            <a:r>
              <a:rPr lang="en-US" sz="1800" dirty="0">
                <a:solidFill>
                  <a:prstClr val="black"/>
                </a:solidFill>
                <a:latin typeface="Calibri"/>
              </a:rPr>
              <a:t>Characteristics</a:t>
            </a:r>
          </a:p>
          <a:p>
            <a:pPr algn="ctr" defTabSz="509412" fontAlgn="auto">
              <a:spcBef>
                <a:spcPts val="0"/>
              </a:spcBef>
              <a:spcAft>
                <a:spcPts val="0"/>
              </a:spcAft>
            </a:pPr>
            <a:r>
              <a:rPr lang="en-US" sz="1800" dirty="0">
                <a:solidFill>
                  <a:prstClr val="black"/>
                </a:solidFill>
                <a:latin typeface="Calibri"/>
              </a:rPr>
              <a:t>Features</a:t>
            </a:r>
          </a:p>
        </p:txBody>
      </p:sp>
      <p:sp>
        <p:nvSpPr>
          <p:cNvPr id="25" name="Rounded Rectangle 24"/>
          <p:cNvSpPr/>
          <p:nvPr/>
        </p:nvSpPr>
        <p:spPr>
          <a:xfrm>
            <a:off x="7119514" y="5624845"/>
            <a:ext cx="2346714" cy="955317"/>
          </a:xfrm>
          <a:prstGeom prst="roundRect">
            <a:avLst/>
          </a:prstGeom>
          <a:solidFill>
            <a:srgbClr val="EDF9DC"/>
          </a:solidFill>
          <a:ln>
            <a:solidFill>
              <a:srgbClr val="688D5D"/>
            </a:solidFill>
          </a:ln>
        </p:spPr>
        <p:style>
          <a:lnRef idx="2">
            <a:schemeClr val="accent3"/>
          </a:lnRef>
          <a:fillRef idx="1">
            <a:schemeClr val="lt1"/>
          </a:fillRef>
          <a:effectRef idx="0">
            <a:schemeClr val="accent3"/>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Response</a:t>
            </a:r>
            <a:r>
              <a:rPr lang="en-US" sz="1800" dirty="0">
                <a:solidFill>
                  <a:prstClr val="black"/>
                </a:solidFill>
                <a:latin typeface="Calibri"/>
              </a:rPr>
              <a:t/>
            </a:r>
            <a:br>
              <a:rPr lang="en-US" sz="1800" dirty="0">
                <a:solidFill>
                  <a:prstClr val="black"/>
                </a:solidFill>
                <a:latin typeface="Calibri"/>
              </a:rPr>
            </a:br>
            <a:r>
              <a:rPr lang="en-US" sz="1800" dirty="0">
                <a:solidFill>
                  <a:prstClr val="black"/>
                </a:solidFill>
                <a:latin typeface="Calibri"/>
              </a:rPr>
              <a:t>Tilt maps</a:t>
            </a:r>
          </a:p>
          <a:p>
            <a:pPr algn="ctr" defTabSz="509412" fontAlgn="auto">
              <a:spcBef>
                <a:spcPts val="0"/>
              </a:spcBef>
              <a:spcAft>
                <a:spcPts val="0"/>
              </a:spcAft>
            </a:pPr>
            <a:r>
              <a:rPr lang="en-US" sz="1800" dirty="0">
                <a:solidFill>
                  <a:prstClr val="black"/>
                </a:solidFill>
                <a:latin typeface="Calibri"/>
              </a:rPr>
              <a:t>Aftershock likelihood</a:t>
            </a:r>
            <a:endParaRPr lang="en-US" sz="1800" b="1" dirty="0">
              <a:solidFill>
                <a:prstClr val="black"/>
              </a:solidFill>
              <a:latin typeface="Calibri"/>
            </a:endParaRPr>
          </a:p>
        </p:txBody>
      </p:sp>
      <p:sp>
        <p:nvSpPr>
          <p:cNvPr id="26" name="TextBox 25"/>
          <p:cNvSpPr txBox="1"/>
          <p:nvPr/>
        </p:nvSpPr>
        <p:spPr>
          <a:xfrm>
            <a:off x="7515300" y="1115446"/>
            <a:ext cx="1555145" cy="453458"/>
          </a:xfrm>
          <a:prstGeom prst="rect">
            <a:avLst/>
          </a:prstGeom>
          <a:noFill/>
        </p:spPr>
        <p:txBody>
          <a:bodyPr wrap="none" lIns="101882" tIns="50941" rIns="101882" bIns="50941" rtlCol="0">
            <a:spAutoFit/>
          </a:bodyPr>
          <a:lstStyle/>
          <a:p>
            <a:pPr algn="ctr" defTabSz="509412" fontAlgn="auto">
              <a:spcBef>
                <a:spcPts val="0"/>
              </a:spcBef>
              <a:spcAft>
                <a:spcPts val="0"/>
              </a:spcAft>
            </a:pPr>
            <a:r>
              <a:rPr lang="en-US" sz="2200" b="1" u="sng" dirty="0">
                <a:solidFill>
                  <a:prstClr val="black"/>
                </a:solidFill>
                <a:latin typeface="Calibri"/>
                <a:ea typeface="+mn-ea"/>
              </a:rPr>
              <a:t>Application</a:t>
            </a:r>
          </a:p>
        </p:txBody>
      </p:sp>
      <p:sp>
        <p:nvSpPr>
          <p:cNvPr id="27" name="Rounded Rectangle 26"/>
          <p:cNvSpPr/>
          <p:nvPr/>
        </p:nvSpPr>
        <p:spPr>
          <a:xfrm>
            <a:off x="7119514" y="3309905"/>
            <a:ext cx="2346714" cy="910073"/>
          </a:xfrm>
          <a:prstGeom prst="roundRect">
            <a:avLst/>
          </a:prstGeom>
          <a:solidFill>
            <a:srgbClr val="EDF9DC"/>
          </a:solidFill>
          <a:ln>
            <a:solidFill>
              <a:srgbClr val="688D5D"/>
            </a:solidFill>
          </a:ln>
        </p:spPr>
        <p:style>
          <a:lnRef idx="2">
            <a:schemeClr val="accent3"/>
          </a:lnRef>
          <a:fillRef idx="1">
            <a:schemeClr val="lt1"/>
          </a:fillRef>
          <a:effectRef idx="0">
            <a:schemeClr val="accent3"/>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Science </a:t>
            </a:r>
          </a:p>
          <a:p>
            <a:pPr algn="ctr" defTabSz="509412" fontAlgn="auto">
              <a:spcBef>
                <a:spcPts val="0"/>
              </a:spcBef>
              <a:spcAft>
                <a:spcPts val="0"/>
              </a:spcAft>
            </a:pPr>
            <a:r>
              <a:rPr lang="en-US" sz="1800" dirty="0">
                <a:solidFill>
                  <a:prstClr val="black"/>
                </a:solidFill>
                <a:latin typeface="Calibri"/>
              </a:rPr>
              <a:t>Crust and earthquake fault behavior</a:t>
            </a:r>
          </a:p>
        </p:txBody>
      </p:sp>
      <p:sp>
        <p:nvSpPr>
          <p:cNvPr id="28" name="Rounded Rectangle 27"/>
          <p:cNvSpPr/>
          <p:nvPr/>
        </p:nvSpPr>
        <p:spPr>
          <a:xfrm>
            <a:off x="7119514" y="4440346"/>
            <a:ext cx="2346714" cy="964132"/>
          </a:xfrm>
          <a:prstGeom prst="roundRect">
            <a:avLst/>
          </a:prstGeom>
          <a:solidFill>
            <a:srgbClr val="EDF9DC"/>
          </a:solidFill>
          <a:ln>
            <a:solidFill>
              <a:srgbClr val="688D5D"/>
            </a:solidFill>
          </a:ln>
        </p:spPr>
        <p:style>
          <a:lnRef idx="2">
            <a:schemeClr val="accent3"/>
          </a:lnRef>
          <a:fillRef idx="1">
            <a:schemeClr val="lt1"/>
          </a:fillRef>
          <a:effectRef idx="0">
            <a:schemeClr val="accent3"/>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Forecasting</a:t>
            </a:r>
            <a:r>
              <a:rPr lang="en-US" sz="1800" b="1" dirty="0">
                <a:solidFill>
                  <a:prstClr val="black"/>
                </a:solidFill>
                <a:latin typeface="Calibri"/>
              </a:rPr>
              <a:t/>
            </a:r>
            <a:br>
              <a:rPr lang="en-US" sz="1800" b="1" dirty="0">
                <a:solidFill>
                  <a:prstClr val="black"/>
                </a:solidFill>
                <a:latin typeface="Calibri"/>
              </a:rPr>
            </a:br>
            <a:r>
              <a:rPr lang="en-US" sz="1800" dirty="0">
                <a:solidFill>
                  <a:prstClr val="black"/>
                </a:solidFill>
                <a:latin typeface="Calibri"/>
              </a:rPr>
              <a:t>Earthquake probabilities</a:t>
            </a:r>
            <a:endParaRPr lang="en-US" sz="1800" b="1" dirty="0">
              <a:solidFill>
                <a:prstClr val="black"/>
              </a:solidFill>
              <a:latin typeface="Calibri"/>
            </a:endParaRPr>
          </a:p>
        </p:txBody>
      </p:sp>
      <p:sp>
        <p:nvSpPr>
          <p:cNvPr id="29" name="TextBox 28"/>
          <p:cNvSpPr txBox="1"/>
          <p:nvPr/>
        </p:nvSpPr>
        <p:spPr>
          <a:xfrm>
            <a:off x="4258738" y="1712992"/>
            <a:ext cx="1680643" cy="592983"/>
          </a:xfrm>
          <a:prstGeom prst="rect">
            <a:avLst/>
          </a:prstGeom>
          <a:noFill/>
        </p:spPr>
        <p:txBody>
          <a:bodyPr wrap="none" lIns="101882" tIns="50941" rIns="101882" bIns="50941" rtlCol="0">
            <a:spAutoFit/>
          </a:bodyPr>
          <a:lstStyle/>
          <a:p>
            <a:pPr algn="ctr" defTabSz="509412" fontAlgn="auto">
              <a:spcBef>
                <a:spcPts val="0"/>
              </a:spcBef>
              <a:spcAft>
                <a:spcPts val="0"/>
              </a:spcAft>
            </a:pPr>
            <a:r>
              <a:rPr lang="en-US" sz="3100" b="1" u="sng" dirty="0">
                <a:solidFill>
                  <a:prstClr val="black"/>
                </a:solidFill>
                <a:latin typeface="Calibri"/>
                <a:ea typeface="+mn-ea"/>
              </a:rPr>
              <a:t>Interface</a:t>
            </a:r>
          </a:p>
        </p:txBody>
      </p:sp>
      <p:sp>
        <p:nvSpPr>
          <p:cNvPr id="30" name="Rounded Rectangle 29"/>
          <p:cNvSpPr/>
          <p:nvPr/>
        </p:nvSpPr>
        <p:spPr>
          <a:xfrm>
            <a:off x="3903751" y="2954994"/>
            <a:ext cx="2390600" cy="2698840"/>
          </a:xfrm>
          <a:prstGeom prst="roundRect">
            <a:avLst/>
          </a:prstGeom>
          <a:solidFill>
            <a:srgbClr val="DEEEFF"/>
          </a:solidFill>
          <a:ln>
            <a:solidFill>
              <a:srgbClr val="8FA6CC"/>
            </a:solidFill>
          </a:ln>
        </p:spPr>
        <p:style>
          <a:lnRef idx="2">
            <a:schemeClr val="accent1"/>
          </a:lnRef>
          <a:fillRef idx="1">
            <a:schemeClr val="lt1"/>
          </a:fillRef>
          <a:effectRef idx="0">
            <a:schemeClr val="accent1"/>
          </a:effectRef>
          <a:fontRef idx="minor">
            <a:schemeClr val="dk1"/>
          </a:fontRef>
        </p:style>
        <p:txBody>
          <a:bodyPr lIns="101882" tIns="50941" rIns="101882" bIns="50941" rtlCol="0" anchor="ctr"/>
          <a:lstStyle/>
          <a:p>
            <a:pPr algn="ctr" defTabSz="509412" fontAlgn="auto">
              <a:spcBef>
                <a:spcPts val="0"/>
              </a:spcBef>
              <a:spcAft>
                <a:spcPts val="0"/>
              </a:spcAft>
            </a:pPr>
            <a:r>
              <a:rPr lang="en-US" sz="2700" b="1" u="sng" dirty="0">
                <a:solidFill>
                  <a:prstClr val="black"/>
                </a:solidFill>
                <a:latin typeface="Calibri"/>
              </a:rPr>
              <a:t>Map-based</a:t>
            </a:r>
          </a:p>
          <a:p>
            <a:pPr algn="ctr" defTabSz="509412" fontAlgn="auto">
              <a:spcBef>
                <a:spcPts val="0"/>
              </a:spcBef>
              <a:spcAft>
                <a:spcPts val="0"/>
              </a:spcAft>
            </a:pPr>
            <a:r>
              <a:rPr lang="en-US" sz="2700" dirty="0">
                <a:solidFill>
                  <a:prstClr val="black"/>
                </a:solidFill>
                <a:latin typeface="Calibri"/>
              </a:rPr>
              <a:t>Visualization</a:t>
            </a:r>
          </a:p>
          <a:p>
            <a:pPr algn="ctr" defTabSz="509412" fontAlgn="auto">
              <a:spcBef>
                <a:spcPts val="0"/>
              </a:spcBef>
              <a:spcAft>
                <a:spcPts val="0"/>
              </a:spcAft>
            </a:pPr>
            <a:r>
              <a:rPr lang="en-US" sz="2700" dirty="0">
                <a:solidFill>
                  <a:prstClr val="black"/>
                </a:solidFill>
                <a:latin typeface="Calibri"/>
              </a:rPr>
              <a:t>Modeling</a:t>
            </a:r>
          </a:p>
          <a:p>
            <a:pPr algn="ctr" defTabSz="509412" fontAlgn="auto">
              <a:spcBef>
                <a:spcPts val="0"/>
              </a:spcBef>
              <a:spcAft>
                <a:spcPts val="0"/>
              </a:spcAft>
            </a:pPr>
            <a:r>
              <a:rPr lang="en-US" sz="2700" dirty="0">
                <a:solidFill>
                  <a:prstClr val="black"/>
                </a:solidFill>
                <a:latin typeface="Calibri"/>
              </a:rPr>
              <a:t>Analysis</a:t>
            </a:r>
          </a:p>
          <a:p>
            <a:pPr algn="ctr" defTabSz="509412" fontAlgn="auto">
              <a:spcBef>
                <a:spcPts val="0"/>
              </a:spcBef>
              <a:spcAft>
                <a:spcPts val="0"/>
              </a:spcAft>
            </a:pPr>
            <a:r>
              <a:rPr lang="en-US" sz="2700" dirty="0" err="1">
                <a:solidFill>
                  <a:prstClr val="black"/>
                </a:solidFill>
                <a:latin typeface="Calibri"/>
              </a:rPr>
              <a:t>Datamining</a:t>
            </a:r>
            <a:endParaRPr lang="en-US" sz="2700" dirty="0">
              <a:solidFill>
                <a:prstClr val="black"/>
              </a:solidFill>
              <a:latin typeface="Calibri"/>
            </a:endParaRPr>
          </a:p>
          <a:p>
            <a:pPr algn="ctr" defTabSz="509412" fontAlgn="auto">
              <a:spcBef>
                <a:spcPts val="0"/>
              </a:spcBef>
              <a:spcAft>
                <a:spcPts val="0"/>
              </a:spcAft>
            </a:pPr>
            <a:r>
              <a:rPr lang="en-US" sz="2700" dirty="0">
                <a:solidFill>
                  <a:prstClr val="black"/>
                </a:solidFill>
                <a:latin typeface="Calibri"/>
              </a:rPr>
              <a:t>GIS Compliant</a:t>
            </a:r>
          </a:p>
        </p:txBody>
      </p:sp>
      <p:sp>
        <p:nvSpPr>
          <p:cNvPr id="31" name="Rounded Rectangle 30"/>
          <p:cNvSpPr/>
          <p:nvPr/>
        </p:nvSpPr>
        <p:spPr>
          <a:xfrm>
            <a:off x="579086" y="1707726"/>
            <a:ext cx="2675925" cy="5224780"/>
          </a:xfrm>
          <a:prstGeom prst="roundRect">
            <a:avLst/>
          </a:prstGeom>
          <a:solidFill>
            <a:schemeClr val="bg1">
              <a:lumMod val="95000"/>
            </a:schemeClr>
          </a:solidFill>
          <a:ln>
            <a:solidFill>
              <a:srgbClr val="DD3E37"/>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defTabSz="509412" fontAlgn="auto">
              <a:spcBef>
                <a:spcPts val="0"/>
              </a:spcBef>
              <a:spcAft>
                <a:spcPts val="0"/>
              </a:spcAft>
            </a:pPr>
            <a:endParaRPr lang="en-US" sz="2000">
              <a:solidFill>
                <a:prstClr val="white"/>
              </a:solidFill>
              <a:latin typeface="Calibri"/>
            </a:endParaRPr>
          </a:p>
        </p:txBody>
      </p:sp>
      <p:sp>
        <p:nvSpPr>
          <p:cNvPr id="32" name="TextBox 31"/>
          <p:cNvSpPr txBox="1"/>
          <p:nvPr/>
        </p:nvSpPr>
        <p:spPr>
          <a:xfrm>
            <a:off x="602145" y="1115446"/>
            <a:ext cx="2629806" cy="453458"/>
          </a:xfrm>
          <a:prstGeom prst="rect">
            <a:avLst/>
          </a:prstGeom>
          <a:noFill/>
        </p:spPr>
        <p:txBody>
          <a:bodyPr wrap="square" lIns="101882" tIns="50941" rIns="101882" bIns="50941" rtlCol="0">
            <a:spAutoFit/>
          </a:bodyPr>
          <a:lstStyle/>
          <a:p>
            <a:pPr algn="ctr" defTabSz="509412" fontAlgn="auto">
              <a:spcBef>
                <a:spcPts val="0"/>
              </a:spcBef>
              <a:spcAft>
                <a:spcPts val="0"/>
              </a:spcAft>
            </a:pPr>
            <a:r>
              <a:rPr lang="en-US" sz="2200" b="1" u="sng" dirty="0">
                <a:solidFill>
                  <a:prstClr val="black"/>
                </a:solidFill>
                <a:latin typeface="Calibri"/>
                <a:ea typeface="+mn-ea"/>
              </a:rPr>
              <a:t>Data Products</a:t>
            </a:r>
            <a:endParaRPr lang="en-US" sz="2200" i="1" dirty="0">
              <a:solidFill>
                <a:prstClr val="black"/>
              </a:solidFill>
              <a:latin typeface="Calibri"/>
              <a:ea typeface="+mn-ea"/>
            </a:endParaRPr>
          </a:p>
        </p:txBody>
      </p:sp>
      <p:sp>
        <p:nvSpPr>
          <p:cNvPr id="33" name="Rounded Rectangle 32"/>
          <p:cNvSpPr/>
          <p:nvPr/>
        </p:nvSpPr>
        <p:spPr>
          <a:xfrm>
            <a:off x="733733" y="1967641"/>
            <a:ext cx="2366631" cy="1139908"/>
          </a:xfrm>
          <a:prstGeom prst="roundRect">
            <a:avLst/>
          </a:prstGeom>
          <a:solidFill>
            <a:srgbClr val="FFCDC5"/>
          </a:solidFill>
          <a:ln>
            <a:solidFill>
              <a:srgbClr val="DD3E37"/>
            </a:solidFill>
          </a:ln>
        </p:spPr>
        <p:style>
          <a:lnRef idx="2">
            <a:schemeClr val="accent2"/>
          </a:lnRef>
          <a:fillRef idx="1">
            <a:schemeClr val="lt1"/>
          </a:fillRef>
          <a:effectRef idx="0">
            <a:schemeClr val="accent2"/>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Faults</a:t>
            </a:r>
          </a:p>
          <a:p>
            <a:pPr algn="ctr" defTabSz="509412" fontAlgn="auto">
              <a:spcBef>
                <a:spcPts val="0"/>
              </a:spcBef>
              <a:spcAft>
                <a:spcPts val="0"/>
              </a:spcAft>
            </a:pPr>
            <a:r>
              <a:rPr lang="en-US" sz="1800" i="1" dirty="0">
                <a:solidFill>
                  <a:prstClr val="black"/>
                </a:solidFill>
                <a:latin typeface="Calibri"/>
              </a:rPr>
              <a:t>Scientific publications</a:t>
            </a:r>
          </a:p>
          <a:p>
            <a:pPr algn="ctr" defTabSz="509412" fontAlgn="auto">
              <a:spcBef>
                <a:spcPts val="0"/>
              </a:spcBef>
              <a:spcAft>
                <a:spcPts val="0"/>
              </a:spcAft>
            </a:pPr>
            <a:r>
              <a:rPr lang="en-US" sz="1800" i="1" dirty="0">
                <a:solidFill>
                  <a:prstClr val="black"/>
                </a:solidFill>
                <a:latin typeface="Calibri"/>
              </a:rPr>
              <a:t> Official data sets</a:t>
            </a:r>
          </a:p>
          <a:p>
            <a:pPr algn="ctr" defTabSz="509412" fontAlgn="auto">
              <a:spcBef>
                <a:spcPts val="0"/>
              </a:spcBef>
              <a:spcAft>
                <a:spcPts val="0"/>
              </a:spcAft>
            </a:pPr>
            <a:r>
              <a:rPr lang="en-US" sz="1800" i="1" dirty="0">
                <a:solidFill>
                  <a:prstClr val="black"/>
                </a:solidFill>
                <a:latin typeface="Calibri"/>
              </a:rPr>
              <a:t>Inferred from models</a:t>
            </a:r>
          </a:p>
        </p:txBody>
      </p:sp>
      <p:sp>
        <p:nvSpPr>
          <p:cNvPr id="34" name="Rounded Rectangle 33"/>
          <p:cNvSpPr/>
          <p:nvPr/>
        </p:nvSpPr>
        <p:spPr>
          <a:xfrm>
            <a:off x="733733" y="5728668"/>
            <a:ext cx="2366631" cy="851494"/>
          </a:xfrm>
          <a:prstGeom prst="roundRect">
            <a:avLst/>
          </a:prstGeom>
          <a:solidFill>
            <a:srgbClr val="FFCDC5"/>
          </a:solidFill>
          <a:ln>
            <a:solidFill>
              <a:srgbClr val="DD3E37"/>
            </a:solidFill>
          </a:ln>
        </p:spPr>
        <p:style>
          <a:lnRef idx="2">
            <a:schemeClr val="accent2"/>
          </a:lnRef>
          <a:fillRef idx="1">
            <a:schemeClr val="lt1"/>
          </a:fillRef>
          <a:effectRef idx="0">
            <a:schemeClr val="accent2"/>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Seismicity</a:t>
            </a:r>
          </a:p>
          <a:p>
            <a:pPr algn="ctr" defTabSz="509412" fontAlgn="auto">
              <a:spcBef>
                <a:spcPts val="0"/>
              </a:spcBef>
              <a:spcAft>
                <a:spcPts val="0"/>
              </a:spcAft>
            </a:pPr>
            <a:r>
              <a:rPr lang="en-US" sz="1800" i="1" dirty="0">
                <a:solidFill>
                  <a:prstClr val="black"/>
                </a:solidFill>
                <a:latin typeface="Calibri"/>
              </a:rPr>
              <a:t>USGS, SCSN, NCSN, ANSS</a:t>
            </a:r>
          </a:p>
        </p:txBody>
      </p:sp>
      <p:sp>
        <p:nvSpPr>
          <p:cNvPr id="35" name="Rounded Rectangle 34"/>
          <p:cNvSpPr/>
          <p:nvPr/>
        </p:nvSpPr>
        <p:spPr>
          <a:xfrm>
            <a:off x="733731" y="4492665"/>
            <a:ext cx="2366632" cy="863062"/>
          </a:xfrm>
          <a:prstGeom prst="roundRect">
            <a:avLst/>
          </a:prstGeom>
          <a:solidFill>
            <a:srgbClr val="FFCDC5"/>
          </a:solidFill>
          <a:ln>
            <a:solidFill>
              <a:srgbClr val="DD3E37"/>
            </a:solidFill>
          </a:ln>
        </p:spPr>
        <p:style>
          <a:lnRef idx="2">
            <a:schemeClr val="accent2"/>
          </a:lnRef>
          <a:fillRef idx="1">
            <a:schemeClr val="lt1"/>
          </a:fillRef>
          <a:effectRef idx="0">
            <a:schemeClr val="accent2"/>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a:solidFill>
                  <a:prstClr val="black"/>
                </a:solidFill>
                <a:latin typeface="Calibri"/>
              </a:rPr>
              <a:t>GPS</a:t>
            </a:r>
          </a:p>
          <a:p>
            <a:pPr algn="ctr" defTabSz="509412" fontAlgn="auto">
              <a:spcBef>
                <a:spcPts val="0"/>
              </a:spcBef>
              <a:spcAft>
                <a:spcPts val="0"/>
              </a:spcAft>
            </a:pPr>
            <a:r>
              <a:rPr lang="en-US" sz="1800" i="1" dirty="0">
                <a:solidFill>
                  <a:prstClr val="black"/>
                </a:solidFill>
                <a:latin typeface="Calibri"/>
              </a:rPr>
              <a:t>JPL, SOPAC, UNAVCO, UNR</a:t>
            </a:r>
          </a:p>
        </p:txBody>
      </p:sp>
      <p:sp>
        <p:nvSpPr>
          <p:cNvPr id="36" name="Rounded Rectangle 35"/>
          <p:cNvSpPr/>
          <p:nvPr/>
        </p:nvSpPr>
        <p:spPr>
          <a:xfrm>
            <a:off x="733731" y="3480488"/>
            <a:ext cx="2366634" cy="639236"/>
          </a:xfrm>
          <a:prstGeom prst="roundRect">
            <a:avLst/>
          </a:prstGeom>
          <a:solidFill>
            <a:srgbClr val="FFCDC5"/>
          </a:solidFill>
          <a:ln>
            <a:solidFill>
              <a:srgbClr val="DD3E37"/>
            </a:solidFill>
          </a:ln>
        </p:spPr>
        <p:style>
          <a:lnRef idx="2">
            <a:schemeClr val="accent2"/>
          </a:lnRef>
          <a:fillRef idx="1">
            <a:schemeClr val="lt1"/>
          </a:fillRef>
          <a:effectRef idx="0">
            <a:schemeClr val="accent2"/>
          </a:effectRef>
          <a:fontRef idx="minor">
            <a:schemeClr val="dk1"/>
          </a:fontRef>
        </p:style>
        <p:txBody>
          <a:bodyPr lIns="101882" tIns="50941" rIns="101882" bIns="50941" rtlCol="0" anchor="ctr"/>
          <a:lstStyle/>
          <a:p>
            <a:pPr algn="ctr" defTabSz="509412" fontAlgn="auto">
              <a:spcBef>
                <a:spcPts val="0"/>
              </a:spcBef>
              <a:spcAft>
                <a:spcPts val="0"/>
              </a:spcAft>
            </a:pPr>
            <a:r>
              <a:rPr lang="en-US" sz="1800" b="1" u="sng" dirty="0" err="1">
                <a:solidFill>
                  <a:prstClr val="black"/>
                </a:solidFill>
                <a:latin typeface="Calibri"/>
              </a:rPr>
              <a:t>InSAR</a:t>
            </a:r>
            <a:r>
              <a:rPr lang="en-US" sz="1800" b="1" u="sng" dirty="0">
                <a:solidFill>
                  <a:prstClr val="black"/>
                </a:solidFill>
                <a:latin typeface="Calibri"/>
              </a:rPr>
              <a:t>/UAVSAR</a:t>
            </a:r>
          </a:p>
          <a:p>
            <a:pPr algn="ctr" defTabSz="509412" fontAlgn="auto">
              <a:spcBef>
                <a:spcPts val="0"/>
              </a:spcBef>
              <a:spcAft>
                <a:spcPts val="0"/>
              </a:spcAft>
            </a:pPr>
            <a:r>
              <a:rPr lang="en-US" sz="1800" i="1" dirty="0">
                <a:solidFill>
                  <a:prstClr val="black"/>
                </a:solidFill>
                <a:latin typeface="Calibri"/>
              </a:rPr>
              <a:t>JPL, ASF, UNAVCO</a:t>
            </a:r>
          </a:p>
        </p:txBody>
      </p:sp>
      <p:cxnSp>
        <p:nvCxnSpPr>
          <p:cNvPr id="37" name="Straight Arrow Connector 36"/>
          <p:cNvCxnSpPr/>
          <p:nvPr/>
        </p:nvCxnSpPr>
        <p:spPr>
          <a:xfrm flipH="1">
            <a:off x="132240" y="7077905"/>
            <a:ext cx="369390" cy="0"/>
          </a:xfrm>
          <a:prstGeom prst="straightConnector1">
            <a:avLst/>
          </a:prstGeom>
          <a:ln w="38100" cmpd="sng">
            <a:solidFill>
              <a:schemeClr val="bg2">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74980" y="6845561"/>
            <a:ext cx="1334268" cy="410654"/>
          </a:xfrm>
          <a:prstGeom prst="rect">
            <a:avLst/>
          </a:prstGeom>
          <a:noFill/>
        </p:spPr>
        <p:txBody>
          <a:bodyPr wrap="none" lIns="101882" tIns="50941" rIns="101882" bIns="50941" rtlCol="0">
            <a:spAutoFit/>
          </a:bodyPr>
          <a:lstStyle/>
          <a:p>
            <a:r>
              <a:rPr lang="en-US" sz="2000" b="1" dirty="0">
                <a:solidFill>
                  <a:schemeClr val="bg2">
                    <a:lumMod val="75000"/>
                    <a:lumOff val="25000"/>
                  </a:schemeClr>
                </a:solidFill>
              </a:rPr>
              <a:t>Raw data</a:t>
            </a:r>
          </a:p>
        </p:txBody>
      </p:sp>
      <p:sp>
        <p:nvSpPr>
          <p:cNvPr id="39" name="Slide Number Placeholder 1"/>
          <p:cNvSpPr>
            <a:spLocks noGrp="1"/>
          </p:cNvSpPr>
          <p:nvPr>
            <p:ph type="sldNum" sz="quarter" idx="11"/>
          </p:nvPr>
        </p:nvSpPr>
        <p:spPr>
          <a:xfrm>
            <a:off x="8775700" y="7210425"/>
            <a:ext cx="941388" cy="388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rgbClr val="666666"/>
                </a:solidFill>
                <a:latin typeface="55 Helvetica Roman" pitchFamily="1" charset="0"/>
                <a:ea typeface="ＭＳ Ｐゴシック" pitchFamily="34" charset="-128"/>
              </a:defRPr>
            </a:lvl1pPr>
            <a:lvl2pPr marL="742950" indent="-285750">
              <a:defRPr sz="900">
                <a:solidFill>
                  <a:srgbClr val="666666"/>
                </a:solidFill>
                <a:latin typeface="55 Helvetica Roman" pitchFamily="1" charset="0"/>
                <a:ea typeface="ＭＳ Ｐゴシック" pitchFamily="34" charset="-128"/>
              </a:defRPr>
            </a:lvl2pPr>
            <a:lvl3pPr marL="1143000" indent="-228600">
              <a:defRPr sz="900">
                <a:solidFill>
                  <a:srgbClr val="666666"/>
                </a:solidFill>
                <a:latin typeface="55 Helvetica Roman" pitchFamily="1" charset="0"/>
                <a:ea typeface="ＭＳ Ｐゴシック" pitchFamily="34" charset="-128"/>
              </a:defRPr>
            </a:lvl3pPr>
            <a:lvl4pPr marL="1600200" indent="-228600">
              <a:defRPr sz="900">
                <a:solidFill>
                  <a:srgbClr val="666666"/>
                </a:solidFill>
                <a:latin typeface="55 Helvetica Roman" pitchFamily="1" charset="0"/>
                <a:ea typeface="ＭＳ Ｐゴシック" pitchFamily="34" charset="-128"/>
              </a:defRPr>
            </a:lvl4pPr>
            <a:lvl5pPr marL="2057400" indent="-228600">
              <a:defRPr sz="900">
                <a:solidFill>
                  <a:srgbClr val="666666"/>
                </a:solidFill>
                <a:latin typeface="55 Helvetica Roman" pitchFamily="1" charset="0"/>
                <a:ea typeface="ＭＳ Ｐゴシック" pitchFamily="34" charset="-128"/>
              </a:defRPr>
            </a:lvl5pPr>
            <a:lvl6pPr marL="25146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6pPr>
            <a:lvl7pPr marL="29718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7pPr>
            <a:lvl8pPr marL="34290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8pPr>
            <a:lvl9pPr marL="3886200" indent="-228600" eaLnBrk="0" fontAlgn="base" hangingPunct="0">
              <a:spcBef>
                <a:spcPct val="0"/>
              </a:spcBef>
              <a:spcAft>
                <a:spcPct val="0"/>
              </a:spcAft>
              <a:defRPr sz="900">
                <a:solidFill>
                  <a:srgbClr val="666666"/>
                </a:solidFill>
                <a:latin typeface="55 Helvetica Roman" pitchFamily="1" charset="0"/>
                <a:ea typeface="ＭＳ Ｐゴシック" pitchFamily="34" charset="-128"/>
              </a:defRPr>
            </a:lvl9pPr>
          </a:lstStyle>
          <a:p>
            <a:fld id="{4086C67E-BCB9-41E8-B50F-41DD0C02FDBB}" type="slidenum">
              <a:rPr lang="en-US" altLang="en-US">
                <a:solidFill>
                  <a:srgbClr val="677085"/>
                </a:solidFill>
                <a:latin typeface="News Gothic MT" pitchFamily="-84" charset="0"/>
              </a:rPr>
              <a:pPr/>
              <a:t>5</a:t>
            </a:fld>
            <a:endParaRPr lang="en-US" altLang="en-US">
              <a:solidFill>
                <a:srgbClr val="677085"/>
              </a:solidFill>
              <a:latin typeface="News Gothic MT" pitchFamily="-84" charset="0"/>
            </a:endParaRPr>
          </a:p>
        </p:txBody>
      </p:sp>
      <p:sp>
        <p:nvSpPr>
          <p:cNvPr id="40" name="TextBox 39"/>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16721985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 Response Timeline</a:t>
            </a:r>
            <a:endParaRPr lang="en-US" dirty="0"/>
          </a:p>
        </p:txBody>
      </p:sp>
      <p:sp>
        <p:nvSpPr>
          <p:cNvPr id="4" name="Slide Number Placeholder 3"/>
          <p:cNvSpPr>
            <a:spLocks noGrp="1"/>
          </p:cNvSpPr>
          <p:nvPr>
            <p:ph type="sldNum" sz="quarter" idx="11"/>
          </p:nvPr>
        </p:nvSpPr>
        <p:spPr/>
        <p:txBody>
          <a:bodyPr/>
          <a:lstStyle/>
          <a:p>
            <a:fld id="{D9D1229F-5E97-4B17-BD98-F88B20A5D411}" type="slidenum">
              <a:rPr lang="en-US" altLang="en-US" smtClean="0"/>
              <a:pPr/>
              <a:t>6</a:t>
            </a:fld>
            <a:endParaRPr lang="en-US" altLang="en-US"/>
          </a:p>
        </p:txBody>
      </p:sp>
      <p:cxnSp>
        <p:nvCxnSpPr>
          <p:cNvPr id="5" name="Straight Connector 4"/>
          <p:cNvCxnSpPr/>
          <p:nvPr/>
        </p:nvCxnSpPr>
        <p:spPr>
          <a:xfrm>
            <a:off x="3918240" y="5193225"/>
            <a:ext cx="2906" cy="1236110"/>
          </a:xfrm>
          <a:prstGeom prst="line">
            <a:avLst/>
          </a:prstGeom>
        </p:spPr>
        <p:style>
          <a:lnRef idx="2">
            <a:schemeClr val="accent4"/>
          </a:lnRef>
          <a:fillRef idx="0">
            <a:schemeClr val="accent4"/>
          </a:fillRef>
          <a:effectRef idx="1">
            <a:schemeClr val="accent4"/>
          </a:effectRef>
          <a:fontRef idx="minor">
            <a:schemeClr val="tx1"/>
          </a:fontRef>
        </p:style>
      </p:cxnSp>
      <p:cxnSp>
        <p:nvCxnSpPr>
          <p:cNvPr id="6" name="Straight Connector 5"/>
          <p:cNvCxnSpPr/>
          <p:nvPr/>
        </p:nvCxnSpPr>
        <p:spPr>
          <a:xfrm>
            <a:off x="6444104" y="5189004"/>
            <a:ext cx="2906" cy="1236110"/>
          </a:xfrm>
          <a:prstGeom prst="line">
            <a:avLst/>
          </a:prstGeom>
          <a:ln>
            <a:solidFill>
              <a:srgbClr val="CC66FF"/>
            </a:solidFill>
          </a:ln>
        </p:spPr>
        <p:style>
          <a:lnRef idx="2">
            <a:schemeClr val="accent4"/>
          </a:lnRef>
          <a:fillRef idx="0">
            <a:schemeClr val="accent4"/>
          </a:fillRef>
          <a:effectRef idx="1">
            <a:schemeClr val="accent4"/>
          </a:effectRef>
          <a:fontRef idx="minor">
            <a:schemeClr val="tx1"/>
          </a:fontRef>
        </p:style>
      </p:cxnSp>
      <p:pic>
        <p:nvPicPr>
          <p:cNvPr id="7" name="Picture 6" descr="PIA18798_modes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2533" y="2938968"/>
            <a:ext cx="1002248" cy="1050947"/>
          </a:xfrm>
          <a:prstGeom prst="rect">
            <a:avLst/>
          </a:prstGeom>
        </p:spPr>
      </p:pic>
      <p:pic>
        <p:nvPicPr>
          <p:cNvPr id="8" name="Picture 7" descr="Napa_INLET_result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232" y="1901721"/>
            <a:ext cx="879180" cy="605036"/>
          </a:xfrm>
          <a:prstGeom prst="rect">
            <a:avLst/>
          </a:prstGeom>
        </p:spPr>
      </p:pic>
      <p:cxnSp>
        <p:nvCxnSpPr>
          <p:cNvPr id="9" name="Straight Connector 8"/>
          <p:cNvCxnSpPr/>
          <p:nvPr/>
        </p:nvCxnSpPr>
        <p:spPr>
          <a:xfrm flipH="1">
            <a:off x="3647293" y="3846678"/>
            <a:ext cx="0" cy="2582544"/>
          </a:xfrm>
          <a:prstGeom prst="line">
            <a:avLst/>
          </a:prstGeom>
          <a:ln>
            <a:solidFill>
              <a:srgbClr val="408000"/>
            </a:solidFill>
          </a:ln>
        </p:spPr>
        <p:style>
          <a:lnRef idx="2">
            <a:schemeClr val="accent3"/>
          </a:lnRef>
          <a:fillRef idx="0">
            <a:schemeClr val="accent3"/>
          </a:fillRef>
          <a:effectRef idx="1">
            <a:schemeClr val="accent3"/>
          </a:effectRef>
          <a:fontRef idx="minor">
            <a:schemeClr val="tx1"/>
          </a:fontRef>
        </p:style>
      </p:cxnSp>
      <p:pic>
        <p:nvPicPr>
          <p:cNvPr id="10" name="Picture 9" descr="WestNapaInversionS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9885" y="2501292"/>
            <a:ext cx="789909" cy="534505"/>
          </a:xfrm>
          <a:prstGeom prst="rect">
            <a:avLst/>
          </a:prstGeom>
        </p:spPr>
      </p:pic>
      <p:cxnSp>
        <p:nvCxnSpPr>
          <p:cNvPr id="11" name="Straight Connector 10"/>
          <p:cNvCxnSpPr/>
          <p:nvPr/>
        </p:nvCxnSpPr>
        <p:spPr>
          <a:xfrm flipH="1">
            <a:off x="7786588" y="3444014"/>
            <a:ext cx="0" cy="3013079"/>
          </a:xfrm>
          <a:prstGeom prst="line">
            <a:avLst/>
          </a:prstGeom>
          <a:ln>
            <a:solidFill>
              <a:srgbClr val="408000"/>
            </a:solidFill>
          </a:ln>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p:nvCxnSpPr>
        <p:spPr>
          <a:xfrm>
            <a:off x="4801952" y="3917227"/>
            <a:ext cx="249" cy="2512066"/>
          </a:xfrm>
          <a:prstGeom prst="line">
            <a:avLst/>
          </a:prstGeom>
          <a:ln>
            <a:solidFill>
              <a:srgbClr val="408000"/>
            </a:solidFill>
          </a:ln>
        </p:spPr>
        <p:style>
          <a:lnRef idx="2">
            <a:schemeClr val="accent3"/>
          </a:lnRef>
          <a:fillRef idx="0">
            <a:schemeClr val="accent3"/>
          </a:fillRef>
          <a:effectRef idx="1">
            <a:schemeClr val="accent3"/>
          </a:effectRef>
          <a:fontRef idx="minor">
            <a:schemeClr val="tx1"/>
          </a:fontRef>
        </p:style>
      </p:cxnSp>
      <p:cxnSp>
        <p:nvCxnSpPr>
          <p:cNvPr id="13" name="Straight Connector 12"/>
          <p:cNvCxnSpPr/>
          <p:nvPr/>
        </p:nvCxnSpPr>
        <p:spPr>
          <a:xfrm flipH="1">
            <a:off x="2852656" y="3426569"/>
            <a:ext cx="0" cy="3013079"/>
          </a:xfrm>
          <a:prstGeom prst="line">
            <a:avLst/>
          </a:prstGeom>
          <a:ln>
            <a:solidFill>
              <a:srgbClr val="408000"/>
            </a:solidFill>
          </a:ln>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p:nvCxnSpPr>
        <p:spPr>
          <a:xfrm flipH="1">
            <a:off x="1723765" y="3420712"/>
            <a:ext cx="0" cy="3013079"/>
          </a:xfrm>
          <a:prstGeom prst="line">
            <a:avLst/>
          </a:prstGeom>
          <a:ln>
            <a:solidFill>
              <a:srgbClr val="408000"/>
            </a:solidFill>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flipH="1">
            <a:off x="2391644" y="622313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343446" y="622313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295248" y="622313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247050" y="6212640"/>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198852" y="620962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150654" y="6205158"/>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102459" y="622313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439842" y="6236646"/>
            <a:ext cx="0" cy="234242"/>
          </a:xfrm>
          <a:prstGeom prst="line">
            <a:avLst/>
          </a:prstGeom>
          <a:ln>
            <a:solidFill>
              <a:srgbClr val="5B9BD5"/>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424043" y="6445025"/>
            <a:ext cx="7364412" cy="0"/>
          </a:xfrm>
          <a:prstGeom prst="straightConnector1">
            <a:avLst/>
          </a:prstGeom>
          <a:ln w="57150" cmpd="sng">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99053" y="4764021"/>
            <a:ext cx="905" cy="1662280"/>
          </a:xfrm>
          <a:prstGeom prst="line">
            <a:avLst/>
          </a:prstGeom>
          <a:ln>
            <a:solidFill>
              <a:srgbClr val="800000"/>
            </a:solidFill>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rot="19200000">
            <a:off x="1024392" y="3459205"/>
            <a:ext cx="3146777" cy="307777"/>
          </a:xfrm>
          <a:prstGeom prst="rect">
            <a:avLst/>
          </a:prstGeom>
          <a:noFill/>
        </p:spPr>
        <p:txBody>
          <a:bodyPr wrap="square" rtlCol="0">
            <a:spAutoFit/>
          </a:bodyPr>
          <a:lstStyle/>
          <a:p>
            <a:r>
              <a:rPr lang="en-US" sz="1400" dirty="0" smtClean="0"/>
              <a:t>M6.0 Earthquake</a:t>
            </a:r>
            <a:endParaRPr lang="en-US" sz="1400" dirty="0"/>
          </a:p>
        </p:txBody>
      </p:sp>
      <p:sp>
        <p:nvSpPr>
          <p:cNvPr id="26" name="TextBox 25"/>
          <p:cNvSpPr txBox="1"/>
          <p:nvPr/>
        </p:nvSpPr>
        <p:spPr>
          <a:xfrm>
            <a:off x="1197243" y="6506411"/>
            <a:ext cx="1270000" cy="523220"/>
          </a:xfrm>
          <a:prstGeom prst="rect">
            <a:avLst/>
          </a:prstGeom>
          <a:noFill/>
          <a:ln>
            <a:noFill/>
          </a:ln>
        </p:spPr>
        <p:txBody>
          <a:bodyPr wrap="square" rtlCol="0">
            <a:spAutoFit/>
          </a:bodyPr>
          <a:lstStyle/>
          <a:p>
            <a:r>
              <a:rPr lang="en-US" sz="1400" b="1" dirty="0" smtClean="0">
                <a:solidFill>
                  <a:srgbClr val="004080"/>
                </a:solidFill>
              </a:rPr>
              <a:t>Aug 24</a:t>
            </a:r>
          </a:p>
          <a:p>
            <a:r>
              <a:rPr lang="en-US" sz="1400" b="1" dirty="0" smtClean="0">
                <a:solidFill>
                  <a:srgbClr val="004080"/>
                </a:solidFill>
              </a:rPr>
              <a:t>Day 1</a:t>
            </a:r>
            <a:endParaRPr lang="en-US" sz="1400" b="1" dirty="0">
              <a:solidFill>
                <a:srgbClr val="004080"/>
              </a:solidFill>
            </a:endParaRPr>
          </a:p>
        </p:txBody>
      </p:sp>
      <p:cxnSp>
        <p:nvCxnSpPr>
          <p:cNvPr id="27" name="Straight Connector 26"/>
          <p:cNvCxnSpPr/>
          <p:nvPr/>
        </p:nvCxnSpPr>
        <p:spPr>
          <a:xfrm>
            <a:off x="1875835" y="5203650"/>
            <a:ext cx="2906" cy="1236110"/>
          </a:xfrm>
          <a:prstGeom prst="line">
            <a:avLst/>
          </a:prstGeom>
          <a:ln>
            <a:solidFill>
              <a:srgbClr val="8000FF"/>
            </a:solidFill>
          </a:ln>
        </p:spPr>
        <p:style>
          <a:lnRef idx="2">
            <a:schemeClr val="accent4"/>
          </a:lnRef>
          <a:fillRef idx="0">
            <a:schemeClr val="accent4"/>
          </a:fillRef>
          <a:effectRef idx="1">
            <a:schemeClr val="accent4"/>
          </a:effectRef>
          <a:fontRef idx="minor">
            <a:schemeClr val="tx1"/>
          </a:fontRef>
        </p:style>
      </p:cxnSp>
      <p:sp>
        <p:nvSpPr>
          <p:cNvPr id="28" name="TextBox 27"/>
          <p:cNvSpPr txBox="1"/>
          <p:nvPr/>
        </p:nvSpPr>
        <p:spPr>
          <a:xfrm>
            <a:off x="2912466" y="6506411"/>
            <a:ext cx="1270000" cy="523220"/>
          </a:xfrm>
          <a:prstGeom prst="rect">
            <a:avLst/>
          </a:prstGeom>
          <a:noFill/>
          <a:ln>
            <a:noFill/>
          </a:ln>
        </p:spPr>
        <p:txBody>
          <a:bodyPr wrap="square" rtlCol="0">
            <a:spAutoFit/>
          </a:bodyPr>
          <a:lstStyle/>
          <a:p>
            <a:r>
              <a:rPr lang="en-US" sz="1400" b="1" dirty="0" smtClean="0">
                <a:solidFill>
                  <a:srgbClr val="004080"/>
                </a:solidFill>
              </a:rPr>
              <a:t>Aug 26</a:t>
            </a:r>
          </a:p>
          <a:p>
            <a:r>
              <a:rPr lang="en-US" sz="1400" b="1" dirty="0" smtClean="0">
                <a:solidFill>
                  <a:srgbClr val="004080"/>
                </a:solidFill>
              </a:rPr>
              <a:t>Day 3</a:t>
            </a:r>
            <a:endParaRPr lang="en-US" sz="1400" b="1" dirty="0">
              <a:solidFill>
                <a:srgbClr val="004080"/>
              </a:solidFill>
            </a:endParaRPr>
          </a:p>
        </p:txBody>
      </p:sp>
      <p:sp>
        <p:nvSpPr>
          <p:cNvPr id="29" name="TextBox 28"/>
          <p:cNvSpPr txBox="1"/>
          <p:nvPr/>
        </p:nvSpPr>
        <p:spPr>
          <a:xfrm>
            <a:off x="4868663" y="6516907"/>
            <a:ext cx="1270000" cy="523220"/>
          </a:xfrm>
          <a:prstGeom prst="rect">
            <a:avLst/>
          </a:prstGeom>
          <a:noFill/>
          <a:ln>
            <a:noFill/>
          </a:ln>
        </p:spPr>
        <p:txBody>
          <a:bodyPr wrap="square" rtlCol="0">
            <a:spAutoFit/>
          </a:bodyPr>
          <a:lstStyle/>
          <a:p>
            <a:r>
              <a:rPr lang="en-US" sz="1400" b="1" dirty="0" smtClean="0">
                <a:solidFill>
                  <a:srgbClr val="004080"/>
                </a:solidFill>
              </a:rPr>
              <a:t>Aug 28</a:t>
            </a:r>
          </a:p>
          <a:p>
            <a:r>
              <a:rPr lang="en-US" sz="1400" b="1" dirty="0" smtClean="0">
                <a:solidFill>
                  <a:srgbClr val="004080"/>
                </a:solidFill>
              </a:rPr>
              <a:t>Day 5</a:t>
            </a:r>
            <a:endParaRPr lang="en-US" sz="1400" b="1" dirty="0">
              <a:solidFill>
                <a:srgbClr val="004080"/>
              </a:solidFill>
            </a:endParaRPr>
          </a:p>
        </p:txBody>
      </p:sp>
      <p:sp>
        <p:nvSpPr>
          <p:cNvPr id="30" name="TextBox 29"/>
          <p:cNvSpPr txBox="1"/>
          <p:nvPr/>
        </p:nvSpPr>
        <p:spPr>
          <a:xfrm>
            <a:off x="6840394" y="6537900"/>
            <a:ext cx="1270000" cy="523220"/>
          </a:xfrm>
          <a:prstGeom prst="rect">
            <a:avLst/>
          </a:prstGeom>
          <a:noFill/>
          <a:ln>
            <a:noFill/>
          </a:ln>
        </p:spPr>
        <p:txBody>
          <a:bodyPr wrap="square" rtlCol="0">
            <a:spAutoFit/>
          </a:bodyPr>
          <a:lstStyle/>
          <a:p>
            <a:r>
              <a:rPr lang="en-US" sz="1400" b="1" dirty="0" smtClean="0">
                <a:solidFill>
                  <a:srgbClr val="004080"/>
                </a:solidFill>
              </a:rPr>
              <a:t>Aug 30</a:t>
            </a:r>
          </a:p>
          <a:p>
            <a:r>
              <a:rPr lang="en-US" sz="1400" b="1" dirty="0" smtClean="0">
                <a:solidFill>
                  <a:srgbClr val="004080"/>
                </a:solidFill>
              </a:rPr>
              <a:t>Day 7 </a:t>
            </a:r>
            <a:endParaRPr lang="en-US" sz="1400" b="1" dirty="0">
              <a:solidFill>
                <a:srgbClr val="004080"/>
              </a:solidFill>
            </a:endParaRPr>
          </a:p>
        </p:txBody>
      </p:sp>
      <p:sp>
        <p:nvSpPr>
          <p:cNvPr id="31" name="TextBox 30"/>
          <p:cNvSpPr txBox="1"/>
          <p:nvPr/>
        </p:nvSpPr>
        <p:spPr>
          <a:xfrm rot="19200000">
            <a:off x="1673054" y="4407553"/>
            <a:ext cx="1621126" cy="523220"/>
          </a:xfrm>
          <a:prstGeom prst="rect">
            <a:avLst/>
          </a:prstGeom>
          <a:noFill/>
        </p:spPr>
        <p:txBody>
          <a:bodyPr wrap="square" rtlCol="0">
            <a:spAutoFit/>
          </a:bodyPr>
          <a:lstStyle/>
          <a:p>
            <a:r>
              <a:rPr lang="en-US" sz="1400" dirty="0" smtClean="0"/>
              <a:t>Clearinghouse Activated</a:t>
            </a:r>
            <a:endParaRPr lang="en-US" sz="1400" dirty="0"/>
          </a:p>
        </p:txBody>
      </p:sp>
      <p:sp>
        <p:nvSpPr>
          <p:cNvPr id="32" name="TextBox 31"/>
          <p:cNvSpPr txBox="1"/>
          <p:nvPr/>
        </p:nvSpPr>
        <p:spPr>
          <a:xfrm rot="19200000">
            <a:off x="1278432" y="2249732"/>
            <a:ext cx="3146777" cy="307777"/>
          </a:xfrm>
          <a:prstGeom prst="rect">
            <a:avLst/>
          </a:prstGeom>
          <a:noFill/>
        </p:spPr>
        <p:txBody>
          <a:bodyPr wrap="square" rtlCol="0">
            <a:spAutoFit/>
          </a:bodyPr>
          <a:lstStyle/>
          <a:p>
            <a:r>
              <a:rPr lang="en-US" sz="1400" dirty="0" smtClean="0"/>
              <a:t>Model Products  </a:t>
            </a:r>
            <a:endParaRPr lang="en-US" sz="1400" dirty="0"/>
          </a:p>
        </p:txBody>
      </p:sp>
      <p:sp>
        <p:nvSpPr>
          <p:cNvPr id="33" name="TextBox 32"/>
          <p:cNvSpPr txBox="1"/>
          <p:nvPr/>
        </p:nvSpPr>
        <p:spPr>
          <a:xfrm rot="19200000">
            <a:off x="2368013" y="2197523"/>
            <a:ext cx="3146777" cy="307777"/>
          </a:xfrm>
          <a:prstGeom prst="rect">
            <a:avLst/>
          </a:prstGeom>
          <a:noFill/>
        </p:spPr>
        <p:txBody>
          <a:bodyPr wrap="square" rtlCol="0">
            <a:spAutoFit/>
          </a:bodyPr>
          <a:lstStyle/>
          <a:p>
            <a:r>
              <a:rPr lang="en-US" sz="1400" dirty="0" smtClean="0"/>
              <a:t>GPS Surface Deformation</a:t>
            </a:r>
            <a:endParaRPr lang="en-US" sz="1400" dirty="0"/>
          </a:p>
        </p:txBody>
      </p:sp>
      <p:sp>
        <p:nvSpPr>
          <p:cNvPr id="34" name="TextBox 33"/>
          <p:cNvSpPr txBox="1"/>
          <p:nvPr/>
        </p:nvSpPr>
        <p:spPr>
          <a:xfrm rot="19200000">
            <a:off x="3275541" y="2606931"/>
            <a:ext cx="3146777" cy="307777"/>
          </a:xfrm>
          <a:prstGeom prst="rect">
            <a:avLst/>
          </a:prstGeom>
          <a:noFill/>
        </p:spPr>
        <p:txBody>
          <a:bodyPr wrap="square" rtlCol="0">
            <a:spAutoFit/>
          </a:bodyPr>
          <a:lstStyle/>
          <a:p>
            <a:r>
              <a:rPr lang="en-US" sz="1400" dirty="0" smtClean="0"/>
              <a:t>Fault Model  </a:t>
            </a:r>
            <a:endParaRPr lang="en-US" sz="1400" dirty="0"/>
          </a:p>
        </p:txBody>
      </p:sp>
      <p:sp>
        <p:nvSpPr>
          <p:cNvPr id="35" name="TextBox 34"/>
          <p:cNvSpPr txBox="1"/>
          <p:nvPr/>
        </p:nvSpPr>
        <p:spPr>
          <a:xfrm rot="19200000">
            <a:off x="3597359" y="4299929"/>
            <a:ext cx="1730854" cy="523220"/>
          </a:xfrm>
          <a:prstGeom prst="rect">
            <a:avLst/>
          </a:prstGeom>
          <a:noFill/>
        </p:spPr>
        <p:txBody>
          <a:bodyPr wrap="square" rtlCol="0">
            <a:spAutoFit/>
          </a:bodyPr>
          <a:lstStyle/>
          <a:p>
            <a:r>
              <a:rPr lang="en-US" sz="1400" dirty="0" smtClean="0"/>
              <a:t>COSMO-</a:t>
            </a:r>
            <a:r>
              <a:rPr lang="en-US" sz="1400" dirty="0" err="1" smtClean="0"/>
              <a:t>SkyMed</a:t>
            </a:r>
            <a:r>
              <a:rPr lang="en-US" sz="1400" dirty="0" smtClean="0"/>
              <a:t> images Napa area</a:t>
            </a:r>
            <a:endParaRPr lang="en-US" sz="1400" dirty="0"/>
          </a:p>
        </p:txBody>
      </p:sp>
      <p:sp>
        <p:nvSpPr>
          <p:cNvPr id="36" name="TextBox 35"/>
          <p:cNvSpPr txBox="1"/>
          <p:nvPr/>
        </p:nvSpPr>
        <p:spPr>
          <a:xfrm rot="19200000">
            <a:off x="4473411" y="2976889"/>
            <a:ext cx="1862353" cy="523220"/>
          </a:xfrm>
          <a:prstGeom prst="rect">
            <a:avLst/>
          </a:prstGeom>
          <a:noFill/>
        </p:spPr>
        <p:txBody>
          <a:bodyPr wrap="square" rtlCol="0">
            <a:spAutoFit/>
          </a:bodyPr>
          <a:lstStyle/>
          <a:p>
            <a:r>
              <a:rPr lang="en-US" sz="1400" dirty="0" smtClean="0"/>
              <a:t>First Radar Surface Deformation</a:t>
            </a:r>
            <a:endParaRPr lang="en-US" sz="1400" dirty="0"/>
          </a:p>
        </p:txBody>
      </p:sp>
      <p:sp>
        <p:nvSpPr>
          <p:cNvPr id="37" name="TextBox 36"/>
          <p:cNvSpPr txBox="1"/>
          <p:nvPr/>
        </p:nvSpPr>
        <p:spPr>
          <a:xfrm rot="19200000">
            <a:off x="6012813" y="4101818"/>
            <a:ext cx="1948368" cy="523220"/>
          </a:xfrm>
          <a:prstGeom prst="rect">
            <a:avLst/>
          </a:prstGeom>
          <a:noFill/>
        </p:spPr>
        <p:txBody>
          <a:bodyPr wrap="square" rtlCol="0">
            <a:spAutoFit/>
          </a:bodyPr>
          <a:lstStyle/>
          <a:p>
            <a:r>
              <a:rPr lang="en-US" sz="1400" dirty="0" smtClean="0"/>
              <a:t>NASA UAVSAR images Napa area</a:t>
            </a:r>
            <a:endParaRPr lang="en-US" sz="1400" dirty="0"/>
          </a:p>
        </p:txBody>
      </p:sp>
      <p:pic>
        <p:nvPicPr>
          <p:cNvPr id="38" name="Picture 37" descr="Slide01.jpg"/>
          <p:cNvPicPr>
            <a:picLocks noChangeAspect="1"/>
          </p:cNvPicPr>
          <p:nvPr/>
        </p:nvPicPr>
        <p:blipFill rotWithShape="1">
          <a:blip r:embed="rId5" cstate="screen">
            <a:extLst>
              <a:ext uri="{28A0092B-C50C-407E-A947-70E740481C1C}">
                <a14:useLocalDpi xmlns:a14="http://schemas.microsoft.com/office/drawing/2010/main"/>
              </a:ext>
            </a:extLst>
          </a:blip>
          <a:srcRect r="-1080"/>
          <a:stretch/>
        </p:blipFill>
        <p:spPr>
          <a:xfrm>
            <a:off x="6281771" y="5445921"/>
            <a:ext cx="1448761" cy="535228"/>
          </a:xfrm>
          <a:prstGeom prst="rect">
            <a:avLst/>
          </a:prstGeom>
        </p:spPr>
      </p:pic>
      <p:sp>
        <p:nvSpPr>
          <p:cNvPr id="39" name="TextBox 38"/>
          <p:cNvSpPr txBox="1"/>
          <p:nvPr/>
        </p:nvSpPr>
        <p:spPr>
          <a:xfrm rot="19200000">
            <a:off x="7422738" y="2406343"/>
            <a:ext cx="1624544" cy="738664"/>
          </a:xfrm>
          <a:prstGeom prst="rect">
            <a:avLst/>
          </a:prstGeom>
          <a:noFill/>
        </p:spPr>
        <p:txBody>
          <a:bodyPr wrap="square" rtlCol="0">
            <a:spAutoFit/>
          </a:bodyPr>
          <a:lstStyle/>
          <a:p>
            <a:r>
              <a:rPr lang="en-US" sz="1400" dirty="0" smtClean="0"/>
              <a:t>NASA UAVSAR Surface Deformation </a:t>
            </a:r>
            <a:endParaRPr lang="en-US" sz="1400" dirty="0"/>
          </a:p>
        </p:txBody>
      </p:sp>
      <p:pic>
        <p:nvPicPr>
          <p:cNvPr id="40" name="Picture 39" descr="Screen Shot 2014-09-04 at 8.51.0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98455" y="3820157"/>
            <a:ext cx="1521503" cy="1067903"/>
          </a:xfrm>
          <a:prstGeom prst="rect">
            <a:avLst/>
          </a:prstGeom>
          <a:ln>
            <a:solidFill>
              <a:srgbClr val="000000"/>
            </a:solidFill>
          </a:ln>
        </p:spPr>
      </p:pic>
      <p:pic>
        <p:nvPicPr>
          <p:cNvPr id="41" name="Picture 40" descr="Screen Shot 2014-10-03 at 6.22.34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1327" y="5387819"/>
            <a:ext cx="1554573" cy="502645"/>
          </a:xfrm>
          <a:prstGeom prst="rect">
            <a:avLst/>
          </a:prstGeom>
        </p:spPr>
      </p:pic>
      <p:pic>
        <p:nvPicPr>
          <p:cNvPr id="42" name="Picture 41" descr="P261 North.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4541" y="1865356"/>
            <a:ext cx="791522" cy="514346"/>
          </a:xfrm>
          <a:prstGeom prst="rect">
            <a:avLst/>
          </a:prstGeom>
          <a:ln>
            <a:solidFill>
              <a:schemeClr val="tx1"/>
            </a:solidFill>
          </a:ln>
          <a:effectLst/>
        </p:spPr>
      </p:pic>
      <p:sp>
        <p:nvSpPr>
          <p:cNvPr id="43" name="TextBox 42"/>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32312235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Model Products:</a:t>
            </a:r>
            <a:br>
              <a:rPr lang="en-US" sz="2800" dirty="0" smtClean="0"/>
            </a:br>
            <a:r>
              <a:rPr lang="en-US" sz="2800" dirty="0" smtClean="0"/>
              <a:t>Napa Earthquake Response Day 1</a:t>
            </a:r>
            <a:endParaRPr lang="en-US" sz="2800" dirty="0"/>
          </a:p>
        </p:txBody>
      </p:sp>
      <p:sp>
        <p:nvSpPr>
          <p:cNvPr id="3" name="Slide Number Placeholder 2"/>
          <p:cNvSpPr>
            <a:spLocks noGrp="1"/>
          </p:cNvSpPr>
          <p:nvPr>
            <p:ph type="sldNum" sz="quarter" idx="11"/>
          </p:nvPr>
        </p:nvSpPr>
        <p:spPr/>
        <p:txBody>
          <a:bodyPr/>
          <a:lstStyle/>
          <a:p>
            <a:fld id="{D9D1229F-5E97-4B17-BD98-F88B20A5D411}" type="slidenum">
              <a:rPr lang="en-US" altLang="en-US" smtClean="0"/>
              <a:pPr/>
              <a:t>7</a:t>
            </a:fld>
            <a:endParaRPr lang="en-US" altLang="en-US"/>
          </a:p>
        </p:txBody>
      </p:sp>
      <p:sp>
        <p:nvSpPr>
          <p:cNvPr id="4" name="TextBox 3"/>
          <p:cNvSpPr txBox="1"/>
          <p:nvPr/>
        </p:nvSpPr>
        <p:spPr>
          <a:xfrm>
            <a:off x="474133" y="1324578"/>
            <a:ext cx="8816577" cy="1200329"/>
          </a:xfrm>
          <a:prstGeom prst="rect">
            <a:avLst/>
          </a:prstGeom>
          <a:noFill/>
        </p:spPr>
        <p:txBody>
          <a:bodyPr wrap="square" rtlCol="0">
            <a:spAutoFit/>
          </a:bodyPr>
          <a:lstStyle/>
          <a:p>
            <a:pPr marL="285750" indent="-285750">
              <a:buFont typeface="Arial"/>
              <a:buChar char="•"/>
            </a:pPr>
            <a:r>
              <a:rPr lang="en-US" sz="1800" dirty="0" smtClean="0">
                <a:latin typeface="+mj-lt"/>
              </a:rPr>
              <a:t>Map data products, including a rapid damage and loss estimate, were provided to California Earthquake Clearinghouse within 24 hours of the event </a:t>
            </a:r>
          </a:p>
          <a:p>
            <a:pPr marL="285750" indent="-285750">
              <a:buFont typeface="Arial"/>
              <a:buChar char="•"/>
            </a:pPr>
            <a:r>
              <a:rPr lang="en-US" sz="1800" dirty="0" smtClean="0">
                <a:latin typeface="+mj-lt"/>
              </a:rPr>
              <a:t>Information can aid in prompt allocation of resources</a:t>
            </a:r>
          </a:p>
        </p:txBody>
      </p:sp>
      <p:sp>
        <p:nvSpPr>
          <p:cNvPr id="5" name="TextBox 4"/>
          <p:cNvSpPr txBox="1"/>
          <p:nvPr/>
        </p:nvSpPr>
        <p:spPr>
          <a:xfrm>
            <a:off x="5715897" y="2993538"/>
            <a:ext cx="3428103" cy="584776"/>
          </a:xfrm>
          <a:prstGeom prst="rect">
            <a:avLst/>
          </a:prstGeom>
          <a:noFill/>
        </p:spPr>
        <p:txBody>
          <a:bodyPr wrap="square" rtlCol="0">
            <a:spAutoFit/>
          </a:bodyPr>
          <a:lstStyle/>
          <a:p>
            <a:pPr algn="r"/>
            <a:r>
              <a:rPr lang="en-US" sz="1600" b="0" i="1" dirty="0" smtClean="0">
                <a:solidFill>
                  <a:schemeClr val="bg1"/>
                </a:solidFill>
                <a:latin typeface="+mj-lt"/>
                <a:cs typeface="Helvetica"/>
              </a:rPr>
              <a:t>Predicted Surface Strain with Critical Infrastructure</a:t>
            </a:r>
            <a:endParaRPr lang="en-US" sz="1600" b="0" i="1" dirty="0">
              <a:solidFill>
                <a:schemeClr val="bg1"/>
              </a:solidFill>
              <a:latin typeface="+mj-lt"/>
            </a:endParaRPr>
          </a:p>
        </p:txBody>
      </p:sp>
      <p:pic>
        <p:nvPicPr>
          <p:cNvPr id="8" name="Picture 7" descr="aftershock_overla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832" y="2585761"/>
            <a:ext cx="4409803" cy="2997120"/>
          </a:xfrm>
          <a:prstGeom prst="rect">
            <a:avLst/>
          </a:prstGeom>
        </p:spPr>
      </p:pic>
      <p:sp>
        <p:nvSpPr>
          <p:cNvPr id="9" name="TextBox 8"/>
          <p:cNvSpPr txBox="1"/>
          <p:nvPr/>
        </p:nvSpPr>
        <p:spPr>
          <a:xfrm>
            <a:off x="5229905" y="5624617"/>
            <a:ext cx="4011747" cy="1519390"/>
          </a:xfrm>
          <a:prstGeom prst="rect">
            <a:avLst/>
          </a:prstGeom>
          <a:noFill/>
        </p:spPr>
        <p:txBody>
          <a:bodyPr wrap="square" rtlCol="0">
            <a:spAutoFit/>
          </a:bodyPr>
          <a:lstStyle/>
          <a:p>
            <a:pPr>
              <a:spcAft>
                <a:spcPts val="300"/>
              </a:spcAft>
            </a:pPr>
            <a:r>
              <a:rPr lang="en-US" sz="1000" b="1" i="1" dirty="0">
                <a:latin typeface="Helvetica"/>
                <a:cs typeface="Helvetica"/>
              </a:rPr>
              <a:t>Earthquake Aftershock Forecast Map with Critical Infrastructure </a:t>
            </a:r>
            <a:r>
              <a:rPr lang="en-US" sz="1000" b="1" i="1" dirty="0" smtClean="0">
                <a:latin typeface="Helvetica"/>
                <a:cs typeface="Helvetica"/>
              </a:rPr>
              <a:t>Overlay</a:t>
            </a:r>
            <a:endParaRPr lang="en-US" sz="1000" b="1" dirty="0" smtClean="0">
              <a:latin typeface="Helvetica"/>
              <a:cs typeface="Helvetica"/>
            </a:endParaRPr>
          </a:p>
          <a:p>
            <a:pPr>
              <a:lnSpc>
                <a:spcPct val="110000"/>
              </a:lnSpc>
              <a:spcAft>
                <a:spcPts val="300"/>
              </a:spcAft>
            </a:pPr>
            <a:r>
              <a:rPr lang="en-US" sz="900" dirty="0" smtClean="0">
                <a:latin typeface="Helvetica"/>
                <a:cs typeface="Helvetica"/>
              </a:rPr>
              <a:t>Highlights </a:t>
            </a:r>
            <a:r>
              <a:rPr lang="en-US" sz="900" dirty="0">
                <a:latin typeface="Helvetica"/>
                <a:cs typeface="Helvetica"/>
              </a:rPr>
              <a:t>areas where aftershocks are likely to occur. These maps show estimated aftershock risk in a color scale -- warmer colors represent higher risk and cooler colors lower risk. Using the critical infrastructure overlays with damage estimates, decision makers can better direct response efforts. For example, the map shows an emergency care facility within the affected area that was predicted to sustain slight damage, which can later be verified in the field</a:t>
            </a:r>
            <a:r>
              <a:rPr lang="en-US" sz="1000" dirty="0">
                <a:latin typeface="Helvetica"/>
                <a:cs typeface="Helvetica"/>
              </a:rPr>
              <a:t>.</a:t>
            </a:r>
          </a:p>
        </p:txBody>
      </p:sp>
      <p:pic>
        <p:nvPicPr>
          <p:cNvPr id="10" name="Picture 9" descr="strainmag_overla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88" y="2579993"/>
            <a:ext cx="4411969" cy="3002888"/>
          </a:xfrm>
          <a:prstGeom prst="rect">
            <a:avLst/>
          </a:prstGeom>
        </p:spPr>
      </p:pic>
      <p:sp>
        <p:nvSpPr>
          <p:cNvPr id="11" name="TextBox 10"/>
          <p:cNvSpPr txBox="1"/>
          <p:nvPr/>
        </p:nvSpPr>
        <p:spPr>
          <a:xfrm>
            <a:off x="660914" y="5617235"/>
            <a:ext cx="4466509" cy="1492716"/>
          </a:xfrm>
          <a:prstGeom prst="rect">
            <a:avLst/>
          </a:prstGeom>
          <a:noFill/>
        </p:spPr>
        <p:txBody>
          <a:bodyPr wrap="square" rtlCol="0">
            <a:spAutoFit/>
          </a:bodyPr>
          <a:lstStyle/>
          <a:p>
            <a:pPr>
              <a:spcBef>
                <a:spcPts val="600"/>
              </a:spcBef>
              <a:spcAft>
                <a:spcPts val="600"/>
              </a:spcAft>
            </a:pPr>
            <a:r>
              <a:rPr lang="en-US" sz="1000" b="1" i="1" dirty="0">
                <a:latin typeface="Helvetica"/>
                <a:cs typeface="Helvetica"/>
              </a:rPr>
              <a:t>Strain Magnitude Map with Critical Infrastructure </a:t>
            </a:r>
            <a:r>
              <a:rPr lang="en-US" sz="1000" b="1" i="1" dirty="0" smtClean="0">
                <a:latin typeface="Helvetica"/>
                <a:cs typeface="Helvetica"/>
              </a:rPr>
              <a:t>Overlay</a:t>
            </a:r>
            <a:r>
              <a:rPr lang="en-US" sz="1000" b="1" dirty="0" smtClean="0">
                <a:latin typeface="Helvetica"/>
                <a:cs typeface="Helvetica"/>
              </a:rPr>
              <a:t> </a:t>
            </a:r>
            <a:r>
              <a:rPr lang="en-US" dirty="0" smtClean="0">
                <a:latin typeface="Helvetica"/>
                <a:cs typeface="Helvetica"/>
              </a:rPr>
              <a:t>Highlights </a:t>
            </a:r>
            <a:r>
              <a:rPr lang="en-US" dirty="0">
                <a:latin typeface="Helvetica"/>
                <a:cs typeface="Helvetica"/>
              </a:rPr>
              <a:t>areas where greatest ground deformation (motion) has occurred based on a fault model. Once GPS observations are available, the model can be refined and deformation better constrained. These maps provide an early estimate of where the deformation has occurred, and where damage may be localized. Using the critical infrastructure overlays with damage estimates, decision makers can direct response efforts. The map shows an airport in the affected area that was predicted to have sustained minor damage. The infrastructure information contains both a damage estimate and location to help direct response efforts. With later satellite observations and field reconnaissance, this information can be verified</a:t>
            </a:r>
            <a:r>
              <a:rPr lang="en-US" dirty="0" smtClean="0">
                <a:latin typeface="Helvetica"/>
                <a:cs typeface="Helvetica"/>
              </a:rPr>
              <a:t>.</a:t>
            </a:r>
          </a:p>
        </p:txBody>
      </p:sp>
      <p:sp>
        <p:nvSpPr>
          <p:cNvPr id="13" name="TextBox 12"/>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Tree>
    <p:extLst>
      <p:ext uri="{BB962C8B-B14F-4D97-AF65-F5344CB8AC3E}">
        <p14:creationId xmlns:p14="http://schemas.microsoft.com/office/powerpoint/2010/main" val="33718970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0851" y="427425"/>
            <a:ext cx="6317545" cy="523220"/>
          </a:xfrm>
          <a:prstGeom prst="rect">
            <a:avLst/>
          </a:prstGeom>
          <a:noFill/>
        </p:spPr>
        <p:txBody>
          <a:bodyPr wrap="square" lIns="101882" tIns="50941" rIns="101882" bIns="50941">
            <a:spAutoFit/>
          </a:bodyPr>
          <a:lstStyle/>
          <a:p>
            <a:pPr defTabSz="509412" eaLnBrk="1" fontAlgn="auto" hangingPunct="1">
              <a:spcBef>
                <a:spcPts val="0"/>
              </a:spcBef>
              <a:spcAft>
                <a:spcPts val="0"/>
              </a:spcAft>
              <a:defRPr/>
            </a:pPr>
            <a:r>
              <a:rPr lang="en-US" sz="2700" dirty="0">
                <a:solidFill>
                  <a:srgbClr val="800000"/>
                </a:solidFill>
                <a:latin typeface="Calibri"/>
                <a:ea typeface="+mn-ea"/>
              </a:rPr>
              <a:t>Mapping Faults with NASA UAVSAR – Day 7</a:t>
            </a:r>
          </a:p>
        </p:txBody>
      </p:sp>
      <p:sp>
        <p:nvSpPr>
          <p:cNvPr id="3" name="TextBox 2"/>
          <p:cNvSpPr txBox="1"/>
          <p:nvPr/>
        </p:nvSpPr>
        <p:spPr>
          <a:xfrm>
            <a:off x="282225" y="6870963"/>
            <a:ext cx="10058399" cy="318321"/>
          </a:xfrm>
          <a:prstGeom prst="rect">
            <a:avLst/>
          </a:prstGeom>
          <a:noFill/>
        </p:spPr>
        <p:txBody>
          <a:bodyPr wrap="square" lIns="101882" tIns="50941" rIns="101882" bIns="50941" rtlCol="0">
            <a:spAutoFit/>
          </a:bodyPr>
          <a:lstStyle/>
          <a:p>
            <a:pPr marL="285750" indent="-285750">
              <a:buFont typeface="Arial"/>
              <a:buChar char="•"/>
            </a:pPr>
            <a:r>
              <a:rPr lang="en-US" sz="1400" dirty="0"/>
              <a:t>NASA UAVSAR data was acquired to aid rapid response activities in determining </a:t>
            </a:r>
            <a:r>
              <a:rPr lang="en-US" sz="1400" dirty="0" smtClean="0"/>
              <a:t>faulting </a:t>
            </a:r>
            <a:r>
              <a:rPr lang="en-US" sz="1400" dirty="0"/>
              <a:t>and levee/aqueduct status. </a:t>
            </a:r>
          </a:p>
        </p:txBody>
      </p:sp>
      <p:grpSp>
        <p:nvGrpSpPr>
          <p:cNvPr id="8" name="Group 7"/>
          <p:cNvGrpSpPr/>
          <p:nvPr/>
        </p:nvGrpSpPr>
        <p:grpSpPr>
          <a:xfrm>
            <a:off x="1415810" y="1114346"/>
            <a:ext cx="7546459" cy="5685798"/>
            <a:chOff x="-65520" y="-10559"/>
            <a:chExt cx="9387727" cy="6865049"/>
          </a:xfrm>
        </p:grpSpPr>
        <p:pic>
          <p:nvPicPr>
            <p:cNvPr id="9" name="Picture 8" descr="UAVSAR-ModelContext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559"/>
              <a:ext cx="9144000" cy="6185535"/>
            </a:xfrm>
            <a:prstGeom prst="rect">
              <a:avLst/>
            </a:prstGeom>
          </p:spPr>
        </p:pic>
        <p:cxnSp>
          <p:nvCxnSpPr>
            <p:cNvPr id="10" name="Straight Arrow Connector 9"/>
            <p:cNvCxnSpPr/>
            <p:nvPr/>
          </p:nvCxnSpPr>
          <p:spPr>
            <a:xfrm>
              <a:off x="3264045" y="3548153"/>
              <a:ext cx="1688955" cy="905169"/>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800403" y="3124594"/>
              <a:ext cx="457397" cy="7580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757480" y="1856632"/>
              <a:ext cx="271720" cy="12456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77398" y="4408068"/>
              <a:ext cx="275602" cy="16393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971800" y="1475752"/>
              <a:ext cx="385182" cy="119124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902994" y="950865"/>
              <a:ext cx="773406" cy="649335"/>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0" y="1496259"/>
              <a:ext cx="147869" cy="7020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066800" y="2209800"/>
              <a:ext cx="836544" cy="73878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66354" y="2305819"/>
              <a:ext cx="1233846" cy="437381"/>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609600" y="2667000"/>
              <a:ext cx="442721" cy="137407"/>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6691" y="3099153"/>
              <a:ext cx="112940" cy="25441"/>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245533" y="2305818"/>
              <a:ext cx="71967" cy="169334"/>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374084" y="5029200"/>
              <a:ext cx="216716" cy="20743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294499" y="1816830"/>
              <a:ext cx="182251" cy="9171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65520" y="4721905"/>
              <a:ext cx="2297845" cy="689114"/>
              <a:chOff x="111712" y="3290983"/>
              <a:chExt cx="2297845" cy="689114"/>
            </a:xfrm>
          </p:grpSpPr>
          <p:cxnSp>
            <p:nvCxnSpPr>
              <p:cNvPr id="72" name="Straight Arrow Connector 71"/>
              <p:cNvCxnSpPr/>
              <p:nvPr/>
            </p:nvCxnSpPr>
            <p:spPr>
              <a:xfrm>
                <a:off x="549217" y="3644989"/>
                <a:ext cx="1090738" cy="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11712" y="3290983"/>
                <a:ext cx="2297845" cy="334449"/>
              </a:xfrm>
              <a:prstGeom prst="rect">
                <a:avLst/>
              </a:prstGeom>
              <a:noFill/>
            </p:spPr>
            <p:txBody>
              <a:bodyPr wrap="none" rtlCol="0">
                <a:spAutoFit/>
              </a:bodyPr>
              <a:lstStyle/>
              <a:p>
                <a:pPr algn="ctr"/>
                <a:r>
                  <a:rPr lang="en-US" sz="1200" dirty="0">
                    <a:solidFill>
                      <a:srgbClr val="FFFF00"/>
                    </a:solidFill>
                    <a:latin typeface="Arial Narrow"/>
                    <a:cs typeface="Arial Narrow"/>
                  </a:rPr>
                  <a:t>JPL/Caltech ARIA Rapid GPS</a:t>
                </a:r>
              </a:p>
            </p:txBody>
          </p:sp>
          <p:sp>
            <p:nvSpPr>
              <p:cNvPr id="74" name="TextBox 73"/>
              <p:cNvSpPr txBox="1"/>
              <p:nvPr/>
            </p:nvSpPr>
            <p:spPr>
              <a:xfrm>
                <a:off x="324205" y="3646515"/>
                <a:ext cx="1540765" cy="333582"/>
              </a:xfrm>
              <a:prstGeom prst="rect">
                <a:avLst/>
              </a:prstGeom>
              <a:noFill/>
            </p:spPr>
            <p:txBody>
              <a:bodyPr wrap="none" rtlCol="0">
                <a:spAutoFit/>
              </a:bodyPr>
              <a:lstStyle/>
              <a:p>
                <a:pPr algn="ctr"/>
                <a:r>
                  <a:rPr lang="en-US" sz="1200" dirty="0">
                    <a:solidFill>
                      <a:srgbClr val="FFFF00"/>
                    </a:solidFill>
                    <a:latin typeface="Arial Narrow"/>
                    <a:cs typeface="Arial Narrow"/>
                  </a:rPr>
                  <a:t>2 cm displacement</a:t>
                </a:r>
              </a:p>
            </p:txBody>
          </p:sp>
        </p:grpSp>
        <p:sp>
          <p:nvSpPr>
            <p:cNvPr id="25" name="Rectangle 24"/>
            <p:cNvSpPr/>
            <p:nvPr/>
          </p:nvSpPr>
          <p:spPr>
            <a:xfrm>
              <a:off x="1794719" y="2164901"/>
              <a:ext cx="1631660" cy="1107842"/>
            </a:xfrm>
            <a:prstGeom prst="rect">
              <a:avLst/>
            </a:prstGeom>
            <a:noFill/>
            <a:ln w="19050" cmpd="sng">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6" name="Straight Connector 25"/>
            <p:cNvCxnSpPr/>
            <p:nvPr/>
          </p:nvCxnSpPr>
          <p:spPr>
            <a:xfrm>
              <a:off x="3426379" y="3272743"/>
              <a:ext cx="5717620" cy="2912995"/>
            </a:xfrm>
            <a:prstGeom prst="line">
              <a:avLst/>
            </a:prstGeom>
            <a:ln>
              <a:solidFill>
                <a:srgbClr val="CCFFCC"/>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7356" y="5289500"/>
              <a:ext cx="950206" cy="343692"/>
            </a:xfrm>
            <a:prstGeom prst="rect">
              <a:avLst/>
            </a:prstGeom>
            <a:noFill/>
          </p:spPr>
          <p:txBody>
            <a:bodyPr wrap="none" rtlCol="0">
              <a:spAutoFit/>
            </a:bodyPr>
            <a:lstStyle/>
            <a:p>
              <a:r>
                <a:rPr lang="en-US" sz="1200" b="1" dirty="0">
                  <a:latin typeface="Arial Narrow"/>
                  <a:cs typeface="Arial Narrow"/>
                </a:rPr>
                <a:t>Epicenter</a:t>
              </a:r>
            </a:p>
          </p:txBody>
        </p:sp>
        <p:sp>
          <p:nvSpPr>
            <p:cNvPr id="28" name="TextBox 27"/>
            <p:cNvSpPr txBox="1"/>
            <p:nvPr/>
          </p:nvSpPr>
          <p:spPr>
            <a:xfrm>
              <a:off x="1390345" y="6194574"/>
              <a:ext cx="7931862" cy="594577"/>
            </a:xfrm>
            <a:prstGeom prst="rect">
              <a:avLst/>
            </a:prstGeom>
            <a:noFill/>
          </p:spPr>
          <p:txBody>
            <a:bodyPr wrap="square" rtlCol="0">
              <a:spAutoFit/>
            </a:bodyPr>
            <a:lstStyle/>
            <a:p>
              <a:r>
                <a:rPr lang="en-US" sz="1300" dirty="0"/>
                <a:t>NASA/JPL UAVSAR results showing multiple fault offsets from the earthquake. Each color band fringe is 12 cm displacement toward the instrument</a:t>
              </a:r>
            </a:p>
          </p:txBody>
        </p:sp>
        <p:pic>
          <p:nvPicPr>
            <p:cNvPr id="29" name="Picture 28" descr="GeoGateway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35" y="6352954"/>
              <a:ext cx="1044515" cy="391695"/>
            </a:xfrm>
            <a:prstGeom prst="rect">
              <a:avLst/>
            </a:prstGeom>
          </p:spPr>
        </p:pic>
        <p:sp>
          <p:nvSpPr>
            <p:cNvPr id="30" name="TextBox 29"/>
            <p:cNvSpPr txBox="1"/>
            <p:nvPr/>
          </p:nvSpPr>
          <p:spPr>
            <a:xfrm>
              <a:off x="46791" y="32206"/>
              <a:ext cx="4715250" cy="817542"/>
            </a:xfrm>
            <a:prstGeom prst="rect">
              <a:avLst/>
            </a:prstGeom>
            <a:noFill/>
          </p:spPr>
          <p:txBody>
            <a:bodyPr wrap="none" rtlCol="0">
              <a:spAutoFit/>
            </a:bodyPr>
            <a:lstStyle/>
            <a:p>
              <a:pPr algn="ctr"/>
              <a:r>
                <a:rPr lang="en-US" sz="2000" b="1" dirty="0">
                  <a:solidFill>
                    <a:srgbClr val="FFFF00"/>
                  </a:solidFill>
                  <a:latin typeface="Arial"/>
                  <a:cs typeface="Arial"/>
                </a:rPr>
                <a:t>M 6.0 South Napa Earthquake</a:t>
              </a:r>
            </a:p>
            <a:p>
              <a:pPr algn="ctr"/>
              <a:r>
                <a:rPr lang="en-US" sz="1800" dirty="0">
                  <a:solidFill>
                    <a:srgbClr val="FFFF00"/>
                  </a:solidFill>
                  <a:latin typeface="Arial"/>
                  <a:cs typeface="Arial"/>
                </a:rPr>
                <a:t>August 24, 2014</a:t>
              </a:r>
            </a:p>
          </p:txBody>
        </p:sp>
        <p:grpSp>
          <p:nvGrpSpPr>
            <p:cNvPr id="31" name="Group 30"/>
            <p:cNvGrpSpPr/>
            <p:nvPr/>
          </p:nvGrpSpPr>
          <p:grpSpPr>
            <a:xfrm>
              <a:off x="1688469" y="975740"/>
              <a:ext cx="1420890" cy="644059"/>
              <a:chOff x="1978285" y="1058429"/>
              <a:chExt cx="1420890" cy="644059"/>
            </a:xfrm>
          </p:grpSpPr>
          <p:cxnSp>
            <p:nvCxnSpPr>
              <p:cNvPr id="68" name="Straight Arrow Connector 67"/>
              <p:cNvCxnSpPr/>
              <p:nvPr/>
            </p:nvCxnSpPr>
            <p:spPr>
              <a:xfrm flipH="1">
                <a:off x="2458597" y="1130698"/>
                <a:ext cx="619036" cy="465269"/>
              </a:xfrm>
              <a:prstGeom prst="straightConnector1">
                <a:avLst/>
              </a:prstGeom>
              <a:ln>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831465" y="1318051"/>
                <a:ext cx="161360" cy="245517"/>
              </a:xfrm>
              <a:prstGeom prst="straightConnector1">
                <a:avLst/>
              </a:prstGeom>
              <a:ln>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19445669">
                <a:off x="1978285" y="1058429"/>
                <a:ext cx="1420890" cy="353030"/>
              </a:xfrm>
              <a:prstGeom prst="rect">
                <a:avLst/>
              </a:prstGeom>
              <a:noFill/>
            </p:spPr>
            <p:txBody>
              <a:bodyPr wrap="none" rtlCol="0">
                <a:spAutoFit/>
              </a:bodyPr>
              <a:lstStyle/>
              <a:p>
                <a:r>
                  <a:rPr lang="en-US" sz="1300" dirty="0">
                    <a:solidFill>
                      <a:schemeClr val="accent1">
                        <a:lumMod val="20000"/>
                        <a:lumOff val="80000"/>
                      </a:schemeClr>
                    </a:solidFill>
                    <a:latin typeface="Arial Narrow"/>
                    <a:cs typeface="Arial Narrow"/>
                  </a:rPr>
                  <a:t>Aircraft heading</a:t>
                </a:r>
              </a:p>
            </p:txBody>
          </p:sp>
          <p:sp>
            <p:nvSpPr>
              <p:cNvPr id="71" name="TextBox 70"/>
              <p:cNvSpPr txBox="1"/>
              <p:nvPr/>
            </p:nvSpPr>
            <p:spPr>
              <a:xfrm rot="3245669">
                <a:off x="2834615" y="1230163"/>
                <a:ext cx="580923" cy="363728"/>
              </a:xfrm>
              <a:prstGeom prst="rect">
                <a:avLst/>
              </a:prstGeom>
              <a:noFill/>
            </p:spPr>
            <p:txBody>
              <a:bodyPr wrap="none" rtlCol="0">
                <a:spAutoFit/>
              </a:bodyPr>
              <a:lstStyle/>
              <a:p>
                <a:r>
                  <a:rPr lang="en-US" sz="1300" dirty="0">
                    <a:solidFill>
                      <a:schemeClr val="accent1">
                        <a:lumMod val="20000"/>
                        <a:lumOff val="80000"/>
                      </a:schemeClr>
                    </a:solidFill>
                    <a:latin typeface="Arial Narrow"/>
                    <a:cs typeface="Arial Narrow"/>
                  </a:rPr>
                  <a:t>Look</a:t>
                </a:r>
              </a:p>
            </p:txBody>
          </p:sp>
        </p:grpSp>
        <p:grpSp>
          <p:nvGrpSpPr>
            <p:cNvPr id="32" name="Group 31"/>
            <p:cNvGrpSpPr/>
            <p:nvPr/>
          </p:nvGrpSpPr>
          <p:grpSpPr>
            <a:xfrm>
              <a:off x="6921323" y="2845363"/>
              <a:ext cx="574585" cy="579013"/>
              <a:chOff x="6921323" y="2845363"/>
              <a:chExt cx="574585" cy="579013"/>
            </a:xfrm>
          </p:grpSpPr>
          <p:sp>
            <p:nvSpPr>
              <p:cNvPr id="65" name="TextBox 64"/>
              <p:cNvSpPr txBox="1"/>
              <p:nvPr/>
            </p:nvSpPr>
            <p:spPr>
              <a:xfrm rot="3544487">
                <a:off x="7038485" y="2958202"/>
                <a:ext cx="570262" cy="344584"/>
              </a:xfrm>
              <a:prstGeom prst="rect">
                <a:avLst/>
              </a:prstGeom>
              <a:noFill/>
            </p:spPr>
            <p:txBody>
              <a:bodyPr wrap="none" rtlCol="0">
                <a:spAutoFit/>
              </a:bodyPr>
              <a:lstStyle/>
              <a:p>
                <a:r>
                  <a:rPr lang="en-US" sz="1200" b="1" dirty="0">
                    <a:latin typeface="Arial Narrow"/>
                    <a:cs typeface="Arial Narrow"/>
                  </a:rPr>
                  <a:t>5 cm</a:t>
                </a:r>
              </a:p>
            </p:txBody>
          </p:sp>
          <p:cxnSp>
            <p:nvCxnSpPr>
              <p:cNvPr id="66" name="Straight Arrow Connector 65"/>
              <p:cNvCxnSpPr/>
              <p:nvPr/>
            </p:nvCxnSpPr>
            <p:spPr>
              <a:xfrm flipH="1" flipV="1">
                <a:off x="6921323" y="3017579"/>
                <a:ext cx="209738" cy="40679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10800000" flipH="1" flipV="1">
                <a:off x="7084453" y="3017579"/>
                <a:ext cx="209738" cy="40679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rot="332027">
              <a:off x="7180826" y="4772551"/>
              <a:ext cx="574584" cy="579014"/>
              <a:chOff x="6921323" y="2845362"/>
              <a:chExt cx="574584" cy="579014"/>
            </a:xfrm>
          </p:grpSpPr>
          <p:sp>
            <p:nvSpPr>
              <p:cNvPr id="62" name="TextBox 61"/>
              <p:cNvSpPr txBox="1"/>
              <p:nvPr/>
            </p:nvSpPr>
            <p:spPr>
              <a:xfrm rot="3544487">
                <a:off x="7038484" y="2958201"/>
                <a:ext cx="570262" cy="344584"/>
              </a:xfrm>
              <a:prstGeom prst="rect">
                <a:avLst/>
              </a:prstGeom>
              <a:noFill/>
            </p:spPr>
            <p:txBody>
              <a:bodyPr wrap="none" rtlCol="0">
                <a:spAutoFit/>
              </a:bodyPr>
              <a:lstStyle/>
              <a:p>
                <a:r>
                  <a:rPr lang="en-US" sz="1200" b="1" dirty="0">
                    <a:latin typeface="Arial Narrow"/>
                    <a:cs typeface="Arial Narrow"/>
                  </a:rPr>
                  <a:t>9 cm</a:t>
                </a:r>
              </a:p>
            </p:txBody>
          </p:sp>
          <p:cxnSp>
            <p:nvCxnSpPr>
              <p:cNvPr id="63" name="Straight Arrow Connector 62"/>
              <p:cNvCxnSpPr/>
              <p:nvPr/>
            </p:nvCxnSpPr>
            <p:spPr>
              <a:xfrm flipH="1" flipV="1">
                <a:off x="6921323" y="3017579"/>
                <a:ext cx="209738" cy="40679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10800000" flipH="1" flipV="1">
                <a:off x="7084453" y="3017579"/>
                <a:ext cx="209738" cy="40679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0" y="-1"/>
              <a:ext cx="9144000" cy="685449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5" name="TextBox 34"/>
            <p:cNvSpPr txBox="1"/>
            <p:nvPr/>
          </p:nvSpPr>
          <p:spPr>
            <a:xfrm>
              <a:off x="6297947" y="6306"/>
              <a:ext cx="2919699" cy="594577"/>
            </a:xfrm>
            <a:prstGeom prst="rect">
              <a:avLst/>
            </a:prstGeom>
            <a:solidFill>
              <a:schemeClr val="accent3">
                <a:lumMod val="20000"/>
                <a:lumOff val="80000"/>
                <a:alpha val="49000"/>
              </a:schemeClr>
            </a:solidFill>
          </p:spPr>
          <p:txBody>
            <a:bodyPr wrap="none" rtlCol="0">
              <a:spAutoFit/>
            </a:bodyPr>
            <a:lstStyle/>
            <a:p>
              <a:r>
                <a:rPr lang="en-US" sz="1300" b="1" dirty="0">
                  <a:latin typeface="Arial Narrow"/>
                  <a:cs typeface="Arial Narrow"/>
                </a:rPr>
                <a:t>NASA Jet Propulsion Laboratory</a:t>
              </a:r>
            </a:p>
            <a:p>
              <a:r>
                <a:rPr lang="en-US" sz="1300" b="1" dirty="0">
                  <a:latin typeface="Arial Narrow"/>
                  <a:cs typeface="Arial Narrow"/>
                </a:rPr>
                <a:t>California Institute of Technology</a:t>
              </a:r>
            </a:p>
          </p:txBody>
        </p:sp>
        <p:cxnSp>
          <p:nvCxnSpPr>
            <p:cNvPr id="36" name="Straight Connector 35"/>
            <p:cNvCxnSpPr/>
            <p:nvPr/>
          </p:nvCxnSpPr>
          <p:spPr>
            <a:xfrm>
              <a:off x="4294499" y="5597277"/>
              <a:ext cx="193630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915280" y="5597277"/>
              <a:ext cx="768082" cy="343692"/>
            </a:xfrm>
            <a:prstGeom prst="rect">
              <a:avLst/>
            </a:prstGeom>
            <a:noFill/>
          </p:spPr>
          <p:txBody>
            <a:bodyPr wrap="none" rtlCol="0">
              <a:spAutoFit/>
            </a:bodyPr>
            <a:lstStyle/>
            <a:p>
              <a:r>
                <a:rPr lang="en-US" sz="1200" dirty="0">
                  <a:latin typeface="Arial"/>
                  <a:cs typeface="Arial"/>
                </a:rPr>
                <a:t>10 km</a:t>
              </a:r>
            </a:p>
          </p:txBody>
        </p:sp>
        <p:cxnSp>
          <p:nvCxnSpPr>
            <p:cNvPr id="38" name="Straight Connector 37"/>
            <p:cNvCxnSpPr/>
            <p:nvPr/>
          </p:nvCxnSpPr>
          <p:spPr>
            <a:xfrm>
              <a:off x="559381" y="5888806"/>
              <a:ext cx="687221"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62672" y="5839468"/>
              <a:ext cx="680646" cy="343692"/>
            </a:xfrm>
            <a:prstGeom prst="rect">
              <a:avLst/>
            </a:prstGeom>
            <a:noFill/>
          </p:spPr>
          <p:txBody>
            <a:bodyPr wrap="none" rtlCol="0">
              <a:spAutoFit/>
            </a:bodyPr>
            <a:lstStyle/>
            <a:p>
              <a:pPr algn="ctr"/>
              <a:r>
                <a:rPr lang="en-US" sz="1200" dirty="0">
                  <a:solidFill>
                    <a:srgbClr val="FFFF00"/>
                  </a:solidFill>
                  <a:latin typeface="Arial Narrow"/>
                  <a:cs typeface="Arial Narrow"/>
                </a:rPr>
                <a:t>10 km</a:t>
              </a:r>
            </a:p>
          </p:txBody>
        </p:sp>
        <p:grpSp>
          <p:nvGrpSpPr>
            <p:cNvPr id="40" name="Group 39"/>
            <p:cNvGrpSpPr/>
            <p:nvPr/>
          </p:nvGrpSpPr>
          <p:grpSpPr>
            <a:xfrm>
              <a:off x="4242981" y="2847659"/>
              <a:ext cx="4901019" cy="3315335"/>
              <a:chOff x="-22351" y="307845"/>
              <a:chExt cx="9144000" cy="6185535"/>
            </a:xfrm>
          </p:grpSpPr>
          <p:pic>
            <p:nvPicPr>
              <p:cNvPr id="56" name="Picture 55" descr="UAVSAR-Model.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351" y="307845"/>
                <a:ext cx="9144000" cy="6185535"/>
              </a:xfrm>
              <a:prstGeom prst="rect">
                <a:avLst/>
              </a:prstGeom>
              <a:ln>
                <a:solidFill>
                  <a:srgbClr val="000000"/>
                </a:solidFill>
              </a:ln>
            </p:spPr>
          </p:pic>
          <p:cxnSp>
            <p:nvCxnSpPr>
              <p:cNvPr id="57" name="Straight Connector 56"/>
              <p:cNvCxnSpPr/>
              <p:nvPr/>
            </p:nvCxnSpPr>
            <p:spPr>
              <a:xfrm>
                <a:off x="2438400" y="685800"/>
                <a:ext cx="1778670" cy="155363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74447" y="685800"/>
                <a:ext cx="1125956" cy="325219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800403" y="3937998"/>
                <a:ext cx="851528" cy="214246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431405" y="982444"/>
                <a:ext cx="1464567" cy="461483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23933" y="2408767"/>
                <a:ext cx="990976" cy="26162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rot="4115351">
              <a:off x="6271963" y="5161010"/>
              <a:ext cx="1837996" cy="421158"/>
            </a:xfrm>
            <a:prstGeom prst="rect">
              <a:avLst/>
            </a:prstGeom>
            <a:noFill/>
            <a:effectLst/>
          </p:spPr>
          <p:txBody>
            <a:bodyPr wrap="none" rtlCol="0">
              <a:spAutoFit/>
            </a:bodyPr>
            <a:lstStyle/>
            <a:p>
              <a:r>
                <a:rPr lang="en-US" sz="1600" dirty="0">
                  <a:latin typeface="Arial Narrow"/>
                  <a:cs typeface="Arial Narrow"/>
                </a:rPr>
                <a:t>29 cm 2.1–6.3 km</a:t>
              </a:r>
            </a:p>
          </p:txBody>
        </p:sp>
        <p:sp>
          <p:nvSpPr>
            <p:cNvPr id="42" name="TextBox 41"/>
            <p:cNvSpPr txBox="1"/>
            <p:nvPr/>
          </p:nvSpPr>
          <p:spPr>
            <a:xfrm>
              <a:off x="6079239" y="5502681"/>
              <a:ext cx="1102120" cy="334449"/>
            </a:xfrm>
            <a:prstGeom prst="rect">
              <a:avLst/>
            </a:prstGeom>
            <a:noFill/>
          </p:spPr>
          <p:txBody>
            <a:bodyPr wrap="none" rtlCol="0">
              <a:spAutoFit/>
            </a:bodyPr>
            <a:lstStyle/>
            <a:p>
              <a:r>
                <a:rPr lang="en-US" sz="1200" b="1" dirty="0">
                  <a:latin typeface="Arial"/>
                  <a:cs typeface="Arial"/>
                </a:rPr>
                <a:t>Epicenter</a:t>
              </a:r>
            </a:p>
          </p:txBody>
        </p:sp>
        <p:sp>
          <p:nvSpPr>
            <p:cNvPr id="41" name="Oval 40"/>
            <p:cNvSpPr/>
            <p:nvPr/>
          </p:nvSpPr>
          <p:spPr>
            <a:xfrm>
              <a:off x="6979809" y="5463670"/>
              <a:ext cx="122745" cy="122745"/>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43" name="Straight Arrow Connector 42"/>
            <p:cNvCxnSpPr/>
            <p:nvPr/>
          </p:nvCxnSpPr>
          <p:spPr>
            <a:xfrm flipH="1" flipV="1">
              <a:off x="5561899" y="4250010"/>
              <a:ext cx="299707" cy="672482"/>
            </a:xfrm>
            <a:prstGeom prst="straightConnector1">
              <a:avLst/>
            </a:prstGeom>
            <a:ln w="57150" cmpd="sng">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640817" y="3627768"/>
              <a:ext cx="344443" cy="654332"/>
            </a:xfrm>
            <a:prstGeom prst="straightConnector1">
              <a:avLst/>
            </a:prstGeom>
            <a:ln w="57150" cmpd="sng">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2217261" y="2310950"/>
              <a:ext cx="622656" cy="889450"/>
              <a:chOff x="5714299" y="3202636"/>
              <a:chExt cx="2024141" cy="2891440"/>
            </a:xfrm>
          </p:grpSpPr>
          <p:cxnSp>
            <p:nvCxnSpPr>
              <p:cNvPr id="51" name="Straight Connector 50"/>
              <p:cNvCxnSpPr/>
              <p:nvPr/>
            </p:nvCxnSpPr>
            <p:spPr>
              <a:xfrm>
                <a:off x="5714299" y="3202636"/>
                <a:ext cx="953335" cy="83271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376798" y="3202636"/>
                <a:ext cx="603492" cy="174311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980290" y="4945755"/>
                <a:ext cx="456404" cy="114832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782514" y="3361632"/>
                <a:ext cx="784981" cy="247346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207295" y="4126115"/>
                <a:ext cx="531145" cy="140223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rot="4341584">
              <a:off x="6076876" y="3472932"/>
              <a:ext cx="1668521" cy="421158"/>
            </a:xfrm>
            <a:prstGeom prst="rect">
              <a:avLst/>
            </a:prstGeom>
            <a:noFill/>
            <a:effectLst/>
          </p:spPr>
          <p:txBody>
            <a:bodyPr wrap="none" rtlCol="0">
              <a:spAutoFit/>
            </a:bodyPr>
            <a:lstStyle/>
            <a:p>
              <a:r>
                <a:rPr lang="en-US" sz="1600" dirty="0">
                  <a:latin typeface="Arial Narrow"/>
                  <a:cs typeface="Arial Narrow"/>
                </a:rPr>
                <a:t>30 cm 0–5.6 km</a:t>
              </a:r>
            </a:p>
          </p:txBody>
        </p:sp>
        <p:sp>
          <p:nvSpPr>
            <p:cNvPr id="47" name="TextBox 46"/>
            <p:cNvSpPr txBox="1"/>
            <p:nvPr/>
          </p:nvSpPr>
          <p:spPr>
            <a:xfrm rot="4115351">
              <a:off x="6520995" y="4347198"/>
              <a:ext cx="1837996" cy="421158"/>
            </a:xfrm>
            <a:prstGeom prst="rect">
              <a:avLst/>
            </a:prstGeom>
            <a:noFill/>
            <a:effectLst/>
          </p:spPr>
          <p:txBody>
            <a:bodyPr wrap="none" rtlCol="0">
              <a:spAutoFit/>
            </a:bodyPr>
            <a:lstStyle/>
            <a:p>
              <a:r>
                <a:rPr lang="en-US" sz="1600" dirty="0">
                  <a:latin typeface="Arial Narrow"/>
                  <a:cs typeface="Arial Narrow"/>
                </a:rPr>
                <a:t>31 cm 0.2–8.5 km</a:t>
              </a:r>
            </a:p>
          </p:txBody>
        </p:sp>
        <p:sp>
          <p:nvSpPr>
            <p:cNvPr id="49" name="TextBox 48"/>
            <p:cNvSpPr txBox="1"/>
            <p:nvPr/>
          </p:nvSpPr>
          <p:spPr>
            <a:xfrm rot="4265421">
              <a:off x="5664204" y="3461830"/>
              <a:ext cx="1837996" cy="421158"/>
            </a:xfrm>
            <a:prstGeom prst="rect">
              <a:avLst/>
            </a:prstGeom>
            <a:noFill/>
            <a:effectLst/>
          </p:spPr>
          <p:txBody>
            <a:bodyPr wrap="none" rtlCol="0">
              <a:spAutoFit/>
            </a:bodyPr>
            <a:lstStyle/>
            <a:p>
              <a:r>
                <a:rPr lang="en-US" sz="1600" dirty="0">
                  <a:latin typeface="Arial Narrow"/>
                  <a:cs typeface="Arial Narrow"/>
                </a:rPr>
                <a:t>29 cm 3.1–4.9 km</a:t>
              </a:r>
            </a:p>
          </p:txBody>
        </p:sp>
        <p:sp>
          <p:nvSpPr>
            <p:cNvPr id="50" name="TextBox 49"/>
            <p:cNvSpPr txBox="1"/>
            <p:nvPr/>
          </p:nvSpPr>
          <p:spPr>
            <a:xfrm rot="2434102">
              <a:off x="5042729" y="3387326"/>
              <a:ext cx="1893693" cy="408771"/>
            </a:xfrm>
            <a:prstGeom prst="rect">
              <a:avLst/>
            </a:prstGeom>
            <a:noFill/>
            <a:effectLst/>
          </p:spPr>
          <p:txBody>
            <a:bodyPr wrap="none" rtlCol="0">
              <a:spAutoFit/>
            </a:bodyPr>
            <a:lstStyle/>
            <a:p>
              <a:r>
                <a:rPr lang="en-US" sz="1600" dirty="0">
                  <a:latin typeface="Arial Narrow"/>
                  <a:cs typeface="Arial Narrow"/>
                </a:rPr>
                <a:t>29 cm 6.2–7.2 km</a:t>
              </a:r>
            </a:p>
          </p:txBody>
        </p:sp>
      </p:grpSp>
      <p:cxnSp>
        <p:nvCxnSpPr>
          <p:cNvPr id="75" name="Straight Connector 74"/>
          <p:cNvCxnSpPr/>
          <p:nvPr/>
        </p:nvCxnSpPr>
        <p:spPr>
          <a:xfrm>
            <a:off x="5657850" y="5969636"/>
            <a:ext cx="177194" cy="15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488547" y="5920856"/>
            <a:ext cx="519536" cy="313932"/>
          </a:xfrm>
          <a:prstGeom prst="rect">
            <a:avLst/>
          </a:prstGeom>
          <a:noFill/>
        </p:spPr>
        <p:txBody>
          <a:bodyPr wrap="none" lIns="101882" tIns="50941" rIns="101882" bIns="50941" rtlCol="0">
            <a:spAutoFit/>
          </a:bodyPr>
          <a:lstStyle/>
          <a:p>
            <a:pPr algn="ctr"/>
            <a:r>
              <a:rPr lang="en-US" sz="1300" dirty="0">
                <a:latin typeface="Arial Narrow"/>
                <a:cs typeface="Arial Narrow"/>
              </a:rPr>
              <a:t>1 km</a:t>
            </a:r>
          </a:p>
        </p:txBody>
      </p:sp>
      <p:pic>
        <p:nvPicPr>
          <p:cNvPr id="89" name="Picture 88"/>
          <p:cNvPicPr>
            <a:picLocks noChangeAspect="1"/>
          </p:cNvPicPr>
          <p:nvPr/>
        </p:nvPicPr>
        <p:blipFill>
          <a:blip r:embed="rId6"/>
          <a:stretch>
            <a:fillRect/>
          </a:stretch>
        </p:blipFill>
        <p:spPr>
          <a:xfrm>
            <a:off x="360116" y="5563085"/>
            <a:ext cx="1502551" cy="675390"/>
          </a:xfrm>
          <a:prstGeom prst="rect">
            <a:avLst/>
          </a:prstGeom>
        </p:spPr>
      </p:pic>
      <p:sp>
        <p:nvSpPr>
          <p:cNvPr id="77" name="TextBox 76"/>
          <p:cNvSpPr txBox="1"/>
          <p:nvPr/>
        </p:nvSpPr>
        <p:spPr>
          <a:xfrm>
            <a:off x="2806333" y="7243127"/>
            <a:ext cx="5556030" cy="384336"/>
          </a:xfrm>
          <a:prstGeom prst="rect">
            <a:avLst/>
          </a:prstGeom>
          <a:noFill/>
        </p:spPr>
        <p:txBody>
          <a:bodyPr wrap="square" rtlCol="0">
            <a:spAutoFit/>
          </a:bodyPr>
          <a:lstStyle/>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8 January 2015</a:t>
            </a:r>
          </a:p>
          <a:p>
            <a:pPr algn="ctr" eaLnBrk="1" hangingPunct="1">
              <a:lnSpc>
                <a:spcPct val="80000"/>
              </a:lnSpc>
              <a:spcBef>
                <a:spcPts val="450"/>
              </a:spcBef>
              <a:spcAft>
                <a:spcPts val="63"/>
              </a:spcAft>
              <a:buClr>
                <a:srgbClr val="333333"/>
              </a:buClr>
              <a:buSzPct val="80000"/>
              <a:buFont typeface="AGaramond RegularSC" pitchFamily="1" charset="0"/>
              <a:buNone/>
            </a:pPr>
            <a:r>
              <a:rPr lang="en-US" altLang="en-US" dirty="0">
                <a:solidFill>
                  <a:srgbClr val="333333"/>
                </a:solidFill>
                <a:latin typeface="News Gothic MT" pitchFamily="-84" charset="0"/>
              </a:rPr>
              <a:t>2015 ESIP Winter Meeting – Disaster Life Cycle I </a:t>
            </a:r>
          </a:p>
        </p:txBody>
      </p:sp>
      <p:sp>
        <p:nvSpPr>
          <p:cNvPr id="78" name="Slide Number Placeholder 2"/>
          <p:cNvSpPr>
            <a:spLocks noGrp="1"/>
          </p:cNvSpPr>
          <p:nvPr>
            <p:ph type="sldNum" sz="quarter" idx="11"/>
          </p:nvPr>
        </p:nvSpPr>
        <p:spPr>
          <a:xfrm>
            <a:off x="8775700" y="7210425"/>
            <a:ext cx="941388" cy="388938"/>
          </a:xfrm>
        </p:spPr>
        <p:txBody>
          <a:bodyPr/>
          <a:lstStyle/>
          <a:p>
            <a:fld id="{D9D1229F-5E97-4B17-BD98-F88B20A5D411}" type="slidenum">
              <a:rPr lang="en-US" altLang="en-US" smtClean="0"/>
              <a:pPr/>
              <a:t>8</a:t>
            </a:fld>
            <a:endParaRPr lang="en-US" altLang="en-US"/>
          </a:p>
        </p:txBody>
      </p:sp>
    </p:spTree>
    <p:extLst>
      <p:ext uri="{BB962C8B-B14F-4D97-AF65-F5344CB8AC3E}">
        <p14:creationId xmlns:p14="http://schemas.microsoft.com/office/powerpoint/2010/main" val="26562803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15194</TotalTime>
  <Words>1060</Words>
  <Application>Microsoft Macintosh PowerPoint</Application>
  <PresentationFormat>Custom</PresentationFormat>
  <Paragraphs>177</Paragraphs>
  <Slides>11</Slides>
  <Notes>4</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Blank Presentation</vt:lpstr>
      <vt:lpstr>Example Data Products for integration into the  Collaborative Common Operating Picture (C-COP): E-DECIDER and GeoGateway</vt:lpstr>
      <vt:lpstr>E-DECIDER Disaster Decision Support Platform</vt:lpstr>
      <vt:lpstr>E-DECIDER Architecture</vt:lpstr>
      <vt:lpstr>E-DECIDER Architecture (2)</vt:lpstr>
      <vt:lpstr>GeoGateway</vt:lpstr>
      <vt:lpstr>GeoGateway Inputs and Outputs</vt:lpstr>
      <vt:lpstr>Napa Response Timeline</vt:lpstr>
      <vt:lpstr>Model Products: Napa Earthquake Response Day 1</vt:lpstr>
      <vt:lpstr>PowerPoint Presentation</vt:lpstr>
      <vt:lpstr>Data Exchange to End Users</vt:lpstr>
      <vt:lpstr> Thank you for your kind attention!  Questions?</vt:lpstr>
    </vt:vector>
  </TitlesOfParts>
  <Company>LMIT ODIN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Page with  no NASA imagery</dc:title>
  <dc:creator>LMIT ODIN</dc:creator>
  <cp:lastModifiedBy>Maggi Glasscoe</cp:lastModifiedBy>
  <cp:revision>753</cp:revision>
  <cp:lastPrinted>2012-10-11T16:57:25Z</cp:lastPrinted>
  <dcterms:created xsi:type="dcterms:W3CDTF">2011-11-11T21:31:20Z</dcterms:created>
  <dcterms:modified xsi:type="dcterms:W3CDTF">2015-01-07T20:10:04Z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TC062562941033</vt:lpwstr>
  </property>
</Properties>
</file>