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7"/>
  </p:notesMasterIdLst>
  <p:sldIdLst>
    <p:sldId id="256" r:id="rId2"/>
    <p:sldId id="264" r:id="rId3"/>
    <p:sldId id="278" r:id="rId4"/>
    <p:sldId id="282" r:id="rId5"/>
    <p:sldId id="259" r:id="rId6"/>
    <p:sldId id="310" r:id="rId7"/>
    <p:sldId id="260" r:id="rId8"/>
    <p:sldId id="261" r:id="rId9"/>
    <p:sldId id="294" r:id="rId10"/>
    <p:sldId id="296" r:id="rId11"/>
    <p:sldId id="295" r:id="rId12"/>
    <p:sldId id="302" r:id="rId13"/>
    <p:sldId id="297" r:id="rId14"/>
    <p:sldId id="301" r:id="rId15"/>
    <p:sldId id="298" r:id="rId16"/>
    <p:sldId id="299" r:id="rId17"/>
    <p:sldId id="300" r:id="rId18"/>
    <p:sldId id="283" r:id="rId19"/>
    <p:sldId id="262" r:id="rId20"/>
    <p:sldId id="303" r:id="rId21"/>
    <p:sldId id="304" r:id="rId22"/>
    <p:sldId id="305" r:id="rId23"/>
    <p:sldId id="311" r:id="rId24"/>
    <p:sldId id="307"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7" autoAdjust="0"/>
    <p:restoredTop sz="94660"/>
  </p:normalViewPr>
  <p:slideViewPr>
    <p:cSldViewPr snapToGrid="0" showGuides="1">
      <p:cViewPr varScale="1">
        <p:scale>
          <a:sx n="88" d="100"/>
          <a:sy n="88" d="100"/>
        </p:scale>
        <p:origin x="-1254" y="-96"/>
      </p:cViewPr>
      <p:guideLst>
        <p:guide orient="horz" pos="4031"/>
        <p:guide orient="horz" pos="1872"/>
        <p:guide orient="horz" pos="295"/>
        <p:guide pos="5470"/>
        <p:guide pos="28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E2A4B-149B-447C-9FF2-41B1957D5727}" type="datetimeFigureOut">
              <a:rPr lang="en-US" smtClean="0"/>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79D5B-CF12-4F40-8E85-A9665E149BDB}" type="slidenum">
              <a:rPr lang="en-US" smtClean="0"/>
              <a:t>‹#›</a:t>
            </a:fld>
            <a:endParaRPr lang="en-US"/>
          </a:p>
        </p:txBody>
      </p:sp>
    </p:spTree>
    <p:extLst>
      <p:ext uri="{BB962C8B-B14F-4D97-AF65-F5344CB8AC3E}">
        <p14:creationId xmlns:p14="http://schemas.microsoft.com/office/powerpoint/2010/main" val="173573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3C808-AA07-4D11-9CCB-B63C3AFD7753}" type="slidenum">
              <a:rPr lang="en-US"/>
              <a:pPr/>
              <a:t>5</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NetCDF is a set of software libraries and self-describing, machine-independent data formats that support the creation, access, and sharing of array-oriented scientific data</a:t>
            </a:r>
            <a:r>
              <a:rPr lang="en-US" baseline="0" dirty="0" smtClean="0"/>
              <a:t> (http://www.unidata.ucar.edu/software/netcdf/). The original implementation of netCDF was done at Unidata during 1988. As the idea of using a standard format gained traction, members of the atmospheric and oceanographic communities found that differences in the details of how netCDF was implemented by different groups were inhibiting data sharing even among groups that were using netCDF.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response, the Cooperative Ocean/Atmosphere Research Data Service developed the COARDS Conventions for netCDF (http://ferret.wrc.noaa.gov/noaa_coop/coop_cdf_profile.html) </a:t>
            </a:r>
            <a:r>
              <a:rPr lang="en-US" dirty="0" smtClean="0"/>
              <a:t>in order to promote the interchange and sharing of netCDF files. These conventions were later extended by an international group to form the NetCDF Climate and Forecast (CF) Metadata Conventions (http://cf-pcmdi.llnl.gov/).</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CF Conventions have achieved nearly universal acceptance in the atmospheric, oceanographic, and climate communities. All commonly used tools assume these conventions in order to make it possible to display, compare, and analyze data from different netCDF files.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674E1F-4E23-49E6-889A-71F4E41D6CA3}"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C25F11E-9700-4DEC-8F03-B7C94E6C6042}" type="slidenum">
              <a:rPr lang="en-US" smtClean="0">
                <a:latin typeface="Arial" pitchFamily="34" charset="0"/>
              </a:rPr>
              <a:pPr/>
              <a:t>7</a:t>
            </a:fld>
            <a:endParaRPr lang="en-US" smtClean="0">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11</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A7FCA-C611-4300-A0E7-EDF1F92005DC}"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E0191-84C8-4CFE-9D1B-96D4F0FB025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E0191-84C8-4CFE-9D1B-96D4F0FB025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E0191-84C8-4CFE-9D1B-96D4F0FB025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672" y="274638"/>
            <a:ext cx="8229600" cy="559375"/>
          </a:xfrm>
          <a:prstGeom prst="rect">
            <a:avLst/>
          </a:prstGeom>
        </p:spPr>
        <p:txBody>
          <a:bodyPr/>
          <a:lstStyle>
            <a:lvl1pPr algn="l">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21626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672" y="274638"/>
            <a:ext cx="8229600" cy="559375"/>
          </a:xfrm>
          <a:prstGeom prst="rect">
            <a:avLst/>
          </a:prstGeom>
        </p:spPr>
        <p:txBody>
          <a:bodyPr/>
          <a:lstStyle>
            <a:lvl1pPr algn="l">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73173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E0191-84C8-4CFE-9D1B-96D4F0FB025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E0191-84C8-4CFE-9D1B-96D4F0FB025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EE0191-84C8-4CFE-9D1B-96D4F0FB025B}"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EE0191-84C8-4CFE-9D1B-96D4F0FB025B}" type="datetimeFigureOut">
              <a:rPr lang="en-US" smtClean="0"/>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E0191-84C8-4CFE-9D1B-96D4F0FB025B}" type="datetimeFigureOut">
              <a:rPr lang="en-US" smtClean="0"/>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E0191-84C8-4CFE-9D1B-96D4F0FB025B}" type="datetimeFigureOut">
              <a:rPr lang="en-US" smtClean="0"/>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E0191-84C8-4CFE-9D1B-96D4F0FB025B}"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E0191-84C8-4CFE-9D1B-96D4F0FB025B}"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1A21-A628-4FDC-B578-F9CCE84B33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E0191-84C8-4CFE-9D1B-96D4F0FB025B}" type="datetimeFigureOut">
              <a:rPr lang="en-US" smtClean="0"/>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E1A21-A628-4FDC-B578-F9CCE84B33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osc.noaa.gov/dmc/swg/wiki/index.php?title=Creating_Good_Documentatio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nosc.noaa.gov/dmc/swg/wiki/index.php?title=NetCDF_Attribute_Convention_for_Dataset_Discove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geo-ide.noaa.gov/wiki/index.php?title=NcISO"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groups.google.com/group/ncisometadata"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eo-ide.noaa.gov/wiki/index.php?title=ISO_People"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681" y="522516"/>
            <a:ext cx="7772400" cy="580118"/>
          </a:xfrm>
        </p:spPr>
        <p:txBody>
          <a:bodyPr>
            <a:normAutofit fontScale="90000"/>
          </a:bodyPr>
          <a:lstStyle/>
          <a:p>
            <a:pPr algn="l"/>
            <a:r>
              <a:rPr lang="en-US" sz="3600" dirty="0" smtClean="0"/>
              <a:t>Documentation from </a:t>
            </a:r>
            <a:r>
              <a:rPr lang="en-US" sz="3600" dirty="0" err="1" smtClean="0"/>
              <a:t>NcML</a:t>
            </a:r>
            <a:r>
              <a:rPr lang="en-US" sz="3600" dirty="0" smtClean="0"/>
              <a:t> to ISO</a:t>
            </a:r>
            <a:r>
              <a:rPr lang="en-US" sz="3200" dirty="0" smtClean="0"/>
              <a:t/>
            </a:r>
            <a:br>
              <a:rPr lang="en-US" sz="3200" dirty="0" smtClean="0"/>
            </a:br>
            <a:r>
              <a:rPr lang="en-US" sz="3200" dirty="0" smtClean="0"/>
              <a:t>Ted Habermann, NOAA NESDIS NGDC</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3" y="2966625"/>
            <a:ext cx="1328737"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Climate-Forecast</a:t>
            </a:r>
            <a:endParaRPr lang="en-US" sz="1200" b="1" dirty="0">
              <a:latin typeface="Calibri" pitchFamily="34" charset="0"/>
              <a:ea typeface="+mn-ea"/>
              <a:cs typeface="+mn-cs"/>
            </a:endParaRPr>
          </a:p>
        </p:txBody>
      </p:sp>
      <p:cxnSp>
        <p:nvCxnSpPr>
          <p:cNvPr id="5124" name="AutoShape 7"/>
          <p:cNvCxnSpPr>
            <a:cxnSpLocks noChangeShapeType="1"/>
            <a:stCxn id="46" idx="2"/>
            <a:endCxn id="28" idx="0"/>
          </p:cNvCxnSpPr>
          <p:nvPr/>
        </p:nvCxnSpPr>
        <p:spPr bwMode="auto">
          <a:xfrm flipH="1">
            <a:off x="3305574" y="3243624"/>
            <a:ext cx="1" cy="2665051"/>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3046018"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820449" y="2966625"/>
            <a:ext cx="1768475"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a:latin typeface="Calibri" pitchFamily="34" charset="0"/>
              <a:ea typeface="+mn-ea"/>
              <a:cs typeface="+mn-cs"/>
            </a:endParaRPr>
          </a:p>
        </p:txBody>
      </p:sp>
      <p:sp>
        <p:nvSpPr>
          <p:cNvPr id="32" name="Oval 31"/>
          <p:cNvSpPr/>
          <p:nvPr/>
        </p:nvSpPr>
        <p:spPr>
          <a:xfrm>
            <a:off x="5444336" y="590867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5400000">
            <a:off x="4372162" y="4576149"/>
            <a:ext cx="2665051" cy="1"/>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7222737" y="2966625"/>
            <a:ext cx="1454727" cy="1196975"/>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a:p>
            <a:pPr fontAlgn="auto">
              <a:spcBef>
                <a:spcPts val="0"/>
              </a:spcBef>
              <a:spcAft>
                <a:spcPts val="0"/>
              </a:spcAft>
              <a:defRPr/>
            </a:pPr>
            <a:r>
              <a:rPr lang="en-US" sz="1200" dirty="0" err="1">
                <a:latin typeface="Calibri" pitchFamily="34" charset="0"/>
              </a:rPr>
              <a:t>OnlineResource</a:t>
            </a:r>
            <a:r>
              <a:rPr lang="en-US" sz="1200" dirty="0">
                <a:latin typeface="Calibri" pitchFamily="34" charset="0"/>
              </a:rPr>
              <a:t>:</a:t>
            </a:r>
          </a:p>
          <a:p>
            <a:pPr fontAlgn="auto">
              <a:spcBef>
                <a:spcPts val="0"/>
              </a:spcBef>
              <a:spcAft>
                <a:spcPts val="0"/>
              </a:spcAft>
              <a:defRPr/>
            </a:pPr>
            <a:r>
              <a:rPr lang="en-US" sz="1200" dirty="0">
                <a:latin typeface="Calibri" pitchFamily="34" charset="0"/>
              </a:rPr>
              <a:t>Linkage (URL)</a:t>
            </a:r>
          </a:p>
          <a:p>
            <a:pPr fontAlgn="auto">
              <a:spcBef>
                <a:spcPts val="0"/>
              </a:spcBef>
              <a:spcAft>
                <a:spcPts val="0"/>
              </a:spcAft>
              <a:defRPr/>
            </a:pPr>
            <a:r>
              <a:rPr lang="en-US" sz="1200" dirty="0">
                <a:latin typeface="Calibri" pitchFamily="34" charset="0"/>
              </a:rPr>
              <a:t>Name</a:t>
            </a:r>
          </a:p>
          <a:p>
            <a:pPr fontAlgn="auto">
              <a:spcBef>
                <a:spcPts val="0"/>
              </a:spcBef>
              <a:spcAft>
                <a:spcPts val="0"/>
              </a:spcAft>
              <a:defRPr/>
            </a:pPr>
            <a:r>
              <a:rPr lang="en-US" sz="1200" dirty="0">
                <a:latin typeface="Calibri" pitchFamily="34" charset="0"/>
              </a:rPr>
              <a:t>Description</a:t>
            </a:r>
          </a:p>
          <a:p>
            <a:pPr fontAlgn="auto">
              <a:spcBef>
                <a:spcPts val="0"/>
              </a:spcBef>
              <a:spcAft>
                <a:spcPts val="0"/>
              </a:spcAft>
              <a:defRPr/>
            </a:pPr>
            <a:r>
              <a:rPr lang="en-US" sz="1200" dirty="0">
                <a:latin typeface="Calibri" pitchFamily="34" charset="0"/>
              </a:rPr>
              <a:t>Function</a:t>
            </a:r>
          </a:p>
        </p:txBody>
      </p:sp>
      <p:sp>
        <p:nvSpPr>
          <p:cNvPr id="37" name="Oval 36"/>
          <p:cNvSpPr/>
          <p:nvPr/>
        </p:nvSpPr>
        <p:spPr>
          <a:xfrm>
            <a:off x="7690544" y="5916433"/>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7073685" y="5040016"/>
            <a:ext cx="1752833" cy="1"/>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424512" y="2966625"/>
            <a:ext cx="1762125"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endParaRPr lang="en-US" sz="1200" dirty="0">
              <a:latin typeface="Calibri" pitchFamily="34" charset="0"/>
              <a:ea typeface="+mn-ea"/>
              <a:cs typeface="+mn-cs"/>
            </a:endParaRPr>
          </a:p>
        </p:txBody>
      </p:sp>
      <p:sp>
        <p:nvSpPr>
          <p:cNvPr id="47" name="Oval 46"/>
          <p:cNvSpPr/>
          <p:nvPr/>
        </p:nvSpPr>
        <p:spPr>
          <a:xfrm>
            <a:off x="866775"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126332" y="3243624"/>
            <a:ext cx="0" cy="2668226"/>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Connection</a:t>
            </a:r>
            <a:endParaRPr lang="en-US" sz="3200" dirty="0">
              <a:latin typeface="Calibri" pitchFamily="34" charset="0"/>
            </a:endParaRPr>
          </a:p>
        </p:txBody>
      </p:sp>
    </p:spTree>
    <p:extLst>
      <p:ext uri="{BB962C8B-B14F-4D97-AF65-F5344CB8AC3E}">
        <p14:creationId xmlns:p14="http://schemas.microsoft.com/office/powerpoint/2010/main" val="31349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3" y="2966625"/>
            <a:ext cx="1682523" cy="1754326"/>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Climate-Forecast</a:t>
            </a:r>
          </a:p>
          <a:p>
            <a:r>
              <a:rPr lang="en-US" sz="1200" dirty="0" err="1">
                <a:solidFill>
                  <a:srgbClr val="000000"/>
                </a:solidFill>
              </a:rPr>
              <a:t>geospatial_lat_min</a:t>
            </a:r>
            <a:endParaRPr lang="en-US" sz="1200" dirty="0">
              <a:solidFill>
                <a:srgbClr val="000000"/>
              </a:solidFill>
            </a:endParaRPr>
          </a:p>
          <a:p>
            <a:r>
              <a:rPr lang="en-US" sz="1200" dirty="0" err="1">
                <a:solidFill>
                  <a:srgbClr val="000000"/>
                </a:solidFill>
              </a:rPr>
              <a:t>geospatial_lat_max</a:t>
            </a:r>
            <a:endParaRPr lang="en-US" sz="1200" dirty="0">
              <a:solidFill>
                <a:srgbClr val="000000"/>
              </a:solidFill>
            </a:endParaRPr>
          </a:p>
          <a:p>
            <a:r>
              <a:rPr lang="en-US" sz="1200" dirty="0" err="1">
                <a:solidFill>
                  <a:srgbClr val="000000"/>
                </a:solidFill>
              </a:rPr>
              <a:t>geospatial_lon_min</a:t>
            </a:r>
            <a:endParaRPr lang="en-US" sz="1200" dirty="0">
              <a:solidFill>
                <a:srgbClr val="000000"/>
              </a:solidFill>
            </a:endParaRPr>
          </a:p>
          <a:p>
            <a:r>
              <a:rPr lang="en-US" sz="1200" dirty="0" err="1">
                <a:solidFill>
                  <a:srgbClr val="000000"/>
                </a:solidFill>
              </a:rPr>
              <a:t>geospatial_lon_max</a:t>
            </a:r>
            <a:endParaRPr lang="en-US" sz="1200" dirty="0">
              <a:solidFill>
                <a:srgbClr val="000000"/>
              </a:solidFill>
            </a:endParaRPr>
          </a:p>
          <a:p>
            <a:r>
              <a:rPr lang="en-US" sz="1200" dirty="0" err="1">
                <a:solidFill>
                  <a:srgbClr val="000000"/>
                </a:solidFill>
              </a:rPr>
              <a:t>geospatial_vertical_min</a:t>
            </a:r>
            <a:endParaRPr lang="en-US" sz="1200" dirty="0">
              <a:solidFill>
                <a:srgbClr val="000000"/>
              </a:solidFill>
            </a:endParaRPr>
          </a:p>
          <a:p>
            <a:r>
              <a:rPr lang="en-US" sz="1200" dirty="0" err="1">
                <a:solidFill>
                  <a:srgbClr val="000000"/>
                </a:solidFill>
              </a:rPr>
              <a:t>geospatial_vertical_max</a:t>
            </a:r>
            <a:endParaRPr lang="en-US" sz="1200" dirty="0">
              <a:solidFill>
                <a:srgbClr val="000000"/>
              </a:solidFill>
            </a:endParaRPr>
          </a:p>
          <a:p>
            <a:r>
              <a:rPr lang="en-US" sz="1200" dirty="0" err="1">
                <a:solidFill>
                  <a:srgbClr val="000000"/>
                </a:solidFill>
              </a:rPr>
              <a:t>time_coverage_start</a:t>
            </a:r>
            <a:endParaRPr lang="en-US" sz="1200" dirty="0">
              <a:solidFill>
                <a:srgbClr val="000000"/>
              </a:solidFill>
            </a:endParaRPr>
          </a:p>
          <a:p>
            <a:r>
              <a:rPr lang="en-US" sz="1200" dirty="0" err="1" smtClean="0">
                <a:solidFill>
                  <a:srgbClr val="000000"/>
                </a:solidFill>
              </a:rPr>
              <a:t>time_coverage_end</a:t>
            </a:r>
            <a:endParaRPr lang="en-US" sz="1200" dirty="0">
              <a:solidFill>
                <a:srgbClr val="000000"/>
              </a:solidFill>
            </a:endParaRPr>
          </a:p>
        </p:txBody>
      </p:sp>
      <p:cxnSp>
        <p:nvCxnSpPr>
          <p:cNvPr id="5124" name="AutoShape 7"/>
          <p:cNvCxnSpPr>
            <a:cxnSpLocks noChangeShapeType="1"/>
            <a:stCxn id="46" idx="2"/>
            <a:endCxn id="28" idx="0"/>
          </p:cNvCxnSpPr>
          <p:nvPr/>
        </p:nvCxnSpPr>
        <p:spPr bwMode="auto">
          <a:xfrm>
            <a:off x="3110230" y="4720951"/>
            <a:ext cx="7126" cy="1187724"/>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932451"/>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2857800"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071257" y="2966625"/>
            <a:ext cx="2754086" cy="1754326"/>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a:latin typeface="Calibri" pitchFamily="34" charset="0"/>
            </a:endParaRPr>
          </a:p>
          <a:p>
            <a:pPr fontAlgn="auto">
              <a:spcBef>
                <a:spcPts val="0"/>
              </a:spcBef>
              <a:spcAft>
                <a:spcPts val="0"/>
              </a:spcAft>
              <a:defRPr/>
            </a:pPr>
            <a:r>
              <a:rPr lang="en-US" sz="1200" dirty="0" err="1" smtClean="0"/>
              <a:t>geospatialCoverage</a:t>
            </a:r>
            <a:r>
              <a:rPr lang="en-US" sz="1200" dirty="0" smtClean="0"/>
              <a:t>/</a:t>
            </a:r>
            <a:r>
              <a:rPr lang="en-US" sz="1200" dirty="0" err="1" smtClean="0"/>
              <a:t>northsouth</a:t>
            </a:r>
            <a:r>
              <a:rPr lang="en-US" sz="1200" dirty="0" smtClean="0"/>
              <a:t>/start</a:t>
            </a:r>
          </a:p>
          <a:p>
            <a:pPr fontAlgn="auto">
              <a:spcBef>
                <a:spcPts val="0"/>
              </a:spcBef>
              <a:spcAft>
                <a:spcPts val="0"/>
              </a:spcAft>
              <a:defRPr/>
            </a:pPr>
            <a:r>
              <a:rPr lang="en-US" sz="1200" dirty="0" err="1" smtClean="0"/>
              <a:t>geospatialCoverage</a:t>
            </a:r>
            <a:r>
              <a:rPr lang="en-US" sz="1200" dirty="0" smtClean="0"/>
              <a:t>/</a:t>
            </a:r>
            <a:r>
              <a:rPr lang="en-US" sz="1200" dirty="0" err="1" smtClean="0"/>
              <a:t>northsouth</a:t>
            </a:r>
            <a:r>
              <a:rPr lang="en-US" sz="1200" dirty="0" smtClean="0"/>
              <a:t>/size</a:t>
            </a:r>
            <a:endParaRPr lang="en-US" sz="1200" b="1" dirty="0" smtClean="0">
              <a:latin typeface="Calibri" pitchFamily="34" charset="0"/>
              <a:ea typeface="+mn-ea"/>
              <a:cs typeface="+mn-cs"/>
            </a:endParaRPr>
          </a:p>
          <a:p>
            <a:pPr fontAlgn="auto">
              <a:spcBef>
                <a:spcPts val="0"/>
              </a:spcBef>
              <a:spcAft>
                <a:spcPts val="0"/>
              </a:spcAft>
              <a:defRPr/>
            </a:pPr>
            <a:r>
              <a:rPr lang="en-US" sz="1200" dirty="0" err="1" smtClean="0"/>
              <a:t>geospatialCoverage</a:t>
            </a:r>
            <a:r>
              <a:rPr lang="en-US" sz="1200" dirty="0" smtClean="0"/>
              <a:t>/</a:t>
            </a:r>
            <a:r>
              <a:rPr lang="en-US" sz="1200" dirty="0" err="1" smtClean="0"/>
              <a:t>eastwest</a:t>
            </a:r>
            <a:r>
              <a:rPr lang="en-US" sz="1200" dirty="0" smtClean="0"/>
              <a:t>/start</a:t>
            </a:r>
            <a:endParaRPr lang="en-US" sz="1200" dirty="0"/>
          </a:p>
          <a:p>
            <a:pPr fontAlgn="auto">
              <a:spcBef>
                <a:spcPts val="0"/>
              </a:spcBef>
              <a:spcAft>
                <a:spcPts val="0"/>
              </a:spcAft>
              <a:defRPr/>
            </a:pPr>
            <a:r>
              <a:rPr lang="en-US" sz="1200" dirty="0" err="1" smtClean="0"/>
              <a:t>geospatialCoverage</a:t>
            </a:r>
            <a:r>
              <a:rPr lang="en-US" sz="1200" dirty="0" smtClean="0"/>
              <a:t>/</a:t>
            </a:r>
            <a:r>
              <a:rPr lang="en-US" sz="1200" dirty="0" err="1" smtClean="0"/>
              <a:t>eastwest</a:t>
            </a:r>
            <a:r>
              <a:rPr lang="en-US" sz="1200" dirty="0" smtClean="0"/>
              <a:t>/size</a:t>
            </a:r>
          </a:p>
          <a:p>
            <a:pPr fontAlgn="auto">
              <a:spcBef>
                <a:spcPts val="0"/>
              </a:spcBef>
              <a:spcAft>
                <a:spcPts val="0"/>
              </a:spcAft>
              <a:defRPr/>
            </a:pPr>
            <a:r>
              <a:rPr lang="en-US" sz="1200" dirty="0" err="1" smtClean="0"/>
              <a:t>timeCoverage</a:t>
            </a:r>
            <a:r>
              <a:rPr lang="en-US" sz="1200" dirty="0" smtClean="0"/>
              <a:t>/start</a:t>
            </a:r>
          </a:p>
          <a:p>
            <a:pPr fontAlgn="auto">
              <a:spcBef>
                <a:spcPts val="0"/>
              </a:spcBef>
              <a:spcAft>
                <a:spcPts val="0"/>
              </a:spcAft>
              <a:defRPr/>
            </a:pPr>
            <a:r>
              <a:rPr lang="en-US" sz="1200" dirty="0" err="1" smtClean="0"/>
              <a:t>timeCoverage</a:t>
            </a:r>
            <a:r>
              <a:rPr lang="en-US" sz="1200" dirty="0" smtClean="0"/>
              <a:t>/end</a:t>
            </a:r>
          </a:p>
          <a:p>
            <a:pPr fontAlgn="auto">
              <a:spcBef>
                <a:spcPts val="0"/>
              </a:spcBef>
              <a:spcAft>
                <a:spcPts val="0"/>
              </a:spcAft>
              <a:defRPr/>
            </a:pPr>
            <a:r>
              <a:rPr lang="en-US" sz="1200" dirty="0" err="1" smtClean="0"/>
              <a:t>geospatialCoverage</a:t>
            </a:r>
            <a:r>
              <a:rPr lang="en-US" sz="1200" dirty="0" smtClean="0"/>
              <a:t>/</a:t>
            </a:r>
            <a:r>
              <a:rPr lang="en-US" sz="1200" dirty="0" err="1" smtClean="0"/>
              <a:t>updown</a:t>
            </a:r>
            <a:r>
              <a:rPr lang="en-US" sz="1200" dirty="0" smtClean="0"/>
              <a:t>/start</a:t>
            </a:r>
          </a:p>
          <a:p>
            <a:pPr fontAlgn="auto">
              <a:spcBef>
                <a:spcPts val="0"/>
              </a:spcBef>
              <a:spcAft>
                <a:spcPts val="0"/>
              </a:spcAft>
              <a:defRPr/>
            </a:pPr>
            <a:r>
              <a:rPr lang="en-US" sz="1200" dirty="0" err="1" smtClean="0"/>
              <a:t>geospatialCoverage</a:t>
            </a:r>
            <a:r>
              <a:rPr lang="en-US" sz="1200" dirty="0" smtClean="0"/>
              <a:t>/</a:t>
            </a:r>
            <a:r>
              <a:rPr lang="en-US" sz="1200" dirty="0" err="1" smtClean="0"/>
              <a:t>updown</a:t>
            </a:r>
            <a:r>
              <a:rPr lang="en-US" sz="1200" dirty="0" smtClean="0"/>
              <a:t>/size</a:t>
            </a:r>
            <a:endParaRPr lang="en-US" sz="1200" dirty="0"/>
          </a:p>
        </p:txBody>
      </p:sp>
      <p:sp>
        <p:nvSpPr>
          <p:cNvPr id="32" name="Oval 31"/>
          <p:cNvSpPr/>
          <p:nvPr/>
        </p:nvSpPr>
        <p:spPr>
          <a:xfrm>
            <a:off x="5186290" y="594042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5400000">
            <a:off x="4837733" y="5329858"/>
            <a:ext cx="1219474" cy="1660"/>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6923318" y="2966625"/>
            <a:ext cx="1750679" cy="120032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a:p>
            <a:pPr fontAlgn="auto">
              <a:spcBef>
                <a:spcPts val="0"/>
              </a:spcBef>
              <a:spcAft>
                <a:spcPts val="0"/>
              </a:spcAft>
              <a:defRPr/>
            </a:pPr>
            <a:r>
              <a:rPr lang="en-US" sz="1200" dirty="0">
                <a:latin typeface="Calibri" pitchFamily="34" charset="0"/>
              </a:rPr>
              <a:t>Geospatial Bounding Box</a:t>
            </a:r>
          </a:p>
          <a:p>
            <a:pPr fontAlgn="auto">
              <a:spcBef>
                <a:spcPts val="0"/>
              </a:spcBef>
              <a:spcAft>
                <a:spcPts val="0"/>
              </a:spcAft>
              <a:defRPr/>
            </a:pPr>
            <a:r>
              <a:rPr lang="en-US" sz="1200" dirty="0">
                <a:latin typeface="Calibri" pitchFamily="34" charset="0"/>
              </a:rPr>
              <a:t>Temporal Start/End</a:t>
            </a:r>
          </a:p>
          <a:p>
            <a:pPr fontAlgn="auto">
              <a:spcBef>
                <a:spcPts val="0"/>
              </a:spcBef>
              <a:spcAft>
                <a:spcPts val="0"/>
              </a:spcAft>
              <a:defRPr/>
            </a:pPr>
            <a:r>
              <a:rPr lang="en-US" sz="1200" dirty="0">
                <a:latin typeface="Calibri" pitchFamily="34" charset="0"/>
              </a:rPr>
              <a:t>Vertical Min/Max</a:t>
            </a:r>
          </a:p>
          <a:p>
            <a:pPr fontAlgn="auto">
              <a:spcBef>
                <a:spcPts val="0"/>
              </a:spcBef>
              <a:spcAft>
                <a:spcPts val="0"/>
              </a:spcAft>
              <a:defRPr/>
            </a:pPr>
            <a:r>
              <a:rPr lang="en-US" sz="1200" dirty="0">
                <a:latin typeface="Calibri" pitchFamily="34" charset="0"/>
              </a:rPr>
              <a:t>Place </a:t>
            </a:r>
            <a:r>
              <a:rPr lang="en-US" sz="1200" dirty="0" smtClean="0">
                <a:latin typeface="Calibri" pitchFamily="34" charset="0"/>
              </a:rPr>
              <a:t>Keywords / Geographic Identifiers</a:t>
            </a:r>
            <a:endParaRPr lang="en-US" sz="1200" dirty="0">
              <a:latin typeface="Calibri" pitchFamily="34" charset="0"/>
            </a:endParaRPr>
          </a:p>
        </p:txBody>
      </p:sp>
      <p:sp>
        <p:nvSpPr>
          <p:cNvPr id="37" name="Oval 36"/>
          <p:cNvSpPr/>
          <p:nvPr/>
        </p:nvSpPr>
        <p:spPr>
          <a:xfrm>
            <a:off x="7538140" y="5916433"/>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6923438" y="5041212"/>
            <a:ext cx="1749479" cy="962"/>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236294" y="2966625"/>
            <a:ext cx="1747872" cy="1754326"/>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endParaRPr lang="en-US" sz="1200" dirty="0">
              <a:latin typeface="Calibri" pitchFamily="34" charset="0"/>
              <a:ea typeface="+mn-ea"/>
              <a:cs typeface="+mn-cs"/>
            </a:endParaRPr>
          </a:p>
          <a:p>
            <a:r>
              <a:rPr lang="en-US" sz="1200" dirty="0" err="1">
                <a:solidFill>
                  <a:srgbClr val="000000"/>
                </a:solidFill>
              </a:rPr>
              <a:t>geospatial_lat_min</a:t>
            </a:r>
            <a:endParaRPr lang="en-US" sz="1200" dirty="0">
              <a:solidFill>
                <a:srgbClr val="000000"/>
              </a:solidFill>
            </a:endParaRPr>
          </a:p>
          <a:p>
            <a:r>
              <a:rPr lang="en-US" sz="1200" dirty="0" err="1">
                <a:solidFill>
                  <a:srgbClr val="000000"/>
                </a:solidFill>
              </a:rPr>
              <a:t>geospatial_lat_max</a:t>
            </a:r>
            <a:endParaRPr lang="en-US" sz="1200" dirty="0">
              <a:solidFill>
                <a:srgbClr val="000000"/>
              </a:solidFill>
            </a:endParaRPr>
          </a:p>
          <a:p>
            <a:r>
              <a:rPr lang="en-US" sz="1200" dirty="0" err="1">
                <a:solidFill>
                  <a:srgbClr val="000000"/>
                </a:solidFill>
              </a:rPr>
              <a:t>geospatial_lon_min</a:t>
            </a:r>
            <a:endParaRPr lang="en-US" sz="1200" dirty="0">
              <a:solidFill>
                <a:srgbClr val="000000"/>
              </a:solidFill>
            </a:endParaRPr>
          </a:p>
          <a:p>
            <a:r>
              <a:rPr lang="en-US" sz="1200" dirty="0" err="1">
                <a:solidFill>
                  <a:srgbClr val="000000"/>
                </a:solidFill>
              </a:rPr>
              <a:t>geospatial_lon_max</a:t>
            </a:r>
            <a:endParaRPr lang="en-US" sz="1200" dirty="0">
              <a:solidFill>
                <a:srgbClr val="000000"/>
              </a:solidFill>
            </a:endParaRPr>
          </a:p>
          <a:p>
            <a:r>
              <a:rPr lang="en-US" sz="1200" dirty="0" err="1">
                <a:solidFill>
                  <a:srgbClr val="000000"/>
                </a:solidFill>
              </a:rPr>
              <a:t>geospatial_vertical_min</a:t>
            </a:r>
            <a:endParaRPr lang="en-US" sz="1200" dirty="0">
              <a:solidFill>
                <a:srgbClr val="000000"/>
              </a:solidFill>
            </a:endParaRPr>
          </a:p>
          <a:p>
            <a:r>
              <a:rPr lang="en-US" sz="1200" dirty="0" err="1">
                <a:solidFill>
                  <a:srgbClr val="000000"/>
                </a:solidFill>
              </a:rPr>
              <a:t>geospatial_vertical_max</a:t>
            </a:r>
            <a:endParaRPr lang="en-US" sz="1200" dirty="0">
              <a:solidFill>
                <a:srgbClr val="000000"/>
              </a:solidFill>
            </a:endParaRPr>
          </a:p>
          <a:p>
            <a:r>
              <a:rPr lang="en-US" sz="1200" dirty="0" err="1">
                <a:solidFill>
                  <a:srgbClr val="000000"/>
                </a:solidFill>
              </a:rPr>
              <a:t>time_coverage_start</a:t>
            </a:r>
            <a:endParaRPr lang="en-US" sz="1200" dirty="0">
              <a:solidFill>
                <a:srgbClr val="000000"/>
              </a:solidFill>
            </a:endParaRPr>
          </a:p>
          <a:p>
            <a:r>
              <a:rPr lang="en-US" sz="1200" dirty="0" err="1" smtClean="0">
                <a:solidFill>
                  <a:srgbClr val="000000"/>
                </a:solidFill>
              </a:rPr>
              <a:t>time_coverage_end</a:t>
            </a:r>
            <a:endParaRPr lang="en-US" sz="1200" dirty="0">
              <a:solidFill>
                <a:srgbClr val="000000"/>
              </a:solidFill>
            </a:endParaRPr>
          </a:p>
        </p:txBody>
      </p:sp>
      <p:sp>
        <p:nvSpPr>
          <p:cNvPr id="47" name="Oval 46"/>
          <p:cNvSpPr/>
          <p:nvPr/>
        </p:nvSpPr>
        <p:spPr>
          <a:xfrm>
            <a:off x="1051837"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303225" y="4720951"/>
            <a:ext cx="8169" cy="1190899"/>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37478" y="339249"/>
            <a:ext cx="8340725" cy="439738"/>
          </a:xfrm>
        </p:spPr>
        <p:txBody>
          <a:bodyPr>
            <a:normAutofit fontScale="90000"/>
          </a:bodyPr>
          <a:lstStyle/>
          <a:p>
            <a:pPr algn="l"/>
            <a:r>
              <a:rPr lang="en-US" sz="3200" dirty="0" smtClean="0"/>
              <a:t>Extent</a:t>
            </a:r>
            <a:endParaRPr lang="en-US" sz="3200" dirty="0">
              <a:latin typeface="Calibri" pitchFamily="34" charset="0"/>
            </a:endParaRPr>
          </a:p>
        </p:txBody>
      </p:sp>
      <p:sp>
        <p:nvSpPr>
          <p:cNvPr id="15" name="TextBox 14"/>
          <p:cNvSpPr txBox="1"/>
          <p:nvPr/>
        </p:nvSpPr>
        <p:spPr>
          <a:xfrm>
            <a:off x="455613" y="874997"/>
            <a:ext cx="7955540" cy="1200329"/>
          </a:xfrm>
          <a:prstGeom prst="rect">
            <a:avLst/>
          </a:prstGeom>
          <a:noFill/>
        </p:spPr>
        <p:txBody>
          <a:bodyPr wrap="square" rtlCol="0">
            <a:spAutoFit/>
          </a:bodyPr>
          <a:lstStyle/>
          <a:p>
            <a:r>
              <a:rPr lang="en-US" dirty="0"/>
              <a:t>This basic extent information supports spatial/temporal searches that are increasingly important as the number of map based search interfaces increases. Many of the attributes included in this spiral can be calculated from the data if the file is compliant with the NetCDF Climate and Forecast (CF) Metadata Convention.</a:t>
            </a:r>
          </a:p>
        </p:txBody>
      </p:sp>
    </p:spTree>
    <p:extLst>
      <p:ext uri="{BB962C8B-B14F-4D97-AF65-F5344CB8AC3E}">
        <p14:creationId xmlns:p14="http://schemas.microsoft.com/office/powerpoint/2010/main" val="6833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46655" y="2959881"/>
            <a:ext cx="2155031" cy="101566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Climate-Forecast</a:t>
            </a:r>
          </a:p>
          <a:p>
            <a:r>
              <a:rPr lang="en-US" sz="1200" dirty="0" err="1" smtClean="0">
                <a:solidFill>
                  <a:srgbClr val="000000"/>
                </a:solidFill>
              </a:rPr>
              <a:t>geospatial_lat_units</a:t>
            </a:r>
            <a:r>
              <a:rPr lang="en-US" sz="1200" dirty="0" smtClean="0">
                <a:solidFill>
                  <a:srgbClr val="000000"/>
                </a:solidFill>
              </a:rPr>
              <a:t> &amp;res</a:t>
            </a:r>
            <a:endParaRPr lang="en-US" sz="1200" dirty="0">
              <a:solidFill>
                <a:srgbClr val="000000"/>
              </a:solidFill>
            </a:endParaRPr>
          </a:p>
          <a:p>
            <a:r>
              <a:rPr lang="en-US" sz="1200" dirty="0" err="1" smtClean="0">
                <a:solidFill>
                  <a:srgbClr val="000000"/>
                </a:solidFill>
              </a:rPr>
              <a:t>geospatial_lon_units</a:t>
            </a:r>
            <a:r>
              <a:rPr lang="en-US" sz="1200" dirty="0">
                <a:solidFill>
                  <a:srgbClr val="000000"/>
                </a:solidFill>
              </a:rPr>
              <a:t> </a:t>
            </a:r>
            <a:r>
              <a:rPr lang="en-US" sz="1200" dirty="0" smtClean="0">
                <a:solidFill>
                  <a:srgbClr val="000000"/>
                </a:solidFill>
              </a:rPr>
              <a:t>&amp; res</a:t>
            </a:r>
            <a:endParaRPr lang="en-US" sz="1200" dirty="0">
              <a:solidFill>
                <a:srgbClr val="000000"/>
              </a:solidFill>
            </a:endParaRPr>
          </a:p>
          <a:p>
            <a:r>
              <a:rPr lang="en-US" sz="1200" dirty="0" err="1" smtClean="0">
                <a:solidFill>
                  <a:srgbClr val="000000"/>
                </a:solidFill>
              </a:rPr>
              <a:t>geospatial_vertical_units</a:t>
            </a:r>
            <a:r>
              <a:rPr lang="en-US" sz="1200" dirty="0" smtClean="0">
                <a:solidFill>
                  <a:srgbClr val="000000"/>
                </a:solidFill>
              </a:rPr>
              <a:t> &amp; res</a:t>
            </a:r>
            <a:endParaRPr lang="en-US" sz="1200" dirty="0">
              <a:solidFill>
                <a:srgbClr val="000000"/>
              </a:solidFill>
            </a:endParaRPr>
          </a:p>
          <a:p>
            <a:r>
              <a:rPr lang="en-US" sz="1200" dirty="0" err="1" smtClean="0">
                <a:solidFill>
                  <a:srgbClr val="000000"/>
                </a:solidFill>
              </a:rPr>
              <a:t>time_coverage_units</a:t>
            </a:r>
            <a:r>
              <a:rPr lang="en-US" sz="1200" dirty="0">
                <a:solidFill>
                  <a:srgbClr val="000000"/>
                </a:solidFill>
              </a:rPr>
              <a:t> </a:t>
            </a:r>
            <a:r>
              <a:rPr lang="en-US" sz="1200" dirty="0" smtClean="0">
                <a:solidFill>
                  <a:srgbClr val="000000"/>
                </a:solidFill>
              </a:rPr>
              <a:t>&amp; res</a:t>
            </a:r>
            <a:endParaRPr lang="en-US" sz="1200" dirty="0">
              <a:solidFill>
                <a:srgbClr val="000000"/>
              </a:solidFill>
            </a:endParaRPr>
          </a:p>
        </p:txBody>
      </p:sp>
      <p:cxnSp>
        <p:nvCxnSpPr>
          <p:cNvPr id="5124" name="AutoShape 7"/>
          <p:cNvCxnSpPr>
            <a:cxnSpLocks noChangeShapeType="1"/>
            <a:stCxn id="46" idx="2"/>
            <a:endCxn id="28" idx="0"/>
          </p:cNvCxnSpPr>
          <p:nvPr/>
        </p:nvCxnSpPr>
        <p:spPr bwMode="auto">
          <a:xfrm flipH="1">
            <a:off x="3433050" y="5386708"/>
            <a:ext cx="11492" cy="525392"/>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3173494" y="5912100"/>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287397" y="2966625"/>
            <a:ext cx="2852061" cy="830997"/>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smtClean="0">
              <a:latin typeface="Calibri" pitchFamily="34" charset="0"/>
            </a:endParaRPr>
          </a:p>
          <a:p>
            <a:pPr fontAlgn="auto">
              <a:spcBef>
                <a:spcPts val="0"/>
              </a:spcBef>
              <a:spcAft>
                <a:spcPts val="0"/>
              </a:spcAft>
              <a:defRPr/>
            </a:pPr>
            <a:r>
              <a:rPr lang="en-US" sz="1200" dirty="0" err="1" smtClean="0"/>
              <a:t>geospatialCoverage</a:t>
            </a:r>
            <a:r>
              <a:rPr lang="en-US" sz="1200" dirty="0" smtClean="0"/>
              <a:t>/</a:t>
            </a:r>
            <a:r>
              <a:rPr lang="en-US" sz="1200" dirty="0" err="1" smtClean="0"/>
              <a:t>northsouth</a:t>
            </a:r>
            <a:r>
              <a:rPr lang="en-US" sz="1200" dirty="0" smtClean="0"/>
              <a:t>/</a:t>
            </a:r>
            <a:r>
              <a:rPr lang="en-US" sz="1200" dirty="0">
                <a:solidFill>
                  <a:srgbClr val="000000"/>
                </a:solidFill>
              </a:rPr>
              <a:t>units &amp;res</a:t>
            </a:r>
            <a:endParaRPr lang="en-US" sz="1200" dirty="0" smtClean="0"/>
          </a:p>
          <a:p>
            <a:pPr fontAlgn="auto">
              <a:spcBef>
                <a:spcPts val="0"/>
              </a:spcBef>
              <a:spcAft>
                <a:spcPts val="0"/>
              </a:spcAft>
              <a:defRPr/>
            </a:pPr>
            <a:r>
              <a:rPr lang="en-US" sz="1200" dirty="0" err="1" smtClean="0"/>
              <a:t>geospatialCoverage</a:t>
            </a:r>
            <a:r>
              <a:rPr lang="en-US" sz="1200" dirty="0" smtClean="0"/>
              <a:t>/</a:t>
            </a:r>
            <a:r>
              <a:rPr lang="en-US" sz="1200" dirty="0" err="1" smtClean="0"/>
              <a:t>eastwest</a:t>
            </a:r>
            <a:r>
              <a:rPr lang="en-US" sz="1200" dirty="0" smtClean="0"/>
              <a:t>/</a:t>
            </a:r>
            <a:r>
              <a:rPr lang="en-US" sz="1200" dirty="0">
                <a:solidFill>
                  <a:srgbClr val="000000"/>
                </a:solidFill>
              </a:rPr>
              <a:t>units &amp;res</a:t>
            </a:r>
            <a:endParaRPr lang="en-US" sz="1200" dirty="0"/>
          </a:p>
          <a:p>
            <a:pPr fontAlgn="auto">
              <a:spcBef>
                <a:spcPts val="0"/>
              </a:spcBef>
              <a:spcAft>
                <a:spcPts val="0"/>
              </a:spcAft>
              <a:defRPr/>
            </a:pPr>
            <a:r>
              <a:rPr lang="en-US" sz="1200" dirty="0" err="1" smtClean="0"/>
              <a:t>geospatialCoverage</a:t>
            </a:r>
            <a:r>
              <a:rPr lang="en-US" sz="1200" dirty="0" smtClean="0"/>
              <a:t>/</a:t>
            </a:r>
            <a:r>
              <a:rPr lang="en-US" sz="1200" dirty="0" err="1" smtClean="0"/>
              <a:t>updown</a:t>
            </a:r>
            <a:r>
              <a:rPr lang="en-US" sz="1200" dirty="0" smtClean="0"/>
              <a:t>/</a:t>
            </a:r>
            <a:r>
              <a:rPr lang="en-US" sz="1200" dirty="0">
                <a:solidFill>
                  <a:srgbClr val="000000"/>
                </a:solidFill>
              </a:rPr>
              <a:t>units &amp;res</a:t>
            </a:r>
            <a:endParaRPr lang="en-US" sz="1200" dirty="0"/>
          </a:p>
        </p:txBody>
      </p:sp>
      <p:sp>
        <p:nvSpPr>
          <p:cNvPr id="32" name="Oval 31"/>
          <p:cNvSpPr/>
          <p:nvPr/>
        </p:nvSpPr>
        <p:spPr>
          <a:xfrm>
            <a:off x="5447554" y="5912100"/>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5400000">
            <a:off x="4653427" y="4852099"/>
            <a:ext cx="2114478" cy="5524"/>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6923318" y="4229401"/>
            <a:ext cx="1750679"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p:txBody>
      </p:sp>
      <p:sp>
        <p:nvSpPr>
          <p:cNvPr id="37" name="Oval 36"/>
          <p:cNvSpPr/>
          <p:nvPr/>
        </p:nvSpPr>
        <p:spPr>
          <a:xfrm>
            <a:off x="7538140" y="5912100"/>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7095327" y="5208769"/>
            <a:ext cx="1405700" cy="962"/>
          </a:xfrm>
          <a:prstGeom prst="bentConnector3">
            <a:avLst>
              <a:gd name="adj1" fmla="val 50000"/>
            </a:avLst>
          </a:prstGeom>
          <a:noFill/>
          <a:ln w="19050">
            <a:solidFill>
              <a:schemeClr val="tx1"/>
            </a:solidFill>
            <a:miter lim="800000"/>
            <a:headEnd/>
            <a:tailEnd type="triangle" w="lg" len="lg"/>
          </a:ln>
        </p:spPr>
      </p:cxnSp>
      <p:sp>
        <p:nvSpPr>
          <p:cNvPr id="46" name="Text Box 5"/>
          <p:cNvSpPr txBox="1">
            <a:spLocks noChangeArrowheads="1"/>
          </p:cNvSpPr>
          <p:nvPr/>
        </p:nvSpPr>
        <p:spPr bwMode="auto">
          <a:xfrm>
            <a:off x="2385545" y="4186379"/>
            <a:ext cx="2117993" cy="120032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endParaRPr lang="en-US" sz="1200" dirty="0">
              <a:latin typeface="Calibri" pitchFamily="34" charset="0"/>
              <a:ea typeface="+mn-ea"/>
              <a:cs typeface="+mn-cs"/>
            </a:endParaRPr>
          </a:p>
          <a:p>
            <a:r>
              <a:rPr lang="en-US" sz="1200" dirty="0" err="1" smtClean="0">
                <a:solidFill>
                  <a:srgbClr val="000000"/>
                </a:solidFill>
              </a:rPr>
              <a:t>geospatial_lat_</a:t>
            </a:r>
            <a:r>
              <a:rPr lang="en-US" sz="1200" dirty="0" err="1">
                <a:solidFill>
                  <a:srgbClr val="000000"/>
                </a:solidFill>
              </a:rPr>
              <a:t>units</a:t>
            </a:r>
            <a:r>
              <a:rPr lang="en-US" sz="1200" dirty="0">
                <a:solidFill>
                  <a:srgbClr val="000000"/>
                </a:solidFill>
              </a:rPr>
              <a:t> &amp;res</a:t>
            </a:r>
          </a:p>
          <a:p>
            <a:r>
              <a:rPr lang="en-US" sz="1200" dirty="0" err="1" smtClean="0">
                <a:solidFill>
                  <a:srgbClr val="000000"/>
                </a:solidFill>
              </a:rPr>
              <a:t>geospatial_lon_</a:t>
            </a:r>
            <a:r>
              <a:rPr lang="en-US" sz="1200" dirty="0" err="1">
                <a:solidFill>
                  <a:srgbClr val="000000"/>
                </a:solidFill>
              </a:rPr>
              <a:t>units</a:t>
            </a:r>
            <a:r>
              <a:rPr lang="en-US" sz="1200" dirty="0">
                <a:solidFill>
                  <a:srgbClr val="000000"/>
                </a:solidFill>
              </a:rPr>
              <a:t> &amp;res</a:t>
            </a:r>
          </a:p>
          <a:p>
            <a:r>
              <a:rPr lang="en-US" sz="1200" dirty="0" err="1" smtClean="0">
                <a:solidFill>
                  <a:srgbClr val="000000"/>
                </a:solidFill>
              </a:rPr>
              <a:t>geospatial_vertical_</a:t>
            </a:r>
            <a:r>
              <a:rPr lang="en-US" sz="1200" dirty="0" err="1">
                <a:solidFill>
                  <a:srgbClr val="000000"/>
                </a:solidFill>
              </a:rPr>
              <a:t>units</a:t>
            </a:r>
            <a:r>
              <a:rPr lang="en-US" sz="1200" dirty="0">
                <a:solidFill>
                  <a:srgbClr val="000000"/>
                </a:solidFill>
              </a:rPr>
              <a:t> &amp;res</a:t>
            </a:r>
          </a:p>
          <a:p>
            <a:r>
              <a:rPr lang="en-US" sz="1200" dirty="0" err="1" smtClean="0">
                <a:solidFill>
                  <a:srgbClr val="000000"/>
                </a:solidFill>
              </a:rPr>
              <a:t>time_coverage_duration</a:t>
            </a:r>
            <a:endParaRPr lang="en-US" sz="1200" dirty="0">
              <a:solidFill>
                <a:srgbClr val="000000"/>
              </a:solidFill>
            </a:endParaRPr>
          </a:p>
          <a:p>
            <a:r>
              <a:rPr lang="en-US" sz="1200" dirty="0" err="1" smtClean="0">
                <a:solidFill>
                  <a:srgbClr val="000000"/>
                </a:solidFill>
              </a:rPr>
              <a:t>time_coverage_resolution</a:t>
            </a:r>
            <a:endParaRPr lang="en-US" sz="1200" dirty="0">
              <a:solidFill>
                <a:srgbClr val="000000"/>
              </a:solidFill>
            </a:endParaRPr>
          </a:p>
        </p:txBody>
      </p:sp>
      <p:sp>
        <p:nvSpPr>
          <p:cNvPr id="47" name="Oval 46"/>
          <p:cNvSpPr/>
          <p:nvPr/>
        </p:nvSpPr>
        <p:spPr>
          <a:xfrm>
            <a:off x="1258671" y="591210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flipH="1">
            <a:off x="1518228" y="3975544"/>
            <a:ext cx="5943" cy="1936556"/>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Other Extent</a:t>
            </a:r>
            <a:endParaRPr lang="en-US" sz="3200" dirty="0">
              <a:latin typeface="Calibri" pitchFamily="34" charset="0"/>
            </a:endParaRPr>
          </a:p>
        </p:txBody>
      </p:sp>
    </p:spTree>
    <p:extLst>
      <p:ext uri="{BB962C8B-B14F-4D97-AF65-F5344CB8AC3E}">
        <p14:creationId xmlns:p14="http://schemas.microsoft.com/office/powerpoint/2010/main" val="38179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71488" y="2966625"/>
            <a:ext cx="1328737"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Climate-Forecast</a:t>
            </a:r>
            <a:endParaRPr lang="en-US" sz="1200" b="1" dirty="0">
              <a:latin typeface="Calibri" pitchFamily="34" charset="0"/>
              <a:ea typeface="+mn-ea"/>
              <a:cs typeface="+mn-cs"/>
            </a:endParaRPr>
          </a:p>
        </p:txBody>
      </p:sp>
      <p:cxnSp>
        <p:nvCxnSpPr>
          <p:cNvPr id="5124" name="AutoShape 7"/>
          <p:cNvCxnSpPr>
            <a:cxnSpLocks noChangeShapeType="1"/>
            <a:stCxn id="46" idx="2"/>
            <a:endCxn id="28" idx="0"/>
          </p:cNvCxnSpPr>
          <p:nvPr/>
        </p:nvCxnSpPr>
        <p:spPr bwMode="auto">
          <a:xfrm flipH="1">
            <a:off x="2943180" y="3797622"/>
            <a:ext cx="3586" cy="2111053"/>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2683624"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093306" y="2966625"/>
            <a:ext cx="2684273" cy="101566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smtClean="0">
              <a:latin typeface="Calibri" pitchFamily="34" charset="0"/>
              <a:ea typeface="+mn-ea"/>
              <a:cs typeface="+mn-cs"/>
            </a:endParaRPr>
          </a:p>
          <a:p>
            <a:pPr fontAlgn="auto">
              <a:spcBef>
                <a:spcPts val="0"/>
              </a:spcBef>
              <a:spcAft>
                <a:spcPts val="0"/>
              </a:spcAft>
              <a:defRPr/>
            </a:pPr>
            <a:r>
              <a:rPr lang="en-US" sz="1200" dirty="0" smtClean="0">
                <a:latin typeface="Calibri" pitchFamily="34" charset="0"/>
              </a:rPr>
              <a:t>/metadata/publisher/name</a:t>
            </a:r>
            <a:endParaRPr lang="en-US" sz="1200" dirty="0">
              <a:latin typeface="Calibri" pitchFamily="34" charset="0"/>
            </a:endParaRPr>
          </a:p>
          <a:p>
            <a:pPr fontAlgn="auto">
              <a:spcBef>
                <a:spcPts val="0"/>
              </a:spcBef>
              <a:spcAft>
                <a:spcPts val="0"/>
              </a:spcAft>
              <a:defRPr/>
            </a:pPr>
            <a:r>
              <a:rPr lang="en-US" sz="1200" dirty="0" smtClean="0">
                <a:latin typeface="Calibri" pitchFamily="34" charset="0"/>
              </a:rPr>
              <a:t>/metadata/publisher/contact/@email</a:t>
            </a:r>
          </a:p>
          <a:p>
            <a:pPr fontAlgn="auto">
              <a:spcBef>
                <a:spcPts val="0"/>
              </a:spcBef>
              <a:spcAft>
                <a:spcPts val="0"/>
              </a:spcAft>
              <a:defRPr/>
            </a:pPr>
            <a:r>
              <a:rPr lang="en-US" sz="1200" dirty="0">
                <a:latin typeface="Calibri" pitchFamily="34" charset="0"/>
              </a:rPr>
              <a:t>/metadata/publisher/contact</a:t>
            </a:r>
            <a:r>
              <a:rPr lang="en-US" sz="1200" dirty="0" smtClean="0">
                <a:latin typeface="Calibri" pitchFamily="34" charset="0"/>
              </a:rPr>
              <a:t>/@</a:t>
            </a:r>
            <a:r>
              <a:rPr lang="en-US" sz="1200" dirty="0" err="1" smtClean="0">
                <a:latin typeface="Calibri" pitchFamily="34" charset="0"/>
              </a:rPr>
              <a:t>url</a:t>
            </a:r>
            <a:endParaRPr lang="en-US" sz="1200" b="1" dirty="0" smtClean="0">
              <a:latin typeface="Calibri" pitchFamily="34" charset="0"/>
              <a:ea typeface="+mn-ea"/>
              <a:cs typeface="+mn-cs"/>
            </a:endParaRPr>
          </a:p>
          <a:p>
            <a:pPr>
              <a:defRPr/>
            </a:pPr>
            <a:r>
              <a:rPr lang="en-US" sz="1200" dirty="0">
                <a:latin typeface="Calibri" pitchFamily="34" charset="0"/>
              </a:rPr>
              <a:t>Service </a:t>
            </a:r>
            <a:r>
              <a:rPr lang="en-US" sz="1200" dirty="0" smtClean="0">
                <a:latin typeface="Calibri" pitchFamily="34" charset="0"/>
              </a:rPr>
              <a:t>URLs</a:t>
            </a:r>
            <a:endParaRPr lang="en-US" sz="1200" dirty="0">
              <a:latin typeface="Calibri" pitchFamily="34" charset="0"/>
            </a:endParaRPr>
          </a:p>
        </p:txBody>
      </p:sp>
      <p:sp>
        <p:nvSpPr>
          <p:cNvPr id="32" name="Oval 31"/>
          <p:cNvSpPr/>
          <p:nvPr/>
        </p:nvSpPr>
        <p:spPr>
          <a:xfrm>
            <a:off x="5175403" y="590867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16200000" flipH="1">
            <a:off x="4472405" y="4945326"/>
            <a:ext cx="1926387" cy="310"/>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7043057" y="2946376"/>
            <a:ext cx="1634407" cy="120032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a:p>
            <a:pPr fontAlgn="auto">
              <a:spcBef>
                <a:spcPts val="0"/>
              </a:spcBef>
              <a:spcAft>
                <a:spcPts val="0"/>
              </a:spcAft>
              <a:defRPr/>
            </a:pPr>
            <a:r>
              <a:rPr lang="en-US" sz="1200" dirty="0">
                <a:latin typeface="Calibri" pitchFamily="34" charset="0"/>
              </a:rPr>
              <a:t>Distributor Contact</a:t>
            </a:r>
          </a:p>
          <a:p>
            <a:pPr fontAlgn="auto">
              <a:spcBef>
                <a:spcPts val="0"/>
              </a:spcBef>
              <a:spcAft>
                <a:spcPts val="0"/>
              </a:spcAft>
              <a:defRPr/>
            </a:pPr>
            <a:r>
              <a:rPr lang="en-US" sz="1200" dirty="0">
                <a:latin typeface="Calibri" pitchFamily="34" charset="0"/>
              </a:rPr>
              <a:t>Online Resource</a:t>
            </a:r>
          </a:p>
          <a:p>
            <a:pPr fontAlgn="auto">
              <a:spcBef>
                <a:spcPts val="0"/>
              </a:spcBef>
              <a:spcAft>
                <a:spcPts val="0"/>
              </a:spcAft>
              <a:defRPr/>
            </a:pPr>
            <a:r>
              <a:rPr lang="en-US" sz="1200" dirty="0">
                <a:latin typeface="Calibri" pitchFamily="34" charset="0"/>
              </a:rPr>
              <a:t>Distribution Format</a:t>
            </a:r>
          </a:p>
          <a:p>
            <a:pPr fontAlgn="auto">
              <a:spcBef>
                <a:spcPts val="0"/>
              </a:spcBef>
              <a:spcAft>
                <a:spcPts val="0"/>
              </a:spcAft>
              <a:defRPr/>
            </a:pPr>
            <a:r>
              <a:rPr lang="en-US" sz="1200" dirty="0">
                <a:latin typeface="Calibri" pitchFamily="34" charset="0"/>
              </a:rPr>
              <a:t>Data Center Keywords</a:t>
            </a:r>
          </a:p>
          <a:p>
            <a:pPr fontAlgn="auto">
              <a:spcBef>
                <a:spcPts val="0"/>
              </a:spcBef>
              <a:spcAft>
                <a:spcPts val="0"/>
              </a:spcAft>
              <a:defRPr/>
            </a:pPr>
            <a:r>
              <a:rPr lang="en-US" sz="1200" dirty="0">
                <a:latin typeface="Calibri" pitchFamily="34" charset="0"/>
              </a:rPr>
              <a:t>Browse Graphic</a:t>
            </a:r>
          </a:p>
        </p:txBody>
      </p:sp>
      <p:sp>
        <p:nvSpPr>
          <p:cNvPr id="37" name="Oval 36"/>
          <p:cNvSpPr/>
          <p:nvPr/>
        </p:nvSpPr>
        <p:spPr>
          <a:xfrm>
            <a:off x="7603456" y="5916433"/>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16200000" flipH="1">
            <a:off x="6976772" y="5030193"/>
            <a:ext cx="1769728" cy="2751"/>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065703" y="2966625"/>
            <a:ext cx="1762125" cy="830997"/>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publisher_name</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publisher_email</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publisher_url</a:t>
            </a:r>
            <a:endParaRPr lang="en-US" sz="1200" dirty="0">
              <a:latin typeface="Calibri" pitchFamily="34" charset="0"/>
            </a:endParaRPr>
          </a:p>
        </p:txBody>
      </p:sp>
      <p:sp>
        <p:nvSpPr>
          <p:cNvPr id="47" name="Oval 46"/>
          <p:cNvSpPr/>
          <p:nvPr/>
        </p:nvSpPr>
        <p:spPr>
          <a:xfrm>
            <a:off x="876300"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135857" y="3243624"/>
            <a:ext cx="0" cy="2668226"/>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37478" y="339249"/>
            <a:ext cx="8340725" cy="439738"/>
          </a:xfrm>
        </p:spPr>
        <p:txBody>
          <a:bodyPr>
            <a:normAutofit fontScale="90000"/>
          </a:bodyPr>
          <a:lstStyle/>
          <a:p>
            <a:pPr algn="l"/>
            <a:r>
              <a:rPr lang="en-US" sz="3200" dirty="0" smtClean="0"/>
              <a:t>Distribution</a:t>
            </a:r>
            <a:endParaRPr lang="en-US" sz="3200" dirty="0">
              <a:latin typeface="Calibri" pitchFamily="34" charset="0"/>
            </a:endParaRPr>
          </a:p>
        </p:txBody>
      </p:sp>
    </p:spTree>
    <p:extLst>
      <p:ext uri="{BB962C8B-B14F-4D97-AF65-F5344CB8AC3E}">
        <p14:creationId xmlns:p14="http://schemas.microsoft.com/office/powerpoint/2010/main" val="22741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2" y="2966625"/>
            <a:ext cx="2063523" cy="646331"/>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Climate-Forecast</a:t>
            </a:r>
          </a:p>
          <a:p>
            <a:pPr fontAlgn="auto">
              <a:spcBef>
                <a:spcPts val="0"/>
              </a:spcBef>
              <a:spcAft>
                <a:spcPts val="0"/>
              </a:spcAft>
              <a:defRPr/>
            </a:pPr>
            <a:r>
              <a:rPr lang="en-US" sz="1200" dirty="0" smtClean="0"/>
              <a:t>comment</a:t>
            </a:r>
          </a:p>
          <a:p>
            <a:pPr fontAlgn="auto">
              <a:spcBef>
                <a:spcPts val="0"/>
              </a:spcBef>
              <a:spcAft>
                <a:spcPts val="0"/>
              </a:spcAft>
              <a:defRPr/>
            </a:pPr>
            <a:r>
              <a:rPr lang="en-US" sz="1200" dirty="0"/>
              <a:t>references</a:t>
            </a:r>
            <a:endParaRPr lang="en-US" sz="1200" dirty="0" smtClean="0"/>
          </a:p>
        </p:txBody>
      </p:sp>
      <p:cxnSp>
        <p:nvCxnSpPr>
          <p:cNvPr id="5124" name="AutoShape 7"/>
          <p:cNvCxnSpPr>
            <a:cxnSpLocks noChangeShapeType="1"/>
            <a:stCxn id="46" idx="2"/>
            <a:endCxn id="28" idx="0"/>
          </p:cNvCxnSpPr>
          <p:nvPr/>
        </p:nvCxnSpPr>
        <p:spPr bwMode="auto">
          <a:xfrm flipH="1">
            <a:off x="3757973" y="3982288"/>
            <a:ext cx="1" cy="1930266"/>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3498417" y="5912554"/>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990462" y="2966625"/>
            <a:ext cx="1880848" cy="101566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smtClean="0">
              <a:latin typeface="Calibri" pitchFamily="34" charset="0"/>
              <a:ea typeface="+mn-ea"/>
              <a:cs typeface="+mn-cs"/>
            </a:endParaRPr>
          </a:p>
          <a:p>
            <a:pPr fontAlgn="auto">
              <a:spcBef>
                <a:spcPts val="0"/>
              </a:spcBef>
              <a:spcAft>
                <a:spcPts val="0"/>
              </a:spcAft>
              <a:defRPr/>
            </a:pPr>
            <a:r>
              <a:rPr lang="en-US" sz="1200" dirty="0" smtClean="0">
                <a:latin typeface="Calibri" pitchFamily="34" charset="0"/>
              </a:rPr>
              <a:t>metadata/documentation</a:t>
            </a:r>
          </a:p>
          <a:p>
            <a:pPr fontAlgn="auto">
              <a:spcBef>
                <a:spcPts val="0"/>
              </a:spcBef>
              <a:spcAft>
                <a:spcPts val="0"/>
              </a:spcAft>
              <a:defRPr/>
            </a:pPr>
            <a:r>
              <a:rPr lang="en-US" sz="1200" dirty="0" smtClean="0">
                <a:latin typeface="Calibri" pitchFamily="34" charset="0"/>
              </a:rPr>
              <a:t>metadata/project</a:t>
            </a:r>
          </a:p>
          <a:p>
            <a:pPr fontAlgn="auto">
              <a:spcBef>
                <a:spcPts val="0"/>
              </a:spcBef>
              <a:spcAft>
                <a:spcPts val="0"/>
              </a:spcAft>
              <a:defRPr/>
            </a:pPr>
            <a:r>
              <a:rPr lang="en-US" sz="1200" dirty="0">
                <a:latin typeface="Calibri" pitchFamily="34" charset="0"/>
              </a:rPr>
              <a:t>metadata/documentation[@type="funding"]</a:t>
            </a:r>
          </a:p>
        </p:txBody>
      </p:sp>
      <p:sp>
        <p:nvSpPr>
          <p:cNvPr id="32" name="Oval 31"/>
          <p:cNvSpPr/>
          <p:nvPr/>
        </p:nvSpPr>
        <p:spPr>
          <a:xfrm>
            <a:off x="5665273" y="5912554"/>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5400000">
            <a:off x="4963122" y="4944790"/>
            <a:ext cx="1930266" cy="5263"/>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7222737" y="2966625"/>
            <a:ext cx="1454727" cy="101566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a:p>
            <a:pPr fontAlgn="auto">
              <a:spcBef>
                <a:spcPts val="0"/>
              </a:spcBef>
              <a:spcAft>
                <a:spcPts val="0"/>
              </a:spcAft>
              <a:defRPr/>
            </a:pPr>
            <a:r>
              <a:rPr lang="en-US" sz="1200" dirty="0">
                <a:latin typeface="Calibri" pitchFamily="34" charset="0"/>
              </a:rPr>
              <a:t>Purpose</a:t>
            </a:r>
          </a:p>
          <a:p>
            <a:pPr fontAlgn="auto">
              <a:spcBef>
                <a:spcPts val="0"/>
              </a:spcBef>
              <a:spcAft>
                <a:spcPts val="0"/>
              </a:spcAft>
              <a:defRPr/>
            </a:pPr>
            <a:r>
              <a:rPr lang="en-US" sz="1200" dirty="0">
                <a:latin typeface="Calibri" pitchFamily="34" charset="0"/>
              </a:rPr>
              <a:t>Extent Description</a:t>
            </a:r>
          </a:p>
          <a:p>
            <a:pPr fontAlgn="auto">
              <a:spcBef>
                <a:spcPts val="0"/>
              </a:spcBef>
              <a:spcAft>
                <a:spcPts val="0"/>
              </a:spcAft>
              <a:defRPr/>
            </a:pPr>
            <a:r>
              <a:rPr lang="en-US" sz="1200" dirty="0">
                <a:latin typeface="Calibri" pitchFamily="34" charset="0"/>
              </a:rPr>
              <a:t>Lineage Statement</a:t>
            </a:r>
          </a:p>
          <a:p>
            <a:pPr fontAlgn="auto">
              <a:spcBef>
                <a:spcPts val="0"/>
              </a:spcBef>
              <a:spcAft>
                <a:spcPts val="0"/>
              </a:spcAft>
              <a:defRPr/>
            </a:pPr>
            <a:r>
              <a:rPr lang="en-US" sz="1200" dirty="0">
                <a:latin typeface="Calibri" pitchFamily="34" charset="0"/>
              </a:rPr>
              <a:t>Project Keywords</a:t>
            </a:r>
          </a:p>
        </p:txBody>
      </p:sp>
      <p:sp>
        <p:nvSpPr>
          <p:cNvPr id="37" name="Oval 36"/>
          <p:cNvSpPr/>
          <p:nvPr/>
        </p:nvSpPr>
        <p:spPr>
          <a:xfrm>
            <a:off x="7690544" y="5912554"/>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6984968" y="4947421"/>
            <a:ext cx="1930266" cy="1"/>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876911" y="2966625"/>
            <a:ext cx="1762125" cy="101566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p>
          <a:p>
            <a:pPr fontAlgn="auto">
              <a:spcBef>
                <a:spcPts val="0"/>
              </a:spcBef>
              <a:spcAft>
                <a:spcPts val="0"/>
              </a:spcAft>
              <a:defRPr/>
            </a:pPr>
            <a:r>
              <a:rPr lang="en-US" sz="1200" dirty="0" smtClean="0">
                <a:latin typeface="Calibri" pitchFamily="34" charset="0"/>
              </a:rPr>
              <a:t>contributor</a:t>
            </a:r>
          </a:p>
          <a:p>
            <a:pPr fontAlgn="auto">
              <a:spcBef>
                <a:spcPts val="0"/>
              </a:spcBef>
              <a:spcAft>
                <a:spcPts val="0"/>
              </a:spcAft>
              <a:defRPr/>
            </a:pPr>
            <a:r>
              <a:rPr lang="en-US" sz="1200" dirty="0" err="1" smtClean="0">
                <a:latin typeface="Calibri" pitchFamily="34" charset="0"/>
              </a:rPr>
              <a:t>contributor_role</a:t>
            </a:r>
            <a:endParaRPr lang="en-US" sz="1200" dirty="0" smtClean="0">
              <a:latin typeface="Calibri" pitchFamily="34" charset="0"/>
            </a:endParaRPr>
          </a:p>
          <a:p>
            <a:pPr fontAlgn="auto">
              <a:spcBef>
                <a:spcPts val="0"/>
              </a:spcBef>
              <a:spcAft>
                <a:spcPts val="0"/>
              </a:spcAft>
              <a:defRPr/>
            </a:pPr>
            <a:r>
              <a:rPr lang="en-US" sz="1200" dirty="0" smtClean="0">
                <a:latin typeface="Calibri" pitchFamily="34" charset="0"/>
              </a:rPr>
              <a:t>acknowledgement</a:t>
            </a:r>
          </a:p>
          <a:p>
            <a:pPr fontAlgn="auto">
              <a:spcBef>
                <a:spcPts val="0"/>
              </a:spcBef>
              <a:spcAft>
                <a:spcPts val="0"/>
              </a:spcAft>
              <a:defRPr/>
            </a:pPr>
            <a:r>
              <a:rPr lang="en-US" sz="1200" dirty="0" smtClean="0">
                <a:latin typeface="Calibri" pitchFamily="34" charset="0"/>
              </a:rPr>
              <a:t>project</a:t>
            </a:r>
            <a:endParaRPr lang="en-US" sz="1200" dirty="0">
              <a:latin typeface="Calibri" pitchFamily="34" charset="0"/>
            </a:endParaRPr>
          </a:p>
        </p:txBody>
      </p:sp>
      <p:sp>
        <p:nvSpPr>
          <p:cNvPr id="47" name="Oval 46"/>
          <p:cNvSpPr/>
          <p:nvPr/>
        </p:nvSpPr>
        <p:spPr>
          <a:xfrm>
            <a:off x="1234167" y="5912554"/>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493724" y="3612956"/>
            <a:ext cx="0" cy="2299598"/>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Text Searches</a:t>
            </a:r>
            <a:endParaRPr lang="en-US" sz="3200" dirty="0">
              <a:latin typeface="Calibri" pitchFamily="34" charset="0"/>
            </a:endParaRPr>
          </a:p>
        </p:txBody>
      </p:sp>
      <p:sp>
        <p:nvSpPr>
          <p:cNvPr id="8" name="TextBox 7"/>
          <p:cNvSpPr txBox="1"/>
          <p:nvPr/>
        </p:nvSpPr>
        <p:spPr>
          <a:xfrm>
            <a:off x="380993" y="903509"/>
            <a:ext cx="7888426" cy="1200329"/>
          </a:xfrm>
          <a:prstGeom prst="rect">
            <a:avLst/>
          </a:prstGeom>
          <a:noFill/>
        </p:spPr>
        <p:txBody>
          <a:bodyPr wrap="square" rtlCol="0">
            <a:spAutoFit/>
          </a:bodyPr>
          <a:lstStyle/>
          <a:p>
            <a:r>
              <a:rPr lang="en-US" dirty="0"/>
              <a:t>Text searches are a very important mechanism for data discovery. This group includes attributes that contain descriptive text that could be the target of these searches. Some of these attributes, for example title and summary, might also be displayed in the results of text searches</a:t>
            </a:r>
            <a:r>
              <a:rPr lang="en-US" dirty="0" smtClean="0"/>
              <a:t>.</a:t>
            </a:r>
            <a:endParaRPr lang="en-US" dirty="0"/>
          </a:p>
        </p:txBody>
      </p:sp>
    </p:spTree>
    <p:extLst>
      <p:ext uri="{BB962C8B-B14F-4D97-AF65-F5344CB8AC3E}">
        <p14:creationId xmlns:p14="http://schemas.microsoft.com/office/powerpoint/2010/main" val="12805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3" y="2955739"/>
            <a:ext cx="1328737" cy="461665"/>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Climate-Forecast</a:t>
            </a:r>
          </a:p>
          <a:p>
            <a:pPr fontAlgn="auto">
              <a:spcBef>
                <a:spcPts val="0"/>
              </a:spcBef>
              <a:spcAft>
                <a:spcPts val="0"/>
              </a:spcAft>
              <a:defRPr/>
            </a:pPr>
            <a:r>
              <a:rPr lang="en-US" sz="1200" dirty="0" smtClean="0">
                <a:latin typeface="Calibri" pitchFamily="34" charset="0"/>
              </a:rPr>
              <a:t>source</a:t>
            </a:r>
            <a:endParaRPr lang="en-US" sz="1200" dirty="0">
              <a:latin typeface="Calibri" pitchFamily="34" charset="0"/>
            </a:endParaRPr>
          </a:p>
        </p:txBody>
      </p:sp>
      <p:cxnSp>
        <p:nvCxnSpPr>
          <p:cNvPr id="5124" name="AutoShape 7"/>
          <p:cNvCxnSpPr>
            <a:cxnSpLocks noChangeShapeType="1"/>
            <a:stCxn id="46" idx="2"/>
            <a:endCxn id="28" idx="0"/>
          </p:cNvCxnSpPr>
          <p:nvPr/>
        </p:nvCxnSpPr>
        <p:spPr bwMode="auto">
          <a:xfrm>
            <a:off x="3305575" y="3232738"/>
            <a:ext cx="7729" cy="2675937"/>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3053748"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820449" y="2955739"/>
            <a:ext cx="1768475"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a:latin typeface="Calibri" pitchFamily="34" charset="0"/>
              <a:ea typeface="+mn-ea"/>
              <a:cs typeface="+mn-cs"/>
            </a:endParaRPr>
          </a:p>
        </p:txBody>
      </p:sp>
      <p:sp>
        <p:nvSpPr>
          <p:cNvPr id="32" name="Oval 31"/>
          <p:cNvSpPr/>
          <p:nvPr/>
        </p:nvSpPr>
        <p:spPr>
          <a:xfrm>
            <a:off x="5447553" y="590867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16200000" flipH="1">
            <a:off x="4368327" y="4569098"/>
            <a:ext cx="2675937" cy="3216"/>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7222737" y="2955739"/>
            <a:ext cx="1454727" cy="120032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a:p>
            <a:pPr fontAlgn="auto">
              <a:spcBef>
                <a:spcPts val="0"/>
              </a:spcBef>
              <a:spcAft>
                <a:spcPts val="0"/>
              </a:spcAft>
              <a:defRPr/>
            </a:pPr>
            <a:r>
              <a:rPr lang="en-US" sz="1200" dirty="0">
                <a:latin typeface="Calibri" pitchFamily="34" charset="0"/>
              </a:rPr>
              <a:t>Instrument</a:t>
            </a:r>
          </a:p>
          <a:p>
            <a:pPr fontAlgn="auto">
              <a:spcBef>
                <a:spcPts val="0"/>
              </a:spcBef>
              <a:spcAft>
                <a:spcPts val="0"/>
              </a:spcAft>
              <a:defRPr/>
            </a:pPr>
            <a:r>
              <a:rPr lang="en-US" sz="1200" dirty="0">
                <a:latin typeface="Calibri" pitchFamily="34" charset="0"/>
              </a:rPr>
              <a:t>Platform</a:t>
            </a:r>
          </a:p>
          <a:p>
            <a:pPr fontAlgn="auto">
              <a:spcBef>
                <a:spcPts val="0"/>
              </a:spcBef>
              <a:spcAft>
                <a:spcPts val="0"/>
              </a:spcAft>
              <a:defRPr/>
            </a:pPr>
            <a:r>
              <a:rPr lang="en-US" sz="1200" dirty="0">
                <a:latin typeface="Calibri" pitchFamily="34" charset="0"/>
              </a:rPr>
              <a:t>Instrument Keywords</a:t>
            </a:r>
          </a:p>
          <a:p>
            <a:pPr fontAlgn="auto">
              <a:spcBef>
                <a:spcPts val="0"/>
              </a:spcBef>
              <a:spcAft>
                <a:spcPts val="0"/>
              </a:spcAft>
              <a:defRPr/>
            </a:pPr>
            <a:r>
              <a:rPr lang="en-US" sz="1200" dirty="0">
                <a:latin typeface="Calibri" pitchFamily="34" charset="0"/>
              </a:rPr>
              <a:t>Platform Keywords</a:t>
            </a:r>
          </a:p>
        </p:txBody>
      </p:sp>
      <p:sp>
        <p:nvSpPr>
          <p:cNvPr id="37" name="Oval 36"/>
          <p:cNvSpPr/>
          <p:nvPr/>
        </p:nvSpPr>
        <p:spPr>
          <a:xfrm>
            <a:off x="7690544" y="5916433"/>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7069919" y="5036250"/>
            <a:ext cx="1760365" cy="1"/>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424512" y="2955739"/>
            <a:ext cx="1762125"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endParaRPr lang="en-US" sz="1200" dirty="0">
              <a:latin typeface="Calibri" pitchFamily="34" charset="0"/>
              <a:ea typeface="+mn-ea"/>
              <a:cs typeface="+mn-cs"/>
            </a:endParaRPr>
          </a:p>
        </p:txBody>
      </p:sp>
      <p:sp>
        <p:nvSpPr>
          <p:cNvPr id="47" name="Oval 46"/>
          <p:cNvSpPr/>
          <p:nvPr/>
        </p:nvSpPr>
        <p:spPr>
          <a:xfrm>
            <a:off x="866775"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126332" y="3417404"/>
            <a:ext cx="0" cy="2494446"/>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Acquisition Information</a:t>
            </a:r>
            <a:endParaRPr lang="en-US" sz="3200" dirty="0">
              <a:latin typeface="Calibri" pitchFamily="34" charset="0"/>
            </a:endParaRPr>
          </a:p>
        </p:txBody>
      </p:sp>
    </p:spTree>
    <p:extLst>
      <p:ext uri="{BB962C8B-B14F-4D97-AF65-F5344CB8AC3E}">
        <p14:creationId xmlns:p14="http://schemas.microsoft.com/office/powerpoint/2010/main" val="419321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3" y="2966625"/>
            <a:ext cx="1328737" cy="1384995"/>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Climate-Forecast</a:t>
            </a:r>
          </a:p>
          <a:p>
            <a:pPr fontAlgn="auto">
              <a:spcBef>
                <a:spcPts val="0"/>
              </a:spcBef>
              <a:spcAft>
                <a:spcPts val="0"/>
              </a:spcAft>
              <a:defRPr/>
            </a:pPr>
            <a:r>
              <a:rPr lang="en-US" sz="1200" dirty="0" smtClean="0">
                <a:latin typeface="Calibri" pitchFamily="34" charset="0"/>
              </a:rPr>
              <a:t>source</a:t>
            </a:r>
          </a:p>
          <a:p>
            <a:pPr fontAlgn="auto">
              <a:spcBef>
                <a:spcPts val="0"/>
              </a:spcBef>
              <a:spcAft>
                <a:spcPts val="0"/>
              </a:spcAft>
              <a:defRPr/>
            </a:pPr>
            <a:r>
              <a:rPr lang="en-US" sz="1200" dirty="0" smtClean="0">
                <a:latin typeface="Calibri" pitchFamily="34" charset="0"/>
              </a:rPr>
              <a:t>history</a:t>
            </a:r>
          </a:p>
          <a:p>
            <a:pPr fontAlgn="auto">
              <a:spcBef>
                <a:spcPts val="0"/>
              </a:spcBef>
              <a:spcAft>
                <a:spcPts val="0"/>
              </a:spcAft>
              <a:defRPr/>
            </a:pPr>
            <a:r>
              <a:rPr lang="en-US" sz="1200" dirty="0" err="1" smtClean="0">
                <a:latin typeface="Calibri" pitchFamily="34" charset="0"/>
              </a:rPr>
              <a:t>flag_masks</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flag_values</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flag_meanings</a:t>
            </a:r>
            <a:endParaRPr lang="en-US" sz="1200" dirty="0" smtClean="0">
              <a:latin typeface="Calibri" pitchFamily="34" charset="0"/>
            </a:endParaRPr>
          </a:p>
          <a:p>
            <a:pPr fontAlgn="auto">
              <a:spcBef>
                <a:spcPts val="0"/>
              </a:spcBef>
              <a:spcAft>
                <a:spcPts val="0"/>
              </a:spcAft>
              <a:defRPr/>
            </a:pPr>
            <a:r>
              <a:rPr lang="en-US" sz="1200" dirty="0" err="1"/>
              <a:t>ancillary_variables</a:t>
            </a:r>
            <a:endParaRPr lang="en-US" sz="1200" dirty="0">
              <a:latin typeface="Calibri" pitchFamily="34" charset="0"/>
            </a:endParaRPr>
          </a:p>
        </p:txBody>
      </p:sp>
      <p:cxnSp>
        <p:nvCxnSpPr>
          <p:cNvPr id="5124" name="AutoShape 7"/>
          <p:cNvCxnSpPr>
            <a:cxnSpLocks noChangeShapeType="1"/>
            <a:stCxn id="46" idx="2"/>
            <a:endCxn id="28" idx="0"/>
          </p:cNvCxnSpPr>
          <p:nvPr/>
        </p:nvCxnSpPr>
        <p:spPr bwMode="auto">
          <a:xfrm>
            <a:off x="3305575" y="3243624"/>
            <a:ext cx="7729" cy="2665051"/>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3053748"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820449" y="2966625"/>
            <a:ext cx="1768475"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a:latin typeface="Calibri" pitchFamily="34" charset="0"/>
              <a:ea typeface="+mn-ea"/>
              <a:cs typeface="+mn-cs"/>
            </a:endParaRPr>
          </a:p>
        </p:txBody>
      </p:sp>
      <p:sp>
        <p:nvSpPr>
          <p:cNvPr id="32" name="Oval 31"/>
          <p:cNvSpPr/>
          <p:nvPr/>
        </p:nvSpPr>
        <p:spPr>
          <a:xfrm>
            <a:off x="5444336" y="590867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5400000">
            <a:off x="4372162" y="4576149"/>
            <a:ext cx="2665051" cy="1"/>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7222737" y="2966625"/>
            <a:ext cx="1454727" cy="120032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a:p>
            <a:pPr fontAlgn="auto">
              <a:spcBef>
                <a:spcPts val="0"/>
              </a:spcBef>
              <a:spcAft>
                <a:spcPts val="0"/>
              </a:spcAft>
              <a:defRPr/>
            </a:pPr>
            <a:r>
              <a:rPr lang="en-US" sz="1200" dirty="0">
                <a:latin typeface="Calibri" pitchFamily="34" charset="0"/>
              </a:rPr>
              <a:t>Sources</a:t>
            </a:r>
          </a:p>
          <a:p>
            <a:pPr fontAlgn="auto">
              <a:spcBef>
                <a:spcPts val="0"/>
              </a:spcBef>
              <a:spcAft>
                <a:spcPts val="0"/>
              </a:spcAft>
              <a:defRPr/>
            </a:pPr>
            <a:r>
              <a:rPr lang="en-US" sz="1200" dirty="0">
                <a:latin typeface="Calibri" pitchFamily="34" charset="0"/>
              </a:rPr>
              <a:t>Process Steps</a:t>
            </a:r>
          </a:p>
          <a:p>
            <a:pPr fontAlgn="auto">
              <a:spcBef>
                <a:spcPts val="0"/>
              </a:spcBef>
              <a:spcAft>
                <a:spcPts val="0"/>
              </a:spcAft>
              <a:defRPr/>
            </a:pPr>
            <a:r>
              <a:rPr lang="en-US" sz="1200" dirty="0">
                <a:latin typeface="Calibri" pitchFamily="34" charset="0"/>
              </a:rPr>
              <a:t>Quality Reports / </a:t>
            </a:r>
            <a:r>
              <a:rPr lang="en-US" sz="1200" dirty="0" smtClean="0">
                <a:latin typeface="Calibri" pitchFamily="34" charset="0"/>
              </a:rPr>
              <a:t>Coverages</a:t>
            </a:r>
          </a:p>
          <a:p>
            <a:pPr fontAlgn="auto">
              <a:spcBef>
                <a:spcPts val="0"/>
              </a:spcBef>
              <a:spcAft>
                <a:spcPts val="0"/>
              </a:spcAft>
              <a:defRPr/>
            </a:pPr>
            <a:r>
              <a:rPr lang="en-US" sz="1200" dirty="0" smtClean="0">
                <a:latin typeface="Calibri" pitchFamily="34" charset="0"/>
              </a:rPr>
              <a:t>Quality Flags</a:t>
            </a:r>
            <a:endParaRPr lang="en-US" sz="1200" dirty="0">
              <a:latin typeface="Calibri" pitchFamily="34" charset="0"/>
            </a:endParaRPr>
          </a:p>
        </p:txBody>
      </p:sp>
      <p:sp>
        <p:nvSpPr>
          <p:cNvPr id="37" name="Oval 36"/>
          <p:cNvSpPr/>
          <p:nvPr/>
        </p:nvSpPr>
        <p:spPr>
          <a:xfrm>
            <a:off x="7690544" y="5916433"/>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7075362" y="5041693"/>
            <a:ext cx="1749479" cy="1"/>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424512" y="2966625"/>
            <a:ext cx="1762125" cy="276999"/>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endParaRPr lang="en-US" sz="1200" dirty="0">
              <a:latin typeface="Calibri" pitchFamily="34" charset="0"/>
              <a:ea typeface="+mn-ea"/>
              <a:cs typeface="+mn-cs"/>
            </a:endParaRPr>
          </a:p>
        </p:txBody>
      </p:sp>
      <p:sp>
        <p:nvSpPr>
          <p:cNvPr id="47" name="Oval 46"/>
          <p:cNvSpPr/>
          <p:nvPr/>
        </p:nvSpPr>
        <p:spPr>
          <a:xfrm>
            <a:off x="866775"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126332" y="4351620"/>
            <a:ext cx="0" cy="1560230"/>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Quality Information</a:t>
            </a:r>
            <a:endParaRPr lang="en-US" sz="3200" dirty="0">
              <a:latin typeface="Calibri" pitchFamily="34" charset="0"/>
            </a:endParaRPr>
          </a:p>
        </p:txBody>
      </p:sp>
    </p:spTree>
    <p:extLst>
      <p:ext uri="{BB962C8B-B14F-4D97-AF65-F5344CB8AC3E}">
        <p14:creationId xmlns:p14="http://schemas.microsoft.com/office/powerpoint/2010/main" val="23156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2" y="2966625"/>
            <a:ext cx="2063523" cy="1569660"/>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Climate-Forecast</a:t>
            </a:r>
          </a:p>
          <a:p>
            <a:pPr fontAlgn="auto">
              <a:spcBef>
                <a:spcPts val="0"/>
              </a:spcBef>
              <a:spcAft>
                <a:spcPts val="0"/>
              </a:spcAft>
              <a:defRPr/>
            </a:pPr>
            <a:r>
              <a:rPr lang="en-US" sz="1200" dirty="0" err="1" smtClean="0">
                <a:latin typeface="Calibri" pitchFamily="34" charset="0"/>
              </a:rPr>
              <a:t>long_name</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standard_name</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standard_name_vocabulary</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scale_factor</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add_offset</a:t>
            </a:r>
            <a:endParaRPr lang="en-US" sz="1200" dirty="0" smtClean="0">
              <a:latin typeface="Calibri" pitchFamily="34" charset="0"/>
            </a:endParaRPr>
          </a:p>
          <a:p>
            <a:pPr fontAlgn="auto">
              <a:spcBef>
                <a:spcPts val="0"/>
              </a:spcBef>
              <a:spcAft>
                <a:spcPts val="0"/>
              </a:spcAft>
              <a:defRPr/>
            </a:pPr>
            <a:r>
              <a:rPr lang="en-US" sz="1200" dirty="0" err="1" smtClean="0">
                <a:latin typeface="Calibri" pitchFamily="34" charset="0"/>
              </a:rPr>
              <a:t>valid_min</a:t>
            </a:r>
            <a:r>
              <a:rPr lang="en-US" sz="1200" dirty="0" smtClean="0">
                <a:latin typeface="Calibri" pitchFamily="34" charset="0"/>
              </a:rPr>
              <a:t>, max, range</a:t>
            </a:r>
          </a:p>
          <a:p>
            <a:pPr fontAlgn="auto">
              <a:spcBef>
                <a:spcPts val="0"/>
              </a:spcBef>
              <a:spcAft>
                <a:spcPts val="0"/>
              </a:spcAft>
              <a:defRPr/>
            </a:pPr>
            <a:r>
              <a:rPr lang="en-US" sz="1200" dirty="0" smtClean="0">
                <a:latin typeface="Calibri" pitchFamily="34" charset="0"/>
              </a:rPr>
              <a:t>units</a:t>
            </a:r>
            <a:endParaRPr lang="en-US" sz="1200" dirty="0">
              <a:latin typeface="Calibri" pitchFamily="34" charset="0"/>
            </a:endParaRPr>
          </a:p>
        </p:txBody>
      </p:sp>
      <p:cxnSp>
        <p:nvCxnSpPr>
          <p:cNvPr id="5124" name="AutoShape 7"/>
          <p:cNvCxnSpPr>
            <a:cxnSpLocks noChangeShapeType="1"/>
            <a:stCxn id="46" idx="2"/>
            <a:endCxn id="28" idx="0"/>
          </p:cNvCxnSpPr>
          <p:nvPr/>
        </p:nvCxnSpPr>
        <p:spPr bwMode="auto">
          <a:xfrm flipH="1">
            <a:off x="3792288" y="3428290"/>
            <a:ext cx="3144" cy="2480385"/>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3532732"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5065378" y="2966625"/>
            <a:ext cx="1768475" cy="646331"/>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smtClean="0">
              <a:latin typeface="Calibri" pitchFamily="34" charset="0"/>
              <a:ea typeface="+mn-ea"/>
              <a:cs typeface="+mn-cs"/>
            </a:endParaRPr>
          </a:p>
          <a:p>
            <a:pPr fontAlgn="auto">
              <a:spcBef>
                <a:spcPts val="0"/>
              </a:spcBef>
              <a:spcAft>
                <a:spcPts val="0"/>
              </a:spcAft>
              <a:defRPr/>
            </a:pPr>
            <a:r>
              <a:rPr lang="en-US" sz="1200" dirty="0">
                <a:latin typeface="Calibri" pitchFamily="34" charset="0"/>
              </a:rPr>
              <a:t>metadata/</a:t>
            </a:r>
            <a:r>
              <a:rPr lang="en-US" sz="1200" dirty="0" err="1">
                <a:latin typeface="Calibri" pitchFamily="34" charset="0"/>
              </a:rPr>
              <a:t>variables@vocabulary</a:t>
            </a:r>
            <a:endParaRPr lang="en-US" sz="1200" dirty="0">
              <a:latin typeface="Calibri" pitchFamily="34" charset="0"/>
            </a:endParaRPr>
          </a:p>
        </p:txBody>
      </p:sp>
      <p:sp>
        <p:nvSpPr>
          <p:cNvPr id="32" name="Oval 31"/>
          <p:cNvSpPr/>
          <p:nvPr/>
        </p:nvSpPr>
        <p:spPr>
          <a:xfrm>
            <a:off x="5687045" y="590867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5400000">
            <a:off x="4800647" y="4759705"/>
            <a:ext cx="2295719" cy="2221"/>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7222737" y="2966625"/>
            <a:ext cx="1454727" cy="101566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a typeface="+mn-ea"/>
              <a:cs typeface="+mn-cs"/>
            </a:endParaRPr>
          </a:p>
          <a:p>
            <a:pPr fontAlgn="auto">
              <a:spcBef>
                <a:spcPts val="0"/>
              </a:spcBef>
              <a:spcAft>
                <a:spcPts val="0"/>
              </a:spcAft>
              <a:defRPr/>
            </a:pPr>
            <a:r>
              <a:rPr lang="en-US" sz="1200" dirty="0">
                <a:latin typeface="Calibri" pitchFamily="34" charset="0"/>
              </a:rPr>
              <a:t>Attribute Type</a:t>
            </a:r>
          </a:p>
          <a:p>
            <a:pPr fontAlgn="auto">
              <a:spcBef>
                <a:spcPts val="0"/>
              </a:spcBef>
              <a:spcAft>
                <a:spcPts val="0"/>
              </a:spcAft>
              <a:defRPr/>
            </a:pPr>
            <a:r>
              <a:rPr lang="en-US" sz="1200" dirty="0">
                <a:latin typeface="Calibri" pitchFamily="34" charset="0"/>
              </a:rPr>
              <a:t>Attribute Names</a:t>
            </a:r>
          </a:p>
          <a:p>
            <a:pPr fontAlgn="auto">
              <a:spcBef>
                <a:spcPts val="0"/>
              </a:spcBef>
              <a:spcAft>
                <a:spcPts val="0"/>
              </a:spcAft>
              <a:defRPr/>
            </a:pPr>
            <a:r>
              <a:rPr lang="en-US" sz="1200" dirty="0">
                <a:latin typeface="Calibri" pitchFamily="34" charset="0"/>
              </a:rPr>
              <a:t>Attribute Definitions</a:t>
            </a:r>
          </a:p>
          <a:p>
            <a:pPr fontAlgn="auto">
              <a:spcBef>
                <a:spcPts val="0"/>
              </a:spcBef>
              <a:spcAft>
                <a:spcPts val="0"/>
              </a:spcAft>
              <a:defRPr/>
            </a:pPr>
            <a:r>
              <a:rPr lang="en-US" sz="1200" dirty="0">
                <a:latin typeface="Calibri" pitchFamily="34" charset="0"/>
              </a:rPr>
              <a:t>Attribute Units</a:t>
            </a:r>
          </a:p>
        </p:txBody>
      </p:sp>
      <p:sp>
        <p:nvSpPr>
          <p:cNvPr id="37" name="Oval 36"/>
          <p:cNvSpPr/>
          <p:nvPr/>
        </p:nvSpPr>
        <p:spPr>
          <a:xfrm>
            <a:off x="7690544" y="5916433"/>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6983029" y="4949360"/>
            <a:ext cx="1934145" cy="1"/>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914369" y="2966625"/>
            <a:ext cx="1762125" cy="461665"/>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p>
          <a:p>
            <a:pPr fontAlgn="auto">
              <a:spcBef>
                <a:spcPts val="0"/>
              </a:spcBef>
              <a:spcAft>
                <a:spcPts val="0"/>
              </a:spcAft>
              <a:defRPr/>
            </a:pPr>
            <a:r>
              <a:rPr lang="en-US" sz="1200" dirty="0" err="1" smtClean="0">
                <a:latin typeface="Calibri" pitchFamily="34" charset="0"/>
              </a:rPr>
              <a:t>cdm_data_type</a:t>
            </a:r>
            <a:endParaRPr lang="en-US" sz="1200" dirty="0">
              <a:latin typeface="Calibri" pitchFamily="34" charset="0"/>
            </a:endParaRPr>
          </a:p>
        </p:txBody>
      </p:sp>
      <p:sp>
        <p:nvSpPr>
          <p:cNvPr id="47" name="Oval 46"/>
          <p:cNvSpPr/>
          <p:nvPr/>
        </p:nvSpPr>
        <p:spPr>
          <a:xfrm>
            <a:off x="1234167"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493724" y="4536285"/>
            <a:ext cx="0" cy="1375565"/>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Content Information</a:t>
            </a:r>
            <a:endParaRPr lang="en-US" sz="3200" dirty="0">
              <a:latin typeface="Calibri" pitchFamily="34" charset="0"/>
            </a:endParaRPr>
          </a:p>
        </p:txBody>
      </p:sp>
    </p:spTree>
    <p:extLst>
      <p:ext uri="{BB962C8B-B14F-4D97-AF65-F5344CB8AC3E}">
        <p14:creationId xmlns:p14="http://schemas.microsoft.com/office/powerpoint/2010/main" val="368650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Metadataprecede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93" y="185057"/>
            <a:ext cx="8432798" cy="6324599"/>
          </a:xfrm>
          <a:prstGeom prst="rect">
            <a:avLst/>
          </a:prstGeom>
        </p:spPr>
      </p:pic>
    </p:spTree>
    <p:extLst>
      <p:ext uri="{BB962C8B-B14F-4D97-AF65-F5344CB8AC3E}">
        <p14:creationId xmlns:p14="http://schemas.microsoft.com/office/powerpoint/2010/main" val="98474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49294" y="355611"/>
            <a:ext cx="7190758" cy="436562"/>
          </a:xfrm>
        </p:spPr>
        <p:txBody>
          <a:bodyPr>
            <a:normAutofit fontScale="90000"/>
          </a:bodyPr>
          <a:lstStyle/>
          <a:p>
            <a:pPr algn="l"/>
            <a:r>
              <a:rPr lang="en-US" sz="3200" dirty="0" smtClean="0"/>
              <a:t>Spiral Development / Training: </a:t>
            </a:r>
            <a:r>
              <a:rPr lang="en-US" sz="3200" dirty="0" smtClean="0">
                <a:latin typeface="Calibri" pitchFamily="34" charset="0"/>
              </a:rPr>
              <a:t>Rubrics</a:t>
            </a:r>
          </a:p>
        </p:txBody>
      </p:sp>
      <p:pic>
        <p:nvPicPr>
          <p:cNvPr id="8195" name="Picture 2">
            <a:hlinkClick r:id="rId2"/>
          </p:cNvPr>
          <p:cNvPicPr>
            <a:picLocks noChangeAspect="1" noChangeArrowheads="1"/>
          </p:cNvPicPr>
          <p:nvPr/>
        </p:nvPicPr>
        <p:blipFill>
          <a:blip r:embed="rId3" cstate="print"/>
          <a:srcRect/>
          <a:stretch>
            <a:fillRect/>
          </a:stretch>
        </p:blipFill>
        <p:spPr bwMode="auto">
          <a:xfrm>
            <a:off x="1038225" y="1127125"/>
            <a:ext cx="6877050" cy="5278438"/>
          </a:xfrm>
          <a:prstGeom prst="rect">
            <a:avLst/>
          </a:prstGeom>
          <a:noFill/>
          <a:ln w="9525">
            <a:noFill/>
            <a:miter lim="800000"/>
            <a:headEnd/>
            <a:tailEnd/>
          </a:ln>
        </p:spPr>
      </p:pic>
      <p:pic>
        <p:nvPicPr>
          <p:cNvPr id="5" name="Picture 2">
            <a:hlinkClick r:id="rId4"/>
          </p:cNvPr>
          <p:cNvPicPr>
            <a:picLocks noChangeAspect="1" noChangeArrowheads="1"/>
          </p:cNvPicPr>
          <p:nvPr/>
        </p:nvPicPr>
        <p:blipFill>
          <a:blip r:embed="rId5" cstate="print"/>
          <a:srcRect/>
          <a:stretch>
            <a:fillRect/>
          </a:stretch>
        </p:blipFill>
        <p:spPr bwMode="auto">
          <a:xfrm>
            <a:off x="801461" y="1379200"/>
            <a:ext cx="5921829" cy="4564173"/>
          </a:xfrm>
          <a:prstGeom prst="rect">
            <a:avLst/>
          </a:prstGeom>
          <a:noFill/>
          <a:ln w="9525">
            <a:noFill/>
            <a:miter lim="800000"/>
            <a:headEnd/>
            <a:tailEnd/>
          </a:ln>
        </p:spPr>
      </p:pic>
      <p:pic>
        <p:nvPicPr>
          <p:cNvPr id="6" name="Picture 3"/>
          <p:cNvPicPr>
            <a:picLocks noChangeAspect="1" noChangeArrowheads="1"/>
          </p:cNvPicPr>
          <p:nvPr/>
        </p:nvPicPr>
        <p:blipFill>
          <a:blip r:embed="rId6" cstate="print"/>
          <a:srcRect/>
          <a:stretch>
            <a:fillRect/>
          </a:stretch>
        </p:blipFill>
        <p:spPr bwMode="auto">
          <a:xfrm>
            <a:off x="2555431" y="1880855"/>
            <a:ext cx="5921829" cy="45641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42" y="301498"/>
            <a:ext cx="8229600" cy="559375"/>
          </a:xfrm>
        </p:spPr>
        <p:txBody>
          <a:bodyPr>
            <a:noAutofit/>
          </a:bodyPr>
          <a:lstStyle/>
          <a:p>
            <a:r>
              <a:rPr lang="en-US" sz="3600" dirty="0" smtClean="0">
                <a:latin typeface="+mn-lt"/>
              </a:rPr>
              <a:t>Layers of Access</a:t>
            </a:r>
            <a:endParaRPr lang="en-US" sz="3600" dirty="0">
              <a:latin typeface="+mn-lt"/>
            </a:endParaRPr>
          </a:p>
        </p:txBody>
      </p:sp>
      <p:sp>
        <p:nvSpPr>
          <p:cNvPr id="4" name="Rectangle 6"/>
          <p:cNvSpPr>
            <a:spLocks noChangeArrowheads="1"/>
          </p:cNvSpPr>
          <p:nvPr/>
        </p:nvSpPr>
        <p:spPr bwMode="auto">
          <a:xfrm>
            <a:off x="934453" y="5648420"/>
            <a:ext cx="3124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err="1" smtClean="0"/>
              <a:t>HDF5</a:t>
            </a:r>
            <a:r>
              <a:rPr lang="en-US" sz="2400" dirty="0" smtClean="0"/>
              <a:t> </a:t>
            </a:r>
            <a:r>
              <a:rPr lang="en-US" sz="2400" dirty="0"/>
              <a:t>Data</a:t>
            </a:r>
          </a:p>
        </p:txBody>
      </p:sp>
      <p:sp>
        <p:nvSpPr>
          <p:cNvPr id="5" name="Rectangle 7"/>
          <p:cNvSpPr>
            <a:spLocks noChangeArrowheads="1"/>
          </p:cNvSpPr>
          <p:nvPr/>
        </p:nvSpPr>
        <p:spPr bwMode="auto">
          <a:xfrm>
            <a:off x="934453" y="4714970"/>
            <a:ext cx="3124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err="1" smtClean="0"/>
              <a:t>HDF</a:t>
            </a:r>
            <a:r>
              <a:rPr lang="en-US" sz="2400" dirty="0" smtClean="0"/>
              <a:t> &amp; NetCDF </a:t>
            </a:r>
            <a:r>
              <a:rPr lang="en-US" sz="2400" dirty="0"/>
              <a:t>Library</a:t>
            </a:r>
          </a:p>
        </p:txBody>
      </p:sp>
      <p:sp>
        <p:nvSpPr>
          <p:cNvPr id="6" name="Rectangle 8"/>
          <p:cNvSpPr>
            <a:spLocks noChangeArrowheads="1"/>
          </p:cNvSpPr>
          <p:nvPr/>
        </p:nvSpPr>
        <p:spPr bwMode="auto">
          <a:xfrm>
            <a:off x="934453" y="3522320"/>
            <a:ext cx="3124200" cy="1084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Climate Forecast, </a:t>
            </a:r>
          </a:p>
          <a:p>
            <a:pPr algn="ctr"/>
            <a:r>
              <a:rPr lang="en-US" sz="2400" dirty="0" smtClean="0"/>
              <a:t>Attribute Conventions</a:t>
            </a:r>
          </a:p>
          <a:p>
            <a:pPr algn="ctr"/>
            <a:r>
              <a:rPr lang="en-US" sz="2400" dirty="0" smtClean="0"/>
              <a:t>for Data Discovery</a:t>
            </a:r>
            <a:endParaRPr lang="en-US" sz="2400" dirty="0"/>
          </a:p>
        </p:txBody>
      </p:sp>
      <p:sp>
        <p:nvSpPr>
          <p:cNvPr id="7" name="Rectangle 9"/>
          <p:cNvSpPr>
            <a:spLocks noChangeArrowheads="1"/>
          </p:cNvSpPr>
          <p:nvPr/>
        </p:nvSpPr>
        <p:spPr bwMode="auto">
          <a:xfrm>
            <a:off x="934453" y="1668380"/>
            <a:ext cx="3124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err="1" smtClean="0"/>
              <a:t>MatLab</a:t>
            </a:r>
            <a:r>
              <a:rPr lang="en-US" sz="2400" dirty="0" smtClean="0"/>
              <a:t>, </a:t>
            </a:r>
            <a:r>
              <a:rPr lang="en-US" sz="2400" dirty="0" err="1" smtClean="0"/>
              <a:t>IDL</a:t>
            </a:r>
            <a:r>
              <a:rPr lang="en-US" sz="2400" dirty="0" smtClean="0"/>
              <a:t>, </a:t>
            </a:r>
          </a:p>
          <a:p>
            <a:pPr algn="ctr"/>
            <a:r>
              <a:rPr lang="en-US" sz="2400" dirty="0" err="1" smtClean="0"/>
              <a:t>IDV</a:t>
            </a:r>
            <a:r>
              <a:rPr lang="en-US" sz="2400" dirty="0"/>
              <a:t>, Ferret, </a:t>
            </a:r>
            <a:r>
              <a:rPr lang="en-US" sz="2400" dirty="0" smtClean="0"/>
              <a:t>GMT</a:t>
            </a:r>
            <a:endParaRPr lang="en-US" sz="2400" dirty="0"/>
          </a:p>
        </p:txBody>
      </p:sp>
      <p:sp>
        <p:nvSpPr>
          <p:cNvPr id="8" name="Rectangle 14"/>
          <p:cNvSpPr>
            <a:spLocks noChangeArrowheads="1"/>
          </p:cNvSpPr>
          <p:nvPr/>
        </p:nvSpPr>
        <p:spPr bwMode="auto">
          <a:xfrm>
            <a:off x="934453" y="2601830"/>
            <a:ext cx="3124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OPeNDAP</a:t>
            </a:r>
          </a:p>
        </p:txBody>
      </p:sp>
      <p:sp>
        <p:nvSpPr>
          <p:cNvPr id="10" name="Rectangle 10"/>
          <p:cNvSpPr>
            <a:spLocks noChangeArrowheads="1"/>
          </p:cNvSpPr>
          <p:nvPr/>
        </p:nvSpPr>
        <p:spPr bwMode="auto">
          <a:xfrm>
            <a:off x="4973053" y="5648420"/>
            <a:ext cx="3264568" cy="762000"/>
          </a:xfrm>
          <a:prstGeom prst="rect">
            <a:avLst/>
          </a:prstGeom>
          <a:solidFill>
            <a:schemeClr val="bg1"/>
          </a:solidFill>
          <a:ln w="9525">
            <a:solidFill>
              <a:schemeClr val="tx1"/>
            </a:solidFill>
            <a:miter lim="800000"/>
            <a:headEnd/>
            <a:tailEnd/>
          </a:ln>
          <a:effectLst/>
        </p:spPr>
        <p:txBody>
          <a:bodyPr wrap="none" anchor="ctr"/>
          <a:lstStyle/>
          <a:p>
            <a:pPr algn="ctr"/>
            <a:r>
              <a:rPr lang="en-US" sz="2400"/>
              <a:t>Geospatial Database</a:t>
            </a:r>
          </a:p>
        </p:txBody>
      </p:sp>
      <p:sp>
        <p:nvSpPr>
          <p:cNvPr id="11" name="Rectangle 11"/>
          <p:cNvSpPr>
            <a:spLocks noChangeArrowheads="1"/>
          </p:cNvSpPr>
          <p:nvPr/>
        </p:nvSpPr>
        <p:spPr bwMode="auto">
          <a:xfrm>
            <a:off x="4973053" y="4714970"/>
            <a:ext cx="3264568" cy="762000"/>
          </a:xfrm>
          <a:prstGeom prst="rect">
            <a:avLst/>
          </a:prstGeom>
          <a:solidFill>
            <a:schemeClr val="bg1"/>
          </a:solidFill>
          <a:ln w="9525">
            <a:solidFill>
              <a:schemeClr val="tx1"/>
            </a:solidFill>
            <a:miter lim="800000"/>
            <a:headEnd/>
            <a:tailEnd/>
          </a:ln>
          <a:effectLst/>
        </p:spPr>
        <p:txBody>
          <a:bodyPr wrap="none" anchor="ctr"/>
          <a:lstStyle/>
          <a:p>
            <a:pPr algn="ctr"/>
            <a:r>
              <a:rPr lang="en-US" sz="2400"/>
              <a:t>SQL</a:t>
            </a:r>
          </a:p>
        </p:txBody>
      </p:sp>
      <p:sp>
        <p:nvSpPr>
          <p:cNvPr id="12" name="Rectangle 12"/>
          <p:cNvSpPr>
            <a:spLocks noChangeArrowheads="1"/>
          </p:cNvSpPr>
          <p:nvPr/>
        </p:nvSpPr>
        <p:spPr bwMode="auto">
          <a:xfrm>
            <a:off x="4973053" y="3522320"/>
            <a:ext cx="3264568" cy="1087520"/>
          </a:xfrm>
          <a:prstGeom prst="rect">
            <a:avLst/>
          </a:prstGeom>
          <a:solidFill>
            <a:schemeClr val="bg1"/>
          </a:solidFill>
          <a:ln w="9525">
            <a:solidFill>
              <a:schemeClr val="tx1"/>
            </a:solidFill>
            <a:miter lim="800000"/>
            <a:headEnd/>
            <a:tailEnd/>
          </a:ln>
          <a:effectLst/>
        </p:spPr>
        <p:txBody>
          <a:bodyPr wrap="none" anchor="ctr"/>
          <a:lstStyle/>
          <a:p>
            <a:pPr algn="ctr"/>
            <a:r>
              <a:rPr lang="en-US" sz="2400" dirty="0"/>
              <a:t>Community Data Models,</a:t>
            </a:r>
          </a:p>
          <a:p>
            <a:pPr algn="ctr"/>
            <a:r>
              <a:rPr lang="en-US" sz="2400" dirty="0"/>
              <a:t>Open GIS Specifications</a:t>
            </a:r>
          </a:p>
        </p:txBody>
      </p:sp>
      <p:sp>
        <p:nvSpPr>
          <p:cNvPr id="13" name="Rectangle 13"/>
          <p:cNvSpPr>
            <a:spLocks noChangeArrowheads="1"/>
          </p:cNvSpPr>
          <p:nvPr/>
        </p:nvSpPr>
        <p:spPr bwMode="auto">
          <a:xfrm>
            <a:off x="4973053" y="1668380"/>
            <a:ext cx="3264568" cy="762000"/>
          </a:xfrm>
          <a:prstGeom prst="rect">
            <a:avLst/>
          </a:prstGeom>
          <a:solidFill>
            <a:schemeClr val="bg1"/>
          </a:solidFill>
          <a:ln w="9525">
            <a:solidFill>
              <a:schemeClr val="tx1"/>
            </a:solidFill>
            <a:miter lim="800000"/>
            <a:headEnd/>
            <a:tailEnd/>
          </a:ln>
          <a:effectLst/>
        </p:spPr>
        <p:txBody>
          <a:bodyPr wrap="none" anchor="ctr"/>
          <a:lstStyle/>
          <a:p>
            <a:pPr algn="ctr"/>
            <a:r>
              <a:rPr lang="en-US" sz="2400"/>
              <a:t>ArcMap, ArcIMS,</a:t>
            </a:r>
          </a:p>
          <a:p>
            <a:pPr algn="ctr"/>
            <a:r>
              <a:rPr lang="en-US" sz="2400"/>
              <a:t>WMS, WFS, WCS</a:t>
            </a:r>
          </a:p>
        </p:txBody>
      </p:sp>
      <p:sp>
        <p:nvSpPr>
          <p:cNvPr id="14" name="Rectangle 15"/>
          <p:cNvSpPr>
            <a:spLocks noChangeArrowheads="1"/>
          </p:cNvSpPr>
          <p:nvPr/>
        </p:nvSpPr>
        <p:spPr bwMode="auto">
          <a:xfrm>
            <a:off x="4973053" y="2601830"/>
            <a:ext cx="3264568" cy="762000"/>
          </a:xfrm>
          <a:prstGeom prst="rect">
            <a:avLst/>
          </a:prstGeom>
          <a:solidFill>
            <a:schemeClr val="bg1"/>
          </a:solidFill>
          <a:ln w="9525">
            <a:solidFill>
              <a:schemeClr val="tx1"/>
            </a:solidFill>
            <a:miter lim="800000"/>
            <a:headEnd/>
            <a:tailEnd/>
          </a:ln>
          <a:effectLst/>
        </p:spPr>
        <p:txBody>
          <a:bodyPr wrap="none" anchor="ctr"/>
          <a:lstStyle/>
          <a:p>
            <a:pPr algn="ctr"/>
            <a:r>
              <a:rPr lang="en-US" sz="2400" dirty="0" err="1" smtClean="0"/>
              <a:t>GML</a:t>
            </a:r>
            <a:r>
              <a:rPr lang="en-US" sz="2400" dirty="0" smtClean="0"/>
              <a:t>, </a:t>
            </a:r>
            <a:r>
              <a:rPr lang="en-US" sz="2400" dirty="0" err="1" smtClean="0"/>
              <a:t>KML</a:t>
            </a:r>
            <a:r>
              <a:rPr lang="en-US" sz="2400" dirty="0" smtClean="0"/>
              <a:t>, </a:t>
            </a:r>
          </a:p>
          <a:p>
            <a:pPr algn="ctr"/>
            <a:r>
              <a:rPr lang="en-US" sz="2400" dirty="0" err="1" smtClean="0"/>
              <a:t>SimpleFeatures</a:t>
            </a:r>
            <a:endParaRPr lang="en-US" sz="2400" dirty="0"/>
          </a:p>
        </p:txBody>
      </p:sp>
      <p:sp>
        <p:nvSpPr>
          <p:cNvPr id="16" name="Rectangle 20"/>
          <p:cNvSpPr>
            <a:spLocks noChangeArrowheads="1"/>
          </p:cNvSpPr>
          <p:nvPr/>
        </p:nvSpPr>
        <p:spPr bwMode="auto">
          <a:xfrm>
            <a:off x="4325353" y="500389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1"/>
          <p:cNvSpPr>
            <a:spLocks noChangeArrowheads="1"/>
          </p:cNvSpPr>
          <p:nvPr/>
        </p:nvSpPr>
        <p:spPr bwMode="auto">
          <a:xfrm>
            <a:off x="4325353" y="511184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23"/>
          <p:cNvGrpSpPr>
            <a:grpSpLocks/>
          </p:cNvGrpSpPr>
          <p:nvPr/>
        </p:nvGrpSpPr>
        <p:grpSpPr bwMode="auto">
          <a:xfrm>
            <a:off x="4325353" y="5937345"/>
            <a:ext cx="381000" cy="184150"/>
            <a:chOff x="3120" y="384"/>
            <a:chExt cx="240" cy="116"/>
          </a:xfrm>
          <a:noFill/>
        </p:grpSpPr>
        <p:sp>
          <p:nvSpPr>
            <p:cNvPr id="19" name="Rectangle 24"/>
            <p:cNvSpPr>
              <a:spLocks noChangeArrowheads="1"/>
            </p:cNvSpPr>
            <p:nvPr/>
          </p:nvSpPr>
          <p:spPr bwMode="auto">
            <a:xfrm>
              <a:off x="3120" y="384"/>
              <a:ext cx="240" cy="4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25"/>
            <p:cNvSpPr>
              <a:spLocks noChangeArrowheads="1"/>
            </p:cNvSpPr>
            <p:nvPr/>
          </p:nvSpPr>
          <p:spPr bwMode="auto">
            <a:xfrm>
              <a:off x="3120" y="452"/>
              <a:ext cx="240" cy="4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Rectangle 30"/>
          <p:cNvSpPr>
            <a:spLocks noChangeArrowheads="1"/>
          </p:cNvSpPr>
          <p:nvPr/>
        </p:nvSpPr>
        <p:spPr bwMode="auto">
          <a:xfrm>
            <a:off x="4325353" y="398620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1"/>
          <p:cNvSpPr>
            <a:spLocks noChangeArrowheads="1"/>
          </p:cNvSpPr>
          <p:nvPr/>
        </p:nvSpPr>
        <p:spPr bwMode="auto">
          <a:xfrm>
            <a:off x="4325353" y="409415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3"/>
          <p:cNvSpPr>
            <a:spLocks noChangeArrowheads="1"/>
          </p:cNvSpPr>
          <p:nvPr/>
        </p:nvSpPr>
        <p:spPr bwMode="auto">
          <a:xfrm>
            <a:off x="4325353" y="289075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4"/>
          <p:cNvSpPr>
            <a:spLocks noChangeArrowheads="1"/>
          </p:cNvSpPr>
          <p:nvPr/>
        </p:nvSpPr>
        <p:spPr bwMode="auto">
          <a:xfrm>
            <a:off x="4325353" y="299870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6"/>
          <p:cNvSpPr>
            <a:spLocks noChangeArrowheads="1"/>
          </p:cNvSpPr>
          <p:nvPr/>
        </p:nvSpPr>
        <p:spPr bwMode="auto">
          <a:xfrm>
            <a:off x="4325353" y="195730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37"/>
          <p:cNvSpPr>
            <a:spLocks noChangeArrowheads="1"/>
          </p:cNvSpPr>
          <p:nvPr/>
        </p:nvSpPr>
        <p:spPr bwMode="auto">
          <a:xfrm>
            <a:off x="4325353" y="2065255"/>
            <a:ext cx="381000" cy="762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0"/>
          <p:cNvSpPr>
            <a:spLocks noChangeArrowheads="1"/>
          </p:cNvSpPr>
          <p:nvPr/>
        </p:nvSpPr>
        <p:spPr bwMode="auto">
          <a:xfrm>
            <a:off x="1295400" y="1022685"/>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err="1" smtClean="0"/>
              <a:t>HDF</a:t>
            </a:r>
            <a:r>
              <a:rPr lang="en-US" sz="3600" dirty="0" smtClean="0"/>
              <a:t>/netCDF</a:t>
            </a:r>
            <a:endParaRPr lang="en-US" sz="3600" dirty="0"/>
          </a:p>
        </p:txBody>
      </p:sp>
      <p:sp>
        <p:nvSpPr>
          <p:cNvPr id="31" name="Rectangle 41"/>
          <p:cNvSpPr>
            <a:spLocks noChangeArrowheads="1"/>
          </p:cNvSpPr>
          <p:nvPr/>
        </p:nvSpPr>
        <p:spPr bwMode="auto">
          <a:xfrm>
            <a:off x="5334000" y="1022685"/>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t>GIS</a:t>
            </a:r>
          </a:p>
        </p:txBody>
      </p:sp>
      <p:sp>
        <p:nvSpPr>
          <p:cNvPr id="32" name="Rectangle 31"/>
          <p:cNvSpPr/>
          <p:nvPr/>
        </p:nvSpPr>
        <p:spPr>
          <a:xfrm>
            <a:off x="562765" y="3457074"/>
            <a:ext cx="8013032" cy="12148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9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dissolve">
                                      <p:cBhvr>
                                        <p:cTn id="61" dur="500"/>
                                        <p:tgtEl>
                                          <p:spTgt spid="1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ssolve">
                                      <p:cBhvr>
                                        <p:cTn id="70" dur="500"/>
                                        <p:tgtEl>
                                          <p:spTgt spid="2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dissolve">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dissolve">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6" grpId="0" animBg="1"/>
      <p:bldP spid="17" grpId="0" animBg="1"/>
      <p:bldP spid="22" grpId="0" animBg="1"/>
      <p:bldP spid="23" grpId="0" animBg="1"/>
      <p:bldP spid="25" grpId="0" animBg="1"/>
      <p:bldP spid="26" grpId="0" animBg="1"/>
      <p:bldP spid="28" grpId="0" animBg="1"/>
      <p:bldP spid="29" grpId="0" animBg="1"/>
      <p:bldP spid="30" grpId="0"/>
      <p:bldP spid="31"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3634416" y="318301"/>
            <a:ext cx="5063602" cy="558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t>THREDDS</a:t>
            </a:r>
            <a:r>
              <a:rPr lang="en-US" sz="3600" dirty="0" smtClean="0"/>
              <a:t> Data Server</a:t>
            </a:r>
            <a:endParaRPr lang="en-US" sz="3600" dirty="0"/>
          </a:p>
        </p:txBody>
      </p:sp>
      <p:sp>
        <p:nvSpPr>
          <p:cNvPr id="2" name="Title 1"/>
          <p:cNvSpPr>
            <a:spLocks noGrp="1"/>
          </p:cNvSpPr>
          <p:nvPr>
            <p:ph type="title"/>
          </p:nvPr>
        </p:nvSpPr>
        <p:spPr>
          <a:xfrm>
            <a:off x="322630" y="312778"/>
            <a:ext cx="7441586" cy="558281"/>
          </a:xfrm>
        </p:spPr>
        <p:txBody>
          <a:bodyPr>
            <a:noAutofit/>
          </a:bodyPr>
          <a:lstStyle/>
          <a:p>
            <a:pPr algn="l"/>
            <a:r>
              <a:rPr lang="en-US" sz="3600" dirty="0" smtClean="0">
                <a:latin typeface="Calibri" pitchFamily="34" charset="0"/>
              </a:rPr>
              <a:t>Multiple Dialects:</a:t>
            </a:r>
            <a:endParaRPr lang="en-US" sz="3600" dirty="0"/>
          </a:p>
        </p:txBody>
      </p:sp>
      <p:sp>
        <p:nvSpPr>
          <p:cNvPr id="4" name="Oval 8"/>
          <p:cNvSpPr>
            <a:spLocks noChangeArrowheads="1"/>
          </p:cNvSpPr>
          <p:nvPr/>
        </p:nvSpPr>
        <p:spPr bwMode="auto">
          <a:xfrm>
            <a:off x="1080333" y="4707291"/>
            <a:ext cx="1047231" cy="1028614"/>
          </a:xfrm>
          <a:prstGeom prst="ellipse">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1400" dirty="0"/>
              <a:t>THREDDS </a:t>
            </a:r>
          </a:p>
          <a:p>
            <a:pPr algn="ctr"/>
            <a:r>
              <a:rPr lang="en-US" sz="1400" dirty="0" smtClean="0"/>
              <a:t>Catalog</a:t>
            </a:r>
            <a:endParaRPr lang="en-US" sz="1400" dirty="0"/>
          </a:p>
        </p:txBody>
      </p:sp>
      <p:sp>
        <p:nvSpPr>
          <p:cNvPr id="5" name="Folded Corner 4"/>
          <p:cNvSpPr/>
          <p:nvPr/>
        </p:nvSpPr>
        <p:spPr>
          <a:xfrm>
            <a:off x="660900" y="6024217"/>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file1.nc</a:t>
            </a:r>
            <a:endParaRPr lang="en-US" sz="600" dirty="0">
              <a:solidFill>
                <a:schemeClr val="tx1"/>
              </a:solidFill>
              <a:latin typeface="Arial" charset="0"/>
            </a:endParaRPr>
          </a:p>
        </p:txBody>
      </p:sp>
      <p:sp>
        <p:nvSpPr>
          <p:cNvPr id="6" name="Folded Corner 5"/>
          <p:cNvSpPr/>
          <p:nvPr/>
        </p:nvSpPr>
        <p:spPr>
          <a:xfrm>
            <a:off x="1177955" y="6015163"/>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file2.nc</a:t>
            </a:r>
            <a:endParaRPr lang="en-US" sz="600" dirty="0">
              <a:solidFill>
                <a:schemeClr val="tx1"/>
              </a:solidFill>
              <a:latin typeface="Arial" charset="0"/>
            </a:endParaRPr>
          </a:p>
        </p:txBody>
      </p:sp>
      <p:sp>
        <p:nvSpPr>
          <p:cNvPr id="8" name="Folded Corner 7"/>
          <p:cNvSpPr/>
          <p:nvPr/>
        </p:nvSpPr>
        <p:spPr>
          <a:xfrm>
            <a:off x="1695010" y="6015163"/>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file3.nc</a:t>
            </a:r>
            <a:endParaRPr lang="en-US" sz="600" dirty="0">
              <a:solidFill>
                <a:schemeClr val="tx1"/>
              </a:solidFill>
              <a:latin typeface="Arial" charset="0"/>
            </a:endParaRPr>
          </a:p>
        </p:txBody>
      </p:sp>
      <p:sp>
        <p:nvSpPr>
          <p:cNvPr id="9" name="Folded Corner 8"/>
          <p:cNvSpPr/>
          <p:nvPr/>
        </p:nvSpPr>
        <p:spPr>
          <a:xfrm>
            <a:off x="2212064" y="6015163"/>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file4.nc</a:t>
            </a:r>
            <a:endParaRPr lang="en-US" sz="600" dirty="0">
              <a:solidFill>
                <a:schemeClr val="tx1"/>
              </a:solidFill>
              <a:latin typeface="Arial" charset="0"/>
            </a:endParaRPr>
          </a:p>
        </p:txBody>
      </p:sp>
      <p:sp>
        <p:nvSpPr>
          <p:cNvPr id="10" name="Folded Corner 9"/>
          <p:cNvSpPr/>
          <p:nvPr/>
        </p:nvSpPr>
        <p:spPr>
          <a:xfrm>
            <a:off x="4120835" y="6015163"/>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file1.nc</a:t>
            </a:r>
            <a:endParaRPr lang="en-US" sz="600" dirty="0">
              <a:solidFill>
                <a:schemeClr val="tx1"/>
              </a:solidFill>
              <a:latin typeface="Arial" charset="0"/>
            </a:endParaRPr>
          </a:p>
        </p:txBody>
      </p:sp>
      <p:sp>
        <p:nvSpPr>
          <p:cNvPr id="11" name="Folded Corner 10"/>
          <p:cNvSpPr/>
          <p:nvPr/>
        </p:nvSpPr>
        <p:spPr>
          <a:xfrm>
            <a:off x="7094899" y="6028744"/>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file.nc</a:t>
            </a:r>
            <a:endParaRPr lang="en-US" sz="600" dirty="0">
              <a:solidFill>
                <a:schemeClr val="tx1"/>
              </a:solidFill>
              <a:latin typeface="Arial" charset="0"/>
            </a:endParaRPr>
          </a:p>
        </p:txBody>
      </p:sp>
      <p:sp>
        <p:nvSpPr>
          <p:cNvPr id="12" name="Folded Corner 11"/>
          <p:cNvSpPr/>
          <p:nvPr/>
        </p:nvSpPr>
        <p:spPr>
          <a:xfrm>
            <a:off x="6589415" y="6028744"/>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file.nc</a:t>
            </a:r>
            <a:endParaRPr lang="en-US" sz="600" dirty="0">
              <a:solidFill>
                <a:schemeClr val="tx1"/>
              </a:solidFill>
              <a:latin typeface="Arial" charset="0"/>
            </a:endParaRPr>
          </a:p>
        </p:txBody>
      </p:sp>
      <p:sp>
        <p:nvSpPr>
          <p:cNvPr id="13" name="Folded Corner 12"/>
          <p:cNvSpPr/>
          <p:nvPr/>
        </p:nvSpPr>
        <p:spPr>
          <a:xfrm>
            <a:off x="7600383" y="6028744"/>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file.nc</a:t>
            </a:r>
            <a:endParaRPr lang="en-US" sz="600" dirty="0">
              <a:solidFill>
                <a:schemeClr val="tx1"/>
              </a:solidFill>
              <a:latin typeface="Arial" charset="0"/>
            </a:endParaRPr>
          </a:p>
        </p:txBody>
      </p:sp>
      <p:sp>
        <p:nvSpPr>
          <p:cNvPr id="14" name="Folded Corner 13"/>
          <p:cNvSpPr/>
          <p:nvPr/>
        </p:nvSpPr>
        <p:spPr>
          <a:xfrm>
            <a:off x="4648950" y="6015163"/>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file2.nc</a:t>
            </a:r>
            <a:endParaRPr lang="en-US" sz="600" dirty="0">
              <a:solidFill>
                <a:schemeClr val="tx1"/>
              </a:solidFill>
              <a:latin typeface="Arial" charset="0"/>
            </a:endParaRPr>
          </a:p>
        </p:txBody>
      </p:sp>
      <p:sp>
        <p:nvSpPr>
          <p:cNvPr id="15" name="Folded Corner 14"/>
          <p:cNvSpPr/>
          <p:nvPr/>
        </p:nvSpPr>
        <p:spPr>
          <a:xfrm>
            <a:off x="8105867" y="6028744"/>
            <a:ext cx="325926" cy="398353"/>
          </a:xfrm>
          <a:prstGeom prst="foldedCorner">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600" dirty="0" smtClean="0">
                <a:solidFill>
                  <a:schemeClr val="tx1"/>
                </a:solidFill>
                <a:latin typeface="Arial" charset="0"/>
              </a:rPr>
              <a:t>file.nc</a:t>
            </a:r>
            <a:endParaRPr lang="en-US" sz="600" dirty="0">
              <a:solidFill>
                <a:schemeClr val="tx1"/>
              </a:solidFill>
              <a:latin typeface="Arial" charset="0"/>
            </a:endParaRPr>
          </a:p>
        </p:txBody>
      </p:sp>
      <p:cxnSp>
        <p:nvCxnSpPr>
          <p:cNvPr id="17" name="Curved Connector 16"/>
          <p:cNvCxnSpPr>
            <a:stCxn id="5" idx="0"/>
            <a:endCxn id="4" idx="3"/>
          </p:cNvCxnSpPr>
          <p:nvPr/>
        </p:nvCxnSpPr>
        <p:spPr>
          <a:xfrm rot="5400000" flipH="1" flipV="1">
            <a:off x="809306" y="5599826"/>
            <a:ext cx="438949" cy="409834"/>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6" idx="0"/>
            <a:endCxn id="4" idx="3"/>
          </p:cNvCxnSpPr>
          <p:nvPr/>
        </p:nvCxnSpPr>
        <p:spPr>
          <a:xfrm rot="16200000" flipV="1">
            <a:off x="1072361" y="5746605"/>
            <a:ext cx="429895" cy="107221"/>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8" idx="0"/>
            <a:endCxn id="4" idx="5"/>
          </p:cNvCxnSpPr>
          <p:nvPr/>
        </p:nvCxnSpPr>
        <p:spPr>
          <a:xfrm rot="5400000" flipH="1" flipV="1">
            <a:off x="1701139" y="5742103"/>
            <a:ext cx="429895" cy="116227"/>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9" idx="0"/>
            <a:endCxn id="4" idx="5"/>
          </p:cNvCxnSpPr>
          <p:nvPr/>
        </p:nvCxnSpPr>
        <p:spPr>
          <a:xfrm rot="16200000" flipV="1">
            <a:off x="1959667" y="5599802"/>
            <a:ext cx="429895" cy="400827"/>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0" idx="0"/>
            <a:endCxn id="28" idx="4"/>
          </p:cNvCxnSpPr>
          <p:nvPr/>
        </p:nvCxnSpPr>
        <p:spPr>
          <a:xfrm rot="5400000" flipH="1" flipV="1">
            <a:off x="4280864" y="5738839"/>
            <a:ext cx="279258" cy="273391"/>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4" idx="0"/>
            <a:endCxn id="28" idx="4"/>
          </p:cNvCxnSpPr>
          <p:nvPr/>
        </p:nvCxnSpPr>
        <p:spPr>
          <a:xfrm rot="16200000" flipV="1">
            <a:off x="4544922" y="5748172"/>
            <a:ext cx="279258" cy="254724"/>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8"/>
          <p:cNvSpPr>
            <a:spLocks noChangeArrowheads="1"/>
          </p:cNvSpPr>
          <p:nvPr/>
        </p:nvSpPr>
        <p:spPr bwMode="auto">
          <a:xfrm>
            <a:off x="7117486" y="4725398"/>
            <a:ext cx="1047231" cy="1028614"/>
          </a:xfrm>
          <a:prstGeom prst="ellipse">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1400" dirty="0"/>
              <a:t>THREDDS </a:t>
            </a:r>
          </a:p>
          <a:p>
            <a:pPr algn="ctr"/>
            <a:r>
              <a:rPr lang="en-US" sz="1400" dirty="0" smtClean="0"/>
              <a:t>Catalog</a:t>
            </a:r>
            <a:endParaRPr lang="en-US" sz="1400" dirty="0"/>
          </a:p>
        </p:txBody>
      </p:sp>
      <p:sp>
        <p:nvSpPr>
          <p:cNvPr id="28" name="Oval 8"/>
          <p:cNvSpPr>
            <a:spLocks noChangeArrowheads="1"/>
          </p:cNvSpPr>
          <p:nvPr/>
        </p:nvSpPr>
        <p:spPr bwMode="auto">
          <a:xfrm>
            <a:off x="4033573" y="4707291"/>
            <a:ext cx="1047231" cy="1028614"/>
          </a:xfrm>
          <a:prstGeom prst="ellipse">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1400" dirty="0"/>
              <a:t>THREDDS </a:t>
            </a:r>
          </a:p>
          <a:p>
            <a:pPr algn="ctr"/>
            <a:r>
              <a:rPr lang="en-US" sz="1400" dirty="0" smtClean="0"/>
              <a:t>Catalog</a:t>
            </a:r>
            <a:endParaRPr lang="en-US" sz="1400" dirty="0"/>
          </a:p>
        </p:txBody>
      </p:sp>
      <p:cxnSp>
        <p:nvCxnSpPr>
          <p:cNvPr id="37" name="Curved Connector 36"/>
          <p:cNvCxnSpPr>
            <a:stCxn id="11" idx="0"/>
            <a:endCxn id="27" idx="4"/>
          </p:cNvCxnSpPr>
          <p:nvPr/>
        </p:nvCxnSpPr>
        <p:spPr>
          <a:xfrm rot="5400000" flipH="1" flipV="1">
            <a:off x="7312116" y="5699758"/>
            <a:ext cx="274732" cy="383240"/>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urved Connector 36"/>
          <p:cNvCxnSpPr>
            <a:stCxn id="12" idx="0"/>
            <a:endCxn id="27" idx="4"/>
          </p:cNvCxnSpPr>
          <p:nvPr/>
        </p:nvCxnSpPr>
        <p:spPr>
          <a:xfrm rot="5400000" flipH="1" flipV="1">
            <a:off x="7059374" y="5447016"/>
            <a:ext cx="274732" cy="888724"/>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urved Connector 36"/>
          <p:cNvCxnSpPr>
            <a:stCxn id="15" idx="0"/>
            <a:endCxn id="27" idx="4"/>
          </p:cNvCxnSpPr>
          <p:nvPr/>
        </p:nvCxnSpPr>
        <p:spPr>
          <a:xfrm rot="16200000" flipV="1">
            <a:off x="7817600" y="5577514"/>
            <a:ext cx="274732" cy="627728"/>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urved Connector 36"/>
          <p:cNvCxnSpPr>
            <a:stCxn id="13" idx="0"/>
            <a:endCxn id="27" idx="4"/>
          </p:cNvCxnSpPr>
          <p:nvPr/>
        </p:nvCxnSpPr>
        <p:spPr>
          <a:xfrm rot="16200000" flipV="1">
            <a:off x="7564858" y="5830256"/>
            <a:ext cx="274732" cy="122244"/>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4" idx="7"/>
            <a:endCxn id="83" idx="2"/>
          </p:cNvCxnSpPr>
          <p:nvPr/>
        </p:nvCxnSpPr>
        <p:spPr>
          <a:xfrm rot="5400000" flipH="1" flipV="1">
            <a:off x="3050298" y="3351038"/>
            <a:ext cx="430792" cy="2582989"/>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2929372" y="4074051"/>
            <a:ext cx="3255633" cy="353085"/>
          </a:xfrm>
          <a:prstGeom prst="roundRect">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dirty="0" smtClean="0"/>
              <a:t>Extract Data</a:t>
            </a:r>
            <a:endParaRPr lang="en-US" dirty="0"/>
          </a:p>
        </p:txBody>
      </p:sp>
      <p:cxnSp>
        <p:nvCxnSpPr>
          <p:cNvPr id="86" name="Curved Connector 85"/>
          <p:cNvCxnSpPr>
            <a:stCxn id="27" idx="1"/>
            <a:endCxn id="83" idx="2"/>
          </p:cNvCxnSpPr>
          <p:nvPr/>
        </p:nvCxnSpPr>
        <p:spPr>
          <a:xfrm rot="16200000" flipV="1">
            <a:off x="5689571" y="3294755"/>
            <a:ext cx="448899" cy="2713661"/>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urved Connector 89"/>
          <p:cNvCxnSpPr>
            <a:stCxn id="28" idx="0"/>
            <a:endCxn id="83" idx="2"/>
          </p:cNvCxnSpPr>
          <p:nvPr/>
        </p:nvCxnSpPr>
        <p:spPr>
          <a:xfrm rot="5400000" flipH="1" flipV="1">
            <a:off x="4417112" y="4567214"/>
            <a:ext cx="280155" cy="1588"/>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urved Connector 55"/>
          <p:cNvCxnSpPr>
            <a:stCxn id="83" idx="0"/>
            <a:endCxn id="53" idx="2"/>
          </p:cNvCxnSpPr>
          <p:nvPr/>
        </p:nvCxnSpPr>
        <p:spPr>
          <a:xfrm rot="16200000" flipV="1">
            <a:off x="2528700" y="2045561"/>
            <a:ext cx="1281873" cy="2775107"/>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55" idx="2"/>
            <a:endCxn id="83" idx="0"/>
          </p:cNvCxnSpPr>
          <p:nvPr/>
        </p:nvCxnSpPr>
        <p:spPr>
          <a:xfrm rot="5400000">
            <a:off x="5299115" y="2050252"/>
            <a:ext cx="1281873" cy="2765724"/>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83" idx="0"/>
            <a:endCxn id="54" idx="2"/>
          </p:cNvCxnSpPr>
          <p:nvPr/>
        </p:nvCxnSpPr>
        <p:spPr>
          <a:xfrm rot="16200000" flipV="1">
            <a:off x="3916253" y="3433114"/>
            <a:ext cx="1281873" cy="1"/>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Flowchart: Process 52"/>
          <p:cNvSpPr/>
          <p:nvPr/>
        </p:nvSpPr>
        <p:spPr>
          <a:xfrm>
            <a:off x="454025" y="1937649"/>
            <a:ext cx="2656114" cy="854529"/>
          </a:xfrm>
          <a:prstGeom prst="flowChartProcess">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200" dirty="0" err="1" smtClean="0">
                <a:solidFill>
                  <a:schemeClr val="tx1"/>
                </a:solidFill>
              </a:rPr>
              <a:t>OPeNDAP</a:t>
            </a:r>
            <a:endParaRPr lang="en-US" sz="3200" dirty="0">
              <a:solidFill>
                <a:schemeClr val="tx1"/>
              </a:solidFill>
            </a:endParaRPr>
          </a:p>
        </p:txBody>
      </p:sp>
      <p:sp>
        <p:nvSpPr>
          <p:cNvPr id="54" name="Flowchart: Process 53"/>
          <p:cNvSpPr/>
          <p:nvPr/>
        </p:nvSpPr>
        <p:spPr>
          <a:xfrm>
            <a:off x="3229131" y="1937649"/>
            <a:ext cx="2656114" cy="854529"/>
          </a:xfrm>
          <a:prstGeom prst="flowChartProcess">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200" dirty="0" smtClean="0">
                <a:solidFill>
                  <a:schemeClr val="tx1"/>
                </a:solidFill>
              </a:rPr>
              <a:t>WMS</a:t>
            </a:r>
            <a:endParaRPr lang="en-US" sz="3200" dirty="0">
              <a:solidFill>
                <a:schemeClr val="tx1"/>
              </a:solidFill>
            </a:endParaRPr>
          </a:p>
        </p:txBody>
      </p:sp>
      <p:sp>
        <p:nvSpPr>
          <p:cNvPr id="55" name="Flowchart: Process 54"/>
          <p:cNvSpPr/>
          <p:nvPr/>
        </p:nvSpPr>
        <p:spPr>
          <a:xfrm>
            <a:off x="5994856" y="1937649"/>
            <a:ext cx="2656114" cy="854529"/>
          </a:xfrm>
          <a:prstGeom prst="flowChartProcess">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200" dirty="0" smtClean="0">
                <a:solidFill>
                  <a:schemeClr val="tx1"/>
                </a:solidFill>
              </a:rPr>
              <a:t>WCS</a:t>
            </a:r>
            <a:endParaRPr lang="en-US" sz="3200" dirty="0">
              <a:solidFill>
                <a:schemeClr val="tx1"/>
              </a:solidFill>
            </a:endParaRPr>
          </a:p>
        </p:txBody>
      </p:sp>
      <p:sp>
        <p:nvSpPr>
          <p:cNvPr id="51" name="Rounded Rectangle 50"/>
          <p:cNvSpPr/>
          <p:nvPr/>
        </p:nvSpPr>
        <p:spPr>
          <a:xfrm>
            <a:off x="2930167" y="4082866"/>
            <a:ext cx="3255633" cy="353085"/>
          </a:xfrm>
          <a:prstGeom prst="roundRect">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dirty="0" smtClean="0"/>
              <a:t>Extract Metadata (</a:t>
            </a:r>
            <a:r>
              <a:rPr lang="en-US" dirty="0" err="1" smtClean="0"/>
              <a:t>NcISO</a:t>
            </a:r>
            <a:r>
              <a:rPr lang="en-US" dirty="0" smtClean="0"/>
              <a:t>)</a:t>
            </a:r>
            <a:endParaRPr lang="en-US" dirty="0"/>
          </a:p>
        </p:txBody>
      </p:sp>
      <p:sp>
        <p:nvSpPr>
          <p:cNvPr id="39" name="Flowchart: Process 38"/>
          <p:cNvSpPr/>
          <p:nvPr/>
        </p:nvSpPr>
        <p:spPr>
          <a:xfrm>
            <a:off x="461253" y="1945667"/>
            <a:ext cx="2656114" cy="854529"/>
          </a:xfrm>
          <a:prstGeom prst="flowChartProcess">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200" dirty="0" smtClean="0">
                <a:solidFill>
                  <a:schemeClr val="tx1"/>
                </a:solidFill>
              </a:rPr>
              <a:t>NcML</a:t>
            </a:r>
            <a:endParaRPr lang="en-US" sz="3200" dirty="0">
              <a:solidFill>
                <a:schemeClr val="tx1"/>
              </a:solidFill>
            </a:endParaRPr>
          </a:p>
        </p:txBody>
      </p:sp>
      <p:sp>
        <p:nvSpPr>
          <p:cNvPr id="41" name="Flowchart: Process 40"/>
          <p:cNvSpPr/>
          <p:nvPr/>
        </p:nvSpPr>
        <p:spPr>
          <a:xfrm>
            <a:off x="3236359" y="1945667"/>
            <a:ext cx="2656114" cy="854529"/>
          </a:xfrm>
          <a:prstGeom prst="flowChartProcess">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200" dirty="0" smtClean="0">
                <a:solidFill>
                  <a:schemeClr val="tx1"/>
                </a:solidFill>
              </a:rPr>
              <a:t>ISO</a:t>
            </a:r>
            <a:endParaRPr lang="en-US" sz="3200" dirty="0">
              <a:solidFill>
                <a:schemeClr val="tx1"/>
              </a:solidFill>
            </a:endParaRPr>
          </a:p>
        </p:txBody>
      </p:sp>
      <p:sp>
        <p:nvSpPr>
          <p:cNvPr id="42" name="Flowchart: Process 41"/>
          <p:cNvSpPr/>
          <p:nvPr/>
        </p:nvSpPr>
        <p:spPr>
          <a:xfrm>
            <a:off x="6002084" y="1945667"/>
            <a:ext cx="2656114" cy="854529"/>
          </a:xfrm>
          <a:prstGeom prst="flowChartProcess">
            <a:avLst/>
          </a:prstGeom>
          <a:solidFill>
            <a:schemeClr val="bg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200" dirty="0" smtClean="0">
                <a:solidFill>
                  <a:schemeClr val="tx1"/>
                </a:solidFill>
              </a:rPr>
              <a:t>Rubric</a:t>
            </a:r>
            <a:endParaRPr lang="en-US" sz="3200" dirty="0">
              <a:solidFill>
                <a:schemeClr val="tx1"/>
              </a:solidFill>
            </a:endParaRPr>
          </a:p>
        </p:txBody>
      </p:sp>
      <p:sp>
        <p:nvSpPr>
          <p:cNvPr id="57" name="Title 1"/>
          <p:cNvSpPr txBox="1">
            <a:spLocks/>
          </p:cNvSpPr>
          <p:nvPr/>
        </p:nvSpPr>
        <p:spPr>
          <a:xfrm>
            <a:off x="3629810" y="313498"/>
            <a:ext cx="5322110" cy="558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t>THREDDS</a:t>
            </a:r>
            <a:r>
              <a:rPr lang="en-US" sz="3600" dirty="0" smtClean="0"/>
              <a:t> Metadata Server</a:t>
            </a:r>
            <a:endParaRPr lang="en-US" sz="3600" dirty="0"/>
          </a:p>
        </p:txBody>
      </p:sp>
    </p:spTree>
    <p:extLst>
      <p:ext uri="{BB962C8B-B14F-4D97-AF65-F5344CB8AC3E}">
        <p14:creationId xmlns:p14="http://schemas.microsoft.com/office/powerpoint/2010/main" val="46388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500"/>
                                        <p:tgtEl>
                                          <p:spTgt spid="83"/>
                                        </p:tgtEl>
                                      </p:cBhvr>
                                    </p:animEffect>
                                  </p:childTnLst>
                                </p:cTn>
                              </p:par>
                              <p:par>
                                <p:cTn id="16" presetID="22" presetClass="entr" presetSubtype="4"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down)">
                                      <p:cBhvr>
                                        <p:cTn id="18" dur="500"/>
                                        <p:tgtEl>
                                          <p:spTgt spid="86"/>
                                        </p:tgtEl>
                                      </p:cBhvr>
                                    </p:animEffect>
                                  </p:childTnLst>
                                </p:cTn>
                              </p:par>
                              <p:par>
                                <p:cTn id="19" presetID="22" presetClass="entr" presetSubtype="4"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down)">
                                      <p:cBhvr>
                                        <p:cTn id="21" dur="500"/>
                                        <p:tgtEl>
                                          <p:spTgt spid="90"/>
                                        </p:tgtEl>
                                      </p:cBhvr>
                                    </p:animEffect>
                                  </p:childTnLst>
                                </p:cTn>
                              </p:par>
                              <p:par>
                                <p:cTn id="22" presetID="22" presetClass="entr" presetSubtype="4"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down)">
                                      <p:cBhvr>
                                        <p:cTn id="24" dur="500"/>
                                        <p:tgtEl>
                                          <p:spTgt spid="82"/>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par>
                                <p:cTn id="29" presetID="22" presetClass="entr" presetSubtype="4"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par>
                                <p:cTn id="32" presetID="22" presetClass="entr" presetSubtype="4"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down)">
                                      <p:cBhvr>
                                        <p:cTn id="34" dur="500"/>
                                        <p:tgtEl>
                                          <p:spTgt spid="5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down)">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dissolve">
                                      <p:cBhvr>
                                        <p:cTn id="48" dur="500"/>
                                        <p:tgtEl>
                                          <p:spTgt spid="3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dissolve">
                                      <p:cBhvr>
                                        <p:cTn id="51" dur="500"/>
                                        <p:tgtEl>
                                          <p:spTgt spid="4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dissolve">
                                      <p:cBhvr>
                                        <p:cTn id="54" dur="500"/>
                                        <p:tgtEl>
                                          <p:spTgt spid="4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dissolve">
                                      <p:cBhvr>
                                        <p:cTn id="57" dur="500"/>
                                        <p:tgtEl>
                                          <p:spTgt spid="51"/>
                                        </p:tgtEl>
                                      </p:cBhvr>
                                    </p:animEffect>
                                  </p:childTnLst>
                                </p:cTn>
                              </p:par>
                              <p:par>
                                <p:cTn id="58" presetID="10" presetClass="exit" presetSubtype="0" fill="hold" grpId="0" nodeType="withEffect">
                                  <p:stCondLst>
                                    <p:cond delay="0"/>
                                  </p:stCondLst>
                                  <p:childTnLst>
                                    <p:animEffect transition="out" filter="fade">
                                      <p:cBhvr>
                                        <p:cTn id="59" dur="500"/>
                                        <p:tgtEl>
                                          <p:spTgt spid="58"/>
                                        </p:tgtEl>
                                      </p:cBhvr>
                                    </p:animEffect>
                                    <p:set>
                                      <p:cBhvr>
                                        <p:cTn id="60" dur="1" fill="hold">
                                          <p:stCondLst>
                                            <p:cond delay="499"/>
                                          </p:stCondLst>
                                        </p:cTn>
                                        <p:tgtEl>
                                          <p:spTgt spid="5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animBg="1"/>
      <p:bldP spid="27" grpId="0" animBg="1"/>
      <p:bldP spid="28" grpId="0" animBg="1"/>
      <p:bldP spid="83" grpId="0" animBg="1"/>
      <p:bldP spid="53" grpId="0" animBg="1"/>
      <p:bldP spid="54" grpId="0" animBg="1"/>
      <p:bldP spid="55" grpId="0" animBg="1"/>
      <p:bldP spid="51" grpId="0" animBg="1"/>
      <p:bldP spid="39" grpId="0" animBg="1"/>
      <p:bldP spid="41" grpId="0" animBg="1"/>
      <p:bldP spid="42" grpId="0" animBg="1"/>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57" y="361828"/>
            <a:ext cx="6213423" cy="482365"/>
          </a:xfrm>
        </p:spPr>
        <p:txBody>
          <a:bodyPr vert="horz" lIns="91440" tIns="45720" rIns="91440" bIns="45720" rtlCol="0" anchor="ctr">
            <a:noAutofit/>
          </a:bodyPr>
          <a:lstStyle/>
          <a:p>
            <a:pPr algn="l"/>
            <a:r>
              <a:rPr lang="en-US" sz="3600" dirty="0" err="1" smtClean="0"/>
              <a:t>THREDDS</a:t>
            </a:r>
            <a:r>
              <a:rPr lang="en-US" sz="3600" dirty="0" smtClean="0"/>
              <a:t> Metadata Server</a:t>
            </a:r>
          </a:p>
        </p:txBody>
      </p:sp>
      <p:pic>
        <p:nvPicPr>
          <p:cNvPr id="4" name="Picture 2"/>
          <p:cNvPicPr>
            <a:picLocks noChangeAspect="1" noChangeArrowheads="1"/>
          </p:cNvPicPr>
          <p:nvPr/>
        </p:nvPicPr>
        <p:blipFill>
          <a:blip r:embed="rId2" cstate="print"/>
          <a:srcRect/>
          <a:stretch>
            <a:fillRect/>
          </a:stretch>
        </p:blipFill>
        <p:spPr bwMode="auto">
          <a:xfrm>
            <a:off x="461963" y="1203325"/>
            <a:ext cx="7449962" cy="5354872"/>
          </a:xfrm>
          <a:prstGeom prst="rect">
            <a:avLst/>
          </a:prstGeom>
          <a:noFill/>
          <a:ln w="9525">
            <a:noFill/>
            <a:miter lim="800000"/>
            <a:headEnd/>
            <a:tailEnd/>
          </a:ln>
        </p:spPr>
      </p:pic>
      <p:sp>
        <p:nvSpPr>
          <p:cNvPr id="5" name="Rectangle 4"/>
          <p:cNvSpPr/>
          <p:nvPr/>
        </p:nvSpPr>
        <p:spPr>
          <a:xfrm>
            <a:off x="887725" y="4504545"/>
            <a:ext cx="2495863" cy="449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34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ml.png"/>
          <p:cNvPicPr>
            <a:picLocks noChangeAspect="1"/>
          </p:cNvPicPr>
          <p:nvPr/>
        </p:nvPicPr>
        <p:blipFill>
          <a:blip r:embed="rId3" cstate="print"/>
          <a:srcRect/>
          <a:stretch>
            <a:fillRect/>
          </a:stretch>
        </p:blipFill>
        <p:spPr bwMode="auto">
          <a:xfrm>
            <a:off x="458788" y="1146175"/>
            <a:ext cx="4543425" cy="3825875"/>
          </a:xfrm>
          <a:prstGeom prst="rect">
            <a:avLst/>
          </a:prstGeom>
          <a:noFill/>
          <a:ln w="9525">
            <a:solidFill>
              <a:schemeClr val="tx2"/>
            </a:solidFill>
            <a:miter lim="800000"/>
            <a:headEnd/>
            <a:tailEnd/>
          </a:ln>
        </p:spPr>
      </p:pic>
      <p:sp>
        <p:nvSpPr>
          <p:cNvPr id="5123" name="Title 1"/>
          <p:cNvSpPr>
            <a:spLocks noGrp="1"/>
          </p:cNvSpPr>
          <p:nvPr>
            <p:ph type="title"/>
          </p:nvPr>
        </p:nvSpPr>
        <p:spPr>
          <a:xfrm>
            <a:off x="315690" y="289850"/>
            <a:ext cx="7474071" cy="614363"/>
          </a:xfrm>
        </p:spPr>
        <p:txBody>
          <a:bodyPr>
            <a:noAutofit/>
          </a:bodyPr>
          <a:lstStyle/>
          <a:p>
            <a:pPr algn="l"/>
            <a:r>
              <a:rPr lang="en-US" sz="3600" dirty="0" smtClean="0"/>
              <a:t>Documentation in Three Dialects</a:t>
            </a:r>
          </a:p>
        </p:txBody>
      </p:sp>
      <p:sp>
        <p:nvSpPr>
          <p:cNvPr id="6" name="Rectangle 5"/>
          <p:cNvSpPr/>
          <p:nvPr/>
        </p:nvSpPr>
        <p:spPr>
          <a:xfrm>
            <a:off x="3198084" y="6127750"/>
            <a:ext cx="1700212" cy="333375"/>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600" dirty="0" smtClean="0">
                <a:solidFill>
                  <a:schemeClr val="tx1"/>
                </a:solidFill>
              </a:rPr>
              <a:t>ISO</a:t>
            </a:r>
            <a:endParaRPr lang="en-US" sz="1600" dirty="0">
              <a:solidFill>
                <a:schemeClr val="tx1"/>
              </a:solidFill>
            </a:endParaRPr>
          </a:p>
        </p:txBody>
      </p:sp>
      <p:sp>
        <p:nvSpPr>
          <p:cNvPr id="7" name="Rectangle 6"/>
          <p:cNvSpPr/>
          <p:nvPr/>
        </p:nvSpPr>
        <p:spPr>
          <a:xfrm>
            <a:off x="5550472" y="6137275"/>
            <a:ext cx="1700213" cy="32385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600" dirty="0" smtClean="0">
                <a:solidFill>
                  <a:schemeClr val="tx1"/>
                </a:solidFill>
              </a:rPr>
              <a:t>ACDD</a:t>
            </a:r>
            <a:endParaRPr lang="en-US" sz="1600" dirty="0">
              <a:solidFill>
                <a:schemeClr val="tx1"/>
              </a:solidFill>
            </a:endParaRPr>
          </a:p>
        </p:txBody>
      </p:sp>
      <p:sp>
        <p:nvSpPr>
          <p:cNvPr id="8" name="Rectangle 7"/>
          <p:cNvSpPr/>
          <p:nvPr/>
        </p:nvSpPr>
        <p:spPr>
          <a:xfrm>
            <a:off x="1157288" y="6126163"/>
            <a:ext cx="1700212" cy="34131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600" dirty="0" err="1">
                <a:solidFill>
                  <a:schemeClr val="tx1"/>
                </a:solidFill>
              </a:rPr>
              <a:t>NcML</a:t>
            </a:r>
            <a:endParaRPr lang="en-US" sz="1600" dirty="0">
              <a:solidFill>
                <a:schemeClr val="tx1"/>
              </a:solidFill>
            </a:endParaRPr>
          </a:p>
        </p:txBody>
      </p:sp>
      <p:pic>
        <p:nvPicPr>
          <p:cNvPr id="9" name="Picture 8" descr="iso.png"/>
          <p:cNvPicPr>
            <a:picLocks noChangeAspect="1"/>
          </p:cNvPicPr>
          <p:nvPr/>
        </p:nvPicPr>
        <p:blipFill>
          <a:blip r:embed="rId4" cstate="print"/>
          <a:srcRect/>
          <a:stretch>
            <a:fillRect/>
          </a:stretch>
        </p:blipFill>
        <p:spPr bwMode="auto">
          <a:xfrm>
            <a:off x="1916815" y="1680070"/>
            <a:ext cx="4052888" cy="3413125"/>
          </a:xfrm>
          <a:prstGeom prst="rect">
            <a:avLst/>
          </a:prstGeom>
          <a:noFill/>
          <a:ln w="9525">
            <a:solidFill>
              <a:schemeClr val="tx2"/>
            </a:solidFill>
            <a:miter lim="800000"/>
            <a:headEnd/>
            <a:tailEnd/>
          </a:ln>
        </p:spPr>
      </p:pic>
      <p:pic>
        <p:nvPicPr>
          <p:cNvPr id="4" name="Picture 3" descr="spiral.png"/>
          <p:cNvPicPr>
            <a:picLocks noChangeAspect="1"/>
          </p:cNvPicPr>
          <p:nvPr/>
        </p:nvPicPr>
        <p:blipFill>
          <a:blip r:embed="rId5" cstate="print"/>
          <a:srcRect/>
          <a:stretch>
            <a:fillRect/>
          </a:stretch>
        </p:blipFill>
        <p:spPr bwMode="auto">
          <a:xfrm>
            <a:off x="3862388" y="2110959"/>
            <a:ext cx="4543425" cy="3824288"/>
          </a:xfrm>
          <a:prstGeom prst="rect">
            <a:avLst/>
          </a:prstGeom>
          <a:noFill/>
          <a:ln w="9525">
            <a:solidFill>
              <a:schemeClr val="tx2"/>
            </a:solidFill>
            <a:miter lim="800000"/>
            <a:headEnd/>
            <a:tailEnd/>
          </a:ln>
        </p:spPr>
      </p:pic>
      <p:pic>
        <p:nvPicPr>
          <p:cNvPr id="2051" name="Picture 3">
            <a:hlinkClick r:id="rId6"/>
          </p:cNvPr>
          <p:cNvPicPr>
            <a:picLocks noChangeAspect="1" noChangeArrowheads="1"/>
          </p:cNvPicPr>
          <p:nvPr/>
        </p:nvPicPr>
        <p:blipFill>
          <a:blip r:embed="rId7" cstate="print"/>
          <a:srcRect/>
          <a:stretch>
            <a:fillRect/>
          </a:stretch>
        </p:blipFill>
        <p:spPr bwMode="auto">
          <a:xfrm>
            <a:off x="457200" y="919772"/>
            <a:ext cx="5031369" cy="4355184"/>
          </a:xfrm>
          <a:prstGeom prst="rect">
            <a:avLst/>
          </a:prstGeom>
          <a:noFill/>
          <a:ln w="9525">
            <a:noFill/>
            <a:miter lim="800000"/>
            <a:headEnd/>
            <a:tailEnd/>
          </a:ln>
        </p:spPr>
      </p:pic>
      <p:pic>
        <p:nvPicPr>
          <p:cNvPr id="2050" name="Picture 2">
            <a:hlinkClick r:id="rId8"/>
          </p:cNvPr>
          <p:cNvPicPr>
            <a:picLocks noChangeAspect="1" noChangeArrowheads="1"/>
          </p:cNvPicPr>
          <p:nvPr/>
        </p:nvPicPr>
        <p:blipFill>
          <a:blip r:embed="rId9" cstate="print"/>
          <a:srcRect/>
          <a:stretch>
            <a:fillRect/>
          </a:stretch>
        </p:blipFill>
        <p:spPr bwMode="auto">
          <a:xfrm>
            <a:off x="4033896" y="1432912"/>
            <a:ext cx="4688932" cy="4408892"/>
          </a:xfrm>
          <a:prstGeom prst="rect">
            <a:avLst/>
          </a:prstGeom>
          <a:noFill/>
          <a:ln w="9525">
            <a:noFill/>
            <a:miter lim="800000"/>
            <a:headEnd/>
            <a:tailEnd/>
          </a:ln>
        </p:spPr>
      </p:pic>
      <p:sp>
        <p:nvSpPr>
          <p:cNvPr id="11" name="TextBox 10"/>
          <p:cNvSpPr txBox="1"/>
          <p:nvPr/>
        </p:nvSpPr>
        <p:spPr>
          <a:xfrm>
            <a:off x="6019856" y="2047630"/>
            <a:ext cx="2176109" cy="523220"/>
          </a:xfrm>
          <a:prstGeom prst="rect">
            <a:avLst/>
          </a:prstGeom>
          <a:noFill/>
        </p:spPr>
        <p:txBody>
          <a:bodyPr wrap="none" rtlCol="0">
            <a:spAutoFit/>
          </a:bodyPr>
          <a:lstStyle/>
          <a:p>
            <a:r>
              <a:rPr lang="en-US" sz="1400" dirty="0" smtClean="0"/>
              <a:t>https://geo-ide.noaa.gov/</a:t>
            </a:r>
          </a:p>
          <a:p>
            <a:r>
              <a:rPr lang="en-US" sz="1400" dirty="0" smtClean="0"/>
              <a:t>wiki/</a:t>
            </a:r>
            <a:r>
              <a:rPr lang="en-US" sz="1400" dirty="0" err="1" smtClean="0"/>
              <a:t>index.php?title</a:t>
            </a:r>
            <a:r>
              <a:rPr lang="en-US" sz="1400" dirty="0" smtClean="0"/>
              <a:t>=</a:t>
            </a:r>
            <a:r>
              <a:rPr lang="en-US" sz="1400" dirty="0" err="1" smtClean="0"/>
              <a:t>NcISO</a:t>
            </a:r>
            <a:endParaRPr lang="en-US" sz="1400" dirty="0"/>
          </a:p>
        </p:txBody>
      </p:sp>
      <p:sp>
        <p:nvSpPr>
          <p:cNvPr id="12" name="TextBox 11"/>
          <p:cNvSpPr txBox="1"/>
          <p:nvPr/>
        </p:nvSpPr>
        <p:spPr>
          <a:xfrm>
            <a:off x="2048358" y="2330889"/>
            <a:ext cx="1866182" cy="461665"/>
          </a:xfrm>
          <a:prstGeom prst="rect">
            <a:avLst/>
          </a:prstGeom>
          <a:noFill/>
        </p:spPr>
        <p:txBody>
          <a:bodyPr wrap="square" rtlCol="0">
            <a:spAutoFit/>
          </a:bodyPr>
          <a:lstStyle/>
          <a:p>
            <a:r>
              <a:rPr lang="en-US" sz="1200" dirty="0" smtClean="0"/>
              <a:t>http://groups.google.com/</a:t>
            </a:r>
          </a:p>
          <a:p>
            <a:r>
              <a:rPr lang="en-US" sz="1200" dirty="0" smtClean="0"/>
              <a:t>group/</a:t>
            </a:r>
            <a:r>
              <a:rPr lang="en-US" sz="1200" dirty="0" err="1" smtClean="0"/>
              <a:t>ncisometadata</a:t>
            </a:r>
            <a:endParaRPr lang="en-US" sz="1200" dirty="0"/>
          </a:p>
        </p:txBody>
      </p:sp>
    </p:spTree>
    <p:extLst>
      <p:ext uri="{BB962C8B-B14F-4D97-AF65-F5344CB8AC3E}">
        <p14:creationId xmlns:p14="http://schemas.microsoft.com/office/powerpoint/2010/main" val="281077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dissolve">
                                      <p:cBhvr>
                                        <p:cTn id="31" dur="500"/>
                                        <p:tgtEl>
                                          <p:spTgt spid="2051"/>
                                        </p:tgtEl>
                                      </p:cBhvr>
                                    </p:animEffect>
                                  </p:childTnLst>
                                </p:cTn>
                              </p:par>
                              <p:par>
                                <p:cTn id="32" presetID="9"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dissolve">
                                      <p:cBhvr>
                                        <p:cTn id="34" dur="500"/>
                                        <p:tgtEl>
                                          <p:spTgt spid="205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85175" y="2555016"/>
            <a:ext cx="1987441" cy="1868331"/>
          </a:xfrm>
          <a:prstGeom prst="ellipse">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Documentation</a:t>
            </a:r>
            <a:endParaRPr lang="en-US" sz="1400" dirty="0">
              <a:solidFill>
                <a:schemeClr val="tx1"/>
              </a:solidFill>
            </a:endParaRPr>
          </a:p>
          <a:p>
            <a:pPr algn="ctr">
              <a:defRPr/>
            </a:pPr>
            <a:r>
              <a:rPr lang="en-US" sz="1400" dirty="0">
                <a:solidFill>
                  <a:schemeClr val="tx1"/>
                </a:solidFill>
              </a:rPr>
              <a:t>Repository</a:t>
            </a:r>
          </a:p>
          <a:p>
            <a:pPr algn="ctr">
              <a:defRPr/>
            </a:pPr>
            <a:r>
              <a:rPr lang="en-US" sz="1400" dirty="0">
                <a:solidFill>
                  <a:schemeClr val="tx1"/>
                </a:solidFill>
              </a:rPr>
              <a:t>ISO 19115, 19115-2, 19119 and extensions</a:t>
            </a:r>
          </a:p>
        </p:txBody>
      </p:sp>
      <p:cxnSp>
        <p:nvCxnSpPr>
          <p:cNvPr id="6" name="Shape 13"/>
          <p:cNvCxnSpPr>
            <a:stCxn id="9" idx="3"/>
            <a:endCxn id="4" idx="3"/>
          </p:cNvCxnSpPr>
          <p:nvPr/>
        </p:nvCxnSpPr>
        <p:spPr>
          <a:xfrm flipV="1">
            <a:off x="2884488" y="4149736"/>
            <a:ext cx="991741" cy="719917"/>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Flowchart: Multidocument 8"/>
          <p:cNvSpPr/>
          <p:nvPr/>
        </p:nvSpPr>
        <p:spPr>
          <a:xfrm>
            <a:off x="1554163" y="4329109"/>
            <a:ext cx="1330325" cy="1081087"/>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THREDDS</a:t>
            </a:r>
          </a:p>
        </p:txBody>
      </p:sp>
      <p:sp>
        <p:nvSpPr>
          <p:cNvPr id="14" name="Flowchart: Multidocument 13"/>
          <p:cNvSpPr/>
          <p:nvPr/>
        </p:nvSpPr>
        <p:spPr>
          <a:xfrm>
            <a:off x="1554163" y="2956154"/>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smtClean="0">
                <a:solidFill>
                  <a:schemeClr val="tx1"/>
                </a:solidFill>
              </a:rPr>
              <a:t>HDF</a:t>
            </a:r>
            <a:r>
              <a:rPr lang="en-US" sz="1400" dirty="0" smtClean="0">
                <a:solidFill>
                  <a:schemeClr val="tx1"/>
                </a:solidFill>
              </a:rPr>
              <a:t>, netCDF, </a:t>
            </a:r>
            <a:r>
              <a:rPr lang="en-US" sz="1400" b="1" dirty="0" err="1" smtClean="0">
                <a:solidFill>
                  <a:srgbClr val="FF0000"/>
                </a:solidFill>
              </a:rPr>
              <a:t>ACDD</a:t>
            </a:r>
            <a:r>
              <a:rPr lang="en-US" sz="1400" b="1" dirty="0" smtClean="0">
                <a:solidFill>
                  <a:srgbClr val="FF0000"/>
                </a:solidFill>
              </a:rPr>
              <a:t>, CF</a:t>
            </a:r>
            <a:endParaRPr lang="en-US" sz="1400" b="1" dirty="0">
              <a:solidFill>
                <a:srgbClr val="FF0000"/>
              </a:solidFill>
            </a:endParaRPr>
          </a:p>
        </p:txBody>
      </p:sp>
      <p:cxnSp>
        <p:nvCxnSpPr>
          <p:cNvPr id="15" name="Shape 13"/>
          <p:cNvCxnSpPr>
            <a:stCxn id="14" idx="3"/>
            <a:endCxn id="4" idx="2"/>
          </p:cNvCxnSpPr>
          <p:nvPr/>
        </p:nvCxnSpPr>
        <p:spPr>
          <a:xfrm flipV="1">
            <a:off x="2884488" y="3489182"/>
            <a:ext cx="700687" cy="8310"/>
          </a:xfrm>
          <a:prstGeom prst="curvedConnector3">
            <a:avLst>
              <a:gd name="adj1" fmla="val 50000"/>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Flowchart: Multidocument 17"/>
          <p:cNvSpPr/>
          <p:nvPr/>
        </p:nvSpPr>
        <p:spPr>
          <a:xfrm>
            <a:off x="6248400" y="1631052"/>
            <a:ext cx="1328738"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DIF, </a:t>
            </a:r>
            <a:r>
              <a:rPr lang="en-US" sz="1400" dirty="0" smtClean="0">
                <a:solidFill>
                  <a:schemeClr val="tx1"/>
                </a:solidFill>
              </a:rPr>
              <a:t>FGDC,</a:t>
            </a:r>
          </a:p>
          <a:p>
            <a:pPr algn="ctr">
              <a:defRPr/>
            </a:pPr>
            <a:r>
              <a:rPr lang="en-US" sz="1400" dirty="0" err="1" smtClean="0">
                <a:solidFill>
                  <a:schemeClr val="tx1"/>
                </a:solidFill>
              </a:rPr>
              <a:t>Data.Gov</a:t>
            </a:r>
            <a:endParaRPr lang="en-US" sz="1400" dirty="0">
              <a:solidFill>
                <a:schemeClr val="tx1"/>
              </a:solidFill>
            </a:endParaRPr>
          </a:p>
        </p:txBody>
      </p:sp>
      <p:sp>
        <p:nvSpPr>
          <p:cNvPr id="19" name="Flowchart: Multidocument 18"/>
          <p:cNvSpPr/>
          <p:nvPr/>
        </p:nvSpPr>
        <p:spPr>
          <a:xfrm>
            <a:off x="6248400" y="2956154"/>
            <a:ext cx="1328738"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chemeClr val="tx1"/>
                </a:solidFill>
              </a:rPr>
              <a:t>SensorML</a:t>
            </a:r>
            <a:endParaRPr lang="en-US" sz="1400" dirty="0">
              <a:solidFill>
                <a:schemeClr val="tx1"/>
              </a:solidFill>
            </a:endParaRPr>
          </a:p>
        </p:txBody>
      </p:sp>
      <p:sp>
        <p:nvSpPr>
          <p:cNvPr id="20" name="Flowchart: Multidocument 19"/>
          <p:cNvSpPr/>
          <p:nvPr/>
        </p:nvSpPr>
        <p:spPr>
          <a:xfrm>
            <a:off x="6248400" y="4329109"/>
            <a:ext cx="1439863" cy="1081087"/>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WCS, WMS, WFS, SOS</a:t>
            </a:r>
          </a:p>
        </p:txBody>
      </p:sp>
      <p:cxnSp>
        <p:nvCxnSpPr>
          <p:cNvPr id="21" name="Shape 13"/>
          <p:cNvCxnSpPr>
            <a:stCxn id="4" idx="6"/>
            <a:endCxn id="19" idx="1"/>
          </p:cNvCxnSpPr>
          <p:nvPr/>
        </p:nvCxnSpPr>
        <p:spPr>
          <a:xfrm>
            <a:off x="5572616" y="3489182"/>
            <a:ext cx="675784" cy="8310"/>
          </a:xfrm>
          <a:prstGeom prst="curvedConnector3">
            <a:avLst>
              <a:gd name="adj1" fmla="val 50000"/>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Shape 13"/>
          <p:cNvCxnSpPr>
            <a:stCxn id="4" idx="5"/>
            <a:endCxn id="20" idx="1"/>
          </p:cNvCxnSpPr>
          <p:nvPr/>
        </p:nvCxnSpPr>
        <p:spPr>
          <a:xfrm rot="16200000" flipH="1">
            <a:off x="5405023" y="4026275"/>
            <a:ext cx="719917" cy="966838"/>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hape 13"/>
          <p:cNvCxnSpPr>
            <a:stCxn id="4" idx="7"/>
            <a:endCxn id="18" idx="1"/>
          </p:cNvCxnSpPr>
          <p:nvPr/>
        </p:nvCxnSpPr>
        <p:spPr>
          <a:xfrm rot="5400000" flipH="1" flipV="1">
            <a:off x="5436863" y="2017090"/>
            <a:ext cx="656237" cy="966838"/>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Flowchart: Multidocument 30"/>
          <p:cNvSpPr/>
          <p:nvPr/>
        </p:nvSpPr>
        <p:spPr>
          <a:xfrm>
            <a:off x="1558925" y="1631052"/>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sz="1400" dirty="0" err="1" smtClean="0">
                <a:solidFill>
                  <a:schemeClr val="tx1"/>
                </a:solidFill>
              </a:rPr>
              <a:t>KML</a:t>
            </a:r>
            <a:endParaRPr lang="en-US" sz="1400" dirty="0">
              <a:solidFill>
                <a:schemeClr val="tx1"/>
              </a:solidFill>
            </a:endParaRPr>
          </a:p>
        </p:txBody>
      </p:sp>
      <p:cxnSp>
        <p:nvCxnSpPr>
          <p:cNvPr id="32" name="Shape 13"/>
          <p:cNvCxnSpPr>
            <a:stCxn id="4" idx="1"/>
            <a:endCxn id="31" idx="3"/>
          </p:cNvCxnSpPr>
          <p:nvPr/>
        </p:nvCxnSpPr>
        <p:spPr>
          <a:xfrm rot="16200000" flipV="1">
            <a:off x="3054622" y="2007019"/>
            <a:ext cx="656237" cy="986979"/>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Flowchart: Multidocument 15"/>
          <p:cNvSpPr/>
          <p:nvPr/>
        </p:nvSpPr>
        <p:spPr>
          <a:xfrm>
            <a:off x="3819955" y="4902196"/>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sz="1400" dirty="0">
                <a:solidFill>
                  <a:schemeClr val="tx1"/>
                </a:solidFill>
              </a:rPr>
              <a:t>Open Provenance</a:t>
            </a:r>
          </a:p>
          <a:p>
            <a:pPr algn="ctr">
              <a:defRPr/>
            </a:pPr>
            <a:r>
              <a:rPr lang="en-US" sz="1400" dirty="0">
                <a:solidFill>
                  <a:schemeClr val="tx1"/>
                </a:solidFill>
              </a:rPr>
              <a:t>Model, </a:t>
            </a:r>
            <a:r>
              <a:rPr lang="en-US" sz="1400" dirty="0" err="1">
                <a:solidFill>
                  <a:schemeClr val="tx1"/>
                </a:solidFill>
              </a:rPr>
              <a:t>PROV</a:t>
            </a:r>
            <a:endParaRPr lang="en-US" sz="1400" dirty="0">
              <a:solidFill>
                <a:schemeClr val="tx1"/>
              </a:solidFill>
            </a:endParaRPr>
          </a:p>
        </p:txBody>
      </p:sp>
      <p:cxnSp>
        <p:nvCxnSpPr>
          <p:cNvPr id="17" name="Shape 13"/>
          <p:cNvCxnSpPr>
            <a:stCxn id="16" idx="0"/>
            <a:endCxn id="4" idx="4"/>
          </p:cNvCxnSpPr>
          <p:nvPr/>
        </p:nvCxnSpPr>
        <p:spPr>
          <a:xfrm rot="5400000" flipH="1" flipV="1">
            <a:off x="4338343" y="4661644"/>
            <a:ext cx="478849" cy="2257"/>
          </a:xfrm>
          <a:prstGeom prst="curvedConnector3">
            <a:avLst>
              <a:gd name="adj1" fmla="val 50000"/>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7108" y="293887"/>
            <a:ext cx="681644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atin typeface="Calibri" pitchFamily="34" charset="0"/>
                <a:ea typeface="+mj-ea"/>
                <a:cs typeface="+mj-cs"/>
              </a:rPr>
              <a:t>Documentation in Multiple Dialects</a:t>
            </a:r>
          </a:p>
        </p:txBody>
      </p:sp>
      <p:grpSp>
        <p:nvGrpSpPr>
          <p:cNvPr id="24" name="Group 23"/>
          <p:cNvGrpSpPr/>
          <p:nvPr/>
        </p:nvGrpSpPr>
        <p:grpSpPr>
          <a:xfrm>
            <a:off x="3547549" y="2007283"/>
            <a:ext cx="2033737" cy="2862323"/>
            <a:chOff x="606500" y="1357960"/>
            <a:chExt cx="2033737" cy="2862323"/>
          </a:xfrm>
        </p:grpSpPr>
        <p:sp>
          <p:nvSpPr>
            <p:cNvPr id="26" name="Folded Corner 25"/>
            <p:cNvSpPr/>
            <p:nvPr/>
          </p:nvSpPr>
          <p:spPr>
            <a:xfrm>
              <a:off x="606500" y="1373604"/>
              <a:ext cx="2033737" cy="2821115"/>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TextBox 26"/>
            <p:cNvSpPr txBox="1"/>
            <p:nvPr/>
          </p:nvSpPr>
          <p:spPr>
            <a:xfrm>
              <a:off x="656107" y="1357960"/>
              <a:ext cx="1934523" cy="2862323"/>
            </a:xfrm>
            <a:prstGeom prst="rect">
              <a:avLst/>
            </a:prstGeom>
            <a:noFill/>
          </p:spPr>
          <p:txBody>
            <a:bodyPr wrap="square" rtlCol="0">
              <a:spAutoFit/>
            </a:bodyPr>
            <a:lstStyle/>
            <a:p>
              <a:r>
                <a:rPr lang="en-US" dirty="0" smtClean="0"/>
                <a:t>1010101010101010101111100100101101001001001001000100100010010101001001010010010101000100100010100100100101010101010101010101010100010010101000010100</a:t>
              </a:r>
              <a:endParaRPr lang="en-US" dirty="0"/>
            </a:p>
          </p:txBody>
        </p:sp>
        <p:pic>
          <p:nvPicPr>
            <p:cNvPr id="29" name="Picture 28" descr="information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520" y="1517494"/>
              <a:ext cx="1173697" cy="1173697"/>
            </a:xfrm>
            <a:prstGeom prst="rect">
              <a:avLst/>
            </a:prstGeom>
          </p:spPr>
        </p:pic>
      </p:grpSp>
    </p:spTree>
    <p:extLst>
      <p:ext uri="{BB962C8B-B14F-4D97-AF65-F5344CB8AC3E}">
        <p14:creationId xmlns:p14="http://schemas.microsoft.com/office/powerpoint/2010/main" val="287569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par>
                                <p:cTn id="47" presetID="22" presetClass="entr" presetSubtype="2"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right)">
                                      <p:cBhvr>
                                        <p:cTn id="49" dur="500"/>
                                        <p:tgtEl>
                                          <p:spTgt spid="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9" grpId="0" animBg="1"/>
      <p:bldP spid="20" grpId="0" animBg="1"/>
      <p:bldP spid="31"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05311" y="2729921"/>
            <a:ext cx="1512277" cy="18368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Metadata</a:t>
            </a:r>
            <a:endParaRPr lang="en-US" dirty="0">
              <a:solidFill>
                <a:schemeClr val="tx1"/>
              </a:solidFill>
            </a:endParaRPr>
          </a:p>
        </p:txBody>
      </p:sp>
      <p:sp>
        <p:nvSpPr>
          <p:cNvPr id="2" name="Title 1"/>
          <p:cNvSpPr>
            <a:spLocks noGrp="1"/>
          </p:cNvSpPr>
          <p:nvPr>
            <p:ph type="title"/>
          </p:nvPr>
        </p:nvSpPr>
        <p:spPr>
          <a:xfrm>
            <a:off x="346672" y="279155"/>
            <a:ext cx="8229600" cy="559375"/>
          </a:xfrm>
        </p:spPr>
        <p:txBody>
          <a:bodyPr>
            <a:normAutofit fontScale="90000"/>
          </a:bodyPr>
          <a:lstStyle/>
          <a:p>
            <a:r>
              <a:rPr lang="en-US" dirty="0" smtClean="0"/>
              <a:t>Where Are Citations?</a:t>
            </a:r>
            <a:endParaRPr lang="en-US" dirty="0"/>
          </a:p>
        </p:txBody>
      </p:sp>
      <p:sp>
        <p:nvSpPr>
          <p:cNvPr id="3" name="Folded Corner 2"/>
          <p:cNvSpPr/>
          <p:nvPr/>
        </p:nvSpPr>
        <p:spPr>
          <a:xfrm>
            <a:off x="4101604" y="2987808"/>
            <a:ext cx="925830" cy="122301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XML</a:t>
            </a:r>
            <a:endParaRPr lang="en-US" dirty="0">
              <a:solidFill>
                <a:schemeClr val="tx1"/>
              </a:solidFill>
            </a:endParaRPr>
          </a:p>
        </p:txBody>
      </p:sp>
      <p:pic>
        <p:nvPicPr>
          <p:cNvPr id="107" name="Picture 106" descr="information_logo.jpg">
            <a:hlinkClick r:id="rId2"/>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460375" y="6291648"/>
            <a:ext cx="357797" cy="357797"/>
          </a:xfrm>
          <a:prstGeom prst="rect">
            <a:avLst/>
          </a:prstGeom>
        </p:spPr>
      </p:pic>
      <p:grpSp>
        <p:nvGrpSpPr>
          <p:cNvPr id="4" name="Group 72"/>
          <p:cNvGrpSpPr/>
          <p:nvPr/>
        </p:nvGrpSpPr>
        <p:grpSpPr>
          <a:xfrm>
            <a:off x="3577819" y="925236"/>
            <a:ext cx="838691" cy="1398422"/>
            <a:chOff x="7381375" y="2952205"/>
            <a:chExt cx="838691" cy="1398422"/>
          </a:xfrm>
        </p:grpSpPr>
        <p:sp>
          <p:nvSpPr>
            <p:cNvPr id="109" name="Flowchart: Multidocument 108"/>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TextBox 71"/>
            <p:cNvSpPr txBox="1"/>
            <p:nvPr/>
          </p:nvSpPr>
          <p:spPr>
            <a:xfrm>
              <a:off x="7381375" y="3827407"/>
              <a:ext cx="838691" cy="523220"/>
            </a:xfrm>
            <a:prstGeom prst="rect">
              <a:avLst/>
            </a:prstGeom>
            <a:noFill/>
          </p:spPr>
          <p:txBody>
            <a:bodyPr wrap="none" rtlCol="0">
              <a:spAutoFit/>
            </a:bodyPr>
            <a:lstStyle/>
            <a:p>
              <a:pPr algn="ctr"/>
              <a:r>
                <a:rPr lang="en-US" sz="1400" dirty="0" smtClean="0"/>
                <a:t>dataset /</a:t>
              </a:r>
            </a:p>
            <a:p>
              <a:pPr algn="ctr"/>
              <a:r>
                <a:rPr lang="en-US" sz="1400" dirty="0" smtClean="0"/>
                <a:t>resource</a:t>
              </a:r>
              <a:endParaRPr lang="en-US" sz="1400" dirty="0"/>
            </a:p>
          </p:txBody>
        </p:sp>
      </p:grpSp>
      <p:grpSp>
        <p:nvGrpSpPr>
          <p:cNvPr id="5" name="Group 79"/>
          <p:cNvGrpSpPr/>
          <p:nvPr/>
        </p:nvGrpSpPr>
        <p:grpSpPr>
          <a:xfrm>
            <a:off x="4741625" y="925236"/>
            <a:ext cx="796834" cy="1182979"/>
            <a:chOff x="7402303" y="2952205"/>
            <a:chExt cx="796834" cy="1182979"/>
          </a:xfrm>
        </p:grpSpPr>
        <p:sp>
          <p:nvSpPr>
            <p:cNvPr id="81" name="Flowchart: Multidocument 80"/>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8" name="TextBox 87"/>
            <p:cNvSpPr txBox="1"/>
            <p:nvPr/>
          </p:nvSpPr>
          <p:spPr>
            <a:xfrm>
              <a:off x="7466045" y="3827407"/>
              <a:ext cx="669349" cy="307777"/>
            </a:xfrm>
            <a:prstGeom prst="rect">
              <a:avLst/>
            </a:prstGeom>
            <a:noFill/>
          </p:spPr>
          <p:txBody>
            <a:bodyPr wrap="none" rtlCol="0">
              <a:spAutoFit/>
            </a:bodyPr>
            <a:lstStyle/>
            <a:p>
              <a:pPr algn="ctr"/>
              <a:r>
                <a:rPr lang="en-US" sz="1400" dirty="0" smtClean="0"/>
                <a:t>source</a:t>
              </a:r>
              <a:endParaRPr lang="en-US" sz="1400" dirty="0"/>
            </a:p>
          </p:txBody>
        </p:sp>
      </p:grpSp>
      <p:grpSp>
        <p:nvGrpSpPr>
          <p:cNvPr id="6" name="Group 88"/>
          <p:cNvGrpSpPr/>
          <p:nvPr/>
        </p:nvGrpSpPr>
        <p:grpSpPr>
          <a:xfrm>
            <a:off x="5715565" y="1279936"/>
            <a:ext cx="990784" cy="1613866"/>
            <a:chOff x="7305332" y="2952205"/>
            <a:chExt cx="990784" cy="1613866"/>
          </a:xfrm>
        </p:grpSpPr>
        <p:sp>
          <p:nvSpPr>
            <p:cNvPr id="96" name="Flowchart: Multidocument 95"/>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TextBox 96"/>
            <p:cNvSpPr txBox="1"/>
            <p:nvPr/>
          </p:nvSpPr>
          <p:spPr>
            <a:xfrm>
              <a:off x="7305332" y="3827407"/>
              <a:ext cx="990784" cy="738664"/>
            </a:xfrm>
            <a:prstGeom prst="rect">
              <a:avLst/>
            </a:prstGeom>
            <a:noFill/>
          </p:spPr>
          <p:txBody>
            <a:bodyPr wrap="none" rtlCol="0">
              <a:spAutoFit/>
            </a:bodyPr>
            <a:lstStyle/>
            <a:p>
              <a:pPr algn="ctr"/>
              <a:r>
                <a:rPr lang="en-US" sz="1400" dirty="0" smtClean="0"/>
                <a:t>keyword</a:t>
              </a:r>
            </a:p>
            <a:p>
              <a:pPr algn="ctr"/>
              <a:r>
                <a:rPr lang="en-US" sz="1400" dirty="0" smtClean="0"/>
                <a:t>thesaurus</a:t>
              </a:r>
            </a:p>
            <a:p>
              <a:pPr algn="ctr"/>
              <a:r>
                <a:rPr lang="en-US" sz="1400" dirty="0" smtClean="0">
                  <a:solidFill>
                    <a:srgbClr val="FF0000"/>
                  </a:solidFill>
                </a:rPr>
                <a:t>&amp; ontology</a:t>
              </a:r>
              <a:endParaRPr lang="en-US" sz="1400" dirty="0">
                <a:solidFill>
                  <a:srgbClr val="FF0000"/>
                </a:solidFill>
              </a:endParaRPr>
            </a:p>
          </p:txBody>
        </p:sp>
      </p:grpSp>
      <p:grpSp>
        <p:nvGrpSpPr>
          <p:cNvPr id="7" name="Group 103"/>
          <p:cNvGrpSpPr/>
          <p:nvPr/>
        </p:nvGrpSpPr>
        <p:grpSpPr>
          <a:xfrm>
            <a:off x="7798887" y="2011714"/>
            <a:ext cx="952119" cy="1398422"/>
            <a:chOff x="7324663" y="2952205"/>
            <a:chExt cx="952119" cy="1398422"/>
          </a:xfrm>
        </p:grpSpPr>
        <p:sp>
          <p:nvSpPr>
            <p:cNvPr id="105" name="Flowchart: Multidocument 104"/>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6" name="TextBox 105"/>
            <p:cNvSpPr txBox="1"/>
            <p:nvPr/>
          </p:nvSpPr>
          <p:spPr>
            <a:xfrm>
              <a:off x="7324663" y="3827407"/>
              <a:ext cx="952119" cy="523220"/>
            </a:xfrm>
            <a:prstGeom prst="rect">
              <a:avLst/>
            </a:prstGeom>
            <a:noFill/>
          </p:spPr>
          <p:txBody>
            <a:bodyPr wrap="none" rtlCol="0">
              <a:spAutoFit/>
            </a:bodyPr>
            <a:lstStyle/>
            <a:p>
              <a:pPr algn="ctr"/>
              <a:r>
                <a:rPr lang="en-US" sz="1400" dirty="0" smtClean="0"/>
                <a:t>evaluation</a:t>
              </a:r>
            </a:p>
            <a:p>
              <a:pPr algn="ctr"/>
              <a:r>
                <a:rPr lang="en-US" sz="1400" dirty="0" smtClean="0"/>
                <a:t>procedure</a:t>
              </a:r>
              <a:endParaRPr lang="en-US" sz="1400" dirty="0"/>
            </a:p>
          </p:txBody>
        </p:sp>
      </p:grpSp>
      <p:grpSp>
        <p:nvGrpSpPr>
          <p:cNvPr id="8" name="Group 107"/>
          <p:cNvGrpSpPr/>
          <p:nvPr/>
        </p:nvGrpSpPr>
        <p:grpSpPr>
          <a:xfrm>
            <a:off x="305986" y="2011714"/>
            <a:ext cx="1103251" cy="1398422"/>
            <a:chOff x="7249100" y="2952205"/>
            <a:chExt cx="1103251" cy="1398422"/>
          </a:xfrm>
        </p:grpSpPr>
        <p:sp>
          <p:nvSpPr>
            <p:cNvPr id="110" name="Flowchart: Multidocument 109"/>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1" name="TextBox 110"/>
            <p:cNvSpPr txBox="1"/>
            <p:nvPr/>
          </p:nvSpPr>
          <p:spPr>
            <a:xfrm>
              <a:off x="7249100" y="3827407"/>
              <a:ext cx="1103251" cy="523220"/>
            </a:xfrm>
            <a:prstGeom prst="rect">
              <a:avLst/>
            </a:prstGeom>
            <a:noFill/>
          </p:spPr>
          <p:txBody>
            <a:bodyPr wrap="none" rtlCol="0">
              <a:spAutoFit/>
            </a:bodyPr>
            <a:lstStyle/>
            <a:p>
              <a:pPr algn="ctr"/>
              <a:r>
                <a:rPr lang="en-US" sz="1400" dirty="0" smtClean="0"/>
                <a:t>standard</a:t>
              </a:r>
            </a:p>
            <a:p>
              <a:pPr algn="ctr"/>
              <a:r>
                <a:rPr lang="en-US" sz="1400" dirty="0" smtClean="0"/>
                <a:t>specification</a:t>
              </a:r>
              <a:endParaRPr lang="en-US" sz="1400" dirty="0"/>
            </a:p>
          </p:txBody>
        </p:sp>
      </p:grpSp>
      <p:grpSp>
        <p:nvGrpSpPr>
          <p:cNvPr id="9" name="Group 111"/>
          <p:cNvGrpSpPr/>
          <p:nvPr/>
        </p:nvGrpSpPr>
        <p:grpSpPr>
          <a:xfrm>
            <a:off x="1499945" y="1700831"/>
            <a:ext cx="893578" cy="1182979"/>
            <a:chOff x="7353935" y="2952205"/>
            <a:chExt cx="893578" cy="1182979"/>
          </a:xfrm>
        </p:grpSpPr>
        <p:sp>
          <p:nvSpPr>
            <p:cNvPr id="113" name="Flowchart: Multidocument 112"/>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TextBox 113"/>
            <p:cNvSpPr txBox="1"/>
            <p:nvPr/>
          </p:nvSpPr>
          <p:spPr>
            <a:xfrm>
              <a:off x="7353935" y="3827407"/>
              <a:ext cx="893578" cy="307777"/>
            </a:xfrm>
            <a:prstGeom prst="rect">
              <a:avLst/>
            </a:prstGeom>
            <a:noFill/>
          </p:spPr>
          <p:txBody>
            <a:bodyPr wrap="none" rtlCol="0">
              <a:spAutoFit/>
            </a:bodyPr>
            <a:lstStyle/>
            <a:p>
              <a:pPr algn="ctr"/>
              <a:r>
                <a:rPr lang="en-US" sz="1400" dirty="0" smtClean="0"/>
                <a:t>algorithm</a:t>
              </a:r>
              <a:endParaRPr lang="en-US" sz="1400" dirty="0"/>
            </a:p>
          </p:txBody>
        </p:sp>
      </p:grpSp>
      <p:grpSp>
        <p:nvGrpSpPr>
          <p:cNvPr id="10" name="Group 114"/>
          <p:cNvGrpSpPr/>
          <p:nvPr/>
        </p:nvGrpSpPr>
        <p:grpSpPr>
          <a:xfrm>
            <a:off x="6893557" y="1683739"/>
            <a:ext cx="796834" cy="1398422"/>
            <a:chOff x="7402303" y="2952205"/>
            <a:chExt cx="796834" cy="1398422"/>
          </a:xfrm>
        </p:grpSpPr>
        <p:sp>
          <p:nvSpPr>
            <p:cNvPr id="116" name="Flowchart: Multidocument 115"/>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7" name="TextBox 116"/>
            <p:cNvSpPr txBox="1"/>
            <p:nvPr/>
          </p:nvSpPr>
          <p:spPr>
            <a:xfrm>
              <a:off x="7443354" y="3827407"/>
              <a:ext cx="714746" cy="523220"/>
            </a:xfrm>
            <a:prstGeom prst="rect">
              <a:avLst/>
            </a:prstGeom>
            <a:noFill/>
          </p:spPr>
          <p:txBody>
            <a:bodyPr wrap="none" rtlCol="0">
              <a:spAutoFit/>
            </a:bodyPr>
            <a:lstStyle/>
            <a:p>
              <a:pPr algn="ctr"/>
              <a:r>
                <a:rPr lang="en-US" sz="1400" dirty="0" smtClean="0"/>
                <a:t>feature</a:t>
              </a:r>
            </a:p>
            <a:p>
              <a:pPr algn="ctr"/>
              <a:r>
                <a:rPr lang="en-US" sz="1400" dirty="0" smtClean="0"/>
                <a:t>catalog</a:t>
              </a:r>
              <a:endParaRPr lang="en-US" sz="1400" dirty="0"/>
            </a:p>
          </p:txBody>
        </p:sp>
      </p:grpSp>
      <p:grpSp>
        <p:nvGrpSpPr>
          <p:cNvPr id="11" name="Group 117"/>
          <p:cNvGrpSpPr/>
          <p:nvPr/>
        </p:nvGrpSpPr>
        <p:grpSpPr>
          <a:xfrm>
            <a:off x="2492723" y="1280223"/>
            <a:ext cx="994247" cy="1398422"/>
            <a:chOff x="7303604" y="2952205"/>
            <a:chExt cx="994247" cy="1398422"/>
          </a:xfrm>
        </p:grpSpPr>
        <p:sp>
          <p:nvSpPr>
            <p:cNvPr id="119" name="Flowchart: Multidocument 118"/>
            <p:cNvSpPr/>
            <p:nvPr/>
          </p:nvSpPr>
          <p:spPr>
            <a:xfrm>
              <a:off x="7402303" y="2952205"/>
              <a:ext cx="796834" cy="901337"/>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TextBox 119"/>
            <p:cNvSpPr txBox="1"/>
            <p:nvPr/>
          </p:nvSpPr>
          <p:spPr>
            <a:xfrm>
              <a:off x="7303604" y="3827407"/>
              <a:ext cx="994247" cy="523220"/>
            </a:xfrm>
            <a:prstGeom prst="rect">
              <a:avLst/>
            </a:prstGeom>
            <a:noFill/>
          </p:spPr>
          <p:txBody>
            <a:bodyPr wrap="none" rtlCol="0">
              <a:spAutoFit/>
            </a:bodyPr>
            <a:lstStyle/>
            <a:p>
              <a:pPr algn="ctr"/>
              <a:r>
                <a:rPr lang="en-US" sz="1400" dirty="0" smtClean="0"/>
                <a:t>application</a:t>
              </a:r>
            </a:p>
            <a:p>
              <a:pPr algn="ctr"/>
              <a:r>
                <a:rPr lang="en-US" sz="1400" dirty="0" smtClean="0"/>
                <a:t>schema</a:t>
              </a:r>
              <a:endParaRPr lang="en-US" sz="1400" dirty="0"/>
            </a:p>
          </p:txBody>
        </p:sp>
      </p:grpSp>
      <p:grpSp>
        <p:nvGrpSpPr>
          <p:cNvPr id="29" name="Group 79"/>
          <p:cNvGrpSpPr/>
          <p:nvPr/>
        </p:nvGrpSpPr>
        <p:grpSpPr>
          <a:xfrm>
            <a:off x="4656276" y="5038219"/>
            <a:ext cx="886204" cy="1398422"/>
            <a:chOff x="7357622" y="2952205"/>
            <a:chExt cx="886204" cy="1398422"/>
          </a:xfrm>
        </p:grpSpPr>
        <p:sp>
          <p:nvSpPr>
            <p:cNvPr id="30" name="Flowchart: Multidocument 29"/>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30"/>
            <p:cNvSpPr txBox="1"/>
            <p:nvPr/>
          </p:nvSpPr>
          <p:spPr>
            <a:xfrm>
              <a:off x="7357622" y="3827407"/>
              <a:ext cx="886204" cy="523220"/>
            </a:xfrm>
            <a:prstGeom prst="rect">
              <a:avLst/>
            </a:prstGeom>
            <a:noFill/>
            <a:ln>
              <a:noFill/>
            </a:ln>
          </p:spPr>
          <p:txBody>
            <a:bodyPr wrap="none" rtlCol="0">
              <a:spAutoFit/>
            </a:bodyPr>
            <a:lstStyle/>
            <a:p>
              <a:pPr algn="ctr"/>
              <a:r>
                <a:rPr lang="en-US" sz="1400" dirty="0" smtClean="0"/>
                <a:t>alternate</a:t>
              </a:r>
            </a:p>
            <a:p>
              <a:pPr algn="ctr"/>
              <a:r>
                <a:rPr lang="en-US" sz="1400" dirty="0" smtClean="0"/>
                <a:t>metadata</a:t>
              </a:r>
              <a:endParaRPr lang="en-US" sz="1400" dirty="0"/>
            </a:p>
          </p:txBody>
        </p:sp>
      </p:grpSp>
      <p:grpSp>
        <p:nvGrpSpPr>
          <p:cNvPr id="32" name="Group 79"/>
          <p:cNvGrpSpPr/>
          <p:nvPr/>
        </p:nvGrpSpPr>
        <p:grpSpPr>
          <a:xfrm>
            <a:off x="5697649" y="4116073"/>
            <a:ext cx="886204" cy="1613866"/>
            <a:chOff x="7357622" y="2952205"/>
            <a:chExt cx="886204" cy="1613866"/>
          </a:xfrm>
        </p:grpSpPr>
        <p:sp>
          <p:nvSpPr>
            <p:cNvPr id="33" name="Flowchart: Multidocument 32"/>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Box 33"/>
            <p:cNvSpPr txBox="1"/>
            <p:nvPr/>
          </p:nvSpPr>
          <p:spPr>
            <a:xfrm>
              <a:off x="7357622" y="3827407"/>
              <a:ext cx="886204" cy="738664"/>
            </a:xfrm>
            <a:prstGeom prst="rect">
              <a:avLst/>
            </a:prstGeom>
            <a:noFill/>
            <a:ln>
              <a:noFill/>
            </a:ln>
          </p:spPr>
          <p:txBody>
            <a:bodyPr wrap="none" rtlCol="0">
              <a:spAutoFit/>
            </a:bodyPr>
            <a:lstStyle/>
            <a:p>
              <a:pPr algn="ctr"/>
              <a:r>
                <a:rPr lang="en-US" sz="1400" dirty="0" smtClean="0"/>
                <a:t>metadata</a:t>
              </a:r>
            </a:p>
            <a:p>
              <a:pPr algn="ctr"/>
              <a:r>
                <a:rPr lang="en-US" sz="1400" dirty="0" smtClean="0"/>
                <a:t>&amp; service</a:t>
              </a:r>
            </a:p>
            <a:p>
              <a:pPr algn="ctr"/>
              <a:r>
                <a:rPr lang="en-US" sz="1400" dirty="0" smtClean="0"/>
                <a:t>standard</a:t>
              </a:r>
              <a:endParaRPr lang="en-US" sz="1400" dirty="0"/>
            </a:p>
          </p:txBody>
        </p:sp>
      </p:grpSp>
      <p:grpSp>
        <p:nvGrpSpPr>
          <p:cNvPr id="35" name="Group 79"/>
          <p:cNvGrpSpPr/>
          <p:nvPr/>
        </p:nvGrpSpPr>
        <p:grpSpPr>
          <a:xfrm>
            <a:off x="6547869" y="5038219"/>
            <a:ext cx="1368708" cy="1613866"/>
            <a:chOff x="7116371" y="2952205"/>
            <a:chExt cx="1368708" cy="1613866"/>
          </a:xfrm>
        </p:grpSpPr>
        <p:sp>
          <p:nvSpPr>
            <p:cNvPr id="36" name="Flowchart: Multidocument 35"/>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extBox 36"/>
            <p:cNvSpPr txBox="1"/>
            <p:nvPr/>
          </p:nvSpPr>
          <p:spPr>
            <a:xfrm>
              <a:off x="7116371" y="3827407"/>
              <a:ext cx="1368708" cy="738664"/>
            </a:xfrm>
            <a:prstGeom prst="rect">
              <a:avLst/>
            </a:prstGeom>
            <a:noFill/>
            <a:ln>
              <a:noFill/>
            </a:ln>
          </p:spPr>
          <p:txBody>
            <a:bodyPr wrap="none" rtlCol="0">
              <a:spAutoFit/>
            </a:bodyPr>
            <a:lstStyle/>
            <a:p>
              <a:pPr algn="ctr"/>
              <a:r>
                <a:rPr lang="en-US" sz="1400" dirty="0" smtClean="0"/>
                <a:t>associated</a:t>
              </a:r>
            </a:p>
            <a:p>
              <a:pPr algn="ctr"/>
              <a:r>
                <a:rPr lang="en-US" sz="1400" dirty="0" smtClean="0"/>
                <a:t>resource</a:t>
              </a:r>
            </a:p>
            <a:p>
              <a:pPr algn="ctr"/>
              <a:r>
                <a:rPr lang="en-US" sz="1400" dirty="0" smtClean="0"/>
                <a:t>name/metadata</a:t>
              </a:r>
            </a:p>
          </p:txBody>
        </p:sp>
      </p:grpSp>
      <p:grpSp>
        <p:nvGrpSpPr>
          <p:cNvPr id="38" name="Group 79"/>
          <p:cNvGrpSpPr/>
          <p:nvPr/>
        </p:nvGrpSpPr>
        <p:grpSpPr>
          <a:xfrm>
            <a:off x="2317087" y="4223795"/>
            <a:ext cx="1304461" cy="1398422"/>
            <a:chOff x="7148496" y="2952205"/>
            <a:chExt cx="1304461" cy="1398422"/>
          </a:xfrm>
        </p:grpSpPr>
        <p:sp>
          <p:nvSpPr>
            <p:cNvPr id="39" name="Flowchart: Multidocument 38"/>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TextBox 39"/>
            <p:cNvSpPr txBox="1"/>
            <p:nvPr/>
          </p:nvSpPr>
          <p:spPr>
            <a:xfrm>
              <a:off x="7148496" y="3827407"/>
              <a:ext cx="1304461" cy="523220"/>
            </a:xfrm>
            <a:prstGeom prst="rect">
              <a:avLst/>
            </a:prstGeom>
            <a:noFill/>
            <a:ln>
              <a:noFill/>
            </a:ln>
          </p:spPr>
          <p:txBody>
            <a:bodyPr wrap="none" rtlCol="0">
              <a:spAutoFit/>
            </a:bodyPr>
            <a:lstStyle/>
            <a:p>
              <a:pPr algn="ctr"/>
              <a:r>
                <a:rPr lang="en-US" sz="1400" dirty="0" smtClean="0"/>
                <a:t>additional</a:t>
              </a:r>
            </a:p>
            <a:p>
              <a:pPr algn="ctr"/>
              <a:r>
                <a:rPr lang="en-US" sz="1400" dirty="0" smtClean="0"/>
                <a:t>documentation</a:t>
              </a:r>
            </a:p>
          </p:txBody>
        </p:sp>
      </p:grpSp>
      <p:grpSp>
        <p:nvGrpSpPr>
          <p:cNvPr id="41" name="Group 79"/>
          <p:cNvGrpSpPr/>
          <p:nvPr/>
        </p:nvGrpSpPr>
        <p:grpSpPr>
          <a:xfrm>
            <a:off x="339217" y="4223795"/>
            <a:ext cx="988604" cy="1398422"/>
            <a:chOff x="7306424" y="2952205"/>
            <a:chExt cx="988604" cy="1398422"/>
          </a:xfrm>
        </p:grpSpPr>
        <p:sp>
          <p:nvSpPr>
            <p:cNvPr id="42" name="Flowchart: Multidocument 41"/>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TextBox 42"/>
            <p:cNvSpPr txBox="1"/>
            <p:nvPr/>
          </p:nvSpPr>
          <p:spPr>
            <a:xfrm>
              <a:off x="7306424" y="3827407"/>
              <a:ext cx="988604" cy="523220"/>
            </a:xfrm>
            <a:prstGeom prst="rect">
              <a:avLst/>
            </a:prstGeom>
            <a:noFill/>
            <a:ln>
              <a:noFill/>
            </a:ln>
          </p:spPr>
          <p:txBody>
            <a:bodyPr wrap="none" rtlCol="0">
              <a:spAutoFit/>
            </a:bodyPr>
            <a:lstStyle/>
            <a:p>
              <a:pPr algn="ctr"/>
              <a:r>
                <a:rPr lang="en-US" sz="1400" dirty="0" smtClean="0"/>
                <a:t>constraints</a:t>
              </a:r>
            </a:p>
            <a:p>
              <a:pPr algn="ctr"/>
              <a:r>
                <a:rPr lang="en-US" sz="1400" dirty="0" smtClean="0"/>
                <a:t>reference</a:t>
              </a:r>
              <a:endParaRPr lang="en-US" sz="1400" dirty="0"/>
            </a:p>
          </p:txBody>
        </p:sp>
      </p:grpSp>
      <p:grpSp>
        <p:nvGrpSpPr>
          <p:cNvPr id="44" name="Group 79"/>
          <p:cNvGrpSpPr/>
          <p:nvPr/>
        </p:nvGrpSpPr>
        <p:grpSpPr>
          <a:xfrm>
            <a:off x="7844965" y="4223795"/>
            <a:ext cx="886205" cy="1398422"/>
            <a:chOff x="7357618" y="2952205"/>
            <a:chExt cx="886205" cy="1398422"/>
          </a:xfrm>
        </p:grpSpPr>
        <p:sp>
          <p:nvSpPr>
            <p:cNvPr id="45" name="Flowchart: Multidocument 44"/>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TextBox 45"/>
            <p:cNvSpPr txBox="1"/>
            <p:nvPr/>
          </p:nvSpPr>
          <p:spPr>
            <a:xfrm>
              <a:off x="7357618" y="3827407"/>
              <a:ext cx="886205" cy="523220"/>
            </a:xfrm>
            <a:prstGeom prst="rect">
              <a:avLst/>
            </a:prstGeom>
            <a:noFill/>
            <a:ln>
              <a:noFill/>
            </a:ln>
          </p:spPr>
          <p:txBody>
            <a:bodyPr wrap="none" rtlCol="0">
              <a:spAutoFit/>
            </a:bodyPr>
            <a:lstStyle/>
            <a:p>
              <a:pPr algn="ctr"/>
              <a:r>
                <a:rPr lang="en-US" sz="1400" dirty="0" smtClean="0"/>
                <a:t>source</a:t>
              </a:r>
            </a:p>
            <a:p>
              <a:pPr algn="ctr"/>
              <a:r>
                <a:rPr lang="en-US" sz="1400" dirty="0" smtClean="0"/>
                <a:t>metadata</a:t>
              </a:r>
              <a:endParaRPr lang="en-US" sz="1400" dirty="0"/>
            </a:p>
          </p:txBody>
        </p:sp>
      </p:grpSp>
      <p:grpSp>
        <p:nvGrpSpPr>
          <p:cNvPr id="47" name="Group 79"/>
          <p:cNvGrpSpPr/>
          <p:nvPr/>
        </p:nvGrpSpPr>
        <p:grpSpPr>
          <a:xfrm>
            <a:off x="1229045" y="5038219"/>
            <a:ext cx="1304461" cy="1613866"/>
            <a:chOff x="7148495" y="2952205"/>
            <a:chExt cx="1304461" cy="1613866"/>
          </a:xfrm>
        </p:grpSpPr>
        <p:sp>
          <p:nvSpPr>
            <p:cNvPr id="48" name="Flowchart: Multidocument 47"/>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TextBox 48"/>
            <p:cNvSpPr txBox="1"/>
            <p:nvPr/>
          </p:nvSpPr>
          <p:spPr>
            <a:xfrm>
              <a:off x="7148495" y="3827407"/>
              <a:ext cx="1304461" cy="738664"/>
            </a:xfrm>
            <a:prstGeom prst="rect">
              <a:avLst/>
            </a:prstGeom>
            <a:noFill/>
            <a:ln>
              <a:noFill/>
            </a:ln>
          </p:spPr>
          <p:txBody>
            <a:bodyPr wrap="none" rtlCol="0">
              <a:spAutoFit/>
            </a:bodyPr>
            <a:lstStyle/>
            <a:p>
              <a:pPr algn="ctr"/>
              <a:r>
                <a:rPr lang="en-US" sz="1400" dirty="0" smtClean="0"/>
                <a:t>process</a:t>
              </a:r>
            </a:p>
            <a:p>
              <a:pPr algn="ctr"/>
              <a:r>
                <a:rPr lang="en-US" sz="1400" dirty="0" smtClean="0"/>
                <a:t>reference &amp;</a:t>
              </a:r>
            </a:p>
            <a:p>
              <a:pPr algn="ctr"/>
              <a:r>
                <a:rPr lang="en-US" sz="1400" dirty="0" smtClean="0"/>
                <a:t>documentation</a:t>
              </a:r>
              <a:endParaRPr lang="en-US" sz="1400" dirty="0"/>
            </a:p>
          </p:txBody>
        </p:sp>
      </p:grpSp>
      <p:grpSp>
        <p:nvGrpSpPr>
          <p:cNvPr id="50" name="Group 79"/>
          <p:cNvGrpSpPr/>
          <p:nvPr/>
        </p:nvGrpSpPr>
        <p:grpSpPr>
          <a:xfrm>
            <a:off x="3600603" y="5038219"/>
            <a:ext cx="882357" cy="1398422"/>
            <a:chOff x="7359546" y="2952205"/>
            <a:chExt cx="882357" cy="1398422"/>
          </a:xfrm>
        </p:grpSpPr>
        <p:sp>
          <p:nvSpPr>
            <p:cNvPr id="51" name="Flowchart: Multidocument 50"/>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TextBox 51"/>
            <p:cNvSpPr txBox="1"/>
            <p:nvPr/>
          </p:nvSpPr>
          <p:spPr>
            <a:xfrm>
              <a:off x="7359546" y="3827407"/>
              <a:ext cx="882357" cy="523220"/>
            </a:xfrm>
            <a:prstGeom prst="rect">
              <a:avLst/>
            </a:prstGeom>
            <a:noFill/>
            <a:ln>
              <a:noFill/>
            </a:ln>
          </p:spPr>
          <p:txBody>
            <a:bodyPr wrap="none" rtlCol="0">
              <a:spAutoFit/>
            </a:bodyPr>
            <a:lstStyle/>
            <a:p>
              <a:pPr algn="ctr"/>
              <a:r>
                <a:rPr lang="en-US" sz="1400" dirty="0" smtClean="0"/>
                <a:t>software</a:t>
              </a:r>
            </a:p>
            <a:p>
              <a:pPr algn="ctr"/>
              <a:r>
                <a:rPr lang="en-US" sz="1400" dirty="0" smtClean="0"/>
                <a:t>reference</a:t>
              </a:r>
              <a:endParaRPr lang="en-US" sz="1400" dirty="0"/>
            </a:p>
          </p:txBody>
        </p:sp>
      </p:grpSp>
      <p:grpSp>
        <p:nvGrpSpPr>
          <p:cNvPr id="54" name="Group 79"/>
          <p:cNvGrpSpPr/>
          <p:nvPr/>
        </p:nvGrpSpPr>
        <p:grpSpPr>
          <a:xfrm>
            <a:off x="6833806" y="3274343"/>
            <a:ext cx="796834" cy="1398422"/>
            <a:chOff x="7402303" y="2952205"/>
            <a:chExt cx="796834" cy="1398422"/>
          </a:xfrm>
        </p:grpSpPr>
        <p:sp>
          <p:nvSpPr>
            <p:cNvPr id="55" name="Flowchart: Multidocument 54"/>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7443347" y="3827407"/>
              <a:ext cx="714747" cy="523220"/>
            </a:xfrm>
            <a:prstGeom prst="rect">
              <a:avLst/>
            </a:prstGeom>
            <a:noFill/>
            <a:ln>
              <a:noFill/>
            </a:ln>
          </p:spPr>
          <p:txBody>
            <a:bodyPr wrap="none" rtlCol="0">
              <a:spAutoFit/>
            </a:bodyPr>
            <a:lstStyle/>
            <a:p>
              <a:pPr algn="ctr"/>
              <a:r>
                <a:rPr lang="en-US" sz="1400" dirty="0" smtClean="0"/>
                <a:t>feature</a:t>
              </a:r>
            </a:p>
            <a:p>
              <a:pPr algn="ctr"/>
              <a:r>
                <a:rPr lang="en-US" sz="1400" dirty="0" smtClean="0"/>
                <a:t>catalog</a:t>
              </a:r>
              <a:endParaRPr lang="en-US" sz="1400" dirty="0"/>
            </a:p>
          </p:txBody>
        </p:sp>
      </p:grpSp>
      <p:grpSp>
        <p:nvGrpSpPr>
          <p:cNvPr id="57" name="Group 79"/>
          <p:cNvGrpSpPr/>
          <p:nvPr/>
        </p:nvGrpSpPr>
        <p:grpSpPr>
          <a:xfrm>
            <a:off x="1329649" y="3274343"/>
            <a:ext cx="1103252" cy="1398422"/>
            <a:chOff x="7249095" y="2952205"/>
            <a:chExt cx="1103252" cy="1398422"/>
          </a:xfrm>
        </p:grpSpPr>
        <p:sp>
          <p:nvSpPr>
            <p:cNvPr id="58" name="Flowchart: Multidocument 57"/>
            <p:cNvSpPr/>
            <p:nvPr/>
          </p:nvSpPr>
          <p:spPr>
            <a:xfrm>
              <a:off x="7402303" y="2952205"/>
              <a:ext cx="796834" cy="901337"/>
            </a:xfrm>
            <a:prstGeom prst="flowChartMultidocumen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TextBox 58"/>
            <p:cNvSpPr txBox="1"/>
            <p:nvPr/>
          </p:nvSpPr>
          <p:spPr>
            <a:xfrm>
              <a:off x="7249095" y="3827407"/>
              <a:ext cx="1103252" cy="523220"/>
            </a:xfrm>
            <a:prstGeom prst="rect">
              <a:avLst/>
            </a:prstGeom>
            <a:noFill/>
            <a:ln>
              <a:noFill/>
            </a:ln>
          </p:spPr>
          <p:txBody>
            <a:bodyPr wrap="none" rtlCol="0">
              <a:spAutoFit/>
            </a:bodyPr>
            <a:lstStyle/>
            <a:p>
              <a:pPr algn="ctr"/>
              <a:r>
                <a:rPr lang="en-US" sz="1400" dirty="0" smtClean="0"/>
                <a:t>format</a:t>
              </a:r>
            </a:p>
            <a:p>
              <a:pPr algn="ctr"/>
              <a:r>
                <a:rPr lang="en-US" sz="1400" dirty="0" smtClean="0"/>
                <a:t>specification</a:t>
              </a:r>
              <a:endParaRPr lang="en-US" sz="1400" dirty="0"/>
            </a:p>
          </p:txBody>
        </p:sp>
      </p:grpSp>
      <p:sp>
        <p:nvSpPr>
          <p:cNvPr id="13" name="TextBox 12"/>
          <p:cNvSpPr txBox="1"/>
          <p:nvPr/>
        </p:nvSpPr>
        <p:spPr>
          <a:xfrm>
            <a:off x="6056445" y="508631"/>
            <a:ext cx="2780185" cy="584775"/>
          </a:xfrm>
          <a:prstGeom prst="rect">
            <a:avLst/>
          </a:prstGeom>
          <a:noFill/>
        </p:spPr>
        <p:txBody>
          <a:bodyPr wrap="none" rtlCol="0">
            <a:spAutoFit/>
          </a:bodyPr>
          <a:lstStyle/>
          <a:p>
            <a:r>
              <a:rPr lang="en-US" sz="3200" dirty="0" smtClean="0"/>
              <a:t>Documentation</a:t>
            </a:r>
            <a:endParaRPr lang="en-US" sz="3200" dirty="0"/>
          </a:p>
        </p:txBody>
      </p:sp>
    </p:spTree>
    <p:extLst>
      <p:ext uri="{BB962C8B-B14F-4D97-AF65-F5344CB8AC3E}">
        <p14:creationId xmlns:p14="http://schemas.microsoft.com/office/powerpoint/2010/main" val="12848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9"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dissolve">
                                      <p:cBhvr>
                                        <p:cTn id="41" dur="500"/>
                                        <p:tgtEl>
                                          <p:spTgt spid="57"/>
                                        </p:tgtEl>
                                      </p:cBhvr>
                                    </p:animEffect>
                                  </p:childTnLst>
                                </p:cTn>
                              </p:par>
                              <p:par>
                                <p:cTn id="42" presetID="9"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dissolve">
                                      <p:cBhvr>
                                        <p:cTn id="44" dur="500"/>
                                        <p:tgtEl>
                                          <p:spTgt spid="54"/>
                                        </p:tgtEl>
                                      </p:cBhvr>
                                    </p:animEffect>
                                  </p:childTnLst>
                                </p:cTn>
                              </p:par>
                              <p:par>
                                <p:cTn id="45" presetID="9"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par>
                                <p:cTn id="48" presetID="9"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par>
                                <p:cTn id="51" presetID="9"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par>
                                <p:cTn id="54" presetID="9"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dissolve">
                                      <p:cBhvr>
                                        <p:cTn id="56" dur="500"/>
                                        <p:tgtEl>
                                          <p:spTgt spid="4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500"/>
                                        <p:tgtEl>
                                          <p:spTgt spid="29"/>
                                        </p:tgtEl>
                                      </p:cBhvr>
                                    </p:animEffect>
                                  </p:childTnLst>
                                </p:cTn>
                              </p:par>
                              <p:par>
                                <p:cTn id="60" presetID="9"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dissolve">
                                      <p:cBhvr>
                                        <p:cTn id="62" dur="500"/>
                                        <p:tgtEl>
                                          <p:spTgt spid="35"/>
                                        </p:tgtEl>
                                      </p:cBhvr>
                                    </p:animEffect>
                                  </p:childTnLst>
                                </p:cTn>
                              </p:par>
                              <p:par>
                                <p:cTn id="63" presetID="9"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dissolve">
                                      <p:cBhvr>
                                        <p:cTn id="65" dur="500"/>
                                        <p:tgtEl>
                                          <p:spTgt spid="47"/>
                                        </p:tgtEl>
                                      </p:cBhvr>
                                    </p:animEffect>
                                  </p:childTnLst>
                                </p:cTn>
                              </p:par>
                              <p:par>
                                <p:cTn id="66" presetID="9"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dissolve">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dissolve">
                                      <p:cBhvr>
                                        <p:cTn id="7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a:xfrm>
            <a:off x="352730" y="329990"/>
            <a:ext cx="4718673" cy="559375"/>
          </a:xfrm>
        </p:spPr>
        <p:txBody>
          <a:bodyPr>
            <a:normAutofit fontScale="90000"/>
          </a:bodyPr>
          <a:lstStyle/>
          <a:p>
            <a:r>
              <a:rPr lang="en-US" sz="4000" dirty="0" smtClean="0"/>
              <a:t>Questions?</a:t>
            </a:r>
            <a:endParaRPr lang="en-US" dirty="0"/>
          </a:p>
        </p:txBody>
      </p:sp>
      <p:sp>
        <p:nvSpPr>
          <p:cNvPr id="4" name="Oval 3"/>
          <p:cNvSpPr/>
          <p:nvPr/>
        </p:nvSpPr>
        <p:spPr>
          <a:xfrm>
            <a:off x="6140548" y="4628271"/>
            <a:ext cx="801858" cy="766689"/>
          </a:xfrm>
          <a:prstGeom prst="ellipse">
            <a:avLst/>
          </a:prstGeom>
          <a:solidFill>
            <a:schemeClr val="bg1">
              <a:alpha val="32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85492" y="6018030"/>
            <a:ext cx="5332962" cy="559375"/>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dirty="0" err="1" smtClean="0">
                <a:solidFill>
                  <a:schemeClr val="bg1"/>
                </a:solidFill>
              </a:rPr>
              <a:t>ted.habermann@noaa.gov</a:t>
            </a:r>
            <a:endParaRPr lang="en-US" dirty="0">
              <a:solidFill>
                <a:schemeClr val="bg1"/>
              </a:solidFill>
            </a:endParaRPr>
          </a:p>
        </p:txBody>
      </p:sp>
    </p:spTree>
    <p:extLst>
      <p:ext uri="{BB962C8B-B14F-4D97-AF65-F5344CB8AC3E}">
        <p14:creationId xmlns:p14="http://schemas.microsoft.com/office/powerpoint/2010/main" val="5004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448" y="315772"/>
            <a:ext cx="5681387" cy="552954"/>
          </a:xfrm>
        </p:spPr>
        <p:txBody>
          <a:bodyPr>
            <a:noAutofit/>
          </a:bodyPr>
          <a:lstStyle/>
          <a:p>
            <a:pPr algn="l"/>
            <a:r>
              <a:rPr lang="en-US" sz="3600" dirty="0" smtClean="0"/>
              <a:t>Conventions</a:t>
            </a:r>
            <a:endParaRPr lang="en-US" sz="3600" dirty="0"/>
          </a:p>
        </p:txBody>
      </p:sp>
      <p:grpSp>
        <p:nvGrpSpPr>
          <p:cNvPr id="3" name="Group 34"/>
          <p:cNvGrpSpPr/>
          <p:nvPr/>
        </p:nvGrpSpPr>
        <p:grpSpPr>
          <a:xfrm>
            <a:off x="403840" y="2441891"/>
            <a:ext cx="2606467" cy="2606467"/>
            <a:chOff x="1459782" y="3006461"/>
            <a:chExt cx="2606467" cy="2606467"/>
          </a:xfrm>
        </p:grpSpPr>
        <p:sp>
          <p:nvSpPr>
            <p:cNvPr id="5" name="Oval 4"/>
            <p:cNvSpPr/>
            <p:nvPr/>
          </p:nvSpPr>
          <p:spPr>
            <a:xfrm>
              <a:off x="1459782" y="3006461"/>
              <a:ext cx="2606467" cy="260646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720428" y="3267107"/>
              <a:ext cx="2085174" cy="20851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1861491" y="3411561"/>
              <a:ext cx="1807153" cy="18071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315569" y="1611667"/>
            <a:ext cx="1089529" cy="369332"/>
          </a:xfrm>
          <a:prstGeom prst="rect">
            <a:avLst/>
          </a:prstGeom>
          <a:noFill/>
        </p:spPr>
        <p:txBody>
          <a:bodyPr wrap="none" rtlCol="0">
            <a:spAutoFit/>
          </a:bodyPr>
          <a:lstStyle/>
          <a:p>
            <a:r>
              <a:rPr lang="en-US" dirty="0" smtClean="0"/>
              <a:t>Discovery</a:t>
            </a:r>
            <a:endParaRPr lang="en-US" dirty="0"/>
          </a:p>
        </p:txBody>
      </p:sp>
      <p:sp>
        <p:nvSpPr>
          <p:cNvPr id="12" name="TextBox 11"/>
          <p:cNvSpPr txBox="1"/>
          <p:nvPr/>
        </p:nvSpPr>
        <p:spPr>
          <a:xfrm>
            <a:off x="3434406" y="3299654"/>
            <a:ext cx="1495922" cy="369332"/>
          </a:xfrm>
          <a:prstGeom prst="rect">
            <a:avLst/>
          </a:prstGeom>
          <a:noFill/>
        </p:spPr>
        <p:txBody>
          <a:bodyPr wrap="none" rtlCol="0">
            <a:spAutoFit/>
          </a:bodyPr>
          <a:lstStyle/>
          <a:p>
            <a:r>
              <a:rPr lang="en-US" dirty="0" smtClean="0"/>
              <a:t>Use / </a:t>
            </a:r>
            <a:r>
              <a:rPr lang="en-US" dirty="0" err="1" smtClean="0"/>
              <a:t>Mashup</a:t>
            </a:r>
            <a:endParaRPr lang="en-US" dirty="0"/>
          </a:p>
        </p:txBody>
      </p:sp>
      <p:sp>
        <p:nvSpPr>
          <p:cNvPr id="13" name="TextBox 12"/>
          <p:cNvSpPr txBox="1"/>
          <p:nvPr/>
        </p:nvSpPr>
        <p:spPr>
          <a:xfrm>
            <a:off x="3434406" y="4987640"/>
            <a:ext cx="1566711" cy="369332"/>
          </a:xfrm>
          <a:prstGeom prst="rect">
            <a:avLst/>
          </a:prstGeom>
          <a:noFill/>
        </p:spPr>
        <p:txBody>
          <a:bodyPr wrap="none" rtlCol="0">
            <a:spAutoFit/>
          </a:bodyPr>
          <a:lstStyle/>
          <a:p>
            <a:r>
              <a:rPr lang="en-US" dirty="0" smtClean="0"/>
              <a:t>Understanding</a:t>
            </a:r>
            <a:endParaRPr lang="en-US" dirty="0"/>
          </a:p>
        </p:txBody>
      </p:sp>
      <p:cxnSp>
        <p:nvCxnSpPr>
          <p:cNvPr id="15" name="Elbow Connector 14"/>
          <p:cNvCxnSpPr>
            <a:stCxn id="11" idx="1"/>
            <a:endCxn id="5" idx="0"/>
          </p:cNvCxnSpPr>
          <p:nvPr/>
        </p:nvCxnSpPr>
        <p:spPr>
          <a:xfrm rot="10800000" flipV="1">
            <a:off x="1707075" y="1796333"/>
            <a:ext cx="1608495" cy="645558"/>
          </a:xfrm>
          <a:prstGeom prst="bentConnector2">
            <a:avLst/>
          </a:prstGeom>
          <a:ln w="28575">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2" idx="1"/>
            <a:endCxn id="7" idx="6"/>
          </p:cNvCxnSpPr>
          <p:nvPr/>
        </p:nvCxnSpPr>
        <p:spPr>
          <a:xfrm rot="10800000" flipV="1">
            <a:off x="2749660" y="3484320"/>
            <a:ext cx="684746" cy="260804"/>
          </a:xfrm>
          <a:prstGeom prst="bentConnector3">
            <a:avLst>
              <a:gd name="adj1" fmla="val 50000"/>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18"/>
          <p:cNvCxnSpPr>
            <a:stCxn id="13" idx="1"/>
            <a:endCxn id="9" idx="4"/>
          </p:cNvCxnSpPr>
          <p:nvPr/>
        </p:nvCxnSpPr>
        <p:spPr>
          <a:xfrm rot="10800000">
            <a:off x="1709126" y="4654144"/>
            <a:ext cx="1725280" cy="518162"/>
          </a:xfrm>
          <a:prstGeom prst="bent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30328" y="3062615"/>
            <a:ext cx="3779144" cy="923330"/>
          </a:xfrm>
          <a:prstGeom prst="rect">
            <a:avLst/>
          </a:prstGeom>
          <a:noFill/>
        </p:spPr>
        <p:txBody>
          <a:bodyPr wrap="square" rtlCol="0">
            <a:spAutoFit/>
          </a:bodyPr>
          <a:lstStyle/>
          <a:p>
            <a:r>
              <a:rPr lang="en-US" dirty="0" smtClean="0"/>
              <a:t>Climate-Forecast (CF) Conventions</a:t>
            </a:r>
          </a:p>
          <a:p>
            <a:r>
              <a:rPr lang="en-US" dirty="0" smtClean="0"/>
              <a:t>Standard variable names and  data organizations</a:t>
            </a:r>
            <a:endParaRPr lang="en-US" dirty="0"/>
          </a:p>
        </p:txBody>
      </p:sp>
      <p:sp>
        <p:nvSpPr>
          <p:cNvPr id="17" name="TextBox 16"/>
          <p:cNvSpPr txBox="1"/>
          <p:nvPr/>
        </p:nvSpPr>
        <p:spPr>
          <a:xfrm>
            <a:off x="4930328" y="1357162"/>
            <a:ext cx="3471288" cy="646331"/>
          </a:xfrm>
          <a:prstGeom prst="rect">
            <a:avLst/>
          </a:prstGeom>
          <a:noFill/>
        </p:spPr>
        <p:txBody>
          <a:bodyPr wrap="square" rtlCol="0">
            <a:spAutoFit/>
          </a:bodyPr>
          <a:lstStyle/>
          <a:p>
            <a:r>
              <a:rPr lang="en-US" dirty="0" smtClean="0"/>
              <a:t>Unidata Attribute Convention for Data Discovery</a:t>
            </a:r>
            <a:endParaRPr lang="en-US" dirty="0"/>
          </a:p>
        </p:txBody>
      </p:sp>
      <p:sp>
        <p:nvSpPr>
          <p:cNvPr id="18" name="TextBox 17"/>
          <p:cNvSpPr txBox="1"/>
          <p:nvPr/>
        </p:nvSpPr>
        <p:spPr>
          <a:xfrm>
            <a:off x="4930328" y="4987640"/>
            <a:ext cx="2747294" cy="369332"/>
          </a:xfrm>
          <a:prstGeom prst="rect">
            <a:avLst/>
          </a:prstGeom>
          <a:noFill/>
        </p:spPr>
        <p:txBody>
          <a:bodyPr wrap="square" rtlCol="0">
            <a:spAutoFit/>
          </a:bodyPr>
          <a:lstStyle/>
          <a:p>
            <a:r>
              <a:rPr lang="en-US" b="1" dirty="0" smtClean="0"/>
              <a:t>ISO Conventions</a:t>
            </a:r>
            <a:endParaRPr lang="en-US" b="1" dirty="0"/>
          </a:p>
        </p:txBody>
      </p:sp>
      <p:sp>
        <p:nvSpPr>
          <p:cNvPr id="20" name="TextBox 19"/>
          <p:cNvSpPr txBox="1"/>
          <p:nvPr/>
        </p:nvSpPr>
        <p:spPr>
          <a:xfrm>
            <a:off x="4930328" y="1912193"/>
            <a:ext cx="2747294" cy="369332"/>
          </a:xfrm>
          <a:prstGeom prst="rect">
            <a:avLst/>
          </a:prstGeom>
          <a:noFill/>
        </p:spPr>
        <p:txBody>
          <a:bodyPr wrap="square" rtlCol="0">
            <a:spAutoFit/>
          </a:bodyPr>
          <a:lstStyle/>
          <a:p>
            <a:r>
              <a:rPr lang="en-US" b="1" dirty="0" smtClean="0"/>
              <a:t>ISO Conventions</a:t>
            </a:r>
            <a:endParaRPr lang="en-US" b="1" dirty="0"/>
          </a:p>
        </p:txBody>
      </p:sp>
    </p:spTree>
    <p:extLst>
      <p:ext uri="{BB962C8B-B14F-4D97-AF65-F5344CB8AC3E}">
        <p14:creationId xmlns:p14="http://schemas.microsoft.com/office/powerpoint/2010/main" val="3853715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44" y="318398"/>
            <a:ext cx="5681387" cy="552954"/>
          </a:xfrm>
        </p:spPr>
        <p:txBody>
          <a:bodyPr>
            <a:noAutofit/>
          </a:bodyPr>
          <a:lstStyle/>
          <a:p>
            <a:pPr algn="l"/>
            <a:r>
              <a:rPr lang="en-US" sz="3600" dirty="0" smtClean="0"/>
              <a:t>Containers</a:t>
            </a:r>
            <a:endParaRPr lang="en-US" sz="3600" dirty="0"/>
          </a:p>
        </p:txBody>
      </p:sp>
      <p:grpSp>
        <p:nvGrpSpPr>
          <p:cNvPr id="3" name="Group 34"/>
          <p:cNvGrpSpPr/>
          <p:nvPr/>
        </p:nvGrpSpPr>
        <p:grpSpPr>
          <a:xfrm>
            <a:off x="403840" y="2441891"/>
            <a:ext cx="2606467" cy="2606467"/>
            <a:chOff x="1459782" y="3006461"/>
            <a:chExt cx="2606467" cy="2606467"/>
          </a:xfrm>
        </p:grpSpPr>
        <p:sp>
          <p:nvSpPr>
            <p:cNvPr id="5" name="Oval 4"/>
            <p:cNvSpPr/>
            <p:nvPr/>
          </p:nvSpPr>
          <p:spPr>
            <a:xfrm>
              <a:off x="1459782" y="3006461"/>
              <a:ext cx="2606467" cy="260646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720428" y="3267107"/>
              <a:ext cx="2085174" cy="20851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1861491" y="3411561"/>
              <a:ext cx="1807153" cy="18071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315569" y="1611667"/>
            <a:ext cx="1822807" cy="369332"/>
          </a:xfrm>
          <a:prstGeom prst="rect">
            <a:avLst/>
          </a:prstGeom>
          <a:noFill/>
        </p:spPr>
        <p:txBody>
          <a:bodyPr wrap="none" rtlCol="0">
            <a:spAutoFit/>
          </a:bodyPr>
          <a:lstStyle/>
          <a:p>
            <a:r>
              <a:rPr lang="en-US" dirty="0" err="1" smtClean="0"/>
              <a:t>THREDDS</a:t>
            </a:r>
            <a:r>
              <a:rPr lang="en-US" dirty="0" smtClean="0"/>
              <a:t> Catalog</a:t>
            </a:r>
            <a:endParaRPr lang="en-US" dirty="0"/>
          </a:p>
        </p:txBody>
      </p:sp>
      <p:sp>
        <p:nvSpPr>
          <p:cNvPr id="12" name="TextBox 11"/>
          <p:cNvSpPr txBox="1"/>
          <p:nvPr/>
        </p:nvSpPr>
        <p:spPr>
          <a:xfrm>
            <a:off x="3434406" y="3299654"/>
            <a:ext cx="3018327" cy="369332"/>
          </a:xfrm>
          <a:prstGeom prst="rect">
            <a:avLst/>
          </a:prstGeom>
          <a:noFill/>
        </p:spPr>
        <p:txBody>
          <a:bodyPr wrap="none" rtlCol="0">
            <a:spAutoFit/>
          </a:bodyPr>
          <a:lstStyle/>
          <a:p>
            <a:r>
              <a:rPr lang="en-US" dirty="0"/>
              <a:t>NcML In the file or the </a:t>
            </a:r>
            <a:r>
              <a:rPr lang="en-US" dirty="0" smtClean="0"/>
              <a:t>catalog</a:t>
            </a:r>
            <a:endParaRPr lang="en-US" dirty="0"/>
          </a:p>
        </p:txBody>
      </p:sp>
      <p:sp>
        <p:nvSpPr>
          <p:cNvPr id="13" name="TextBox 12"/>
          <p:cNvSpPr txBox="1"/>
          <p:nvPr/>
        </p:nvSpPr>
        <p:spPr>
          <a:xfrm>
            <a:off x="3434406" y="4987640"/>
            <a:ext cx="1808893" cy="369332"/>
          </a:xfrm>
          <a:prstGeom prst="rect">
            <a:avLst/>
          </a:prstGeom>
          <a:noFill/>
        </p:spPr>
        <p:txBody>
          <a:bodyPr wrap="none" rtlCol="0">
            <a:spAutoFit/>
          </a:bodyPr>
          <a:lstStyle/>
          <a:p>
            <a:r>
              <a:rPr lang="en-US" dirty="0" smtClean="0"/>
              <a:t>netCDF in the file</a:t>
            </a:r>
            <a:endParaRPr lang="en-US" dirty="0"/>
          </a:p>
        </p:txBody>
      </p:sp>
      <p:cxnSp>
        <p:nvCxnSpPr>
          <p:cNvPr id="15" name="Elbow Connector 14"/>
          <p:cNvCxnSpPr>
            <a:stCxn id="11" idx="1"/>
            <a:endCxn id="5" idx="0"/>
          </p:cNvCxnSpPr>
          <p:nvPr/>
        </p:nvCxnSpPr>
        <p:spPr>
          <a:xfrm rot="10800000" flipV="1">
            <a:off x="1707075" y="1796333"/>
            <a:ext cx="1608495" cy="645558"/>
          </a:xfrm>
          <a:prstGeom prst="bentConnector2">
            <a:avLst/>
          </a:prstGeom>
          <a:ln w="28575">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2" idx="1"/>
            <a:endCxn id="7" idx="6"/>
          </p:cNvCxnSpPr>
          <p:nvPr/>
        </p:nvCxnSpPr>
        <p:spPr>
          <a:xfrm rot="10800000" flipV="1">
            <a:off x="2749660" y="3484320"/>
            <a:ext cx="684746" cy="260804"/>
          </a:xfrm>
          <a:prstGeom prst="bentConnector3">
            <a:avLst>
              <a:gd name="adj1" fmla="val 50000"/>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18"/>
          <p:cNvCxnSpPr>
            <a:stCxn id="13" idx="1"/>
            <a:endCxn id="9" idx="4"/>
          </p:cNvCxnSpPr>
          <p:nvPr/>
        </p:nvCxnSpPr>
        <p:spPr>
          <a:xfrm rot="10800000">
            <a:off x="1709126" y="4654144"/>
            <a:ext cx="1725280" cy="518162"/>
          </a:xfrm>
          <a:prstGeom prst="bent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514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Line 5"/>
          <p:cNvSpPr>
            <a:spLocks noChangeShapeType="1"/>
          </p:cNvSpPr>
          <p:nvPr/>
        </p:nvSpPr>
        <p:spPr bwMode="auto">
          <a:xfrm flipV="1">
            <a:off x="483548" y="6007100"/>
            <a:ext cx="8216900" cy="12700"/>
          </a:xfrm>
          <a:prstGeom prst="line">
            <a:avLst/>
          </a:prstGeom>
          <a:noFill/>
          <a:ln w="28575">
            <a:solidFill>
              <a:schemeClr val="tx1"/>
            </a:solidFill>
            <a:round/>
            <a:headEnd/>
            <a:tailEnd/>
          </a:ln>
          <a:effectLst/>
        </p:spPr>
        <p:txBody>
          <a:bodyPr/>
          <a:lstStyle/>
          <a:p>
            <a:endParaRPr lang="en-US" dirty="0"/>
          </a:p>
        </p:txBody>
      </p:sp>
      <p:sp>
        <p:nvSpPr>
          <p:cNvPr id="8198" name="Text Box 6"/>
          <p:cNvSpPr txBox="1">
            <a:spLocks noChangeArrowheads="1"/>
          </p:cNvSpPr>
          <p:nvPr/>
        </p:nvSpPr>
        <p:spPr bwMode="auto">
          <a:xfrm>
            <a:off x="4080823" y="6029325"/>
            <a:ext cx="1210588" cy="461665"/>
          </a:xfrm>
          <a:prstGeom prst="rect">
            <a:avLst/>
          </a:prstGeom>
          <a:noFill/>
          <a:ln w="9525">
            <a:noFill/>
            <a:miter lim="800000"/>
            <a:headEnd/>
            <a:tailEnd/>
          </a:ln>
          <a:effectLst/>
        </p:spPr>
        <p:txBody>
          <a:bodyPr wrap="none">
            <a:spAutoFit/>
          </a:bodyPr>
          <a:lstStyle/>
          <a:p>
            <a:r>
              <a:rPr lang="en-US" sz="2400" dirty="0" smtClean="0"/>
              <a:t>Purpose</a:t>
            </a:r>
            <a:endParaRPr lang="en-US" sz="2400" dirty="0"/>
          </a:p>
        </p:txBody>
      </p:sp>
      <p:sp>
        <p:nvSpPr>
          <p:cNvPr id="8231" name="Rectangle 39"/>
          <p:cNvSpPr>
            <a:spLocks noGrp="1" noChangeArrowheads="1"/>
          </p:cNvSpPr>
          <p:nvPr>
            <p:ph type="title" idx="4294967295"/>
          </p:nvPr>
        </p:nvSpPr>
        <p:spPr>
          <a:xfrm>
            <a:off x="325012" y="209509"/>
            <a:ext cx="6349139" cy="755999"/>
          </a:xfrm>
        </p:spPr>
        <p:txBody>
          <a:bodyPr>
            <a:normAutofit/>
          </a:bodyPr>
          <a:lstStyle/>
          <a:p>
            <a:pPr algn="l"/>
            <a:r>
              <a:rPr lang="en-US" sz="3600" dirty="0" smtClean="0"/>
              <a:t>Documentation Completeness</a:t>
            </a:r>
            <a:endParaRPr lang="en-US" sz="3600" dirty="0"/>
          </a:p>
        </p:txBody>
      </p:sp>
      <p:sp>
        <p:nvSpPr>
          <p:cNvPr id="24" name="Line 5"/>
          <p:cNvSpPr>
            <a:spLocks noChangeShapeType="1"/>
          </p:cNvSpPr>
          <p:nvPr/>
        </p:nvSpPr>
        <p:spPr bwMode="auto">
          <a:xfrm flipV="1">
            <a:off x="457199" y="870856"/>
            <a:ext cx="11113" cy="5134157"/>
          </a:xfrm>
          <a:prstGeom prst="line">
            <a:avLst/>
          </a:prstGeom>
          <a:noFill/>
          <a:ln w="28575">
            <a:solidFill>
              <a:schemeClr val="tx1"/>
            </a:solidFill>
            <a:round/>
            <a:headEnd type="none" w="med" len="med"/>
            <a:tailEnd type="triangle" w="lg" len="lg"/>
          </a:ln>
          <a:effectLst/>
        </p:spPr>
        <p:txBody>
          <a:bodyPr/>
          <a:lstStyle/>
          <a:p>
            <a:endParaRPr lang="en-US" dirty="0"/>
          </a:p>
        </p:txBody>
      </p:sp>
      <p:sp>
        <p:nvSpPr>
          <p:cNvPr id="23" name="Text Box 6"/>
          <p:cNvSpPr txBox="1">
            <a:spLocks noChangeArrowheads="1"/>
          </p:cNvSpPr>
          <p:nvPr/>
        </p:nvSpPr>
        <p:spPr bwMode="auto">
          <a:xfrm>
            <a:off x="247068" y="1654397"/>
            <a:ext cx="447558" cy="4154984"/>
          </a:xfrm>
          <a:prstGeom prst="rect">
            <a:avLst/>
          </a:prstGeom>
          <a:solidFill>
            <a:schemeClr val="bg1"/>
          </a:solidFill>
          <a:ln w="9525">
            <a:noFill/>
            <a:miter lim="800000"/>
            <a:headEnd/>
            <a:tailEnd/>
          </a:ln>
          <a:effectLst/>
        </p:spPr>
        <p:txBody>
          <a:bodyPr wrap="none">
            <a:spAutoFit/>
          </a:bodyPr>
          <a:lstStyle/>
          <a:p>
            <a:pPr algn="ctr"/>
            <a:r>
              <a:rPr lang="en-US" sz="2400" dirty="0" smtClean="0"/>
              <a:t>C</a:t>
            </a:r>
          </a:p>
          <a:p>
            <a:pPr algn="ctr"/>
            <a:r>
              <a:rPr lang="en-US" sz="2400" dirty="0" smtClean="0"/>
              <a:t>O</a:t>
            </a:r>
          </a:p>
          <a:p>
            <a:pPr algn="ctr"/>
            <a:r>
              <a:rPr lang="en-US" sz="2400" dirty="0" smtClean="0"/>
              <a:t>M</a:t>
            </a:r>
          </a:p>
          <a:p>
            <a:pPr algn="ctr"/>
            <a:r>
              <a:rPr lang="en-US" sz="2400" dirty="0" smtClean="0"/>
              <a:t>P</a:t>
            </a:r>
          </a:p>
          <a:p>
            <a:pPr algn="ctr"/>
            <a:r>
              <a:rPr lang="en-US" sz="2400" dirty="0" smtClean="0"/>
              <a:t>L</a:t>
            </a:r>
          </a:p>
          <a:p>
            <a:pPr algn="ctr"/>
            <a:r>
              <a:rPr lang="en-US" sz="2400" dirty="0" smtClean="0"/>
              <a:t>E</a:t>
            </a:r>
          </a:p>
          <a:p>
            <a:pPr algn="ctr"/>
            <a:r>
              <a:rPr lang="en-US" sz="2400" dirty="0" smtClean="0"/>
              <a:t>T</a:t>
            </a:r>
          </a:p>
          <a:p>
            <a:pPr algn="ctr"/>
            <a:r>
              <a:rPr lang="en-US" sz="2400" dirty="0" smtClean="0"/>
              <a:t>N</a:t>
            </a:r>
          </a:p>
          <a:p>
            <a:pPr algn="ctr"/>
            <a:r>
              <a:rPr lang="en-US" sz="2400" dirty="0" smtClean="0"/>
              <a:t>E</a:t>
            </a:r>
          </a:p>
          <a:p>
            <a:pPr algn="ctr"/>
            <a:r>
              <a:rPr lang="en-US" sz="2400" dirty="0" smtClean="0"/>
              <a:t>S</a:t>
            </a:r>
          </a:p>
          <a:p>
            <a:pPr algn="ctr"/>
            <a:r>
              <a:rPr lang="en-US" sz="2400" dirty="0"/>
              <a:t>S</a:t>
            </a:r>
          </a:p>
        </p:txBody>
      </p:sp>
      <p:sp>
        <p:nvSpPr>
          <p:cNvPr id="25" name="Line 5"/>
          <p:cNvSpPr>
            <a:spLocks noChangeShapeType="1"/>
          </p:cNvSpPr>
          <p:nvPr/>
        </p:nvSpPr>
        <p:spPr bwMode="auto">
          <a:xfrm flipV="1">
            <a:off x="3135151" y="870852"/>
            <a:ext cx="11113" cy="5134157"/>
          </a:xfrm>
          <a:prstGeom prst="line">
            <a:avLst/>
          </a:prstGeom>
          <a:noFill/>
          <a:ln w="28575">
            <a:solidFill>
              <a:schemeClr val="tx1"/>
            </a:solidFill>
            <a:round/>
            <a:headEnd type="none" w="med" len="med"/>
            <a:tailEnd type="none" w="med" len="med"/>
          </a:ln>
          <a:effectLst/>
        </p:spPr>
        <p:txBody>
          <a:bodyPr/>
          <a:lstStyle/>
          <a:p>
            <a:endParaRPr lang="en-US" dirty="0"/>
          </a:p>
        </p:txBody>
      </p:sp>
      <p:sp>
        <p:nvSpPr>
          <p:cNvPr id="26" name="Text Box 6"/>
          <p:cNvSpPr txBox="1">
            <a:spLocks noChangeArrowheads="1"/>
          </p:cNvSpPr>
          <p:nvPr/>
        </p:nvSpPr>
        <p:spPr bwMode="auto">
          <a:xfrm>
            <a:off x="1512554" y="5310868"/>
            <a:ext cx="655949" cy="461665"/>
          </a:xfrm>
          <a:prstGeom prst="rect">
            <a:avLst/>
          </a:prstGeom>
          <a:noFill/>
          <a:ln w="9525">
            <a:noFill/>
            <a:miter lim="800000"/>
            <a:headEnd/>
            <a:tailEnd/>
          </a:ln>
          <a:effectLst/>
        </p:spPr>
        <p:txBody>
          <a:bodyPr wrap="none">
            <a:spAutoFit/>
          </a:bodyPr>
          <a:lstStyle/>
          <a:p>
            <a:pPr algn="ctr"/>
            <a:r>
              <a:rPr lang="en-US" sz="2400" dirty="0" smtClean="0"/>
              <a:t>Use</a:t>
            </a:r>
            <a:endParaRPr lang="en-US" sz="2400" dirty="0"/>
          </a:p>
        </p:txBody>
      </p:sp>
      <p:sp>
        <p:nvSpPr>
          <p:cNvPr id="28" name="Text Box 6"/>
          <p:cNvSpPr txBox="1">
            <a:spLocks noChangeArrowheads="1"/>
          </p:cNvSpPr>
          <p:nvPr/>
        </p:nvSpPr>
        <p:spPr bwMode="auto">
          <a:xfrm>
            <a:off x="6486555" y="5310868"/>
            <a:ext cx="2025234" cy="461665"/>
          </a:xfrm>
          <a:prstGeom prst="rect">
            <a:avLst/>
          </a:prstGeom>
          <a:noFill/>
          <a:ln w="9525">
            <a:noFill/>
            <a:miter lim="800000"/>
            <a:headEnd/>
            <a:tailEnd/>
          </a:ln>
          <a:effectLst/>
        </p:spPr>
        <p:txBody>
          <a:bodyPr wrap="none">
            <a:spAutoFit/>
          </a:bodyPr>
          <a:lstStyle/>
          <a:p>
            <a:r>
              <a:rPr lang="en-US" sz="2400" dirty="0" smtClean="0"/>
              <a:t>Understanding</a:t>
            </a:r>
            <a:endParaRPr lang="en-US" sz="2400" dirty="0"/>
          </a:p>
        </p:txBody>
      </p:sp>
      <p:sp>
        <p:nvSpPr>
          <p:cNvPr id="29" name="Text Box 6"/>
          <p:cNvSpPr txBox="1">
            <a:spLocks noChangeArrowheads="1"/>
          </p:cNvSpPr>
          <p:nvPr/>
        </p:nvSpPr>
        <p:spPr bwMode="auto">
          <a:xfrm>
            <a:off x="3732481" y="5310868"/>
            <a:ext cx="1391086" cy="461665"/>
          </a:xfrm>
          <a:prstGeom prst="rect">
            <a:avLst/>
          </a:prstGeom>
          <a:noFill/>
          <a:ln w="9525">
            <a:noFill/>
            <a:miter lim="800000"/>
            <a:headEnd/>
            <a:tailEnd/>
          </a:ln>
          <a:effectLst/>
        </p:spPr>
        <p:txBody>
          <a:bodyPr wrap="none">
            <a:spAutoFit/>
          </a:bodyPr>
          <a:lstStyle/>
          <a:p>
            <a:r>
              <a:rPr lang="en-US" sz="2400" dirty="0" smtClean="0"/>
              <a:t>Discovery</a:t>
            </a:r>
            <a:endParaRPr lang="en-US" sz="2400" dirty="0"/>
          </a:p>
        </p:txBody>
      </p:sp>
      <p:sp>
        <p:nvSpPr>
          <p:cNvPr id="30" name="Line 5"/>
          <p:cNvSpPr>
            <a:spLocks noChangeShapeType="1"/>
          </p:cNvSpPr>
          <p:nvPr/>
        </p:nvSpPr>
        <p:spPr bwMode="auto">
          <a:xfrm flipV="1">
            <a:off x="5900123" y="892624"/>
            <a:ext cx="11113" cy="5134157"/>
          </a:xfrm>
          <a:prstGeom prst="line">
            <a:avLst/>
          </a:prstGeom>
          <a:noFill/>
          <a:ln w="28575">
            <a:solidFill>
              <a:schemeClr val="tx1"/>
            </a:solidFill>
            <a:round/>
            <a:headEnd type="none" w="med" len="med"/>
            <a:tailEnd type="none" w="med" len="med"/>
          </a:ln>
          <a:effectLst/>
        </p:spPr>
        <p:txBody>
          <a:bodyPr/>
          <a:lstStyle/>
          <a:p>
            <a:endParaRPr lang="en-US" dirty="0"/>
          </a:p>
        </p:txBody>
      </p:sp>
      <p:sp>
        <p:nvSpPr>
          <p:cNvPr id="31" name="Text Box 6"/>
          <p:cNvSpPr txBox="1">
            <a:spLocks noChangeArrowheads="1"/>
          </p:cNvSpPr>
          <p:nvPr/>
        </p:nvSpPr>
        <p:spPr bwMode="auto">
          <a:xfrm>
            <a:off x="1223148" y="3841321"/>
            <a:ext cx="1234761" cy="830997"/>
          </a:xfrm>
          <a:prstGeom prst="rect">
            <a:avLst/>
          </a:prstGeom>
          <a:noFill/>
          <a:ln w="9525">
            <a:noFill/>
            <a:miter lim="800000"/>
            <a:headEnd/>
            <a:tailEnd/>
          </a:ln>
          <a:effectLst/>
        </p:spPr>
        <p:txBody>
          <a:bodyPr wrap="none">
            <a:spAutoFit/>
          </a:bodyPr>
          <a:lstStyle/>
          <a:p>
            <a:pPr algn="ctr"/>
            <a:r>
              <a:rPr lang="en-US" sz="2400" dirty="0" smtClean="0"/>
              <a:t>Climate</a:t>
            </a:r>
          </a:p>
          <a:p>
            <a:pPr algn="ctr"/>
            <a:r>
              <a:rPr lang="en-US" sz="2400" dirty="0" smtClean="0"/>
              <a:t>Forecast</a:t>
            </a:r>
            <a:endParaRPr lang="en-US" sz="2400" dirty="0"/>
          </a:p>
        </p:txBody>
      </p:sp>
      <p:sp>
        <p:nvSpPr>
          <p:cNvPr id="32" name="Text Box 6"/>
          <p:cNvSpPr txBox="1">
            <a:spLocks noChangeArrowheads="1"/>
          </p:cNvSpPr>
          <p:nvPr/>
        </p:nvSpPr>
        <p:spPr bwMode="auto">
          <a:xfrm>
            <a:off x="3976939" y="4025987"/>
            <a:ext cx="902170" cy="461665"/>
          </a:xfrm>
          <a:prstGeom prst="rect">
            <a:avLst/>
          </a:prstGeom>
          <a:noFill/>
          <a:ln w="9525">
            <a:noFill/>
            <a:miter lim="800000"/>
            <a:headEnd/>
            <a:tailEnd/>
          </a:ln>
          <a:effectLst/>
        </p:spPr>
        <p:txBody>
          <a:bodyPr wrap="none">
            <a:spAutoFit/>
          </a:bodyPr>
          <a:lstStyle/>
          <a:p>
            <a:pPr algn="ctr"/>
            <a:r>
              <a:rPr lang="en-US" sz="2400" dirty="0" smtClean="0"/>
              <a:t>ACDD</a:t>
            </a:r>
            <a:endParaRPr lang="en-US" sz="2400" dirty="0"/>
          </a:p>
        </p:txBody>
      </p:sp>
      <p:sp>
        <p:nvSpPr>
          <p:cNvPr id="33" name="Text Box 6"/>
          <p:cNvSpPr txBox="1">
            <a:spLocks noChangeArrowheads="1"/>
          </p:cNvSpPr>
          <p:nvPr/>
        </p:nvSpPr>
        <p:spPr bwMode="auto">
          <a:xfrm>
            <a:off x="7196045" y="4025987"/>
            <a:ext cx="606256" cy="461665"/>
          </a:xfrm>
          <a:prstGeom prst="rect">
            <a:avLst/>
          </a:prstGeom>
          <a:noFill/>
          <a:ln w="9525">
            <a:noFill/>
            <a:miter lim="800000"/>
            <a:headEnd/>
            <a:tailEnd/>
          </a:ln>
          <a:effectLst/>
        </p:spPr>
        <p:txBody>
          <a:bodyPr wrap="none">
            <a:spAutoFit/>
          </a:bodyPr>
          <a:lstStyle/>
          <a:p>
            <a:pPr algn="ctr"/>
            <a:r>
              <a:rPr lang="en-US" sz="2400" dirty="0" smtClean="0"/>
              <a:t>ISO</a:t>
            </a:r>
            <a:endParaRPr lang="en-US" sz="2400" dirty="0"/>
          </a:p>
        </p:txBody>
      </p:sp>
      <p:grpSp>
        <p:nvGrpSpPr>
          <p:cNvPr id="45" name="Group 44"/>
          <p:cNvGrpSpPr/>
          <p:nvPr/>
        </p:nvGrpSpPr>
        <p:grpSpPr>
          <a:xfrm>
            <a:off x="631371" y="2839447"/>
            <a:ext cx="5138058" cy="461665"/>
            <a:chOff x="631371" y="1816163"/>
            <a:chExt cx="5138058" cy="461665"/>
          </a:xfrm>
        </p:grpSpPr>
        <p:sp>
          <p:nvSpPr>
            <p:cNvPr id="42" name="Line 5"/>
            <p:cNvSpPr>
              <a:spLocks noChangeShapeType="1"/>
            </p:cNvSpPr>
            <p:nvPr/>
          </p:nvSpPr>
          <p:spPr bwMode="auto">
            <a:xfrm flipV="1">
              <a:off x="631371" y="2041553"/>
              <a:ext cx="5138058" cy="10884"/>
            </a:xfrm>
            <a:prstGeom prst="line">
              <a:avLst/>
            </a:prstGeom>
            <a:noFill/>
            <a:ln w="28575">
              <a:solidFill>
                <a:schemeClr val="tx1"/>
              </a:solidFill>
              <a:round/>
              <a:headEnd type="arrow" w="med" len="med"/>
              <a:tailEnd type="arrow" w="med" len="med"/>
            </a:ln>
            <a:effectLst/>
          </p:spPr>
          <p:txBody>
            <a:bodyPr/>
            <a:lstStyle/>
            <a:p>
              <a:endParaRPr lang="en-US" dirty="0"/>
            </a:p>
          </p:txBody>
        </p:sp>
        <p:sp>
          <p:nvSpPr>
            <p:cNvPr id="36" name="Text Box 6"/>
            <p:cNvSpPr txBox="1">
              <a:spLocks noChangeArrowheads="1"/>
            </p:cNvSpPr>
            <p:nvPr/>
          </p:nvSpPr>
          <p:spPr bwMode="auto">
            <a:xfrm>
              <a:off x="2668731" y="1816163"/>
              <a:ext cx="906017" cy="461665"/>
            </a:xfrm>
            <a:prstGeom prst="rect">
              <a:avLst/>
            </a:prstGeom>
            <a:solidFill>
              <a:schemeClr val="bg1"/>
            </a:solidFill>
            <a:ln w="9525">
              <a:noFill/>
              <a:miter lim="800000"/>
              <a:headEnd/>
              <a:tailEnd/>
            </a:ln>
            <a:effectLst/>
          </p:spPr>
          <p:txBody>
            <a:bodyPr wrap="none">
              <a:spAutoFit/>
            </a:bodyPr>
            <a:lstStyle/>
            <a:p>
              <a:pPr algn="ctr"/>
              <a:r>
                <a:rPr lang="en-US" sz="2400" dirty="0" err="1" smtClean="0"/>
                <a:t>NcML</a:t>
              </a:r>
              <a:endParaRPr lang="en-US" sz="2400" dirty="0"/>
            </a:p>
          </p:txBody>
        </p:sp>
      </p:grpSp>
      <p:sp>
        <p:nvSpPr>
          <p:cNvPr id="43" name="Line 5"/>
          <p:cNvSpPr>
            <a:spLocks noChangeShapeType="1"/>
          </p:cNvSpPr>
          <p:nvPr/>
        </p:nvSpPr>
        <p:spPr bwMode="auto">
          <a:xfrm flipV="1">
            <a:off x="631371" y="1424030"/>
            <a:ext cx="8240499" cy="26733"/>
          </a:xfrm>
          <a:prstGeom prst="line">
            <a:avLst/>
          </a:prstGeom>
          <a:noFill/>
          <a:ln w="28575">
            <a:solidFill>
              <a:schemeClr val="tx1"/>
            </a:solidFill>
            <a:round/>
            <a:headEnd type="arrow" w="med" len="med"/>
            <a:tailEnd type="arrow" w="med" len="med"/>
          </a:ln>
          <a:effectLst/>
        </p:spPr>
        <p:txBody>
          <a:bodyPr/>
          <a:lstStyle/>
          <a:p>
            <a:endParaRPr lang="en-US" dirty="0"/>
          </a:p>
        </p:txBody>
      </p:sp>
      <p:sp>
        <p:nvSpPr>
          <p:cNvPr id="44" name="Text Box 6"/>
          <p:cNvSpPr txBox="1">
            <a:spLocks noChangeArrowheads="1"/>
          </p:cNvSpPr>
          <p:nvPr/>
        </p:nvSpPr>
        <p:spPr bwMode="auto">
          <a:xfrm>
            <a:off x="4023177" y="1206564"/>
            <a:ext cx="962123" cy="461665"/>
          </a:xfrm>
          <a:prstGeom prst="rect">
            <a:avLst/>
          </a:prstGeom>
          <a:solidFill>
            <a:schemeClr val="bg1"/>
          </a:solidFill>
          <a:ln w="9525">
            <a:noFill/>
            <a:miter lim="800000"/>
            <a:headEnd/>
            <a:tailEnd/>
          </a:ln>
          <a:effectLst/>
        </p:spPr>
        <p:txBody>
          <a:bodyPr wrap="square">
            <a:spAutoFit/>
          </a:bodyPr>
          <a:lstStyle/>
          <a:p>
            <a:pPr algn="ctr"/>
            <a:r>
              <a:rPr lang="en-US" sz="2400" dirty="0" smtClean="0"/>
              <a:t>19139</a:t>
            </a:r>
            <a:endParaRPr lang="en-US" sz="2400" dirty="0"/>
          </a:p>
        </p:txBody>
      </p:sp>
      <p:sp>
        <p:nvSpPr>
          <p:cNvPr id="47" name="Rectangle 46"/>
          <p:cNvSpPr/>
          <p:nvPr/>
        </p:nvSpPr>
        <p:spPr>
          <a:xfrm>
            <a:off x="859971" y="1621971"/>
            <a:ext cx="5050175"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ncISO</a:t>
            </a:r>
            <a:endParaRPr lang="en-US" sz="3200" dirty="0">
              <a:solidFill>
                <a:schemeClr val="tx1"/>
              </a:solidFill>
            </a:endParaRPr>
          </a:p>
        </p:txBody>
      </p:sp>
      <p:sp>
        <p:nvSpPr>
          <p:cNvPr id="48" name="Rectangle 47"/>
          <p:cNvSpPr/>
          <p:nvPr/>
        </p:nvSpPr>
        <p:spPr>
          <a:xfrm>
            <a:off x="5907746" y="1618255"/>
            <a:ext cx="2823649"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ncISO</a:t>
            </a:r>
            <a:r>
              <a:rPr lang="en-US" sz="3200" dirty="0" smtClean="0">
                <a:solidFill>
                  <a:schemeClr val="tx1"/>
                </a:solidFill>
              </a:rPr>
              <a:t>?</a:t>
            </a:r>
            <a:endParaRPr lang="en-US"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2" grpId="0"/>
      <p:bldP spid="33" grpId="0"/>
      <p:bldP spid="43" grpId="0" animBg="1"/>
      <p:bldP spid="44"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85175" y="2065146"/>
            <a:ext cx="1987441" cy="1868331"/>
          </a:xfrm>
          <a:prstGeom prst="ellipse">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Documentation</a:t>
            </a:r>
            <a:endParaRPr lang="en-US" sz="1400" dirty="0">
              <a:solidFill>
                <a:schemeClr val="tx1"/>
              </a:solidFill>
            </a:endParaRPr>
          </a:p>
          <a:p>
            <a:pPr algn="ctr">
              <a:defRPr/>
            </a:pPr>
            <a:r>
              <a:rPr lang="en-US" sz="1400" dirty="0">
                <a:solidFill>
                  <a:schemeClr val="tx1"/>
                </a:solidFill>
              </a:rPr>
              <a:t>Repository</a:t>
            </a:r>
          </a:p>
          <a:p>
            <a:pPr algn="ctr">
              <a:defRPr/>
            </a:pPr>
            <a:r>
              <a:rPr lang="en-US" sz="1400" dirty="0">
                <a:solidFill>
                  <a:schemeClr val="tx1"/>
                </a:solidFill>
              </a:rPr>
              <a:t>ISO 19115, 19115-2, 19119 and extensions</a:t>
            </a:r>
          </a:p>
        </p:txBody>
      </p:sp>
      <p:cxnSp>
        <p:nvCxnSpPr>
          <p:cNvPr id="6" name="Shape 13"/>
          <p:cNvCxnSpPr>
            <a:stCxn id="9" idx="3"/>
            <a:endCxn id="4" idx="3"/>
          </p:cNvCxnSpPr>
          <p:nvPr/>
        </p:nvCxnSpPr>
        <p:spPr>
          <a:xfrm flipV="1">
            <a:off x="2884488" y="3659866"/>
            <a:ext cx="991741" cy="719917"/>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Flowchart: Multidocument 8"/>
          <p:cNvSpPr/>
          <p:nvPr/>
        </p:nvSpPr>
        <p:spPr>
          <a:xfrm>
            <a:off x="1554163" y="3839239"/>
            <a:ext cx="1330325" cy="1081087"/>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THREDDS</a:t>
            </a:r>
          </a:p>
        </p:txBody>
      </p:sp>
      <p:sp>
        <p:nvSpPr>
          <p:cNvPr id="14" name="Flowchart: Multidocument 13"/>
          <p:cNvSpPr/>
          <p:nvPr/>
        </p:nvSpPr>
        <p:spPr>
          <a:xfrm>
            <a:off x="1554163" y="2466284"/>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smtClean="0">
                <a:solidFill>
                  <a:schemeClr val="tx1"/>
                </a:solidFill>
              </a:rPr>
              <a:t>HDF</a:t>
            </a:r>
            <a:r>
              <a:rPr lang="en-US" sz="1400" dirty="0" smtClean="0">
                <a:solidFill>
                  <a:schemeClr val="tx1"/>
                </a:solidFill>
              </a:rPr>
              <a:t>, netCDF, </a:t>
            </a:r>
            <a:r>
              <a:rPr lang="en-US" sz="1400" dirty="0" err="1" smtClean="0">
                <a:solidFill>
                  <a:schemeClr val="tx1"/>
                </a:solidFill>
              </a:rPr>
              <a:t>ACDD</a:t>
            </a:r>
            <a:r>
              <a:rPr lang="en-US" sz="1400" dirty="0" smtClean="0">
                <a:solidFill>
                  <a:schemeClr val="tx1"/>
                </a:solidFill>
              </a:rPr>
              <a:t>, CF</a:t>
            </a:r>
            <a:endParaRPr lang="en-US" sz="1400" dirty="0">
              <a:solidFill>
                <a:schemeClr val="tx1"/>
              </a:solidFill>
            </a:endParaRPr>
          </a:p>
        </p:txBody>
      </p:sp>
      <p:cxnSp>
        <p:nvCxnSpPr>
          <p:cNvPr id="15" name="Shape 13"/>
          <p:cNvCxnSpPr>
            <a:stCxn id="14" idx="3"/>
            <a:endCxn id="4" idx="2"/>
          </p:cNvCxnSpPr>
          <p:nvPr/>
        </p:nvCxnSpPr>
        <p:spPr>
          <a:xfrm flipV="1">
            <a:off x="2884488" y="2999312"/>
            <a:ext cx="700687" cy="8310"/>
          </a:xfrm>
          <a:prstGeom prst="curvedConnector3">
            <a:avLst>
              <a:gd name="adj1" fmla="val 50000"/>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Flowchart: Multidocument 17"/>
          <p:cNvSpPr/>
          <p:nvPr/>
        </p:nvSpPr>
        <p:spPr>
          <a:xfrm>
            <a:off x="6248400" y="1141182"/>
            <a:ext cx="1328738"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DIF, </a:t>
            </a:r>
            <a:r>
              <a:rPr lang="en-US" sz="1400" dirty="0" smtClean="0">
                <a:solidFill>
                  <a:schemeClr val="tx1"/>
                </a:solidFill>
              </a:rPr>
              <a:t>FGDC,</a:t>
            </a:r>
          </a:p>
          <a:p>
            <a:pPr algn="ctr">
              <a:defRPr/>
            </a:pPr>
            <a:r>
              <a:rPr lang="en-US" sz="1400" dirty="0" err="1" smtClean="0">
                <a:solidFill>
                  <a:schemeClr val="tx1"/>
                </a:solidFill>
              </a:rPr>
              <a:t>Data.Gov</a:t>
            </a:r>
            <a:endParaRPr lang="en-US" sz="1400" dirty="0">
              <a:solidFill>
                <a:schemeClr val="tx1"/>
              </a:solidFill>
            </a:endParaRPr>
          </a:p>
        </p:txBody>
      </p:sp>
      <p:sp>
        <p:nvSpPr>
          <p:cNvPr id="19" name="Flowchart: Multidocument 18"/>
          <p:cNvSpPr/>
          <p:nvPr/>
        </p:nvSpPr>
        <p:spPr>
          <a:xfrm>
            <a:off x="6248400" y="2466284"/>
            <a:ext cx="1328738"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chemeClr val="tx1"/>
                </a:solidFill>
              </a:rPr>
              <a:t>SensorML</a:t>
            </a:r>
            <a:endParaRPr lang="en-US" sz="1400" dirty="0">
              <a:solidFill>
                <a:schemeClr val="tx1"/>
              </a:solidFill>
            </a:endParaRPr>
          </a:p>
        </p:txBody>
      </p:sp>
      <p:sp>
        <p:nvSpPr>
          <p:cNvPr id="20" name="Flowchart: Multidocument 19"/>
          <p:cNvSpPr/>
          <p:nvPr/>
        </p:nvSpPr>
        <p:spPr>
          <a:xfrm>
            <a:off x="6248400" y="3839239"/>
            <a:ext cx="1439863" cy="1081087"/>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WCS, WMS, WFS, SOS</a:t>
            </a:r>
          </a:p>
        </p:txBody>
      </p:sp>
      <p:cxnSp>
        <p:nvCxnSpPr>
          <p:cNvPr id="21" name="Shape 13"/>
          <p:cNvCxnSpPr>
            <a:stCxn id="4" idx="6"/>
            <a:endCxn id="19" idx="1"/>
          </p:cNvCxnSpPr>
          <p:nvPr/>
        </p:nvCxnSpPr>
        <p:spPr>
          <a:xfrm>
            <a:off x="5572616" y="2999312"/>
            <a:ext cx="675784" cy="8310"/>
          </a:xfrm>
          <a:prstGeom prst="curvedConnector3">
            <a:avLst>
              <a:gd name="adj1" fmla="val 50000"/>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Shape 13"/>
          <p:cNvCxnSpPr>
            <a:stCxn id="4" idx="5"/>
            <a:endCxn id="20" idx="1"/>
          </p:cNvCxnSpPr>
          <p:nvPr/>
        </p:nvCxnSpPr>
        <p:spPr>
          <a:xfrm rot="16200000" flipH="1">
            <a:off x="5405023" y="3536405"/>
            <a:ext cx="719917" cy="966838"/>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hape 13"/>
          <p:cNvCxnSpPr>
            <a:stCxn id="4" idx="7"/>
            <a:endCxn id="18" idx="1"/>
          </p:cNvCxnSpPr>
          <p:nvPr/>
        </p:nvCxnSpPr>
        <p:spPr>
          <a:xfrm rot="5400000" flipH="1" flipV="1">
            <a:off x="5436863" y="1527220"/>
            <a:ext cx="656237" cy="966838"/>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Flowchart: Multidocument 30"/>
          <p:cNvSpPr/>
          <p:nvPr/>
        </p:nvSpPr>
        <p:spPr>
          <a:xfrm>
            <a:off x="1558925" y="1141182"/>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sz="1400" dirty="0" err="1" smtClean="0">
                <a:solidFill>
                  <a:schemeClr val="tx1"/>
                </a:solidFill>
              </a:rPr>
              <a:t>KML</a:t>
            </a:r>
            <a:endParaRPr lang="en-US" sz="1400" dirty="0">
              <a:solidFill>
                <a:schemeClr val="tx1"/>
              </a:solidFill>
            </a:endParaRPr>
          </a:p>
        </p:txBody>
      </p:sp>
      <p:cxnSp>
        <p:nvCxnSpPr>
          <p:cNvPr id="32" name="Shape 13"/>
          <p:cNvCxnSpPr>
            <a:stCxn id="4" idx="1"/>
            <a:endCxn id="31" idx="3"/>
          </p:cNvCxnSpPr>
          <p:nvPr/>
        </p:nvCxnSpPr>
        <p:spPr>
          <a:xfrm rot="16200000" flipV="1">
            <a:off x="3054622" y="1517149"/>
            <a:ext cx="656237" cy="986979"/>
          </a:xfrm>
          <a:prstGeom prst="curvedConnector2">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Flowchart: Multidocument 15"/>
          <p:cNvSpPr/>
          <p:nvPr/>
        </p:nvSpPr>
        <p:spPr>
          <a:xfrm>
            <a:off x="3819955" y="4325238"/>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sz="1400" dirty="0">
                <a:solidFill>
                  <a:schemeClr val="tx1"/>
                </a:solidFill>
              </a:rPr>
              <a:t>Open Provenance</a:t>
            </a:r>
          </a:p>
          <a:p>
            <a:pPr algn="ctr">
              <a:defRPr/>
            </a:pPr>
            <a:r>
              <a:rPr lang="en-US" sz="1400" dirty="0">
                <a:solidFill>
                  <a:schemeClr val="tx1"/>
                </a:solidFill>
              </a:rPr>
              <a:t>Model, </a:t>
            </a:r>
            <a:r>
              <a:rPr lang="en-US" sz="1400" dirty="0" err="1">
                <a:solidFill>
                  <a:schemeClr val="tx1"/>
                </a:solidFill>
              </a:rPr>
              <a:t>PROV</a:t>
            </a:r>
            <a:endParaRPr lang="en-US" sz="1400" dirty="0">
              <a:solidFill>
                <a:schemeClr val="tx1"/>
              </a:solidFill>
            </a:endParaRPr>
          </a:p>
        </p:txBody>
      </p:sp>
      <p:cxnSp>
        <p:nvCxnSpPr>
          <p:cNvPr id="17" name="Shape 13"/>
          <p:cNvCxnSpPr>
            <a:stCxn id="16" idx="0"/>
            <a:endCxn id="4" idx="4"/>
          </p:cNvCxnSpPr>
          <p:nvPr/>
        </p:nvCxnSpPr>
        <p:spPr>
          <a:xfrm rot="5400000" flipH="1" flipV="1">
            <a:off x="4381887" y="4128230"/>
            <a:ext cx="391761" cy="2257"/>
          </a:xfrm>
          <a:prstGeom prst="curvedConnector3">
            <a:avLst>
              <a:gd name="adj1" fmla="val 50000"/>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7108" y="293887"/>
            <a:ext cx="681644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atin typeface="Calibri" pitchFamily="34" charset="0"/>
                <a:ea typeface="+mj-ea"/>
                <a:cs typeface="+mj-cs"/>
              </a:rPr>
              <a:t>Documentation in Multiple Dialects</a:t>
            </a:r>
          </a:p>
        </p:txBody>
      </p:sp>
      <p:sp>
        <p:nvSpPr>
          <p:cNvPr id="23" name="Rectangle 22"/>
          <p:cNvSpPr/>
          <p:nvPr/>
        </p:nvSpPr>
        <p:spPr>
          <a:xfrm>
            <a:off x="368525" y="5507980"/>
            <a:ext cx="8315100" cy="1077218"/>
          </a:xfrm>
          <a:prstGeom prst="rect">
            <a:avLst/>
          </a:prstGeom>
        </p:spPr>
        <p:txBody>
          <a:bodyPr wrap="square">
            <a:spAutoFit/>
          </a:bodyPr>
          <a:lstStyle/>
          <a:p>
            <a:r>
              <a:rPr lang="en-US" sz="1600" dirty="0"/>
              <a:t>Although </a:t>
            </a:r>
            <a:r>
              <a:rPr lang="en-US" sz="1600" dirty="0" smtClean="0"/>
              <a:t>CF is </a:t>
            </a:r>
            <a:r>
              <a:rPr lang="en-US" sz="1600" dirty="0"/>
              <a:t>specifically a netCDF standard, we feel that most of the ideas are</a:t>
            </a:r>
          </a:p>
          <a:p>
            <a:r>
              <a:rPr lang="en-US" sz="1600" dirty="0"/>
              <a:t>of wider application. The metadata objects could be contained in file formats other than netCDF. </a:t>
            </a:r>
            <a:r>
              <a:rPr lang="en-US" sz="1600" b="1" dirty="0"/>
              <a:t>Conversion of the metadata between files of different formats will be facilitated if conventions for all formats are based on similar ideas.</a:t>
            </a:r>
          </a:p>
        </p:txBody>
      </p:sp>
    </p:spTree>
    <p:extLst>
      <p:ext uri="{BB962C8B-B14F-4D97-AF65-F5344CB8AC3E}">
        <p14:creationId xmlns:p14="http://schemas.microsoft.com/office/powerpoint/2010/main" val="1058339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par>
                                <p:cTn id="47" presetID="22" presetClass="entr" presetSubtype="2"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right)">
                                      <p:cBhvr>
                                        <p:cTn id="49" dur="500"/>
                                        <p:tgtEl>
                                          <p:spTgt spid="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9" grpId="0" animBg="1"/>
      <p:bldP spid="20" grpId="0" animBg="1"/>
      <p:bldP spid="31" grpId="0" animBg="1"/>
      <p:bldP spid="16"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471488" y="6391275"/>
            <a:ext cx="8215312" cy="0"/>
          </a:xfrm>
          <a:prstGeom prst="line">
            <a:avLst/>
          </a:prstGeom>
          <a:noFill/>
          <a:ln w="19050">
            <a:solidFill>
              <a:schemeClr val="tx1"/>
            </a:solidFill>
            <a:round/>
            <a:headEnd/>
            <a:tailEnd type="triangle" w="lg" len="lg"/>
          </a:ln>
        </p:spPr>
        <p:txBody>
          <a:bodyPr/>
          <a:lstStyle/>
          <a:p>
            <a:endParaRPr lang="en-US"/>
          </a:p>
        </p:txBody>
      </p:sp>
      <p:grpSp>
        <p:nvGrpSpPr>
          <p:cNvPr id="2" name="Group 58"/>
          <p:cNvGrpSpPr>
            <a:grpSpLocks/>
          </p:cNvGrpSpPr>
          <p:nvPr/>
        </p:nvGrpSpPr>
        <p:grpSpPr bwMode="auto">
          <a:xfrm>
            <a:off x="466725" y="5580063"/>
            <a:ext cx="1395413" cy="882650"/>
            <a:chOff x="294" y="3431"/>
            <a:chExt cx="879" cy="556"/>
          </a:xfrm>
        </p:grpSpPr>
        <p:sp>
          <p:nvSpPr>
            <p:cNvPr id="4101" name="Text Box 5"/>
            <p:cNvSpPr txBox="1">
              <a:spLocks noChangeArrowheads="1"/>
            </p:cNvSpPr>
            <p:nvPr/>
          </p:nvSpPr>
          <p:spPr bwMode="auto">
            <a:xfrm>
              <a:off x="294" y="3431"/>
              <a:ext cx="879" cy="330"/>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a:defRPr/>
              </a:pPr>
              <a:r>
                <a:rPr lang="en-US" sz="1400" b="1" dirty="0">
                  <a:latin typeface="Calibri" pitchFamily="34" charset="0"/>
                </a:rPr>
                <a:t>Spiral 1:</a:t>
              </a:r>
            </a:p>
            <a:p>
              <a:pPr>
                <a:defRPr/>
              </a:pPr>
              <a:r>
                <a:rPr lang="en-US" sz="1400" b="1" dirty="0">
                  <a:latin typeface="Calibri" pitchFamily="34" charset="0"/>
                </a:rPr>
                <a:t>Initial Content</a:t>
              </a:r>
              <a:endParaRPr lang="en-US" sz="1400" dirty="0">
                <a:latin typeface="Calibri" pitchFamily="34" charset="0"/>
              </a:endParaRPr>
            </a:p>
          </p:txBody>
        </p:sp>
        <p:sp>
          <p:nvSpPr>
            <p:cNvPr id="6172" name="Rectangle 6"/>
            <p:cNvSpPr>
              <a:spLocks noChangeArrowheads="1"/>
            </p:cNvSpPr>
            <p:nvPr/>
          </p:nvSpPr>
          <p:spPr bwMode="auto">
            <a:xfrm>
              <a:off x="688" y="3897"/>
              <a:ext cx="90" cy="90"/>
            </a:xfrm>
            <a:prstGeom prst="rect">
              <a:avLst/>
            </a:prstGeom>
            <a:solidFill>
              <a:schemeClr val="bg1"/>
            </a:solidFill>
            <a:ln w="9525">
              <a:solidFill>
                <a:schemeClr val="tx1"/>
              </a:solidFill>
              <a:miter lim="800000"/>
              <a:headEnd/>
              <a:tailEnd/>
            </a:ln>
          </p:spPr>
          <p:txBody>
            <a:bodyPr wrap="none" anchor="ctr"/>
            <a:lstStyle/>
            <a:p>
              <a:endParaRPr lang="en-US"/>
            </a:p>
          </p:txBody>
        </p:sp>
        <p:cxnSp>
          <p:nvCxnSpPr>
            <p:cNvPr id="6173" name="AutoShape 7"/>
            <p:cNvCxnSpPr>
              <a:cxnSpLocks noChangeShapeType="1"/>
              <a:stCxn id="4101" idx="2"/>
              <a:endCxn id="6172" idx="0"/>
            </p:cNvCxnSpPr>
            <p:nvPr/>
          </p:nvCxnSpPr>
          <p:spPr bwMode="auto">
            <a:xfrm rot="5400000">
              <a:off x="665" y="3829"/>
              <a:ext cx="136" cy="0"/>
            </a:xfrm>
            <a:prstGeom prst="bentConnector3">
              <a:avLst>
                <a:gd name="adj1" fmla="val 50000"/>
              </a:avLst>
            </a:prstGeom>
            <a:noFill/>
            <a:ln w="19050">
              <a:solidFill>
                <a:schemeClr val="tx1"/>
              </a:solidFill>
              <a:miter lim="800000"/>
              <a:headEnd/>
              <a:tailEnd type="triangle" w="lg" len="lg"/>
            </a:ln>
          </p:spPr>
        </p:cxnSp>
      </p:grpSp>
      <p:grpSp>
        <p:nvGrpSpPr>
          <p:cNvPr id="3" name="Group 59"/>
          <p:cNvGrpSpPr>
            <a:grpSpLocks/>
          </p:cNvGrpSpPr>
          <p:nvPr/>
        </p:nvGrpSpPr>
        <p:grpSpPr bwMode="auto">
          <a:xfrm>
            <a:off x="4067175" y="4708525"/>
            <a:ext cx="1998663" cy="1817688"/>
            <a:chOff x="841" y="2945"/>
            <a:chExt cx="1259" cy="1145"/>
          </a:xfrm>
        </p:grpSpPr>
        <p:sp>
          <p:nvSpPr>
            <p:cNvPr id="6168" name="Rectangle 9"/>
            <p:cNvSpPr>
              <a:spLocks noChangeArrowheads="1"/>
            </p:cNvSpPr>
            <p:nvPr/>
          </p:nvSpPr>
          <p:spPr bwMode="auto">
            <a:xfrm>
              <a:off x="1008" y="3648"/>
              <a:ext cx="926" cy="44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106" name="Text Box 10"/>
            <p:cNvSpPr txBox="1">
              <a:spLocks noChangeArrowheads="1"/>
            </p:cNvSpPr>
            <p:nvPr/>
          </p:nvSpPr>
          <p:spPr bwMode="auto">
            <a:xfrm>
              <a:off x="841" y="2945"/>
              <a:ext cx="1259" cy="330"/>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none">
              <a:spAutoFit/>
            </a:bodyPr>
            <a:lstStyle/>
            <a:p>
              <a:pPr>
                <a:defRPr/>
              </a:pPr>
              <a:r>
                <a:rPr lang="en-US" sz="1400" b="1" dirty="0">
                  <a:latin typeface="Calibri" pitchFamily="34" charset="0"/>
                </a:rPr>
                <a:t>Metadata Content</a:t>
              </a:r>
            </a:p>
            <a:p>
              <a:pPr>
                <a:defRPr/>
              </a:pPr>
              <a:r>
                <a:rPr lang="en-US" sz="1400" dirty="0">
                  <a:latin typeface="Calibri" pitchFamily="34" charset="0"/>
                </a:rPr>
                <a:t>Independent of standard</a:t>
              </a:r>
            </a:p>
          </p:txBody>
        </p:sp>
        <p:cxnSp>
          <p:nvCxnSpPr>
            <p:cNvPr id="6170" name="AutoShape 11"/>
            <p:cNvCxnSpPr>
              <a:cxnSpLocks noChangeShapeType="1"/>
              <a:stCxn id="4106" idx="2"/>
              <a:endCxn id="6168" idx="0"/>
            </p:cNvCxnSpPr>
            <p:nvPr/>
          </p:nvCxnSpPr>
          <p:spPr bwMode="auto">
            <a:xfrm rot="16200000" flipH="1">
              <a:off x="1284" y="3461"/>
              <a:ext cx="373" cy="0"/>
            </a:xfrm>
            <a:prstGeom prst="bentConnector3">
              <a:avLst>
                <a:gd name="adj1" fmla="val 50000"/>
              </a:avLst>
            </a:prstGeom>
            <a:noFill/>
            <a:ln w="19050">
              <a:solidFill>
                <a:schemeClr val="tx1"/>
              </a:solidFill>
              <a:miter lim="800000"/>
              <a:headEnd/>
              <a:tailEnd type="triangle" w="lg" len="lg"/>
            </a:ln>
          </p:spPr>
        </p:cxnSp>
      </p:grpSp>
      <p:sp>
        <p:nvSpPr>
          <p:cNvPr id="6149" name="Rectangle 41"/>
          <p:cNvSpPr>
            <a:spLocks noChangeArrowheads="1"/>
          </p:cNvSpPr>
          <p:nvPr/>
        </p:nvSpPr>
        <p:spPr bwMode="auto">
          <a:xfrm>
            <a:off x="2052638" y="1368425"/>
            <a:ext cx="142875" cy="142875"/>
          </a:xfrm>
          <a:prstGeom prst="rect">
            <a:avLst/>
          </a:prstGeom>
          <a:noFill/>
          <a:ln w="9525">
            <a:noFill/>
            <a:miter lim="800000"/>
            <a:headEnd/>
            <a:tailEnd/>
          </a:ln>
        </p:spPr>
        <p:txBody>
          <a:bodyPr wrap="none" anchor="ctr"/>
          <a:lstStyle/>
          <a:p>
            <a:endParaRPr lang="en-US"/>
          </a:p>
        </p:txBody>
      </p:sp>
      <p:sp>
        <p:nvSpPr>
          <p:cNvPr id="6150"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lstStyle/>
          <a:p>
            <a:endParaRPr lang="en-US"/>
          </a:p>
        </p:txBody>
      </p:sp>
      <p:sp>
        <p:nvSpPr>
          <p:cNvPr id="50" name="Freeform 49"/>
          <p:cNvSpPr/>
          <p:nvPr/>
        </p:nvSpPr>
        <p:spPr>
          <a:xfrm>
            <a:off x="804863" y="1574800"/>
            <a:ext cx="7491412" cy="4878388"/>
          </a:xfrm>
          <a:custGeom>
            <a:avLst/>
            <a:gdLst>
              <a:gd name="connsiteX0" fmla="*/ 0 w 7828642"/>
              <a:gd name="connsiteY0" fmla="*/ 4815114 h 4878614"/>
              <a:gd name="connsiteX1" fmla="*/ 4463143 w 7828642"/>
              <a:gd name="connsiteY1" fmla="*/ 4826000 h 4878614"/>
              <a:gd name="connsiteX2" fmla="*/ 5660571 w 7828642"/>
              <a:gd name="connsiteY2" fmla="*/ 4499429 h 4878614"/>
              <a:gd name="connsiteX3" fmla="*/ 6509657 w 7828642"/>
              <a:gd name="connsiteY3" fmla="*/ 3759200 h 4878614"/>
              <a:gd name="connsiteX4" fmla="*/ 6825343 w 7828642"/>
              <a:gd name="connsiteY4" fmla="*/ 2899229 h 4878614"/>
              <a:gd name="connsiteX5" fmla="*/ 6694714 w 7828642"/>
              <a:gd name="connsiteY5" fmla="*/ 1832429 h 4878614"/>
              <a:gd name="connsiteX6" fmla="*/ 6019800 w 7828642"/>
              <a:gd name="connsiteY6" fmla="*/ 918029 h 4878614"/>
              <a:gd name="connsiteX7" fmla="*/ 5007428 w 7828642"/>
              <a:gd name="connsiteY7" fmla="*/ 428171 h 4878614"/>
              <a:gd name="connsiteX8" fmla="*/ 3733800 w 7828642"/>
              <a:gd name="connsiteY8" fmla="*/ 449943 h 4878614"/>
              <a:gd name="connsiteX9" fmla="*/ 2623457 w 7828642"/>
              <a:gd name="connsiteY9" fmla="*/ 1081314 h 4878614"/>
              <a:gd name="connsiteX10" fmla="*/ 2013857 w 7828642"/>
              <a:gd name="connsiteY10" fmla="*/ 2431143 h 4878614"/>
              <a:gd name="connsiteX11" fmla="*/ 2220685 w 7828642"/>
              <a:gd name="connsiteY11" fmla="*/ 3530600 h 4878614"/>
              <a:gd name="connsiteX12" fmla="*/ 3015343 w 7828642"/>
              <a:gd name="connsiteY12" fmla="*/ 4423229 h 4878614"/>
              <a:gd name="connsiteX13" fmla="*/ 3886200 w 7828642"/>
              <a:gd name="connsiteY13" fmla="*/ 4793343 h 4878614"/>
              <a:gd name="connsiteX14" fmla="*/ 4452257 w 7828642"/>
              <a:gd name="connsiteY14" fmla="*/ 4815114 h 4878614"/>
              <a:gd name="connsiteX15" fmla="*/ 5845628 w 7828642"/>
              <a:gd name="connsiteY15" fmla="*/ 4521200 h 4878614"/>
              <a:gd name="connsiteX16" fmla="*/ 6792685 w 7828642"/>
              <a:gd name="connsiteY16" fmla="*/ 3585029 h 4878614"/>
              <a:gd name="connsiteX17" fmla="*/ 7086600 w 7828642"/>
              <a:gd name="connsiteY17" fmla="*/ 2398486 h 4878614"/>
              <a:gd name="connsiteX18" fmla="*/ 6716485 w 7828642"/>
              <a:gd name="connsiteY18" fmla="*/ 1244600 h 4878614"/>
              <a:gd name="connsiteX19" fmla="*/ 5769428 w 7828642"/>
              <a:gd name="connsiteY19" fmla="*/ 330200 h 4878614"/>
              <a:gd name="connsiteX20" fmla="*/ 4376057 w 7828642"/>
              <a:gd name="connsiteY20" fmla="*/ 14514 h 4878614"/>
              <a:gd name="connsiteX21" fmla="*/ 2634343 w 7828642"/>
              <a:gd name="connsiteY21" fmla="*/ 417286 h 4878614"/>
              <a:gd name="connsiteX22" fmla="*/ 1730828 w 7828642"/>
              <a:gd name="connsiteY22" fmla="*/ 1701800 h 4878614"/>
              <a:gd name="connsiteX23" fmla="*/ 1524000 w 7828642"/>
              <a:gd name="connsiteY23" fmla="*/ 2899229 h 4878614"/>
              <a:gd name="connsiteX24" fmla="*/ 2057400 w 7828642"/>
              <a:gd name="connsiteY24" fmla="*/ 4281714 h 4878614"/>
              <a:gd name="connsiteX25" fmla="*/ 3374571 w 7828642"/>
              <a:gd name="connsiteY25" fmla="*/ 4706257 h 4878614"/>
              <a:gd name="connsiteX26" fmla="*/ 4495800 w 7828642"/>
              <a:gd name="connsiteY26" fmla="*/ 4826000 h 4878614"/>
              <a:gd name="connsiteX27" fmla="*/ 5519057 w 7828642"/>
              <a:gd name="connsiteY27" fmla="*/ 4706257 h 4878614"/>
              <a:gd name="connsiteX28" fmla="*/ 6988628 w 7828642"/>
              <a:gd name="connsiteY28" fmla="*/ 4107543 h 4878614"/>
              <a:gd name="connsiteX29" fmla="*/ 7707085 w 7828642"/>
              <a:gd name="connsiteY29" fmla="*/ 2942771 h 4878614"/>
              <a:gd name="connsiteX30" fmla="*/ 7717971 w 7828642"/>
              <a:gd name="connsiteY30" fmla="*/ 1658257 h 48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28642" h="4878614">
                <a:moveTo>
                  <a:pt x="0" y="4815114"/>
                </a:moveTo>
                <a:cubicBezTo>
                  <a:pt x="1759857" y="4846864"/>
                  <a:pt x="3519714" y="4878614"/>
                  <a:pt x="4463143" y="4826000"/>
                </a:cubicBezTo>
                <a:cubicBezTo>
                  <a:pt x="5406572" y="4773386"/>
                  <a:pt x="5319486" y="4677229"/>
                  <a:pt x="5660571" y="4499429"/>
                </a:cubicBezTo>
                <a:cubicBezTo>
                  <a:pt x="6001656" y="4321629"/>
                  <a:pt x="6315528" y="4025900"/>
                  <a:pt x="6509657" y="3759200"/>
                </a:cubicBezTo>
                <a:cubicBezTo>
                  <a:pt x="6703786" y="3492500"/>
                  <a:pt x="6794500" y="3220357"/>
                  <a:pt x="6825343" y="2899229"/>
                </a:cubicBezTo>
                <a:cubicBezTo>
                  <a:pt x="6856186" y="2578101"/>
                  <a:pt x="6828971" y="2162629"/>
                  <a:pt x="6694714" y="1832429"/>
                </a:cubicBezTo>
                <a:cubicBezTo>
                  <a:pt x="6560457" y="1502229"/>
                  <a:pt x="6301014" y="1152072"/>
                  <a:pt x="6019800" y="918029"/>
                </a:cubicBezTo>
                <a:cubicBezTo>
                  <a:pt x="5738586" y="683986"/>
                  <a:pt x="5388428" y="506185"/>
                  <a:pt x="5007428" y="428171"/>
                </a:cubicBezTo>
                <a:cubicBezTo>
                  <a:pt x="4626428" y="350157"/>
                  <a:pt x="4131128" y="341086"/>
                  <a:pt x="3733800" y="449943"/>
                </a:cubicBezTo>
                <a:cubicBezTo>
                  <a:pt x="3336472" y="558800"/>
                  <a:pt x="2910114" y="751114"/>
                  <a:pt x="2623457" y="1081314"/>
                </a:cubicBezTo>
                <a:cubicBezTo>
                  <a:pt x="2336800" y="1411514"/>
                  <a:pt x="2080986" y="2022929"/>
                  <a:pt x="2013857" y="2431143"/>
                </a:cubicBezTo>
                <a:cubicBezTo>
                  <a:pt x="1946728" y="2839357"/>
                  <a:pt x="2053771" y="3198586"/>
                  <a:pt x="2220685" y="3530600"/>
                </a:cubicBezTo>
                <a:cubicBezTo>
                  <a:pt x="2387599" y="3862614"/>
                  <a:pt x="2737757" y="4212772"/>
                  <a:pt x="3015343" y="4423229"/>
                </a:cubicBezTo>
                <a:cubicBezTo>
                  <a:pt x="3292929" y="4633686"/>
                  <a:pt x="3646714" y="4728029"/>
                  <a:pt x="3886200" y="4793343"/>
                </a:cubicBezTo>
                <a:cubicBezTo>
                  <a:pt x="4125686" y="4858657"/>
                  <a:pt x="4125686" y="4860471"/>
                  <a:pt x="4452257" y="4815114"/>
                </a:cubicBezTo>
                <a:cubicBezTo>
                  <a:pt x="4778828" y="4769757"/>
                  <a:pt x="5455557" y="4726214"/>
                  <a:pt x="5845628" y="4521200"/>
                </a:cubicBezTo>
                <a:cubicBezTo>
                  <a:pt x="6235699" y="4316186"/>
                  <a:pt x="6585856" y="3938815"/>
                  <a:pt x="6792685" y="3585029"/>
                </a:cubicBezTo>
                <a:cubicBezTo>
                  <a:pt x="6999514" y="3231243"/>
                  <a:pt x="7099300" y="2788558"/>
                  <a:pt x="7086600" y="2398486"/>
                </a:cubicBezTo>
                <a:cubicBezTo>
                  <a:pt x="7073900" y="2008414"/>
                  <a:pt x="6936014" y="1589314"/>
                  <a:pt x="6716485" y="1244600"/>
                </a:cubicBezTo>
                <a:cubicBezTo>
                  <a:pt x="6496956" y="899886"/>
                  <a:pt x="6159499" y="535214"/>
                  <a:pt x="5769428" y="330200"/>
                </a:cubicBezTo>
                <a:cubicBezTo>
                  <a:pt x="5379357" y="125186"/>
                  <a:pt x="4898571" y="0"/>
                  <a:pt x="4376057" y="14514"/>
                </a:cubicBezTo>
                <a:cubicBezTo>
                  <a:pt x="3853543" y="29028"/>
                  <a:pt x="3075214" y="136072"/>
                  <a:pt x="2634343" y="417286"/>
                </a:cubicBezTo>
                <a:cubicBezTo>
                  <a:pt x="2193472" y="698500"/>
                  <a:pt x="1915885" y="1288143"/>
                  <a:pt x="1730828" y="1701800"/>
                </a:cubicBezTo>
                <a:cubicBezTo>
                  <a:pt x="1545771" y="2115457"/>
                  <a:pt x="1469571" y="2469243"/>
                  <a:pt x="1524000" y="2899229"/>
                </a:cubicBezTo>
                <a:cubicBezTo>
                  <a:pt x="1578429" y="3329215"/>
                  <a:pt x="1748972" y="3980543"/>
                  <a:pt x="2057400" y="4281714"/>
                </a:cubicBezTo>
                <a:cubicBezTo>
                  <a:pt x="2365828" y="4582885"/>
                  <a:pt x="2968171" y="4615543"/>
                  <a:pt x="3374571" y="4706257"/>
                </a:cubicBezTo>
                <a:cubicBezTo>
                  <a:pt x="3780971" y="4796971"/>
                  <a:pt x="4138386" y="4826000"/>
                  <a:pt x="4495800" y="4826000"/>
                </a:cubicBezTo>
                <a:cubicBezTo>
                  <a:pt x="4853214" y="4826000"/>
                  <a:pt x="5103586" y="4826000"/>
                  <a:pt x="5519057" y="4706257"/>
                </a:cubicBezTo>
                <a:cubicBezTo>
                  <a:pt x="5934528" y="4586514"/>
                  <a:pt x="6623957" y="4401457"/>
                  <a:pt x="6988628" y="4107543"/>
                </a:cubicBezTo>
                <a:cubicBezTo>
                  <a:pt x="7353299" y="3813629"/>
                  <a:pt x="7585528" y="3350985"/>
                  <a:pt x="7707085" y="2942771"/>
                </a:cubicBezTo>
                <a:cubicBezTo>
                  <a:pt x="7828642" y="2534557"/>
                  <a:pt x="7717971" y="1658257"/>
                  <a:pt x="7717971" y="1658257"/>
                </a:cubicBezTo>
              </a:path>
            </a:pathLst>
          </a:custGeom>
          <a:ln w="38100">
            <a:solidFill>
              <a:schemeClr val="tx1"/>
            </a:solidFill>
            <a:tailEnd type="triangle" w="lg" len="lg"/>
          </a:ln>
          <a:effectLst>
            <a:outerShdw blurRad="76200" dist="50800" dir="2700000" algn="tl" rotWithShape="0">
              <a:prstClr val="black">
                <a:alpha val="6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 name="Group 23"/>
          <p:cNvGrpSpPr>
            <a:grpSpLocks/>
          </p:cNvGrpSpPr>
          <p:nvPr/>
        </p:nvGrpSpPr>
        <p:grpSpPr bwMode="auto">
          <a:xfrm>
            <a:off x="4957763" y="3309938"/>
            <a:ext cx="2760662" cy="1338262"/>
            <a:chOff x="4957763" y="3309938"/>
            <a:chExt cx="2760662" cy="1338262"/>
          </a:xfrm>
        </p:grpSpPr>
        <p:cxnSp>
          <p:nvCxnSpPr>
            <p:cNvPr id="6165" name="AutoShape 14"/>
            <p:cNvCxnSpPr>
              <a:cxnSpLocks noChangeShapeType="1"/>
              <a:stCxn id="4109" idx="3"/>
              <a:endCxn id="6167" idx="1"/>
            </p:cNvCxnSpPr>
            <p:nvPr/>
          </p:nvCxnSpPr>
          <p:spPr bwMode="auto">
            <a:xfrm>
              <a:off x="6542088" y="3705225"/>
              <a:ext cx="496887" cy="273050"/>
            </a:xfrm>
            <a:prstGeom prst="bentConnector3">
              <a:avLst>
                <a:gd name="adj1" fmla="val 50000"/>
              </a:avLst>
            </a:prstGeom>
            <a:noFill/>
            <a:ln w="19050">
              <a:solidFill>
                <a:schemeClr val="tx1"/>
              </a:solidFill>
              <a:miter lim="800000"/>
              <a:headEnd/>
              <a:tailEnd type="triangle" w="lg" len="lg"/>
            </a:ln>
          </p:spPr>
        </p:cxnSp>
        <p:sp>
          <p:nvSpPr>
            <p:cNvPr id="4109" name="Text Box 13"/>
            <p:cNvSpPr txBox="1">
              <a:spLocks noChangeArrowheads="1"/>
            </p:cNvSpPr>
            <p:nvPr/>
          </p:nvSpPr>
          <p:spPr bwMode="auto">
            <a:xfrm>
              <a:off x="4957763" y="3336925"/>
              <a:ext cx="1584325" cy="738188"/>
            </a:xfrm>
            <a:prstGeom prst="rect">
              <a:avLst/>
            </a:prstGeom>
            <a:solidFill>
              <a:schemeClr val="bg1"/>
            </a:solidFill>
            <a:ln w="9525" algn="ctr">
              <a:solidFill>
                <a:schemeClr val="tx1"/>
              </a:solidFill>
              <a:miter lim="800000"/>
              <a:headEnd/>
              <a:tailEnd/>
            </a:ln>
            <a:effectLst>
              <a:outerShdw dist="45791" dir="3378596" algn="ctr" rotWithShape="0">
                <a:schemeClr val="bg2">
                  <a:alpha val="50000"/>
                </a:schemeClr>
              </a:outerShdw>
            </a:effectLst>
          </p:spPr>
          <p:txBody>
            <a:bodyPr>
              <a:spAutoFit/>
            </a:bodyPr>
            <a:lstStyle/>
            <a:p>
              <a:pPr algn="ctr">
                <a:defRPr/>
              </a:pPr>
              <a:r>
                <a:rPr lang="en-US" sz="1400" b="1" dirty="0">
                  <a:latin typeface="Calibri" pitchFamily="34" charset="0"/>
                </a:rPr>
                <a:t>Standard</a:t>
              </a:r>
            </a:p>
            <a:p>
              <a:pPr algn="ctr">
                <a:defRPr/>
              </a:pPr>
              <a:r>
                <a:rPr lang="en-US" sz="1400" b="1" dirty="0">
                  <a:latin typeface="Calibri" pitchFamily="34" charset="0"/>
                </a:rPr>
                <a:t>Guidance / Implementation</a:t>
              </a:r>
            </a:p>
          </p:txBody>
        </p:sp>
        <p:sp>
          <p:nvSpPr>
            <p:cNvPr id="6167" name="Rectangle 15"/>
            <p:cNvSpPr>
              <a:spLocks noChangeArrowheads="1"/>
            </p:cNvSpPr>
            <p:nvPr/>
          </p:nvSpPr>
          <p:spPr bwMode="auto">
            <a:xfrm>
              <a:off x="7038975" y="3309938"/>
              <a:ext cx="679450" cy="1338262"/>
            </a:xfrm>
            <a:prstGeom prst="rect">
              <a:avLst/>
            </a:prstGeom>
            <a:noFill/>
            <a:ln w="9525">
              <a:solidFill>
                <a:schemeClr val="tx1"/>
              </a:solidFill>
              <a:miter lim="800000"/>
              <a:headEnd/>
              <a:tailEnd/>
            </a:ln>
          </p:spPr>
          <p:txBody>
            <a:bodyPr wrap="none" anchor="ctr"/>
            <a:lstStyle/>
            <a:p>
              <a:endParaRPr lang="en-US"/>
            </a:p>
          </p:txBody>
        </p:sp>
      </p:grpSp>
      <p:grpSp>
        <p:nvGrpSpPr>
          <p:cNvPr id="5" name="Group 25"/>
          <p:cNvGrpSpPr>
            <a:grpSpLocks/>
          </p:cNvGrpSpPr>
          <p:nvPr/>
        </p:nvGrpSpPr>
        <p:grpSpPr bwMode="auto">
          <a:xfrm>
            <a:off x="883743" y="1519992"/>
            <a:ext cx="2730995" cy="1253371"/>
            <a:chOff x="883743" y="1519992"/>
            <a:chExt cx="2730995" cy="1253371"/>
          </a:xfrm>
        </p:grpSpPr>
        <p:sp>
          <p:nvSpPr>
            <p:cNvPr id="6162" name="Rectangle 25"/>
            <p:cNvSpPr>
              <a:spLocks noChangeArrowheads="1"/>
            </p:cNvSpPr>
            <p:nvPr/>
          </p:nvSpPr>
          <p:spPr bwMode="auto">
            <a:xfrm>
              <a:off x="2579688" y="1844675"/>
              <a:ext cx="1035050" cy="928688"/>
            </a:xfrm>
            <a:prstGeom prst="rect">
              <a:avLst/>
            </a:prstGeom>
            <a:noFill/>
            <a:ln w="9525">
              <a:solidFill>
                <a:schemeClr val="tx1"/>
              </a:solidFill>
              <a:miter lim="800000"/>
              <a:headEnd/>
              <a:tailEnd/>
            </a:ln>
          </p:spPr>
          <p:txBody>
            <a:bodyPr wrap="none" anchor="ctr"/>
            <a:lstStyle/>
            <a:p>
              <a:endParaRPr lang="en-US"/>
            </a:p>
          </p:txBody>
        </p:sp>
        <p:sp>
          <p:nvSpPr>
            <p:cNvPr id="4122" name="Text Box 26"/>
            <p:cNvSpPr txBox="1">
              <a:spLocks noChangeArrowheads="1"/>
            </p:cNvSpPr>
            <p:nvPr/>
          </p:nvSpPr>
          <p:spPr bwMode="auto">
            <a:xfrm>
              <a:off x="883743" y="1519992"/>
              <a:ext cx="1017588" cy="522288"/>
            </a:xfrm>
            <a:prstGeom prst="rect">
              <a:avLst/>
            </a:prstGeom>
            <a:solidFill>
              <a:schemeClr val="bg1"/>
            </a:solidFill>
            <a:ln w="9525" algn="ctr">
              <a:solidFill>
                <a:schemeClr val="tx1"/>
              </a:solidFill>
              <a:miter lim="800000"/>
              <a:headEnd/>
              <a:tailEnd/>
            </a:ln>
            <a:effectLst>
              <a:outerShdw dist="45791" dir="3378596" algn="ctr" rotWithShape="0">
                <a:schemeClr val="bg2">
                  <a:alpha val="50000"/>
                </a:schemeClr>
              </a:outerShdw>
            </a:effectLst>
          </p:spPr>
          <p:txBody>
            <a:bodyPr wrap="none">
              <a:spAutoFit/>
            </a:bodyPr>
            <a:lstStyle/>
            <a:p>
              <a:pPr algn="ctr">
                <a:defRPr/>
              </a:pPr>
              <a:r>
                <a:rPr lang="en-US" sz="1400" b="1" dirty="0">
                  <a:latin typeface="Calibri" pitchFamily="34" charset="0"/>
                </a:rPr>
                <a:t>Check Back</a:t>
              </a:r>
            </a:p>
            <a:p>
              <a:pPr algn="ctr">
                <a:defRPr/>
              </a:pPr>
              <a:r>
                <a:rPr lang="en-US" sz="1400" b="1" dirty="0">
                  <a:latin typeface="Calibri" pitchFamily="34" charset="0"/>
                </a:rPr>
                <a:t>With Users</a:t>
              </a:r>
              <a:endParaRPr lang="en-US" sz="1400" dirty="0">
                <a:latin typeface="Calibri" pitchFamily="34" charset="0"/>
              </a:endParaRPr>
            </a:p>
          </p:txBody>
        </p:sp>
        <p:cxnSp>
          <p:nvCxnSpPr>
            <p:cNvPr id="6164" name="AutoShape 18"/>
            <p:cNvCxnSpPr>
              <a:cxnSpLocks noChangeShapeType="1"/>
              <a:stCxn id="4122" idx="2"/>
              <a:endCxn id="6162" idx="1"/>
            </p:cNvCxnSpPr>
            <p:nvPr/>
          </p:nvCxnSpPr>
          <p:spPr bwMode="auto">
            <a:xfrm rot="16200000" flipH="1">
              <a:off x="1852743" y="1582073"/>
              <a:ext cx="266739" cy="1187151"/>
            </a:xfrm>
            <a:prstGeom prst="bentConnector2">
              <a:avLst/>
            </a:prstGeom>
            <a:noFill/>
            <a:ln w="19050">
              <a:solidFill>
                <a:schemeClr val="tx1"/>
              </a:solidFill>
              <a:miter lim="800000"/>
              <a:headEnd/>
              <a:tailEnd type="triangle" w="lg" len="lg"/>
            </a:ln>
          </p:spPr>
        </p:cxnSp>
      </p:grpSp>
      <p:sp>
        <p:nvSpPr>
          <p:cNvPr id="3088" name="Rectangle 25"/>
          <p:cNvSpPr>
            <a:spLocks noChangeArrowheads="1"/>
          </p:cNvSpPr>
          <p:nvPr/>
        </p:nvSpPr>
        <p:spPr bwMode="auto">
          <a:xfrm>
            <a:off x="469900" y="3646488"/>
            <a:ext cx="2589213" cy="928687"/>
          </a:xfrm>
          <a:prstGeom prst="rect">
            <a:avLst/>
          </a:prstGeom>
          <a:noFill/>
          <a:ln w="9525">
            <a:solidFill>
              <a:schemeClr val="tx1"/>
            </a:solidFill>
            <a:miter lim="800000"/>
            <a:headEnd/>
            <a:tailEnd/>
          </a:ln>
        </p:spPr>
        <p:txBody>
          <a:bodyPr wrap="none" anchor="ctr"/>
          <a:lstStyle/>
          <a:p>
            <a:r>
              <a:rPr lang="en-US" sz="1400" b="1">
                <a:latin typeface="Calibri" pitchFamily="34" charset="0"/>
              </a:rPr>
              <a:t>Spiral 2-N: </a:t>
            </a:r>
          </a:p>
          <a:p>
            <a:r>
              <a:rPr lang="en-US" sz="1400" b="1">
                <a:latin typeface="Calibri" pitchFamily="34" charset="0"/>
              </a:rPr>
              <a:t>Scientific Questions</a:t>
            </a:r>
          </a:p>
          <a:p>
            <a:r>
              <a:rPr lang="en-US" sz="1400">
                <a:latin typeface="Calibri" pitchFamily="34" charset="0"/>
              </a:rPr>
              <a:t>New Requirements</a:t>
            </a:r>
          </a:p>
          <a:p>
            <a:r>
              <a:rPr lang="en-US" sz="1400">
                <a:latin typeface="Calibri" pitchFamily="34" charset="0"/>
              </a:rPr>
              <a:t>New Use Cases</a:t>
            </a:r>
          </a:p>
        </p:txBody>
      </p:sp>
      <p:grpSp>
        <p:nvGrpSpPr>
          <p:cNvPr id="6" name="Group 24"/>
          <p:cNvGrpSpPr>
            <a:grpSpLocks/>
          </p:cNvGrpSpPr>
          <p:nvPr/>
        </p:nvGrpSpPr>
        <p:grpSpPr bwMode="auto">
          <a:xfrm>
            <a:off x="5791200" y="849313"/>
            <a:ext cx="2882900" cy="1924050"/>
            <a:chOff x="5791200" y="849313"/>
            <a:chExt cx="2882900" cy="1924050"/>
          </a:xfrm>
        </p:grpSpPr>
        <p:sp>
          <p:nvSpPr>
            <p:cNvPr id="4113" name="Text Box 17"/>
            <p:cNvSpPr txBox="1">
              <a:spLocks noChangeArrowheads="1"/>
            </p:cNvSpPr>
            <p:nvPr/>
          </p:nvSpPr>
          <p:spPr bwMode="auto">
            <a:xfrm>
              <a:off x="6824663" y="849313"/>
              <a:ext cx="1849437" cy="738187"/>
            </a:xfrm>
            <a:prstGeom prst="rect">
              <a:avLst/>
            </a:prstGeom>
            <a:solidFill>
              <a:schemeClr val="bg1"/>
            </a:solidFill>
            <a:ln w="9525" algn="ctr">
              <a:solidFill>
                <a:schemeClr val="tx1"/>
              </a:solidFill>
              <a:miter lim="800000"/>
              <a:headEnd/>
              <a:tailEnd/>
            </a:ln>
            <a:effectLst>
              <a:outerShdw dist="45791" dir="3378596" algn="ctr" rotWithShape="0">
                <a:schemeClr val="bg2">
                  <a:alpha val="50000"/>
                </a:schemeClr>
              </a:outerShdw>
            </a:effectLst>
          </p:spPr>
          <p:txBody>
            <a:bodyPr>
              <a:spAutoFit/>
            </a:bodyPr>
            <a:lstStyle/>
            <a:p>
              <a:pPr algn="ctr">
                <a:defRPr/>
              </a:pPr>
              <a:r>
                <a:rPr lang="en-US" sz="1400" b="1" dirty="0">
                  <a:latin typeface="Calibri" pitchFamily="34" charset="0"/>
                </a:rPr>
                <a:t>Check Back</a:t>
              </a:r>
            </a:p>
            <a:p>
              <a:pPr algn="ctr">
                <a:defRPr/>
              </a:pPr>
              <a:r>
                <a:rPr lang="en-US" sz="1400" b="1" dirty="0">
                  <a:latin typeface="Calibri" pitchFamily="34" charset="0"/>
                </a:rPr>
                <a:t>With Data Collectors/</a:t>
              </a:r>
            </a:p>
            <a:p>
              <a:pPr algn="ctr">
                <a:defRPr/>
              </a:pPr>
              <a:r>
                <a:rPr lang="en-US" sz="1400" b="1" dirty="0">
                  <a:latin typeface="Calibri" pitchFamily="34" charset="0"/>
                </a:rPr>
                <a:t>Providers</a:t>
              </a:r>
              <a:endParaRPr lang="en-US" sz="1400" dirty="0">
                <a:latin typeface="Calibri" pitchFamily="34" charset="0"/>
              </a:endParaRPr>
            </a:p>
          </p:txBody>
        </p:sp>
        <p:cxnSp>
          <p:nvCxnSpPr>
            <p:cNvPr id="6160" name="AutoShape 18"/>
            <p:cNvCxnSpPr>
              <a:cxnSpLocks noChangeShapeType="1"/>
              <a:stCxn id="4113" idx="1"/>
              <a:endCxn id="6161" idx="0"/>
            </p:cNvCxnSpPr>
            <p:nvPr/>
          </p:nvCxnSpPr>
          <p:spPr bwMode="auto">
            <a:xfrm rot="10800000" flipV="1">
              <a:off x="6308725" y="1219200"/>
              <a:ext cx="515938" cy="625475"/>
            </a:xfrm>
            <a:prstGeom prst="bentConnector2">
              <a:avLst/>
            </a:prstGeom>
            <a:noFill/>
            <a:ln w="19050">
              <a:solidFill>
                <a:schemeClr val="tx1"/>
              </a:solidFill>
              <a:miter lim="800000"/>
              <a:headEnd/>
              <a:tailEnd type="triangle" w="lg" len="lg"/>
            </a:ln>
          </p:spPr>
        </p:cxnSp>
        <p:sp>
          <p:nvSpPr>
            <p:cNvPr id="6161" name="Rectangle 25"/>
            <p:cNvSpPr>
              <a:spLocks noChangeArrowheads="1"/>
            </p:cNvSpPr>
            <p:nvPr/>
          </p:nvSpPr>
          <p:spPr bwMode="auto">
            <a:xfrm>
              <a:off x="5791200" y="1844675"/>
              <a:ext cx="1033463" cy="928688"/>
            </a:xfrm>
            <a:prstGeom prst="rect">
              <a:avLst/>
            </a:prstGeom>
            <a:noFill/>
            <a:ln w="9525">
              <a:solidFill>
                <a:schemeClr val="tx1"/>
              </a:solidFill>
              <a:miter lim="800000"/>
              <a:headEnd/>
              <a:tailEnd/>
            </a:ln>
          </p:spPr>
          <p:txBody>
            <a:bodyPr wrap="none" anchor="ctr"/>
            <a:lstStyle/>
            <a:p>
              <a:endParaRPr lang="en-US"/>
            </a:p>
          </p:txBody>
        </p:sp>
      </p:grpSp>
      <p:sp>
        <p:nvSpPr>
          <p:cNvPr id="30" name="Rectangle 29"/>
          <p:cNvSpPr/>
          <p:nvPr/>
        </p:nvSpPr>
        <p:spPr>
          <a:xfrm>
            <a:off x="342042" y="283778"/>
            <a:ext cx="5718938" cy="646331"/>
          </a:xfrm>
          <a:prstGeom prst="rect">
            <a:avLst/>
          </a:prstGeom>
        </p:spPr>
        <p:txBody>
          <a:bodyPr wrap="none">
            <a:spAutoFit/>
          </a:bodyPr>
          <a:lstStyle/>
          <a:p>
            <a:r>
              <a:rPr lang="en-US" sz="3600" dirty="0" smtClean="0"/>
              <a:t>Spiral Development /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88"/>
                                        </p:tgtEl>
                                        <p:attrNameLst>
                                          <p:attrName>style.visibility</p:attrName>
                                        </p:attrNameLst>
                                      </p:cBhvr>
                                      <p:to>
                                        <p:strVal val="visible"/>
                                      </p:to>
                                    </p:set>
                                    <p:animEffect transition="in" filter="dissolve">
                                      <p:cBhvr>
                                        <p:cTn id="32" dur="5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3" y="1873250"/>
            <a:ext cx="1328737" cy="174466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a:latin typeface="Calibri" pitchFamily="34" charset="0"/>
                <a:ea typeface="+mn-ea"/>
                <a:cs typeface="+mn-cs"/>
              </a:rPr>
              <a:t>Identification</a:t>
            </a:r>
          </a:p>
          <a:p>
            <a:pPr fontAlgn="auto">
              <a:spcBef>
                <a:spcPts val="0"/>
              </a:spcBef>
              <a:spcAft>
                <a:spcPts val="0"/>
              </a:spcAft>
              <a:defRPr/>
            </a:pPr>
            <a:r>
              <a:rPr lang="en-US" sz="1200" dirty="0" smtClean="0">
                <a:latin typeface="Calibri" pitchFamily="34" charset="0"/>
                <a:ea typeface="+mn-ea"/>
                <a:cs typeface="+mn-cs"/>
              </a:rPr>
              <a:t>Id</a:t>
            </a:r>
          </a:p>
          <a:p>
            <a:pPr fontAlgn="auto">
              <a:spcBef>
                <a:spcPts val="0"/>
              </a:spcBef>
              <a:spcAft>
                <a:spcPts val="0"/>
              </a:spcAft>
              <a:defRPr/>
            </a:pPr>
            <a:r>
              <a:rPr lang="en-US" sz="1200" dirty="0" smtClean="0">
                <a:latin typeface="Calibri" pitchFamily="34" charset="0"/>
                <a:ea typeface="+mn-ea"/>
                <a:cs typeface="+mn-cs"/>
              </a:rPr>
              <a:t>Title</a:t>
            </a:r>
          </a:p>
          <a:p>
            <a:pPr fontAlgn="auto">
              <a:spcBef>
                <a:spcPts val="0"/>
              </a:spcBef>
              <a:spcAft>
                <a:spcPts val="0"/>
              </a:spcAft>
              <a:defRPr/>
            </a:pPr>
            <a:r>
              <a:rPr lang="en-US" sz="1200" dirty="0" smtClean="0">
                <a:latin typeface="Calibri" pitchFamily="34" charset="0"/>
                <a:ea typeface="+mn-ea"/>
                <a:cs typeface="+mn-cs"/>
              </a:rPr>
              <a:t>Abstract</a:t>
            </a:r>
          </a:p>
          <a:p>
            <a:pPr fontAlgn="auto">
              <a:spcBef>
                <a:spcPts val="0"/>
              </a:spcBef>
              <a:spcAft>
                <a:spcPts val="0"/>
              </a:spcAft>
              <a:defRPr/>
            </a:pPr>
            <a:r>
              <a:rPr lang="en-US" sz="1200" dirty="0" smtClean="0">
                <a:latin typeface="Calibri" pitchFamily="34" charset="0"/>
                <a:ea typeface="+mn-ea"/>
                <a:cs typeface="+mn-cs"/>
              </a:rPr>
              <a:t>Resource Date</a:t>
            </a:r>
          </a:p>
          <a:p>
            <a:pPr fontAlgn="auto">
              <a:spcBef>
                <a:spcPts val="0"/>
              </a:spcBef>
              <a:spcAft>
                <a:spcPts val="0"/>
              </a:spcAft>
              <a:defRPr/>
            </a:pPr>
            <a:r>
              <a:rPr lang="en-US" sz="1200" dirty="0" smtClean="0">
                <a:latin typeface="Calibri" pitchFamily="34" charset="0"/>
                <a:ea typeface="+mn-ea"/>
                <a:cs typeface="+mn-cs"/>
              </a:rPr>
              <a:t>Topic Category</a:t>
            </a:r>
          </a:p>
          <a:p>
            <a:pPr fontAlgn="auto">
              <a:spcBef>
                <a:spcPts val="0"/>
              </a:spcBef>
              <a:spcAft>
                <a:spcPts val="0"/>
              </a:spcAft>
              <a:defRPr/>
            </a:pPr>
            <a:r>
              <a:rPr lang="en-US" sz="1200" dirty="0" smtClean="0">
                <a:latin typeface="Calibri" pitchFamily="34" charset="0"/>
                <a:ea typeface="+mn-ea"/>
                <a:cs typeface="+mn-cs"/>
              </a:rPr>
              <a:t>Theme Keyword</a:t>
            </a:r>
          </a:p>
          <a:p>
            <a:pPr fontAlgn="auto">
              <a:spcBef>
                <a:spcPts val="0"/>
              </a:spcBef>
              <a:spcAft>
                <a:spcPts val="0"/>
              </a:spcAft>
              <a:defRPr/>
            </a:pPr>
            <a:r>
              <a:rPr lang="en-US" sz="1200" dirty="0" smtClean="0">
                <a:latin typeface="Calibri" pitchFamily="34" charset="0"/>
                <a:ea typeface="+mn-ea"/>
                <a:cs typeface="+mn-cs"/>
              </a:rPr>
              <a:t>Metadata Contact</a:t>
            </a:r>
          </a:p>
          <a:p>
            <a:pPr fontAlgn="auto">
              <a:spcBef>
                <a:spcPts val="0"/>
              </a:spcBef>
              <a:spcAft>
                <a:spcPts val="0"/>
              </a:spcAft>
              <a:defRPr/>
            </a:pPr>
            <a:r>
              <a:rPr lang="en-US" sz="1200" dirty="0" smtClean="0">
                <a:latin typeface="Calibri" pitchFamily="34" charset="0"/>
                <a:ea typeface="+mn-ea"/>
                <a:cs typeface="+mn-cs"/>
              </a:rPr>
              <a:t>Science Contact</a:t>
            </a:r>
            <a:endParaRPr lang="en-US" sz="1200" dirty="0">
              <a:latin typeface="Calibri" pitchFamily="34" charset="0"/>
              <a:ea typeface="+mn-ea"/>
              <a:cs typeface="+mn-cs"/>
            </a:endParaRPr>
          </a:p>
        </p:txBody>
      </p:sp>
      <p:cxnSp>
        <p:nvCxnSpPr>
          <p:cNvPr id="5124" name="AutoShape 7"/>
          <p:cNvCxnSpPr>
            <a:cxnSpLocks noChangeShapeType="1"/>
            <a:stCxn id="46" idx="2"/>
            <a:endCxn id="28" idx="0"/>
          </p:cNvCxnSpPr>
          <p:nvPr/>
        </p:nvCxnSpPr>
        <p:spPr bwMode="auto">
          <a:xfrm rot="5400000">
            <a:off x="1658938" y="5416550"/>
            <a:ext cx="946150" cy="0"/>
          </a:xfrm>
          <a:prstGeom prst="straightConnector1">
            <a:avLst/>
          </a:prstGeom>
          <a:noFill/>
          <a:ln w="19050">
            <a:solidFill>
              <a:schemeClr val="tx1"/>
            </a:solidFill>
            <a:round/>
            <a:headEnd/>
            <a:tailEnd type="triangle" w="lg" len="lg"/>
          </a:ln>
        </p:spPr>
      </p:cxnSp>
      <p:sp>
        <p:nvSpPr>
          <p:cNvPr id="5125" name="Rectangle 41"/>
          <p:cNvSpPr>
            <a:spLocks noChangeArrowheads="1"/>
          </p:cNvSpPr>
          <p:nvPr/>
        </p:nvSpPr>
        <p:spPr bwMode="auto">
          <a:xfrm>
            <a:off x="2052638" y="1368425"/>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1871663"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2136775" y="1873250"/>
            <a:ext cx="1768475" cy="101441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a:latin typeface="Calibri" pitchFamily="34" charset="0"/>
                <a:ea typeface="+mn-ea"/>
                <a:cs typeface="+mn-cs"/>
              </a:rPr>
              <a:t>Extent</a:t>
            </a:r>
          </a:p>
          <a:p>
            <a:pPr fontAlgn="auto">
              <a:spcBef>
                <a:spcPts val="0"/>
              </a:spcBef>
              <a:spcAft>
                <a:spcPts val="0"/>
              </a:spcAft>
              <a:defRPr/>
            </a:pPr>
            <a:r>
              <a:rPr lang="en-US" sz="1200" dirty="0">
                <a:latin typeface="Calibri" pitchFamily="34" charset="0"/>
                <a:ea typeface="+mn-ea"/>
                <a:cs typeface="+mn-cs"/>
              </a:rPr>
              <a:t>Geospatial Bounding Box</a:t>
            </a:r>
          </a:p>
          <a:p>
            <a:pPr fontAlgn="auto">
              <a:spcBef>
                <a:spcPts val="0"/>
              </a:spcBef>
              <a:spcAft>
                <a:spcPts val="0"/>
              </a:spcAft>
              <a:defRPr/>
            </a:pPr>
            <a:r>
              <a:rPr lang="en-US" sz="1200" dirty="0">
                <a:latin typeface="Calibri" pitchFamily="34" charset="0"/>
                <a:ea typeface="+mn-ea"/>
                <a:cs typeface="+mn-cs"/>
              </a:rPr>
              <a:t>Temporal Start/End</a:t>
            </a:r>
          </a:p>
          <a:p>
            <a:pPr fontAlgn="auto">
              <a:spcBef>
                <a:spcPts val="0"/>
              </a:spcBef>
              <a:spcAft>
                <a:spcPts val="0"/>
              </a:spcAft>
              <a:defRPr/>
            </a:pPr>
            <a:r>
              <a:rPr lang="en-US" sz="1200" dirty="0">
                <a:latin typeface="Calibri" pitchFamily="34" charset="0"/>
                <a:ea typeface="+mn-ea"/>
                <a:cs typeface="+mn-cs"/>
              </a:rPr>
              <a:t>Vertical Min/Max</a:t>
            </a:r>
          </a:p>
          <a:p>
            <a:pPr fontAlgn="auto">
              <a:spcBef>
                <a:spcPts val="0"/>
              </a:spcBef>
              <a:spcAft>
                <a:spcPts val="0"/>
              </a:spcAft>
              <a:defRPr/>
            </a:pPr>
            <a:r>
              <a:rPr lang="en-US" sz="1200" dirty="0">
                <a:latin typeface="Calibri" pitchFamily="34" charset="0"/>
                <a:ea typeface="+mn-ea"/>
                <a:cs typeface="+mn-cs"/>
              </a:rPr>
              <a:t>Place Keywords</a:t>
            </a:r>
          </a:p>
        </p:txBody>
      </p:sp>
      <p:sp>
        <p:nvSpPr>
          <p:cNvPr id="32" name="Oval 31"/>
          <p:cNvSpPr/>
          <p:nvPr/>
        </p:nvSpPr>
        <p:spPr>
          <a:xfrm>
            <a:off x="2763838" y="590867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16200000" flipH="1">
            <a:off x="1521620" y="4387056"/>
            <a:ext cx="3001962" cy="3175"/>
          </a:xfrm>
          <a:prstGeom prst="bentConnector3">
            <a:avLst>
              <a:gd name="adj1" fmla="val 50292"/>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3143250" y="3746500"/>
            <a:ext cx="1600200" cy="1196975"/>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a:latin typeface="Calibri" pitchFamily="34" charset="0"/>
                <a:ea typeface="+mn-ea"/>
                <a:cs typeface="+mn-cs"/>
              </a:rPr>
              <a:t>Distribution</a:t>
            </a:r>
          </a:p>
          <a:p>
            <a:pPr fontAlgn="auto">
              <a:spcBef>
                <a:spcPts val="0"/>
              </a:spcBef>
              <a:spcAft>
                <a:spcPts val="0"/>
              </a:spcAft>
              <a:defRPr/>
            </a:pPr>
            <a:r>
              <a:rPr lang="en-US" sz="1200" dirty="0">
                <a:latin typeface="Calibri" pitchFamily="34" charset="0"/>
                <a:ea typeface="+mn-ea"/>
                <a:cs typeface="+mn-cs"/>
              </a:rPr>
              <a:t>Distributor Contact</a:t>
            </a:r>
          </a:p>
          <a:p>
            <a:pPr fontAlgn="auto">
              <a:spcBef>
                <a:spcPts val="0"/>
              </a:spcBef>
              <a:spcAft>
                <a:spcPts val="0"/>
              </a:spcAft>
              <a:defRPr/>
            </a:pPr>
            <a:r>
              <a:rPr lang="en-US" sz="1200" dirty="0">
                <a:latin typeface="Calibri" pitchFamily="34" charset="0"/>
                <a:ea typeface="+mn-ea"/>
                <a:cs typeface="+mn-cs"/>
              </a:rPr>
              <a:t>Online Resource</a:t>
            </a:r>
          </a:p>
          <a:p>
            <a:pPr fontAlgn="auto">
              <a:spcBef>
                <a:spcPts val="0"/>
              </a:spcBef>
              <a:spcAft>
                <a:spcPts val="0"/>
              </a:spcAft>
              <a:defRPr/>
            </a:pPr>
            <a:r>
              <a:rPr lang="en-US" sz="1200" dirty="0">
                <a:latin typeface="Calibri" pitchFamily="34" charset="0"/>
                <a:ea typeface="+mn-ea"/>
                <a:cs typeface="+mn-cs"/>
              </a:rPr>
              <a:t>Distribution Format</a:t>
            </a:r>
          </a:p>
          <a:p>
            <a:pPr fontAlgn="auto">
              <a:spcBef>
                <a:spcPts val="0"/>
              </a:spcBef>
              <a:spcAft>
                <a:spcPts val="0"/>
              </a:spcAft>
              <a:defRPr/>
            </a:pPr>
            <a:r>
              <a:rPr lang="en-US" sz="1200" dirty="0">
                <a:latin typeface="Calibri" pitchFamily="34" charset="0"/>
                <a:ea typeface="+mn-ea"/>
                <a:cs typeface="+mn-cs"/>
              </a:rPr>
              <a:t>Data Center Keywords</a:t>
            </a:r>
          </a:p>
          <a:p>
            <a:pPr fontAlgn="auto">
              <a:spcBef>
                <a:spcPts val="0"/>
              </a:spcBef>
              <a:spcAft>
                <a:spcPts val="0"/>
              </a:spcAft>
              <a:defRPr/>
            </a:pPr>
            <a:r>
              <a:rPr lang="en-US" sz="1200" dirty="0">
                <a:latin typeface="Calibri" pitchFamily="34" charset="0"/>
                <a:ea typeface="+mn-ea"/>
                <a:cs typeface="+mn-cs"/>
              </a:rPr>
              <a:t>Browse Graphic</a:t>
            </a:r>
          </a:p>
        </p:txBody>
      </p:sp>
      <p:sp>
        <p:nvSpPr>
          <p:cNvPr id="37" name="Oval 36"/>
          <p:cNvSpPr/>
          <p:nvPr/>
        </p:nvSpPr>
        <p:spPr>
          <a:xfrm>
            <a:off x="3684588"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16200000" flipH="1">
            <a:off x="3471069" y="5415756"/>
            <a:ext cx="946150" cy="1588"/>
          </a:xfrm>
          <a:prstGeom prst="bentConnector3">
            <a:avLst>
              <a:gd name="adj1" fmla="val 51005"/>
            </a:avLst>
          </a:prstGeom>
          <a:noFill/>
          <a:ln w="19050">
            <a:solidFill>
              <a:schemeClr val="tx1"/>
            </a:solidFill>
            <a:miter lim="800000"/>
            <a:headEnd/>
            <a:tailEnd type="triangle" w="lg" len="lg"/>
          </a:ln>
        </p:spPr>
      </p:cxnSp>
      <p:sp>
        <p:nvSpPr>
          <p:cNvPr id="29" name="Text Box 5"/>
          <p:cNvSpPr txBox="1">
            <a:spLocks noChangeArrowheads="1"/>
          </p:cNvSpPr>
          <p:nvPr/>
        </p:nvSpPr>
        <p:spPr bwMode="auto">
          <a:xfrm>
            <a:off x="4197350" y="1873250"/>
            <a:ext cx="1374775" cy="101441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a:latin typeface="Calibri" pitchFamily="34" charset="0"/>
                <a:ea typeface="+mn-ea"/>
                <a:cs typeface="+mn-cs"/>
              </a:rPr>
              <a:t>Text Searches</a:t>
            </a:r>
          </a:p>
          <a:p>
            <a:pPr fontAlgn="auto">
              <a:spcBef>
                <a:spcPts val="0"/>
              </a:spcBef>
              <a:spcAft>
                <a:spcPts val="0"/>
              </a:spcAft>
              <a:defRPr/>
            </a:pPr>
            <a:r>
              <a:rPr lang="en-US" sz="1200" dirty="0">
                <a:latin typeface="Calibri" pitchFamily="34" charset="0"/>
                <a:ea typeface="+mn-ea"/>
                <a:cs typeface="+mn-cs"/>
              </a:rPr>
              <a:t>Purpose</a:t>
            </a:r>
          </a:p>
          <a:p>
            <a:pPr fontAlgn="auto">
              <a:spcBef>
                <a:spcPts val="0"/>
              </a:spcBef>
              <a:spcAft>
                <a:spcPts val="0"/>
              </a:spcAft>
              <a:defRPr/>
            </a:pPr>
            <a:r>
              <a:rPr lang="en-US" sz="1200" dirty="0">
                <a:latin typeface="Calibri" pitchFamily="34" charset="0"/>
                <a:ea typeface="+mn-ea"/>
                <a:cs typeface="+mn-cs"/>
              </a:rPr>
              <a:t>Extent Description</a:t>
            </a:r>
          </a:p>
          <a:p>
            <a:pPr fontAlgn="auto">
              <a:spcBef>
                <a:spcPts val="0"/>
              </a:spcBef>
              <a:spcAft>
                <a:spcPts val="0"/>
              </a:spcAft>
              <a:defRPr/>
            </a:pPr>
            <a:r>
              <a:rPr lang="en-US" sz="1200" dirty="0">
                <a:latin typeface="Calibri" pitchFamily="34" charset="0"/>
                <a:ea typeface="+mn-ea"/>
                <a:cs typeface="+mn-cs"/>
              </a:rPr>
              <a:t>Lineage Statement</a:t>
            </a:r>
          </a:p>
          <a:p>
            <a:pPr fontAlgn="auto">
              <a:spcBef>
                <a:spcPts val="0"/>
              </a:spcBef>
              <a:spcAft>
                <a:spcPts val="0"/>
              </a:spcAft>
              <a:defRPr/>
            </a:pPr>
            <a:r>
              <a:rPr lang="en-US" sz="1200" dirty="0">
                <a:latin typeface="Calibri" pitchFamily="34" charset="0"/>
                <a:ea typeface="+mn-ea"/>
                <a:cs typeface="+mn-cs"/>
              </a:rPr>
              <a:t>Project Keywords</a:t>
            </a:r>
          </a:p>
        </p:txBody>
      </p:sp>
      <p:cxnSp>
        <p:nvCxnSpPr>
          <p:cNvPr id="5135" name="AutoShape 7"/>
          <p:cNvCxnSpPr>
            <a:cxnSpLocks noChangeShapeType="1"/>
            <a:stCxn id="29" idx="2"/>
            <a:endCxn id="33" idx="0"/>
          </p:cNvCxnSpPr>
          <p:nvPr/>
        </p:nvCxnSpPr>
        <p:spPr bwMode="auto">
          <a:xfrm rot="16200000" flipH="1">
            <a:off x="3384551" y="4387850"/>
            <a:ext cx="3001962" cy="1587"/>
          </a:xfrm>
          <a:prstGeom prst="bentConnector3">
            <a:avLst>
              <a:gd name="adj1" fmla="val 50292"/>
            </a:avLst>
          </a:prstGeom>
          <a:noFill/>
          <a:ln w="19050">
            <a:solidFill>
              <a:schemeClr val="tx1"/>
            </a:solidFill>
            <a:miter lim="800000"/>
            <a:headEnd/>
            <a:tailEnd type="triangle" w="lg" len="lg"/>
          </a:ln>
        </p:spPr>
      </p:cxnSp>
      <p:sp>
        <p:nvSpPr>
          <p:cNvPr id="33" name="Oval 32"/>
          <p:cNvSpPr/>
          <p:nvPr/>
        </p:nvSpPr>
        <p:spPr>
          <a:xfrm>
            <a:off x="4625975" y="5908675"/>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 Box 5"/>
          <p:cNvSpPr txBox="1">
            <a:spLocks noChangeArrowheads="1"/>
          </p:cNvSpPr>
          <p:nvPr/>
        </p:nvSpPr>
        <p:spPr bwMode="auto">
          <a:xfrm>
            <a:off x="7373938" y="3746500"/>
            <a:ext cx="1300162" cy="101441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a:latin typeface="Calibri" pitchFamily="34" charset="0"/>
                <a:ea typeface="+mn-ea"/>
                <a:cs typeface="+mn-cs"/>
              </a:rPr>
              <a:t>Quality/Lineage</a:t>
            </a:r>
          </a:p>
          <a:p>
            <a:pPr fontAlgn="auto">
              <a:spcBef>
                <a:spcPts val="0"/>
              </a:spcBef>
              <a:spcAft>
                <a:spcPts val="0"/>
              </a:spcAft>
              <a:defRPr/>
            </a:pPr>
            <a:r>
              <a:rPr lang="en-US" sz="1200" dirty="0">
                <a:latin typeface="Calibri" pitchFamily="34" charset="0"/>
                <a:ea typeface="+mn-ea"/>
                <a:cs typeface="+mn-cs"/>
              </a:rPr>
              <a:t>Sources</a:t>
            </a:r>
          </a:p>
          <a:p>
            <a:pPr fontAlgn="auto">
              <a:spcBef>
                <a:spcPts val="0"/>
              </a:spcBef>
              <a:spcAft>
                <a:spcPts val="0"/>
              </a:spcAft>
              <a:defRPr/>
            </a:pPr>
            <a:r>
              <a:rPr lang="en-US" sz="1200" dirty="0">
                <a:latin typeface="Calibri" pitchFamily="34" charset="0"/>
                <a:ea typeface="+mn-ea"/>
                <a:cs typeface="+mn-cs"/>
              </a:rPr>
              <a:t>Process Steps</a:t>
            </a:r>
          </a:p>
          <a:p>
            <a:pPr fontAlgn="auto">
              <a:spcBef>
                <a:spcPts val="0"/>
              </a:spcBef>
              <a:spcAft>
                <a:spcPts val="0"/>
              </a:spcAft>
              <a:defRPr/>
            </a:pPr>
            <a:r>
              <a:rPr lang="en-US" sz="1200" dirty="0">
                <a:latin typeface="Calibri" pitchFamily="34" charset="0"/>
                <a:ea typeface="+mn-ea"/>
                <a:cs typeface="+mn-cs"/>
              </a:rPr>
              <a:t>Quality Reports / Coverages</a:t>
            </a:r>
          </a:p>
        </p:txBody>
      </p:sp>
      <p:sp>
        <p:nvSpPr>
          <p:cNvPr id="44" name="Oval 43"/>
          <p:cNvSpPr/>
          <p:nvPr/>
        </p:nvSpPr>
        <p:spPr>
          <a:xfrm>
            <a:off x="5884863"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9" name="AutoShape 7"/>
          <p:cNvCxnSpPr>
            <a:cxnSpLocks noChangeShapeType="1"/>
            <a:stCxn id="54" idx="2"/>
            <a:endCxn id="44" idx="0"/>
          </p:cNvCxnSpPr>
          <p:nvPr/>
        </p:nvCxnSpPr>
        <p:spPr bwMode="auto">
          <a:xfrm rot="16200000" flipH="1">
            <a:off x="5580063" y="5324475"/>
            <a:ext cx="1128712" cy="1588"/>
          </a:xfrm>
          <a:prstGeom prst="bentConnector3">
            <a:avLst>
              <a:gd name="adj1" fmla="val 50773"/>
            </a:avLst>
          </a:prstGeom>
          <a:noFill/>
          <a:ln w="19050">
            <a:solidFill>
              <a:schemeClr val="tx1"/>
            </a:solidFill>
            <a:miter lim="800000"/>
            <a:headEnd/>
            <a:tailEnd type="triangle" w="lg" len="lg"/>
          </a:ln>
        </p:spPr>
      </p:cxnSp>
      <p:sp>
        <p:nvSpPr>
          <p:cNvPr id="54" name="Text Box 5"/>
          <p:cNvSpPr txBox="1">
            <a:spLocks noChangeArrowheads="1"/>
          </p:cNvSpPr>
          <p:nvPr/>
        </p:nvSpPr>
        <p:spPr bwMode="auto">
          <a:xfrm>
            <a:off x="5276850" y="3746500"/>
            <a:ext cx="1733550" cy="101441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a:latin typeface="Calibri" pitchFamily="34" charset="0"/>
                <a:ea typeface="+mn-ea"/>
                <a:cs typeface="+mn-cs"/>
              </a:rPr>
              <a:t>Acquisition Information</a:t>
            </a:r>
          </a:p>
          <a:p>
            <a:pPr fontAlgn="auto">
              <a:spcBef>
                <a:spcPts val="0"/>
              </a:spcBef>
              <a:spcAft>
                <a:spcPts val="0"/>
              </a:spcAft>
              <a:defRPr/>
            </a:pPr>
            <a:r>
              <a:rPr lang="en-US" sz="1200" dirty="0">
                <a:latin typeface="Calibri" pitchFamily="34" charset="0"/>
                <a:ea typeface="+mn-ea"/>
                <a:cs typeface="+mn-cs"/>
              </a:rPr>
              <a:t>Instrument</a:t>
            </a:r>
          </a:p>
          <a:p>
            <a:pPr fontAlgn="auto">
              <a:spcBef>
                <a:spcPts val="0"/>
              </a:spcBef>
              <a:spcAft>
                <a:spcPts val="0"/>
              </a:spcAft>
              <a:defRPr/>
            </a:pPr>
            <a:r>
              <a:rPr lang="en-US" sz="1200" dirty="0">
                <a:latin typeface="Calibri" pitchFamily="34" charset="0"/>
                <a:ea typeface="+mn-ea"/>
                <a:cs typeface="+mn-cs"/>
              </a:rPr>
              <a:t>Platform</a:t>
            </a:r>
          </a:p>
          <a:p>
            <a:pPr fontAlgn="auto">
              <a:spcBef>
                <a:spcPts val="0"/>
              </a:spcBef>
              <a:spcAft>
                <a:spcPts val="0"/>
              </a:spcAft>
              <a:defRPr/>
            </a:pPr>
            <a:r>
              <a:rPr lang="en-US" sz="1200" dirty="0">
                <a:latin typeface="Calibri" pitchFamily="34" charset="0"/>
                <a:ea typeface="+mn-ea"/>
                <a:cs typeface="+mn-cs"/>
              </a:rPr>
              <a:t>Instrument Keywords</a:t>
            </a:r>
          </a:p>
          <a:p>
            <a:pPr fontAlgn="auto">
              <a:spcBef>
                <a:spcPts val="0"/>
              </a:spcBef>
              <a:spcAft>
                <a:spcPts val="0"/>
              </a:spcAft>
              <a:defRPr/>
            </a:pPr>
            <a:r>
              <a:rPr lang="en-US" sz="1200" dirty="0">
                <a:latin typeface="Calibri" pitchFamily="34" charset="0"/>
                <a:ea typeface="+mn-ea"/>
                <a:cs typeface="+mn-cs"/>
              </a:rPr>
              <a:t>Platform Keywords</a:t>
            </a:r>
          </a:p>
        </p:txBody>
      </p:sp>
      <p:sp>
        <p:nvSpPr>
          <p:cNvPr id="55" name="Oval 54"/>
          <p:cNvSpPr/>
          <p:nvPr/>
        </p:nvSpPr>
        <p:spPr>
          <a:xfrm>
            <a:off x="6908800" y="5908675"/>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42" name="AutoShape 7"/>
          <p:cNvCxnSpPr>
            <a:cxnSpLocks noChangeShapeType="1"/>
            <a:stCxn id="24" idx="2"/>
            <a:endCxn id="55" idx="0"/>
          </p:cNvCxnSpPr>
          <p:nvPr/>
        </p:nvCxnSpPr>
        <p:spPr bwMode="auto">
          <a:xfrm rot="5400000">
            <a:off x="5668169" y="4388644"/>
            <a:ext cx="3001962" cy="0"/>
          </a:xfrm>
          <a:prstGeom prst="straightConnector1">
            <a:avLst/>
          </a:prstGeom>
          <a:noFill/>
          <a:ln w="19050">
            <a:solidFill>
              <a:schemeClr val="tx1"/>
            </a:solidFill>
            <a:round/>
            <a:headEnd/>
            <a:tailEnd type="triangle" w="lg" len="lg"/>
          </a:ln>
        </p:spPr>
      </p:cxnSp>
      <p:sp>
        <p:nvSpPr>
          <p:cNvPr id="24" name="Text Box 5"/>
          <p:cNvSpPr txBox="1">
            <a:spLocks noChangeArrowheads="1"/>
          </p:cNvSpPr>
          <p:nvPr/>
        </p:nvSpPr>
        <p:spPr bwMode="auto">
          <a:xfrm>
            <a:off x="6408738" y="1873250"/>
            <a:ext cx="1520825" cy="1014413"/>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a:latin typeface="Calibri" pitchFamily="34" charset="0"/>
                <a:ea typeface="+mn-ea"/>
                <a:cs typeface="+mn-cs"/>
              </a:rPr>
              <a:t>Content Information</a:t>
            </a:r>
          </a:p>
          <a:p>
            <a:pPr fontAlgn="auto">
              <a:spcBef>
                <a:spcPts val="0"/>
              </a:spcBef>
              <a:spcAft>
                <a:spcPts val="0"/>
              </a:spcAft>
              <a:defRPr/>
            </a:pPr>
            <a:r>
              <a:rPr lang="en-US" sz="1200" dirty="0">
                <a:latin typeface="Calibri" pitchFamily="34" charset="0"/>
                <a:ea typeface="+mn-ea"/>
                <a:cs typeface="+mn-cs"/>
              </a:rPr>
              <a:t>Attribute Type</a:t>
            </a:r>
          </a:p>
          <a:p>
            <a:pPr fontAlgn="auto">
              <a:spcBef>
                <a:spcPts val="0"/>
              </a:spcBef>
              <a:spcAft>
                <a:spcPts val="0"/>
              </a:spcAft>
              <a:defRPr/>
            </a:pPr>
            <a:r>
              <a:rPr lang="en-US" sz="1200" dirty="0">
                <a:latin typeface="Calibri" pitchFamily="34" charset="0"/>
                <a:ea typeface="+mn-ea"/>
                <a:cs typeface="+mn-cs"/>
              </a:rPr>
              <a:t>Attribute Names</a:t>
            </a:r>
          </a:p>
          <a:p>
            <a:pPr fontAlgn="auto">
              <a:spcBef>
                <a:spcPts val="0"/>
              </a:spcBef>
              <a:spcAft>
                <a:spcPts val="0"/>
              </a:spcAft>
              <a:defRPr/>
            </a:pPr>
            <a:r>
              <a:rPr lang="en-US" sz="1200" dirty="0">
                <a:latin typeface="Calibri" pitchFamily="34" charset="0"/>
                <a:ea typeface="+mn-ea"/>
                <a:cs typeface="+mn-cs"/>
              </a:rPr>
              <a:t>Attribute Definitions</a:t>
            </a:r>
          </a:p>
          <a:p>
            <a:pPr fontAlgn="auto">
              <a:spcBef>
                <a:spcPts val="0"/>
              </a:spcBef>
              <a:spcAft>
                <a:spcPts val="0"/>
              </a:spcAft>
              <a:defRPr/>
            </a:pPr>
            <a:r>
              <a:rPr lang="en-US" sz="1200" dirty="0">
                <a:latin typeface="Calibri" pitchFamily="34" charset="0"/>
                <a:ea typeface="+mn-ea"/>
                <a:cs typeface="+mn-cs"/>
              </a:rPr>
              <a:t>Attribute Units</a:t>
            </a:r>
          </a:p>
        </p:txBody>
      </p:sp>
      <p:sp>
        <p:nvSpPr>
          <p:cNvPr id="25" name="Oval 24"/>
          <p:cNvSpPr/>
          <p:nvPr/>
        </p:nvSpPr>
        <p:spPr>
          <a:xfrm>
            <a:off x="7764463"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46" name="AutoShape 7"/>
          <p:cNvCxnSpPr>
            <a:cxnSpLocks noChangeShapeType="1"/>
            <a:stCxn id="43" idx="2"/>
            <a:endCxn id="25" idx="0"/>
          </p:cNvCxnSpPr>
          <p:nvPr/>
        </p:nvCxnSpPr>
        <p:spPr bwMode="auto">
          <a:xfrm rot="5400000">
            <a:off x="7460457" y="5325269"/>
            <a:ext cx="1128712" cy="0"/>
          </a:xfrm>
          <a:prstGeom prst="straightConnector1">
            <a:avLst/>
          </a:prstGeom>
          <a:noFill/>
          <a:ln w="19050">
            <a:solidFill>
              <a:schemeClr val="tx1"/>
            </a:solidFill>
            <a:round/>
            <a:headEnd/>
            <a:tailEnd type="triangle" w="lg" len="lg"/>
          </a:ln>
        </p:spPr>
      </p:cxnSp>
      <p:grpSp>
        <p:nvGrpSpPr>
          <p:cNvPr id="2" name="Group 37"/>
          <p:cNvGrpSpPr>
            <a:grpSpLocks/>
          </p:cNvGrpSpPr>
          <p:nvPr/>
        </p:nvGrpSpPr>
        <p:grpSpPr bwMode="auto">
          <a:xfrm>
            <a:off x="457200" y="1069975"/>
            <a:ext cx="5572125" cy="314325"/>
            <a:chOff x="288" y="330"/>
            <a:chExt cx="3186" cy="198"/>
          </a:xfrm>
        </p:grpSpPr>
        <p:sp>
          <p:nvSpPr>
            <p:cNvPr id="19491" name="Line 38"/>
            <p:cNvSpPr>
              <a:spLocks noChangeShapeType="1"/>
            </p:cNvSpPr>
            <p:nvPr/>
          </p:nvSpPr>
          <p:spPr bwMode="auto">
            <a:xfrm>
              <a:off x="288" y="426"/>
              <a:ext cx="3186" cy="0"/>
            </a:xfrm>
            <a:prstGeom prst="line">
              <a:avLst/>
            </a:prstGeom>
            <a:noFill/>
            <a:ln w="38100">
              <a:solidFill>
                <a:srgbClr val="777777"/>
              </a:solidFill>
              <a:prstDash val="sysDot"/>
              <a:round/>
              <a:headEnd type="triangle" w="lg" len="med"/>
              <a:tailEnd type="triangle" w="lg" len="med"/>
            </a:ln>
          </p:spPr>
          <p:txBody>
            <a:bodyPr>
              <a:prstTxWarp prst="textNoShape">
                <a:avLst/>
              </a:prstTxWarp>
            </a:bodyPr>
            <a:lstStyle/>
            <a:p>
              <a:endParaRPr lang="en-US"/>
            </a:p>
          </p:txBody>
        </p:sp>
        <p:sp>
          <p:nvSpPr>
            <p:cNvPr id="34" name="Text Box 39"/>
            <p:cNvSpPr txBox="1">
              <a:spLocks noChangeArrowheads="1"/>
            </p:cNvSpPr>
            <p:nvPr/>
          </p:nvSpPr>
          <p:spPr bwMode="auto">
            <a:xfrm>
              <a:off x="1621" y="330"/>
              <a:ext cx="521" cy="198"/>
            </a:xfrm>
            <a:prstGeom prst="rect">
              <a:avLst/>
            </a:prstGeom>
            <a:solidFill>
              <a:schemeClr val="bg1"/>
            </a:solidFill>
            <a:ln w="9525" algn="ctr">
              <a:solidFill>
                <a:schemeClr val="tx1"/>
              </a:solidFill>
              <a:miter lim="800000"/>
              <a:headEnd/>
              <a:tailEnd/>
            </a:ln>
            <a:effectLst>
              <a:outerShdw dist="45791" dir="3378596" algn="ctr" rotWithShape="0">
                <a:schemeClr val="bg2">
                  <a:alpha val="50000"/>
                </a:schemeClr>
              </a:outerShdw>
            </a:effectLst>
          </p:spPr>
          <p:txBody>
            <a:bodyPr wrap="none">
              <a:spAutoFit/>
            </a:bodyPr>
            <a:lstStyle/>
            <a:p>
              <a:pPr algn="ctr" fontAlgn="auto">
                <a:spcBef>
                  <a:spcPts val="0"/>
                </a:spcBef>
                <a:spcAft>
                  <a:spcPts val="0"/>
                </a:spcAft>
                <a:defRPr/>
              </a:pPr>
              <a:r>
                <a:rPr lang="en-US" sz="1400" b="1" dirty="0">
                  <a:latin typeface="+mn-lt"/>
                  <a:ea typeface="+mn-ea"/>
                  <a:cs typeface="+mn-cs"/>
                </a:rPr>
                <a:t>Discovery</a:t>
              </a:r>
            </a:p>
          </p:txBody>
        </p:sp>
      </p:grpSp>
      <p:cxnSp>
        <p:nvCxnSpPr>
          <p:cNvPr id="35" name="AutoShape 40"/>
          <p:cNvCxnSpPr>
            <a:cxnSpLocks noChangeShapeType="1"/>
            <a:stCxn id="19484" idx="2"/>
            <a:endCxn id="19485" idx="0"/>
          </p:cNvCxnSpPr>
          <p:nvPr/>
        </p:nvCxnSpPr>
        <p:spPr bwMode="auto">
          <a:xfrm rot="5400000">
            <a:off x="3016251" y="3406775"/>
            <a:ext cx="5226050" cy="803275"/>
          </a:xfrm>
          <a:prstGeom prst="bentConnector3">
            <a:avLst>
              <a:gd name="adj1" fmla="val 40426"/>
            </a:avLst>
          </a:prstGeom>
          <a:noFill/>
          <a:ln w="38100">
            <a:solidFill>
              <a:srgbClr val="777777"/>
            </a:solidFill>
            <a:prstDash val="sysDot"/>
            <a:miter lim="800000"/>
            <a:headEnd/>
            <a:tailEnd/>
          </a:ln>
        </p:spPr>
      </p:cxnSp>
      <p:sp>
        <p:nvSpPr>
          <p:cNvPr id="19484" name="Rectangle 35"/>
          <p:cNvSpPr>
            <a:spLocks noChangeArrowheads="1"/>
          </p:cNvSpPr>
          <p:nvPr/>
        </p:nvSpPr>
        <p:spPr bwMode="auto">
          <a:xfrm>
            <a:off x="5913438" y="1044575"/>
            <a:ext cx="234950" cy="150813"/>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9" name="Line 38"/>
          <p:cNvSpPr>
            <a:spLocks noChangeShapeType="1"/>
          </p:cNvSpPr>
          <p:nvPr/>
        </p:nvSpPr>
        <p:spPr bwMode="auto">
          <a:xfrm>
            <a:off x="6021388" y="1220788"/>
            <a:ext cx="2652712" cy="17462"/>
          </a:xfrm>
          <a:prstGeom prst="line">
            <a:avLst/>
          </a:prstGeom>
          <a:noFill/>
          <a:ln w="38100">
            <a:solidFill>
              <a:srgbClr val="777777"/>
            </a:solidFill>
            <a:prstDash val="sysDot"/>
            <a:round/>
            <a:headEnd type="triangle" w="lg" len="med"/>
            <a:tailEnd type="triangle" w="lg" len="med"/>
          </a:ln>
        </p:spPr>
        <p:txBody>
          <a:bodyPr>
            <a:prstTxWarp prst="textNoShape">
              <a:avLst/>
            </a:prstTxWarp>
          </a:bodyPr>
          <a:lstStyle/>
          <a:p>
            <a:endParaRPr lang="en-US"/>
          </a:p>
        </p:txBody>
      </p:sp>
      <p:sp>
        <p:nvSpPr>
          <p:cNvPr id="50" name="Text Box 39"/>
          <p:cNvSpPr txBox="1">
            <a:spLocks noChangeArrowheads="1"/>
          </p:cNvSpPr>
          <p:nvPr/>
        </p:nvSpPr>
        <p:spPr bwMode="auto">
          <a:xfrm>
            <a:off x="6661150" y="1069975"/>
            <a:ext cx="1498600" cy="314325"/>
          </a:xfrm>
          <a:prstGeom prst="rect">
            <a:avLst/>
          </a:prstGeom>
          <a:solidFill>
            <a:schemeClr val="bg1"/>
          </a:solidFill>
          <a:ln w="9525" algn="ctr">
            <a:solidFill>
              <a:schemeClr val="tx1"/>
            </a:solidFill>
            <a:miter lim="800000"/>
            <a:headEnd/>
            <a:tailEnd/>
          </a:ln>
          <a:effectLst>
            <a:outerShdw dist="45791" dir="3378596" algn="ctr" rotWithShape="0">
              <a:schemeClr val="bg2">
                <a:alpha val="50000"/>
              </a:schemeClr>
            </a:outerShdw>
          </a:effectLst>
        </p:spPr>
        <p:txBody>
          <a:bodyPr>
            <a:spAutoFit/>
          </a:bodyPr>
          <a:lstStyle/>
          <a:p>
            <a:pPr algn="ctr" fontAlgn="auto">
              <a:spcBef>
                <a:spcPts val="0"/>
              </a:spcBef>
              <a:spcAft>
                <a:spcPts val="0"/>
              </a:spcAft>
              <a:defRPr/>
            </a:pPr>
            <a:r>
              <a:rPr lang="en-US" sz="1400" b="1" dirty="0">
                <a:latin typeface="+mn-lt"/>
                <a:ea typeface="+mn-ea"/>
                <a:cs typeface="+mn-cs"/>
              </a:rPr>
              <a:t>Understanding</a:t>
            </a:r>
          </a:p>
        </p:txBody>
      </p:sp>
      <p:sp>
        <p:nvSpPr>
          <p:cNvPr id="46" name="Text Box 5"/>
          <p:cNvSpPr txBox="1">
            <a:spLocks noChangeArrowheads="1"/>
          </p:cNvSpPr>
          <p:nvPr/>
        </p:nvSpPr>
        <p:spPr bwMode="auto">
          <a:xfrm>
            <a:off x="1414463" y="3746500"/>
            <a:ext cx="1433512" cy="1196975"/>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Connection</a:t>
            </a:r>
            <a:endParaRPr lang="en-US" sz="1200" b="1" dirty="0">
              <a:latin typeface="Calibri" pitchFamily="34" charset="0"/>
              <a:ea typeface="+mn-ea"/>
              <a:cs typeface="+mn-cs"/>
            </a:endParaRPr>
          </a:p>
          <a:p>
            <a:pPr fontAlgn="auto">
              <a:spcBef>
                <a:spcPts val="0"/>
              </a:spcBef>
              <a:spcAft>
                <a:spcPts val="0"/>
              </a:spcAft>
              <a:defRPr/>
            </a:pPr>
            <a:r>
              <a:rPr lang="en-US" sz="1200" dirty="0" err="1">
                <a:latin typeface="Calibri" pitchFamily="34" charset="0"/>
                <a:ea typeface="+mn-ea"/>
                <a:cs typeface="+mn-cs"/>
              </a:rPr>
              <a:t>OnlineResource</a:t>
            </a:r>
            <a:r>
              <a:rPr lang="en-US" sz="1200" dirty="0">
                <a:latin typeface="Calibri" pitchFamily="34" charset="0"/>
                <a:ea typeface="+mn-ea"/>
                <a:cs typeface="+mn-cs"/>
              </a:rPr>
              <a:t>:</a:t>
            </a:r>
          </a:p>
          <a:p>
            <a:pPr fontAlgn="auto">
              <a:spcBef>
                <a:spcPts val="0"/>
              </a:spcBef>
              <a:spcAft>
                <a:spcPts val="0"/>
              </a:spcAft>
              <a:defRPr/>
            </a:pPr>
            <a:r>
              <a:rPr lang="en-US" sz="1200" dirty="0">
                <a:latin typeface="Calibri" pitchFamily="34" charset="0"/>
                <a:ea typeface="+mn-ea"/>
                <a:cs typeface="+mn-cs"/>
              </a:rPr>
              <a:t>Linkage (URL)</a:t>
            </a:r>
          </a:p>
          <a:p>
            <a:pPr fontAlgn="auto">
              <a:spcBef>
                <a:spcPts val="0"/>
              </a:spcBef>
              <a:spcAft>
                <a:spcPts val="0"/>
              </a:spcAft>
              <a:defRPr/>
            </a:pPr>
            <a:r>
              <a:rPr lang="en-US" sz="1200" dirty="0">
                <a:latin typeface="Calibri" pitchFamily="34" charset="0"/>
                <a:ea typeface="+mn-ea"/>
                <a:cs typeface="+mn-cs"/>
              </a:rPr>
              <a:t>Name</a:t>
            </a:r>
          </a:p>
          <a:p>
            <a:pPr fontAlgn="auto">
              <a:spcBef>
                <a:spcPts val="0"/>
              </a:spcBef>
              <a:spcAft>
                <a:spcPts val="0"/>
              </a:spcAft>
              <a:defRPr/>
            </a:pPr>
            <a:r>
              <a:rPr lang="en-US" sz="1200" dirty="0">
                <a:latin typeface="Calibri" pitchFamily="34" charset="0"/>
                <a:ea typeface="+mn-ea"/>
                <a:cs typeface="+mn-cs"/>
              </a:rPr>
              <a:t>Description</a:t>
            </a:r>
          </a:p>
          <a:p>
            <a:pPr fontAlgn="auto">
              <a:spcBef>
                <a:spcPts val="0"/>
              </a:spcBef>
              <a:spcAft>
                <a:spcPts val="0"/>
              </a:spcAft>
              <a:defRPr/>
            </a:pPr>
            <a:r>
              <a:rPr lang="en-US" sz="1200" dirty="0">
                <a:latin typeface="Calibri" pitchFamily="34" charset="0"/>
                <a:ea typeface="+mn-ea"/>
                <a:cs typeface="+mn-cs"/>
              </a:rPr>
              <a:t>Function</a:t>
            </a:r>
          </a:p>
        </p:txBody>
      </p:sp>
      <p:sp>
        <p:nvSpPr>
          <p:cNvPr id="47" name="Oval 46"/>
          <p:cNvSpPr/>
          <p:nvPr/>
        </p:nvSpPr>
        <p:spPr>
          <a:xfrm>
            <a:off x="866775"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rot="5400000">
            <a:off x="-10319" y="4755357"/>
            <a:ext cx="2274887" cy="0"/>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Spiral Development / Training: </a:t>
            </a:r>
            <a:r>
              <a:rPr lang="en-US" sz="3200" dirty="0" smtClean="0">
                <a:latin typeface="Calibri" pitchFamily="34" charset="0"/>
              </a:rPr>
              <a:t>Potential Spirals</a:t>
            </a:r>
            <a:endParaRPr lang="en-US" sz="3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5125"/>
                                        </p:tgtEl>
                                        <p:attrNameLst>
                                          <p:attrName>style.visibility</p:attrName>
                                        </p:attrNameLst>
                                      </p:cBhvr>
                                      <p:to>
                                        <p:strVal val="visible"/>
                                      </p:to>
                                    </p:set>
                                    <p:animEffect transition="in" filter="wipe(up)">
                                      <p:cBhvr>
                                        <p:cTn id="24" dur="500"/>
                                        <p:tgtEl>
                                          <p:spTgt spid="512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nodePh="1">
                                  <p:stCondLst>
                                    <p:cond delay="0"/>
                                  </p:stCondLst>
                                  <p:endCondLst>
                                    <p:cond evt="begin" delay="0">
                                      <p:tn val="30"/>
                                    </p:cond>
                                  </p:endCondLst>
                                  <p:childTnLst>
                                    <p:set>
                                      <p:cBhvr>
                                        <p:cTn id="31" dur="1" fill="hold">
                                          <p:stCondLst>
                                            <p:cond delay="0"/>
                                          </p:stCondLst>
                                        </p:cTn>
                                        <p:tgtEl>
                                          <p:spTgt spid="5126"/>
                                        </p:tgtEl>
                                        <p:attrNameLst>
                                          <p:attrName>style.visibility</p:attrName>
                                        </p:attrNameLst>
                                      </p:cBhvr>
                                      <p:to>
                                        <p:strVal val="visible"/>
                                      </p:to>
                                    </p:set>
                                    <p:animEffect transition="in" filter="wipe(up)">
                                      <p:cBhvr>
                                        <p:cTn id="32" dur="500"/>
                                        <p:tgtEl>
                                          <p:spTgt spid="512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par>
                                <p:cTn id="39" presetID="22" presetClass="entr" presetSubtype="1" fill="hold" nodeType="withEffect">
                                  <p:stCondLst>
                                    <p:cond delay="0"/>
                                  </p:stCondLst>
                                  <p:childTnLst>
                                    <p:set>
                                      <p:cBhvr>
                                        <p:cTn id="40" dur="1" fill="hold">
                                          <p:stCondLst>
                                            <p:cond delay="0"/>
                                          </p:stCondLst>
                                        </p:cTn>
                                        <p:tgtEl>
                                          <p:spTgt spid="5130"/>
                                        </p:tgtEl>
                                        <p:attrNameLst>
                                          <p:attrName>style.visibility</p:attrName>
                                        </p:attrNameLst>
                                      </p:cBhvr>
                                      <p:to>
                                        <p:strVal val="visible"/>
                                      </p:to>
                                    </p:set>
                                    <p:animEffect transition="in" filter="wipe(up)">
                                      <p:cBhvr>
                                        <p:cTn id="41" dur="500"/>
                                        <p:tgtEl>
                                          <p:spTgt spid="51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500"/>
                                        <p:tgtEl>
                                          <p:spTgt spid="3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500"/>
                                        <p:tgtEl>
                                          <p:spTgt spid="37"/>
                                        </p:tgtEl>
                                      </p:cBhvr>
                                    </p:animEffect>
                                  </p:childTnLst>
                                </p:cTn>
                              </p:par>
                              <p:par>
                                <p:cTn id="50" presetID="22" presetClass="entr" presetSubtype="1" fill="hold" nodeType="withEffect">
                                  <p:stCondLst>
                                    <p:cond delay="0"/>
                                  </p:stCondLst>
                                  <p:childTnLst>
                                    <p:set>
                                      <p:cBhvr>
                                        <p:cTn id="51" dur="1" fill="hold">
                                          <p:stCondLst>
                                            <p:cond delay="0"/>
                                          </p:stCondLst>
                                        </p:cTn>
                                        <p:tgtEl>
                                          <p:spTgt spid="5133"/>
                                        </p:tgtEl>
                                        <p:attrNameLst>
                                          <p:attrName>style.visibility</p:attrName>
                                        </p:attrNameLst>
                                      </p:cBhvr>
                                      <p:to>
                                        <p:strVal val="visible"/>
                                      </p:to>
                                    </p:set>
                                    <p:animEffect transition="in" filter="wipe(up)">
                                      <p:cBhvr>
                                        <p:cTn id="52" dur="500"/>
                                        <p:tgtEl>
                                          <p:spTgt spid="51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par>
                                <p:cTn id="58" presetID="22" presetClass="entr" presetSubtype="1" fill="hold" nodeType="withEffect">
                                  <p:stCondLst>
                                    <p:cond delay="0"/>
                                  </p:stCondLst>
                                  <p:childTnLst>
                                    <p:set>
                                      <p:cBhvr>
                                        <p:cTn id="59" dur="1" fill="hold">
                                          <p:stCondLst>
                                            <p:cond delay="0"/>
                                          </p:stCondLst>
                                        </p:cTn>
                                        <p:tgtEl>
                                          <p:spTgt spid="5135"/>
                                        </p:tgtEl>
                                        <p:attrNameLst>
                                          <p:attrName>style.visibility</p:attrName>
                                        </p:attrNameLst>
                                      </p:cBhvr>
                                      <p:to>
                                        <p:strVal val="visible"/>
                                      </p:to>
                                    </p:set>
                                    <p:animEffect transition="in" filter="wipe(up)">
                                      <p:cBhvr>
                                        <p:cTn id="60" dur="500"/>
                                        <p:tgtEl>
                                          <p:spTgt spid="513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500"/>
                                        <p:tgtEl>
                                          <p:spTgt spid="3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par>
                                <p:cTn id="70" presetID="22" presetClass="entr" presetSubtype="1" fill="hold" nodeType="withEffect">
                                  <p:stCondLst>
                                    <p:cond delay="0"/>
                                  </p:stCondLst>
                                  <p:childTnLst>
                                    <p:set>
                                      <p:cBhvr>
                                        <p:cTn id="71" dur="1" fill="hold">
                                          <p:stCondLst>
                                            <p:cond delay="0"/>
                                          </p:stCondLst>
                                        </p:cTn>
                                        <p:tgtEl>
                                          <p:spTgt spid="5139"/>
                                        </p:tgtEl>
                                        <p:attrNameLst>
                                          <p:attrName>style.visibility</p:attrName>
                                        </p:attrNameLst>
                                      </p:cBhvr>
                                      <p:to>
                                        <p:strVal val="visible"/>
                                      </p:to>
                                    </p:set>
                                    <p:animEffect transition="in" filter="wipe(up)">
                                      <p:cBhvr>
                                        <p:cTn id="72" dur="500"/>
                                        <p:tgtEl>
                                          <p:spTgt spid="513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up)">
                                      <p:cBhvr>
                                        <p:cTn id="75" dur="500"/>
                                        <p:tgtEl>
                                          <p:spTgt spid="5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par>
                                <p:cTn id="79" presetID="22" presetClass="entr" presetSubtype="1" fill="hold" nodeType="withEffect">
                                  <p:stCondLst>
                                    <p:cond delay="0"/>
                                  </p:stCondLst>
                                  <p:childTnLst>
                                    <p:set>
                                      <p:cBhvr>
                                        <p:cTn id="80" dur="1" fill="hold">
                                          <p:stCondLst>
                                            <p:cond delay="0"/>
                                          </p:stCondLst>
                                        </p:cTn>
                                        <p:tgtEl>
                                          <p:spTgt spid="5142"/>
                                        </p:tgtEl>
                                        <p:attrNameLst>
                                          <p:attrName>style.visibility</p:attrName>
                                        </p:attrNameLst>
                                      </p:cBhvr>
                                      <p:to>
                                        <p:strVal val="visible"/>
                                      </p:to>
                                    </p:set>
                                    <p:animEffect transition="in" filter="wipe(up)">
                                      <p:cBhvr>
                                        <p:cTn id="81" dur="500"/>
                                        <p:tgtEl>
                                          <p:spTgt spid="5142"/>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nodeType="withEffect">
                                  <p:stCondLst>
                                    <p:cond delay="0"/>
                                  </p:stCondLst>
                                  <p:childTnLst>
                                    <p:set>
                                      <p:cBhvr>
                                        <p:cTn id="89" dur="1" fill="hold">
                                          <p:stCondLst>
                                            <p:cond delay="0"/>
                                          </p:stCondLst>
                                        </p:cTn>
                                        <p:tgtEl>
                                          <p:spTgt spid="5146"/>
                                        </p:tgtEl>
                                        <p:attrNameLst>
                                          <p:attrName>style.visibility</p:attrName>
                                        </p:attrNameLst>
                                      </p:cBhvr>
                                      <p:to>
                                        <p:strVal val="visible"/>
                                      </p:to>
                                    </p:set>
                                    <p:animEffect transition="in" filter="wipe(up)">
                                      <p:cBhvr>
                                        <p:cTn id="90" dur="500"/>
                                        <p:tgtEl>
                                          <p:spTgt spid="51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left)">
                                      <p:cBhvr>
                                        <p:cTn id="95" dur="500"/>
                                        <p:tgtEl>
                                          <p:spTgt spid="2"/>
                                        </p:tgtEl>
                                      </p:cBhvr>
                                    </p:animEffect>
                                  </p:childTnLst>
                                </p:cTn>
                              </p:par>
                              <p:par>
                                <p:cTn id="96" presetID="22" presetClass="entr" presetSubtype="4" fill="hold" nodeType="with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wipe(down)">
                                      <p:cBhvr>
                                        <p:cTn id="98" dur="500"/>
                                        <p:tgtEl>
                                          <p:spTgt spid="2"/>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wipe(left)">
                                      <p:cBhvr>
                                        <p:cTn id="102" dur="500"/>
                                        <p:tgtEl>
                                          <p:spTgt spid="49"/>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par>
                                <p:cTn id="106" presetID="22" presetClass="entr" presetSubtype="8"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left)">
                                      <p:cBhvr>
                                        <p:cTn id="10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5" grpId="0"/>
      <p:bldP spid="5126" grpId="0"/>
      <p:bldP spid="28" grpId="0" animBg="1"/>
      <p:bldP spid="31" grpId="0" animBg="1"/>
      <p:bldP spid="32" grpId="0" animBg="1"/>
      <p:bldP spid="36" grpId="0" animBg="1"/>
      <p:bldP spid="37" grpId="0" animBg="1"/>
      <p:bldP spid="29" grpId="0" animBg="1"/>
      <p:bldP spid="33" grpId="0" animBg="1"/>
      <p:bldP spid="43" grpId="0" animBg="1"/>
      <p:bldP spid="44" grpId="0" animBg="1"/>
      <p:bldP spid="54" grpId="0" animBg="1"/>
      <p:bldP spid="55" grpId="0" animBg="1"/>
      <p:bldP spid="24" grpId="0" animBg="1"/>
      <p:bldP spid="25" grpId="0" animBg="1"/>
      <p:bldP spid="49" grpId="0" animBg="1"/>
      <p:bldP spid="50"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a:off x="471488" y="6391275"/>
            <a:ext cx="82153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101" name="Text Box 5"/>
          <p:cNvSpPr txBox="1">
            <a:spLocks noChangeArrowheads="1"/>
          </p:cNvSpPr>
          <p:nvPr/>
        </p:nvSpPr>
        <p:spPr bwMode="auto">
          <a:xfrm>
            <a:off x="461963" y="2975370"/>
            <a:ext cx="1328737" cy="461665"/>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Climate-Forecast</a:t>
            </a:r>
            <a:endParaRPr lang="en-US" sz="1200" b="1" dirty="0">
              <a:latin typeface="Calibri" pitchFamily="34" charset="0"/>
              <a:ea typeface="+mn-ea"/>
              <a:cs typeface="+mn-cs"/>
            </a:endParaRPr>
          </a:p>
          <a:p>
            <a:pPr fontAlgn="auto">
              <a:spcBef>
                <a:spcPts val="0"/>
              </a:spcBef>
              <a:spcAft>
                <a:spcPts val="0"/>
              </a:spcAft>
              <a:defRPr/>
            </a:pPr>
            <a:r>
              <a:rPr lang="en-US" sz="1200" dirty="0" smtClean="0">
                <a:latin typeface="Calibri" pitchFamily="34" charset="0"/>
              </a:rPr>
              <a:t>title</a:t>
            </a:r>
            <a:endParaRPr lang="en-US" sz="1200" dirty="0">
              <a:latin typeface="Calibri" pitchFamily="34" charset="0"/>
              <a:ea typeface="+mn-ea"/>
              <a:cs typeface="+mn-cs"/>
            </a:endParaRPr>
          </a:p>
        </p:txBody>
      </p:sp>
      <p:cxnSp>
        <p:nvCxnSpPr>
          <p:cNvPr id="5124" name="AutoShape 7"/>
          <p:cNvCxnSpPr>
            <a:cxnSpLocks noChangeShapeType="1"/>
            <a:stCxn id="46" idx="2"/>
            <a:endCxn id="28" idx="0"/>
          </p:cNvCxnSpPr>
          <p:nvPr/>
        </p:nvCxnSpPr>
        <p:spPr bwMode="auto">
          <a:xfrm>
            <a:off x="3224963" y="5099027"/>
            <a:ext cx="1253" cy="809648"/>
          </a:xfrm>
          <a:prstGeom prst="straightConnector1">
            <a:avLst/>
          </a:prstGeom>
          <a:noFill/>
          <a:ln w="19050">
            <a:solidFill>
              <a:schemeClr val="tx1"/>
            </a:solidFill>
            <a:round/>
            <a:headEnd/>
            <a:tailEnd type="triangle" w="lg" len="lg"/>
          </a:ln>
        </p:spPr>
      </p:cxnSp>
      <p:sp>
        <p:nvSpPr>
          <p:cNvPr id="5126" name="Rectangle 42"/>
          <p:cNvSpPr>
            <a:spLocks noChangeArrowheads="1"/>
          </p:cNvSpPr>
          <p:nvPr/>
        </p:nvSpPr>
        <p:spPr bwMode="auto">
          <a:xfrm>
            <a:off x="3033713" y="1573213"/>
            <a:ext cx="142875" cy="142875"/>
          </a:xfrm>
          <a:prstGeom prst="rect">
            <a:avLst/>
          </a:prstGeom>
          <a:noFill/>
          <a:ln w="9525">
            <a:noFill/>
            <a:miter lim="800000"/>
            <a:headEnd/>
            <a:tailEnd/>
          </a:ln>
        </p:spPr>
        <p:txBody>
          <a:bodyPr wrap="none" anchor="ctr">
            <a:prstTxWarp prst="textNoShape">
              <a:avLst/>
            </a:prstTxWarp>
          </a:bodyPr>
          <a:lstStyle/>
          <a:p>
            <a:endParaRPr lang="en-US">
              <a:latin typeface="Calibri" pitchFamily="-72" charset="0"/>
            </a:endParaRPr>
          </a:p>
        </p:txBody>
      </p:sp>
      <p:sp>
        <p:nvSpPr>
          <p:cNvPr id="28" name="Oval 27"/>
          <p:cNvSpPr/>
          <p:nvPr/>
        </p:nvSpPr>
        <p:spPr>
          <a:xfrm>
            <a:off x="2966660" y="5908675"/>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Box 5"/>
          <p:cNvSpPr txBox="1">
            <a:spLocks noChangeArrowheads="1"/>
          </p:cNvSpPr>
          <p:nvPr/>
        </p:nvSpPr>
        <p:spPr bwMode="auto">
          <a:xfrm>
            <a:off x="4659225" y="2975370"/>
            <a:ext cx="1861374" cy="1754326"/>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err="1" smtClean="0">
                <a:latin typeface="Calibri" pitchFamily="34" charset="0"/>
                <a:ea typeface="+mn-ea"/>
                <a:cs typeface="+mn-cs"/>
              </a:rPr>
              <a:t>THREDDS</a:t>
            </a:r>
            <a:endParaRPr lang="en-US" sz="1200" b="1" dirty="0" smtClean="0">
              <a:latin typeface="Calibri" pitchFamily="34" charset="0"/>
              <a:ea typeface="+mn-ea"/>
              <a:cs typeface="+mn-cs"/>
            </a:endParaRPr>
          </a:p>
          <a:p>
            <a:pPr fontAlgn="auto">
              <a:spcBef>
                <a:spcPts val="0"/>
              </a:spcBef>
              <a:spcAft>
                <a:spcPts val="0"/>
              </a:spcAft>
              <a:defRPr/>
            </a:pPr>
            <a:r>
              <a:rPr lang="en-US" sz="1200" dirty="0" err="1" smtClean="0"/>
              <a:t>dataset@id</a:t>
            </a:r>
            <a:endParaRPr lang="en-US" sz="1200" dirty="0" smtClean="0"/>
          </a:p>
          <a:p>
            <a:pPr fontAlgn="auto">
              <a:spcBef>
                <a:spcPts val="0"/>
              </a:spcBef>
              <a:spcAft>
                <a:spcPts val="0"/>
              </a:spcAft>
              <a:defRPr/>
            </a:pPr>
            <a:r>
              <a:rPr lang="en-US" sz="1200" dirty="0" smtClean="0"/>
              <a:t>keyword</a:t>
            </a:r>
          </a:p>
          <a:p>
            <a:pPr fontAlgn="auto">
              <a:spcBef>
                <a:spcPts val="0"/>
              </a:spcBef>
              <a:spcAft>
                <a:spcPts val="0"/>
              </a:spcAft>
              <a:defRPr/>
            </a:pPr>
            <a:r>
              <a:rPr lang="en-US" sz="1200" dirty="0" smtClean="0">
                <a:latin typeface="Calibri" pitchFamily="34" charset="0"/>
              </a:rPr>
              <a:t>keyword/@vocabulary</a:t>
            </a:r>
          </a:p>
          <a:p>
            <a:pPr fontAlgn="auto">
              <a:spcBef>
                <a:spcPts val="0"/>
              </a:spcBef>
              <a:spcAft>
                <a:spcPts val="0"/>
              </a:spcAft>
              <a:defRPr/>
            </a:pPr>
            <a:r>
              <a:rPr lang="en-US" sz="1200" dirty="0" smtClean="0">
                <a:latin typeface="Calibri" pitchFamily="34" charset="0"/>
              </a:rPr>
              <a:t>creator/name</a:t>
            </a:r>
          </a:p>
          <a:p>
            <a:pPr fontAlgn="auto">
              <a:spcBef>
                <a:spcPts val="0"/>
              </a:spcBef>
              <a:spcAft>
                <a:spcPts val="0"/>
              </a:spcAft>
              <a:defRPr/>
            </a:pPr>
            <a:r>
              <a:rPr lang="en-US" sz="1200" dirty="0" smtClean="0">
                <a:latin typeface="Calibri" pitchFamily="34" charset="0"/>
              </a:rPr>
              <a:t>creator/</a:t>
            </a:r>
            <a:r>
              <a:rPr lang="en-US" sz="1200" dirty="0" err="1" smtClean="0">
                <a:latin typeface="Calibri" pitchFamily="34" charset="0"/>
              </a:rPr>
              <a:t>contact@email</a:t>
            </a:r>
            <a:endParaRPr lang="en-US" sz="1200" dirty="0" smtClean="0">
              <a:latin typeface="Calibri" pitchFamily="34" charset="0"/>
            </a:endParaRPr>
          </a:p>
          <a:p>
            <a:pPr fontAlgn="auto">
              <a:spcBef>
                <a:spcPts val="0"/>
              </a:spcBef>
              <a:spcAft>
                <a:spcPts val="0"/>
              </a:spcAft>
              <a:defRPr/>
            </a:pPr>
            <a:r>
              <a:rPr lang="en-US" sz="1200" dirty="0" smtClean="0">
                <a:latin typeface="Calibri" pitchFamily="34" charset="0"/>
              </a:rPr>
              <a:t>creator/name</a:t>
            </a:r>
          </a:p>
          <a:p>
            <a:pPr fontAlgn="auto">
              <a:spcBef>
                <a:spcPts val="0"/>
              </a:spcBef>
              <a:spcAft>
                <a:spcPts val="0"/>
              </a:spcAft>
              <a:defRPr/>
            </a:pPr>
            <a:r>
              <a:rPr lang="en-US" sz="1200" dirty="0" smtClean="0">
                <a:latin typeface="Calibri" pitchFamily="34" charset="0"/>
              </a:rPr>
              <a:t>date/@type</a:t>
            </a:r>
            <a:r>
              <a:rPr lang="en-US" sz="1200" dirty="0">
                <a:latin typeface="Calibri" pitchFamily="34" charset="0"/>
              </a:rPr>
              <a:t>="</a:t>
            </a:r>
            <a:r>
              <a:rPr lang="en-US" sz="1200" dirty="0" smtClean="0">
                <a:latin typeface="Calibri" pitchFamily="34" charset="0"/>
              </a:rPr>
              <a:t>created, issued, modified"]</a:t>
            </a:r>
            <a:endParaRPr lang="en-US" sz="1200" dirty="0">
              <a:latin typeface="Calibri" pitchFamily="34" charset="0"/>
            </a:endParaRPr>
          </a:p>
        </p:txBody>
      </p:sp>
      <p:sp>
        <p:nvSpPr>
          <p:cNvPr id="32" name="Oval 31"/>
          <p:cNvSpPr/>
          <p:nvPr/>
        </p:nvSpPr>
        <p:spPr>
          <a:xfrm>
            <a:off x="5327808" y="5908675"/>
            <a:ext cx="520700"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0" name="AutoShape 7"/>
          <p:cNvCxnSpPr>
            <a:cxnSpLocks noChangeShapeType="1"/>
            <a:stCxn id="31" idx="2"/>
            <a:endCxn id="32" idx="0"/>
          </p:cNvCxnSpPr>
          <p:nvPr/>
        </p:nvCxnSpPr>
        <p:spPr bwMode="auto">
          <a:xfrm rot="5400000">
            <a:off x="4999546" y="5318308"/>
            <a:ext cx="1178979" cy="1754"/>
          </a:xfrm>
          <a:prstGeom prst="bentConnector3">
            <a:avLst>
              <a:gd name="adj1" fmla="val 50000"/>
            </a:avLst>
          </a:prstGeom>
          <a:noFill/>
          <a:ln w="19050">
            <a:solidFill>
              <a:schemeClr val="tx1"/>
            </a:solidFill>
            <a:miter lim="800000"/>
            <a:headEnd/>
            <a:tailEnd type="triangle" w="lg" len="lg"/>
          </a:ln>
        </p:spPr>
      </p:cxnSp>
      <p:sp>
        <p:nvSpPr>
          <p:cNvPr id="36" name="Text Box 5"/>
          <p:cNvSpPr txBox="1">
            <a:spLocks noChangeArrowheads="1"/>
          </p:cNvSpPr>
          <p:nvPr/>
        </p:nvSpPr>
        <p:spPr bwMode="auto">
          <a:xfrm>
            <a:off x="7073798" y="2975370"/>
            <a:ext cx="1600200" cy="1754326"/>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a:spAutoFit/>
          </a:bodyPr>
          <a:lstStyle/>
          <a:p>
            <a:pPr fontAlgn="auto">
              <a:spcBef>
                <a:spcPts val="0"/>
              </a:spcBef>
              <a:spcAft>
                <a:spcPts val="0"/>
              </a:spcAft>
              <a:defRPr/>
            </a:pPr>
            <a:r>
              <a:rPr lang="en-US" sz="1200" b="1" dirty="0" smtClean="0">
                <a:latin typeface="Calibri" pitchFamily="34" charset="0"/>
                <a:ea typeface="+mn-ea"/>
                <a:cs typeface="+mn-cs"/>
              </a:rPr>
              <a:t>ISO</a:t>
            </a:r>
            <a:endParaRPr lang="en-US" sz="1200" b="1" dirty="0">
              <a:latin typeface="Calibri" pitchFamily="34" charset="0"/>
            </a:endParaRPr>
          </a:p>
          <a:p>
            <a:pPr fontAlgn="auto">
              <a:spcBef>
                <a:spcPts val="0"/>
              </a:spcBef>
              <a:spcAft>
                <a:spcPts val="0"/>
              </a:spcAft>
              <a:defRPr/>
            </a:pPr>
            <a:r>
              <a:rPr lang="en-US" sz="1200" dirty="0" err="1" smtClean="0">
                <a:latin typeface="Calibri" pitchFamily="34" charset="0"/>
              </a:rPr>
              <a:t>fileIdentifier</a:t>
            </a:r>
            <a:endParaRPr lang="en-US" sz="1200" dirty="0">
              <a:latin typeface="Calibri" pitchFamily="34" charset="0"/>
            </a:endParaRPr>
          </a:p>
          <a:p>
            <a:pPr fontAlgn="auto">
              <a:spcBef>
                <a:spcPts val="0"/>
              </a:spcBef>
              <a:spcAft>
                <a:spcPts val="0"/>
              </a:spcAft>
              <a:defRPr/>
            </a:pPr>
            <a:r>
              <a:rPr lang="en-US" sz="1200" dirty="0" smtClean="0">
                <a:latin typeface="Calibri" pitchFamily="34" charset="0"/>
              </a:rPr>
              <a:t>title</a:t>
            </a:r>
            <a:endParaRPr lang="en-US" sz="1200" dirty="0">
              <a:latin typeface="Calibri" pitchFamily="34" charset="0"/>
            </a:endParaRPr>
          </a:p>
          <a:p>
            <a:pPr fontAlgn="auto">
              <a:spcBef>
                <a:spcPts val="0"/>
              </a:spcBef>
              <a:spcAft>
                <a:spcPts val="0"/>
              </a:spcAft>
              <a:defRPr/>
            </a:pPr>
            <a:r>
              <a:rPr lang="en-US" sz="1200" dirty="0" smtClean="0">
                <a:latin typeface="Calibri" pitchFamily="34" charset="0"/>
              </a:rPr>
              <a:t>abstract</a:t>
            </a:r>
            <a:endParaRPr lang="en-US" sz="1200" dirty="0">
              <a:latin typeface="Calibri" pitchFamily="34" charset="0"/>
            </a:endParaRPr>
          </a:p>
          <a:p>
            <a:pPr fontAlgn="auto">
              <a:spcBef>
                <a:spcPts val="0"/>
              </a:spcBef>
              <a:spcAft>
                <a:spcPts val="0"/>
              </a:spcAft>
              <a:defRPr/>
            </a:pPr>
            <a:r>
              <a:rPr lang="en-US" sz="1200" dirty="0">
                <a:latin typeface="Calibri" pitchFamily="34" charset="0"/>
              </a:rPr>
              <a:t>r</a:t>
            </a:r>
            <a:r>
              <a:rPr lang="en-US" sz="1200" dirty="0" smtClean="0">
                <a:latin typeface="Calibri" pitchFamily="34" charset="0"/>
              </a:rPr>
              <a:t>esource </a:t>
            </a:r>
            <a:r>
              <a:rPr lang="en-US" sz="1200" dirty="0">
                <a:latin typeface="Calibri" pitchFamily="34" charset="0"/>
              </a:rPr>
              <a:t>d</a:t>
            </a:r>
            <a:r>
              <a:rPr lang="en-US" sz="1200" dirty="0" smtClean="0">
                <a:latin typeface="Calibri" pitchFamily="34" charset="0"/>
              </a:rPr>
              <a:t>ate(s)</a:t>
            </a:r>
            <a:endParaRPr lang="en-US" sz="1200" dirty="0">
              <a:latin typeface="Calibri" pitchFamily="34" charset="0"/>
            </a:endParaRPr>
          </a:p>
          <a:p>
            <a:pPr fontAlgn="auto">
              <a:spcBef>
                <a:spcPts val="0"/>
              </a:spcBef>
              <a:spcAft>
                <a:spcPts val="0"/>
              </a:spcAft>
              <a:defRPr/>
            </a:pPr>
            <a:r>
              <a:rPr lang="en-US" sz="1200" dirty="0" err="1">
                <a:latin typeface="Calibri" pitchFamily="34" charset="0"/>
              </a:rPr>
              <a:t>t</a:t>
            </a:r>
            <a:r>
              <a:rPr lang="en-US" sz="1200" dirty="0" err="1" smtClean="0">
                <a:latin typeface="Calibri" pitchFamily="34" charset="0"/>
              </a:rPr>
              <a:t>opicCategory</a:t>
            </a:r>
            <a:endParaRPr lang="en-US" sz="1200" dirty="0">
              <a:latin typeface="Calibri" pitchFamily="34" charset="0"/>
            </a:endParaRPr>
          </a:p>
          <a:p>
            <a:pPr fontAlgn="auto">
              <a:spcBef>
                <a:spcPts val="0"/>
              </a:spcBef>
              <a:spcAft>
                <a:spcPts val="0"/>
              </a:spcAft>
              <a:defRPr/>
            </a:pPr>
            <a:r>
              <a:rPr lang="en-US" sz="1200" dirty="0">
                <a:latin typeface="Calibri" pitchFamily="34" charset="0"/>
              </a:rPr>
              <a:t>t</a:t>
            </a:r>
            <a:r>
              <a:rPr lang="en-US" sz="1200" dirty="0" smtClean="0">
                <a:latin typeface="Calibri" pitchFamily="34" charset="0"/>
              </a:rPr>
              <a:t>heme keyword</a:t>
            </a:r>
            <a:endParaRPr lang="en-US" sz="1200" dirty="0">
              <a:latin typeface="Calibri" pitchFamily="34" charset="0"/>
            </a:endParaRPr>
          </a:p>
          <a:p>
            <a:pPr fontAlgn="auto">
              <a:spcBef>
                <a:spcPts val="0"/>
              </a:spcBef>
              <a:spcAft>
                <a:spcPts val="0"/>
              </a:spcAft>
              <a:defRPr/>
            </a:pPr>
            <a:r>
              <a:rPr lang="en-US" sz="1200" dirty="0">
                <a:latin typeface="Calibri" pitchFamily="34" charset="0"/>
              </a:rPr>
              <a:t>m</a:t>
            </a:r>
            <a:r>
              <a:rPr lang="en-US" sz="1200" dirty="0" smtClean="0">
                <a:latin typeface="Calibri" pitchFamily="34" charset="0"/>
              </a:rPr>
              <a:t>etadata </a:t>
            </a:r>
            <a:r>
              <a:rPr lang="en-US" sz="1200" dirty="0">
                <a:latin typeface="Calibri" pitchFamily="34" charset="0"/>
              </a:rPr>
              <a:t>c</a:t>
            </a:r>
            <a:r>
              <a:rPr lang="en-US" sz="1200" dirty="0" smtClean="0">
                <a:latin typeface="Calibri" pitchFamily="34" charset="0"/>
              </a:rPr>
              <a:t>ontact</a:t>
            </a:r>
            <a:endParaRPr lang="en-US" sz="1200" dirty="0">
              <a:latin typeface="Calibri" pitchFamily="34" charset="0"/>
            </a:endParaRPr>
          </a:p>
          <a:p>
            <a:pPr fontAlgn="auto">
              <a:spcBef>
                <a:spcPts val="0"/>
              </a:spcBef>
              <a:spcAft>
                <a:spcPts val="0"/>
              </a:spcAft>
              <a:defRPr/>
            </a:pPr>
            <a:r>
              <a:rPr lang="en-US" sz="1200" dirty="0">
                <a:latin typeface="Calibri" pitchFamily="34" charset="0"/>
              </a:rPr>
              <a:t>s</a:t>
            </a:r>
            <a:r>
              <a:rPr lang="en-US" sz="1200" dirty="0" smtClean="0">
                <a:latin typeface="Calibri" pitchFamily="34" charset="0"/>
              </a:rPr>
              <a:t>cience </a:t>
            </a:r>
            <a:r>
              <a:rPr lang="en-US" sz="1200" dirty="0">
                <a:latin typeface="Calibri" pitchFamily="34" charset="0"/>
              </a:rPr>
              <a:t>c</a:t>
            </a:r>
            <a:r>
              <a:rPr lang="en-US" sz="1200" dirty="0" smtClean="0">
                <a:latin typeface="Calibri" pitchFamily="34" charset="0"/>
              </a:rPr>
              <a:t>ontact</a:t>
            </a:r>
            <a:endParaRPr lang="en-US" sz="1200" dirty="0">
              <a:latin typeface="Calibri" pitchFamily="34" charset="0"/>
            </a:endParaRPr>
          </a:p>
        </p:txBody>
      </p:sp>
      <p:sp>
        <p:nvSpPr>
          <p:cNvPr id="37" name="Oval 36"/>
          <p:cNvSpPr/>
          <p:nvPr/>
        </p:nvSpPr>
        <p:spPr>
          <a:xfrm>
            <a:off x="7614342" y="5916433"/>
            <a:ext cx="519112"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33" name="AutoShape 7"/>
          <p:cNvCxnSpPr>
            <a:cxnSpLocks noChangeShapeType="1"/>
            <a:stCxn id="36" idx="2"/>
            <a:endCxn id="37" idx="0"/>
          </p:cNvCxnSpPr>
          <p:nvPr/>
        </p:nvCxnSpPr>
        <p:spPr bwMode="auto">
          <a:xfrm rot="5400000">
            <a:off x="7280530" y="5323064"/>
            <a:ext cx="1186737" cy="12700"/>
          </a:xfrm>
          <a:prstGeom prst="bentConnector3">
            <a:avLst>
              <a:gd name="adj1" fmla="val 50000"/>
            </a:avLst>
          </a:prstGeom>
          <a:noFill/>
          <a:ln w="19050">
            <a:solidFill>
              <a:schemeClr val="tx1"/>
            </a:solidFill>
            <a:miter lim="800000"/>
            <a:headEnd/>
            <a:tailEnd type="triangle" w="lg" len="lg"/>
          </a:ln>
        </p:spPr>
      </p:cxnSp>
      <p:sp>
        <p:nvSpPr>
          <p:cNvPr id="19485" name="Rectangle 35"/>
          <p:cNvSpPr>
            <a:spLocks noChangeArrowheads="1"/>
          </p:cNvSpPr>
          <p:nvPr/>
        </p:nvSpPr>
        <p:spPr bwMode="auto">
          <a:xfrm>
            <a:off x="5110163" y="6421438"/>
            <a:ext cx="234950" cy="1508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pitchFamily="-72" charset="0"/>
            </a:endParaRPr>
          </a:p>
        </p:txBody>
      </p:sp>
      <p:sp>
        <p:nvSpPr>
          <p:cNvPr id="46" name="Text Box 5"/>
          <p:cNvSpPr txBox="1">
            <a:spLocks noChangeArrowheads="1"/>
          </p:cNvSpPr>
          <p:nvPr/>
        </p:nvSpPr>
        <p:spPr bwMode="auto">
          <a:xfrm>
            <a:off x="2343900" y="2975369"/>
            <a:ext cx="1762125" cy="2123658"/>
          </a:xfrm>
          <a:prstGeom prst="rect">
            <a:avLst/>
          </a:prstGeom>
          <a:solidFill>
            <a:schemeClr val="bg1"/>
          </a:solidFill>
          <a:ln w="9525">
            <a:solidFill>
              <a:schemeClr val="tx1"/>
            </a:solidFill>
            <a:miter lim="800000"/>
            <a:headEnd/>
            <a:tailEnd/>
          </a:ln>
          <a:effectLst>
            <a:outerShdw dist="45791" dir="3378596" algn="ctr" rotWithShape="0">
              <a:schemeClr val="bg2">
                <a:alpha val="50000"/>
              </a:schemeClr>
            </a:outerShdw>
          </a:effectLst>
        </p:spPr>
        <p:txBody>
          <a:bodyPr wrap="square">
            <a:spAutoFit/>
          </a:bodyPr>
          <a:lstStyle/>
          <a:p>
            <a:pPr fontAlgn="auto">
              <a:spcBef>
                <a:spcPts val="0"/>
              </a:spcBef>
              <a:spcAft>
                <a:spcPts val="0"/>
              </a:spcAft>
              <a:defRPr/>
            </a:pPr>
            <a:r>
              <a:rPr lang="en-US" sz="1200" b="1" dirty="0" smtClean="0">
                <a:latin typeface="Calibri" pitchFamily="34" charset="0"/>
                <a:ea typeface="+mn-ea"/>
                <a:cs typeface="+mn-cs"/>
              </a:rPr>
              <a:t>Data Discovery</a:t>
            </a:r>
            <a:endParaRPr lang="en-US" sz="1200" dirty="0">
              <a:latin typeface="Calibri" pitchFamily="34" charset="0"/>
              <a:ea typeface="+mn-ea"/>
              <a:cs typeface="+mn-cs"/>
            </a:endParaRPr>
          </a:p>
          <a:p>
            <a:pPr fontAlgn="auto">
              <a:spcBef>
                <a:spcPts val="0"/>
              </a:spcBef>
              <a:spcAft>
                <a:spcPts val="0"/>
              </a:spcAft>
              <a:defRPr/>
            </a:pPr>
            <a:r>
              <a:rPr lang="en-US" sz="1200" dirty="0" err="1" smtClean="0">
                <a:latin typeface="Calibri" pitchFamily="34" charset="0"/>
              </a:rPr>
              <a:t>naming_authority:id</a:t>
            </a:r>
            <a:endParaRPr lang="en-US" sz="1200" dirty="0">
              <a:latin typeface="Calibri" pitchFamily="34" charset="0"/>
            </a:endParaRPr>
          </a:p>
          <a:p>
            <a:pPr fontAlgn="auto">
              <a:spcBef>
                <a:spcPts val="0"/>
              </a:spcBef>
              <a:spcAft>
                <a:spcPts val="0"/>
              </a:spcAft>
              <a:defRPr/>
            </a:pPr>
            <a:r>
              <a:rPr lang="en-US" sz="1200" dirty="0" smtClean="0">
                <a:latin typeface="Calibri" pitchFamily="34" charset="0"/>
              </a:rPr>
              <a:t>title</a:t>
            </a:r>
          </a:p>
          <a:p>
            <a:pPr fontAlgn="auto">
              <a:spcBef>
                <a:spcPts val="0"/>
              </a:spcBef>
              <a:spcAft>
                <a:spcPts val="0"/>
              </a:spcAft>
              <a:defRPr/>
            </a:pPr>
            <a:r>
              <a:rPr lang="en-US" sz="1200" dirty="0" err="1">
                <a:latin typeface="Calibri" pitchFamily="34" charset="0"/>
              </a:rPr>
              <a:t>creator_name</a:t>
            </a:r>
            <a:endParaRPr lang="en-US" sz="1200" dirty="0">
              <a:latin typeface="Calibri" pitchFamily="34" charset="0"/>
            </a:endParaRPr>
          </a:p>
          <a:p>
            <a:pPr fontAlgn="auto">
              <a:spcBef>
                <a:spcPts val="0"/>
              </a:spcBef>
              <a:spcAft>
                <a:spcPts val="0"/>
              </a:spcAft>
              <a:defRPr/>
            </a:pPr>
            <a:r>
              <a:rPr lang="en-US" sz="1200" dirty="0" err="1">
                <a:latin typeface="Calibri" pitchFamily="34" charset="0"/>
              </a:rPr>
              <a:t>creator_email</a:t>
            </a:r>
            <a:endParaRPr lang="en-US" sz="1200" dirty="0">
              <a:latin typeface="Calibri" pitchFamily="34" charset="0"/>
            </a:endParaRPr>
          </a:p>
          <a:p>
            <a:pPr fontAlgn="auto">
              <a:spcBef>
                <a:spcPts val="0"/>
              </a:spcBef>
              <a:spcAft>
                <a:spcPts val="0"/>
              </a:spcAft>
              <a:defRPr/>
            </a:pPr>
            <a:r>
              <a:rPr lang="en-US" sz="1200" dirty="0" err="1" smtClean="0">
                <a:latin typeface="Calibri" pitchFamily="34" charset="0"/>
              </a:rPr>
              <a:t>creator_url</a:t>
            </a:r>
            <a:endParaRPr lang="en-US" sz="1200" dirty="0" smtClean="0">
              <a:latin typeface="Calibri" pitchFamily="34" charset="0"/>
            </a:endParaRPr>
          </a:p>
          <a:p>
            <a:pPr fontAlgn="auto">
              <a:spcBef>
                <a:spcPts val="0"/>
              </a:spcBef>
              <a:spcAft>
                <a:spcPts val="0"/>
              </a:spcAft>
              <a:defRPr/>
            </a:pPr>
            <a:r>
              <a:rPr lang="en-US" sz="1200" dirty="0" err="1">
                <a:latin typeface="Calibri" pitchFamily="34" charset="0"/>
              </a:rPr>
              <a:t>date_created</a:t>
            </a:r>
            <a:endParaRPr lang="en-US" sz="1200" dirty="0">
              <a:latin typeface="Calibri" pitchFamily="34" charset="0"/>
            </a:endParaRPr>
          </a:p>
          <a:p>
            <a:pPr fontAlgn="auto">
              <a:spcBef>
                <a:spcPts val="0"/>
              </a:spcBef>
              <a:spcAft>
                <a:spcPts val="0"/>
              </a:spcAft>
              <a:defRPr/>
            </a:pPr>
            <a:r>
              <a:rPr lang="en-US" sz="1200" dirty="0">
                <a:latin typeface="Calibri" pitchFamily="34" charset="0"/>
              </a:rPr>
              <a:t>institution</a:t>
            </a:r>
          </a:p>
          <a:p>
            <a:pPr fontAlgn="auto">
              <a:spcBef>
                <a:spcPts val="0"/>
              </a:spcBef>
              <a:spcAft>
                <a:spcPts val="0"/>
              </a:spcAft>
              <a:defRPr/>
            </a:pPr>
            <a:r>
              <a:rPr lang="en-US" sz="1200" dirty="0">
                <a:latin typeface="Calibri" pitchFamily="34" charset="0"/>
              </a:rPr>
              <a:t>summary</a:t>
            </a:r>
          </a:p>
          <a:p>
            <a:pPr fontAlgn="auto">
              <a:spcBef>
                <a:spcPts val="0"/>
              </a:spcBef>
              <a:spcAft>
                <a:spcPts val="0"/>
              </a:spcAft>
              <a:defRPr/>
            </a:pPr>
            <a:r>
              <a:rPr lang="en-US" sz="1200" dirty="0">
                <a:latin typeface="Calibri" pitchFamily="34" charset="0"/>
              </a:rPr>
              <a:t>keywords</a:t>
            </a:r>
          </a:p>
          <a:p>
            <a:pPr fontAlgn="auto">
              <a:spcBef>
                <a:spcPts val="0"/>
              </a:spcBef>
              <a:spcAft>
                <a:spcPts val="0"/>
              </a:spcAft>
              <a:defRPr/>
            </a:pPr>
            <a:r>
              <a:rPr lang="en-US" sz="1200" dirty="0" err="1" smtClean="0">
                <a:latin typeface="Calibri" pitchFamily="34" charset="0"/>
              </a:rPr>
              <a:t>keywords_vocabulary</a:t>
            </a:r>
            <a:endParaRPr lang="en-US" sz="1200" dirty="0"/>
          </a:p>
        </p:txBody>
      </p:sp>
      <p:sp>
        <p:nvSpPr>
          <p:cNvPr id="47" name="Oval 46"/>
          <p:cNvSpPr/>
          <p:nvPr/>
        </p:nvSpPr>
        <p:spPr>
          <a:xfrm>
            <a:off x="866775" y="5911850"/>
            <a:ext cx="519113" cy="4810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AutoShape 7"/>
          <p:cNvCxnSpPr>
            <a:cxnSpLocks noChangeShapeType="1"/>
            <a:stCxn id="4101" idx="2"/>
            <a:endCxn id="47" idx="0"/>
          </p:cNvCxnSpPr>
          <p:nvPr/>
        </p:nvCxnSpPr>
        <p:spPr bwMode="auto">
          <a:xfrm>
            <a:off x="1126332" y="3437035"/>
            <a:ext cx="0" cy="2474815"/>
          </a:xfrm>
          <a:prstGeom prst="straightConnector1">
            <a:avLst/>
          </a:prstGeom>
          <a:noFill/>
          <a:ln w="19050">
            <a:solidFill>
              <a:schemeClr val="tx1"/>
            </a:solidFill>
            <a:round/>
            <a:headEnd/>
            <a:tailEnd type="triangle" w="lg" len="lg"/>
          </a:ln>
        </p:spPr>
      </p:cxnSp>
      <p:sp>
        <p:nvSpPr>
          <p:cNvPr id="19493" name="Rectangle 1061"/>
          <p:cNvSpPr>
            <a:spLocks noGrp="1"/>
          </p:cNvSpPr>
          <p:nvPr>
            <p:ph type="title" idx="4294967295"/>
          </p:nvPr>
        </p:nvSpPr>
        <p:spPr>
          <a:xfrm>
            <a:off x="348364" y="350135"/>
            <a:ext cx="8340725" cy="439738"/>
          </a:xfrm>
        </p:spPr>
        <p:txBody>
          <a:bodyPr>
            <a:normAutofit fontScale="90000"/>
          </a:bodyPr>
          <a:lstStyle/>
          <a:p>
            <a:pPr algn="l"/>
            <a:r>
              <a:rPr lang="en-US" sz="3200" dirty="0" smtClean="0"/>
              <a:t>Identification and Discovery</a:t>
            </a:r>
            <a:endParaRPr lang="en-US" sz="3200" dirty="0">
              <a:latin typeface="Calibri" pitchFamily="34" charset="0"/>
            </a:endParaRPr>
          </a:p>
        </p:txBody>
      </p:sp>
      <p:sp>
        <p:nvSpPr>
          <p:cNvPr id="3" name="Rectangle 1"/>
          <p:cNvSpPr>
            <a:spLocks noChangeArrowheads="1"/>
          </p:cNvSpPr>
          <p:nvPr/>
        </p:nvSpPr>
        <p:spPr bwMode="auto">
          <a:xfrm>
            <a:off x="663575" y="3706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TextBox 16"/>
          <p:cNvSpPr txBox="1"/>
          <p:nvPr/>
        </p:nvSpPr>
        <p:spPr>
          <a:xfrm>
            <a:off x="354455" y="766784"/>
            <a:ext cx="8319543" cy="1477328"/>
          </a:xfrm>
          <a:prstGeom prst="rect">
            <a:avLst/>
          </a:prstGeom>
          <a:noFill/>
        </p:spPr>
        <p:txBody>
          <a:bodyPr wrap="square" rtlCol="0">
            <a:spAutoFit/>
          </a:bodyPr>
          <a:lstStyle/>
          <a:p>
            <a:r>
              <a:rPr lang="en-US" dirty="0"/>
              <a:t>As metadata are shared between national and international repositories it is becoming </a:t>
            </a:r>
            <a:r>
              <a:rPr lang="en-US" dirty="0" smtClean="0"/>
              <a:t>important </a:t>
            </a:r>
            <a:r>
              <a:rPr lang="en-US" dirty="0"/>
              <a:t>to </a:t>
            </a:r>
            <a:r>
              <a:rPr lang="en-US" dirty="0" smtClean="0"/>
              <a:t>unambiguously </a:t>
            </a:r>
            <a:r>
              <a:rPr lang="en-US" dirty="0"/>
              <a:t>identify </a:t>
            </a:r>
            <a:r>
              <a:rPr lang="en-US" dirty="0" smtClean="0"/>
              <a:t>specific </a:t>
            </a:r>
            <a:r>
              <a:rPr lang="en-US" dirty="0"/>
              <a:t>records. This </a:t>
            </a:r>
            <a:r>
              <a:rPr lang="en-US" dirty="0" smtClean="0"/>
              <a:t>required </a:t>
            </a:r>
            <a:r>
              <a:rPr lang="en-US" dirty="0"/>
              <a:t>an identifier in the metadata. Some mechanism must exist for ensuring that these identifiers are unique. This is accomplished by specifying the naming authority or namespace for the identifier</a:t>
            </a:r>
            <a:r>
              <a:rPr lang="en-US" dirty="0" smtClean="0"/>
              <a:t>.</a:t>
            </a:r>
            <a:endParaRPr lang="en-US" dirty="0"/>
          </a:p>
        </p:txBody>
      </p:sp>
    </p:spTree>
    <p:extLst>
      <p:ext uri="{BB962C8B-B14F-4D97-AF65-F5344CB8AC3E}">
        <p14:creationId xmlns:p14="http://schemas.microsoft.com/office/powerpoint/2010/main" val="14135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wipe(up)">
                                      <p:cBhvr>
                                        <p:cTn id="21" dur="500"/>
                                        <p:tgtEl>
                                          <p:spTgt spid="51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nodePh="1">
                                  <p:stCondLst>
                                    <p:cond delay="0"/>
                                  </p:stCondLst>
                                  <p:endCondLst>
                                    <p:cond evt="begin" delay="0">
                                      <p:tn val="27"/>
                                    </p:cond>
                                  </p:endCondLst>
                                  <p:childTnLst>
                                    <p:set>
                                      <p:cBhvr>
                                        <p:cTn id="28" dur="1" fill="hold">
                                          <p:stCondLst>
                                            <p:cond delay="0"/>
                                          </p:stCondLst>
                                        </p:cTn>
                                        <p:tgtEl>
                                          <p:spTgt spid="5126"/>
                                        </p:tgtEl>
                                        <p:attrNameLst>
                                          <p:attrName>style.visibility</p:attrName>
                                        </p:attrNameLst>
                                      </p:cBhvr>
                                      <p:to>
                                        <p:strVal val="visible"/>
                                      </p:to>
                                    </p:set>
                                    <p:animEffect transition="in" filter="wipe(up)">
                                      <p:cBhvr>
                                        <p:cTn id="29" dur="500"/>
                                        <p:tgtEl>
                                          <p:spTgt spid="5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nodeType="with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wipe(up)">
                                      <p:cBhvr>
                                        <p:cTn id="38" dur="500"/>
                                        <p:tgtEl>
                                          <p:spTgt spid="5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wipe(up)">
                                      <p:cBhvr>
                                        <p:cTn id="4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5126" grpId="0"/>
      <p:bldP spid="28" grpId="0" animBg="1"/>
      <p:bldP spid="31" grpId="0" animBg="1"/>
      <p:bldP spid="32" grpId="0" animBg="1"/>
      <p:bldP spid="36" grpId="0" animBg="1"/>
      <p:bldP spid="37" grpId="0" animBg="1"/>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1126</Words>
  <Application>Microsoft Office PowerPoint</Application>
  <PresentationFormat>On-screen Show (4:3)</PresentationFormat>
  <Paragraphs>421</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Documentation from NcML to ISO Ted Habermann, NOAA NESDIS NGDC</vt:lpstr>
      <vt:lpstr>Layers of Access</vt:lpstr>
      <vt:lpstr>Conventions</vt:lpstr>
      <vt:lpstr>Containers</vt:lpstr>
      <vt:lpstr>Documentation Completeness</vt:lpstr>
      <vt:lpstr>PowerPoint Presentation</vt:lpstr>
      <vt:lpstr>PowerPoint Presentation</vt:lpstr>
      <vt:lpstr>Spiral Development / Training: Potential Spirals</vt:lpstr>
      <vt:lpstr>Identification and Discovery</vt:lpstr>
      <vt:lpstr>Connection</vt:lpstr>
      <vt:lpstr>Extent</vt:lpstr>
      <vt:lpstr>Other Extent</vt:lpstr>
      <vt:lpstr>Distribution</vt:lpstr>
      <vt:lpstr>Text Searches</vt:lpstr>
      <vt:lpstr>Acquisition Information</vt:lpstr>
      <vt:lpstr>Quality Information</vt:lpstr>
      <vt:lpstr>Content Information</vt:lpstr>
      <vt:lpstr>PowerPoint Presentation</vt:lpstr>
      <vt:lpstr>Spiral Development / Training: Rubrics</vt:lpstr>
      <vt:lpstr>Multiple Dialects:</vt:lpstr>
      <vt:lpstr>THREDDS Metadata Server</vt:lpstr>
      <vt:lpstr>Documentation in Three Dialects</vt:lpstr>
      <vt:lpstr>PowerPoint Presentation</vt:lpstr>
      <vt:lpstr>Where Are Citations?</vt:lpstr>
      <vt:lpstr>Questions?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from NcML to ISO Ted Habermann, NOAA NESDIS NGDC</dc:title>
  <dc:creator>Ted Habermann</dc:creator>
  <cp:lastModifiedBy>Ted Habermann</cp:lastModifiedBy>
  <cp:revision>34</cp:revision>
  <dcterms:created xsi:type="dcterms:W3CDTF">2011-04-26T16:38:14Z</dcterms:created>
  <dcterms:modified xsi:type="dcterms:W3CDTF">2012-05-15T18:42:52Z</dcterms:modified>
</cp:coreProperties>
</file>