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</p:sldMasterIdLst>
  <p:notesMasterIdLst>
    <p:notesMasterId r:id="rId72"/>
  </p:notesMasterIdLst>
  <p:sldIdLst>
    <p:sldId id="256" r:id="rId11"/>
    <p:sldId id="402" r:id="rId12"/>
    <p:sldId id="403" r:id="rId13"/>
    <p:sldId id="352" r:id="rId14"/>
    <p:sldId id="322" r:id="rId15"/>
    <p:sldId id="300" r:id="rId16"/>
    <p:sldId id="321" r:id="rId17"/>
    <p:sldId id="364" r:id="rId18"/>
    <p:sldId id="361" r:id="rId19"/>
    <p:sldId id="363" r:id="rId20"/>
    <p:sldId id="362" r:id="rId21"/>
    <p:sldId id="365" r:id="rId22"/>
    <p:sldId id="367" r:id="rId23"/>
    <p:sldId id="369" r:id="rId24"/>
    <p:sldId id="371" r:id="rId25"/>
    <p:sldId id="372" r:id="rId26"/>
    <p:sldId id="375" r:id="rId27"/>
    <p:sldId id="376" r:id="rId28"/>
    <p:sldId id="377" r:id="rId29"/>
    <p:sldId id="271" r:id="rId30"/>
    <p:sldId id="378" r:id="rId31"/>
    <p:sldId id="296" r:id="rId32"/>
    <p:sldId id="381" r:id="rId33"/>
    <p:sldId id="404" r:id="rId34"/>
    <p:sldId id="406" r:id="rId35"/>
    <p:sldId id="382" r:id="rId36"/>
    <p:sldId id="386" r:id="rId37"/>
    <p:sldId id="387" r:id="rId38"/>
    <p:sldId id="388" r:id="rId39"/>
    <p:sldId id="389" r:id="rId40"/>
    <p:sldId id="390" r:id="rId41"/>
    <p:sldId id="383" r:id="rId42"/>
    <p:sldId id="392" r:id="rId43"/>
    <p:sldId id="393" r:id="rId44"/>
    <p:sldId id="397" r:id="rId45"/>
    <p:sldId id="409" r:id="rId46"/>
    <p:sldId id="407" r:id="rId47"/>
    <p:sldId id="374" r:id="rId48"/>
    <p:sldId id="366" r:id="rId49"/>
    <p:sldId id="368" r:id="rId50"/>
    <p:sldId id="304" r:id="rId51"/>
    <p:sldId id="370" r:id="rId52"/>
    <p:sldId id="373" r:id="rId53"/>
    <p:sldId id="408" r:id="rId54"/>
    <p:sldId id="384" r:id="rId55"/>
    <p:sldId id="399" r:id="rId56"/>
    <p:sldId id="398" r:id="rId57"/>
    <p:sldId id="422" r:id="rId58"/>
    <p:sldId id="394" r:id="rId59"/>
    <p:sldId id="396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43" autoAdjust="0"/>
  </p:normalViewPr>
  <p:slideViewPr>
    <p:cSldViewPr snapToGrid="0" snapToObjects="1">
      <p:cViewPr>
        <p:scale>
          <a:sx n="108" d="100"/>
          <a:sy n="108" d="100"/>
        </p:scale>
        <p:origin x="-3272" y="-1152"/>
      </p:cViewPr>
      <p:guideLst>
        <p:guide orient="horz" pos="1761"/>
        <p:guide pos="2369"/>
      </p:guideLst>
    </p:cSldViewPr>
  </p:slideViewPr>
  <p:outlineViewPr>
    <p:cViewPr>
      <p:scale>
        <a:sx n="33" d="100"/>
        <a:sy n="33" d="100"/>
      </p:scale>
      <p:origin x="0" y="13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slide" Target="slides/slide5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slide" Target="slides/slide60.xml"/><Relationship Id="rId71" Type="http://schemas.openxmlformats.org/officeDocument/2006/relationships/slide" Target="slides/slide61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E835B-1609-9647-9C56-400C59EF6DBA}" type="datetimeFigureOut">
              <a:rPr lang="en-US" smtClean="0"/>
              <a:t>7/7/14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B73AA-A002-AF4E-9A7B-B7B7A677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319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6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9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9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2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1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51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2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105" y="1124745"/>
            <a:ext cx="8511610" cy="522477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1"/>
              </a:buClr>
              <a:buFont typeface="Wingdings 2" pitchFamily="18" charset="2"/>
              <a:buChar char=""/>
              <a:defRPr sz="1800">
                <a:latin typeface="Times New Roman" pitchFamily="18" charset="0"/>
                <a:cs typeface="Times New Roman" pitchFamily="18" charset="0"/>
              </a:defRPr>
            </a:lvl1pPr>
            <a:lvl2pPr marL="573088" indent="-231775">
              <a:buClr>
                <a:schemeClr val="tx1"/>
              </a:buClr>
              <a:buFont typeface="Wingdings" pitchFamily="2" charset="2"/>
              <a:buChar char="Ø"/>
              <a:defRPr sz="17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tx1"/>
              </a:buClr>
              <a:buFont typeface="Symbol" pitchFamily="18" charset="2"/>
              <a:buChar char=""/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tx1"/>
              </a:buCl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88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11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13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503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3922713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66800"/>
            <a:ext cx="3922712" cy="50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967AF5-68D7-4842-8649-430800E85219}" type="slidenum">
              <a:rPr lang="en-US" sz="36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482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8229600" y="6400800"/>
            <a:ext cx="336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60F7F7-FE4E-4437-B859-322A70045FFA}" type="slidenum">
              <a:rPr lang="en-US" sz="12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85725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C84126-7F1B-42BC-B192-7159B42CA009}" type="slidenum">
              <a:rPr lang="en-US" sz="36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163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25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5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29389"/>
            <a:ext cx="1447800" cy="328612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29389"/>
            <a:ext cx="5486400" cy="328612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t>Section 1.1</a:t>
            </a:r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526213"/>
            <a:ext cx="1447801" cy="331787"/>
          </a:xfrm>
          <a:prstGeom prst="rect">
            <a:avLst/>
          </a:prstGeom>
        </p:spPr>
        <p:txBody>
          <a:bodyPr/>
          <a:lstStyle/>
          <a:p>
            <a:pPr defTabSz="914400"/>
            <a:fld id="{4BF931EA-5B8E-4B0B-8A77-A4813B10AEE9}" type="slidenum">
              <a:rPr lang="en-US" smtClean="0">
                <a:solidFill>
                  <a:srgbClr val="000000"/>
                </a:solidFill>
                <a:latin typeface="Book Antiqua"/>
                <a:ea typeface="ＭＳ Ｐゴシック" pitchFamily="34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Book Antiqua"/>
              <a:ea typeface="ＭＳ Ｐゴシック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970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86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16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133" y="1027026"/>
            <a:ext cx="4938618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0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67" y="223557"/>
            <a:ext cx="6419850" cy="771525"/>
          </a:xfrm>
        </p:spPr>
        <p:txBody>
          <a:bodyPr/>
          <a:lstStyle>
            <a:lvl1pPr>
              <a:defRPr lang="en-US" sz="2400" b="1" kern="1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04449"/>
            <a:ext cx="8543925" cy="53594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445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7.xml"/><Relationship Id="rId15" Type="http://schemas.openxmlformats.org/officeDocument/2006/relationships/theme" Target="../theme/theme10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theme" Target="../theme/theme7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9.xml"/><Relationship Id="rId15" Type="http://schemas.openxmlformats.org/officeDocument/2006/relationships/theme" Target="../theme/theme8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3.xml"/><Relationship Id="rId15" Type="http://schemas.openxmlformats.org/officeDocument/2006/relationships/theme" Target="../theme/theme9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EA1A-60A1-0049-9ACB-595060C66A6A}" type="datetimeFigureOut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F0CE-F379-904C-84FB-E67E100265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9" name="Picture 3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2" y="135292"/>
            <a:ext cx="8588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ew LOGO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2" y="10886"/>
            <a:ext cx="881743" cy="10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28725"/>
            <a:ext cx="8543925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96386" y="6622670"/>
            <a:ext cx="60293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ICESat-2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Project:  September 3, 4, &amp; 5, 2013</a:t>
            </a:r>
            <a:endParaRPr lang="en-US" sz="1000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350169" y="249238"/>
            <a:ext cx="641985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42875" y="1020763"/>
            <a:ext cx="8834438" cy="0"/>
          </a:xfrm>
          <a:prstGeom prst="line">
            <a:avLst/>
          </a:prstGeom>
          <a:noFill/>
          <a:ln w="57150" cmpd="thickThin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523038"/>
            <a:ext cx="9118600" cy="6350"/>
          </a:xfrm>
          <a:prstGeom prst="line">
            <a:avLst/>
          </a:prstGeom>
          <a:noFill/>
          <a:ln w="12700">
            <a:solidFill>
              <a:srgbClr val="6578D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68513" y="-3175"/>
            <a:ext cx="4930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 defTabSz="1018699" eaLnBrk="0" hangingPunct="0">
              <a:lnSpc>
                <a:spcPct val="85000"/>
              </a:lnSpc>
              <a:defRPr/>
            </a:pP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Ground Systems 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Critical 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Design Review </a:t>
            </a:r>
            <a:r>
              <a:rPr lang="en-US" sz="1000" dirty="0" smtClean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(CDR</a:t>
            </a:r>
            <a:r>
              <a:rPr lang="en-US" sz="1000" dirty="0">
                <a:solidFill>
                  <a:srgbClr val="0070C0"/>
                </a:solidFill>
                <a:latin typeface="Book Antiqua"/>
                <a:ea typeface="ＭＳ Ｐゴシック" pitchFamily="-107" charset="-128"/>
              </a:rPr>
              <a:t>)</a:t>
            </a:r>
            <a:endParaRPr lang="en-US" sz="1000" b="1" dirty="0">
              <a:solidFill>
                <a:srgbClr val="0070C0"/>
              </a:solidFill>
              <a:latin typeface="Book Antiqua"/>
              <a:ea typeface="ＭＳ Ｐゴシック" pitchFamily="-10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875" y="6615113"/>
            <a:ext cx="914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fld id="{6D461757-59B9-4FAD-8F69-C8FB1B512CDA}" type="slidenum">
              <a:rPr lang="en-US" sz="1000" b="1">
                <a:solidFill>
                  <a:srgbClr val="000000"/>
                </a:solidFill>
                <a:latin typeface="Book Antiqua"/>
                <a:ea typeface="ＭＳ Ｐゴシック" pitchFamily="-107" charset="-128"/>
              </a:rPr>
              <a:pPr algn="r" defTabSz="914400" eaLnBrk="0" hangingPunct="0"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Book Antiqua"/>
              <a:ea typeface="ＭＳ Ｐゴシック" pitchFamily="-107" charset="-128"/>
            </a:endParaRPr>
          </a:p>
        </p:txBody>
      </p:sp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5163" y="134938"/>
            <a:ext cx="858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7488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Book Antiqua" pitchFamily="18" charset="0"/>
        </a:defRPr>
      </a:lvl9pPr>
    </p:titleStyle>
    <p:bodyStyle>
      <a:lvl1pPr marL="228600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515938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863600" indent="-2333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22542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5414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004E00"/>
        </a:buClr>
        <a:buSzPct val="100000"/>
        <a:buChar char="•"/>
        <a:defRPr lang="en-US" sz="2000" dirty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9986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6pPr>
      <a:lvl7pPr marL="24558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7pPr>
      <a:lvl8pPr marL="29130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8pPr>
      <a:lvl9pPr marL="3370263" indent="-2238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rgbClr val="0105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f-pcmdi.llnl.gov/documents/cf-conventions/1.6/cf-convention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52077"/>
            <a:ext cx="9144000" cy="920471"/>
          </a:xfrm>
        </p:spPr>
        <p:txBody>
          <a:bodyPr>
            <a:normAutofit/>
          </a:bodyPr>
          <a:lstStyle/>
          <a:p>
            <a:r>
              <a:rPr lang="en-US" dirty="0" smtClean="0"/>
              <a:t>ICESat-2 Metadata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0553"/>
            <a:ext cx="9144000" cy="20462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ESIP Summer </a:t>
            </a:r>
            <a:r>
              <a:rPr lang="en-US" dirty="0" smtClean="0"/>
              <a:t>Session</a:t>
            </a:r>
            <a:endParaRPr lang="en-US" dirty="0" smtClean="0"/>
          </a:p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</a:p>
          <a:p>
            <a:endParaRPr lang="en-US" dirty="0"/>
          </a:p>
          <a:p>
            <a:r>
              <a:rPr lang="en-US" sz="2600" dirty="0" smtClean="0"/>
              <a:t>SGT/Jeffrey Lee</a:t>
            </a:r>
          </a:p>
          <a:p>
            <a:r>
              <a:rPr lang="en-US" sz="2600" dirty="0" smtClean="0"/>
              <a:t>NASA GSFC/Wallops Flight Facility</a:t>
            </a:r>
          </a:p>
          <a:p>
            <a:r>
              <a:rPr lang="en-US" sz="1900" dirty="0" err="1" smtClean="0"/>
              <a:t>Jeffrey.E.Lee@nasa.gov</a:t>
            </a:r>
            <a:endParaRPr lang="en-US" sz="1900" dirty="0"/>
          </a:p>
        </p:txBody>
      </p:sp>
      <p:pic>
        <p:nvPicPr>
          <p:cNvPr id="4" name="Picture 3" descr="cid:1e87817d-2c5e-4713-835e-6fa90f111792@mail.nasa.go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661" y="1176111"/>
            <a:ext cx="5598571" cy="19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70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Working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“Granules </a:t>
            </a:r>
            <a:r>
              <a:rPr lang="en-US" dirty="0"/>
              <a:t>are </a:t>
            </a:r>
            <a:r>
              <a:rPr lang="en-US" dirty="0" smtClean="0"/>
              <a:t>forever” and should stand alone.</a:t>
            </a:r>
            <a:endParaRPr lang="en-US" dirty="0"/>
          </a:p>
          <a:p>
            <a:r>
              <a:rPr lang="en-US" dirty="0" smtClean="0"/>
              <a:t>To be completely self-documenting, a product should contain both collection and inventory level metadata within the product itself (see bullet 1).</a:t>
            </a:r>
          </a:p>
        </p:txBody>
      </p:sp>
    </p:spTree>
    <p:extLst>
      <p:ext uri="{BB962C8B-B14F-4D97-AF65-F5344CB8AC3E}">
        <p14:creationId xmlns:p14="http://schemas.microsoft.com/office/powerpoint/2010/main" val="146977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the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782"/>
            <a:ext cx="8229600" cy="4268245"/>
          </a:xfrm>
        </p:spPr>
        <p:txBody>
          <a:bodyPr>
            <a:normAutofit/>
          </a:bodyPr>
          <a:lstStyle/>
          <a:p>
            <a:r>
              <a:rPr lang="en-US" dirty="0" smtClean="0"/>
              <a:t>ACDD global attributes</a:t>
            </a:r>
          </a:p>
          <a:p>
            <a:r>
              <a:rPr lang="en-US" dirty="0" smtClean="0"/>
              <a:t>ACDD/CF variable attributes</a:t>
            </a:r>
          </a:p>
          <a:p>
            <a:r>
              <a:rPr lang="en-US" dirty="0" smtClean="0"/>
              <a:t>Grouped Organization</a:t>
            </a:r>
          </a:p>
          <a:p>
            <a:r>
              <a:rPr lang="en-US" dirty="0"/>
              <a:t>/ancillary_data</a:t>
            </a:r>
          </a:p>
          <a:p>
            <a:r>
              <a:rPr lang="en-US" dirty="0" smtClean="0"/>
              <a:t>/METADATA (OCDD ?)</a:t>
            </a:r>
          </a:p>
          <a:p>
            <a:r>
              <a:rPr lang="en-US" dirty="0" smtClean="0"/>
              <a:t>ISO19139 XML</a:t>
            </a:r>
          </a:p>
          <a:p>
            <a:r>
              <a:rPr lang="en-US" dirty="0" smtClean="0"/>
              <a:t>Workflow/Tools</a:t>
            </a:r>
          </a:p>
        </p:txBody>
      </p:sp>
    </p:spTree>
    <p:extLst>
      <p:ext uri="{BB962C8B-B14F-4D97-AF65-F5344CB8AC3E}">
        <p14:creationId xmlns:p14="http://schemas.microsoft.com/office/powerpoint/2010/main" val="53033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ACDD/CF Global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0513"/>
          </a:xfrm>
        </p:spPr>
        <p:txBody>
          <a:bodyPr>
            <a:normAutofit/>
          </a:bodyPr>
          <a:lstStyle/>
          <a:p>
            <a:r>
              <a:rPr lang="en-US" dirty="0" smtClean="0"/>
              <a:t>Attribute Conventions for Data Discovery</a:t>
            </a:r>
          </a:p>
          <a:p>
            <a:r>
              <a:rPr lang="en-US" dirty="0"/>
              <a:t>Climate/Forecast Conventions</a:t>
            </a:r>
          </a:p>
          <a:p>
            <a:endParaRPr lang="en-US" dirty="0" smtClean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612257"/>
              </p:ext>
            </p:extLst>
          </p:nvPr>
        </p:nvGraphicFramePr>
        <p:xfrm>
          <a:off x="515995" y="3052643"/>
          <a:ext cx="8006181" cy="259362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71940"/>
                <a:gridCol w="5734241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HDF5 attributes with standard labeling.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entire data granule.</a:t>
                      </a:r>
                      <a:endParaRPr lang="en-US" sz="2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Prime Audience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Users (</a:t>
                      </a:r>
                      <a:r>
                        <a:rPr lang="en-US" sz="2400" dirty="0" err="1" smtClean="0"/>
                        <a:t>ncdump</a:t>
                      </a:r>
                      <a:r>
                        <a:rPr lang="en-US" sz="2400" dirty="0" smtClean="0"/>
                        <a:t> –h | h5dump –H)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Standards compliance; Light-weight information with standard labeling not requiring additional description.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785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http://</a:t>
            </a:r>
            <a:r>
              <a:rPr lang="en-US" u="sng" dirty="0" err="1"/>
              <a:t>wiki.esipfed.org</a:t>
            </a:r>
            <a:r>
              <a:rPr lang="en-US" u="sng" dirty="0"/>
              <a:t>/</a:t>
            </a:r>
            <a:r>
              <a:rPr lang="en-US" u="sng" dirty="0" err="1"/>
              <a:t>index.php</a:t>
            </a:r>
            <a:r>
              <a:rPr lang="en-US" u="sng" dirty="0"/>
              <a:t>/</a:t>
            </a:r>
            <a:r>
              <a:rPr lang="en-US" u="sng" dirty="0" err="1"/>
              <a:t>Attribute_Convention_for_Data_Discovery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3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ACDD/CF Variable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58"/>
            <a:ext cx="8229600" cy="1458022"/>
          </a:xfrm>
        </p:spPr>
        <p:txBody>
          <a:bodyPr>
            <a:normAutofit/>
          </a:bodyPr>
          <a:lstStyle/>
          <a:p>
            <a:r>
              <a:rPr lang="en-US" dirty="0"/>
              <a:t>Attribute Conventions for Data Discovery</a:t>
            </a:r>
          </a:p>
          <a:p>
            <a:r>
              <a:rPr lang="en-US" dirty="0" smtClean="0"/>
              <a:t>Climate/Forecast Conventions</a:t>
            </a: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78350"/>
              </p:ext>
            </p:extLst>
          </p:nvPr>
        </p:nvGraphicFramePr>
        <p:xfrm>
          <a:off x="680619" y="2949575"/>
          <a:ext cx="8006181" cy="259362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71940"/>
                <a:gridCol w="5734241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HDF5 attributes with standard labeling.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parent dataset</a:t>
                      </a:r>
                      <a:endParaRPr lang="en-US" sz="2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Prime Audience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Data Users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Standards compliance; Light-weight information with standard labeling describing each data variable.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http://cf-pcmdi.llnl.gov/documents/cf-conventions/1.6/cf-conventions.html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2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976"/>
            <a:ext cx="8229600" cy="2091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Huh? Groups are metadata?  </a:t>
            </a:r>
          </a:p>
          <a:p>
            <a:pPr lvl="1"/>
            <a:r>
              <a:rPr lang="en-US" dirty="0" smtClean="0"/>
              <a:t>Well, grouping allows organization of the variables into logical divisions.</a:t>
            </a:r>
          </a:p>
          <a:p>
            <a:pPr lvl="1"/>
            <a:r>
              <a:rPr lang="en-US" dirty="0" smtClean="0"/>
              <a:t>Attributes can be attached to groups that describe the data contained within.</a:t>
            </a: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481213"/>
              </p:ext>
            </p:extLst>
          </p:nvPr>
        </p:nvGraphicFramePr>
        <p:xfrm>
          <a:off x="680619" y="3702781"/>
          <a:ext cx="8006181" cy="186210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71940"/>
                <a:gridCol w="5734241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HDF5 groups.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group content.</a:t>
                      </a:r>
                      <a:endParaRPr lang="en-US" sz="2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Prime Audience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users.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Organization; grouping of like variables.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48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/ancillary_data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2045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metadata, itself, needs to be well-described.</a:t>
            </a:r>
          </a:p>
          <a:p>
            <a:r>
              <a:rPr lang="en-US" dirty="0" smtClean="0"/>
              <a:t>Very thin line between data and metadata here. </a:t>
            </a:r>
          </a:p>
          <a:p>
            <a:r>
              <a:rPr lang="en-US" dirty="0" smtClean="0"/>
              <a:t>Very close to “</a:t>
            </a:r>
            <a:r>
              <a:rPr lang="en-US" dirty="0" err="1" smtClean="0"/>
              <a:t>additional_attributes</a:t>
            </a:r>
            <a:r>
              <a:rPr lang="en-US" dirty="0" smtClean="0"/>
              <a:t>”.</a:t>
            </a: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4079"/>
              </p:ext>
            </p:extLst>
          </p:nvPr>
        </p:nvGraphicFramePr>
        <p:xfrm>
          <a:off x="633583" y="3717473"/>
          <a:ext cx="8006181" cy="222786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71940"/>
                <a:gridCol w="5734241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HDF5 </a:t>
                      </a:r>
                      <a:r>
                        <a:rPr lang="en-US" sz="2400" b="1" dirty="0" smtClean="0"/>
                        <a:t>compact</a:t>
                      </a:r>
                      <a:r>
                        <a:rPr lang="en-US" sz="2400" dirty="0" smtClean="0"/>
                        <a:t> datasets with CF standard labeling.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entire data granule.</a:t>
                      </a:r>
                      <a:endParaRPr lang="en-US" sz="2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Prime Audience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users.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Provenance &amp; ATBD traceability.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91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/ancillary_data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Algorithm constants.</a:t>
            </a:r>
          </a:p>
          <a:p>
            <a:pPr lvl="1"/>
            <a:r>
              <a:rPr lang="en-US" dirty="0" smtClean="0"/>
              <a:t>Data settings used during processing.</a:t>
            </a:r>
          </a:p>
          <a:p>
            <a:pPr lvl="1"/>
            <a:r>
              <a:rPr lang="en-US" dirty="0" smtClean="0"/>
              <a:t>Control information.</a:t>
            </a:r>
          </a:p>
          <a:p>
            <a:pPr lvl="1"/>
            <a:r>
              <a:rPr lang="en-US" dirty="0" smtClean="0"/>
              <a:t>Other global data where a simple attribute label is not sufficient for precise description.</a:t>
            </a:r>
          </a:p>
        </p:txBody>
      </p:sp>
    </p:spTree>
    <p:extLst>
      <p:ext uri="{BB962C8B-B14F-4D97-AF65-F5344CB8AC3E}">
        <p14:creationId xmlns:p14="http://schemas.microsoft.com/office/powerpoint/2010/main" val="320606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5"/>
            <a:ext cx="8229600" cy="2374014"/>
          </a:xfrm>
        </p:spPr>
        <p:txBody>
          <a:bodyPr>
            <a:normAutofit/>
          </a:bodyPr>
          <a:lstStyle/>
          <a:p>
            <a:r>
              <a:rPr lang="en-US" dirty="0" smtClean="0"/>
              <a:t>Object Conventions for Dataset Discovery ?</a:t>
            </a:r>
          </a:p>
          <a:p>
            <a:r>
              <a:rPr lang="en-US" dirty="0" smtClean="0"/>
              <a:t>Sufficient information &amp; labeling to generate an ISO19115 translation.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77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wiki.esipfed.org</a:t>
            </a:r>
            <a:r>
              <a:rPr lang="en-US" sz="1600" dirty="0"/>
              <a:t>/</a:t>
            </a:r>
            <a:r>
              <a:rPr lang="en-US" sz="1600" dirty="0" err="1"/>
              <a:t>index.php</a:t>
            </a:r>
            <a:r>
              <a:rPr lang="en-US" sz="1600" dirty="0"/>
              <a:t>/</a:t>
            </a:r>
            <a:r>
              <a:rPr lang="en-US" sz="1600" dirty="0" err="1"/>
              <a:t>Attribute_Convention_for_Data_Discovery</a:t>
            </a:r>
            <a:r>
              <a:rPr lang="en-US" sz="1600" dirty="0"/>
              <a:t>_(ACDD)_</a:t>
            </a:r>
            <a:r>
              <a:rPr lang="en-US" sz="1600" dirty="0" err="1"/>
              <a:t>Object_Conventions</a:t>
            </a:r>
            <a:endParaRPr lang="en-US" sz="1600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479091"/>
              </p:ext>
            </p:extLst>
          </p:nvPr>
        </p:nvGraphicFramePr>
        <p:xfrm>
          <a:off x="680619" y="3228633"/>
          <a:ext cx="8006181" cy="29260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71940"/>
                <a:gridCol w="5734241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HDF5 groups and attached attributes.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entire data granule,</a:t>
                      </a:r>
                      <a:r>
                        <a:rPr lang="en-US" sz="2400" baseline="0" dirty="0" smtClean="0"/>
                        <a:t> including collection-level information.</a:t>
                      </a:r>
                      <a:endParaRPr lang="en-US" sz="2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Prime Audience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r>
                        <a:rPr lang="en-US" sz="2400" baseline="0" dirty="0" smtClean="0"/>
                        <a:t> Centers - s</a:t>
                      </a:r>
                      <a:r>
                        <a:rPr lang="en-US" sz="2400" dirty="0" smtClean="0"/>
                        <a:t>ource of ISO 19115 information.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Useful</a:t>
                      </a:r>
                      <a:r>
                        <a:rPr lang="en-US" sz="2400" baseline="0" dirty="0" smtClean="0"/>
                        <a:t> to data users; needed for ISO19115 generation</a:t>
                      </a:r>
                      <a:r>
                        <a:rPr lang="en-US" sz="2400" dirty="0" smtClean="0"/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480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Translation of the ISO 19115 namespace into HDF groups/attributes.</a:t>
            </a:r>
          </a:p>
          <a:p>
            <a:r>
              <a:rPr lang="en-US" dirty="0" smtClean="0"/>
              <a:t>Flat attributes are insufficient to fully represent ISO19115 without grossly large attribute labels.</a:t>
            </a:r>
          </a:p>
          <a:p>
            <a:r>
              <a:rPr lang="en-US" dirty="0" smtClean="0"/>
              <a:t>Translation into ISO19139 XML is a simple text transformation.</a:t>
            </a:r>
          </a:p>
          <a:p>
            <a:r>
              <a:rPr lang="en-US" dirty="0" smtClean="0"/>
              <a:t>Primarily geared towards generation of metadata for data centers</a:t>
            </a:r>
            <a:r>
              <a:rPr lang="en-US" dirty="0"/>
              <a:t> </a:t>
            </a:r>
            <a:r>
              <a:rPr lang="en-US" dirty="0" smtClean="0"/>
              <a:t>– however, this approach makes the metadata useful to users lacking ISO or XML knowledge/tools.</a:t>
            </a:r>
          </a:p>
        </p:txBody>
      </p:sp>
    </p:spTree>
    <p:extLst>
      <p:ext uri="{BB962C8B-B14F-4D97-AF65-F5344CB8AC3E}">
        <p14:creationId xmlns:p14="http://schemas.microsoft.com/office/powerpoint/2010/main" val="30379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4809239"/>
          </a:xfrm>
        </p:spPr>
        <p:txBody>
          <a:bodyPr>
            <a:normAutofit/>
          </a:bodyPr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No standard labeling convention exists.</a:t>
            </a:r>
          </a:p>
          <a:p>
            <a:pPr lvl="1"/>
            <a:r>
              <a:rPr lang="en-US" dirty="0" smtClean="0"/>
              <a:t>No standard tool support exists.</a:t>
            </a:r>
          </a:p>
          <a:p>
            <a:pPr lvl="1"/>
            <a:r>
              <a:rPr lang="en-US" dirty="0" smtClean="0"/>
              <a:t>Adds lots of groups/attributes to the product.</a:t>
            </a:r>
          </a:p>
          <a:p>
            <a:pPr lvl="1"/>
            <a:r>
              <a:rPr lang="en-US" dirty="0" smtClean="0"/>
              <a:t>Can cause a duplication of information.</a:t>
            </a:r>
          </a:p>
          <a:p>
            <a:r>
              <a:rPr lang="en-US" dirty="0" smtClean="0"/>
              <a:t>A new approach?</a:t>
            </a:r>
          </a:p>
          <a:p>
            <a:pPr lvl="1"/>
            <a:r>
              <a:rPr lang="en-US" dirty="0" smtClean="0"/>
              <a:t>No. Very similar to SMAP implementation.</a:t>
            </a:r>
          </a:p>
          <a:p>
            <a:pPr lvl="1"/>
            <a:r>
              <a:rPr lang="en-US" dirty="0" smtClean="0"/>
              <a:t>I did something similar with GLAS in 2002.</a:t>
            </a:r>
          </a:p>
        </p:txBody>
      </p:sp>
    </p:spTree>
    <p:extLst>
      <p:ext uri="{BB962C8B-B14F-4D97-AF65-F5344CB8AC3E}">
        <p14:creationId xmlns:p14="http://schemas.microsoft.com/office/powerpoint/2010/main" val="253722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: ICESat-2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546529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ct val="0"/>
              </a:spcAft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Research-Class NASA Decadal Survey Mission.</a:t>
            </a:r>
          </a:p>
          <a:p>
            <a:pPr>
              <a:spcAft>
                <a:spcPct val="0"/>
              </a:spcAft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ICESat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follow-on; but uses a low-power multi-beam photon counting altimeter (ATLAS).</a:t>
            </a:r>
          </a:p>
          <a:p>
            <a:pPr>
              <a:spcAft>
                <a:spcPct val="0"/>
              </a:spcAft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Launches In 2017.</a:t>
            </a:r>
          </a:p>
          <a:p>
            <a:pPr>
              <a:spcAft>
                <a:spcPct val="0"/>
              </a:spcAft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Science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Objectives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ct val="0"/>
              </a:spcAft>
            </a:pPr>
            <a:r>
              <a:rPr lang="en-US" dirty="0">
                <a:latin typeface="Helvetica" charset="0"/>
                <a:ea typeface="ＭＳ Ｐゴシック" charset="0"/>
              </a:rPr>
              <a:t>Quantifying polar ice-sheet contributions to current and recent sea-level change, as well as ice-sheet linkages to climate conditions.</a:t>
            </a:r>
          </a:p>
          <a:p>
            <a:pPr lvl="1">
              <a:spcAft>
                <a:spcPct val="0"/>
              </a:spcAft>
            </a:pPr>
            <a:r>
              <a:rPr lang="en-US" dirty="0">
                <a:latin typeface="Helvetica" charset="0"/>
                <a:ea typeface="ＭＳ Ｐゴシック" charset="0"/>
              </a:rPr>
              <a:t>Quantifying regional patterns of ice-sheet changes to assess what drives those changes, and to improve predictive ice-sheet models.</a:t>
            </a:r>
          </a:p>
          <a:p>
            <a:pPr lvl="1">
              <a:spcAft>
                <a:spcPct val="0"/>
              </a:spcAft>
            </a:pPr>
            <a:r>
              <a:rPr lang="en-US" dirty="0">
                <a:latin typeface="Helvetica" charset="0"/>
                <a:ea typeface="ＭＳ Ｐゴシック" charset="0"/>
              </a:rPr>
              <a:t>Estimating sea-ice thickness to examine exchanges of energy, mass and moisture between the ice, oceans and atmosphere.</a:t>
            </a:r>
          </a:p>
          <a:p>
            <a:pPr lvl="1">
              <a:spcAft>
                <a:spcPct val="0"/>
              </a:spcAft>
            </a:pPr>
            <a:r>
              <a:rPr lang="en-US" dirty="0">
                <a:latin typeface="Helvetica" charset="0"/>
                <a:ea typeface="ＭＳ Ｐゴシック" charset="0"/>
              </a:rPr>
              <a:t>Measuring vegetation canopy height to help researchers estimate biomass amounts over large areas, and how the biomass is changing.</a:t>
            </a:r>
          </a:p>
          <a:p>
            <a:pPr lvl="1">
              <a:spcAft>
                <a:spcPct val="0"/>
              </a:spcAft>
            </a:pPr>
            <a:r>
              <a:rPr lang="en-US" dirty="0">
                <a:latin typeface="Helvetica" charset="0"/>
                <a:ea typeface="ＭＳ Ｐゴシック" charset="0"/>
              </a:rPr>
              <a:t>Enhancing the utility of other Earth-observation systems through supporting </a:t>
            </a:r>
            <a:r>
              <a:rPr lang="en-US" dirty="0" smtClean="0">
                <a:latin typeface="Helvetica" charset="0"/>
                <a:ea typeface="ＭＳ Ｐゴシック" charset="0"/>
              </a:rPr>
              <a:t>measurements.</a:t>
            </a:r>
          </a:p>
          <a:p>
            <a:pPr>
              <a:spcAft>
                <a:spcPct val="0"/>
              </a:spcAft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MABEL: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ＭＳ Ｐゴシック" charset="0"/>
              </a:rPr>
              <a:t>Aircraft-based demonstration photon-counting instrument.</a:t>
            </a:r>
          </a:p>
          <a:p>
            <a:pPr lvl="1"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ＭＳ Ｐゴシック" charset="0"/>
              </a:rPr>
              <a:t>Great platform to prototype and test ICESat-2 processing software.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spcAft>
                <a:spcPct val="0"/>
              </a:spcAft>
              <a:buFont typeface="Arial" charset="0"/>
              <a:buChar char="•"/>
            </a:pPr>
            <a:endParaRPr lang="en-US" sz="2000" b="1" dirty="0">
              <a:latin typeface="Helvetica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1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/METADATA – 2 Examples</a:t>
            </a:r>
            <a:endParaRPr lang="en-US" sz="3600" dirty="0"/>
          </a:p>
        </p:txBody>
      </p:sp>
      <p:pic>
        <p:nvPicPr>
          <p:cNvPr id="3" name="Picture 2" descr="Screen Shot 2014-06-22 at 10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8" y="1189874"/>
            <a:ext cx="3747927" cy="5509677"/>
          </a:xfrm>
          <a:prstGeom prst="rect">
            <a:avLst/>
          </a:prstGeom>
        </p:spPr>
      </p:pic>
      <p:pic>
        <p:nvPicPr>
          <p:cNvPr id="4" name="Picture 3" descr="Screen Shot 2014-06-22 at 10.45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6" y="1189873"/>
            <a:ext cx="3747927" cy="55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9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19139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1843789"/>
          </a:xfrm>
        </p:spPr>
        <p:txBody>
          <a:bodyPr>
            <a:normAutofit/>
          </a:bodyPr>
          <a:lstStyle/>
          <a:p>
            <a:r>
              <a:rPr lang="en-US" dirty="0" smtClean="0"/>
              <a:t>XML Representation of ISO 19115.</a:t>
            </a:r>
          </a:p>
          <a:p>
            <a:r>
              <a:rPr lang="en-US" dirty="0" smtClean="0"/>
              <a:t>Generated from data stored on the product.</a:t>
            </a:r>
          </a:p>
          <a:p>
            <a:r>
              <a:rPr lang="en-US" dirty="0" smtClean="0"/>
              <a:t>Stored back on the product in XML format.</a:t>
            </a: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258551"/>
              </p:ext>
            </p:extLst>
          </p:nvPr>
        </p:nvGraphicFramePr>
        <p:xfrm>
          <a:off x="562508" y="3557865"/>
          <a:ext cx="8006181" cy="222786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71940"/>
                <a:gridCol w="5734241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Attached &amp; Detached XML.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entire data granule,</a:t>
                      </a:r>
                      <a:r>
                        <a:rPr lang="en-US" sz="2400" baseline="0" dirty="0" smtClean="0"/>
                        <a:t> including collection-level information.</a:t>
                      </a:r>
                      <a:endParaRPr lang="en-US" sz="2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Prime Audience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r>
                        <a:rPr lang="en-US" sz="2400" baseline="0" dirty="0" smtClean="0"/>
                        <a:t> Centers.</a:t>
                      </a:r>
                      <a:endParaRPr lang="en-US" sz="2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Rationale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Required deliverable to Data Center.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23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Generation Workflow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9261" y="1198573"/>
            <a:ext cx="4355807" cy="5412136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3200" dirty="0"/>
              <a:t>Metadata, QA and Browse embedded in standard data product.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Utility software extracts metadata and reformats to </a:t>
            </a:r>
            <a:r>
              <a:rPr lang="en-US" sz="3200" dirty="0" smtClean="0"/>
              <a:t>ISO19139 &amp; embeds.</a:t>
            </a: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/>
              <a:t>Utility software extracts browse and reformats to PNG </a:t>
            </a:r>
            <a:r>
              <a:rPr lang="en-US" sz="3200" dirty="0" smtClean="0"/>
              <a:t>.</a:t>
            </a: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/>
              <a:t>Utility software extracts QA and feeds into a trend database.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Utility software creates a data dictionary from product content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9" y="1198573"/>
            <a:ext cx="4315836" cy="54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716"/>
            <a:ext cx="8229600" cy="4750448"/>
          </a:xfrm>
        </p:spPr>
        <p:txBody>
          <a:bodyPr/>
          <a:lstStyle/>
          <a:p>
            <a:r>
              <a:rPr lang="en-US" dirty="0" smtClean="0"/>
              <a:t>20 </a:t>
            </a:r>
            <a:r>
              <a:rPr lang="en-US" dirty="0"/>
              <a:t>Standard Data </a:t>
            </a:r>
            <a:r>
              <a:rPr lang="en-US" dirty="0" smtClean="0"/>
              <a:t>Products.</a:t>
            </a:r>
          </a:p>
          <a:p>
            <a:r>
              <a:rPr lang="en-US" dirty="0"/>
              <a:t>Over 3,200 science </a:t>
            </a:r>
            <a:r>
              <a:rPr lang="en-US" dirty="0" smtClean="0"/>
              <a:t>parameters.</a:t>
            </a:r>
          </a:p>
          <a:p>
            <a:r>
              <a:rPr lang="en-US" dirty="0" smtClean="0"/>
              <a:t>At least 6 different flavors of metadata with some duplication.</a:t>
            </a:r>
          </a:p>
          <a:p>
            <a:r>
              <a:rPr lang="en-US" dirty="0" smtClean="0"/>
              <a:t>Need to translate metadata into XML for Data Center ingest.</a:t>
            </a:r>
          </a:p>
          <a:p>
            <a:r>
              <a:rPr lang="en-US" dirty="0" smtClean="0"/>
              <a:t>Need to translate metadata in HTML for data dictionary.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3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Steps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53006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each ACDD global attribute, create and fill the attribute; close the attribute.</a:t>
            </a:r>
          </a:p>
          <a:p>
            <a:r>
              <a:rPr lang="en-US" dirty="0" smtClean="0"/>
              <a:t>For each /METADATA group, create the group; create and fill the attributes; close the attributes; close the group.</a:t>
            </a:r>
          </a:p>
          <a:p>
            <a:r>
              <a:rPr lang="en-US" dirty="0" smtClean="0"/>
              <a:t>For each /ancillary_data dataset, create the dataset; open the </a:t>
            </a:r>
            <a:r>
              <a:rPr lang="en-US" dirty="0" err="1" smtClean="0"/>
              <a:t>memoryspace</a:t>
            </a:r>
            <a:r>
              <a:rPr lang="en-US" dirty="0" smtClean="0"/>
              <a:t>, open the </a:t>
            </a:r>
            <a:r>
              <a:rPr lang="en-US" dirty="0" err="1" smtClean="0"/>
              <a:t>dataspace</a:t>
            </a:r>
            <a:r>
              <a:rPr lang="en-US" dirty="0" smtClean="0"/>
              <a:t>, write the dataset; attach dimension scales; create and fill each of the 12 variable attributes; close each attribute; close the </a:t>
            </a:r>
            <a:r>
              <a:rPr lang="en-US" dirty="0" err="1" smtClean="0"/>
              <a:t>memoryspace</a:t>
            </a:r>
            <a:r>
              <a:rPr lang="en-US" dirty="0" smtClean="0"/>
              <a:t>, close the </a:t>
            </a:r>
            <a:r>
              <a:rPr lang="en-US" dirty="0" err="1" smtClean="0"/>
              <a:t>dataspace</a:t>
            </a:r>
            <a:r>
              <a:rPr lang="en-US" dirty="0" smtClean="0"/>
              <a:t>, close the dataset.</a:t>
            </a:r>
          </a:p>
          <a:p>
            <a:r>
              <a:rPr lang="en-US" dirty="0" smtClean="0"/>
              <a:t>For each of the 3200 datasets, create </a:t>
            </a:r>
            <a:r>
              <a:rPr lang="en-US" dirty="0"/>
              <a:t>the dataset; open the </a:t>
            </a:r>
            <a:r>
              <a:rPr lang="en-US" dirty="0" err="1"/>
              <a:t>memoryspace</a:t>
            </a:r>
            <a:r>
              <a:rPr lang="en-US" dirty="0"/>
              <a:t>, open the </a:t>
            </a:r>
            <a:r>
              <a:rPr lang="en-US" dirty="0" err="1"/>
              <a:t>dataspace</a:t>
            </a:r>
            <a:r>
              <a:rPr lang="en-US" dirty="0"/>
              <a:t>, write the dataset; attach dimension scales; create </a:t>
            </a:r>
            <a:r>
              <a:rPr lang="en-US" dirty="0" smtClean="0"/>
              <a:t>and fill each </a:t>
            </a:r>
            <a:r>
              <a:rPr lang="en-US" dirty="0"/>
              <a:t>of the 12 variable attributes; close each attribute; close the </a:t>
            </a:r>
            <a:r>
              <a:rPr lang="en-US" dirty="0" err="1"/>
              <a:t>memoryspace</a:t>
            </a:r>
            <a:r>
              <a:rPr lang="en-US" dirty="0"/>
              <a:t>, close the </a:t>
            </a:r>
            <a:r>
              <a:rPr lang="en-US" dirty="0" err="1"/>
              <a:t>dataspace</a:t>
            </a:r>
            <a:r>
              <a:rPr lang="en-US" dirty="0"/>
              <a:t>, close the dataset.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84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Steps Required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239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460000"/>
              </a:camera>
              <a:lightRig rig="threePt" dir="t"/>
            </a:scene3d>
          </a:bodyPr>
          <a:lstStyle/>
          <a:p>
            <a:pPr algn="ctr"/>
            <a:r>
              <a:rPr lang="en-US" sz="19900" dirty="0" smtClean="0">
                <a:solidFill>
                  <a:srgbClr val="FF0000">
                    <a:alpha val="50000"/>
                  </a:srgbClr>
                </a:solidFill>
              </a:rPr>
              <a:t>Yikes!</a:t>
            </a:r>
            <a:endParaRPr lang="en-US" sz="19900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9874"/>
            <a:ext cx="8229600" cy="5300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For each ACDD global attribute, create and fill the attribute; close the attribute.</a:t>
            </a:r>
          </a:p>
          <a:p>
            <a:r>
              <a:rPr lang="en-US" smtClean="0"/>
              <a:t>For each /METADATA group, create the group; create and fill the attributes; close the attributes; close the group.</a:t>
            </a:r>
          </a:p>
          <a:p>
            <a:r>
              <a:rPr lang="en-US" smtClean="0"/>
              <a:t>For each /ancillary_data dataset, create the dataset; open the memoryspace, open the dataspace, write the dataset; attach dimension scales; create and fill each of the 12 variable attributes; close each attribute; close the memoryspace, close the dataspace, close the dataset.</a:t>
            </a:r>
          </a:p>
          <a:p>
            <a:r>
              <a:rPr lang="en-US" smtClean="0"/>
              <a:t>For each of the 3200 datasets, create the dataset; open the memoryspace, open the dataspace, write the dataset; attach dimension scales; create and fill each of the 12 variable attributes; close each attribute; close the memoryspace, close the dataspace, close the dataset.…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6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0619" y="1297987"/>
            <a:ext cx="8229600" cy="4936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web-based product database to store and maintain relationships between files/groups/attributes/parameters (</a:t>
            </a:r>
            <a:r>
              <a:rPr lang="en-US" dirty="0" err="1" smtClean="0"/>
              <a:t>mySQL</a:t>
            </a:r>
            <a:r>
              <a:rPr lang="en-US" dirty="0" smtClean="0"/>
              <a:t>/PHP : </a:t>
            </a:r>
            <a:r>
              <a:rPr lang="en-US" b="1" dirty="0" smtClean="0"/>
              <a:t>h5es_builder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Software to read output from the product database and create HDF5 template files (Fortran : </a:t>
            </a:r>
            <a:r>
              <a:rPr lang="en-US" b="1" dirty="0" smtClean="0"/>
              <a:t>h5es_creator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strategy to integrate this toolset into the ASAS product-development workflow.</a:t>
            </a:r>
          </a:p>
          <a:p>
            <a:r>
              <a:rPr lang="en-US" sz="4800" dirty="0" smtClean="0"/>
              <a:t>H5-ES </a:t>
            </a:r>
            <a:r>
              <a:rPr lang="en-US" sz="3500" dirty="0"/>
              <a:t>(</a:t>
            </a:r>
            <a:r>
              <a:rPr lang="en-US" sz="3500" dirty="0" smtClean="0"/>
              <a:t>HDF5-Earth Science or HDF5-EaSy)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35724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Key: </a:t>
            </a:r>
            <a:r>
              <a:rPr lang="en-US" dirty="0" smtClean="0"/>
              <a:t>Template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486"/>
            <a:ext cx="8229600" cy="4936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Valid HDF5 file with all groups, attributes and datasets created, but no (or little) data values filled-in.</a:t>
            </a:r>
          </a:p>
          <a:p>
            <a:r>
              <a:rPr lang="en-US" dirty="0" smtClean="0"/>
              <a:t>Basically, a ‘skeleton’.</a:t>
            </a:r>
          </a:p>
          <a:p>
            <a:r>
              <a:rPr lang="en-US" dirty="0" smtClean="0"/>
              <a:t>What makes this possible:</a:t>
            </a:r>
          </a:p>
          <a:p>
            <a:pPr lvl="1"/>
            <a:r>
              <a:rPr lang="en-US" dirty="0" smtClean="0"/>
              <a:t>Chunked datasets can be created with a dimensions of “0” and then filled later.</a:t>
            </a:r>
          </a:p>
          <a:p>
            <a:pPr lvl="1"/>
            <a:r>
              <a:rPr lang="en-US" dirty="0" smtClean="0"/>
              <a:t>Attributes can be created with initial values, but later overwritten.</a:t>
            </a:r>
          </a:p>
          <a:p>
            <a:pPr lvl="1"/>
            <a:r>
              <a:rPr lang="en-US" dirty="0" smtClean="0"/>
              <a:t>H5_copy allows the developer to copy content between one or more HDF5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2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PGE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325" y="1112437"/>
            <a:ext cx="3912093" cy="2159000"/>
          </a:xfrm>
        </p:spPr>
        <p:txBody>
          <a:bodyPr>
            <a:normAutofit/>
          </a:bodyPr>
          <a:lstStyle/>
          <a:p>
            <a:r>
              <a:rPr lang="en-US" sz="1600" dirty="0"/>
              <a:t>This small fragment effectively creates a grouped 2-dim, 90k element HDF5 dataset with CF/ACDD attributes &amp; DS.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Error checking </a:t>
            </a:r>
            <a:r>
              <a:rPr lang="en-US" sz="1600" dirty="0" smtClean="0"/>
              <a:t>is almost half the code.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Temporary arrays </a:t>
            </a:r>
            <a:r>
              <a:rPr lang="en-US" sz="1600" dirty="0" smtClean="0"/>
              <a:t>are used to guarantee contiguous memory when using structures.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81" y="1112437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!</a:t>
            </a:r>
          </a:p>
          <a:p>
            <a:r>
              <a:rPr lang="en-US" sz="1200" dirty="0"/>
              <a:t>! Write </a:t>
            </a:r>
            <a:r>
              <a:rPr lang="en-US" sz="1200" dirty="0" err="1"/>
              <a:t>DOUBLE:latitude</a:t>
            </a:r>
            <a:r>
              <a:rPr lang="en-US" sz="1200" dirty="0"/>
              <a:t>(6 x unlimited)</a:t>
            </a:r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err_sum=0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do i = 1, 6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  d_arr2(i,:) =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out_data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(1:n_values)%latitude(i)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enddo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/>
              <a:t>  p=h5_open_param_n(out_fs%h5file_id, &amp;</a:t>
            </a:r>
          </a:p>
          <a:p>
            <a:r>
              <a:rPr lang="en-US" sz="1200" dirty="0"/>
              <a:t>    "/</a:t>
            </a:r>
            <a:r>
              <a:rPr lang="en-US" sz="1200" dirty="0" err="1"/>
              <a:t>lrs</a:t>
            </a:r>
            <a:r>
              <a:rPr lang="en-US" sz="1200" dirty="0"/>
              <a:t>/geolocation/latitude",H5T_NATIVE_DOUBLE)</a:t>
            </a:r>
          </a:p>
          <a:p>
            <a:r>
              <a:rPr lang="en-US" sz="1200" dirty="0"/>
              <a:t>  call h5_write_param_n(p, C_LOC(d_arr2), (/6_HSIZE_T, n_values/))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err_sum=</a:t>
            </a:r>
            <a:r>
              <a:rPr lang="en-US" sz="1200" dirty="0" err="1">
                <a:solidFill>
                  <a:srgbClr val="008000"/>
                </a:solidFill>
              </a:rPr>
              <a:t>err_sum+p%err_sum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! Set dimension </a:t>
            </a:r>
            <a:r>
              <a:rPr lang="en-US" sz="1200" dirty="0" smtClean="0"/>
              <a:t>scales</a:t>
            </a:r>
            <a:endParaRPr lang="en-US" sz="1200" dirty="0"/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  call H5DSattach_scale_f(</a:t>
            </a:r>
            <a:r>
              <a:rPr lang="en-US" sz="1200" dirty="0" err="1"/>
              <a:t>p%did</a:t>
            </a:r>
            <a:r>
              <a:rPr lang="en-US" sz="1200" dirty="0"/>
              <a:t>, </a:t>
            </a:r>
            <a:r>
              <a:rPr lang="en-US" sz="1200" dirty="0" err="1"/>
              <a:t>ds%did</a:t>
            </a:r>
            <a:r>
              <a:rPr lang="en-US" sz="1200" dirty="0"/>
              <a:t>, 1, i_res)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if (i_res .ne. 0) err_sum=err_sum+1</a:t>
            </a:r>
          </a:p>
          <a:p>
            <a:r>
              <a:rPr lang="en-US" sz="1200" dirty="0"/>
              <a:t> call H5DSattach_scale_f(</a:t>
            </a:r>
            <a:r>
              <a:rPr lang="en-US" sz="1200" dirty="0" err="1"/>
              <a:t>p%did</a:t>
            </a:r>
            <a:r>
              <a:rPr lang="en-US" sz="1200" dirty="0"/>
              <a:t>, </a:t>
            </a:r>
            <a:r>
              <a:rPr lang="en-US" sz="1200" dirty="0" smtClean="0"/>
              <a:t>ds2%</a:t>
            </a:r>
            <a:r>
              <a:rPr lang="en-US" sz="1200" dirty="0"/>
              <a:t>did, </a:t>
            </a:r>
            <a:r>
              <a:rPr lang="en-US" sz="1200" dirty="0" smtClean="0"/>
              <a:t>2, </a:t>
            </a:r>
            <a:r>
              <a:rPr lang="en-US" sz="1200" dirty="0"/>
              <a:t>i_res)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if (i_res .ne. 0) err_sum=err_sum+</a:t>
            </a:r>
            <a:r>
              <a:rPr lang="en-US" sz="1200" dirty="0" smtClean="0">
                <a:solidFill>
                  <a:srgbClr val="008000"/>
                </a:solidFill>
              </a:rPr>
              <a:t>1</a:t>
            </a:r>
          </a:p>
          <a:p>
            <a:r>
              <a:rPr lang="en-US" sz="1200" dirty="0" smtClean="0"/>
              <a:t>!</a:t>
            </a:r>
            <a:endParaRPr lang="en-US" sz="1200" dirty="0"/>
          </a:p>
          <a:p>
            <a:r>
              <a:rPr lang="en-US" sz="1200" dirty="0"/>
              <a:t>! Check results</a:t>
            </a:r>
          </a:p>
          <a:p>
            <a:r>
              <a:rPr lang="en-US" sz="1200" dirty="0"/>
              <a:t>!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if (err_sum/=0) then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i_res=GE_H5_D_WRITE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call check_error(i_res, THIS_MOD, THIS_SUB, &amp;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  trim(</a:t>
            </a:r>
            <a:r>
              <a:rPr lang="en-US" sz="1200" dirty="0" err="1">
                <a:solidFill>
                  <a:srgbClr val="008000"/>
                </a:solidFill>
              </a:rPr>
              <a:t>p%last_err</a:t>
            </a:r>
            <a:r>
              <a:rPr lang="en-US" sz="1200" dirty="0">
                <a:solidFill>
                  <a:srgbClr val="008000"/>
                </a:solidFill>
              </a:rPr>
              <a:t>)//" </a:t>
            </a:r>
            <a:r>
              <a:rPr lang="en-US" sz="1200" dirty="0" err="1">
                <a:solidFill>
                  <a:srgbClr val="008000"/>
                </a:solidFill>
              </a:rPr>
              <a:t>latitude",.FALSE</a:t>
            </a:r>
            <a:r>
              <a:rPr lang="en-US" sz="1200" dirty="0">
                <a:solidFill>
                  <a:srgbClr val="008000"/>
                </a:solidFill>
              </a:rPr>
              <a:t>.)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return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</a:t>
            </a:r>
            <a:r>
              <a:rPr lang="en-US" sz="1200" dirty="0" err="1">
                <a:solidFill>
                  <a:srgbClr val="008000"/>
                </a:solidFill>
              </a:rPr>
              <a:t>endif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/>
              <a:t>  call h5_close_param_n(p)</a:t>
            </a:r>
          </a:p>
        </p:txBody>
      </p:sp>
      <p:pic>
        <p:nvPicPr>
          <p:cNvPr id="5" name="Picture 4" descr="Screen Shot 2013-08-17 at 11.4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035" y="3114680"/>
            <a:ext cx="5032965" cy="37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PGE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325" y="1112437"/>
            <a:ext cx="3912093" cy="2159000"/>
          </a:xfrm>
        </p:spPr>
        <p:txBody>
          <a:bodyPr>
            <a:normAutofit/>
          </a:bodyPr>
          <a:lstStyle/>
          <a:p>
            <a:r>
              <a:rPr lang="en-US" sz="1600" dirty="0"/>
              <a:t>This small fragment effectively creates a grouped 2-dim, 90k element HDF5 dataset with CF/ACDD attributes &amp; DS.</a:t>
            </a:r>
          </a:p>
          <a:p>
            <a:r>
              <a:rPr lang="en-US" sz="1600" dirty="0">
                <a:solidFill>
                  <a:srgbClr val="008000"/>
                </a:solidFill>
              </a:rPr>
              <a:t>Error checking </a:t>
            </a:r>
            <a:r>
              <a:rPr lang="en-US" sz="1600" dirty="0"/>
              <a:t>is almost half the code.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Temporary arrays </a:t>
            </a:r>
            <a:r>
              <a:rPr lang="en-US" sz="1600" dirty="0"/>
              <a:t>are used to guarantee contiguous memory when using structures.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81" y="1112437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!</a:t>
            </a:r>
          </a:p>
          <a:p>
            <a:r>
              <a:rPr lang="en-US" sz="1200" dirty="0"/>
              <a:t>! Write </a:t>
            </a:r>
            <a:r>
              <a:rPr lang="en-US" sz="1200" dirty="0" err="1"/>
              <a:t>DOUBLE:latitude</a:t>
            </a:r>
            <a:r>
              <a:rPr lang="en-US" sz="1200" dirty="0"/>
              <a:t>(6 x unlimited)</a:t>
            </a:r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err_sum=0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do i = 1, 6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  d_arr2(i,:) =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out_data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(1:n_values)%latitude(i)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enddo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/>
              <a:t>  p=h5_open_param_n(out_fs%h5file_id, &amp;</a:t>
            </a:r>
          </a:p>
          <a:p>
            <a:r>
              <a:rPr lang="en-US" sz="1200" dirty="0"/>
              <a:t>    "/</a:t>
            </a:r>
            <a:r>
              <a:rPr lang="en-US" sz="1200" dirty="0" err="1"/>
              <a:t>lrs</a:t>
            </a:r>
            <a:r>
              <a:rPr lang="en-US" sz="1200" dirty="0"/>
              <a:t>/geolocation/latitude",H5T_NATIVE_DOUBLE)</a:t>
            </a:r>
          </a:p>
          <a:p>
            <a:r>
              <a:rPr lang="en-US" sz="1200" dirty="0"/>
              <a:t>  call h5_write_param_n(p, C_LOC(d_arr2), (/6_HSIZE_T, n_values/))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err_sum=</a:t>
            </a:r>
            <a:r>
              <a:rPr lang="en-US" sz="1200" dirty="0" err="1">
                <a:solidFill>
                  <a:srgbClr val="008000"/>
                </a:solidFill>
              </a:rPr>
              <a:t>err_sum+p%err_sum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! Set dimension </a:t>
            </a:r>
            <a:r>
              <a:rPr lang="en-US" sz="1200" dirty="0" smtClean="0"/>
              <a:t>scales</a:t>
            </a:r>
            <a:endParaRPr lang="en-US" sz="1200" dirty="0"/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  call H5DSattach_scale_f(</a:t>
            </a:r>
            <a:r>
              <a:rPr lang="en-US" sz="1200" dirty="0" err="1"/>
              <a:t>p%did</a:t>
            </a:r>
            <a:r>
              <a:rPr lang="en-US" sz="1200" dirty="0"/>
              <a:t>, </a:t>
            </a:r>
            <a:r>
              <a:rPr lang="en-US" sz="1200" dirty="0" err="1"/>
              <a:t>ds%did</a:t>
            </a:r>
            <a:r>
              <a:rPr lang="en-US" sz="1200" dirty="0"/>
              <a:t>, 1, i_res)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if (i_res .ne. 0) err_sum=err_sum+1</a:t>
            </a:r>
          </a:p>
          <a:p>
            <a:r>
              <a:rPr lang="en-US" sz="1200" dirty="0"/>
              <a:t> call H5DSattach_scale_f(</a:t>
            </a:r>
            <a:r>
              <a:rPr lang="en-US" sz="1200" dirty="0" err="1"/>
              <a:t>p%did</a:t>
            </a:r>
            <a:r>
              <a:rPr lang="en-US" sz="1200" dirty="0"/>
              <a:t>, </a:t>
            </a:r>
            <a:r>
              <a:rPr lang="en-US" sz="1200" dirty="0" smtClean="0"/>
              <a:t>ds2%</a:t>
            </a:r>
            <a:r>
              <a:rPr lang="en-US" sz="1200" dirty="0"/>
              <a:t>did, </a:t>
            </a:r>
            <a:r>
              <a:rPr lang="en-US" sz="1200" dirty="0" smtClean="0"/>
              <a:t>2, </a:t>
            </a:r>
            <a:r>
              <a:rPr lang="en-US" sz="1200" dirty="0"/>
              <a:t>i_res)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if (i_res .ne. 0) err_sum=err_sum+</a:t>
            </a:r>
            <a:r>
              <a:rPr lang="en-US" sz="1200" dirty="0" smtClean="0">
                <a:solidFill>
                  <a:srgbClr val="008000"/>
                </a:solidFill>
              </a:rPr>
              <a:t>1</a:t>
            </a:r>
          </a:p>
          <a:p>
            <a:r>
              <a:rPr lang="en-US" sz="1200" dirty="0" smtClean="0"/>
              <a:t>!</a:t>
            </a:r>
            <a:endParaRPr lang="en-US" sz="1200" dirty="0"/>
          </a:p>
          <a:p>
            <a:r>
              <a:rPr lang="en-US" sz="1200" dirty="0"/>
              <a:t>! Check results</a:t>
            </a:r>
          </a:p>
          <a:p>
            <a:r>
              <a:rPr lang="en-US" sz="1200" dirty="0"/>
              <a:t>!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if (err_sum/=0) then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i_res=GE_H5_D_WRITE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call check_error(i_res, THIS_MOD, THIS_SUB, &amp;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  trim(</a:t>
            </a:r>
            <a:r>
              <a:rPr lang="en-US" sz="1200" dirty="0" err="1">
                <a:solidFill>
                  <a:srgbClr val="008000"/>
                </a:solidFill>
              </a:rPr>
              <a:t>p%last_err</a:t>
            </a:r>
            <a:r>
              <a:rPr lang="en-US" sz="1200" dirty="0">
                <a:solidFill>
                  <a:srgbClr val="008000"/>
                </a:solidFill>
              </a:rPr>
              <a:t>)//" </a:t>
            </a:r>
            <a:r>
              <a:rPr lang="en-US" sz="1200" dirty="0" err="1">
                <a:solidFill>
                  <a:srgbClr val="008000"/>
                </a:solidFill>
              </a:rPr>
              <a:t>latitude",.FALSE</a:t>
            </a:r>
            <a:r>
              <a:rPr lang="en-US" sz="1200" dirty="0">
                <a:solidFill>
                  <a:srgbClr val="008000"/>
                </a:solidFill>
              </a:rPr>
              <a:t>.)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return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</a:t>
            </a:r>
            <a:r>
              <a:rPr lang="en-US" sz="1200" dirty="0" err="1">
                <a:solidFill>
                  <a:srgbClr val="008000"/>
                </a:solidFill>
              </a:rPr>
              <a:t>endif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/>
              <a:t>  call h5_close_param_n(p)</a:t>
            </a:r>
          </a:p>
        </p:txBody>
      </p:sp>
      <p:pic>
        <p:nvPicPr>
          <p:cNvPr id="5" name="Picture 4" descr="Screen Shot 2013-08-17 at 11.4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035" y="3114680"/>
            <a:ext cx="5032965" cy="37433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86371" y="1462002"/>
            <a:ext cx="5258869" cy="420089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Huh?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2800" dirty="0" smtClean="0"/>
              <a:t>But… How did the parameter get created?</a:t>
            </a:r>
          </a:p>
          <a:p>
            <a:pPr algn="ctr"/>
            <a:r>
              <a:rPr lang="en-US" sz="2800" dirty="0" smtClean="0"/>
              <a:t>How did the groups get created?</a:t>
            </a:r>
          </a:p>
          <a:p>
            <a:pPr algn="ctr"/>
            <a:r>
              <a:rPr lang="en-US" sz="2800" dirty="0" smtClean="0"/>
              <a:t>How did the attributes get created?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95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: ASAS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49362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ASAS </a:t>
            </a:r>
            <a:r>
              <a:rPr lang="en-US" dirty="0"/>
              <a:t>is the ATLAS Science Algorithm Software </a:t>
            </a:r>
            <a:endParaRPr lang="en-US" dirty="0" smtClean="0"/>
          </a:p>
          <a:p>
            <a:pPr lvl="1"/>
            <a:r>
              <a:rPr lang="en-US" dirty="0" smtClean="0"/>
              <a:t>Transforms L0 satellite measurements into calibrated science parameters.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independent processing engines (PGEs) </a:t>
            </a:r>
            <a:r>
              <a:rPr lang="en-US" dirty="0" smtClean="0"/>
              <a:t>used within </a:t>
            </a:r>
            <a:r>
              <a:rPr lang="en-US" dirty="0"/>
              <a:t>SIPS to create standard data products. (PGE=product generation executable)</a:t>
            </a:r>
          </a:p>
          <a:p>
            <a:pPr lvl="1"/>
            <a:r>
              <a:rPr lang="en-US" dirty="0"/>
              <a:t>Class C (non-safety) compliant software effort.</a:t>
            </a:r>
          </a:p>
          <a:p>
            <a:pPr lvl="1"/>
            <a:r>
              <a:rPr lang="en-US" dirty="0"/>
              <a:t>Responsible for implementation of </a:t>
            </a:r>
            <a:r>
              <a:rPr lang="en-US" dirty="0" smtClean="0"/>
              <a:t>the ATLAS </a:t>
            </a:r>
            <a:r>
              <a:rPr lang="en-US" dirty="0"/>
              <a:t>ATBDs.</a:t>
            </a:r>
          </a:p>
          <a:p>
            <a:pPr lvl="1"/>
            <a:r>
              <a:rPr lang="en-US" dirty="0"/>
              <a:t>Responsible for delivering software to produce 20 Standard Data 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ASAS Team writes the software that creates the science data products.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7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PGE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325" y="1112437"/>
            <a:ext cx="3912093" cy="2159000"/>
          </a:xfrm>
        </p:spPr>
        <p:txBody>
          <a:bodyPr>
            <a:normAutofit/>
          </a:bodyPr>
          <a:lstStyle/>
          <a:p>
            <a:r>
              <a:rPr lang="en-US" sz="1600" dirty="0"/>
              <a:t>This small fragment effectively creates a grouped 2-dim, 90k element HDF5 dataset with CF/ACDD attributes &amp; DS.</a:t>
            </a:r>
          </a:p>
          <a:p>
            <a:r>
              <a:rPr lang="en-US" sz="1600" dirty="0">
                <a:solidFill>
                  <a:srgbClr val="008000"/>
                </a:solidFill>
              </a:rPr>
              <a:t>Error checking </a:t>
            </a:r>
            <a:r>
              <a:rPr lang="en-US" sz="1600" dirty="0"/>
              <a:t>is almost half the code.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Temporary arrays </a:t>
            </a:r>
            <a:r>
              <a:rPr lang="en-US" sz="1600" dirty="0"/>
              <a:t>are used to guarantee contiguous memory when using structures.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81" y="1112437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!</a:t>
            </a:r>
          </a:p>
          <a:p>
            <a:r>
              <a:rPr lang="en-US" sz="1200" dirty="0"/>
              <a:t>! Write </a:t>
            </a:r>
            <a:r>
              <a:rPr lang="en-US" sz="1200" dirty="0" err="1"/>
              <a:t>DOUBLE:latitude</a:t>
            </a:r>
            <a:r>
              <a:rPr lang="en-US" sz="1200" dirty="0"/>
              <a:t>(6 x unlimited)</a:t>
            </a:r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err_sum=0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do i = 1, 6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  d_arr2(i,:) =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out_data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(1:n_values)%latitude(i)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enddo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/>
              <a:t>  p=h5_open_param_n(out_fs%h5file_id, &amp;</a:t>
            </a:r>
          </a:p>
          <a:p>
            <a:r>
              <a:rPr lang="en-US" sz="1200" dirty="0"/>
              <a:t>    "/</a:t>
            </a:r>
            <a:r>
              <a:rPr lang="en-US" sz="1200" dirty="0" err="1"/>
              <a:t>lrs</a:t>
            </a:r>
            <a:r>
              <a:rPr lang="en-US" sz="1200" dirty="0"/>
              <a:t>/geolocation/latitude",H5T_NATIVE_DOUBLE)</a:t>
            </a:r>
          </a:p>
          <a:p>
            <a:r>
              <a:rPr lang="en-US" sz="1200" dirty="0"/>
              <a:t>  call h5_write_param_n(p, C_LOC(d_arr2), (/6_HSIZE_T, n_values/))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err_sum=</a:t>
            </a:r>
            <a:r>
              <a:rPr lang="en-US" sz="1200" dirty="0" err="1">
                <a:solidFill>
                  <a:srgbClr val="008000"/>
                </a:solidFill>
              </a:rPr>
              <a:t>err_sum+p%err_sum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! Set dimension </a:t>
            </a:r>
            <a:r>
              <a:rPr lang="en-US" sz="1200" dirty="0" smtClean="0"/>
              <a:t>scales</a:t>
            </a:r>
            <a:endParaRPr lang="en-US" sz="1200" dirty="0"/>
          </a:p>
          <a:p>
            <a:r>
              <a:rPr lang="en-US" sz="1200" dirty="0"/>
              <a:t>!</a:t>
            </a:r>
          </a:p>
          <a:p>
            <a:r>
              <a:rPr lang="en-US" sz="1200" dirty="0"/>
              <a:t>  call H5DSattach_scale_f(</a:t>
            </a:r>
            <a:r>
              <a:rPr lang="en-US" sz="1200" dirty="0" err="1"/>
              <a:t>p%did</a:t>
            </a:r>
            <a:r>
              <a:rPr lang="en-US" sz="1200" dirty="0"/>
              <a:t>, </a:t>
            </a:r>
            <a:r>
              <a:rPr lang="en-US" sz="1200" dirty="0" err="1"/>
              <a:t>ds%did</a:t>
            </a:r>
            <a:r>
              <a:rPr lang="en-US" sz="1200" dirty="0"/>
              <a:t>, 1, i_res)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if (i_res .ne. 0) err_sum=err_sum+1</a:t>
            </a:r>
          </a:p>
          <a:p>
            <a:r>
              <a:rPr lang="en-US" sz="1200" dirty="0"/>
              <a:t> call H5DSattach_scale_f(</a:t>
            </a:r>
            <a:r>
              <a:rPr lang="en-US" sz="1200" dirty="0" err="1"/>
              <a:t>p%did</a:t>
            </a:r>
            <a:r>
              <a:rPr lang="en-US" sz="1200" dirty="0"/>
              <a:t>, </a:t>
            </a:r>
            <a:r>
              <a:rPr lang="en-US" sz="1200" dirty="0" smtClean="0"/>
              <a:t>ds2%</a:t>
            </a:r>
            <a:r>
              <a:rPr lang="en-US" sz="1200" dirty="0"/>
              <a:t>did, </a:t>
            </a:r>
            <a:r>
              <a:rPr lang="en-US" sz="1200" dirty="0" smtClean="0"/>
              <a:t>2, </a:t>
            </a:r>
            <a:r>
              <a:rPr lang="en-US" sz="1200" dirty="0"/>
              <a:t>i_res)</a:t>
            </a:r>
          </a:p>
          <a:p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 if (i_res .ne. 0) err_sum=err_sum+</a:t>
            </a:r>
            <a:r>
              <a:rPr lang="en-US" sz="1200" dirty="0" smtClean="0">
                <a:solidFill>
                  <a:srgbClr val="008000"/>
                </a:solidFill>
              </a:rPr>
              <a:t>1</a:t>
            </a:r>
          </a:p>
          <a:p>
            <a:r>
              <a:rPr lang="en-US" sz="1200" dirty="0" smtClean="0"/>
              <a:t>!</a:t>
            </a:r>
            <a:endParaRPr lang="en-US" sz="1200" dirty="0"/>
          </a:p>
          <a:p>
            <a:r>
              <a:rPr lang="en-US" sz="1200" dirty="0"/>
              <a:t>! Check results</a:t>
            </a:r>
          </a:p>
          <a:p>
            <a:r>
              <a:rPr lang="en-US" sz="1200" dirty="0"/>
              <a:t>!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if (err_sum/=0) then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i_res=GE_H5_D_WRITE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call check_error(i_res, THIS_MOD, THIS_SUB, &amp;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  trim(</a:t>
            </a:r>
            <a:r>
              <a:rPr lang="en-US" sz="1200" dirty="0" err="1">
                <a:solidFill>
                  <a:srgbClr val="008000"/>
                </a:solidFill>
              </a:rPr>
              <a:t>p%last_err</a:t>
            </a:r>
            <a:r>
              <a:rPr lang="en-US" sz="1200" dirty="0">
                <a:solidFill>
                  <a:srgbClr val="008000"/>
                </a:solidFill>
              </a:rPr>
              <a:t>)//" </a:t>
            </a:r>
            <a:r>
              <a:rPr lang="en-US" sz="1200" dirty="0" err="1">
                <a:solidFill>
                  <a:srgbClr val="008000"/>
                </a:solidFill>
              </a:rPr>
              <a:t>latitude",.FALSE</a:t>
            </a:r>
            <a:r>
              <a:rPr lang="en-US" sz="1200" dirty="0">
                <a:solidFill>
                  <a:srgbClr val="008000"/>
                </a:solidFill>
              </a:rPr>
              <a:t>.)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return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</a:t>
            </a:r>
            <a:r>
              <a:rPr lang="en-US" sz="1200" dirty="0" err="1">
                <a:solidFill>
                  <a:srgbClr val="008000"/>
                </a:solidFill>
              </a:rPr>
              <a:t>endif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/>
              <a:t>  call h5_close_param_n(p)</a:t>
            </a:r>
          </a:p>
        </p:txBody>
      </p:sp>
      <p:pic>
        <p:nvPicPr>
          <p:cNvPr id="5" name="Picture 4" descr="Screen Shot 2013-08-17 at 11.4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035" y="3114680"/>
            <a:ext cx="5032965" cy="37433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86371" y="1462002"/>
            <a:ext cx="5258869" cy="4200896"/>
          </a:xfrm>
          <a:prstGeom prst="wedgeEllipseCallou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That stuff is already defined in the template!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15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Product Development Strategy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2" y="1320135"/>
            <a:ext cx="4928228" cy="3507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2628" y="1231348"/>
            <a:ext cx="3837609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Product </a:t>
            </a:r>
            <a:r>
              <a:rPr lang="en-US" sz="1800" dirty="0" smtClean="0"/>
              <a:t>designer works </a:t>
            </a:r>
            <a:r>
              <a:rPr lang="en-US" sz="1800" dirty="0"/>
              <a:t>with database interface and/or </a:t>
            </a:r>
            <a:r>
              <a:rPr lang="en-US" sz="1800" dirty="0" smtClean="0"/>
              <a:t>H5-ES Description File.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Once satisfied, they </a:t>
            </a:r>
            <a:r>
              <a:rPr lang="en-US" sz="1800" dirty="0" smtClean="0"/>
              <a:t>generate H5-ES Templates.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A programmer </a:t>
            </a:r>
            <a:r>
              <a:rPr lang="en-US" sz="1800" dirty="0" smtClean="0"/>
              <a:t>generates the example code, rewrites it into production-quality code and merges the result with science </a:t>
            </a:r>
            <a:r>
              <a:rPr lang="en-US" sz="1800" dirty="0"/>
              <a:t>algorithms to create a PGE.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The PGE “fills-in” the template with science data values to create </a:t>
            </a:r>
            <a:r>
              <a:rPr lang="en-US" sz="1800" dirty="0" smtClean="0"/>
              <a:t>an HDF5 </a:t>
            </a:r>
            <a:r>
              <a:rPr lang="en-US" sz="1800" dirty="0"/>
              <a:t>Standard Data Product.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The PGE adds metadata from a </a:t>
            </a:r>
            <a:r>
              <a:rPr lang="en-US" sz="1800" dirty="0" smtClean="0"/>
              <a:t>metadata template.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5043" y="5013739"/>
            <a:ext cx="413578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7600"/>
                </a:solidFill>
              </a:rPr>
              <a:t>This process eliminates the need to write the code that defines the product structure and a significant amount of the metadata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By manually editing the H5-ES template, you can fix a description or misspelling without recompiling code.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609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Catch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166"/>
            <a:ext cx="8229600" cy="4820997"/>
          </a:xfrm>
        </p:spPr>
        <p:txBody>
          <a:bodyPr/>
          <a:lstStyle/>
          <a:p>
            <a:r>
              <a:rPr lang="en-US" dirty="0" smtClean="0"/>
              <a:t>This strategy separates a significant amount of the /METADATA generation from the product generation.</a:t>
            </a:r>
            <a:endParaRPr lang="en-US" dirty="0"/>
          </a:p>
        </p:txBody>
      </p:sp>
      <p:pic>
        <p:nvPicPr>
          <p:cNvPr id="5" name="Picture 4" descr="Screen Shot 2014-06-22 at 11.2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80" y="2828425"/>
            <a:ext cx="3919325" cy="3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ICESat-2 Metadata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20" y="1198573"/>
            <a:ext cx="8160548" cy="52264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/METADATA is stored in a separate H5-ES database.</a:t>
            </a:r>
          </a:p>
          <a:p>
            <a:r>
              <a:rPr lang="en-US" sz="2400" dirty="0" smtClean="0"/>
              <a:t>Create/maintain separate H5-ES templates for metadata.</a:t>
            </a:r>
          </a:p>
          <a:p>
            <a:r>
              <a:rPr lang="en-US" sz="2400" dirty="0" smtClean="0"/>
              <a:t>Static values are filled within database using default values.</a:t>
            </a:r>
          </a:p>
          <a:p>
            <a:r>
              <a:rPr lang="en-US" sz="2400" dirty="0" smtClean="0"/>
              <a:t>PGE fills dynamic values when merging into data product.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Can change static metadata without changing PGE code.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68" y="3523487"/>
            <a:ext cx="6602994" cy="30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7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ICESat-2 Metadata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88" y="1198573"/>
            <a:ext cx="3862279" cy="5412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metadata is stored within the data products.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A utility parses product metadata and transforms it into an ISO19139 XML representation.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Another utility creates a distribution-quality data dictionary by parsing the product content.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3" y="1198573"/>
            <a:ext cx="4315836" cy="547398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45174" y="2002752"/>
            <a:ext cx="3304156" cy="2564499"/>
          </a:xfrm>
          <a:custGeom>
            <a:avLst/>
            <a:gdLst>
              <a:gd name="connsiteX0" fmla="*/ 226985 w 3304156"/>
              <a:gd name="connsiteY0" fmla="*/ 81412 h 2564499"/>
              <a:gd name="connsiteX1" fmla="*/ 226985 w 3304156"/>
              <a:gd name="connsiteY1" fmla="*/ 81412 h 2564499"/>
              <a:gd name="connsiteX2" fmla="*/ 381657 w 3304156"/>
              <a:gd name="connsiteY2" fmla="*/ 24424 h 2564499"/>
              <a:gd name="connsiteX3" fmla="*/ 642159 w 3304156"/>
              <a:gd name="connsiteY3" fmla="*/ 0 h 2564499"/>
              <a:gd name="connsiteX4" fmla="*/ 1024770 w 3304156"/>
              <a:gd name="connsiteY4" fmla="*/ 16282 h 2564499"/>
              <a:gd name="connsiteX5" fmla="*/ 1163161 w 3304156"/>
              <a:gd name="connsiteY5" fmla="*/ 32565 h 2564499"/>
              <a:gd name="connsiteX6" fmla="*/ 1195724 w 3304156"/>
              <a:gd name="connsiteY6" fmla="*/ 56989 h 2564499"/>
              <a:gd name="connsiteX7" fmla="*/ 1268990 w 3304156"/>
              <a:gd name="connsiteY7" fmla="*/ 97695 h 2564499"/>
              <a:gd name="connsiteX8" fmla="*/ 1309693 w 3304156"/>
              <a:gd name="connsiteY8" fmla="*/ 113977 h 2564499"/>
              <a:gd name="connsiteX9" fmla="*/ 1407381 w 3304156"/>
              <a:gd name="connsiteY9" fmla="*/ 162825 h 2564499"/>
              <a:gd name="connsiteX10" fmla="*/ 1456225 w 3304156"/>
              <a:gd name="connsiteY10" fmla="*/ 187249 h 2564499"/>
              <a:gd name="connsiteX11" fmla="*/ 1537632 w 3304156"/>
              <a:gd name="connsiteY11" fmla="*/ 236096 h 2564499"/>
              <a:gd name="connsiteX12" fmla="*/ 1562054 w 3304156"/>
              <a:gd name="connsiteY12" fmla="*/ 276803 h 2564499"/>
              <a:gd name="connsiteX13" fmla="*/ 1610898 w 3304156"/>
              <a:gd name="connsiteY13" fmla="*/ 341933 h 2564499"/>
              <a:gd name="connsiteX14" fmla="*/ 1635320 w 3304156"/>
              <a:gd name="connsiteY14" fmla="*/ 366357 h 2564499"/>
              <a:gd name="connsiteX15" fmla="*/ 1659742 w 3304156"/>
              <a:gd name="connsiteY15" fmla="*/ 398922 h 2564499"/>
              <a:gd name="connsiteX16" fmla="*/ 1700445 w 3304156"/>
              <a:gd name="connsiteY16" fmla="*/ 439628 h 2564499"/>
              <a:gd name="connsiteX17" fmla="*/ 1724867 w 3304156"/>
              <a:gd name="connsiteY17" fmla="*/ 480335 h 2564499"/>
              <a:gd name="connsiteX18" fmla="*/ 1765570 w 3304156"/>
              <a:gd name="connsiteY18" fmla="*/ 537323 h 2564499"/>
              <a:gd name="connsiteX19" fmla="*/ 1798133 w 3304156"/>
              <a:gd name="connsiteY19" fmla="*/ 578030 h 2564499"/>
              <a:gd name="connsiteX20" fmla="*/ 1952805 w 3304156"/>
              <a:gd name="connsiteY20" fmla="*/ 651301 h 2564499"/>
              <a:gd name="connsiteX21" fmla="*/ 1977227 w 3304156"/>
              <a:gd name="connsiteY21" fmla="*/ 675725 h 2564499"/>
              <a:gd name="connsiteX22" fmla="*/ 2009790 w 3304156"/>
              <a:gd name="connsiteY22" fmla="*/ 683866 h 2564499"/>
              <a:gd name="connsiteX23" fmla="*/ 2058634 w 3304156"/>
              <a:gd name="connsiteY23" fmla="*/ 700149 h 2564499"/>
              <a:gd name="connsiteX24" fmla="*/ 2099337 w 3304156"/>
              <a:gd name="connsiteY24" fmla="*/ 708290 h 2564499"/>
              <a:gd name="connsiteX25" fmla="*/ 2148181 w 3304156"/>
              <a:gd name="connsiteY25" fmla="*/ 724573 h 2564499"/>
              <a:gd name="connsiteX26" fmla="*/ 2302854 w 3304156"/>
              <a:gd name="connsiteY26" fmla="*/ 748996 h 2564499"/>
              <a:gd name="connsiteX27" fmla="*/ 2367979 w 3304156"/>
              <a:gd name="connsiteY27" fmla="*/ 765279 h 2564499"/>
              <a:gd name="connsiteX28" fmla="*/ 2522652 w 3304156"/>
              <a:gd name="connsiteY28" fmla="*/ 781561 h 2564499"/>
              <a:gd name="connsiteX29" fmla="*/ 2636621 w 3304156"/>
              <a:gd name="connsiteY29" fmla="*/ 814126 h 2564499"/>
              <a:gd name="connsiteX30" fmla="*/ 2742450 w 3304156"/>
              <a:gd name="connsiteY30" fmla="*/ 846692 h 2564499"/>
              <a:gd name="connsiteX31" fmla="*/ 2880841 w 3304156"/>
              <a:gd name="connsiteY31" fmla="*/ 895539 h 2564499"/>
              <a:gd name="connsiteX32" fmla="*/ 3011092 w 3304156"/>
              <a:gd name="connsiteY32" fmla="*/ 936245 h 2564499"/>
              <a:gd name="connsiteX33" fmla="*/ 3100639 w 3304156"/>
              <a:gd name="connsiteY33" fmla="*/ 985093 h 2564499"/>
              <a:gd name="connsiteX34" fmla="*/ 3149483 w 3304156"/>
              <a:gd name="connsiteY34" fmla="*/ 1009517 h 2564499"/>
              <a:gd name="connsiteX35" fmla="*/ 3173905 w 3304156"/>
              <a:gd name="connsiteY35" fmla="*/ 1042082 h 2564499"/>
              <a:gd name="connsiteX36" fmla="*/ 3222749 w 3304156"/>
              <a:gd name="connsiteY36" fmla="*/ 1090930 h 2564499"/>
              <a:gd name="connsiteX37" fmla="*/ 3271593 w 3304156"/>
              <a:gd name="connsiteY37" fmla="*/ 1156060 h 2564499"/>
              <a:gd name="connsiteX38" fmla="*/ 3304156 w 3304156"/>
              <a:gd name="connsiteY38" fmla="*/ 1213049 h 2564499"/>
              <a:gd name="connsiteX39" fmla="*/ 3296015 w 3304156"/>
              <a:gd name="connsiteY39" fmla="*/ 1432863 h 2564499"/>
              <a:gd name="connsiteX40" fmla="*/ 3279734 w 3304156"/>
              <a:gd name="connsiteY40" fmla="*/ 1481710 h 2564499"/>
              <a:gd name="connsiteX41" fmla="*/ 3255312 w 3304156"/>
              <a:gd name="connsiteY41" fmla="*/ 1497993 h 2564499"/>
              <a:gd name="connsiteX42" fmla="*/ 3230890 w 3304156"/>
              <a:gd name="connsiteY42" fmla="*/ 1546841 h 2564499"/>
              <a:gd name="connsiteX43" fmla="*/ 3214608 w 3304156"/>
              <a:gd name="connsiteY43" fmla="*/ 1571264 h 2564499"/>
              <a:gd name="connsiteX44" fmla="*/ 3206468 w 3304156"/>
              <a:gd name="connsiteY44" fmla="*/ 1595688 h 2564499"/>
              <a:gd name="connsiteX45" fmla="*/ 3173905 w 3304156"/>
              <a:gd name="connsiteY45" fmla="*/ 1620112 h 2564499"/>
              <a:gd name="connsiteX46" fmla="*/ 3149483 w 3304156"/>
              <a:gd name="connsiteY46" fmla="*/ 1644536 h 2564499"/>
              <a:gd name="connsiteX47" fmla="*/ 3068076 w 3304156"/>
              <a:gd name="connsiteY47" fmla="*/ 1660818 h 2564499"/>
              <a:gd name="connsiteX48" fmla="*/ 2905263 w 3304156"/>
              <a:gd name="connsiteY48" fmla="*/ 1685242 h 2564499"/>
              <a:gd name="connsiteX49" fmla="*/ 1960946 w 3304156"/>
              <a:gd name="connsiteY49" fmla="*/ 1693383 h 2564499"/>
              <a:gd name="connsiteX50" fmla="*/ 1920243 w 3304156"/>
              <a:gd name="connsiteY50" fmla="*/ 1701525 h 2564499"/>
              <a:gd name="connsiteX51" fmla="*/ 1773711 w 3304156"/>
              <a:gd name="connsiteY51" fmla="*/ 1766655 h 2564499"/>
              <a:gd name="connsiteX52" fmla="*/ 1749289 w 3304156"/>
              <a:gd name="connsiteY52" fmla="*/ 1782937 h 2564499"/>
              <a:gd name="connsiteX53" fmla="*/ 1724867 w 3304156"/>
              <a:gd name="connsiteY53" fmla="*/ 1807361 h 2564499"/>
              <a:gd name="connsiteX54" fmla="*/ 1635320 w 3304156"/>
              <a:gd name="connsiteY54" fmla="*/ 1888774 h 2564499"/>
              <a:gd name="connsiteX55" fmla="*/ 1562054 w 3304156"/>
              <a:gd name="connsiteY55" fmla="*/ 1953904 h 2564499"/>
              <a:gd name="connsiteX56" fmla="*/ 1472506 w 3304156"/>
              <a:gd name="connsiteY56" fmla="*/ 2076023 h 2564499"/>
              <a:gd name="connsiteX57" fmla="*/ 1439944 w 3304156"/>
              <a:gd name="connsiteY57" fmla="*/ 2116729 h 2564499"/>
              <a:gd name="connsiteX58" fmla="*/ 1399240 w 3304156"/>
              <a:gd name="connsiteY58" fmla="*/ 2157436 h 2564499"/>
              <a:gd name="connsiteX59" fmla="*/ 1374818 w 3304156"/>
              <a:gd name="connsiteY59" fmla="*/ 2198142 h 2564499"/>
              <a:gd name="connsiteX60" fmla="*/ 1285271 w 3304156"/>
              <a:gd name="connsiteY60" fmla="*/ 2279555 h 2564499"/>
              <a:gd name="connsiteX61" fmla="*/ 1228286 w 3304156"/>
              <a:gd name="connsiteY61" fmla="*/ 2336543 h 2564499"/>
              <a:gd name="connsiteX62" fmla="*/ 1179442 w 3304156"/>
              <a:gd name="connsiteY62" fmla="*/ 2385391 h 2564499"/>
              <a:gd name="connsiteX63" fmla="*/ 1146880 w 3304156"/>
              <a:gd name="connsiteY63" fmla="*/ 2401674 h 2564499"/>
              <a:gd name="connsiteX64" fmla="*/ 1098036 w 3304156"/>
              <a:gd name="connsiteY64" fmla="*/ 2442380 h 2564499"/>
              <a:gd name="connsiteX65" fmla="*/ 1016629 w 3304156"/>
              <a:gd name="connsiteY65" fmla="*/ 2491228 h 2564499"/>
              <a:gd name="connsiteX66" fmla="*/ 975926 w 3304156"/>
              <a:gd name="connsiteY66" fmla="*/ 2507510 h 2564499"/>
              <a:gd name="connsiteX67" fmla="*/ 943363 w 3304156"/>
              <a:gd name="connsiteY67" fmla="*/ 2523793 h 2564499"/>
              <a:gd name="connsiteX68" fmla="*/ 918941 w 3304156"/>
              <a:gd name="connsiteY68" fmla="*/ 2531934 h 2564499"/>
              <a:gd name="connsiteX69" fmla="*/ 861957 w 3304156"/>
              <a:gd name="connsiteY69" fmla="*/ 2548216 h 2564499"/>
              <a:gd name="connsiteX70" fmla="*/ 837535 w 3304156"/>
              <a:gd name="connsiteY70" fmla="*/ 2556358 h 2564499"/>
              <a:gd name="connsiteX71" fmla="*/ 764269 w 3304156"/>
              <a:gd name="connsiteY71" fmla="*/ 2564499 h 2564499"/>
              <a:gd name="connsiteX72" fmla="*/ 674721 w 3304156"/>
              <a:gd name="connsiteY72" fmla="*/ 2556358 h 2564499"/>
              <a:gd name="connsiteX73" fmla="*/ 463064 w 3304156"/>
              <a:gd name="connsiteY73" fmla="*/ 2531934 h 2564499"/>
              <a:gd name="connsiteX74" fmla="*/ 316532 w 3304156"/>
              <a:gd name="connsiteY74" fmla="*/ 2507510 h 2564499"/>
              <a:gd name="connsiteX75" fmla="*/ 178141 w 3304156"/>
              <a:gd name="connsiteY75" fmla="*/ 2483086 h 2564499"/>
              <a:gd name="connsiteX76" fmla="*/ 153719 w 3304156"/>
              <a:gd name="connsiteY76" fmla="*/ 2466804 h 2564499"/>
              <a:gd name="connsiteX77" fmla="*/ 113016 w 3304156"/>
              <a:gd name="connsiteY77" fmla="*/ 2458662 h 2564499"/>
              <a:gd name="connsiteX78" fmla="*/ 104875 w 3304156"/>
              <a:gd name="connsiteY78" fmla="*/ 2434239 h 2564499"/>
              <a:gd name="connsiteX79" fmla="*/ 80453 w 3304156"/>
              <a:gd name="connsiteY79" fmla="*/ 2409815 h 2564499"/>
              <a:gd name="connsiteX80" fmla="*/ 56031 w 3304156"/>
              <a:gd name="connsiteY80" fmla="*/ 2352826 h 2564499"/>
              <a:gd name="connsiteX81" fmla="*/ 47890 w 3304156"/>
              <a:gd name="connsiteY81" fmla="*/ 2279555 h 2564499"/>
              <a:gd name="connsiteX82" fmla="*/ 39750 w 3304156"/>
              <a:gd name="connsiteY82" fmla="*/ 2246990 h 2564499"/>
              <a:gd name="connsiteX83" fmla="*/ 31609 w 3304156"/>
              <a:gd name="connsiteY83" fmla="*/ 2206283 h 2564499"/>
              <a:gd name="connsiteX84" fmla="*/ 15328 w 3304156"/>
              <a:gd name="connsiteY84" fmla="*/ 1595688 h 2564499"/>
              <a:gd name="connsiteX85" fmla="*/ 39750 w 3304156"/>
              <a:gd name="connsiteY85" fmla="*/ 561747 h 2564499"/>
              <a:gd name="connsiteX86" fmla="*/ 64172 w 3304156"/>
              <a:gd name="connsiteY86" fmla="*/ 382639 h 2564499"/>
              <a:gd name="connsiteX87" fmla="*/ 72312 w 3304156"/>
              <a:gd name="connsiteY87" fmla="*/ 358216 h 2564499"/>
              <a:gd name="connsiteX88" fmla="*/ 88594 w 3304156"/>
              <a:gd name="connsiteY88" fmla="*/ 333792 h 2564499"/>
              <a:gd name="connsiteX89" fmla="*/ 129297 w 3304156"/>
              <a:gd name="connsiteY89" fmla="*/ 252379 h 2564499"/>
              <a:gd name="connsiteX90" fmla="*/ 145578 w 3304156"/>
              <a:gd name="connsiteY90" fmla="*/ 211673 h 2564499"/>
              <a:gd name="connsiteX91" fmla="*/ 170000 w 3304156"/>
              <a:gd name="connsiteY91" fmla="*/ 187249 h 2564499"/>
              <a:gd name="connsiteX92" fmla="*/ 186282 w 3304156"/>
              <a:gd name="connsiteY92" fmla="*/ 154684 h 2564499"/>
              <a:gd name="connsiteX93" fmla="*/ 202563 w 3304156"/>
              <a:gd name="connsiteY93" fmla="*/ 130260 h 2564499"/>
              <a:gd name="connsiteX94" fmla="*/ 210704 w 3304156"/>
              <a:gd name="connsiteY94" fmla="*/ 105836 h 2564499"/>
              <a:gd name="connsiteX95" fmla="*/ 226985 w 3304156"/>
              <a:gd name="connsiteY95" fmla="*/ 81412 h 256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304156" h="2564499">
                <a:moveTo>
                  <a:pt x="226985" y="81412"/>
                </a:moveTo>
                <a:lnTo>
                  <a:pt x="226985" y="81412"/>
                </a:lnTo>
                <a:cubicBezTo>
                  <a:pt x="278542" y="62416"/>
                  <a:pt x="327351" y="32780"/>
                  <a:pt x="381657" y="24424"/>
                </a:cubicBezTo>
                <a:cubicBezTo>
                  <a:pt x="538515" y="290"/>
                  <a:pt x="451844" y="10017"/>
                  <a:pt x="642159" y="0"/>
                </a:cubicBezTo>
                <a:lnTo>
                  <a:pt x="1024770" y="16282"/>
                </a:lnTo>
                <a:cubicBezTo>
                  <a:pt x="1043227" y="17271"/>
                  <a:pt x="1141810" y="29896"/>
                  <a:pt x="1163161" y="32565"/>
                </a:cubicBezTo>
                <a:cubicBezTo>
                  <a:pt x="1174015" y="40706"/>
                  <a:pt x="1184435" y="49462"/>
                  <a:pt x="1195724" y="56989"/>
                </a:cubicBezTo>
                <a:cubicBezTo>
                  <a:pt x="1216268" y="70686"/>
                  <a:pt x="1245718" y="87351"/>
                  <a:pt x="1268990" y="97695"/>
                </a:cubicBezTo>
                <a:cubicBezTo>
                  <a:pt x="1282343" y="103630"/>
                  <a:pt x="1296471" y="107754"/>
                  <a:pt x="1309693" y="113977"/>
                </a:cubicBezTo>
                <a:cubicBezTo>
                  <a:pt x="1342634" y="129480"/>
                  <a:pt x="1374818" y="146542"/>
                  <a:pt x="1407381" y="162825"/>
                </a:cubicBezTo>
                <a:cubicBezTo>
                  <a:pt x="1423662" y="170966"/>
                  <a:pt x="1440616" y="177883"/>
                  <a:pt x="1456225" y="187249"/>
                </a:cubicBezTo>
                <a:lnTo>
                  <a:pt x="1537632" y="236096"/>
                </a:lnTo>
                <a:cubicBezTo>
                  <a:pt x="1551768" y="278511"/>
                  <a:pt x="1536512" y="244873"/>
                  <a:pt x="1562054" y="276803"/>
                </a:cubicBezTo>
                <a:cubicBezTo>
                  <a:pt x="1579006" y="297994"/>
                  <a:pt x="1591710" y="322744"/>
                  <a:pt x="1610898" y="341933"/>
                </a:cubicBezTo>
                <a:cubicBezTo>
                  <a:pt x="1619039" y="350074"/>
                  <a:pt x="1627828" y="357615"/>
                  <a:pt x="1635320" y="366357"/>
                </a:cubicBezTo>
                <a:cubicBezTo>
                  <a:pt x="1644150" y="376659"/>
                  <a:pt x="1650728" y="388781"/>
                  <a:pt x="1659742" y="398922"/>
                </a:cubicBezTo>
                <a:cubicBezTo>
                  <a:pt x="1672489" y="413264"/>
                  <a:pt x="1688459" y="424644"/>
                  <a:pt x="1700445" y="439628"/>
                </a:cubicBezTo>
                <a:cubicBezTo>
                  <a:pt x="1710329" y="451985"/>
                  <a:pt x="1716481" y="466916"/>
                  <a:pt x="1724867" y="480335"/>
                </a:cubicBezTo>
                <a:cubicBezTo>
                  <a:pt x="1739744" y="504141"/>
                  <a:pt x="1747661" y="513443"/>
                  <a:pt x="1765570" y="537323"/>
                </a:cubicBezTo>
                <a:cubicBezTo>
                  <a:pt x="1777830" y="574105"/>
                  <a:pt x="1765402" y="553480"/>
                  <a:pt x="1798133" y="578030"/>
                </a:cubicBezTo>
                <a:cubicBezTo>
                  <a:pt x="1898045" y="652970"/>
                  <a:pt x="1836764" y="628092"/>
                  <a:pt x="1952805" y="651301"/>
                </a:cubicBezTo>
                <a:cubicBezTo>
                  <a:pt x="1960946" y="659442"/>
                  <a:pt x="1967231" y="670013"/>
                  <a:pt x="1977227" y="675725"/>
                </a:cubicBezTo>
                <a:cubicBezTo>
                  <a:pt x="1986941" y="681276"/>
                  <a:pt x="1999074" y="680651"/>
                  <a:pt x="2009790" y="683866"/>
                </a:cubicBezTo>
                <a:cubicBezTo>
                  <a:pt x="2026228" y="688798"/>
                  <a:pt x="2042077" y="695633"/>
                  <a:pt x="2058634" y="700149"/>
                </a:cubicBezTo>
                <a:cubicBezTo>
                  <a:pt x="2071983" y="703790"/>
                  <a:pt x="2085988" y="704649"/>
                  <a:pt x="2099337" y="708290"/>
                </a:cubicBezTo>
                <a:cubicBezTo>
                  <a:pt x="2115894" y="712806"/>
                  <a:pt x="2131352" y="721207"/>
                  <a:pt x="2148181" y="724573"/>
                </a:cubicBezTo>
                <a:cubicBezTo>
                  <a:pt x="2199364" y="734810"/>
                  <a:pt x="2252216" y="736335"/>
                  <a:pt x="2302854" y="748996"/>
                </a:cubicBezTo>
                <a:cubicBezTo>
                  <a:pt x="2324562" y="754424"/>
                  <a:pt x="2345775" y="762503"/>
                  <a:pt x="2367979" y="765279"/>
                </a:cubicBezTo>
                <a:cubicBezTo>
                  <a:pt x="2462846" y="777138"/>
                  <a:pt x="2411317" y="771439"/>
                  <a:pt x="2522652" y="781561"/>
                </a:cubicBezTo>
                <a:cubicBezTo>
                  <a:pt x="2573563" y="815505"/>
                  <a:pt x="2533582" y="793517"/>
                  <a:pt x="2636621" y="814126"/>
                </a:cubicBezTo>
                <a:cubicBezTo>
                  <a:pt x="2670668" y="820936"/>
                  <a:pt x="2712618" y="836162"/>
                  <a:pt x="2742450" y="846692"/>
                </a:cubicBezTo>
                <a:cubicBezTo>
                  <a:pt x="2807935" y="869806"/>
                  <a:pt x="2811945" y="875274"/>
                  <a:pt x="2880841" y="895539"/>
                </a:cubicBezTo>
                <a:cubicBezTo>
                  <a:pt x="2964100" y="920029"/>
                  <a:pt x="2929530" y="901288"/>
                  <a:pt x="3011092" y="936245"/>
                </a:cubicBezTo>
                <a:cubicBezTo>
                  <a:pt x="3065819" y="959701"/>
                  <a:pt x="3051514" y="958296"/>
                  <a:pt x="3100639" y="985093"/>
                </a:cubicBezTo>
                <a:cubicBezTo>
                  <a:pt x="3116619" y="993810"/>
                  <a:pt x="3133202" y="1001376"/>
                  <a:pt x="3149483" y="1009517"/>
                </a:cubicBezTo>
                <a:cubicBezTo>
                  <a:pt x="3157624" y="1020372"/>
                  <a:pt x="3164829" y="1031996"/>
                  <a:pt x="3173905" y="1042082"/>
                </a:cubicBezTo>
                <a:cubicBezTo>
                  <a:pt x="3189308" y="1059198"/>
                  <a:pt x="3208934" y="1072509"/>
                  <a:pt x="3222749" y="1090930"/>
                </a:cubicBezTo>
                <a:cubicBezTo>
                  <a:pt x="3239030" y="1112640"/>
                  <a:pt x="3259458" y="1131788"/>
                  <a:pt x="3271593" y="1156060"/>
                </a:cubicBezTo>
                <a:cubicBezTo>
                  <a:pt x="3292249" y="1197377"/>
                  <a:pt x="3281142" y="1178527"/>
                  <a:pt x="3304156" y="1213049"/>
                </a:cubicBezTo>
                <a:cubicBezTo>
                  <a:pt x="3301442" y="1286320"/>
                  <a:pt x="3302653" y="1359843"/>
                  <a:pt x="3296015" y="1432863"/>
                </a:cubicBezTo>
                <a:cubicBezTo>
                  <a:pt x="3294461" y="1449955"/>
                  <a:pt x="3288830" y="1467156"/>
                  <a:pt x="3279734" y="1481710"/>
                </a:cubicBezTo>
                <a:cubicBezTo>
                  <a:pt x="3274549" y="1490007"/>
                  <a:pt x="3263453" y="1492565"/>
                  <a:pt x="3255312" y="1497993"/>
                </a:cubicBezTo>
                <a:cubicBezTo>
                  <a:pt x="3247171" y="1514276"/>
                  <a:pt x="3239730" y="1530927"/>
                  <a:pt x="3230890" y="1546841"/>
                </a:cubicBezTo>
                <a:cubicBezTo>
                  <a:pt x="3226139" y="1555394"/>
                  <a:pt x="3218983" y="1562513"/>
                  <a:pt x="3214608" y="1571264"/>
                </a:cubicBezTo>
                <a:cubicBezTo>
                  <a:pt x="3210770" y="1578940"/>
                  <a:pt x="3211962" y="1589095"/>
                  <a:pt x="3206468" y="1595688"/>
                </a:cubicBezTo>
                <a:cubicBezTo>
                  <a:pt x="3197782" y="1606112"/>
                  <a:pt x="3184206" y="1611282"/>
                  <a:pt x="3173905" y="1620112"/>
                </a:cubicBezTo>
                <a:cubicBezTo>
                  <a:pt x="3165164" y="1627605"/>
                  <a:pt x="3160229" y="1640403"/>
                  <a:pt x="3149483" y="1644536"/>
                </a:cubicBezTo>
                <a:cubicBezTo>
                  <a:pt x="3123655" y="1654471"/>
                  <a:pt x="3094329" y="1652066"/>
                  <a:pt x="3068076" y="1660818"/>
                </a:cubicBezTo>
                <a:cubicBezTo>
                  <a:pt x="3007893" y="1680882"/>
                  <a:pt x="3007230" y="1682942"/>
                  <a:pt x="2905263" y="1685242"/>
                </a:cubicBezTo>
                <a:cubicBezTo>
                  <a:pt x="2590559" y="1692341"/>
                  <a:pt x="2275718" y="1690669"/>
                  <a:pt x="1960946" y="1693383"/>
                </a:cubicBezTo>
                <a:cubicBezTo>
                  <a:pt x="1947378" y="1696097"/>
                  <a:pt x="1933592" y="1697884"/>
                  <a:pt x="1920243" y="1701525"/>
                </a:cubicBezTo>
                <a:cubicBezTo>
                  <a:pt x="1872229" y="1714621"/>
                  <a:pt x="1811722" y="1741314"/>
                  <a:pt x="1773711" y="1766655"/>
                </a:cubicBezTo>
                <a:cubicBezTo>
                  <a:pt x="1765570" y="1772082"/>
                  <a:pt x="1756805" y="1776673"/>
                  <a:pt x="1749289" y="1782937"/>
                </a:cubicBezTo>
                <a:cubicBezTo>
                  <a:pt x="1740445" y="1790308"/>
                  <a:pt x="1733531" y="1799779"/>
                  <a:pt x="1724867" y="1807361"/>
                </a:cubicBezTo>
                <a:cubicBezTo>
                  <a:pt x="1685197" y="1842075"/>
                  <a:pt x="1671253" y="1843855"/>
                  <a:pt x="1635320" y="1888774"/>
                </a:cubicBezTo>
                <a:cubicBezTo>
                  <a:pt x="1592873" y="1941836"/>
                  <a:pt x="1617656" y="1920540"/>
                  <a:pt x="1562054" y="1953904"/>
                </a:cubicBezTo>
                <a:cubicBezTo>
                  <a:pt x="1514822" y="2024756"/>
                  <a:pt x="1537562" y="1993217"/>
                  <a:pt x="1472506" y="2076023"/>
                </a:cubicBezTo>
                <a:cubicBezTo>
                  <a:pt x="1461771" y="2089686"/>
                  <a:pt x="1452230" y="2104442"/>
                  <a:pt x="1439944" y="2116729"/>
                </a:cubicBezTo>
                <a:cubicBezTo>
                  <a:pt x="1426376" y="2130298"/>
                  <a:pt x="1411227" y="2142452"/>
                  <a:pt x="1399240" y="2157436"/>
                </a:cubicBezTo>
                <a:cubicBezTo>
                  <a:pt x="1389356" y="2169792"/>
                  <a:pt x="1385330" y="2186315"/>
                  <a:pt x="1374818" y="2198142"/>
                </a:cubicBezTo>
                <a:cubicBezTo>
                  <a:pt x="1298395" y="2284125"/>
                  <a:pt x="1369911" y="2166694"/>
                  <a:pt x="1285271" y="2279555"/>
                </a:cubicBezTo>
                <a:cubicBezTo>
                  <a:pt x="1237677" y="2343018"/>
                  <a:pt x="1286735" y="2283936"/>
                  <a:pt x="1228286" y="2336543"/>
                </a:cubicBezTo>
                <a:cubicBezTo>
                  <a:pt x="1211171" y="2351947"/>
                  <a:pt x="1200037" y="2375092"/>
                  <a:pt x="1179442" y="2385391"/>
                </a:cubicBezTo>
                <a:cubicBezTo>
                  <a:pt x="1168588" y="2390819"/>
                  <a:pt x="1156755" y="2394620"/>
                  <a:pt x="1146880" y="2401674"/>
                </a:cubicBezTo>
                <a:cubicBezTo>
                  <a:pt x="1045760" y="2473908"/>
                  <a:pt x="1191339" y="2384958"/>
                  <a:pt x="1098036" y="2442380"/>
                </a:cubicBezTo>
                <a:cubicBezTo>
                  <a:pt x="1071085" y="2458967"/>
                  <a:pt x="1046011" y="2479474"/>
                  <a:pt x="1016629" y="2491228"/>
                </a:cubicBezTo>
                <a:cubicBezTo>
                  <a:pt x="1003061" y="2496655"/>
                  <a:pt x="989279" y="2501575"/>
                  <a:pt x="975926" y="2507510"/>
                </a:cubicBezTo>
                <a:cubicBezTo>
                  <a:pt x="964836" y="2512439"/>
                  <a:pt x="954517" y="2519012"/>
                  <a:pt x="943363" y="2523793"/>
                </a:cubicBezTo>
                <a:cubicBezTo>
                  <a:pt x="935476" y="2527173"/>
                  <a:pt x="927160" y="2529468"/>
                  <a:pt x="918941" y="2531934"/>
                </a:cubicBezTo>
                <a:cubicBezTo>
                  <a:pt x="900019" y="2537611"/>
                  <a:pt x="880879" y="2542539"/>
                  <a:pt x="861957" y="2548216"/>
                </a:cubicBezTo>
                <a:cubicBezTo>
                  <a:pt x="853738" y="2550682"/>
                  <a:pt x="845999" y="2554947"/>
                  <a:pt x="837535" y="2556358"/>
                </a:cubicBezTo>
                <a:cubicBezTo>
                  <a:pt x="813297" y="2560398"/>
                  <a:pt x="788691" y="2561785"/>
                  <a:pt x="764269" y="2564499"/>
                </a:cubicBezTo>
                <a:cubicBezTo>
                  <a:pt x="734420" y="2561785"/>
                  <a:pt x="704510" y="2559668"/>
                  <a:pt x="674721" y="2556358"/>
                </a:cubicBezTo>
                <a:cubicBezTo>
                  <a:pt x="320807" y="2517031"/>
                  <a:pt x="710546" y="2556683"/>
                  <a:pt x="463064" y="2531934"/>
                </a:cubicBezTo>
                <a:cubicBezTo>
                  <a:pt x="358938" y="2502181"/>
                  <a:pt x="453552" y="2525383"/>
                  <a:pt x="316532" y="2507510"/>
                </a:cubicBezTo>
                <a:cubicBezTo>
                  <a:pt x="263161" y="2500548"/>
                  <a:pt x="226919" y="2492843"/>
                  <a:pt x="178141" y="2483086"/>
                </a:cubicBezTo>
                <a:cubicBezTo>
                  <a:pt x="170000" y="2477659"/>
                  <a:pt x="162880" y="2470240"/>
                  <a:pt x="153719" y="2466804"/>
                </a:cubicBezTo>
                <a:cubicBezTo>
                  <a:pt x="140764" y="2461945"/>
                  <a:pt x="124528" y="2466337"/>
                  <a:pt x="113016" y="2458662"/>
                </a:cubicBezTo>
                <a:cubicBezTo>
                  <a:pt x="105876" y="2453902"/>
                  <a:pt x="109635" y="2441379"/>
                  <a:pt x="104875" y="2434239"/>
                </a:cubicBezTo>
                <a:cubicBezTo>
                  <a:pt x="98489" y="2424659"/>
                  <a:pt x="88594" y="2417956"/>
                  <a:pt x="80453" y="2409815"/>
                </a:cubicBezTo>
                <a:cubicBezTo>
                  <a:pt x="73040" y="2394987"/>
                  <a:pt x="59025" y="2370793"/>
                  <a:pt x="56031" y="2352826"/>
                </a:cubicBezTo>
                <a:cubicBezTo>
                  <a:pt x="51991" y="2328586"/>
                  <a:pt x="51626" y="2303843"/>
                  <a:pt x="47890" y="2279555"/>
                </a:cubicBezTo>
                <a:cubicBezTo>
                  <a:pt x="46189" y="2268496"/>
                  <a:pt x="42177" y="2257913"/>
                  <a:pt x="39750" y="2246990"/>
                </a:cubicBezTo>
                <a:cubicBezTo>
                  <a:pt x="36748" y="2233482"/>
                  <a:pt x="34323" y="2219852"/>
                  <a:pt x="31609" y="2206283"/>
                </a:cubicBezTo>
                <a:cubicBezTo>
                  <a:pt x="19336" y="1960820"/>
                  <a:pt x="15328" y="1915232"/>
                  <a:pt x="15328" y="1595688"/>
                </a:cubicBezTo>
                <a:cubicBezTo>
                  <a:pt x="15328" y="667171"/>
                  <a:pt x="-32035" y="956577"/>
                  <a:pt x="39750" y="561747"/>
                </a:cubicBezTo>
                <a:cubicBezTo>
                  <a:pt x="45537" y="480717"/>
                  <a:pt x="40971" y="452250"/>
                  <a:pt x="64172" y="382639"/>
                </a:cubicBezTo>
                <a:cubicBezTo>
                  <a:pt x="66885" y="374498"/>
                  <a:pt x="68475" y="365891"/>
                  <a:pt x="72312" y="358216"/>
                </a:cubicBezTo>
                <a:cubicBezTo>
                  <a:pt x="76688" y="349464"/>
                  <a:pt x="83167" y="341933"/>
                  <a:pt x="88594" y="333792"/>
                </a:cubicBezTo>
                <a:cubicBezTo>
                  <a:pt x="126244" y="220831"/>
                  <a:pt x="81076" y="339183"/>
                  <a:pt x="129297" y="252379"/>
                </a:cubicBezTo>
                <a:cubicBezTo>
                  <a:pt x="136394" y="239604"/>
                  <a:pt x="137833" y="224066"/>
                  <a:pt x="145578" y="211673"/>
                </a:cubicBezTo>
                <a:cubicBezTo>
                  <a:pt x="151680" y="201910"/>
                  <a:pt x="163308" y="196618"/>
                  <a:pt x="170000" y="187249"/>
                </a:cubicBezTo>
                <a:cubicBezTo>
                  <a:pt x="177054" y="177373"/>
                  <a:pt x="180261" y="165221"/>
                  <a:pt x="186282" y="154684"/>
                </a:cubicBezTo>
                <a:cubicBezTo>
                  <a:pt x="191136" y="146189"/>
                  <a:pt x="198188" y="139012"/>
                  <a:pt x="202563" y="130260"/>
                </a:cubicBezTo>
                <a:cubicBezTo>
                  <a:pt x="206401" y="122584"/>
                  <a:pt x="206289" y="113195"/>
                  <a:pt x="210704" y="105836"/>
                </a:cubicBezTo>
                <a:cubicBezTo>
                  <a:pt x="214653" y="99254"/>
                  <a:pt x="224271" y="85483"/>
                  <a:pt x="226985" y="81412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7235" y="5283675"/>
            <a:ext cx="4673949" cy="700156"/>
          </a:xfrm>
          <a:custGeom>
            <a:avLst/>
            <a:gdLst>
              <a:gd name="connsiteX0" fmla="*/ 4672741 w 4673949"/>
              <a:gd name="connsiteY0" fmla="*/ 293093 h 700156"/>
              <a:gd name="connsiteX1" fmla="*/ 4632038 w 4673949"/>
              <a:gd name="connsiteY1" fmla="*/ 260528 h 700156"/>
              <a:gd name="connsiteX2" fmla="*/ 4615756 w 4673949"/>
              <a:gd name="connsiteY2" fmla="*/ 236104 h 700156"/>
              <a:gd name="connsiteX3" fmla="*/ 4558772 w 4673949"/>
              <a:gd name="connsiteY3" fmla="*/ 203539 h 700156"/>
              <a:gd name="connsiteX4" fmla="*/ 4509928 w 4673949"/>
              <a:gd name="connsiteY4" fmla="*/ 179115 h 700156"/>
              <a:gd name="connsiteX5" fmla="*/ 4428521 w 4673949"/>
              <a:gd name="connsiteY5" fmla="*/ 138409 h 700156"/>
              <a:gd name="connsiteX6" fmla="*/ 4314552 w 4673949"/>
              <a:gd name="connsiteY6" fmla="*/ 105844 h 700156"/>
              <a:gd name="connsiteX7" fmla="*/ 4249426 w 4673949"/>
              <a:gd name="connsiteY7" fmla="*/ 89561 h 700156"/>
              <a:gd name="connsiteX8" fmla="*/ 4216864 w 4673949"/>
              <a:gd name="connsiteY8" fmla="*/ 73279 h 700156"/>
              <a:gd name="connsiteX9" fmla="*/ 4127317 w 4673949"/>
              <a:gd name="connsiteY9" fmla="*/ 56996 h 700156"/>
              <a:gd name="connsiteX10" fmla="*/ 4094754 w 4673949"/>
              <a:gd name="connsiteY10" fmla="*/ 48855 h 700156"/>
              <a:gd name="connsiteX11" fmla="*/ 3752846 w 4673949"/>
              <a:gd name="connsiteY11" fmla="*/ 32573 h 700156"/>
              <a:gd name="connsiteX12" fmla="*/ 2857373 w 4673949"/>
              <a:gd name="connsiteY12" fmla="*/ 16290 h 700156"/>
              <a:gd name="connsiteX13" fmla="*/ 2507325 w 4673949"/>
              <a:gd name="connsiteY13" fmla="*/ 8149 h 700156"/>
              <a:gd name="connsiteX14" fmla="*/ 2434059 w 4673949"/>
              <a:gd name="connsiteY14" fmla="*/ 7 h 700156"/>
              <a:gd name="connsiteX15" fmla="*/ 822207 w 4673949"/>
              <a:gd name="connsiteY15" fmla="*/ 24431 h 700156"/>
              <a:gd name="connsiteX16" fmla="*/ 773363 w 4673949"/>
              <a:gd name="connsiteY16" fmla="*/ 32573 h 700156"/>
              <a:gd name="connsiteX17" fmla="*/ 716379 w 4673949"/>
              <a:gd name="connsiteY17" fmla="*/ 48855 h 700156"/>
              <a:gd name="connsiteX18" fmla="*/ 610550 w 4673949"/>
              <a:gd name="connsiteY18" fmla="*/ 56996 h 700156"/>
              <a:gd name="connsiteX19" fmla="*/ 553565 w 4673949"/>
              <a:gd name="connsiteY19" fmla="*/ 65138 h 700156"/>
              <a:gd name="connsiteX20" fmla="*/ 252361 w 4673949"/>
              <a:gd name="connsiteY20" fmla="*/ 89561 h 700156"/>
              <a:gd name="connsiteX21" fmla="*/ 227939 w 4673949"/>
              <a:gd name="connsiteY21" fmla="*/ 97703 h 700156"/>
              <a:gd name="connsiteX22" fmla="*/ 170954 w 4673949"/>
              <a:gd name="connsiteY22" fmla="*/ 105844 h 700156"/>
              <a:gd name="connsiteX23" fmla="*/ 146532 w 4673949"/>
              <a:gd name="connsiteY23" fmla="*/ 130268 h 700156"/>
              <a:gd name="connsiteX24" fmla="*/ 113970 w 4673949"/>
              <a:gd name="connsiteY24" fmla="*/ 146550 h 700156"/>
              <a:gd name="connsiteX25" fmla="*/ 65126 w 4673949"/>
              <a:gd name="connsiteY25" fmla="*/ 195398 h 700156"/>
              <a:gd name="connsiteX26" fmla="*/ 48844 w 4673949"/>
              <a:gd name="connsiteY26" fmla="*/ 236104 h 700156"/>
              <a:gd name="connsiteX27" fmla="*/ 32563 w 4673949"/>
              <a:gd name="connsiteY27" fmla="*/ 268669 h 700156"/>
              <a:gd name="connsiteX28" fmla="*/ 24422 w 4673949"/>
              <a:gd name="connsiteY28" fmla="*/ 301234 h 700156"/>
              <a:gd name="connsiteX29" fmla="*/ 0 w 4673949"/>
              <a:gd name="connsiteY29" fmla="*/ 366364 h 700156"/>
              <a:gd name="connsiteX30" fmla="*/ 8141 w 4673949"/>
              <a:gd name="connsiteY30" fmla="*/ 504766 h 700156"/>
              <a:gd name="connsiteX31" fmla="*/ 56985 w 4673949"/>
              <a:gd name="connsiteY31" fmla="*/ 561755 h 700156"/>
              <a:gd name="connsiteX32" fmla="*/ 97688 w 4673949"/>
              <a:gd name="connsiteY32" fmla="*/ 610602 h 700156"/>
              <a:gd name="connsiteX33" fmla="*/ 179095 w 4673949"/>
              <a:gd name="connsiteY33" fmla="*/ 651309 h 700156"/>
              <a:gd name="connsiteX34" fmla="*/ 301205 w 4673949"/>
              <a:gd name="connsiteY34" fmla="*/ 667591 h 700156"/>
              <a:gd name="connsiteX35" fmla="*/ 480299 w 4673949"/>
              <a:gd name="connsiteY35" fmla="*/ 675733 h 700156"/>
              <a:gd name="connsiteX36" fmla="*/ 1497882 w 4673949"/>
              <a:gd name="connsiteY36" fmla="*/ 700156 h 700156"/>
              <a:gd name="connsiteX37" fmla="*/ 4078473 w 4673949"/>
              <a:gd name="connsiteY37" fmla="*/ 692015 h 700156"/>
              <a:gd name="connsiteX38" fmla="*/ 4501787 w 4673949"/>
              <a:gd name="connsiteY38" fmla="*/ 667591 h 700156"/>
              <a:gd name="connsiteX39" fmla="*/ 4550631 w 4673949"/>
              <a:gd name="connsiteY39" fmla="*/ 618744 h 700156"/>
              <a:gd name="connsiteX40" fmla="*/ 4599475 w 4673949"/>
              <a:gd name="connsiteY40" fmla="*/ 578037 h 700156"/>
              <a:gd name="connsiteX41" fmla="*/ 4640178 w 4673949"/>
              <a:gd name="connsiteY41" fmla="*/ 496625 h 700156"/>
              <a:gd name="connsiteX42" fmla="*/ 4648319 w 4673949"/>
              <a:gd name="connsiteY42" fmla="*/ 472201 h 700156"/>
              <a:gd name="connsiteX43" fmla="*/ 4672741 w 4673949"/>
              <a:gd name="connsiteY43" fmla="*/ 447777 h 700156"/>
              <a:gd name="connsiteX44" fmla="*/ 4664600 w 4673949"/>
              <a:gd name="connsiteY44" fmla="*/ 317517 h 700156"/>
              <a:gd name="connsiteX45" fmla="*/ 4672741 w 4673949"/>
              <a:gd name="connsiteY45" fmla="*/ 293093 h 7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73949" h="700156">
                <a:moveTo>
                  <a:pt x="4672741" y="293093"/>
                </a:moveTo>
                <a:cubicBezTo>
                  <a:pt x="4667314" y="283595"/>
                  <a:pt x="4644324" y="272815"/>
                  <a:pt x="4632038" y="260528"/>
                </a:cubicBezTo>
                <a:cubicBezTo>
                  <a:pt x="4625120" y="253609"/>
                  <a:pt x="4622675" y="243023"/>
                  <a:pt x="4615756" y="236104"/>
                </a:cubicBezTo>
                <a:cubicBezTo>
                  <a:pt x="4602537" y="222884"/>
                  <a:pt x="4573666" y="212051"/>
                  <a:pt x="4558772" y="203539"/>
                </a:cubicBezTo>
                <a:cubicBezTo>
                  <a:pt x="4455043" y="144261"/>
                  <a:pt x="4606926" y="223887"/>
                  <a:pt x="4509928" y="179115"/>
                </a:cubicBezTo>
                <a:cubicBezTo>
                  <a:pt x="4482382" y="166400"/>
                  <a:pt x="4457303" y="148004"/>
                  <a:pt x="4428521" y="138409"/>
                </a:cubicBezTo>
                <a:cubicBezTo>
                  <a:pt x="4334937" y="107211"/>
                  <a:pt x="4426982" y="136508"/>
                  <a:pt x="4314552" y="105844"/>
                </a:cubicBezTo>
                <a:cubicBezTo>
                  <a:pt x="4245705" y="87067"/>
                  <a:pt x="4349013" y="109481"/>
                  <a:pt x="4249426" y="89561"/>
                </a:cubicBezTo>
                <a:cubicBezTo>
                  <a:pt x="4238572" y="84134"/>
                  <a:pt x="4228376" y="77117"/>
                  <a:pt x="4216864" y="73279"/>
                </a:cubicBezTo>
                <a:cubicBezTo>
                  <a:pt x="4203775" y="68916"/>
                  <a:pt x="4137559" y="59045"/>
                  <a:pt x="4127317" y="56996"/>
                </a:cubicBezTo>
                <a:cubicBezTo>
                  <a:pt x="4116346" y="54802"/>
                  <a:pt x="4105866" y="50162"/>
                  <a:pt x="4094754" y="48855"/>
                </a:cubicBezTo>
                <a:cubicBezTo>
                  <a:pt x="4002038" y="37947"/>
                  <a:pt x="3820382" y="34651"/>
                  <a:pt x="3752846" y="32573"/>
                </a:cubicBezTo>
                <a:cubicBezTo>
                  <a:pt x="3277797" y="17955"/>
                  <a:pt x="3518950" y="27599"/>
                  <a:pt x="2857373" y="16290"/>
                </a:cubicBezTo>
                <a:lnTo>
                  <a:pt x="2507325" y="8149"/>
                </a:lnTo>
                <a:cubicBezTo>
                  <a:pt x="2482903" y="5435"/>
                  <a:pt x="2458630" y="-230"/>
                  <a:pt x="2434059" y="7"/>
                </a:cubicBezTo>
                <a:lnTo>
                  <a:pt x="822207" y="24431"/>
                </a:lnTo>
                <a:cubicBezTo>
                  <a:pt x="805926" y="27145"/>
                  <a:pt x="789446" y="28861"/>
                  <a:pt x="773363" y="32573"/>
                </a:cubicBezTo>
                <a:cubicBezTo>
                  <a:pt x="754114" y="37015"/>
                  <a:pt x="735915" y="45924"/>
                  <a:pt x="716379" y="48855"/>
                </a:cubicBezTo>
                <a:cubicBezTo>
                  <a:pt x="681390" y="54104"/>
                  <a:pt x="645755" y="53475"/>
                  <a:pt x="610550" y="56996"/>
                </a:cubicBezTo>
                <a:cubicBezTo>
                  <a:pt x="591457" y="58905"/>
                  <a:pt x="572636" y="63019"/>
                  <a:pt x="553565" y="65138"/>
                </a:cubicBezTo>
                <a:cubicBezTo>
                  <a:pt x="488115" y="72411"/>
                  <a:pt x="270639" y="88155"/>
                  <a:pt x="252361" y="89561"/>
                </a:cubicBezTo>
                <a:cubicBezTo>
                  <a:pt x="244220" y="92275"/>
                  <a:pt x="236353" y="96020"/>
                  <a:pt x="227939" y="97703"/>
                </a:cubicBezTo>
                <a:cubicBezTo>
                  <a:pt x="209124" y="101466"/>
                  <a:pt x="188769" y="98717"/>
                  <a:pt x="170954" y="105844"/>
                </a:cubicBezTo>
                <a:cubicBezTo>
                  <a:pt x="160264" y="110120"/>
                  <a:pt x="155900" y="123576"/>
                  <a:pt x="146532" y="130268"/>
                </a:cubicBezTo>
                <a:cubicBezTo>
                  <a:pt x="136657" y="137322"/>
                  <a:pt x="124824" y="141123"/>
                  <a:pt x="113970" y="146550"/>
                </a:cubicBezTo>
                <a:cubicBezTo>
                  <a:pt x="97689" y="162833"/>
                  <a:pt x="73678" y="174019"/>
                  <a:pt x="65126" y="195398"/>
                </a:cubicBezTo>
                <a:cubicBezTo>
                  <a:pt x="59699" y="208967"/>
                  <a:pt x="54779" y="222750"/>
                  <a:pt x="48844" y="236104"/>
                </a:cubicBezTo>
                <a:cubicBezTo>
                  <a:pt x="43915" y="247194"/>
                  <a:pt x="36824" y="257306"/>
                  <a:pt x="32563" y="268669"/>
                </a:cubicBezTo>
                <a:cubicBezTo>
                  <a:pt x="28635" y="279146"/>
                  <a:pt x="28350" y="290757"/>
                  <a:pt x="24422" y="301234"/>
                </a:cubicBezTo>
                <a:cubicBezTo>
                  <a:pt x="-7505" y="386380"/>
                  <a:pt x="20897" y="282774"/>
                  <a:pt x="0" y="366364"/>
                </a:cubicBezTo>
                <a:cubicBezTo>
                  <a:pt x="2714" y="412498"/>
                  <a:pt x="-506" y="459368"/>
                  <a:pt x="8141" y="504766"/>
                </a:cubicBezTo>
                <a:cubicBezTo>
                  <a:pt x="11152" y="520575"/>
                  <a:pt x="46998" y="549770"/>
                  <a:pt x="56985" y="561755"/>
                </a:cubicBezTo>
                <a:cubicBezTo>
                  <a:pt x="73763" y="581890"/>
                  <a:pt x="73277" y="595579"/>
                  <a:pt x="97688" y="610602"/>
                </a:cubicBezTo>
                <a:cubicBezTo>
                  <a:pt x="123526" y="626503"/>
                  <a:pt x="149662" y="643950"/>
                  <a:pt x="179095" y="651309"/>
                </a:cubicBezTo>
                <a:cubicBezTo>
                  <a:pt x="234722" y="665217"/>
                  <a:pt x="216623" y="662464"/>
                  <a:pt x="301205" y="667591"/>
                </a:cubicBezTo>
                <a:cubicBezTo>
                  <a:pt x="360855" y="671207"/>
                  <a:pt x="420561" y="674107"/>
                  <a:pt x="480299" y="675733"/>
                </a:cubicBezTo>
                <a:lnTo>
                  <a:pt x="1497882" y="700156"/>
                </a:lnTo>
                <a:lnTo>
                  <a:pt x="4078473" y="692015"/>
                </a:lnTo>
                <a:cubicBezTo>
                  <a:pt x="4152057" y="691580"/>
                  <a:pt x="4460780" y="670237"/>
                  <a:pt x="4501787" y="667591"/>
                </a:cubicBezTo>
                <a:cubicBezTo>
                  <a:pt x="4518068" y="651309"/>
                  <a:pt x="4531473" y="631517"/>
                  <a:pt x="4550631" y="618744"/>
                </a:cubicBezTo>
                <a:cubicBezTo>
                  <a:pt x="4571315" y="604953"/>
                  <a:pt x="4583805" y="598932"/>
                  <a:pt x="4599475" y="578037"/>
                </a:cubicBezTo>
                <a:cubicBezTo>
                  <a:pt x="4620432" y="550092"/>
                  <a:pt x="4628164" y="528664"/>
                  <a:pt x="4640178" y="496625"/>
                </a:cubicBezTo>
                <a:cubicBezTo>
                  <a:pt x="4643191" y="488590"/>
                  <a:pt x="4643559" y="479342"/>
                  <a:pt x="4648319" y="472201"/>
                </a:cubicBezTo>
                <a:cubicBezTo>
                  <a:pt x="4654705" y="462621"/>
                  <a:pt x="4664600" y="455918"/>
                  <a:pt x="4672741" y="447777"/>
                </a:cubicBezTo>
                <a:cubicBezTo>
                  <a:pt x="4670027" y="404357"/>
                  <a:pt x="4668928" y="360806"/>
                  <a:pt x="4664600" y="317517"/>
                </a:cubicBezTo>
                <a:cubicBezTo>
                  <a:pt x="4663487" y="306384"/>
                  <a:pt x="4678168" y="302591"/>
                  <a:pt x="4672741" y="293093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4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55005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ASAS V0 &amp; MABEL 2.0 products generated using H5-ES strategy.</a:t>
            </a:r>
          </a:p>
          <a:p>
            <a:r>
              <a:rPr lang="en-US" dirty="0"/>
              <a:t>MABEL uses ECHO-style /METADATA</a:t>
            </a:r>
          </a:p>
          <a:p>
            <a:r>
              <a:rPr lang="en-US" dirty="0" smtClean="0"/>
              <a:t>ASAS V0 uses ISO19115-style /METADATA.</a:t>
            </a:r>
          </a:p>
          <a:p>
            <a:pPr lvl="1"/>
            <a:r>
              <a:rPr lang="en-US" dirty="0" smtClean="0"/>
              <a:t>Shamelessly stolen from SMAP and slightly modified.</a:t>
            </a:r>
          </a:p>
          <a:p>
            <a:r>
              <a:rPr lang="en-US" dirty="0" smtClean="0"/>
              <a:t>ASAS V1 targets full ISO19115 implementation.</a:t>
            </a:r>
          </a:p>
          <a:p>
            <a:pPr lvl="1"/>
            <a:r>
              <a:rPr lang="en-US" dirty="0" smtClean="0"/>
              <a:t>We have to pick the target ISO19115 ‘flavor’.</a:t>
            </a:r>
          </a:p>
          <a:p>
            <a:pPr lvl="1"/>
            <a:r>
              <a:rPr lang="en-US" dirty="0" smtClean="0"/>
              <a:t>Will have to gather the values to we need to fill.</a:t>
            </a:r>
          </a:p>
          <a:p>
            <a:pPr lvl="1"/>
            <a:r>
              <a:rPr lang="en-US" dirty="0" smtClean="0"/>
              <a:t>We have to develop (or borrow) the extraction tool.</a:t>
            </a:r>
          </a:p>
          <a:p>
            <a:r>
              <a:rPr lang="en-US" dirty="0" smtClean="0"/>
              <a:t>Future development of H5-ES tool promising.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53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788" y="2258659"/>
            <a:ext cx="5383213" cy="2127162"/>
          </a:xfrm>
        </p:spPr>
        <p:txBody>
          <a:bodyPr/>
          <a:lstStyle/>
          <a:p>
            <a:r>
              <a:rPr lang="en-US" dirty="0" smtClean="0"/>
              <a:t>What have we missed?</a:t>
            </a:r>
          </a:p>
          <a:p>
            <a:endParaRPr lang="en-US" dirty="0" smtClean="0"/>
          </a:p>
          <a:p>
            <a:r>
              <a:rPr lang="en-US" dirty="0" smtClean="0"/>
              <a:t>What surprises await?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10081"/>
            <a:ext cx="4456616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1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91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Types of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ACDD/CF Global Attributes</a:t>
            </a:r>
            <a:endParaRPr lang="en-US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410127"/>
              </p:ext>
            </p:extLst>
          </p:nvPr>
        </p:nvGraphicFramePr>
        <p:xfrm>
          <a:off x="457200" y="1566131"/>
          <a:ext cx="8229600" cy="401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781"/>
                <a:gridCol w="6393819"/>
              </a:tblGrid>
              <a:tr h="3264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3264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short description of the dataset.</a:t>
                      </a:r>
                      <a:endParaRPr lang="en-US" sz="1400" dirty="0"/>
                    </a:p>
                  </a:txBody>
                  <a:tcPr/>
                </a:tc>
              </a:tr>
              <a:tr h="3395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paragraph describing the dataset.</a:t>
                      </a:r>
                      <a:endParaRPr lang="en-US" sz="1400" dirty="0"/>
                    </a:p>
                  </a:txBody>
                  <a:tcPr/>
                </a:tc>
              </a:tr>
              <a:tr h="3264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keywords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comma separated list of key words and phrases.</a:t>
                      </a:r>
                      <a:endParaRPr lang="en-US" sz="1400" dirty="0"/>
                    </a:p>
                  </a:txBody>
                  <a:tcPr/>
                </a:tc>
              </a:tr>
              <a:tr h="55494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keywords_vocabulary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are following a guideline for the words/phrases in your "keywords" attribute, put the name of that guideline here.</a:t>
                      </a:r>
                      <a:endParaRPr lang="en-US" sz="1400" dirty="0"/>
                    </a:p>
                  </a:txBody>
                  <a:tcPr/>
                </a:tc>
              </a:tr>
              <a:tr h="3264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an audit trail for modifications to the original data.</a:t>
                      </a:r>
                      <a:endParaRPr lang="en-US" sz="1400" dirty="0"/>
                    </a:p>
                  </a:txBody>
                  <a:tcPr/>
                </a:tc>
              </a:tr>
              <a:tr h="3264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Miscellaneous information about the data.</a:t>
                      </a:r>
                      <a:endParaRPr lang="en-US" sz="1400" dirty="0"/>
                    </a:p>
                  </a:txBody>
                  <a:tcPr/>
                </a:tc>
              </a:tr>
              <a:tr h="3546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date_created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date on which the data was created.</a:t>
                      </a:r>
                      <a:endParaRPr lang="en-US" sz="1400" dirty="0"/>
                    </a:p>
                  </a:txBody>
                  <a:tcPr/>
                </a:tc>
              </a:tr>
              <a:tr h="3264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scientific project that produced the data.</a:t>
                      </a:r>
                      <a:endParaRPr lang="en-US" sz="1400" dirty="0"/>
                    </a:p>
                  </a:txBody>
                  <a:tcPr/>
                </a:tc>
              </a:tr>
              <a:tr h="3264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processing_level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textual description of the processing (or quality control) level of the data.</a:t>
                      </a:r>
                      <a:endParaRPr lang="en-US" sz="1400" dirty="0"/>
                    </a:p>
                  </a:txBody>
                  <a:tcPr/>
                </a:tc>
              </a:tr>
              <a:tr h="4848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55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ACDD Global Example</a:t>
            </a:r>
            <a:endParaRPr lang="en-US" dirty="0"/>
          </a:p>
        </p:txBody>
      </p:sp>
      <p:pic>
        <p:nvPicPr>
          <p:cNvPr id="7" name="Picture 6" descr="Screen Shot 2014-06-22 at 9.3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" y="1436792"/>
            <a:ext cx="8843349" cy="52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deliver science data to end users.</a:t>
            </a:r>
          </a:p>
          <a:p>
            <a:r>
              <a:rPr lang="en-US" dirty="0" smtClean="0"/>
              <a:t>To document the data delivered.</a:t>
            </a:r>
          </a:p>
          <a:p>
            <a:r>
              <a:rPr lang="en-US" dirty="0" smtClean="0"/>
              <a:t>To provide bidirectional traceability: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etween the products themselves;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etween the products and the ATBDs.</a:t>
            </a:r>
          </a:p>
          <a:p>
            <a:r>
              <a:rPr lang="en-US" dirty="0" smtClean="0"/>
              <a:t>To be compliant with ESDIS standards.</a:t>
            </a:r>
          </a:p>
          <a:p>
            <a:r>
              <a:rPr lang="en-US" dirty="0" smtClean="0"/>
              <a:t>To be interoperable with other earth science data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ACDD/CF Variable Attributes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449054"/>
              </p:ext>
            </p:extLst>
          </p:nvPr>
        </p:nvGraphicFramePr>
        <p:xfrm>
          <a:off x="205852" y="1154602"/>
          <a:ext cx="8789691" cy="521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721"/>
                <a:gridCol w="6828970"/>
              </a:tblGrid>
              <a:tr h="28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long_name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Descriptive name of the parameter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standard_name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standard name that references a description of a variable’s content in the standard name table.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 of a variable’s content. (compliant with NetCDF UDUNITS)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content_type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ISO19115 classification of the parameter.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the parameter.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 of production or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source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original data. </a:t>
                      </a:r>
                      <a:endParaRPr lang="en-US" sz="1400" dirty="0"/>
                    </a:p>
                  </a:txBody>
                  <a:tcPr/>
                </a:tc>
              </a:tr>
              <a:tr h="4266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coordinates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Identifies auxiliary coordinate variables, label variables, and alternate coordinate variables. 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valid_min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Smallest valid value of a variable. </a:t>
                      </a:r>
                      <a:endParaRPr lang="en-US" sz="1400" dirty="0"/>
                    </a:p>
                  </a:txBody>
                  <a:tcPr/>
                </a:tc>
              </a:tr>
              <a:tr h="28853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valid_max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Largest valid value of a variable. </a:t>
                      </a:r>
                      <a:endParaRPr lang="en-US" sz="1400" dirty="0"/>
                    </a:p>
                  </a:txBody>
                  <a:tcPr/>
                </a:tc>
              </a:tr>
              <a:tr h="42661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flag_values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a list of the flag values. Use in conjunction with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flag_meanings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dirty="0"/>
                    </a:p>
                  </a:txBody>
                  <a:tcPr/>
                </a:tc>
              </a:tr>
              <a:tr h="79229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flag_meanings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in conjunction with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flag_values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provide descriptive words or phrases for each flag value. If multi-word phrases are used to describe the flag values, then the words within a phrase should be connected with underscores. </a:t>
                      </a:r>
                      <a:endParaRPr lang="en-US" sz="1400" dirty="0"/>
                    </a:p>
                  </a:txBody>
                  <a:tcPr/>
                </a:tc>
              </a:tr>
              <a:tr h="6094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</a:t>
                      </a:r>
                      <a:r>
                        <a:rPr lang="en-US" sz="1400" dirty="0" err="1" smtClean="0"/>
                        <a:t>Fillvalue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value used to represent missing or undefined data. Not allowed for coordinate data except in the case of auxiliary coordinate variables in discrete sampling geometries.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38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Attribute 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0967" y="6275136"/>
            <a:ext cx="616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 all CF attributes used are presented in the screenshot)</a:t>
            </a:r>
            <a:endParaRPr lang="en-US" dirty="0"/>
          </a:p>
        </p:txBody>
      </p:sp>
      <p:pic>
        <p:nvPicPr>
          <p:cNvPr id="9" name="Picture 8" descr="Screen Shot 2014-06-22 at 10.0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" y="1175818"/>
            <a:ext cx="8919551" cy="49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Examples</a:t>
            </a:r>
            <a:endParaRPr lang="en-US" dirty="0"/>
          </a:p>
        </p:txBody>
      </p:sp>
      <p:pic>
        <p:nvPicPr>
          <p:cNvPr id="7" name="Picture 6" descr="Screen Shot 2014-06-22 at 10.09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" y="1301347"/>
            <a:ext cx="9038982" cy="2581533"/>
          </a:xfrm>
          <a:prstGeom prst="rect">
            <a:avLst/>
          </a:prstGeom>
        </p:spPr>
      </p:pic>
      <p:pic>
        <p:nvPicPr>
          <p:cNvPr id="8" name="Picture 7" descr="Screen Shot 2014-06-22 at 10.10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" y="4150665"/>
            <a:ext cx="9038982" cy="22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1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/ancillary_data Examples</a:t>
            </a:r>
            <a:endParaRPr lang="en-US" dirty="0"/>
          </a:p>
        </p:txBody>
      </p:sp>
      <p:pic>
        <p:nvPicPr>
          <p:cNvPr id="8" name="Picture 7" descr="Screen Shot 2014-06-22 at 10.1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" y="1189874"/>
            <a:ext cx="8943233" cy="1125972"/>
          </a:xfrm>
          <a:prstGeom prst="rect">
            <a:avLst/>
          </a:prstGeom>
        </p:spPr>
      </p:pic>
      <p:pic>
        <p:nvPicPr>
          <p:cNvPr id="9" name="Picture 8" descr="Screen Shot 2014-06-22 at 10.17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" y="2421669"/>
            <a:ext cx="8950423" cy="1764266"/>
          </a:xfrm>
          <a:prstGeom prst="rect">
            <a:avLst/>
          </a:prstGeom>
        </p:spPr>
      </p:pic>
      <p:pic>
        <p:nvPicPr>
          <p:cNvPr id="10" name="Picture 9" descr="Screen Shot 2014-06-22 at 10.18.2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304"/>
          <a:stretch/>
        </p:blipFill>
        <p:spPr>
          <a:xfrm>
            <a:off x="94934" y="4284571"/>
            <a:ext cx="8943233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3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H5-ES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45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H5-ES :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56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Web-based interface written in PHP.</a:t>
            </a:r>
          </a:p>
          <a:p>
            <a:r>
              <a:rPr lang="en-US" dirty="0" smtClean="0"/>
              <a:t>MySQL backend.</a:t>
            </a:r>
          </a:p>
          <a:p>
            <a:r>
              <a:rPr lang="en-US" dirty="0" smtClean="0"/>
              <a:t>Stores Information about :</a:t>
            </a:r>
          </a:p>
          <a:p>
            <a:pPr lvl="1"/>
            <a:r>
              <a:rPr lang="en-US" dirty="0" smtClean="0"/>
              <a:t>Files (A </a:t>
            </a:r>
            <a:r>
              <a:rPr lang="en-US" dirty="0"/>
              <a:t>science product implemented in </a:t>
            </a:r>
            <a:r>
              <a:rPr lang="en-US" dirty="0" smtClean="0"/>
              <a:t>HDF5)</a:t>
            </a:r>
            <a:endParaRPr lang="en-US" dirty="0"/>
          </a:p>
          <a:p>
            <a:pPr lvl="1"/>
            <a:r>
              <a:rPr lang="en-US" dirty="0" smtClean="0"/>
              <a:t>Groups (HDF5 groups)</a:t>
            </a:r>
            <a:endParaRPr lang="en-US" dirty="0"/>
          </a:p>
          <a:p>
            <a:pPr lvl="1"/>
            <a:r>
              <a:rPr lang="en-US" dirty="0" smtClean="0"/>
              <a:t>Attributes (HDF5 attributes)</a:t>
            </a:r>
            <a:endParaRPr lang="en-US" dirty="0"/>
          </a:p>
          <a:p>
            <a:pPr lvl="1"/>
            <a:r>
              <a:rPr lang="en-US" dirty="0" smtClean="0"/>
              <a:t>Parameters (all with CF parameter attributes)</a:t>
            </a:r>
            <a:endParaRPr lang="en-US" dirty="0"/>
          </a:p>
          <a:p>
            <a:pPr lvl="2"/>
            <a:r>
              <a:rPr lang="en-US" dirty="0" smtClean="0"/>
              <a:t>Datasets (chunked</a:t>
            </a:r>
            <a:r>
              <a:rPr lang="en-US" dirty="0"/>
              <a:t>/zipped HDF5 </a:t>
            </a:r>
            <a:r>
              <a:rPr lang="en-US" dirty="0" smtClean="0"/>
              <a:t>datasets)</a:t>
            </a:r>
            <a:endParaRPr lang="en-US" dirty="0"/>
          </a:p>
          <a:p>
            <a:pPr lvl="2"/>
            <a:r>
              <a:rPr lang="en-US" dirty="0" err="1"/>
              <a:t>Dimension_Scales</a:t>
            </a:r>
            <a:r>
              <a:rPr lang="en-US" dirty="0"/>
              <a:t>: </a:t>
            </a:r>
            <a:r>
              <a:rPr lang="en-US" dirty="0" smtClean="0"/>
              <a:t>(HDF5 dimension scales)</a:t>
            </a:r>
            <a:endParaRPr lang="en-US" dirty="0"/>
          </a:p>
          <a:p>
            <a:pPr lvl="2"/>
            <a:r>
              <a:rPr lang="en-US" dirty="0" err="1"/>
              <a:t>Ancillary_Data</a:t>
            </a:r>
            <a:r>
              <a:rPr lang="en-US" dirty="0"/>
              <a:t>: </a:t>
            </a:r>
            <a:r>
              <a:rPr lang="en-US" dirty="0" smtClean="0"/>
              <a:t>(HDF5 </a:t>
            </a:r>
            <a:r>
              <a:rPr lang="en-US" dirty="0"/>
              <a:t>compact </a:t>
            </a:r>
            <a:r>
              <a:rPr lang="en-US" dirty="0" smtClean="0"/>
              <a:t>datasets)</a:t>
            </a:r>
            <a:endParaRPr lang="en-US" dirty="0"/>
          </a:p>
          <a:p>
            <a:r>
              <a:rPr lang="en-US" dirty="0" smtClean="0"/>
              <a:t>Maintains relationships between components.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3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H5-ES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4936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Supports multiple “projects” using multiple databases. </a:t>
            </a:r>
          </a:p>
          <a:p>
            <a:r>
              <a:rPr lang="en-US" dirty="0" smtClean="0"/>
              <a:t>Imports/Exports H5-ES Description Files </a:t>
            </a:r>
          </a:p>
          <a:p>
            <a:pPr lvl="1"/>
            <a:r>
              <a:rPr lang="en-US" dirty="0" smtClean="0"/>
              <a:t>Tab-delimited text | Excel</a:t>
            </a:r>
          </a:p>
          <a:p>
            <a:r>
              <a:rPr lang="en-US" dirty="0" smtClean="0"/>
              <a:t>Generates Template Files</a:t>
            </a:r>
          </a:p>
          <a:p>
            <a:pPr lvl="1"/>
            <a:r>
              <a:rPr lang="en-US" dirty="0" smtClean="0"/>
              <a:t>HDF5 “skeleton” files</a:t>
            </a:r>
          </a:p>
          <a:p>
            <a:r>
              <a:rPr lang="en-US" dirty="0" smtClean="0"/>
              <a:t>Generates comprehensive HTML-based Data Dictionary.</a:t>
            </a:r>
          </a:p>
          <a:p>
            <a:r>
              <a:rPr lang="en-US" dirty="0" smtClean="0"/>
              <a:t>Generates IDL &amp; Fortran example code to fill H5-ES Templates with “data”.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0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Benefits of H5-ES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4936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Traceability of parameters from one product to another.</a:t>
            </a:r>
          </a:p>
          <a:p>
            <a:r>
              <a:rPr lang="en-US" dirty="0" smtClean="0"/>
              <a:t>Improved consistency between data products.</a:t>
            </a:r>
          </a:p>
          <a:p>
            <a:r>
              <a:rPr lang="en-US" dirty="0" smtClean="0"/>
              <a:t>Can directly prototype/evaluate products before coding.</a:t>
            </a:r>
          </a:p>
          <a:p>
            <a:r>
              <a:rPr lang="en-US" dirty="0" smtClean="0"/>
              <a:t>Significant reduction in amount of code to write. </a:t>
            </a:r>
          </a:p>
          <a:p>
            <a:pPr lvl="1"/>
            <a:r>
              <a:rPr lang="en-US" dirty="0" smtClean="0"/>
              <a:t>Creates an unfilled H5-ES template file with </a:t>
            </a:r>
            <a:r>
              <a:rPr lang="en-US" u="sng" dirty="0" smtClean="0"/>
              <a:t>NO</a:t>
            </a:r>
            <a:r>
              <a:rPr lang="en-US" dirty="0" smtClean="0"/>
              <a:t> coding.</a:t>
            </a:r>
          </a:p>
          <a:p>
            <a:pPr lvl="1"/>
            <a:r>
              <a:rPr lang="en-US" dirty="0" smtClean="0"/>
              <a:t>Provides code fragments from the generated example programs that can be incorporated within science algorithms (or a data conversion program).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Help Me Now 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771"/>
            <a:ext cx="8229600" cy="4315392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8000"/>
                </a:solidFill>
              </a:rPr>
              <a:t>Template files and workflow are biggest logical leap.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You can create template files </a:t>
            </a:r>
            <a:r>
              <a:rPr lang="en-US" u="sng" dirty="0" smtClean="0">
                <a:solidFill>
                  <a:srgbClr val="008000"/>
                </a:solidFill>
              </a:rPr>
              <a:t>now</a:t>
            </a:r>
            <a:r>
              <a:rPr lang="en-US" dirty="0" smtClean="0">
                <a:solidFill>
                  <a:srgbClr val="008000"/>
                </a:solidFill>
              </a:rPr>
              <a:t> with H5View.</a:t>
            </a:r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 HDFGroup has something “in the works”.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34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4 at 2.33.40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24" y="1189874"/>
            <a:ext cx="4720878" cy="5668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7346" y="2258421"/>
            <a:ext cx="17972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>
                <a:latin typeface="Wingdings"/>
                <a:ea typeface="Wingdings"/>
                <a:cs typeface="Wingdings"/>
              </a:rPr>
              <a:t></a:t>
            </a:r>
            <a:endParaRPr lang="en-US" sz="13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H5-ES Database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9051" y="1149801"/>
            <a:ext cx="7266988" cy="3000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Along-Track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9051" y="4150663"/>
            <a:ext cx="7266988" cy="226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Gridded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Data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211" y="1149801"/>
            <a:ext cx="461665" cy="12208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211" y="5595387"/>
            <a:ext cx="461665" cy="8230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7562" y="2382375"/>
            <a:ext cx="0" cy="3224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38019" y="6524286"/>
            <a:ext cx="83036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66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66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66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66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(ATL=ATLAS; </a:t>
            </a:r>
            <a:r>
              <a:rPr lang="en-US" sz="1000" dirty="0" smtClean="0"/>
              <a:t>POD</a:t>
            </a:r>
            <a:r>
              <a:rPr lang="en-US" sz="1000" dirty="0"/>
              <a:t>/PPD=Precision Orbit Determination/Precision Pointing </a:t>
            </a:r>
            <a:r>
              <a:rPr lang="en-US" sz="1000" dirty="0" smtClean="0"/>
              <a:t>Determination)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84" y="1149801"/>
            <a:ext cx="7709416" cy="52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04 at 2.37.37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21" y="1179285"/>
            <a:ext cx="4836043" cy="5578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8531" y="2930262"/>
            <a:ext cx="249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Lines of Code Written=0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Template Generated &amp; Displayed in H5View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50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24 at 12.31.48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143" y="1059348"/>
            <a:ext cx="6745242" cy="57866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86016" y="2755780"/>
            <a:ext cx="1725170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Main Menu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Main Page (top)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9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24 at 12.33.05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7350"/>
            <a:ext cx="9144000" cy="52006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13906" y="932460"/>
            <a:ext cx="2911225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Menu:</a:t>
            </a:r>
          </a:p>
          <a:p>
            <a:pPr algn="ctr"/>
            <a:r>
              <a:rPr lang="en-US" dirty="0" smtClean="0"/>
              <a:t>Export Options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5439077" y="3912531"/>
            <a:ext cx="1725170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</a:t>
            </a:r>
          </a:p>
          <a:p>
            <a:pPr algn="ctr"/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Main Page (bottom)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8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3-24 at 12.34.28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168"/>
            <a:ext cx="9144000" cy="501383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151549" y="1227113"/>
            <a:ext cx="1725170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Files: Listing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List of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1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3-24 at 12.35.44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57" y="1188118"/>
            <a:ext cx="7429500" cy="566988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752670" y="1743629"/>
            <a:ext cx="1725170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Files:</a:t>
            </a:r>
          </a:p>
          <a:p>
            <a:pPr algn="ctr"/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3476346" y="3981389"/>
            <a:ext cx="2339512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Files:</a:t>
            </a:r>
          </a:p>
          <a:p>
            <a:pPr algn="ctr"/>
            <a:r>
              <a:rPr lang="en-US" dirty="0" smtClean="0"/>
              <a:t>Attachment Options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File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1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24 at 12.36.37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357" y="1150590"/>
            <a:ext cx="5962039" cy="57074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114258" y="1353926"/>
            <a:ext cx="1725170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Files:</a:t>
            </a:r>
          </a:p>
          <a:p>
            <a:pPr algn="ctr"/>
            <a:r>
              <a:rPr lang="en-US" dirty="0" smtClean="0"/>
              <a:t>Content Listing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File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30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24 at 12.37.34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41" y="1102311"/>
            <a:ext cx="6023429" cy="573540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948601" y="1102311"/>
            <a:ext cx="1725170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Groups : </a:t>
            </a:r>
          </a:p>
          <a:p>
            <a:pPr algn="ctr"/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List of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75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3-24 at 12.38.27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72" y="1170992"/>
            <a:ext cx="6053097" cy="568700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041089" y="1006457"/>
            <a:ext cx="2216365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Parameters: </a:t>
            </a:r>
          </a:p>
          <a:p>
            <a:pPr algn="ctr"/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List of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7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713" y="1153429"/>
            <a:ext cx="6214947" cy="570457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116326" y="623046"/>
            <a:ext cx="2027674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Parameters: </a:t>
            </a:r>
          </a:p>
          <a:p>
            <a:pPr algn="ctr"/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Parameter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24 at 12.41.11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661"/>
            <a:ext cx="9144000" cy="231227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86016" y="1186183"/>
            <a:ext cx="2204384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Parameters: </a:t>
            </a:r>
          </a:p>
          <a:p>
            <a:pPr algn="ctr"/>
            <a:r>
              <a:rPr lang="en-US" dirty="0" smtClean="0"/>
              <a:t>Trace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Parameter Trace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ICESat-2 Data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874"/>
            <a:ext cx="8229600" cy="4578617"/>
          </a:xfrm>
        </p:spPr>
        <p:txBody>
          <a:bodyPr>
            <a:normAutofit fontScale="85000" lnSpcReduction="20000"/>
          </a:bodyPr>
          <a:lstStyle/>
          <a:p>
            <a:pPr lvl="1" indent="0">
              <a:lnSpc>
                <a:spcPct val="120000"/>
              </a:lnSpc>
            </a:pPr>
            <a:r>
              <a:rPr lang="en-US" sz="3200" dirty="0"/>
              <a:t>80 GB L0 data daily.</a:t>
            </a:r>
          </a:p>
          <a:p>
            <a:pPr lvl="1" indent="0">
              <a:lnSpc>
                <a:spcPct val="120000"/>
              </a:lnSpc>
            </a:pPr>
            <a:r>
              <a:rPr lang="en-US" sz="3200" dirty="0"/>
              <a:t>1 TB of L1A-L3B data daily.</a:t>
            </a:r>
          </a:p>
          <a:p>
            <a:pPr lvl="1" indent="0">
              <a:lnSpc>
                <a:spcPct val="120000"/>
              </a:lnSpc>
            </a:pPr>
            <a:r>
              <a:rPr lang="en-US" sz="3200" dirty="0"/>
              <a:t>3.5 PB over 3 years.</a:t>
            </a:r>
          </a:p>
          <a:p>
            <a:pPr lvl="1" indent="0">
              <a:lnSpc>
                <a:spcPct val="120000"/>
              </a:lnSpc>
            </a:pPr>
            <a:r>
              <a:rPr lang="en-US" sz="3200" dirty="0"/>
              <a:t>Every photon </a:t>
            </a:r>
            <a:r>
              <a:rPr lang="en-US" sz="3200" dirty="0" err="1"/>
              <a:t>geolocated</a:t>
            </a:r>
            <a:r>
              <a:rPr lang="en-US" sz="3200" dirty="0"/>
              <a:t> to a precise </a:t>
            </a:r>
            <a:r>
              <a:rPr lang="en-US" sz="3200" dirty="0" err="1"/>
              <a:t>lat</a:t>
            </a:r>
            <a:r>
              <a:rPr lang="en-US" sz="3200" dirty="0"/>
              <a:t>/</a:t>
            </a:r>
            <a:r>
              <a:rPr lang="en-US" sz="3200" dirty="0" err="1"/>
              <a:t>lon</a:t>
            </a:r>
            <a:r>
              <a:rPr lang="en-US" sz="3200" dirty="0"/>
              <a:t>/hgt.</a:t>
            </a:r>
          </a:p>
          <a:p>
            <a:pPr lvl="1" indent="0">
              <a:lnSpc>
                <a:spcPct val="120000"/>
              </a:lnSpc>
            </a:pPr>
            <a:r>
              <a:rPr lang="en-US" sz="3200" dirty="0" smtClean="0"/>
              <a:t>Discipline</a:t>
            </a:r>
            <a:r>
              <a:rPr lang="en-US" sz="3200" dirty="0"/>
              <a:t>-specific products.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3200" dirty="0"/>
              <a:t>Land Ice, Sea Ice, Ocean, Land, </a:t>
            </a:r>
            <a:r>
              <a:rPr lang="en-US" sz="3200" dirty="0" smtClean="0"/>
              <a:t>Atmosphere.</a:t>
            </a:r>
            <a:endParaRPr lang="en-US" sz="3200" dirty="0"/>
          </a:p>
          <a:p>
            <a:pPr lvl="1" indent="0">
              <a:lnSpc>
                <a:spcPct val="12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Sparse, multi-rate </a:t>
            </a:r>
            <a:r>
              <a:rPr lang="en-US" sz="3200" dirty="0" smtClean="0"/>
              <a:t>along</a:t>
            </a:r>
            <a:r>
              <a:rPr lang="en-US" sz="3200" dirty="0"/>
              <a:t>-track </a:t>
            </a:r>
            <a:r>
              <a:rPr lang="en-US" sz="3200" dirty="0" smtClean="0"/>
              <a:t>products (L1A-L3A).</a:t>
            </a:r>
          </a:p>
          <a:p>
            <a:pPr lvl="1" indent="0">
              <a:lnSpc>
                <a:spcPct val="120000"/>
              </a:lnSpc>
            </a:pPr>
            <a:r>
              <a:rPr lang="en-US" sz="3200" dirty="0" smtClean="0"/>
              <a:t>Gridded products (L3B).</a:t>
            </a:r>
            <a:endParaRPr lang="en-US" sz="3200" dirty="0"/>
          </a:p>
          <a:p>
            <a:pPr lvl="1" indent="0">
              <a:lnSpc>
                <a:spcPct val="120000"/>
              </a:lnSpc>
            </a:pPr>
            <a:r>
              <a:rPr lang="en-US" sz="3200" dirty="0" smtClean="0"/>
              <a:t>Over </a:t>
            </a:r>
            <a:r>
              <a:rPr lang="en-US" sz="3200" dirty="0"/>
              <a:t>3,200 science parameters (and counting…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08162" y="5913019"/>
            <a:ext cx="7878638" cy="587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the L3B data fit within the predominant imagery/gridded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4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24 at 12.41.54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84" y="1240699"/>
            <a:ext cx="7892143" cy="561730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65228" y="1521670"/>
            <a:ext cx="1916857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Attributes:</a:t>
            </a:r>
          </a:p>
          <a:p>
            <a:pPr algn="ctr"/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/>
          <a:lstStyle/>
          <a:p>
            <a:r>
              <a:rPr lang="en-US" dirty="0" smtClean="0"/>
              <a:t>List of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24 at 12.43.17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570" y="1086161"/>
            <a:ext cx="5932715" cy="574712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036643" y="1521670"/>
            <a:ext cx="1916857" cy="12341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Attributes:</a:t>
            </a:r>
          </a:p>
          <a:p>
            <a:pPr algn="ctr"/>
            <a:r>
              <a:rPr lang="en-US" dirty="0" smtClean="0"/>
              <a:t>Attached to a Group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3515" y="46874"/>
            <a:ext cx="72623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Attributes Attached to Group/File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ICESat-2 HDF5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04" y="1189874"/>
            <a:ext cx="7690308" cy="5041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Science data stored as simple HDF5 datasets</a:t>
            </a:r>
            <a:r>
              <a:rPr lang="en-US" sz="3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HDF5 </a:t>
            </a:r>
            <a:r>
              <a:rPr lang="en-US" sz="3600" dirty="0"/>
              <a:t>chunking and internal </a:t>
            </a:r>
            <a:r>
              <a:rPr lang="en-US" sz="3600" dirty="0" err="1"/>
              <a:t>gzip</a:t>
            </a:r>
            <a:r>
              <a:rPr lang="en-US" sz="3600" dirty="0"/>
              <a:t> compression</a:t>
            </a:r>
            <a:r>
              <a:rPr lang="en-US" sz="3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HDF5 </a:t>
            </a:r>
            <a:r>
              <a:rPr lang="en-US" sz="3600" dirty="0"/>
              <a:t>grouping</a:t>
            </a:r>
            <a:r>
              <a:rPr lang="en-US" sz="3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Ancillary </a:t>
            </a:r>
            <a:r>
              <a:rPr lang="en-US" sz="3600" dirty="0"/>
              <a:t>data stored as ‘compact’ HDF5 datasets</a:t>
            </a:r>
            <a:r>
              <a:rPr lang="en-US" sz="3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Embedded </a:t>
            </a:r>
            <a:r>
              <a:rPr lang="en-US" sz="3600" dirty="0"/>
              <a:t>structured metadata. 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Extracted </a:t>
            </a:r>
            <a:r>
              <a:rPr lang="en-US" sz="3600" dirty="0"/>
              <a:t>ISO19115 metadata. 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CF</a:t>
            </a:r>
            <a:r>
              <a:rPr lang="en-US" sz="3600" dirty="0"/>
              <a:t>/ACDD global metadata. 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CF</a:t>
            </a:r>
            <a:r>
              <a:rPr lang="en-US" sz="3600" dirty="0"/>
              <a:t>/ACDD </a:t>
            </a:r>
            <a:r>
              <a:rPr lang="en-US" sz="3600" dirty="0" smtClean="0"/>
              <a:t>variable metadata</a:t>
            </a:r>
            <a:r>
              <a:rPr lang="en-US" sz="3600" dirty="0"/>
              <a:t>. 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Best</a:t>
            </a:r>
            <a:r>
              <a:rPr lang="en-US" sz="3600" dirty="0"/>
              <a:t>-effort </a:t>
            </a:r>
            <a:r>
              <a:rPr lang="en-US" sz="3600" dirty="0" smtClean="0"/>
              <a:t>NetCDF4-Extended </a:t>
            </a:r>
            <a:r>
              <a:rPr lang="en-US" sz="3600" dirty="0"/>
              <a:t>compatibility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36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an ISO 19115 novice (at best).</a:t>
            </a:r>
          </a:p>
          <a:p>
            <a:r>
              <a:rPr lang="en-US" dirty="0" smtClean="0"/>
              <a:t>I do, however, write software.</a:t>
            </a:r>
          </a:p>
          <a:p>
            <a:r>
              <a:rPr lang="en-US" dirty="0" smtClean="0"/>
              <a:t>And metadata is </a:t>
            </a:r>
            <a:r>
              <a:rPr lang="en-US" u="sng" dirty="0" smtClean="0"/>
              <a:t>just</a:t>
            </a:r>
            <a:r>
              <a:rPr lang="en-US" dirty="0" smtClean="0"/>
              <a:t> lightweight data.</a:t>
            </a:r>
          </a:p>
          <a:p>
            <a:r>
              <a:rPr lang="en-US" dirty="0" smtClean="0"/>
              <a:t>So all I have to do is collect all the data I need, store it somewhere and transform it into an XML representation.</a:t>
            </a:r>
          </a:p>
          <a:p>
            <a:r>
              <a:rPr lang="en-US" dirty="0" smtClean="0"/>
              <a:t>That can’t be too hard (can it?)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1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650"/>
            <a:ext cx="8229600" cy="51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Provide search information for the Data Center.</a:t>
            </a:r>
          </a:p>
          <a:p>
            <a:pPr lvl="1"/>
            <a:r>
              <a:rPr lang="en-US" dirty="0" smtClean="0"/>
              <a:t>Make the products self-documenting.</a:t>
            </a:r>
          </a:p>
          <a:p>
            <a:pPr lvl="1"/>
            <a:r>
              <a:rPr lang="en-US" dirty="0" smtClean="0"/>
              <a:t>Provide provenance information and traceability to the ATBDs.</a:t>
            </a:r>
          </a:p>
          <a:p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Data Center</a:t>
            </a:r>
          </a:p>
          <a:p>
            <a:pPr lvl="1"/>
            <a:r>
              <a:rPr lang="en-US" dirty="0" smtClean="0"/>
              <a:t>Data Users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ISO19115 delivery to the Data Center via ISO19139 XML.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8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GS CDR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ETD Center Org w-Function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TD Center Org w-Fun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D Center Org w-Func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D Center Org w-Func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3606</Words>
  <Application>Microsoft Macintosh PowerPoint</Application>
  <PresentationFormat>On-screen Show (4:3)</PresentationFormat>
  <Paragraphs>489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Office Theme</vt:lpstr>
      <vt:lpstr>GS CDR Theme</vt:lpstr>
      <vt:lpstr>1_GS CDR Theme</vt:lpstr>
      <vt:lpstr>2_GS CDR Theme</vt:lpstr>
      <vt:lpstr>3_GS CDR Theme</vt:lpstr>
      <vt:lpstr>4_GS CDR Theme</vt:lpstr>
      <vt:lpstr>5_GS CDR Theme</vt:lpstr>
      <vt:lpstr>6_GS CDR Theme</vt:lpstr>
      <vt:lpstr>7_GS CDR Theme</vt:lpstr>
      <vt:lpstr>8_GS CDR Theme</vt:lpstr>
      <vt:lpstr>ICESat-2 Metadata</vt:lpstr>
      <vt:lpstr>Introduction : ICESat-2</vt:lpstr>
      <vt:lpstr>My Role : ASAS</vt:lpstr>
      <vt:lpstr>Data Product Goals</vt:lpstr>
      <vt:lpstr>Standard Data Products</vt:lpstr>
      <vt:lpstr>ICESat-2 Data Characteristics</vt:lpstr>
      <vt:lpstr>ICESat-2 HDF5 Data Model</vt:lpstr>
      <vt:lpstr>ISO What?</vt:lpstr>
      <vt:lpstr>Metadata</vt:lpstr>
      <vt:lpstr>A Working Assumption</vt:lpstr>
      <vt:lpstr>Pieces of the Puzzle</vt:lpstr>
      <vt:lpstr>ACDD/CF Global Attributes</vt:lpstr>
      <vt:lpstr>ACDD/CF Variable Attributes</vt:lpstr>
      <vt:lpstr>Groups</vt:lpstr>
      <vt:lpstr>/ancillary_data</vt:lpstr>
      <vt:lpstr>/ancillary_data Content</vt:lpstr>
      <vt:lpstr>/METADATA</vt:lpstr>
      <vt:lpstr>/METADATA</vt:lpstr>
      <vt:lpstr>/METADATA</vt:lpstr>
      <vt:lpstr>/METADATA – 2 Examples</vt:lpstr>
      <vt:lpstr>ISO 19139 XML</vt:lpstr>
      <vt:lpstr>Product Generation Workflow</vt:lpstr>
      <vt:lpstr>The Challenge</vt:lpstr>
      <vt:lpstr>Programming Steps Required</vt:lpstr>
      <vt:lpstr>Programming Steps Required</vt:lpstr>
      <vt:lpstr>A Solution</vt:lpstr>
      <vt:lpstr>The Key: Template Files</vt:lpstr>
      <vt:lpstr>Example PGE Code</vt:lpstr>
      <vt:lpstr>Example PGE Code</vt:lpstr>
      <vt:lpstr>Example PGE Code</vt:lpstr>
      <vt:lpstr>Product Development Strategy</vt:lpstr>
      <vt:lpstr>Did You Catch It?</vt:lpstr>
      <vt:lpstr>ICESat-2 Metadata Strategy</vt:lpstr>
      <vt:lpstr>ICESat-2 Metadata Delivery</vt:lpstr>
      <vt:lpstr>Status</vt:lpstr>
      <vt:lpstr>Questions/Comments</vt:lpstr>
      <vt:lpstr>Backup Slides</vt:lpstr>
      <vt:lpstr>ACDD/CF Global Attributes</vt:lpstr>
      <vt:lpstr>ACDD Global Example</vt:lpstr>
      <vt:lpstr>ACDD/CF Variable Attributes</vt:lpstr>
      <vt:lpstr>Variable Attribute Examples</vt:lpstr>
      <vt:lpstr>Group Examples</vt:lpstr>
      <vt:lpstr>/ancillary_data Examples</vt:lpstr>
      <vt:lpstr>Backup Slides</vt:lpstr>
      <vt:lpstr>H5-ES : Database</vt:lpstr>
      <vt:lpstr>H5-ES Functions</vt:lpstr>
      <vt:lpstr>Overall Benefits of H5-ES</vt:lpstr>
      <vt:lpstr>Can This Help Me Now ? </vt:lpstr>
      <vt:lpstr>H5-ES Database Content</vt:lpstr>
      <vt:lpstr>Template Generated &amp; Displayed in H5View</vt:lpstr>
      <vt:lpstr>Main Page (top)</vt:lpstr>
      <vt:lpstr>Main Page (bottom)</vt:lpstr>
      <vt:lpstr>List of Files</vt:lpstr>
      <vt:lpstr>File Form</vt:lpstr>
      <vt:lpstr>File Content</vt:lpstr>
      <vt:lpstr>List of Groups</vt:lpstr>
      <vt:lpstr>List of Parameters</vt:lpstr>
      <vt:lpstr>Parameter Contents</vt:lpstr>
      <vt:lpstr>Parameter Trace</vt:lpstr>
      <vt:lpstr>List of Attributes</vt:lpstr>
      <vt:lpstr>Attributes Attached to Group/File</vt:lpstr>
    </vt:vector>
  </TitlesOfParts>
  <Company>SGT/NASA GSFC/WFF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ICESat-2 Earth Science Product Builder</dc:title>
  <dc:creator>Jeffrey Lee</dc:creator>
  <cp:lastModifiedBy>Jeffrey Lee</cp:lastModifiedBy>
  <cp:revision>186</cp:revision>
  <dcterms:created xsi:type="dcterms:W3CDTF">2013-02-26T14:38:11Z</dcterms:created>
  <dcterms:modified xsi:type="dcterms:W3CDTF">2014-07-07T13:41:04Z</dcterms:modified>
</cp:coreProperties>
</file>