
<file path=[Content_Types].xml><?xml version="1.0" encoding="utf-8"?>
<Types xmlns="http://schemas.openxmlformats.org/package/2006/content-types">
  <Override PartName="/ppt/slideLayouts/slideLayout149.xml" ContentType="application/vnd.openxmlformats-officedocument.presentationml.slideLayout+xml"/>
  <Override PartName="/ppt/slideLayouts/slideLayout162.xml" ContentType="application/vnd.openxmlformats-officedocument.presentationml.slideLayout+xml"/>
  <Override PartName="/ppt/slideLayouts/slideLayout41.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slideLayouts/slideLayout182.xml" ContentType="application/vnd.openxmlformats-officedocument.presentationml.slideLayout+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Layouts/slideLayout180.xml" ContentType="application/vnd.openxmlformats-officedocument.presentationml.slideLayout+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20.xml" ContentType="application/vnd.openxmlformats-officedocument.theme+xml"/>
  <Override PartName="/ppt/theme/theme14.xml" ContentType="application/vnd.openxmlformats-officedocument.them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Masters/slideMaster18.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179.xml" ContentType="application/vnd.openxmlformats-officedocument.presentationml.slideLayout+xml"/>
  <Override PartName="/ppt/slideMasters/slideMaster16.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slideLayouts/slideLayout209.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Layouts/slideLayout157.xml" ContentType="application/vnd.openxmlformats-officedocument.presentationml.slideLayout+xml"/>
  <Override PartName="/ppt/theme/theme10.xml" ContentType="application/vnd.openxmlformats-officedocument.theme+xml"/>
  <Override PartName="/ppt/slideLayouts/slideLayout199.xml" ContentType="application/vnd.openxmlformats-officedocument.presentationml.slideLayout+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Layouts/slideLayout177.xml" ContentType="application/vnd.openxmlformats-officedocument.presentationml.slideLayout+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slideLayouts/slideLayout207.xml" ContentType="application/vnd.openxmlformats-officedocument.presentationml.slideLayout+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155.xml" ContentType="application/vnd.openxmlformats-officedocument.presentationml.slideLayout+xml"/>
  <Override PartName="/ppt/slideLayouts/slideLayout28.xml" ContentType="application/vnd.openxmlformats-officedocument.presentationml.slideLayout+xml"/>
  <Override PartName="/ppt/slideLayouts/slideLayout197.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175.xml" ContentType="application/vnd.openxmlformats-officedocument.presentationml.slideLayout+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205.xml" ContentType="application/vnd.openxmlformats-officedocument.presentationml.slideLayout+xml"/>
  <Override PartName="/ppt/slideLayouts/slideLayout111.xml" ContentType="application/vnd.openxmlformats-officedocument.presentationml.slideLayout+xml"/>
  <Override PartName="/ppt/slideLayouts/slideLayout169.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95.xml" ContentType="application/vnd.openxmlformats-officedocument.presentationml.slideLayout+xml"/>
  <Override PartName="/ppt/slideLayouts/slideLayout131.xml" ContentType="application/vnd.openxmlformats-officedocument.presentationml.slideLayout+xml"/>
  <Override PartName="/ppt/slideLayouts/slideLayout189.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slideLayouts/slideLayout173.xml" ContentType="application/vnd.openxmlformats-officedocument.presentationml.slideLayout+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Layouts/slideLayout203.xml" ContentType="application/vnd.openxmlformats-officedocument.presentationml.slideLayout+xml"/>
  <Override PartName="/ppt/slideLayouts/slideLayout16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slideLayouts/slideLayout193.xml" ContentType="application/vnd.openxmlformats-officedocument.presentationml.slideLayout+xml"/>
  <Override PartName="/ppt/slideLayouts/slideLayout18.xml" ContentType="application/vnd.openxmlformats-officedocument.presentationml.slideLayout+xml"/>
  <Override PartName="/ppt/slideLayouts/slideLayout187.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71.xml" ContentType="application/vnd.openxmlformats-officedocument.presentationml.slideLayout+xml"/>
  <Override PartName="/ppt/slideLayouts/slideLayout201.xml" ContentType="application/vnd.openxmlformats-officedocument.presentationml.slideLayout+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ppt/slideLayouts/slideLayout38.xml" ContentType="application/vnd.openxmlformats-officedocument.presentationml.slideLayout+xml"/>
  <Override PartName="/ppt/slides/slide11.xml" ContentType="application/vnd.openxmlformats-officedocument.presentationml.slide+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91.xml" ContentType="application/vnd.openxmlformats-officedocument.presentationml.slideLayout+xml"/>
  <Override PartName="/ppt/slideLayouts/slideLayout16.xml" ContentType="application/vnd.openxmlformats-officedocument.presentationml.slideLayout+xml"/>
  <Override PartName="/ppt/slideLayouts/slideLayout185.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notesSlides/notesSlide12.xml" ContentType="application/vnd.openxmlformats-officedocument.presentationml.notesSlide+xml"/>
  <Override PartName="/ppt/theme/theme19.xml" ContentType="application/vnd.openxmlformats-officedocument.theme+xml"/>
  <Override PartName="/ppt/slideLayouts/slideLayout16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183.xml" ContentType="application/vnd.openxmlformats-officedocument.presentationml.slideLayout+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161.xml" ContentType="application/vnd.openxmlformats-officedocument.presentationml.slideLayout+xml"/>
  <Override PartName="/ppt/slideLayouts/slideLayout40.xml" ContentType="application/vnd.openxmlformats-officedocument.presentationml.slideLayout+xml"/>
  <Override PartName="/ppt/slideLayouts/slideLayout98.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Layouts/slideLayout181.xml" ContentType="application/vnd.openxmlformats-officedocument.presentationml.slideLayout+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Override PartName="/ppt/slideMasters/slideMaster19.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Masters/slideMaster17.xml" ContentType="application/vnd.openxmlformats-officedocument.presentationml.slideMaster+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116.xml" ContentType="application/vnd.openxmlformats-officedocument.presentationml.slideLayout+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Layouts/slideLayout178.xml" ContentType="application/vnd.openxmlformats-officedocument.presentationml.slideLayout+xml"/>
  <Override PartName="/ppt/slideMasters/slideMaster15.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208.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Layouts/slideLayout156.xml" ContentType="application/vnd.openxmlformats-officedocument.presentationml.slideLayout+xml"/>
  <Override PartName="/ppt/slideLayouts/slideLayout29.xml" ContentType="application/vnd.openxmlformats-officedocument.presentationml.slideLayout+xml"/>
  <Override PartName="/ppt/slideLayouts/slideLayout198.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slideLayouts/slideLayout176.xml" ContentType="application/vnd.openxmlformats-officedocument.presentationml.slideLayout+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206.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154.xml" ContentType="application/vnd.openxmlformats-officedocument.presentationml.slideLayout+xml"/>
  <Override PartName="/ppt/notesSlides/notesSlide10.xml" ContentType="application/vnd.openxmlformats-officedocument.presentationml.notes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96.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slideLayouts/slideLayout174.xml" ContentType="application/vnd.openxmlformats-officedocument.presentationml.slideLayout+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204.xml" ContentType="application/vnd.openxmlformats-officedocument.presentationml.slideLayout+xml"/>
  <Override PartName="/ppt/slideLayouts/slideLayout110.xml" ContentType="application/vnd.openxmlformats-officedocument.presentationml.slideLayout+xml"/>
  <Override PartName="/ppt/slideLayouts/slideLayout16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Layouts/slideLayout152.xml" ContentType="application/vnd.openxmlformats-officedocument.presentationml.slideLayout+xml"/>
  <Override PartName="/ppt/slideLayouts/slideLayout89.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4.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188.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xml" ContentType="application/vnd.openxmlformats-officedocument.presentationml.slideLayout+xml"/>
  <Override PartName="/ppt/slideLayouts/slideLayout202.xml" ContentType="application/vnd.openxmlformats-officedocument.presentationml.slideLayout+xml"/>
  <Override PartName="/ppt/slideLayouts/slideLayout16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144.xml" ContentType="application/vnd.openxmlformats-officedocument.presentationml.slideLayout+xml"/>
  <Override PartName="/ppt/slideLayouts/slideLayout23.xml" ContentType="application/vnd.openxmlformats-officedocument.presentationml.slideLayout+xml"/>
  <Default Extension="emf" ContentType="image/x-emf"/>
  <Override PartName="/ppt/slideLayouts/slideLayout192.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Layouts/slideLayout186.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170.xml" ContentType="application/vnd.openxmlformats-officedocument.presentationml.slideLayout+xml"/>
  <Override PartName="/ppt/slideLayouts/slideLayout200.xml" ContentType="application/vnd.openxmlformats-officedocument.presentationml.slideLayout+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90.xml" ContentType="application/vnd.openxmlformats-officedocument.presentationml.slideLayout+xml"/>
  <Override PartName="/ppt/slideLayouts/slideLayout15.xml" ContentType="application/vnd.openxmlformats-officedocument.presentationml.slideLayout+xml"/>
  <Override PartName="/ppt/slideLayouts/slideLayout184.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32"/>
  </p:notesMasterIdLst>
  <p:sldIdLst>
    <p:sldId id="301" r:id="rId20"/>
    <p:sldId id="296" r:id="rId21"/>
    <p:sldId id="290" r:id="rId22"/>
    <p:sldId id="294" r:id="rId23"/>
    <p:sldId id="293" r:id="rId24"/>
    <p:sldId id="300" r:id="rId25"/>
    <p:sldId id="299" r:id="rId26"/>
    <p:sldId id="291" r:id="rId27"/>
    <p:sldId id="298" r:id="rId28"/>
    <p:sldId id="267" r:id="rId29"/>
    <p:sldId id="292" r:id="rId30"/>
    <p:sldId id="302" r:id="rId31"/>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45F6"/>
    <a:srgbClr val="13F84F"/>
    <a:srgbClr val="02FEFE"/>
    <a:srgbClr val="83E3C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0277" autoAdjust="0"/>
  </p:normalViewPr>
  <p:slideViewPr>
    <p:cSldViewPr>
      <p:cViewPr varScale="1">
        <p:scale>
          <a:sx n="48" d="100"/>
          <a:sy n="48" d="100"/>
        </p:scale>
        <p:origin x="-1496" y="-112"/>
      </p:cViewPr>
      <p:guideLst>
        <p:guide orient="horz" pos="3072"/>
        <p:guide pos="4096"/>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1.xml"/><Relationship Id="rId31" Type="http://schemas.openxmlformats.org/officeDocument/2006/relationships/slide" Target="slides/slide12.xml"/><Relationship Id="rId32" Type="http://schemas.openxmlformats.org/officeDocument/2006/relationships/notesMaster" Target="notesMasters/notes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0B51934-C78E-40A0-B599-59B0D8BB70E0}" type="datetime1">
              <a:rPr lang="en-US"/>
              <a:pPr>
                <a:defRPr/>
              </a:pPr>
              <a:t>11/7/12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A5E9B1D-5A69-4F93-8649-F716D87C9FE9}"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314680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Introduction:  </a:t>
            </a:r>
          </a:p>
          <a:p>
            <a:r>
              <a:rPr lang="en-US" sz="1200" kern="1200" dirty="0" smtClean="0">
                <a:solidFill>
                  <a:schemeClr val="tx1"/>
                </a:solidFill>
                <a:effectLst/>
                <a:latin typeface="+mn-lt"/>
                <a:ea typeface="MS PGothic" pitchFamily="34" charset="-128"/>
                <a:cs typeface="ＭＳ Ｐゴシック" charset="-128"/>
              </a:rPr>
              <a:t>This is the Federation of Earth Science Information Partners Data Management for Scientists Short Course, Section:  Local Data Management – Advertising Your Data:  Using Data Portals and Metadata Registries; Module:  Submitting Metadata to the GCMD.</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Slide 1: Title:  Local Data Management – Advertising Your Data:  Using Data Portals and Metadata Registries; Submitting Metadata to the GCMD.</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This training module is part of the Federation of Earth Science Information Partners (or ESIP Federation's) Data Management for Scientists Short Course. The subject of this module is "Submitting Metadata to the GCMD."  This module was authored by Lola Olsen from the National Aeronautics &amp; Space Administration, NASA, and Tyler Stevens, NASA Contractor for Wyle Information Systems at the Global Change Master Directory, and the Goddard Space Flight Center.  Besides the ESIP Federation, sponsors of this Data Management for Scientists Short Course are the Data Conservancy and the United States National Oceanic and Atmospheric Administration (NOAA).</a:t>
            </a:r>
          </a:p>
          <a:p>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D24593B8-EF3F-4428-B98C-18B4C296C63A}"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10:  Resources</a:t>
            </a:r>
          </a:p>
          <a:p>
            <a:r>
              <a:rPr lang="en-US" sz="1200" kern="1200" dirty="0" smtClean="0">
                <a:solidFill>
                  <a:schemeClr val="tx1"/>
                </a:solidFill>
                <a:effectLst/>
                <a:latin typeface="+mn-lt"/>
                <a:ea typeface="MS PGothic" pitchFamily="34" charset="-128"/>
                <a:cs typeface="ＭＳ Ｐゴシック" charset="-128"/>
              </a:rPr>
              <a:t>On this slide, you will find a linked listing of some additional resources you might find helpful should you need more information about some of the areas we’ve covered briefly in this module. </a:t>
            </a:r>
          </a:p>
          <a:p>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A32F5640-6BDD-4D58-A1E4-CE328E76148C}" type="slidenum">
              <a:rPr lang="en-US" sz="1200" smtClean="0"/>
              <a:pPr eaLnBrk="1" hangingPunct="1"/>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11:  Other Relevant Modules</a:t>
            </a:r>
          </a:p>
          <a:p>
            <a:r>
              <a:rPr lang="en-US" sz="1200" kern="1200" dirty="0" smtClean="0">
                <a:solidFill>
                  <a:schemeClr val="tx1"/>
                </a:solidFill>
                <a:effectLst/>
                <a:latin typeface="+mn-lt"/>
                <a:ea typeface="MS PGothic" pitchFamily="34" charset="-128"/>
                <a:cs typeface="ＭＳ Ｐゴシック" charset="-128"/>
              </a:rPr>
              <a:t>The modules of ESIP Data Management Course have been designed to complete and supplement each other. In light of this plan, we think you might find the following related modules relevant to you as you gain a better understanding of data management.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For more information about discovery metadata, see </a:t>
            </a:r>
            <a:r>
              <a:rPr lang="en-US" sz="1200" i="1" kern="1200" dirty="0" smtClean="0">
                <a:solidFill>
                  <a:schemeClr val="tx1"/>
                </a:solidFill>
                <a:effectLst/>
                <a:latin typeface="+mn-lt"/>
                <a:ea typeface="MS PGothic" pitchFamily="34" charset="-128"/>
                <a:cs typeface="ＭＳ Ｐゴシック" charset="-128"/>
              </a:rPr>
              <a:t>Local Data Management – Creating Documentation and Metadata:</a:t>
            </a:r>
            <a:r>
              <a:rPr lang="en-US" sz="1200" kern="1200" dirty="0" smtClean="0">
                <a:solidFill>
                  <a:schemeClr val="tx1"/>
                </a:solidFill>
                <a:effectLst/>
                <a:latin typeface="+mn-lt"/>
                <a:ea typeface="MS PGothic" pitchFamily="34" charset="-128"/>
                <a:cs typeface="ＭＳ Ｐゴシック" charset="-128"/>
              </a:rPr>
              <a:t> </a:t>
            </a:r>
            <a:r>
              <a:rPr lang="en-US" sz="1200" i="1" kern="1200" dirty="0" smtClean="0">
                <a:solidFill>
                  <a:schemeClr val="tx1"/>
                </a:solidFill>
                <a:effectLst/>
                <a:latin typeface="+mn-lt"/>
                <a:ea typeface="MS PGothic" pitchFamily="34" charset="-128"/>
                <a:cs typeface="ＭＳ Ｐゴシック" charset="-128"/>
              </a:rPr>
              <a:t>Metadata for Discovery.</a:t>
            </a:r>
            <a:endParaRPr lang="en-US" sz="1200" kern="1200" dirty="0" smtClean="0">
              <a:solidFill>
                <a:schemeClr val="tx1"/>
              </a:solidFill>
              <a:effectLst/>
              <a:latin typeface="+mn-lt"/>
              <a:ea typeface="MS PGothic" pitchFamily="34" charset="-128"/>
              <a:cs typeface="ＭＳ Ｐゴシック" charset="-128"/>
            </a:endParaRPr>
          </a:p>
          <a:p>
            <a:r>
              <a:rPr lang="en-US" sz="1200" i="1" kern="1200" dirty="0" smtClean="0">
                <a:solidFill>
                  <a:schemeClr val="tx1"/>
                </a:solidFill>
                <a:effectLst/>
                <a:latin typeface="+mn-lt"/>
                <a:ea typeface="MS PGothic" pitchFamily="34" charset="-128"/>
                <a:cs typeface="ＭＳ Ｐゴシック" charset="-128"/>
              </a:rPr>
              <a:t> </a:t>
            </a:r>
            <a:endParaRPr lang="en-US" sz="1200" kern="1200" dirty="0" smtClean="0">
              <a:solidFill>
                <a:schemeClr val="tx1"/>
              </a:solidFill>
              <a:effectLst/>
              <a:latin typeface="+mn-lt"/>
              <a:ea typeface="MS PGothic" pitchFamily="34" charset="-128"/>
              <a:cs typeface="ＭＳ Ｐゴシック" charset="-128"/>
            </a:endParaRPr>
          </a:p>
          <a:p>
            <a:r>
              <a:rPr lang="en-US" sz="1200" kern="1200" dirty="0" smtClean="0">
                <a:solidFill>
                  <a:schemeClr val="tx1"/>
                </a:solidFill>
                <a:effectLst/>
                <a:latin typeface="+mn-lt"/>
                <a:ea typeface="MS PGothic" pitchFamily="34" charset="-128"/>
                <a:cs typeface="ＭＳ Ｐゴシック" charset="-128"/>
              </a:rPr>
              <a:t>To find out additional ways to advertise your data, see </a:t>
            </a:r>
            <a:r>
              <a:rPr lang="en-US" sz="1200" i="1" kern="1200" dirty="0" smtClean="0">
                <a:solidFill>
                  <a:schemeClr val="tx1"/>
                </a:solidFill>
                <a:effectLst/>
                <a:latin typeface="+mn-lt"/>
                <a:ea typeface="MS PGothic" pitchFamily="34" charset="-128"/>
                <a:cs typeface="ＭＳ Ｐゴシック" charset="-128"/>
              </a:rPr>
              <a:t>Local Data Management – Advertising Your Data:  Using Data Portals and Metadata Registries</a:t>
            </a:r>
            <a:r>
              <a:rPr lang="en-US" sz="1200" kern="1200" dirty="0" smtClean="0">
                <a:solidFill>
                  <a:schemeClr val="tx1"/>
                </a:solidFill>
                <a:effectLst/>
                <a:latin typeface="+mn-lt"/>
                <a:ea typeface="MS PGothic" pitchFamily="34" charset="-128"/>
                <a:cs typeface="ＭＳ Ｐゴシック" charset="-128"/>
              </a:rPr>
              <a:t>. </a:t>
            </a:r>
            <a:endParaRPr lang="en-US" dirty="0" smtClean="0"/>
          </a:p>
          <a:p>
            <a:endParaRPr 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8865FA13-6241-451B-8066-0462E62A5087}" type="slidenum">
              <a:rPr lang="en-US" sz="1200" smtClean="0"/>
              <a:pPr eaLnBrk="1" hangingPunct="1"/>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9:  Recommended Citation</a:t>
            </a:r>
          </a:p>
          <a:p>
            <a:r>
              <a:rPr lang="en-US" sz="1200" kern="1200" dirty="0" smtClean="0">
                <a:solidFill>
                  <a:schemeClr val="tx1"/>
                </a:solidFill>
                <a:effectLst/>
                <a:latin typeface="+mn-lt"/>
                <a:ea typeface="MS PGothic" pitchFamily="34" charset="-128"/>
                <a:cs typeface="ＭＳ Ｐゴシック" charset="-128"/>
              </a:rPr>
              <a:t>This module is available under a Creative Commons Attribution 3.0 license that allows you to share and adapt the work as long as you cite the work according to the citation provided.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Thank you very much for your interest in the ESIP Federation’s Data Management for Scientists Short Course. </a:t>
            </a:r>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013076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2:  Overview</a:t>
            </a:r>
          </a:p>
          <a:p>
            <a:r>
              <a:rPr lang="en-US" sz="1200" kern="1200" dirty="0" smtClean="0">
                <a:solidFill>
                  <a:schemeClr val="tx1"/>
                </a:solidFill>
                <a:effectLst/>
                <a:latin typeface="+mn-lt"/>
                <a:ea typeface="MS PGothic" pitchFamily="34" charset="-128"/>
                <a:cs typeface="ＭＳ Ｐゴシック" charset="-128"/>
              </a:rPr>
              <a:t>In this module, we will provide an introduction to the Global Change Master Directory, known as the GCMD; describe how to submit a metadata record for your data to the GCMD using the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metadata authoring tool; and provide an overview of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functionality.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75980FBE-A38A-4209-AE9F-27A924D8B228}" type="slidenum">
              <a:rPr lang="en-US" sz="1200" smtClean="0"/>
              <a:pPr eaLnBrk="1" hangingPunct="1"/>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3:  Global Change Master Directory </a:t>
            </a:r>
          </a:p>
          <a:p>
            <a:r>
              <a:rPr lang="en-US" sz="1200" kern="1200" dirty="0" smtClean="0">
                <a:solidFill>
                  <a:schemeClr val="tx1"/>
                </a:solidFill>
                <a:effectLst/>
                <a:latin typeface="+mn-lt"/>
                <a:ea typeface="MS PGothic" pitchFamily="34" charset="-128"/>
                <a:cs typeface="ＭＳ Ｐゴシック" charset="-128"/>
              </a:rPr>
              <a:t>The National Aeronautics &amp; Space Administration (NASA’s) Global Change Master Directory is a comprehensive online directory of information that enables the scientific community to discover and access earth science data sets and services. The GCMD uses the Directory Interchange Format (DIF), an internationally recognized metadata standard that is used by NASA and the Committee on Earth Observation Satellites, CEOS. CEOS is an international organization that coordinates civil space-borne observations of the Earth.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DIF contains detailed information that allows users to more easily find a data set and/or service and determine its appropriateness for their needs. Submitting metadata to the GCMD will allow the information about your data to be searchable in the GCMD, but also indexed and searchable more broadly by Google and other online search engines. </a:t>
            </a:r>
            <a:endParaRPr lang="en-US" sz="1200" kern="1200" dirty="0">
              <a:solidFill>
                <a:schemeClr val="tx1"/>
              </a:solidFill>
              <a:effectLst/>
              <a:latin typeface="+mn-lt"/>
              <a:ea typeface="MS PGothic" pitchFamily="34" charset="-128"/>
              <a:cs typeface="ＭＳ Ｐゴシック"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33C9BFB1-5F31-48B1-80B6-ED361B25074C}" type="slidenum">
              <a:rPr lang="en-US" sz="1200" smtClean="0"/>
              <a:pPr eaLnBrk="1" hangingPunct="1"/>
              <a:t>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4:  Submitting Metadata</a:t>
            </a:r>
          </a:p>
          <a:p>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is a free metadata authoring tool provided by the GCMD for creating, updating, and contributing DIF metadata entries. The tool is easy to use.  It gives you a visual checklist of required, highly recommended, and recommended fields to populate. In the process of submitting your metadata, the tool will check for valid and complete values in metadata fields.  For your convenience, the tool allows you to use templates when you want to create multiple entries that have duplicate information.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On this slide, we have provided the links for you to register for an account on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and to access and use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A0D3B8C2-1336-4992-B38E-2DF45E924C27}"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5:  Using </a:t>
            </a:r>
            <a:r>
              <a:rPr lang="en-US" sz="1200" kern="1200" dirty="0" err="1" smtClean="0">
                <a:solidFill>
                  <a:schemeClr val="tx1"/>
                </a:solidFill>
                <a:effectLst/>
                <a:latin typeface="+mn-lt"/>
                <a:ea typeface="MS PGothic" pitchFamily="34" charset="-128"/>
                <a:cs typeface="ＭＳ Ｐゴシック" charset="-128"/>
              </a:rPr>
              <a:t>docBUILDER</a:t>
            </a:r>
            <a:endParaRPr lang="en-US" sz="1200" kern="1200" dirty="0" smtClean="0">
              <a:solidFill>
                <a:schemeClr val="tx1"/>
              </a:solidFill>
              <a:effectLst/>
              <a:latin typeface="+mn-lt"/>
              <a:ea typeface="MS PGothic" pitchFamily="34" charset="-128"/>
              <a:cs typeface="ＭＳ Ｐゴシック" charset="-128"/>
            </a:endParaRPr>
          </a:p>
          <a:p>
            <a:r>
              <a:rPr lang="en-US" sz="1200" kern="1200" dirty="0" smtClean="0">
                <a:solidFill>
                  <a:schemeClr val="tx1"/>
                </a:solidFill>
                <a:effectLst/>
                <a:latin typeface="+mn-lt"/>
                <a:ea typeface="MS PGothic" pitchFamily="34" charset="-128"/>
                <a:cs typeface="ＭＳ Ｐゴシック" charset="-128"/>
              </a:rPr>
              <a:t>On this slide, we’ve provided a glimpse of the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interface that highlights the features mentioned in the previous slide. The menu in blue at the top of the tool gives you many options. The </a:t>
            </a:r>
            <a:r>
              <a:rPr lang="en-US" sz="1200" b="1" kern="1200" dirty="0" smtClean="0">
                <a:solidFill>
                  <a:schemeClr val="tx1"/>
                </a:solidFill>
                <a:effectLst/>
                <a:latin typeface="+mn-lt"/>
                <a:ea typeface="MS PGothic" pitchFamily="34" charset="-128"/>
                <a:cs typeface="ＭＳ Ｐゴシック" charset="-128"/>
              </a:rPr>
              <a:t>File</a:t>
            </a:r>
            <a:r>
              <a:rPr lang="en-US" sz="1200" kern="1200" dirty="0" smtClean="0">
                <a:solidFill>
                  <a:schemeClr val="tx1"/>
                </a:solidFill>
                <a:effectLst/>
                <a:latin typeface="+mn-lt"/>
                <a:ea typeface="MS PGothic" pitchFamily="34" charset="-128"/>
                <a:cs typeface="ＭＳ Ｐゴシック" charset="-128"/>
              </a:rPr>
              <a:t> dropdown menu allows you to Save, Enter, or Add a metadata record. The </a:t>
            </a:r>
            <a:r>
              <a:rPr lang="en-US" sz="1200" b="1" kern="1200" dirty="0" smtClean="0">
                <a:solidFill>
                  <a:schemeClr val="tx1"/>
                </a:solidFill>
                <a:effectLst/>
                <a:latin typeface="+mn-lt"/>
                <a:ea typeface="MS PGothic" pitchFamily="34" charset="-128"/>
                <a:cs typeface="ＭＳ Ｐゴシック" charset="-128"/>
              </a:rPr>
              <a:t>Document</a:t>
            </a:r>
            <a:r>
              <a:rPr lang="en-US" sz="1200" kern="1200" dirty="0" smtClean="0">
                <a:solidFill>
                  <a:schemeClr val="tx1"/>
                </a:solidFill>
                <a:effectLst/>
                <a:latin typeface="+mn-lt"/>
                <a:ea typeface="MS PGothic" pitchFamily="34" charset="-128"/>
                <a:cs typeface="ＭＳ Ｐゴシック" charset="-128"/>
              </a:rPr>
              <a:t> dropdown menu allows you to Validate, Preview and Submit your metadata document. The </a:t>
            </a:r>
            <a:r>
              <a:rPr lang="en-US" sz="1200" b="1" kern="1200" dirty="0" smtClean="0">
                <a:solidFill>
                  <a:schemeClr val="tx1"/>
                </a:solidFill>
                <a:effectLst/>
                <a:latin typeface="+mn-lt"/>
                <a:ea typeface="MS PGothic" pitchFamily="34" charset="-128"/>
                <a:cs typeface="ＭＳ Ｐゴシック" charset="-128"/>
              </a:rPr>
              <a:t>Help</a:t>
            </a:r>
            <a:r>
              <a:rPr lang="en-US" sz="1200" kern="1200" dirty="0" smtClean="0">
                <a:solidFill>
                  <a:schemeClr val="tx1"/>
                </a:solidFill>
                <a:effectLst/>
                <a:latin typeface="+mn-lt"/>
                <a:ea typeface="MS PGothic" pitchFamily="34" charset="-128"/>
                <a:cs typeface="ＭＳ Ｐゴシック" charset="-128"/>
              </a:rPr>
              <a:t> dropdown menu allows you to access the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and metadata authoring tutorials.  You can also contact the GCMD staff if you have additional questions.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In this view of the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interface, you can see that when you create a metadata record by populating the fields, the tool automatically adds a check to the field as it is completed. When users are finished editing their metadata record they can click the </a:t>
            </a:r>
            <a:r>
              <a:rPr lang="en-US" sz="1200" b="1" kern="1200" dirty="0" smtClean="0">
                <a:solidFill>
                  <a:schemeClr val="tx1"/>
                </a:solidFill>
                <a:effectLst/>
                <a:latin typeface="+mn-lt"/>
                <a:ea typeface="MS PGothic" pitchFamily="34" charset="-128"/>
                <a:cs typeface="ＭＳ Ｐゴシック" charset="-128"/>
              </a:rPr>
              <a:t>Submit to GCMD</a:t>
            </a:r>
            <a:r>
              <a:rPr lang="en-US" sz="1200" kern="1200" dirty="0" smtClean="0">
                <a:solidFill>
                  <a:schemeClr val="tx1"/>
                </a:solidFill>
                <a:effectLst/>
                <a:latin typeface="+mn-lt"/>
                <a:ea typeface="MS PGothic" pitchFamily="34" charset="-128"/>
                <a:cs typeface="ＭＳ Ｐゴシック" charset="-128"/>
              </a:rPr>
              <a:t> button in the top right hand corner to send their metadata.  After review, the record will be approved by the science coordinators, and loaded into the GCMD database.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You can also use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to generate templates when you want to submit multiple records that have repeatable information in separate required fields. The online tutorials give you step by step directions for creating and editing templates. </a:t>
            </a:r>
            <a:endParaRPr lang="en-US" dirty="0" smtClean="0"/>
          </a:p>
          <a:p>
            <a:endParaRPr 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007DECCC-320F-4F11-B54B-61B9F718C774}" type="slidenum">
              <a:rPr lang="en-US" sz="1200" smtClean="0"/>
              <a:pPr eaLnBrk="1" hangingPunct="1"/>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6:  Using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 Example of Fields and Entering information </a:t>
            </a:r>
          </a:p>
          <a:p>
            <a:r>
              <a:rPr lang="en-US" sz="1200" kern="1200" dirty="0" smtClean="0">
                <a:solidFill>
                  <a:schemeClr val="tx1"/>
                </a:solidFill>
                <a:effectLst/>
                <a:latin typeface="+mn-lt"/>
                <a:ea typeface="MS PGothic" pitchFamily="34" charset="-128"/>
                <a:cs typeface="ＭＳ Ｐゴシック" charset="-128"/>
              </a:rPr>
              <a:t>On this slide, we show you several key fields in the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metadata authoring tool. On the left, you can see that the tool allows you to select the Earth Science keywords that describe the topics covered by your data set from a searchable and scrollable list.  On the right, you can see how you would enter the name of the data center that will provide the data, and contact information for a person at the data center.  As you fill out the field and click continue, the information you enter is automatically saved. </a:t>
            </a:r>
            <a:endParaRPr lang="en-US" sz="1200" kern="1200" dirty="0">
              <a:solidFill>
                <a:schemeClr val="tx1"/>
              </a:solidFill>
              <a:effectLst/>
              <a:latin typeface="+mn-lt"/>
              <a:ea typeface="MS PGothic" pitchFamily="34" charset="-128"/>
              <a:cs typeface="ＭＳ Ｐゴシック"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BF0B5B-714C-4A43-B471-15A5DA854DEF}" type="slidenum">
              <a:rPr lang="en-US" sz="1200" smtClean="0"/>
              <a:pPr eaLnBrk="1" hangingPunct="1"/>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7:  Submitted Metadata Document</a:t>
            </a:r>
          </a:p>
          <a:p>
            <a:r>
              <a:rPr lang="en-US" sz="1200" kern="1200" dirty="0" smtClean="0">
                <a:solidFill>
                  <a:schemeClr val="tx1"/>
                </a:solidFill>
                <a:effectLst/>
                <a:latin typeface="+mn-lt"/>
                <a:ea typeface="MS PGothic" pitchFamily="34" charset="-128"/>
                <a:cs typeface="ＭＳ Ｐゴシック" charset="-128"/>
              </a:rPr>
              <a:t>In this slide is an example of a submitted metadata record with many of the fields populated.  The metadata will help users better understand the data set and how to access the data. </a:t>
            </a:r>
            <a:endParaRPr lang="en-US" sz="1200" kern="1200" dirty="0">
              <a:solidFill>
                <a:schemeClr val="tx1"/>
              </a:solidFill>
              <a:effectLst/>
              <a:latin typeface="+mn-lt"/>
              <a:ea typeface="MS PGothic" pitchFamily="34" charset="-128"/>
              <a:cs typeface="ＭＳ Ｐゴシック"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F3D67BF8-379B-497A-983B-E4660B8C0864}" type="slidenum">
              <a:rPr lang="en-US" sz="1200" smtClean="0"/>
              <a:pPr eaLnBrk="1" hangingPunct="1"/>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8:  Relevance to Data Management</a:t>
            </a:r>
          </a:p>
          <a:p>
            <a:r>
              <a:rPr lang="en-US" sz="1200" kern="1200" dirty="0" smtClean="0">
                <a:solidFill>
                  <a:schemeClr val="tx1"/>
                </a:solidFill>
                <a:effectLst/>
                <a:latin typeface="+mn-lt"/>
                <a:ea typeface="MS PGothic" pitchFamily="34" charset="-128"/>
                <a:cs typeface="ＭＳ Ｐゴシック" charset="-128"/>
              </a:rPr>
              <a:t>Now that you have seen what this module has covered, you may be wondering why these topics are important for data management. To answer that question, please consider the following:</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Creating and maintaining metadata is an important part of the data management life cycle of your data set. The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tool can be a big part of the process of creating, updating and maintaining your metadata because it is easy to use and free.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When you contribute metadata for your Earth Science data sets using </a:t>
            </a:r>
            <a:r>
              <a:rPr lang="en-US" sz="1200" kern="1200" dirty="0" err="1" smtClean="0">
                <a:solidFill>
                  <a:schemeClr val="tx1"/>
                </a:solidFill>
                <a:effectLst/>
                <a:latin typeface="+mn-lt"/>
                <a:ea typeface="MS PGothic" pitchFamily="34" charset="-128"/>
                <a:cs typeface="ＭＳ Ｐゴシック" charset="-128"/>
              </a:rPr>
              <a:t>docBUILDER</a:t>
            </a:r>
            <a:r>
              <a:rPr lang="en-US" sz="1200" kern="1200" dirty="0" smtClean="0">
                <a:solidFill>
                  <a:schemeClr val="tx1"/>
                </a:solidFill>
                <a:effectLst/>
                <a:latin typeface="+mn-lt"/>
                <a:ea typeface="MS PGothic" pitchFamily="34" charset="-128"/>
                <a:cs typeface="ＭＳ Ｐゴシック" charset="-128"/>
              </a:rPr>
              <a:t>, you and your institution still have control of your data, and the processes and methods that you use to keep the public information about your data maintained and updated.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Once you submit your metadata record and it is added to the GCMD database, you can link directly to your metadata record. You can easily insert this link into the data management reports and other documentation that is required by your funding agency. </a:t>
            </a:r>
            <a:endParaRPr lang="en-US" dirty="0" smtClean="0"/>
          </a:p>
          <a:p>
            <a:endParaRPr 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72307EC-25D5-4C98-988F-FC3D5FBAF085}" type="slidenum">
              <a:rPr lang="en-US" sz="1200" smtClean="0"/>
              <a:pPr eaLnBrk="1" hangingPunct="1"/>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9:  References</a:t>
            </a:r>
          </a:p>
          <a:p>
            <a:r>
              <a:rPr lang="en-US" dirty="0" smtClean="0"/>
              <a:t>Within this module, we've made reference to a number of published information sources that we think you may want to review when you want more in-depth information.  The most relevant references are listed here.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6E1F0F25-A18F-45E3-94CB-78D0FD527E11}" type="slidenum">
              <a:rPr lang="en-US" sz="1200" smtClean="0"/>
              <a:pP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4132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250631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143046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944052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743800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568400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541847"/>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212399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67319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593539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153046"/>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99747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250621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662080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78195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956899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02721"/>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002771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1179275"/>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441656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465496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134825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34216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640810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452193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156075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298225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331385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259344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189543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779456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842267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490262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327398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4799525"/>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3703741"/>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1515785"/>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8646030"/>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4369331"/>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673302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379573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116371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977103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4895352"/>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596375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149207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609602"/>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020433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2089683"/>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5455775"/>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165280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591210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904189"/>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024487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118596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5152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8267394"/>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28236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6328866"/>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4321272"/>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0521213"/>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646569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5732057"/>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2658235"/>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5919128"/>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2655674"/>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595038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6584659"/>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6911383"/>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948409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1097670"/>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766557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765616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2649574"/>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9543624"/>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7414534"/>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146332"/>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366304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5566406"/>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0101366"/>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239262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0881700"/>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640160"/>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8841996"/>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53471"/>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4107463"/>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1097260"/>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3668302"/>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7905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1056932"/>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2964882"/>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6762884"/>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5665347"/>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0256368"/>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4493320"/>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064049"/>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0238888"/>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9233817"/>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8754152"/>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36497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5610176"/>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1171612"/>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696978"/>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6600372"/>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005601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0975809"/>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7227914"/>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1112506"/>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0136429"/>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3482245"/>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2643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824409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350507"/>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9530858"/>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645986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0255295"/>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025272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2706227"/>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3816724"/>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9262348"/>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6962794"/>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3701603"/>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4890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957321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498847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333692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671938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170113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26741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1407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196500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16444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480769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898132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802298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78095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5135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921840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702930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640613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477403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473927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1475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353685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109887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26838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734858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09883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392167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145555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998625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052652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426224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88078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201721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078126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165668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886351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98959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513238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356222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138998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810753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621411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52010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844741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154626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962347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805248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005315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011220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722375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740599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801841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388153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61535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095242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643868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075278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516515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296355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618381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488815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042218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821837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958114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55598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762961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4591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749470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413577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138297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188391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634694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522651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388079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878123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18481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42411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584000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184197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564349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572741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679053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9956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17892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218348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439872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6587635"/>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p:spPr>
        <p:txBody>
          <a:bodyPr lIns="0" tIns="0" rIns="0" bIns="0"/>
          <a:lstStyle/>
          <a:p>
            <a:pPr>
              <a:defRPr/>
            </a:pPr>
            <a:endParaRPr lang="en-US" dirty="0"/>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buChar char="•"/>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buChar char="–"/>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buChar char="•"/>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buChar char="–"/>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buChar char="»"/>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p:spPr>
        <p:txBody>
          <a:bodyPr lIns="0" tIns="0" rIns="0" bIns="0"/>
          <a:lstStyle/>
          <a:p>
            <a:pPr>
              <a:defRPr/>
            </a:pPr>
            <a:endParaRPr lang="en-US" dirty="0"/>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p:spPr>
        <p:txBody>
          <a:bodyPr lIns="0" tIns="0" rIns="0" bIns="0"/>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buChar char="–"/>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body" idx="1"/>
          </p:nvPr>
        </p:nvSpPr>
        <p:spPr bwMode="auto">
          <a:xfrm>
            <a:off x="571500" y="50165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7411" name="Line 2"/>
          <p:cNvSpPr>
            <a:spLocks noChangeShapeType="1"/>
          </p:cNvSpPr>
          <p:nvPr/>
        </p:nvSpPr>
        <p:spPr bwMode="auto">
          <a:xfrm>
            <a:off x="647700" y="4749800"/>
            <a:ext cx="4881563" cy="0"/>
          </a:xfrm>
          <a:prstGeom prst="line">
            <a:avLst/>
          </a:prstGeom>
          <a:noFill/>
          <a:ln w="12700">
            <a:solidFill>
              <a:srgbClr val="888888"/>
            </a:solidFill>
            <a:miter lim="800000"/>
            <a:headEnd/>
            <a:tailEnd/>
          </a:ln>
        </p:spPr>
        <p:txBody>
          <a:bodyPr lIns="0" tIns="0" rIns="0" bIns="0"/>
          <a:lstStyle/>
          <a:p>
            <a:pPr>
              <a:defRPr/>
            </a:pPr>
            <a:endParaRPr lang="en-US" dirty="0"/>
          </a:p>
        </p:txBody>
      </p:sp>
      <p:sp>
        <p:nvSpPr>
          <p:cNvPr id="16388" name="Rectangle 3"/>
          <p:cNvSpPr>
            <a:spLocks noGrp="1" noChangeArrowheads="1"/>
          </p:cNvSpPr>
          <p:nvPr>
            <p:ph type="title"/>
          </p:nvPr>
        </p:nvSpPr>
        <p:spPr bwMode="auto">
          <a:xfrm>
            <a:off x="571500" y="13208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buChar char="•"/>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buChar char="–"/>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buChar char="•"/>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buChar char="–"/>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buChar char="»"/>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1409700" y="7785100"/>
            <a:ext cx="5791200" cy="170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
        <p:nvSpPr>
          <p:cNvPr id="18435"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p:spPr>
        <p:txBody>
          <a:bodyPr lIns="0" tIns="0" rIns="0" bIns="0"/>
          <a:lstStyle/>
          <a:p>
            <a:pPr>
              <a:defRPr/>
            </a:pPr>
            <a:endParaRPr lang="en-US" dirty="0"/>
          </a:p>
        </p:txBody>
      </p:sp>
      <p:sp>
        <p:nvSpPr>
          <p:cNvPr id="17412" name="Rectangle 3"/>
          <p:cNvSpPr>
            <a:spLocks noGrp="1" noChangeArrowheads="1"/>
          </p:cNvSpPr>
          <p:nvPr>
            <p:ph type="body" idx="1"/>
          </p:nvPr>
        </p:nvSpPr>
        <p:spPr bwMode="auto">
          <a:xfrm>
            <a:off x="7848600" y="8470900"/>
            <a:ext cx="4953000" cy="50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buChar char="•"/>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buChar char="–"/>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buChar char="•"/>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buChar char="–"/>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buChar char="»"/>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571500" y="3708400"/>
            <a:ext cx="11861800" cy="233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buChar char="•"/>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buChar char="–"/>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buChar char="•"/>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buChar char="–"/>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buChar char="»"/>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pPr>
              <a:defRPr/>
            </a:pPr>
            <a:endParaRPr lang="en-US" dirty="0"/>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p>
        </p:txBody>
      </p:sp>
      <p:pic>
        <p:nvPicPr>
          <p:cNvPr id="2053" name="Picture 5" descr="Logo300dpi %281%29.pn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54" name="TextBox 5"/>
          <p:cNvSpPr txBox="1">
            <a:spLocks noChangeArrowheads="1"/>
          </p:cNvSpPr>
          <p:nvPr userDrawn="1"/>
        </p:nvSpPr>
        <p:spPr bwMode="auto">
          <a:xfrm>
            <a:off x="558800" y="152400"/>
            <a:ext cx="10383484" cy="276999"/>
          </a:xfrm>
          <a:prstGeom prst="rect">
            <a:avLst/>
          </a:prstGeom>
          <a:noFill/>
          <a:ln w="9525">
            <a:noFill/>
            <a:miter lim="800000"/>
            <a:headEnd/>
            <a:tailEnd/>
          </a:ln>
        </p:spPr>
        <p:txBody>
          <a:bodyPr wrap="none">
            <a:spAutoFit/>
          </a:bodyPr>
          <a:lstStyle/>
          <a:p>
            <a:pPr algn="l">
              <a:defRPr/>
            </a:pPr>
            <a:r>
              <a:rPr lang="en-US" sz="1200" b="1" dirty="0" smtClean="0"/>
              <a:t>Local Data Management – Advertising</a:t>
            </a:r>
            <a:r>
              <a:rPr lang="en-US" sz="1200" b="1" baseline="0" dirty="0" smtClean="0"/>
              <a:t> Your Data:  Using Data Portals &amp; MD Registries; Submitting MD to the GCDM</a:t>
            </a:r>
            <a:r>
              <a:rPr lang="en-US" sz="1200" dirty="0" smtClean="0"/>
              <a:t>; </a:t>
            </a:r>
            <a:r>
              <a:rPr lang="en-US" sz="1200" dirty="0"/>
              <a:t>Version 1.0, </a:t>
            </a:r>
            <a:r>
              <a:rPr lang="en-US" sz="1200" dirty="0" smtClean="0"/>
              <a:t>October 2012</a:t>
            </a:r>
            <a:endParaRPr lang="en-US" sz="1200"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p:spPr>
        <p:txBody>
          <a:bodyPr lIns="0" tIns="0" rIns="0" bIns="0"/>
          <a:lstStyle/>
          <a:p>
            <a:pPr>
              <a:defRPr/>
            </a:pPr>
            <a:endParaRPr lang="en-US" dirty="0"/>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p:spPr>
        <p:txBody>
          <a:bodyPr lIns="0" tIns="0" rIns="0" bIns="0"/>
          <a:lstStyle/>
          <a:p>
            <a:pPr>
              <a:defRPr/>
            </a:pPr>
            <a:endParaRPr lang="en-US" dirty="0"/>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p:spPr>
        <p:txBody>
          <a:bodyPr lIns="0" tIns="0" rIns="0" bIns="0"/>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buChar char="–"/>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p:spPr>
        <p:txBody>
          <a:bodyPr lIns="0" tIns="0" rIns="0" bIns="0"/>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buChar char="–"/>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p:spPr>
        <p:txBody>
          <a:bodyPr lIns="0" tIns="0" rIns="0" bIns="0"/>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buChar char="–"/>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p:spPr>
        <p:txBody>
          <a:bodyPr lIns="0" tIns="0" rIns="0" bIns="0"/>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buChar char="–"/>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p:spPr>
        <p:txBody>
          <a:bodyPr lIns="0" tIns="0" rIns="0" bIns="0"/>
          <a:lstStyle/>
          <a:p>
            <a:pPr>
              <a:defRPr/>
            </a:pPr>
            <a:endParaRPr lang="en-US" dirty="0"/>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p:spPr>
        <p:txBody>
          <a:bodyPr lIns="0" tIns="0" rIns="0" bIns="0"/>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buChar char="–"/>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buChar char="–"/>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p:spPr>
        <p:txBody>
          <a:bodyPr lIns="0" tIns="0" rIns="0" bIns="0"/>
          <a:lstStyle/>
          <a:p>
            <a:pPr>
              <a:defRPr/>
            </a:pPr>
            <a:endParaRPr lang="en-US" dirty="0"/>
          </a:p>
        </p:txBody>
      </p:sp>
      <p:sp>
        <p:nvSpPr>
          <p:cNvPr id="9220" name="Rectangle 3"/>
          <p:cNvSpPr>
            <a:spLocks noGrp="1" noChangeArrowheads="1"/>
          </p:cNvSpPr>
          <p:nvPr>
            <p:ph type="title"/>
          </p:nvPr>
        </p:nvSpPr>
        <p:spPr bwMode="auto">
          <a:xfrm>
            <a:off x="571500" y="330200"/>
            <a:ext cx="50800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creativecommons.org/licenses/by/3.0/" TargetMode="Externa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gcmd.nasa.gov/User/difguide/" TargetMode="External"/><Relationship Id="rId4" Type="http://schemas.openxmlformats.org/officeDocument/2006/relationships/hyperlink" Target="http://gcmd.nasa.gov/" TargetMode="External"/><Relationship Id="rId5" Type="http://schemas.openxmlformats.org/officeDocument/2006/relationships/hyperlink" Target="http://gcmd.nasa.gov/User/authoring"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urs.eosdis.nasa.gov/" TargetMode="External"/><Relationship Id="rId4" Type="http://schemas.openxmlformats.org/officeDocument/2006/relationships/hyperlink" Target="http://gcmd.nasa.gov/User/authoring" TargetMode="Externa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gcmd.nasa.gov/getdif.htm?GES_DISC_AIRI2CCF_NRT_V00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ommons.esipfed.org/node/450" TargetMode="External"/><Relationship Id="rId4" Type="http://schemas.openxmlformats.org/officeDocument/2006/relationships/hyperlink" Target="http://wiki.esipfed.org/index.php/2012_Winter_Meeting_Poster_Session" TargetMode="External"/><Relationship Id="rId5" Type="http://schemas.openxmlformats.org/officeDocument/2006/relationships/hyperlink" Target="http://fallmeeting.agu.org/2011/fall-meeting-2011-program-book/"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98450" y="2362200"/>
            <a:ext cx="12274550" cy="2159000"/>
          </a:xfrm>
        </p:spPr>
        <p:txBody>
          <a:bodyPr/>
          <a:lstStyle/>
          <a:p>
            <a:pPr eaLnBrk="1" hangingPunct="1"/>
            <a:r>
              <a:rPr lang="en-US" b="1" dirty="0" smtClean="0"/>
              <a:t>Using Data Portals and Metadata Registries: </a:t>
            </a:r>
            <a:r>
              <a:rPr lang="en-US" sz="4800" dirty="0" smtClean="0"/>
              <a:t/>
            </a:r>
            <a:br>
              <a:rPr lang="en-US" sz="4800" dirty="0" smtClean="0"/>
            </a:br>
            <a:r>
              <a:rPr lang="en-US" dirty="0" smtClean="0"/>
              <a:t>Submitting Metadata to the GCMD</a:t>
            </a:r>
          </a:p>
        </p:txBody>
      </p:sp>
      <p:sp>
        <p:nvSpPr>
          <p:cNvPr id="19459" name="Rectangle 2"/>
          <p:cNvSpPr>
            <a:spLocks noGrp="1" noChangeArrowheads="1"/>
          </p:cNvSpPr>
          <p:nvPr>
            <p:ph type="body" idx="1"/>
          </p:nvPr>
        </p:nvSpPr>
        <p:spPr>
          <a:xfrm>
            <a:off x="501650" y="4838700"/>
            <a:ext cx="7975600" cy="1524000"/>
          </a:xfrm>
        </p:spPr>
        <p:txBody>
          <a:bodyPr/>
          <a:lstStyle/>
          <a:p>
            <a:pPr marL="0" indent="0" eaLnBrk="1" hangingPunct="1">
              <a:buFontTx/>
              <a:buNone/>
            </a:pPr>
            <a:r>
              <a:rPr lang="en-US" sz="2400" dirty="0" smtClean="0"/>
              <a:t>Lola Olsen</a:t>
            </a:r>
            <a:r>
              <a:rPr lang="en-US" sz="2400" baseline="30000" dirty="0" smtClean="0"/>
              <a:t>1 </a:t>
            </a:r>
            <a:r>
              <a:rPr lang="en-US" sz="2400" dirty="0" smtClean="0"/>
              <a:t>, Tyler Stevens</a:t>
            </a:r>
            <a:r>
              <a:rPr lang="en-US" sz="2400" baseline="30000" dirty="0" smtClean="0"/>
              <a:t>2</a:t>
            </a:r>
            <a:r>
              <a:rPr lang="en-US" sz="2400" dirty="0" smtClean="0"/>
              <a:t>, </a:t>
            </a:r>
          </a:p>
          <a:p>
            <a:pPr marL="0" indent="0" eaLnBrk="1" hangingPunct="1">
              <a:buFontTx/>
              <a:buNone/>
            </a:pPr>
            <a:r>
              <a:rPr lang="en-US" sz="2400" dirty="0" smtClean="0"/>
              <a:t>1 National Aeronautics and Space Administration (NASA)</a:t>
            </a:r>
          </a:p>
          <a:p>
            <a:pPr marL="0" indent="0" eaLnBrk="1" hangingPunct="1">
              <a:buFontTx/>
              <a:buNone/>
            </a:pPr>
            <a:r>
              <a:rPr lang="en-US" sz="2400" dirty="0" smtClean="0"/>
              <a:t>2 Wyle Information Systems (NASA Contractor)</a:t>
            </a:r>
          </a:p>
        </p:txBody>
      </p:sp>
      <p:pic>
        <p:nvPicPr>
          <p:cNvPr id="19461" name="Picture 6"/>
          <p:cNvPicPr>
            <a:picLocks noChangeAspect="1"/>
          </p:cNvPicPr>
          <p:nvPr/>
        </p:nvPicPr>
        <p:blipFill>
          <a:blip r:embed="rId3"/>
          <a:srcRect/>
          <a:stretch>
            <a:fillRect/>
          </a:stretch>
        </p:blipFill>
        <p:spPr bwMode="auto">
          <a:xfrm>
            <a:off x="501650" y="7607297"/>
            <a:ext cx="1657350" cy="1657350"/>
          </a:xfrm>
          <a:prstGeom prst="rect">
            <a:avLst/>
          </a:prstGeom>
          <a:noFill/>
          <a:ln w="9525">
            <a:noFill/>
            <a:miter lim="800000"/>
            <a:headEnd/>
            <a:tailEnd/>
          </a:ln>
        </p:spPr>
      </p:pic>
      <p:sp>
        <p:nvSpPr>
          <p:cNvPr id="6" name="Rectangle 2"/>
          <p:cNvSpPr txBox="1">
            <a:spLocks noChangeArrowheads="1"/>
          </p:cNvSpPr>
          <p:nvPr/>
        </p:nvSpPr>
        <p:spPr bwMode="auto">
          <a:xfrm>
            <a:off x="298450" y="152400"/>
            <a:ext cx="7042150" cy="106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a:lstStyle>
          <a:p>
            <a:pPr marL="0" indent="0" eaLnBrk="1" hangingPunct="1"/>
            <a:r>
              <a:rPr lang="en-US" sz="2400" dirty="0" smtClean="0"/>
              <a:t>Section:  </a:t>
            </a:r>
          </a:p>
          <a:p>
            <a:pPr marL="0" indent="0" eaLnBrk="1" hangingPunct="1"/>
            <a:r>
              <a:rPr lang="en-US" sz="2400" dirty="0" smtClean="0"/>
              <a:t>Local Data Management - Advertising Your Data  </a:t>
            </a:r>
          </a:p>
        </p:txBody>
      </p:sp>
      <p:sp>
        <p:nvSpPr>
          <p:cNvPr id="7" name="TextBox 6"/>
          <p:cNvSpPr txBox="1">
            <a:spLocks noChangeArrowheads="1"/>
          </p:cNvSpPr>
          <p:nvPr/>
        </p:nvSpPr>
        <p:spPr bwMode="auto">
          <a:xfrm>
            <a:off x="7724237" y="8775490"/>
            <a:ext cx="3159839"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200" dirty="0"/>
              <a:t>Copyright 2012 </a:t>
            </a:r>
            <a:r>
              <a:rPr lang="en-US" sz="1200" dirty="0" smtClean="0"/>
              <a:t>Lola Olsen &amp; Tyler Stevens.</a:t>
            </a:r>
            <a:endParaRPr lang="en-US" sz="1200" dirty="0"/>
          </a:p>
        </p:txBody>
      </p:sp>
      <p:pic>
        <p:nvPicPr>
          <p:cNvPr id="8" name="Picture 4">
            <a:hlinkClick r:id="rId4"/>
          </p:cNvPr>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23329" y="8701088"/>
            <a:ext cx="1049671" cy="369770"/>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pic>
        <p:nvPicPr>
          <p:cNvPr id="9" name="Picture 1" descr="DC-FullColor-01.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297" t="37932" r="12846" b="44067"/>
          <a:stretch>
            <a:fillRect/>
          </a:stretch>
        </p:blipFill>
        <p:spPr bwMode="auto">
          <a:xfrm>
            <a:off x="2387600" y="8024810"/>
            <a:ext cx="467201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 name="Rectangle 9"/>
          <p:cNvSpPr/>
          <p:nvPr/>
        </p:nvSpPr>
        <p:spPr>
          <a:xfrm>
            <a:off x="10083800" y="5112603"/>
            <a:ext cx="2540000" cy="830997"/>
          </a:xfrm>
          <a:prstGeom prst="rect">
            <a:avLst/>
          </a:prstGeom>
        </p:spPr>
        <p:txBody>
          <a:bodyPr wrap="square">
            <a:spAutoFit/>
          </a:bodyPr>
          <a:lstStyle/>
          <a:p>
            <a:pPr algn="r" eaLnBrk="1" hangingPunct="1"/>
            <a:r>
              <a:rPr lang="en-US" sz="2400" dirty="0" smtClean="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October 2012</a:t>
            </a:r>
            <a:endParaRPr lang="en-US" sz="2400" dirty="0">
              <a:solidFill>
                <a:srgbClr val="606060"/>
              </a:solidFill>
              <a:latin typeface="Helvetica Neue" charset="0"/>
              <a:sym typeface="Helvetica Neue" charset="0"/>
            </a:endParaRPr>
          </a:p>
        </p:txBody>
      </p:sp>
      <p:pic>
        <p:nvPicPr>
          <p:cNvPr id="11" name="Picture 25" descr="NASA insigniaCMYK"/>
          <p:cNvPicPr preferRelativeResize="0">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15389" y="6136781"/>
            <a:ext cx="1617125" cy="1293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77744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lstStyle/>
          <a:p>
            <a:pPr eaLnBrk="1" hangingPunct="1"/>
            <a:r>
              <a:rPr lang="en-US" smtClean="0"/>
              <a:t>Resources</a:t>
            </a:r>
          </a:p>
        </p:txBody>
      </p:sp>
      <p:sp>
        <p:nvSpPr>
          <p:cNvPr id="27651" name="Rectangle 2"/>
          <p:cNvSpPr>
            <a:spLocks noGrp="1" noChangeArrowheads="1"/>
          </p:cNvSpPr>
          <p:nvPr>
            <p:ph type="body" idx="1"/>
          </p:nvPr>
        </p:nvSpPr>
        <p:spPr/>
        <p:txBody>
          <a:bodyPr/>
          <a:lstStyle/>
          <a:p>
            <a:pPr eaLnBrk="1" hangingPunct="1">
              <a:spcAft>
                <a:spcPts val="600"/>
              </a:spcAft>
            </a:pPr>
            <a:r>
              <a:rPr lang="en-US" smtClean="0">
                <a:solidFill>
                  <a:schemeClr val="tx1"/>
                </a:solidFill>
              </a:rPr>
              <a:t>National Aeronautics and Space Administration (NASA). 2010. “Directory Interchange Format (DIF) Writer's Guide”.</a:t>
            </a:r>
            <a:br>
              <a:rPr lang="en-US" smtClean="0">
                <a:solidFill>
                  <a:schemeClr val="tx1"/>
                </a:solidFill>
              </a:rPr>
            </a:br>
            <a:r>
              <a:rPr lang="en-US" smtClean="0">
                <a:solidFill>
                  <a:schemeClr val="tx1"/>
                </a:solidFill>
              </a:rPr>
              <a:t>Global Change Master Directory. </a:t>
            </a:r>
            <a:r>
              <a:rPr lang="en-US" smtClean="0">
                <a:solidFill>
                  <a:schemeClr val="tx1"/>
                </a:solidFill>
                <a:hlinkClick r:id="rId3"/>
              </a:rPr>
              <a:t>http://gcmd.nasa.gov/User/difguide/</a:t>
            </a:r>
            <a:endParaRPr lang="en-US" smtClean="0">
              <a:solidFill>
                <a:schemeClr val="tx1"/>
              </a:solidFill>
            </a:endParaRPr>
          </a:p>
          <a:p>
            <a:pPr eaLnBrk="1" hangingPunct="1">
              <a:spcAft>
                <a:spcPts val="600"/>
              </a:spcAft>
            </a:pPr>
            <a:r>
              <a:rPr lang="en-US" smtClean="0">
                <a:solidFill>
                  <a:schemeClr val="tx1"/>
                </a:solidFill>
              </a:rPr>
              <a:t>National Aeronautics and Space Administration (NASA). Global Change Master Directory (GCMD). </a:t>
            </a:r>
            <a:r>
              <a:rPr lang="en-US" smtClean="0">
                <a:solidFill>
                  <a:schemeClr val="tx1"/>
                </a:solidFill>
                <a:hlinkClick r:id="rId4"/>
              </a:rPr>
              <a:t>http://gcmd.nasa.gov/</a:t>
            </a:r>
            <a:endParaRPr lang="en-US" smtClean="0">
              <a:solidFill>
                <a:schemeClr val="tx1"/>
              </a:solidFill>
            </a:endParaRPr>
          </a:p>
          <a:p>
            <a:pPr eaLnBrk="1" hangingPunct="1">
              <a:spcAft>
                <a:spcPts val="600"/>
              </a:spcAft>
            </a:pPr>
            <a:r>
              <a:rPr lang="en-US" smtClean="0">
                <a:solidFill>
                  <a:schemeClr val="tx1"/>
                </a:solidFill>
              </a:rPr>
              <a:t>National Aeronautics and Space Administration (NASA) GCMD docBUILDER: </a:t>
            </a:r>
            <a:r>
              <a:rPr lang="en-US" smtClean="0">
                <a:solidFill>
                  <a:schemeClr val="tx1"/>
                </a:solidFill>
                <a:hlinkClick r:id="rId5"/>
              </a:rPr>
              <a:t>http://gcmd.nasa.gov/User/authoring</a:t>
            </a:r>
            <a:endParaRPr lang="en-US" smtClean="0">
              <a:solidFill>
                <a:schemeClr val="tx1"/>
              </a:solidFill>
            </a:endParaRPr>
          </a:p>
          <a:p>
            <a:pPr eaLnBrk="1" hangingPunct="1">
              <a:spcAft>
                <a:spcPts val="600"/>
              </a:spcAft>
              <a:buFont typeface="Helvetica Neue" charset="0"/>
              <a:buNone/>
            </a:pPr>
            <a:endParaRPr lang="en-US" smtClean="0">
              <a:solidFill>
                <a:schemeClr val="tx1"/>
              </a:solidFill>
            </a:endParaRPr>
          </a:p>
          <a:p>
            <a:pPr eaLnBrk="1" hangingPunct="1">
              <a:spcAft>
                <a:spcPts val="600"/>
              </a:spcAft>
            </a:pPr>
            <a:endParaRPr lang="en-US" smtClean="0">
              <a:solidFill>
                <a:schemeClr val="tx1"/>
              </a:solidFill>
            </a:endParaRPr>
          </a:p>
          <a:p>
            <a:pPr eaLnBrk="1" hangingPunct="1">
              <a:spcAft>
                <a:spcPts val="600"/>
              </a:spcAft>
            </a:pPr>
            <a:endParaRPr lang="en-US" smtClean="0">
              <a:solidFill>
                <a:schemeClr val="tx1"/>
              </a:solidFill>
            </a:endParaRPr>
          </a:p>
          <a:p>
            <a:pPr eaLnBrk="1" hangingPunct="1">
              <a:spcAft>
                <a:spcPts val="600"/>
              </a:spcAft>
            </a:pPr>
            <a:endParaRPr lang="en-US" smtClean="0">
              <a:solidFill>
                <a:schemeClr val="tx1"/>
              </a:solidFill>
            </a:endParaRPr>
          </a:p>
          <a:p>
            <a:pPr eaLnBrk="1" hangingPunct="1">
              <a:spcAft>
                <a:spcPts val="600"/>
              </a:spcAft>
            </a:pPr>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mtClean="0"/>
              <a:t>Other Relevant Modules</a:t>
            </a:r>
          </a:p>
        </p:txBody>
      </p:sp>
      <p:sp>
        <p:nvSpPr>
          <p:cNvPr id="29699" name="Rectangle 2"/>
          <p:cNvSpPr>
            <a:spLocks noGrp="1" noChangeArrowheads="1"/>
          </p:cNvSpPr>
          <p:nvPr>
            <p:ph type="body" idx="1"/>
          </p:nvPr>
        </p:nvSpPr>
        <p:spPr/>
        <p:txBody>
          <a:bodyPr/>
          <a:lstStyle/>
          <a:p>
            <a:pPr eaLnBrk="1" hangingPunct="1"/>
            <a:r>
              <a:rPr lang="en-US" sz="4000" dirty="0" smtClean="0">
                <a:solidFill>
                  <a:schemeClr val="tx1"/>
                </a:solidFill>
              </a:rPr>
              <a:t>For more information about discovery metadata, see</a:t>
            </a:r>
          </a:p>
          <a:p>
            <a:pPr lvl="1" eaLnBrk="1" hangingPunct="1"/>
            <a:r>
              <a:rPr lang="en-US" sz="3600" i="1" dirty="0">
                <a:solidFill>
                  <a:schemeClr val="tx1"/>
                </a:solidFill>
              </a:rPr>
              <a:t>Local Data Management – Creating Documentation and Metadata:</a:t>
            </a:r>
            <a:r>
              <a:rPr lang="en-US" sz="3600" dirty="0">
                <a:solidFill>
                  <a:schemeClr val="tx1"/>
                </a:solidFill>
              </a:rPr>
              <a:t> </a:t>
            </a:r>
            <a:r>
              <a:rPr lang="en-US" sz="3600" dirty="0" smtClean="0">
                <a:solidFill>
                  <a:schemeClr val="tx1"/>
                </a:solidFill>
              </a:rPr>
              <a:t>  </a:t>
            </a:r>
            <a:r>
              <a:rPr lang="en-US" sz="3600" i="1" dirty="0" smtClean="0">
                <a:solidFill>
                  <a:schemeClr val="tx1"/>
                </a:solidFill>
              </a:rPr>
              <a:t>Metadata for Discovery</a:t>
            </a:r>
          </a:p>
          <a:p>
            <a:pPr eaLnBrk="1" hangingPunct="1"/>
            <a:r>
              <a:rPr lang="en-US" sz="4000" dirty="0" smtClean="0">
                <a:solidFill>
                  <a:schemeClr val="tx1"/>
                </a:solidFill>
              </a:rPr>
              <a:t>To find out additional ways to advertise your data, see</a:t>
            </a:r>
          </a:p>
          <a:p>
            <a:pPr lvl="1" eaLnBrk="1" hangingPunct="1"/>
            <a:r>
              <a:rPr lang="en-US" sz="3600" i="1" dirty="0">
                <a:solidFill>
                  <a:schemeClr val="tx1"/>
                </a:solidFill>
              </a:rPr>
              <a:t>Local Data Management – Advertising Your Data:  Using Data Portals and Metadata </a:t>
            </a:r>
            <a:r>
              <a:rPr lang="en-US" sz="3600" i="1" dirty="0" smtClean="0">
                <a:solidFill>
                  <a:schemeClr val="tx1"/>
                </a:solidFill>
              </a:rPr>
              <a:t>Registries</a:t>
            </a:r>
            <a:endParaRPr lang="en-US" sz="3600" dirty="0" smtClean="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3339" y="2286000"/>
            <a:ext cx="11861800" cy="1905000"/>
          </a:xfrm>
        </p:spPr>
        <p:txBody>
          <a:bodyPr/>
          <a:lstStyle/>
          <a:p>
            <a:pPr marL="0" indent="0">
              <a:buNone/>
            </a:pPr>
            <a:r>
              <a:rPr lang="en-US" sz="2400" dirty="0" smtClean="0"/>
              <a:t>Olsen, L. and T. Stevens, 2012</a:t>
            </a:r>
            <a:r>
              <a:rPr lang="en-US" sz="2400" dirty="0"/>
              <a:t>.  “Local Data </a:t>
            </a:r>
            <a:r>
              <a:rPr lang="en-US" sz="2400" dirty="0" smtClean="0"/>
              <a:t>Management – Advertising Your Data:  Using Data Portals and Metadata Registries; Submitting Metadata to the GCMD.”  </a:t>
            </a:r>
            <a:r>
              <a:rPr lang="en-US" sz="2400" dirty="0"/>
              <a:t>In Data Management for Scientists Short Course, edited by  Ruth Duerr and Nancy J. Hoebelheinrich, Federation of Earth Science Information Partners:  ESIP Commons.</a:t>
            </a:r>
            <a:r>
              <a:rPr lang="en-US" sz="2400" dirty="0" smtClean="0"/>
              <a:t> </a:t>
            </a:r>
            <a:r>
              <a:rPr lang="en-US" sz="2400" smtClean="0"/>
              <a:t>doi:10.7269/P35H7D63</a:t>
            </a:r>
          </a:p>
          <a:p>
            <a:pPr marL="0" indent="0">
              <a:buNone/>
            </a:pPr>
            <a:endParaRPr lang="en-US" dirty="0"/>
          </a:p>
        </p:txBody>
      </p:sp>
      <p:sp>
        <p:nvSpPr>
          <p:cNvPr id="3" name="Title 2"/>
          <p:cNvSpPr>
            <a:spLocks noGrp="1"/>
          </p:cNvSpPr>
          <p:nvPr>
            <p:ph type="title"/>
          </p:nvPr>
        </p:nvSpPr>
        <p:spPr/>
        <p:txBody>
          <a:bodyPr/>
          <a:lstStyle/>
          <a:p>
            <a:r>
              <a:rPr lang="en-US" dirty="0"/>
              <a:t>Recommended Citation</a:t>
            </a:r>
          </a:p>
        </p:txBody>
      </p:sp>
      <p:sp>
        <p:nvSpPr>
          <p:cNvPr id="4" name="TextBox 3"/>
          <p:cNvSpPr txBox="1">
            <a:spLocks noChangeArrowheads="1"/>
          </p:cNvSpPr>
          <p:nvPr/>
        </p:nvSpPr>
        <p:spPr bwMode="auto">
          <a:xfrm>
            <a:off x="558800" y="8763001"/>
            <a:ext cx="49530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800" dirty="0"/>
              <a:t>Copyright 2012 </a:t>
            </a:r>
            <a:r>
              <a:rPr lang="en-US" sz="1800" dirty="0" smtClean="0"/>
              <a:t>Lola Olsen and Tyler Stevens</a:t>
            </a:r>
            <a:r>
              <a:rPr lang="en-US" sz="1200" dirty="0" smtClean="0"/>
              <a:t>.</a:t>
            </a:r>
            <a:endParaRPr lang="en-US" sz="1200" dirty="0"/>
          </a:p>
        </p:txBody>
      </p:sp>
      <p:pic>
        <p:nvPicPr>
          <p:cNvPr id="6" name="Picture 4">
            <a:hlinkClick r:id="rId3"/>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93400" y="8498898"/>
            <a:ext cx="1614948" cy="568902"/>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7429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Overview</a:t>
            </a:r>
          </a:p>
        </p:txBody>
      </p:sp>
      <p:sp>
        <p:nvSpPr>
          <p:cNvPr id="20483" name="Content Placeholder 2"/>
          <p:cNvSpPr>
            <a:spLocks noGrp="1"/>
          </p:cNvSpPr>
          <p:nvPr>
            <p:ph idx="1"/>
          </p:nvPr>
        </p:nvSpPr>
        <p:spPr/>
        <p:txBody>
          <a:bodyPr/>
          <a:lstStyle/>
          <a:p>
            <a:r>
              <a:rPr lang="en-US" dirty="0" smtClean="0"/>
              <a:t>Introduction to the Global Change Master Directory (GCMD)</a:t>
            </a:r>
          </a:p>
          <a:p>
            <a:r>
              <a:rPr lang="en-US" dirty="0" smtClean="0"/>
              <a:t>Submitting Metadata using </a:t>
            </a:r>
            <a:r>
              <a:rPr lang="en-US" dirty="0" err="1" smtClean="0"/>
              <a:t>docBUILDER</a:t>
            </a:r>
            <a:endParaRPr lang="en-US" dirty="0" smtClean="0"/>
          </a:p>
          <a:p>
            <a:r>
              <a:rPr lang="en-US" dirty="0" smtClean="0"/>
              <a:t>Overview of </a:t>
            </a:r>
            <a:r>
              <a:rPr lang="en-US" dirty="0" err="1" smtClean="0"/>
              <a:t>docBUILDER</a:t>
            </a:r>
            <a:r>
              <a:rPr lang="en-US" dirty="0" smtClean="0"/>
              <a:t> Functionality</a:t>
            </a:r>
          </a:p>
          <a:p>
            <a:endParaRPr lang="en-US" dirty="0" smtClean="0"/>
          </a:p>
        </p:txBody>
      </p:sp>
      <p:pic>
        <p:nvPicPr>
          <p:cNvPr id="20484"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375" t="18750" r="6250" b="13281"/>
          <a:stretch>
            <a:fillRect/>
          </a:stretch>
        </p:blipFill>
        <p:spPr bwMode="auto">
          <a:xfrm>
            <a:off x="4292600" y="4800600"/>
            <a:ext cx="7620000" cy="4635500"/>
          </a:xfrm>
          <a:prstGeom prst="rect">
            <a:avLst/>
          </a:prstGeom>
          <a:noFill/>
          <a:ln w="2540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0485" name="TextBox 6"/>
          <p:cNvSpPr txBox="1">
            <a:spLocks noChangeArrowheads="1"/>
          </p:cNvSpPr>
          <p:nvPr/>
        </p:nvSpPr>
        <p:spPr bwMode="auto">
          <a:xfrm>
            <a:off x="6350000" y="4354513"/>
            <a:ext cx="3505200"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800" b="1">
                <a:solidFill>
                  <a:schemeClr val="tx1"/>
                </a:solidFill>
                <a:latin typeface="Arial" pitchFamily="34" charset="0"/>
                <a:cs typeface="Arial" pitchFamily="34" charset="0"/>
              </a:rPr>
              <a:t>GCMD Homepage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Global Change Master Directory</a:t>
            </a:r>
          </a:p>
        </p:txBody>
      </p:sp>
      <p:sp>
        <p:nvSpPr>
          <p:cNvPr id="21507" name="Content Placeholder 2"/>
          <p:cNvSpPr>
            <a:spLocks noGrp="1"/>
          </p:cNvSpPr>
          <p:nvPr>
            <p:ph idx="1"/>
          </p:nvPr>
        </p:nvSpPr>
        <p:spPr/>
        <p:txBody>
          <a:bodyPr/>
          <a:lstStyle/>
          <a:p>
            <a:pPr>
              <a:spcAft>
                <a:spcPts val="600"/>
              </a:spcAft>
            </a:pPr>
            <a:r>
              <a:rPr lang="en-US" smtClean="0">
                <a:solidFill>
                  <a:schemeClr val="tx1"/>
                </a:solidFill>
              </a:rPr>
              <a:t>The GCMD enables the scientific community to discover and access over 25,000 Earth science data sets and services.</a:t>
            </a:r>
          </a:p>
          <a:p>
            <a:pPr>
              <a:spcAft>
                <a:spcPts val="600"/>
              </a:spcAft>
            </a:pPr>
            <a:r>
              <a:rPr lang="en-US" smtClean="0">
                <a:solidFill>
                  <a:schemeClr val="tx1"/>
                </a:solidFill>
              </a:rPr>
              <a:t>The GCMD uses the Directory Interchange Format (DIF), a  discovery metadata standard used by NASA and the Committee on Earth Observation Satellites (CEOS).</a:t>
            </a:r>
          </a:p>
          <a:p>
            <a:pPr>
              <a:spcAft>
                <a:spcPts val="600"/>
              </a:spcAft>
            </a:pPr>
            <a:r>
              <a:rPr lang="en-US" smtClean="0">
                <a:solidFill>
                  <a:schemeClr val="tx1"/>
                </a:solidFill>
              </a:rPr>
              <a:t>The DIF contains specific information that allows users to more easily find a data set and/or service, and determine its appropriateness for their needs.</a:t>
            </a:r>
          </a:p>
          <a:p>
            <a:pPr>
              <a:spcAft>
                <a:spcPts val="600"/>
              </a:spcAft>
            </a:pPr>
            <a:r>
              <a:rPr lang="en-US" smtClean="0">
                <a:solidFill>
                  <a:schemeClr val="tx1"/>
                </a:solidFill>
              </a:rPr>
              <a:t>Submitting metadata will allow it to be searchable in the GCMD and Google. </a:t>
            </a:r>
          </a:p>
          <a:p>
            <a:pPr>
              <a:spcAft>
                <a:spcPts val="600"/>
              </a:spcAft>
            </a:pPr>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Submitting Metadata</a:t>
            </a:r>
          </a:p>
        </p:txBody>
      </p:sp>
      <p:sp>
        <p:nvSpPr>
          <p:cNvPr id="22531" name="Content Placeholder 2"/>
          <p:cNvSpPr>
            <a:spLocks noGrp="1"/>
          </p:cNvSpPr>
          <p:nvPr>
            <p:ph idx="1"/>
          </p:nvPr>
        </p:nvSpPr>
        <p:spPr>
          <a:xfrm>
            <a:off x="635000" y="2362200"/>
            <a:ext cx="12026900" cy="6565900"/>
          </a:xfrm>
        </p:spPr>
        <p:txBody>
          <a:bodyPr/>
          <a:lstStyle/>
          <a:p>
            <a:pPr>
              <a:spcAft>
                <a:spcPts val="600"/>
              </a:spcAft>
            </a:pPr>
            <a:r>
              <a:rPr lang="en-US" smtClean="0">
                <a:solidFill>
                  <a:schemeClr val="tx1"/>
                </a:solidFill>
                <a:cs typeface="Arial" pitchFamily="34" charset="0"/>
              </a:rPr>
              <a:t>docBUILDER is a free, online tool for creating, updating, and submitting DIF metadata entries to the GCMD. </a:t>
            </a:r>
          </a:p>
          <a:p>
            <a:pPr lvl="1">
              <a:spcAft>
                <a:spcPts val="600"/>
              </a:spcAft>
            </a:pPr>
            <a:r>
              <a:rPr lang="en-US" smtClean="0">
                <a:solidFill>
                  <a:schemeClr val="tx1"/>
                </a:solidFill>
                <a:cs typeface="Arial" pitchFamily="34" charset="0"/>
              </a:rPr>
              <a:t>Provides a check-list of required, highly recommended, and recommended fields to populate. </a:t>
            </a:r>
          </a:p>
          <a:p>
            <a:pPr lvl="1" algn="just">
              <a:spcAft>
                <a:spcPts val="600"/>
              </a:spcAft>
            </a:pPr>
            <a:r>
              <a:rPr lang="en-US" smtClean="0">
                <a:solidFill>
                  <a:schemeClr val="tx1"/>
                </a:solidFill>
                <a:cs typeface="Arial" pitchFamily="34" charset="0"/>
              </a:rPr>
              <a:t>Checks for valid and complete values in metadata fields.</a:t>
            </a:r>
          </a:p>
          <a:p>
            <a:pPr lvl="1">
              <a:spcAft>
                <a:spcPts val="600"/>
              </a:spcAft>
            </a:pPr>
            <a:r>
              <a:rPr lang="en-US" smtClean="0">
                <a:solidFill>
                  <a:schemeClr val="tx1"/>
                </a:solidFill>
                <a:cs typeface="Arial" pitchFamily="34" charset="0"/>
              </a:rPr>
              <a:t>Allows for templates when creating entries with duplicate information.</a:t>
            </a:r>
          </a:p>
          <a:p>
            <a:pPr>
              <a:spcAft>
                <a:spcPts val="600"/>
              </a:spcAft>
            </a:pPr>
            <a:r>
              <a:rPr lang="en-US" smtClean="0">
                <a:solidFill>
                  <a:schemeClr val="tx1"/>
                </a:solidFill>
                <a:cs typeface="Arial" pitchFamily="34" charset="0"/>
              </a:rPr>
              <a:t>Users can register for an account at </a:t>
            </a:r>
            <a:r>
              <a:rPr lang="en-US" smtClean="0">
                <a:solidFill>
                  <a:schemeClr val="tx1"/>
                </a:solidFill>
                <a:cs typeface="Arial" pitchFamily="34" charset="0"/>
                <a:hlinkClick r:id="rId3"/>
              </a:rPr>
              <a:t>https://urs.eosdis.nasa.gov/</a:t>
            </a:r>
            <a:endParaRPr lang="en-US" smtClean="0">
              <a:solidFill>
                <a:schemeClr val="tx1"/>
              </a:solidFill>
              <a:cs typeface="Arial" pitchFamily="34" charset="0"/>
            </a:endParaRPr>
          </a:p>
          <a:p>
            <a:pPr>
              <a:spcAft>
                <a:spcPts val="600"/>
              </a:spcAft>
            </a:pPr>
            <a:r>
              <a:rPr lang="en-US" smtClean="0">
                <a:solidFill>
                  <a:schemeClr val="tx1"/>
                </a:solidFill>
                <a:cs typeface="Arial" pitchFamily="34" charset="0"/>
              </a:rPr>
              <a:t>Users can access docBUILDER at </a:t>
            </a:r>
            <a:r>
              <a:rPr lang="en-US" smtClean="0">
                <a:solidFill>
                  <a:schemeClr val="tx1"/>
                </a:solidFill>
                <a:cs typeface="Arial" pitchFamily="34" charset="0"/>
                <a:hlinkClick r:id="rId4"/>
              </a:rPr>
              <a:t>http://gcmd.nasa.gov/User/authoring</a:t>
            </a:r>
            <a:endParaRPr lang="en-US" smtClean="0">
              <a:solidFill>
                <a:schemeClr val="tx1"/>
              </a:solidFill>
              <a:cs typeface="Arial" pitchFamily="34" charset="0"/>
            </a:endParaRPr>
          </a:p>
          <a:p>
            <a:pPr>
              <a:spcAft>
                <a:spcPts val="600"/>
              </a:spcAft>
            </a:pPr>
            <a:endParaRPr lang="en-US" smtClean="0">
              <a:solidFill>
                <a:schemeClr val="tx1"/>
              </a:solidFill>
            </a:endParaRPr>
          </a:p>
          <a:p>
            <a:pPr>
              <a:spcAft>
                <a:spcPts val="600"/>
              </a:spcAft>
            </a:pPr>
            <a:endParaRPr lang="en-US" smtClean="0">
              <a:solidFill>
                <a:schemeClr val="tx1"/>
              </a:solidFill>
            </a:endParaRPr>
          </a:p>
          <a:p>
            <a:pPr>
              <a:spcAft>
                <a:spcPts val="600"/>
              </a:spcAft>
            </a:pPr>
            <a:endParaRPr lang="en-US" smtClean="0">
              <a:solidFill>
                <a:schemeClr val="tx1"/>
              </a:solidFill>
            </a:endParaRPr>
          </a:p>
          <a:p>
            <a:pPr>
              <a:spcAft>
                <a:spcPts val="600"/>
              </a:spcAft>
            </a:pPr>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508000" y="584200"/>
            <a:ext cx="11861800" cy="1397000"/>
          </a:xfrm>
        </p:spPr>
        <p:txBody>
          <a:bodyPr/>
          <a:lstStyle/>
          <a:p>
            <a:r>
              <a:rPr lang="en-US" smtClean="0"/>
              <a:t>Using docBUILDER</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689" t="23962" r="11420" b="24425"/>
          <a:stretch>
            <a:fillRect/>
          </a:stretch>
        </p:blipFill>
        <p:spPr bwMode="auto">
          <a:xfrm>
            <a:off x="2387600" y="3505200"/>
            <a:ext cx="9296400" cy="5410200"/>
          </a:xfrm>
          <a:prstGeom prst="rect">
            <a:avLst/>
          </a:prstGeom>
          <a:noFill/>
          <a:ln w="9525">
            <a:solidFill>
              <a:srgbClr val="00206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3556" name="TextBox 5"/>
          <p:cNvSpPr txBox="1">
            <a:spLocks noChangeArrowheads="1"/>
          </p:cNvSpPr>
          <p:nvPr/>
        </p:nvSpPr>
        <p:spPr bwMode="auto">
          <a:xfrm>
            <a:off x="101600" y="4133850"/>
            <a:ext cx="1828800" cy="1200150"/>
          </a:xfrm>
          <a:prstGeom prst="rect">
            <a:avLst/>
          </a:prstGeom>
          <a:noFill/>
          <a:ln w="9525">
            <a:noFill/>
            <a:miter lim="800000"/>
            <a:headEnd/>
            <a:tailEnd/>
          </a:ln>
        </p:spPr>
        <p:txBody>
          <a:bodyPr>
            <a:spAutoFit/>
          </a:bodyPr>
          <a:lstStyle/>
          <a:p>
            <a:pPr>
              <a:defRPr/>
            </a:pPr>
            <a:r>
              <a:rPr lang="en-US" sz="2400" b="1" dirty="0">
                <a:solidFill>
                  <a:schemeClr val="tx1"/>
                </a:solidFill>
                <a:latin typeface="+mn-lt"/>
                <a:cs typeface="Arial" pitchFamily="34" charset="0"/>
              </a:rPr>
              <a:t>Checked When Completed</a:t>
            </a:r>
          </a:p>
        </p:txBody>
      </p:sp>
      <p:sp>
        <p:nvSpPr>
          <p:cNvPr id="23557" name="TextBox 6"/>
          <p:cNvSpPr txBox="1">
            <a:spLocks noChangeArrowheads="1"/>
          </p:cNvSpPr>
          <p:nvPr/>
        </p:nvSpPr>
        <p:spPr bwMode="auto">
          <a:xfrm>
            <a:off x="3759200" y="2209800"/>
            <a:ext cx="3886200" cy="830263"/>
          </a:xfrm>
          <a:prstGeom prst="rect">
            <a:avLst/>
          </a:prstGeom>
          <a:noFill/>
          <a:ln w="9525">
            <a:noFill/>
            <a:miter lim="800000"/>
            <a:headEnd/>
            <a:tailEnd/>
          </a:ln>
        </p:spPr>
        <p:txBody>
          <a:bodyPr>
            <a:spAutoFit/>
          </a:bodyPr>
          <a:lstStyle/>
          <a:p>
            <a:pPr>
              <a:defRPr/>
            </a:pPr>
            <a:r>
              <a:rPr lang="en-US" sz="2400" b="1" dirty="0">
                <a:solidFill>
                  <a:schemeClr val="tx1"/>
                </a:solidFill>
                <a:latin typeface="+mn-lt"/>
                <a:cs typeface="Arial" pitchFamily="34" charset="0"/>
              </a:rPr>
              <a:t>Validate Your Document </a:t>
            </a:r>
          </a:p>
          <a:p>
            <a:pPr>
              <a:defRPr/>
            </a:pPr>
            <a:r>
              <a:rPr lang="en-US" sz="2400" b="1" dirty="0">
                <a:solidFill>
                  <a:schemeClr val="tx1"/>
                </a:solidFill>
                <a:latin typeface="+mn-lt"/>
                <a:cs typeface="Arial" pitchFamily="34" charset="0"/>
              </a:rPr>
              <a:t>and/or Get Help</a:t>
            </a:r>
          </a:p>
        </p:txBody>
      </p:sp>
      <p:sp>
        <p:nvSpPr>
          <p:cNvPr id="23558" name="TextBox 7"/>
          <p:cNvSpPr txBox="1">
            <a:spLocks noChangeArrowheads="1"/>
          </p:cNvSpPr>
          <p:nvPr/>
        </p:nvSpPr>
        <p:spPr bwMode="auto">
          <a:xfrm>
            <a:off x="9017000" y="2133600"/>
            <a:ext cx="3733800" cy="830263"/>
          </a:xfrm>
          <a:prstGeom prst="rect">
            <a:avLst/>
          </a:prstGeom>
          <a:noFill/>
          <a:ln w="9525">
            <a:noFill/>
            <a:miter lim="800000"/>
            <a:headEnd/>
            <a:tailEnd/>
          </a:ln>
        </p:spPr>
        <p:txBody>
          <a:bodyPr>
            <a:spAutoFit/>
          </a:bodyPr>
          <a:lstStyle/>
          <a:p>
            <a:pPr>
              <a:defRPr/>
            </a:pPr>
            <a:r>
              <a:rPr lang="en-US" sz="2400" b="1" dirty="0">
                <a:solidFill>
                  <a:schemeClr val="tx1"/>
                </a:solidFill>
                <a:latin typeface="+mn-lt"/>
                <a:cs typeface="Arial" pitchFamily="34" charset="0"/>
              </a:rPr>
              <a:t>Submit Your Document </a:t>
            </a:r>
          </a:p>
          <a:p>
            <a:pPr>
              <a:defRPr/>
            </a:pPr>
            <a:r>
              <a:rPr lang="en-US" sz="2400" b="1" dirty="0">
                <a:solidFill>
                  <a:schemeClr val="tx1"/>
                </a:solidFill>
                <a:latin typeface="+mn-lt"/>
                <a:cs typeface="Arial" pitchFamily="34" charset="0"/>
              </a:rPr>
              <a:t>to the GCMD</a:t>
            </a:r>
          </a:p>
        </p:txBody>
      </p:sp>
      <p:sp>
        <p:nvSpPr>
          <p:cNvPr id="23559" name="TextBox 8"/>
          <p:cNvSpPr txBox="1">
            <a:spLocks noChangeArrowheads="1"/>
          </p:cNvSpPr>
          <p:nvPr/>
        </p:nvSpPr>
        <p:spPr bwMode="auto">
          <a:xfrm>
            <a:off x="4521200" y="9144000"/>
            <a:ext cx="4419600" cy="461963"/>
          </a:xfrm>
          <a:prstGeom prst="rect">
            <a:avLst/>
          </a:prstGeom>
          <a:noFill/>
          <a:ln w="9525">
            <a:noFill/>
            <a:miter lim="800000"/>
            <a:headEnd/>
            <a:tailEnd/>
          </a:ln>
        </p:spPr>
        <p:txBody>
          <a:bodyPr>
            <a:spAutoFit/>
          </a:bodyPr>
          <a:lstStyle/>
          <a:p>
            <a:pPr>
              <a:defRPr/>
            </a:pPr>
            <a:r>
              <a:rPr lang="en-US" sz="2400" b="1" dirty="0">
                <a:solidFill>
                  <a:schemeClr val="tx1"/>
                </a:solidFill>
                <a:latin typeface="+mn-lt"/>
                <a:cs typeface="Arial" pitchFamily="34" charset="0"/>
              </a:rPr>
              <a:t>Populate Metadata Fields</a:t>
            </a:r>
          </a:p>
        </p:txBody>
      </p:sp>
      <p:grpSp>
        <p:nvGrpSpPr>
          <p:cNvPr id="23560" name="Group 12"/>
          <p:cNvGrpSpPr>
            <a:grpSpLocks/>
          </p:cNvGrpSpPr>
          <p:nvPr/>
        </p:nvGrpSpPr>
        <p:grpSpPr bwMode="auto">
          <a:xfrm>
            <a:off x="2463800" y="7696200"/>
            <a:ext cx="8305800" cy="1447800"/>
            <a:chOff x="1752600" y="4876801"/>
            <a:chExt cx="6629399" cy="1447799"/>
          </a:xfrm>
        </p:grpSpPr>
        <p:sp>
          <p:nvSpPr>
            <p:cNvPr id="14" name="Right Brace 13"/>
            <p:cNvSpPr/>
            <p:nvPr/>
          </p:nvSpPr>
          <p:spPr>
            <a:xfrm rot="5400000">
              <a:off x="4686300" y="1943101"/>
              <a:ext cx="761999" cy="6629399"/>
            </a:xfrm>
            <a:prstGeom prst="rightBrace">
              <a:avLst>
                <a:gd name="adj1" fmla="val 8333"/>
                <a:gd name="adj2" fmla="val 49569"/>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p>
          </p:txBody>
        </p:sp>
        <p:cxnSp>
          <p:nvCxnSpPr>
            <p:cNvPr id="15" name="Straight Connector 14"/>
            <p:cNvCxnSpPr/>
            <p:nvPr/>
          </p:nvCxnSpPr>
          <p:spPr>
            <a:xfrm rot="5400000">
              <a:off x="4724312" y="5943600"/>
              <a:ext cx="76199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561" name="Straight Arrow Connector 16"/>
          <p:cNvCxnSpPr>
            <a:cxnSpLocks noChangeShapeType="1"/>
          </p:cNvCxnSpPr>
          <p:nvPr/>
        </p:nvCxnSpPr>
        <p:spPr bwMode="auto">
          <a:xfrm flipV="1">
            <a:off x="1625600" y="4495800"/>
            <a:ext cx="762000" cy="304800"/>
          </a:xfrm>
          <a:prstGeom prst="straightConnector1">
            <a:avLst/>
          </a:prstGeom>
          <a:noFill/>
          <a:ln w="50800" algn="ctr">
            <a:solidFill>
              <a:srgbClr val="000000"/>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23562" name="Straight Arrow Connector 30"/>
          <p:cNvCxnSpPr>
            <a:cxnSpLocks noChangeShapeType="1"/>
          </p:cNvCxnSpPr>
          <p:nvPr/>
        </p:nvCxnSpPr>
        <p:spPr bwMode="auto">
          <a:xfrm rot="5400000">
            <a:off x="4025900" y="3009900"/>
            <a:ext cx="685800" cy="609600"/>
          </a:xfrm>
          <a:prstGeom prst="straightConnector1">
            <a:avLst/>
          </a:prstGeom>
          <a:noFill/>
          <a:ln w="50800" algn="ctr">
            <a:solidFill>
              <a:srgbClr val="000000"/>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23563" name="Straight Arrow Connector 33"/>
          <p:cNvCxnSpPr>
            <a:cxnSpLocks noChangeShapeType="1"/>
          </p:cNvCxnSpPr>
          <p:nvPr/>
        </p:nvCxnSpPr>
        <p:spPr bwMode="auto">
          <a:xfrm rot="5400000">
            <a:off x="10617200" y="3200400"/>
            <a:ext cx="533400" cy="228600"/>
          </a:xfrm>
          <a:prstGeom prst="straightConnector1">
            <a:avLst/>
          </a:prstGeom>
          <a:noFill/>
          <a:ln w="50800" algn="ctr">
            <a:solidFill>
              <a:srgbClr val="000000"/>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Using docBUILDER – Example of </a:t>
            </a:r>
            <a:br>
              <a:rPr lang="en-US" smtClean="0"/>
            </a:br>
            <a:r>
              <a:rPr lang="en-US" smtClean="0"/>
              <a:t>Fields and Entering Information</a:t>
            </a:r>
          </a:p>
        </p:txBody>
      </p:sp>
      <p:sp>
        <p:nvSpPr>
          <p:cNvPr id="24579" name="Content Placeholder 2"/>
          <p:cNvSpPr>
            <a:spLocks noGrp="1"/>
          </p:cNvSpPr>
          <p:nvPr>
            <p:ph idx="1"/>
          </p:nvPr>
        </p:nvSpPr>
        <p:spPr>
          <a:xfrm>
            <a:off x="2019300" y="2438400"/>
            <a:ext cx="4025900" cy="800100"/>
          </a:xfrm>
        </p:spPr>
        <p:txBody>
          <a:bodyPr/>
          <a:lstStyle/>
          <a:p>
            <a:pPr algn="ctr">
              <a:buFont typeface="Helvetica Neue" charset="0"/>
              <a:buNone/>
            </a:pPr>
            <a:r>
              <a:rPr lang="en-US" b="1" smtClean="0">
                <a:solidFill>
                  <a:schemeClr val="tx1"/>
                </a:solidFill>
              </a:rPr>
              <a:t>Science Keywords</a:t>
            </a:r>
          </a:p>
        </p:txBody>
      </p:sp>
      <p:pic>
        <p:nvPicPr>
          <p:cNvPr id="24580"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602" t="33186" r="15118" b="9293"/>
          <a:stretch>
            <a:fillRect/>
          </a:stretch>
        </p:blipFill>
        <p:spPr bwMode="auto">
          <a:xfrm>
            <a:off x="635000" y="3124200"/>
            <a:ext cx="6705600" cy="4953000"/>
          </a:xfrm>
          <a:prstGeom prst="rect">
            <a:avLst/>
          </a:prstGeom>
          <a:noFill/>
          <a:ln w="2540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Content Placeholder 2"/>
          <p:cNvSpPr txBox="1">
            <a:spLocks/>
          </p:cNvSpPr>
          <p:nvPr/>
        </p:nvSpPr>
        <p:spPr bwMode="auto">
          <a:xfrm>
            <a:off x="8178800" y="3276600"/>
            <a:ext cx="4025900" cy="800100"/>
          </a:xfrm>
          <a:prstGeom prst="rect">
            <a:avLst/>
          </a:prstGeom>
          <a:noFill/>
          <a:ln w="9525">
            <a:noFill/>
            <a:miter lim="800000"/>
            <a:headEnd/>
            <a:tailEnd/>
          </a:ln>
        </p:spPr>
        <p:txBody>
          <a:bodyPr lIns="50800" tIns="50800" rIns="50800" bIns="50800"/>
          <a:lstStyle/>
          <a:p>
            <a:pPr marL="266700" indent="-266700" eaLnBrk="0" hangingPunct="0">
              <a:spcBef>
                <a:spcPts val="600"/>
              </a:spcBef>
              <a:buClr>
                <a:srgbClr val="606060"/>
              </a:buClr>
              <a:buSzPct val="100000"/>
              <a:defRPr/>
            </a:pPr>
            <a:r>
              <a:rPr lang="en-US" sz="3400" b="1" kern="0" dirty="0">
                <a:solidFill>
                  <a:schemeClr val="tx1"/>
                </a:solidFill>
                <a:latin typeface="+mn-lt"/>
                <a:ea typeface="+mn-ea"/>
                <a:sym typeface="Helvetica Neue" charset="0"/>
              </a:rPr>
              <a:t>Data Center</a:t>
            </a:r>
          </a:p>
        </p:txBody>
      </p:sp>
      <p:pic>
        <p:nvPicPr>
          <p:cNvPr id="24582" name="Picture 3"/>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843" t="20796" r="32559" b="4868"/>
          <a:stretch>
            <a:fillRect/>
          </a:stretch>
        </p:blipFill>
        <p:spPr bwMode="auto">
          <a:xfrm>
            <a:off x="7797800" y="3962400"/>
            <a:ext cx="4702175" cy="5638800"/>
          </a:xfrm>
          <a:prstGeom prst="rect">
            <a:avLst/>
          </a:prstGeom>
          <a:noFill/>
          <a:ln w="2540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Submitted Metadata Document</a:t>
            </a:r>
          </a:p>
        </p:txBody>
      </p:sp>
      <p:sp>
        <p:nvSpPr>
          <p:cNvPr id="25603" name="Content Placeholder 2"/>
          <p:cNvSpPr>
            <a:spLocks noGrp="1"/>
          </p:cNvSpPr>
          <p:nvPr>
            <p:ph idx="1"/>
          </p:nvPr>
        </p:nvSpPr>
        <p:spPr>
          <a:xfrm>
            <a:off x="571500" y="2133600"/>
            <a:ext cx="11861800" cy="533400"/>
          </a:xfrm>
        </p:spPr>
        <p:txBody>
          <a:bodyPr/>
          <a:lstStyle/>
          <a:p>
            <a:pPr>
              <a:buFont typeface="Helvetica Neue" charset="0"/>
              <a:buNone/>
            </a:pPr>
            <a:r>
              <a:rPr lang="en-US" smtClean="0">
                <a:solidFill>
                  <a:schemeClr val="tx1"/>
                </a:solidFill>
              </a:rPr>
              <a:t>	Example of a completed metadata document in the GCMD</a:t>
            </a:r>
          </a:p>
          <a:p>
            <a:endParaRPr lang="en-US" smtClean="0">
              <a:solidFill>
                <a:schemeClr val="tx1"/>
              </a:solidFill>
            </a:endParaRPr>
          </a:p>
        </p:txBody>
      </p:sp>
      <p:pic>
        <p:nvPicPr>
          <p:cNvPr id="2560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5625" t="7031" r="27499" b="2344"/>
          <a:stretch>
            <a:fillRect/>
          </a:stretch>
        </p:blipFill>
        <p:spPr bwMode="auto">
          <a:xfrm>
            <a:off x="939800" y="2895600"/>
            <a:ext cx="4572000" cy="6629400"/>
          </a:xfrm>
          <a:prstGeom prst="rect">
            <a:avLst/>
          </a:prstGeom>
          <a:noFill/>
          <a:ln w="2540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5605" name="Picture 4"/>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5635" t="883" r="26875" b="23573"/>
          <a:stretch>
            <a:fillRect/>
          </a:stretch>
        </p:blipFill>
        <p:spPr bwMode="auto">
          <a:xfrm>
            <a:off x="5816600" y="2895600"/>
            <a:ext cx="4572000" cy="6629400"/>
          </a:xfrm>
          <a:prstGeom prst="rect">
            <a:avLst/>
          </a:prstGeom>
          <a:noFill/>
          <a:ln w="2540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Relevance to Data Management	</a:t>
            </a:r>
          </a:p>
        </p:txBody>
      </p:sp>
      <p:sp>
        <p:nvSpPr>
          <p:cNvPr id="26627" name="Content Placeholder 2"/>
          <p:cNvSpPr>
            <a:spLocks noGrp="1"/>
          </p:cNvSpPr>
          <p:nvPr>
            <p:ph idx="1"/>
          </p:nvPr>
        </p:nvSpPr>
        <p:spPr/>
        <p:txBody>
          <a:bodyPr/>
          <a:lstStyle/>
          <a:p>
            <a:pPr>
              <a:spcAft>
                <a:spcPts val="600"/>
              </a:spcAft>
            </a:pPr>
            <a:r>
              <a:rPr lang="en-US" smtClean="0">
                <a:solidFill>
                  <a:schemeClr val="tx1"/>
                </a:solidFill>
              </a:rPr>
              <a:t>Creating and maintaining metadata is part of the data management lifecycle.</a:t>
            </a:r>
          </a:p>
          <a:p>
            <a:pPr>
              <a:spcAft>
                <a:spcPts val="600"/>
              </a:spcAft>
            </a:pPr>
            <a:r>
              <a:rPr lang="en-US" smtClean="0">
                <a:solidFill>
                  <a:schemeClr val="tx1"/>
                </a:solidFill>
              </a:rPr>
              <a:t>docBUILDER makes it easy for users to update/maintain their metadata entries.</a:t>
            </a:r>
          </a:p>
          <a:p>
            <a:pPr>
              <a:spcAft>
                <a:spcPts val="600"/>
              </a:spcAft>
            </a:pPr>
            <a:r>
              <a:rPr lang="en-US" smtClean="0">
                <a:solidFill>
                  <a:schemeClr val="tx1"/>
                </a:solidFill>
              </a:rPr>
              <a:t>DIF entries provide a direct link (i.e. </a:t>
            </a:r>
            <a:r>
              <a:rPr lang="en-US" sz="2800" smtClean="0">
                <a:solidFill>
                  <a:schemeClr val="tx1"/>
                </a:solidFill>
                <a:hlinkClick r:id="rId3"/>
              </a:rPr>
              <a:t>http://gcmd.nasa.gov/getdif.htm?GES_DISC_AIRI2CCF_NRT_V005</a:t>
            </a:r>
            <a:r>
              <a:rPr lang="en-US" smtClean="0">
                <a:solidFill>
                  <a:schemeClr val="tx1"/>
                </a:solidFill>
              </a:rPr>
              <a:t>) to metadata that can be added to data management reports.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a:lstStyle/>
          <a:p>
            <a:pPr eaLnBrk="1" hangingPunct="1"/>
            <a:r>
              <a:rPr lang="en-US" smtClean="0"/>
              <a:t>References</a:t>
            </a:r>
          </a:p>
        </p:txBody>
      </p:sp>
      <p:sp>
        <p:nvSpPr>
          <p:cNvPr id="28675" name="Rectangle 2"/>
          <p:cNvSpPr>
            <a:spLocks noGrp="1" noChangeArrowheads="1"/>
          </p:cNvSpPr>
          <p:nvPr>
            <p:ph type="body" idx="1"/>
          </p:nvPr>
        </p:nvSpPr>
        <p:spPr/>
        <p:txBody>
          <a:bodyPr/>
          <a:lstStyle/>
          <a:p>
            <a:pPr eaLnBrk="1" hangingPunct="1"/>
            <a:r>
              <a:rPr lang="en-US" sz="2400" dirty="0" smtClean="0">
                <a:solidFill>
                  <a:schemeClr val="tx1"/>
                </a:solidFill>
              </a:rPr>
              <a:t>Ritz, S. “GCMD/IDN: Advances in Keyword and Metadata Interoperability”.  Documenting Data in Multiple Dialects. Federation of Earth Science Information Partners (ESIP) Summer Meeting, Madison, WI, USA, 16-19 July 2012. (Presentation). </a:t>
            </a:r>
            <a:r>
              <a:rPr lang="en-US" sz="2400" dirty="0" smtClean="0">
                <a:solidFill>
                  <a:schemeClr val="tx1"/>
                </a:solidFill>
                <a:hlinkClick r:id="rId3"/>
              </a:rPr>
              <a:t>http://commons.esipfed.org/node/450</a:t>
            </a:r>
            <a:endParaRPr lang="en-US" sz="2400" dirty="0" smtClean="0">
              <a:solidFill>
                <a:schemeClr val="tx1"/>
              </a:solidFill>
            </a:endParaRPr>
          </a:p>
          <a:p>
            <a:pPr eaLnBrk="1" hangingPunct="1"/>
            <a:r>
              <a:rPr lang="en-US" sz="2400" dirty="0" smtClean="0">
                <a:solidFill>
                  <a:schemeClr val="tx1"/>
                </a:solidFill>
              </a:rPr>
              <a:t>Aleman, A., L. Olsen, S. Ritz, M. </a:t>
            </a:r>
            <a:r>
              <a:rPr lang="en-US" sz="2400" dirty="0" err="1" smtClean="0">
                <a:solidFill>
                  <a:schemeClr val="tx1"/>
                </a:solidFill>
              </a:rPr>
              <a:t>Morahan</a:t>
            </a:r>
            <a:r>
              <a:rPr lang="en-US" sz="2400" dirty="0" smtClean="0">
                <a:solidFill>
                  <a:schemeClr val="tx1"/>
                </a:solidFill>
              </a:rPr>
              <a:t>, L. </a:t>
            </a:r>
            <a:r>
              <a:rPr lang="en-US" sz="2400" dirty="0" err="1" smtClean="0">
                <a:solidFill>
                  <a:schemeClr val="tx1"/>
                </a:solidFill>
              </a:rPr>
              <a:t>Cepero</a:t>
            </a:r>
            <a:r>
              <a:rPr lang="en-US" sz="2400" dirty="0" smtClean="0">
                <a:solidFill>
                  <a:schemeClr val="tx1"/>
                </a:solidFill>
              </a:rPr>
              <a:t>, T. Stevens. "NASA's Global Change Master Directory: Discover and Access Earth Science Data Sets, Related Data Services, and Climate Diagnostics". Federation of Earth Science Information Partners (ESIP) Winter Meeting, Washington D.C., 4-6 January 2012. (Poster) . </a:t>
            </a:r>
            <a:r>
              <a:rPr lang="en-US" sz="2400" dirty="0" smtClean="0">
                <a:solidFill>
                  <a:schemeClr val="tx1"/>
                </a:solidFill>
                <a:hlinkClick r:id="rId4"/>
              </a:rPr>
              <a:t>http://wiki.esipfed.org/index.php/2012_Winter_Meeting_Poster_Session</a:t>
            </a:r>
            <a:endParaRPr lang="en-US" sz="2400" dirty="0" smtClean="0">
              <a:solidFill>
                <a:schemeClr val="tx1"/>
              </a:solidFill>
            </a:endParaRPr>
          </a:p>
          <a:p>
            <a:pPr eaLnBrk="1" hangingPunct="1"/>
            <a:r>
              <a:rPr lang="en-US" sz="2400" dirty="0" smtClean="0">
                <a:solidFill>
                  <a:schemeClr val="tx1"/>
                </a:solidFill>
              </a:rPr>
              <a:t>Aleman, A., L. Olsen, T. Stevens, S. Ritz, M. </a:t>
            </a:r>
            <a:r>
              <a:rPr lang="en-US" sz="2400" dirty="0" err="1" smtClean="0">
                <a:solidFill>
                  <a:schemeClr val="tx1"/>
                </a:solidFill>
              </a:rPr>
              <a:t>Morahan</a:t>
            </a:r>
            <a:r>
              <a:rPr lang="en-US" sz="2400" dirty="0" smtClean="0">
                <a:solidFill>
                  <a:schemeClr val="tx1"/>
                </a:solidFill>
              </a:rPr>
              <a:t>, L. </a:t>
            </a:r>
            <a:r>
              <a:rPr lang="en-US" sz="2400" dirty="0" err="1" smtClean="0">
                <a:solidFill>
                  <a:schemeClr val="tx1"/>
                </a:solidFill>
              </a:rPr>
              <a:t>Cepero</a:t>
            </a:r>
            <a:r>
              <a:rPr lang="en-US" sz="2400" dirty="0" smtClean="0">
                <a:solidFill>
                  <a:schemeClr val="tx1"/>
                </a:solidFill>
              </a:rPr>
              <a:t>. "NASA's Global Change Master Directory: Discover and Access Earth Science Data Sets, Related Data Services, and Climate Diagnostics." American Geophysical Union Fall Meeting 2011, San Francisco, CA, 5-9 December 2011 (Poster). </a:t>
            </a:r>
            <a:r>
              <a:rPr lang="en-US" sz="2400" dirty="0" smtClean="0">
                <a:solidFill>
                  <a:schemeClr val="tx1"/>
                </a:solidFill>
                <a:hlinkClick r:id="rId5"/>
              </a:rPr>
              <a:t>http://fallmeeting.agu.org/2011/fall-meeting-2011-program-book/</a:t>
            </a:r>
            <a:endParaRPr lang="en-US" sz="2400" dirty="0" smtClean="0">
              <a:solidFill>
                <a:schemeClr val="tx1"/>
              </a:solidFill>
            </a:endParaRPr>
          </a:p>
          <a:p>
            <a:pPr eaLnBrk="1" hangingPunct="1">
              <a:buFont typeface="Helvetica Neue" charset="0"/>
              <a:buNone/>
            </a:pPr>
            <a:endParaRPr lang="en-US" sz="2400" dirty="0" smtClean="0">
              <a:solidFill>
                <a:schemeClr val="tx1"/>
              </a:solidFill>
            </a:endParaRPr>
          </a:p>
          <a:p>
            <a:pPr eaLnBrk="1" hangingPunct="1"/>
            <a:endParaRPr lang="en-US" sz="2400" dirty="0" smtClean="0">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6126</TotalTime>
  <Pages>0</Pages>
  <Words>2139</Words>
  <Characters>0</Characters>
  <Application>Microsoft Macintosh PowerPoint</Application>
  <PresentationFormat>Custom</PresentationFormat>
  <Lines>0</Lines>
  <Paragraphs>123</Paragraphs>
  <Slides>12</Slides>
  <Notes>12</Notes>
  <HiddenSlides>0</HiddenSlides>
  <MMClips>0</MMClips>
  <ScaleCrop>false</ScaleCrop>
  <HeadingPairs>
    <vt:vector size="4" baseType="variant">
      <vt:variant>
        <vt:lpstr>Design Template</vt:lpstr>
      </vt:variant>
      <vt:variant>
        <vt:i4>19</vt:i4>
      </vt:variant>
      <vt:variant>
        <vt:lpstr>Slide Titles</vt:lpstr>
      </vt:variant>
      <vt:variant>
        <vt:i4>12</vt:i4>
      </vt:variant>
    </vt:vector>
  </HeadingPairs>
  <TitlesOfParts>
    <vt:vector size="31"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Using Data Portals and Metadata Registries:  Submitting Metadata to the GCMD</vt:lpstr>
      <vt:lpstr>Overview</vt:lpstr>
      <vt:lpstr>Global Change Master Directory</vt:lpstr>
      <vt:lpstr>Submitting Metadata</vt:lpstr>
      <vt:lpstr>Using docBUILDER</vt:lpstr>
      <vt:lpstr>Using docBUILDER – Example of  Fields and Entering Information</vt:lpstr>
      <vt:lpstr>Submitted Metadata Document</vt:lpstr>
      <vt:lpstr>Relevance to Data Management </vt:lpstr>
      <vt:lpstr>References</vt:lpstr>
      <vt:lpstr>Resources</vt:lpstr>
      <vt:lpstr>Other Relevant Modules</vt:lpstr>
      <vt:lpstr>Recommended Citation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Stevens, Tyler B. (GSFC-610.2)[Affiliate]</dc:creator>
  <cp:lastModifiedBy>Erin Robinson</cp:lastModifiedBy>
  <cp:revision>164</cp:revision>
  <dcterms:created xsi:type="dcterms:W3CDTF">2012-11-07T20:13:46Z</dcterms:created>
  <dcterms:modified xsi:type="dcterms:W3CDTF">2012-11-07T20:15:07Z</dcterms:modified>
</cp:coreProperties>
</file>