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theme/theme18.xml" ContentType="application/vnd.openxmlformats-officedocument.theme+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82.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80.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Override PartName="/ppt/slideLayouts/slideLayout51.xml" ContentType="application/vnd.openxmlformats-officedocument.presentationml.slideLayout+xml"/>
  <Default Extension="jpeg" ContentType="image/jpeg"/>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Layouts/slideLayout179.xml" ContentType="application/vnd.openxmlformats-officedocument.presentationml.slideLayout+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slideLayouts/slideLayout209.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199.xml" ContentType="application/vnd.openxmlformats-officedocument.presentationml.slideLayout+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Layouts/slideLayout177.xml" ContentType="application/vnd.openxmlformats-officedocument.presentationml.slideLayout+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slideLayouts/slideLayout113.xml" ContentType="application/vnd.openxmlformats-officedocument.presentationml.slideLayout+xml"/>
  <Override PartName="/ppt/slideLayouts/slideLayout207.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Layouts/slideLayout28.xml" ContentType="application/vnd.openxmlformats-officedocument.presentationml.slideLayout+xml"/>
  <Override PartName="/ppt/slideLayouts/slideLayout197.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205.xml" ContentType="application/vnd.openxmlformats-officedocument.presentationml.slideLayout+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95.xml" ContentType="application/vnd.openxmlformats-officedocument.presentationml.slideLayout+xml"/>
  <Override PartName="/ppt/slideLayouts/slideLayout131.xml" ContentType="application/vnd.openxmlformats-officedocument.presentationml.slideLayout+xml"/>
  <Override PartName="/ppt/slideLayouts/slideLayout189.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203.xml" ContentType="application/vnd.openxmlformats-officedocument.presentationml.slideLayout+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93.xml" ContentType="application/vnd.openxmlformats-officedocument.presentationml.slideLayout+xml"/>
  <Override PartName="/ppt/slideLayouts/slideLayout18.xml" ContentType="application/vnd.openxmlformats-officedocument.presentationml.slideLayout+xml"/>
  <Override PartName="/ppt/slideLayouts/slideLayout187.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slideLayouts/slideLayout201.xml" ContentType="application/vnd.openxmlformats-officedocument.presentationml.slideLayout+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91.xml" ContentType="application/vnd.openxmlformats-officedocument.presentationml.slideLayout+xml"/>
  <Override PartName="/ppt/slideLayouts/slideLayout16.xml" ContentType="application/vnd.openxmlformats-officedocument.presentationml.slideLayout+xml"/>
  <Override PartName="/ppt/slideLayouts/slideLayout185.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83.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81.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21.xml" ContentType="application/vnd.openxmlformats-officedocument.theme+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Layouts/slideLayout178.xml" ContentType="application/vnd.openxmlformats-officedocument.presentationml.slideLayout+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208.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198.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206.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96.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204.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Layouts/slideLayout152.xml" ContentType="application/vnd.openxmlformats-officedocument.presentationml.slideLayout+xml"/>
  <Override PartName="/ppt/slideLayouts/slideLayout89.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4.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188.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slideLayouts/slideLayout202.xml" ContentType="application/vnd.openxmlformats-officedocument.presentationml.slideLayout+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Layouts/slideLayout144.xml" ContentType="application/vnd.openxmlformats-officedocument.presentationml.slideLayout+xml"/>
  <Override PartName="/ppt/slideLayouts/slideLayout23.xml" ContentType="application/vnd.openxmlformats-officedocument.presentationml.slideLayout+xml"/>
  <Override PartName="/ppt/slideLayouts/slideLayout192.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186.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slideLayouts/slideLayout200.xml" ContentType="application/vnd.openxmlformats-officedocument.presentationml.slideLayout+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90.xml" ContentType="application/vnd.openxmlformats-officedocument.presentationml.slideLayout+xml"/>
  <Override PartName="/ppt/slideLayouts/slideLayout15.xml" ContentType="application/vnd.openxmlformats-officedocument.presentationml.slideLayout+xml"/>
  <Override PartName="/ppt/slideLayouts/slideLayout184.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Lst>
  <p:notesMasterIdLst>
    <p:notesMasterId r:id="rId31"/>
  </p:notesMasterIdLst>
  <p:handoutMasterIdLst>
    <p:handoutMasterId r:id="rId32"/>
  </p:handoutMasterIdLst>
  <p:sldIdLst>
    <p:sldId id="299" r:id="rId20"/>
    <p:sldId id="290" r:id="rId21"/>
    <p:sldId id="291" r:id="rId22"/>
    <p:sldId id="294" r:id="rId23"/>
    <p:sldId id="298" r:id="rId24"/>
    <p:sldId id="296" r:id="rId25"/>
    <p:sldId id="295" r:id="rId26"/>
    <p:sldId id="267" r:id="rId27"/>
    <p:sldId id="297" r:id="rId28"/>
    <p:sldId id="301" r:id="rId29"/>
    <p:sldId id="300" r:id="rId30"/>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333399"/>
    <a:srgbClr val="FF45F6"/>
    <a:srgbClr val="13F84F"/>
    <a:srgbClr val="02FEFE"/>
    <a:srgbClr val="83E3CD"/>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1142" autoAdjust="0"/>
  </p:normalViewPr>
  <p:slideViewPr>
    <p:cSldViewPr>
      <p:cViewPr varScale="1">
        <p:scale>
          <a:sx n="56" d="100"/>
          <a:sy n="56" d="100"/>
        </p:scale>
        <p:origin x="-1176" y="-112"/>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F99364-9C32-47AF-AB3F-E711DB882EA2}" type="datetime1">
              <a:rPr lang="en-US"/>
              <a:pPr/>
              <a:t>11/7/12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0"/>
                <a:cs typeface="ヒラギノ角ゴ ProN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E12695-21DC-4857-A68B-5D7FF2B8BC69}"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03650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4106F7F-830F-41FF-8E73-AA0314B46256}" type="datetime1">
              <a:rPr lang="en-US"/>
              <a:pPr/>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059AD10-BD4F-49CF-812B-F5E7E5FD6BEB}"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441104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Introduction:  </a:t>
            </a:r>
          </a:p>
          <a:p>
            <a:r>
              <a:rPr lang="en-US" sz="1200" kern="1200" dirty="0" smtClean="0">
                <a:solidFill>
                  <a:schemeClr val="tx1"/>
                </a:solidFill>
                <a:effectLst/>
                <a:latin typeface="+mn-lt"/>
                <a:ea typeface="MS PGothic" pitchFamily="34" charset="-128"/>
                <a:cs typeface="ＭＳ Ｐゴシック" charset="-128"/>
              </a:rPr>
              <a:t>This is the Federation of Earth Science Information Partners Data Management for Scientists Short Course, Section:  Local Data Management - Managing Your Data; Module:  Backing Up Your Data.</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Slide 1: Title:  Local Data Management - Managing Your Data:  Backing Up Your Data.</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This training module is part of the Federation of Earth Science Information Partners (or ESIP Federation's) Data Management for Scientists Short Course. The subject of this module is "Backing Up Your Data."  This module was authored by Robert Cook from the Oak Ridge National Laboratory.  Besides the ESIP Federation, sponsors of this Data Management for Scientists Short Course are the Data Conservancy and the United States National Oceanic and Atmospheric Administration (NOAA).</a:t>
            </a:r>
          </a:p>
          <a:p>
            <a:endParaRPr lang="en-US" dirty="0"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055BA5FA-E27C-4DB2-BD39-402F1FAC803B}" type="slidenum">
              <a:rPr lang="en-US" sz="1200"/>
              <a:pPr eaLnBrk="1" hangingPunct="1"/>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10:  Other Relevant Modules</a:t>
            </a:r>
            <a:br>
              <a:rPr lang="en-US" sz="1200" kern="1200" dirty="0" smtClean="0">
                <a:solidFill>
                  <a:schemeClr val="tx1"/>
                </a:solidFill>
                <a:effectLst/>
                <a:latin typeface="+mn-lt"/>
                <a:ea typeface="MS PGothic" pitchFamily="34" charset="-128"/>
                <a:cs typeface="ＭＳ Ｐゴシック" charset="-128"/>
              </a:rPr>
            </a:br>
            <a:r>
              <a:rPr lang="en-US" sz="1200" kern="1200" dirty="0" smtClean="0">
                <a:solidFill>
                  <a:schemeClr val="tx1"/>
                </a:solidFill>
                <a:effectLst/>
                <a:latin typeface="+mn-lt"/>
                <a:ea typeface="MS PGothic" pitchFamily="34" charset="-128"/>
                <a:cs typeface="ＭＳ Ｐゴシック" charset="-128"/>
              </a:rPr>
              <a:t>The modules of the ESIP Data Management for Scientists Short Course have been designed to complement and supplement each other.  In light of this plan we think you may find the following modules relevant to you as you gain a better understanding of data management: </a:t>
            </a:r>
          </a:p>
          <a:p>
            <a:r>
              <a:rPr lang="en-US" sz="1200" kern="1200" dirty="0" smtClean="0">
                <a:solidFill>
                  <a:schemeClr val="tx1"/>
                </a:solidFill>
                <a:effectLst/>
                <a:latin typeface="+mn-lt"/>
                <a:ea typeface="MS PGothic" pitchFamily="34" charset="-128"/>
                <a:cs typeface="ＭＳ Ｐゴシック" charset="-128"/>
              </a:rPr>
              <a:t>For information about how you might document the backup strategies for your data, see</a:t>
            </a:r>
          </a:p>
          <a:p>
            <a:r>
              <a:rPr lang="en-US" sz="1200" i="1" kern="1200" dirty="0" smtClean="0">
                <a:solidFill>
                  <a:schemeClr val="tx1"/>
                </a:solidFill>
                <a:effectLst/>
                <a:latin typeface="+mn-lt"/>
                <a:ea typeface="MS PGothic" pitchFamily="34" charset="-128"/>
                <a:cs typeface="ＭＳ Ｐゴシック" charset="-128"/>
              </a:rPr>
              <a:t>Data Management Plans:  Elements of a Plan, </a:t>
            </a:r>
            <a:r>
              <a:rPr lang="en-US" sz="1200" kern="1200" dirty="0" smtClean="0">
                <a:solidFill>
                  <a:schemeClr val="tx1"/>
                </a:solidFill>
                <a:effectLst/>
                <a:latin typeface="+mn-lt"/>
                <a:ea typeface="MS PGothic" pitchFamily="34" charset="-128"/>
                <a:cs typeface="ＭＳ Ｐゴシック" charset="-128"/>
              </a:rPr>
              <a:t>and </a:t>
            </a:r>
          </a:p>
          <a:p>
            <a:r>
              <a:rPr lang="en-US" sz="1200" i="1" kern="1200" dirty="0" smtClean="0">
                <a:solidFill>
                  <a:schemeClr val="tx1"/>
                </a:solidFill>
                <a:effectLst/>
                <a:latin typeface="+mn-lt"/>
                <a:ea typeface="MS PGothic" pitchFamily="34" charset="-128"/>
                <a:cs typeface="ＭＳ Ｐゴシック" charset="-128"/>
              </a:rPr>
              <a:t>Data Management Plans:  Backups, Archives, and Preservation Strategy.</a:t>
            </a:r>
            <a:r>
              <a:rPr lang="en-US" sz="1200" kern="1200" dirty="0" smtClean="0">
                <a:solidFill>
                  <a:schemeClr val="tx1"/>
                </a:solidFill>
                <a:effectLst/>
                <a:latin typeface="+mn-lt"/>
                <a:ea typeface="MS PGothic" pitchFamily="34" charset="-128"/>
                <a:cs typeface="ＭＳ Ｐゴシック" charset="-128"/>
              </a:rPr>
              <a:t> </a:t>
            </a:r>
            <a:endParaRPr lang="en-US" dirty="0"/>
          </a:p>
        </p:txBody>
      </p:sp>
      <p:sp>
        <p:nvSpPr>
          <p:cNvPr id="4" name="Slide Number Placeholder 3"/>
          <p:cNvSpPr>
            <a:spLocks noGrp="1"/>
          </p:cNvSpPr>
          <p:nvPr>
            <p:ph type="sldNum" sz="quarter" idx="10"/>
          </p:nvPr>
        </p:nvSpPr>
        <p:spPr/>
        <p:txBody>
          <a:bodyPr/>
          <a:lstStyle/>
          <a:p>
            <a:fld id="{D3D9B13C-1DE1-4F55-8A40-5C263CD986B3}"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48274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10:  Recommended Citation</a:t>
            </a:r>
          </a:p>
          <a:p>
            <a:r>
              <a:rPr lang="en-US" sz="1200" kern="1200" dirty="0" smtClean="0">
                <a:solidFill>
                  <a:schemeClr val="tx1"/>
                </a:solidFill>
                <a:effectLst/>
                <a:latin typeface="+mn-lt"/>
                <a:ea typeface="MS PGothic" pitchFamily="34" charset="-128"/>
                <a:cs typeface="ＭＳ Ｐゴシック" charset="-128"/>
              </a:rPr>
              <a:t>This module is available under a Creative Commons Attribution 3.0 license that allows you to share and adapt the work as long as you cite the work according to the citation provided.  </a:t>
            </a:r>
          </a:p>
          <a:p>
            <a:r>
              <a:rPr lang="en-US" sz="1200" kern="1200" dirty="0" smtClean="0">
                <a:solidFill>
                  <a:schemeClr val="tx1"/>
                </a:solidFill>
                <a:effectLst/>
                <a:latin typeface="+mn-lt"/>
                <a:ea typeface="MS PGothic" pitchFamily="34" charset="-128"/>
                <a:cs typeface="ＭＳ Ｐゴシック" charset="-128"/>
              </a:rPr>
              <a:t> </a:t>
            </a:r>
          </a:p>
          <a:p>
            <a:r>
              <a:rPr lang="en-US" sz="1200" kern="1200" dirty="0" smtClean="0">
                <a:solidFill>
                  <a:schemeClr val="tx1"/>
                </a:solidFill>
                <a:effectLst/>
                <a:latin typeface="+mn-lt"/>
                <a:ea typeface="MS PGothic" pitchFamily="34" charset="-128"/>
                <a:cs typeface="ＭＳ Ｐゴシック" charset="-128"/>
              </a:rPr>
              <a:t>Thank you very much for your interest in the ESIP Federation’s Data Management for Scientists Short Course. </a:t>
            </a:r>
          </a:p>
        </p:txBody>
      </p:sp>
      <p:sp>
        <p:nvSpPr>
          <p:cNvPr id="4" name="Slide Number Placeholder 3"/>
          <p:cNvSpPr>
            <a:spLocks noGrp="1"/>
          </p:cNvSpPr>
          <p:nvPr>
            <p:ph type="sldNum" sz="quarter" idx="10"/>
          </p:nvPr>
        </p:nvSpPr>
        <p:spPr/>
        <p:txBody>
          <a:bodyPr/>
          <a:lstStyle/>
          <a:p>
            <a:pPr>
              <a:defRPr/>
            </a:pPr>
            <a:fld id="{C8B4FF42-A880-48ED-AC6B-F7395D9AE73D}" type="slidenum">
              <a:rPr lang="en-US" smtClean="0"/>
              <a:pPr>
                <a:defRPr/>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013076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2:  Overview:</a:t>
            </a:r>
          </a:p>
          <a:p>
            <a:r>
              <a:rPr lang="en-US" sz="1200" kern="1200" dirty="0" smtClean="0">
                <a:solidFill>
                  <a:schemeClr val="tx1"/>
                </a:solidFill>
                <a:effectLst/>
                <a:latin typeface="+mn-lt"/>
                <a:ea typeface="MS PGothic" pitchFamily="34" charset="-128"/>
                <a:cs typeface="ＭＳ Ｐゴシック" charset="-128"/>
              </a:rPr>
              <a:t>Probably everyone has had the horrible feeling of coming into their office and seeing that the hard drive crashed or seeing the “blue screen of death”.  If you, or others you know have had this experience, you know the difficulties you can have in recovering information from a broken system. </a:t>
            </a:r>
          </a:p>
          <a:p>
            <a:r>
              <a:rPr lang="en-US" sz="1200" kern="1200" dirty="0" smtClean="0">
                <a:solidFill>
                  <a:schemeClr val="tx1"/>
                </a:solidFill>
                <a:effectLst/>
                <a:latin typeface="+mn-lt"/>
                <a:ea typeface="MS PGothic" pitchFamily="34" charset="-128"/>
                <a:cs typeface="ＭＳ Ｐゴシック" charset="-128"/>
              </a:rPr>
              <a:t>In this module, we will provide some guidance to you as an individual researcher on backing up your data and other digital files, such as email and documents that are really important to you. The practices we’ll suggest will help you protect against data loss by creating multiple copies of files which can then be used to replace lost files. </a:t>
            </a:r>
          </a:p>
        </p:txBody>
      </p:sp>
      <p:sp>
        <p:nvSpPr>
          <p:cNvPr id="4" name="Slide Number Placeholder 3"/>
          <p:cNvSpPr>
            <a:spLocks noGrp="1"/>
          </p:cNvSpPr>
          <p:nvPr>
            <p:ph type="sldNum" sz="quarter" idx="10"/>
          </p:nvPr>
        </p:nvSpPr>
        <p:spPr/>
        <p:txBody>
          <a:bodyPr/>
          <a:lstStyle/>
          <a:p>
            <a:fld id="{3059AD10-BD4F-49CF-812B-F5E7E5FD6BEB}"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81585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3:  Relevance to Data Management</a:t>
            </a:r>
          </a:p>
          <a:p>
            <a:r>
              <a:rPr lang="en-US" sz="1200" kern="1200" dirty="0" smtClean="0">
                <a:solidFill>
                  <a:schemeClr val="tx1"/>
                </a:solidFill>
                <a:effectLst/>
                <a:latin typeface="+mn-lt"/>
                <a:ea typeface="MS PGothic" pitchFamily="34" charset="-128"/>
                <a:cs typeface="ＭＳ Ｐゴシック" charset="-128"/>
              </a:rPr>
              <a:t>There are many different ways that valuable data and information can be lost.  We’ve already mentioned hardware malfunctions, but human error can also occur when someone forgets to save a file or overwrites another file. The practices we will discuss will help you limit the loss of data from such events, especially important for the research scientist with field data that may not be reproducible.  If you’ve been collecting data out in the field, it may be impossible to get back out to the field and recreate the conditions surrounding your observations. So protecting against data loss will be important so you don’t lose those non-reproducible results.  Getting into the habit of data protection will save you time, money and productivity. </a:t>
            </a:r>
          </a:p>
        </p:txBody>
      </p:sp>
      <p:sp>
        <p:nvSpPr>
          <p:cNvPr id="4" name="Slide Number Placeholder 3"/>
          <p:cNvSpPr>
            <a:spLocks noGrp="1"/>
          </p:cNvSpPr>
          <p:nvPr>
            <p:ph type="sldNum" sz="quarter" idx="10"/>
          </p:nvPr>
        </p:nvSpPr>
        <p:spPr/>
        <p:txBody>
          <a:bodyPr/>
          <a:lstStyle/>
          <a:p>
            <a:fld id="{3059AD10-BD4F-49CF-812B-F5E7E5FD6BEB}"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559061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6626" name="Notes Placeholder 2"/>
          <p:cNvSpPr>
            <a:spLocks noGrp="1"/>
          </p:cNvSpPr>
          <p:nvPr>
            <p:ph type="body" idx="1"/>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4:  Back up your data files (1 of 2)</a:t>
            </a:r>
          </a:p>
          <a:p>
            <a:r>
              <a:rPr lang="en-US" sz="1200" kern="1200" dirty="0" smtClean="0">
                <a:solidFill>
                  <a:schemeClr val="tx1"/>
                </a:solidFill>
                <a:effectLst/>
                <a:latin typeface="+mn-lt"/>
                <a:ea typeface="MS PGothic" pitchFamily="34" charset="-128"/>
                <a:cs typeface="ＭＳ Ｐゴシック" charset="-128"/>
              </a:rPr>
              <a:t>One of the best practices that we recommend is that you create backup copies and that you do so often.  We recommend that you make three copies of your data:   the original copy that’s on the hard drive of your desktop computer or your laptop; one onsite but external to your computer and to your office or your lab; and the third copy offsite that could be at your home, another location at your university or laboratory or out of your geographical area. </a:t>
            </a:r>
          </a:p>
          <a:p>
            <a:r>
              <a:rPr lang="en-US" sz="1200" kern="1200" dirty="0" smtClean="0">
                <a:solidFill>
                  <a:schemeClr val="tx1"/>
                </a:solidFill>
                <a:effectLst/>
                <a:latin typeface="+mn-lt"/>
                <a:ea typeface="MS PGothic" pitchFamily="34" charset="-128"/>
                <a:cs typeface="ＭＳ Ｐゴシック" charset="-128"/>
              </a:rPr>
              <a:t>These three copies will help ensure that if a disaster struck your office building, for example, you’d be able to retrieve the data from your offsite location. </a:t>
            </a:r>
          </a:p>
          <a:p>
            <a:r>
              <a:rPr lang="en-US" sz="1200" kern="1200" dirty="0" smtClean="0">
                <a:solidFill>
                  <a:schemeClr val="tx1"/>
                </a:solidFill>
                <a:effectLst/>
                <a:latin typeface="+mn-lt"/>
                <a:ea typeface="MS PGothic" pitchFamily="34" charset="-128"/>
                <a:cs typeface="ＭＳ Ｐゴシック" charset="-128"/>
              </a:rPr>
              <a:t>The frequency with which you make these backups really depends upon the type of data and the risk.  If you are collecting very unique data every day, then you would want to make three copies every day. If you are running a sensor network that’s collecting a lot of information every day, you’d probably want to back up that data every day as well. On the other hand, if you’re doing field work for a month once a year, once you finish the field work and have multiple copies existing in various places, you probably don’t need to back up those copies more frequently if there is nothing added to the data files. </a:t>
            </a:r>
            <a:endParaRPr lang="en-US" sz="1200" kern="1200" dirty="0">
              <a:solidFill>
                <a:schemeClr val="tx1"/>
              </a:solidFill>
              <a:effectLst/>
              <a:latin typeface="+mn-lt"/>
              <a:ea typeface="MS PGothic" pitchFamily="34" charset="-128"/>
              <a:cs typeface="ＭＳ Ｐゴシック"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885902C1-6264-4FAB-A3EF-3254225F1A5E}"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6626" name="Notes Placeholder 2"/>
          <p:cNvSpPr>
            <a:spLocks noGrp="1"/>
          </p:cNvSpPr>
          <p:nvPr>
            <p:ph type="body" idx="1"/>
          </p:nvPr>
        </p:nvSpPr>
        <p:spPr bwMode="auto">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5:  Back up your data files (2 of 2)</a:t>
            </a:r>
          </a:p>
          <a:p>
            <a:r>
              <a:rPr lang="en-US" sz="1200" kern="1200" dirty="0" smtClean="0">
                <a:solidFill>
                  <a:schemeClr val="tx1"/>
                </a:solidFill>
                <a:effectLst/>
                <a:latin typeface="+mn-lt"/>
                <a:ea typeface="MS PGothic" pitchFamily="34" charset="-128"/>
                <a:cs typeface="ＭＳ Ｐゴシック" charset="-128"/>
              </a:rPr>
              <a:t>One important task to work into the process of making your backup data files is to ensure that when you create the backup copies they are identical to the original files. There are a couple ways of doing this:  one is to use checksums, that is, calculations based on the contents of the file. If the checksum for your backup is identical to the checksum for your original file it’s quite likely the files are identical.  This task is really important, for you don’t want to be saving a file that is not the same as the original. Another method is to use file comparison software to compare two files line by line and identify any differences.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80106AA-F26E-4E72-BC7F-EDF0D96272F8}"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6:  Use reliable devices for backups</a:t>
            </a:r>
          </a:p>
          <a:p>
            <a:r>
              <a:rPr lang="en-US" sz="1200" kern="1200" dirty="0" smtClean="0">
                <a:solidFill>
                  <a:schemeClr val="tx1"/>
                </a:solidFill>
                <a:effectLst/>
                <a:latin typeface="+mn-lt"/>
                <a:ea typeface="MS PGothic" pitchFamily="34" charset="-128"/>
                <a:cs typeface="ＭＳ Ｐゴシック" charset="-128"/>
              </a:rPr>
              <a:t>Regardless of the timing and method for creating backups for your files, you definitely want to use reliable devices for backups.  At your institution, you may have a managed network drive system such as a RAID or tape system.  If so, talk to your network administrator about getting backup copies made from your machine onto this network drive. Another option that has developed recently is the use of managed cloud file servers.  There are a number of cloud services available at present including </a:t>
            </a:r>
            <a:r>
              <a:rPr lang="en-US" sz="1200" kern="1200" dirty="0" err="1" smtClean="0">
                <a:solidFill>
                  <a:schemeClr val="tx1"/>
                </a:solidFill>
                <a:effectLst/>
                <a:latin typeface="+mn-lt"/>
                <a:ea typeface="MS PGothic" pitchFamily="34" charset="-128"/>
                <a:cs typeface="ＭＳ Ｐゴシック" charset="-128"/>
              </a:rPr>
              <a:t>Carbonite</a:t>
            </a:r>
            <a:r>
              <a:rPr lang="en-US" sz="1200" kern="1200" dirty="0" smtClean="0">
                <a:solidFill>
                  <a:schemeClr val="tx1"/>
                </a:solidFill>
                <a:effectLst/>
                <a:latin typeface="+mn-lt"/>
                <a:ea typeface="MS PGothic" pitchFamily="34" charset="-128"/>
                <a:cs typeface="ＭＳ Ｐゴシック" charset="-128"/>
              </a:rPr>
              <a:t>, Amazon Simple Storage Service (S3) from Amazon Web Services, and </a:t>
            </a:r>
            <a:r>
              <a:rPr lang="en-US" sz="1200" kern="1200" dirty="0" err="1" smtClean="0">
                <a:solidFill>
                  <a:schemeClr val="tx1"/>
                </a:solidFill>
                <a:effectLst/>
                <a:latin typeface="+mn-lt"/>
                <a:ea typeface="MS PGothic" pitchFamily="34" charset="-128"/>
                <a:cs typeface="ＭＳ Ｐゴシック" charset="-128"/>
              </a:rPr>
              <a:t>Dropbox</a:t>
            </a:r>
            <a:r>
              <a:rPr lang="en-US" sz="1200" kern="1200" dirty="0" smtClean="0">
                <a:solidFill>
                  <a:schemeClr val="tx1"/>
                </a:solidFill>
                <a:effectLst/>
                <a:latin typeface="+mn-lt"/>
                <a:ea typeface="MS PGothic" pitchFamily="34" charset="-128"/>
                <a:cs typeface="ＭＳ Ｐゴシック" charset="-128"/>
              </a:rPr>
              <a:t>.  Cloud storage is developing into a good way to create offsite backups for you as an individual researcher. </a:t>
            </a:r>
            <a:endParaRPr lang="en-US" sz="1200" kern="1200" dirty="0">
              <a:solidFill>
                <a:schemeClr val="tx1"/>
              </a:solidFill>
              <a:effectLst/>
              <a:latin typeface="+mn-lt"/>
              <a:ea typeface="MS PGothic" pitchFamily="34" charset="-128"/>
              <a:cs typeface="ＭＳ Ｐゴシック"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89DB830-F31F-4F8A-9C38-E2077393D19E}"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S PGothic" pitchFamily="34" charset="-128"/>
                <a:cs typeface="ＭＳ Ｐゴシック" charset="-128"/>
              </a:rPr>
              <a:t>Slide 7:  Test your backups</a:t>
            </a:r>
          </a:p>
          <a:p>
            <a:r>
              <a:rPr lang="en-US" sz="1200" kern="1200" dirty="0" smtClean="0">
                <a:solidFill>
                  <a:schemeClr val="tx1"/>
                </a:solidFill>
                <a:effectLst/>
                <a:latin typeface="+mn-lt"/>
                <a:ea typeface="MS PGothic" pitchFamily="34" charset="-128"/>
                <a:cs typeface="ＭＳ Ｐゴシック" charset="-128"/>
              </a:rPr>
              <a:t>For added insurance once you have backup copies of your data files created, we recommend that you periodically test your backups to make sure that they remain viable.  Since the physical media degrade over time, we recommend that you test your backup copies on an annual basis at least.  Using similar processes or tools that you used initially for adding and comparing checksums or for file comparison, you can be more sure that, over time, the contents remain as originally written. </a:t>
            </a:r>
          </a:p>
          <a:p>
            <a:r>
              <a:rPr lang="en-US" sz="1200" kern="1200" dirty="0" smtClean="0">
                <a:solidFill>
                  <a:schemeClr val="tx1"/>
                </a:solidFill>
                <a:effectLst/>
                <a:latin typeface="+mn-lt"/>
                <a:ea typeface="MS PGothic" pitchFamily="34" charset="-128"/>
                <a:cs typeface="ＭＳ Ｐゴシック" charset="-128"/>
              </a:rPr>
              <a:t>An important corollary to backing up your files and testing their integrity over time is testing that you will be able to recover from a data loss.  For this reason, we recommend that once a year, you test your ability to restore information by taking your backup disc and trying to recreate your main disc from that backup. </a:t>
            </a:r>
          </a:p>
          <a:p>
            <a:r>
              <a:rPr lang="en-US" sz="1200" kern="1200" dirty="0" smtClean="0">
                <a:solidFill>
                  <a:schemeClr val="tx1"/>
                </a:solidFill>
                <a:effectLst/>
                <a:latin typeface="+mn-lt"/>
                <a:ea typeface="MS PGothic" pitchFamily="34" charset="-128"/>
                <a:cs typeface="ＭＳ Ｐゴシック" charset="-128"/>
              </a:rPr>
              <a:t>This kind of reality check came home when a colleague who had assumed that he was backing up to a network drive using a commercial backup system had his hard drive fail.  When he wanted to bring his backup copies to a new hard drive, he found out that he had to manually copy over each of the individual files he created.  This colleague was a computer programmer who had millions of files!  He found out that he had to face the very difficult task of copying all those files back over to his hard drive. If he had simulated the loss and recovery of his files by recreating his main drive from the backups, he would not only have realized how difficult it was, but also whether or not the backups would actually work.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316AFB83-A419-46B5-9AEE-355CC83714C3}"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8:  References</a:t>
            </a:r>
          </a:p>
          <a:p>
            <a:r>
              <a:rPr lang="en-US" sz="1200" kern="1200" dirty="0" smtClean="0">
                <a:solidFill>
                  <a:schemeClr val="tx1"/>
                </a:solidFill>
                <a:effectLst/>
                <a:latin typeface="+mn-lt"/>
                <a:ea typeface="MS PGothic" pitchFamily="34" charset="-128"/>
                <a:cs typeface="ＭＳ Ｐゴシック" charset="-128"/>
              </a:rPr>
              <a:t>Within this module, we've made reference to published information sources that we think you may want to review when you want more in-depth information about backing up your data. </a:t>
            </a:r>
          </a:p>
          <a:p>
            <a:endParaRPr lang="en-US" dirty="0"/>
          </a:p>
        </p:txBody>
      </p:sp>
      <p:sp>
        <p:nvSpPr>
          <p:cNvPr id="4" name="Slide Number Placeholder 3"/>
          <p:cNvSpPr>
            <a:spLocks noGrp="1"/>
          </p:cNvSpPr>
          <p:nvPr>
            <p:ph type="sldNum" sz="quarter" idx="10"/>
          </p:nvPr>
        </p:nvSpPr>
        <p:spPr/>
        <p:txBody>
          <a:bodyPr/>
          <a:lstStyle/>
          <a:p>
            <a:fld id="{3059AD10-BD4F-49CF-812B-F5E7E5FD6BEB}"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965710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ＭＳ Ｐゴシック" charset="-128"/>
              </a:rPr>
              <a:t>Slide 9:  Resources</a:t>
            </a:r>
          </a:p>
          <a:p>
            <a:r>
              <a:rPr lang="en-US" sz="1200" kern="1200" dirty="0" smtClean="0">
                <a:solidFill>
                  <a:schemeClr val="tx1"/>
                </a:solidFill>
                <a:effectLst/>
                <a:latin typeface="+mn-lt"/>
                <a:ea typeface="MS PGothic" pitchFamily="34" charset="-128"/>
                <a:cs typeface="ＭＳ Ｐゴシック" charset="-128"/>
              </a:rPr>
              <a:t>On this slide, you will find a linked listing of some additional resources you might find helpful should you need more information about some of the areas we’ve covered briefly in this module. </a:t>
            </a:r>
          </a:p>
        </p:txBody>
      </p:sp>
      <p:sp>
        <p:nvSpPr>
          <p:cNvPr id="4" name="Slide Number Placeholder 3"/>
          <p:cNvSpPr>
            <a:spLocks noGrp="1"/>
          </p:cNvSpPr>
          <p:nvPr>
            <p:ph type="sldNum" sz="quarter" idx="10"/>
          </p:nvPr>
        </p:nvSpPr>
        <p:spPr/>
        <p:txBody>
          <a:bodyPr/>
          <a:lstStyle/>
          <a:p>
            <a:fld id="{3059AD10-BD4F-49CF-812B-F5E7E5FD6BEB}"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9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71204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076339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471354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83976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19455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272626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069360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997631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844150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056025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739073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91222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69978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1468586"/>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607848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038920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138070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642560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15402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23041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7242614"/>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8299485"/>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74047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554150"/>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765364"/>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434123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408281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7726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385745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083098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323636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896514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4473977"/>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93348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456427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140487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0995043"/>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797124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200043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5044967"/>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70305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479726"/>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132098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3528619"/>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71504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25153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210883"/>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8141324"/>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523888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8403138"/>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893531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68593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7996233"/>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0483108"/>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42301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05522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8121838"/>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4580021"/>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7092252"/>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7314762"/>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2976480"/>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466088"/>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273510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87493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417983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3659886"/>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5713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6383215"/>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3089678"/>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552175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892583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2296893"/>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0894668"/>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4044544"/>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1264326"/>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2736310"/>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903394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354416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835339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7322372"/>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3581539"/>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996576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2384132"/>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4804504"/>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82967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050758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1688089"/>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8149620"/>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933758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8638831"/>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6307969"/>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9946446"/>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440192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3782843"/>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2553714"/>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8326973"/>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8447586"/>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5888318"/>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157645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10827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0319450"/>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9699392"/>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793098"/>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0466840"/>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2984740"/>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08955766"/>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431106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239678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2694686"/>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488391"/>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1600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26912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527200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4557120"/>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435066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5906122"/>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247535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333497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7199818"/>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1117040"/>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9718755"/>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811599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70052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034341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08297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56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87596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32963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397474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97056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464075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63338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7613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90645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03178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37744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354668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459750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110566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826417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772077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307531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09046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779473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610517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97139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897576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694004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510732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62231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007259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91838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817383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39434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325410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260618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999396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877110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302115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233127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693608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172812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94513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239835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24070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932559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361366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806813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036026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0128583"/>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65208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850599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549573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607122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195223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79946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783636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063828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288665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516325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673402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249981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1889711"/>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805864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713953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4352417"/>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35091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7898742"/>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982697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233478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13246971"/>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004133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00028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145172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666959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74273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781676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2833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212434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55673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133820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016239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305771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704869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2116003"/>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977357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03061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498633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7313744"/>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hf hdr="0" ftr="0" dt="0"/>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0244"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p:hf hdr="0" ftr="0" dt="0"/>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1267"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1268"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2291"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2"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4339"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536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536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7411"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7412"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8435"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18436"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p:hf hdr="0" ftr="0" dt="0"/>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dirty="0" smtClean="0">
                <a:sym typeface="Helvetica Neue" charset="0"/>
              </a:rPr>
              <a:t>Click to edit Master text styles</a:t>
            </a:r>
          </a:p>
          <a:p>
            <a:pPr lvl="1"/>
            <a:r>
              <a:rPr lang="en-US" dirty="0" smtClean="0">
                <a:sym typeface="Helvetica Neue" charset="0"/>
              </a:rPr>
              <a:t>Second level</a:t>
            </a:r>
          </a:p>
          <a:p>
            <a:pPr lvl="2"/>
            <a:r>
              <a:rPr lang="en-US" dirty="0" smtClean="0">
                <a:sym typeface="Helvetica Neue" charset="0"/>
              </a:rPr>
              <a:t>Third level</a:t>
            </a:r>
          </a:p>
          <a:p>
            <a:pPr lvl="3"/>
            <a:r>
              <a:rPr lang="en-US" dirty="0" smtClean="0">
                <a:sym typeface="Helvetica Neue" charset="0"/>
              </a:rPr>
              <a:t>Fourth level</a:t>
            </a:r>
          </a:p>
          <a:p>
            <a:pPr lvl="4"/>
            <a:r>
              <a:rPr lang="en-US" dirty="0" smtClean="0">
                <a:sym typeface="Helvetica Neue" charset="0"/>
              </a:rPr>
              <a:t>Fifth level</a:t>
            </a:r>
          </a:p>
        </p:txBody>
      </p:sp>
      <p:pic>
        <p:nvPicPr>
          <p:cNvPr id="2053" name="Picture 5" descr="Logo300dpi %281%29.png"/>
          <p:cNvPicPr>
            <a:picLocks noChangeAspect="1"/>
          </p:cNvPicPr>
          <p:nvPr userDrawn="1"/>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7" name="TextBox 5"/>
          <p:cNvSpPr txBox="1">
            <a:spLocks noChangeArrowheads="1"/>
          </p:cNvSpPr>
          <p:nvPr userDrawn="1"/>
        </p:nvSpPr>
        <p:spPr bwMode="auto">
          <a:xfrm>
            <a:off x="558800" y="300038"/>
            <a:ext cx="6944017" cy="2769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algn="l" eaLnBrk="1" hangingPunct="1">
              <a:defRPr/>
            </a:pPr>
            <a:r>
              <a:rPr lang="en-US" sz="1200" b="0" dirty="0" smtClean="0"/>
              <a:t>Local Data Management</a:t>
            </a:r>
            <a:r>
              <a:rPr lang="en-US" sz="1200" b="0" baseline="0" dirty="0" smtClean="0"/>
              <a:t> - </a:t>
            </a:r>
            <a:r>
              <a:rPr lang="en-US" sz="1200" dirty="0" smtClean="0"/>
              <a:t> Managing Your Data</a:t>
            </a:r>
            <a:r>
              <a:rPr lang="en-US" sz="1200" baseline="0" dirty="0" smtClean="0"/>
              <a:t>:  Backing Up Your Data </a:t>
            </a:r>
            <a:r>
              <a:rPr lang="en-US" sz="1200" dirty="0" smtClean="0"/>
              <a:t>; Version 1.0  October 2012</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hf hdr="0" ftr="0" dt="0"/>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6"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3077"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hf hdr="0" ftr="0" dt="0"/>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hf hdr="0" ftr="0" dt="0"/>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hdr="0" ftr="0" dt="0"/>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6147"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hf hdr="0" ftr="0" dt="0"/>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7172"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hf hdr="0" ftr="0" dt="0"/>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hf hdr="0" ftr="0" dt="0"/>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lIns="0" tIns="0" rIns="0" bIns="0"/>
          <a:lstStyle/>
          <a:p>
            <a:endParaRPr lang="en-US"/>
          </a:p>
        </p:txBody>
      </p:sp>
      <p:sp>
        <p:nvSpPr>
          <p:cNvPr id="9220"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hf hdr="0" ftr="0" dt="0"/>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hyperlink" Target="http://creativecommons.org/licenses/by/3.0/" TargetMode="Externa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hyperlink" Target="http://activerain.com/image_store/uploads/2/4/0/4/4/ar134664183344042.JPG" TargetMode="Externa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netpipe.com/NBS/web/page_1.html" TargetMode="Externa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intranet2.lternet.edu/content/protecting-your-digital-research-data-and-documents" TargetMode="External"/><Relationship Id="rId4" Type="http://schemas.openxmlformats.org/officeDocument/2006/relationships/hyperlink" Target="http://www.dataone.org/best-practices"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pc-tools.net/win32/md5sums/" TargetMode="External"/><Relationship Id="rId4" Type="http://schemas.openxmlformats.org/officeDocument/2006/relationships/hyperlink" Target="http://corz.org/windows/software/checksum/" TargetMode="External"/><Relationship Id="rId5" Type="http://schemas.openxmlformats.org/officeDocument/2006/relationships/hyperlink" Target="http://en.wikipedia.org/wiki/Comparison_of_file_comparison_tools" TargetMode="External"/><Relationship Id="rId6" Type="http://schemas.openxmlformats.org/officeDocument/2006/relationships/hyperlink" Target="http://en.wikipedia.org/wiki/Backup" TargetMode="External"/><Relationship Id="rId7" Type="http://schemas.openxmlformats.org/officeDocument/2006/relationships/hyperlink" Target="http://en.wikipedia.org/wiki/Incremental_backup" TargetMode="External"/><Relationship Id="rId8" Type="http://schemas.openxmlformats.org/officeDocument/2006/relationships/hyperlink" Target="http://www.data-archive.ac.uk/create-manage/storage/back-up" TargetMode="External"/><Relationship Id="rId9" Type="http://schemas.openxmlformats.org/officeDocument/2006/relationships/hyperlink" Target="http://www.dropbox.com/" TargetMode="External"/><Relationship Id="rId10" Type="http://schemas.openxmlformats.org/officeDocument/2006/relationships/hyperlink" Target="http://www.carbonite.com/" TargetMode="External"/><Relationship Id="rId11" Type="http://schemas.openxmlformats.org/officeDocument/2006/relationships/hyperlink" Target="http://aws.amazon.com/s3/"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Managing Your Data: </a:t>
            </a:r>
            <a:r>
              <a:rPr lang="en-US" sz="4800" dirty="0" smtClean="0"/>
              <a:t/>
            </a:r>
            <a:br>
              <a:rPr lang="en-US" sz="4800" dirty="0" smtClean="0"/>
            </a:br>
            <a:r>
              <a:rPr lang="en-US" sz="4800" dirty="0" smtClean="0"/>
              <a:t>Backing Up Your Data </a:t>
            </a:r>
            <a:endParaRPr lang="en-US" dirty="0" smtClean="0"/>
          </a:p>
        </p:txBody>
      </p:sp>
      <p:sp>
        <p:nvSpPr>
          <p:cNvPr id="21506" name="Rectangle 2"/>
          <p:cNvSpPr>
            <a:spLocks noGrp="1" noChangeArrowheads="1"/>
          </p:cNvSpPr>
          <p:nvPr>
            <p:ph type="body" idx="1"/>
          </p:nvPr>
        </p:nvSpPr>
        <p:spPr>
          <a:xfrm>
            <a:off x="584200" y="4953000"/>
            <a:ext cx="5918200" cy="1219200"/>
          </a:xfrm>
        </p:spPr>
        <p:txBody>
          <a:bodyPr/>
          <a:lstStyle/>
          <a:p>
            <a:pPr marL="0" indent="0" eaLnBrk="1" hangingPunct="1"/>
            <a:r>
              <a:rPr lang="en-US" sz="2400" dirty="0" smtClean="0">
                <a:solidFill>
                  <a:srgbClr val="000000"/>
                </a:solidFill>
              </a:rPr>
              <a:t>Robert Cook</a:t>
            </a:r>
          </a:p>
          <a:p>
            <a:pPr marL="0" indent="0" eaLnBrk="1" hangingPunct="1"/>
            <a:r>
              <a:rPr lang="en-US" sz="2400" dirty="0" smtClean="0">
                <a:solidFill>
                  <a:srgbClr val="000000"/>
                </a:solidFill>
              </a:rPr>
              <a:t>Oak Ridge National Laboratory</a:t>
            </a:r>
          </a:p>
        </p:txBody>
      </p:sp>
      <p:pic>
        <p:nvPicPr>
          <p:cNvPr id="21509"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8450" y="7639050"/>
            <a:ext cx="1657350" cy="16573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510" name="Picture 25" descr="DataONE_South America LOGO.ti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73401" y="6414877"/>
            <a:ext cx="2819399" cy="67172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1511" name="Picture 6"/>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27125" y="5943600"/>
            <a:ext cx="1692275" cy="1409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Rectangle 2"/>
          <p:cNvSpPr txBox="1">
            <a:spLocks noChangeArrowheads="1"/>
          </p:cNvSpPr>
          <p:nvPr/>
        </p:nvSpPr>
        <p:spPr bwMode="auto">
          <a:xfrm>
            <a:off x="298450" y="152400"/>
            <a:ext cx="3937000" cy="106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a:lstStyle>
          <a:p>
            <a:pPr marL="0" indent="0" eaLnBrk="1" hangingPunct="1"/>
            <a:r>
              <a:rPr lang="en-US" sz="2400" dirty="0" smtClean="0"/>
              <a:t>Section:  </a:t>
            </a:r>
          </a:p>
          <a:p>
            <a:pPr marL="0" indent="0" eaLnBrk="1" hangingPunct="1"/>
            <a:r>
              <a:rPr lang="en-US" sz="2400" dirty="0" smtClean="0"/>
              <a:t>Local Data Management </a:t>
            </a:r>
          </a:p>
        </p:txBody>
      </p:sp>
      <p:pic>
        <p:nvPicPr>
          <p:cNvPr id="10" name="Picture 1" descr="DC-FullColor-01.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4297" t="37932" r="12846" b="44067"/>
          <a:stretch>
            <a:fillRect/>
          </a:stretch>
        </p:blipFill>
        <p:spPr bwMode="auto">
          <a:xfrm>
            <a:off x="2266950" y="8185150"/>
            <a:ext cx="4672012" cy="822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2" name="Picture 4">
            <a:hlinkClick r:id="rId7"/>
          </p:cNvPr>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23329" y="8701088"/>
            <a:ext cx="1049671" cy="369770"/>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
        <p:nvSpPr>
          <p:cNvPr id="13" name="Rectangle 12"/>
          <p:cNvSpPr/>
          <p:nvPr/>
        </p:nvSpPr>
        <p:spPr>
          <a:xfrm>
            <a:off x="10083800" y="5112603"/>
            <a:ext cx="2540000" cy="830997"/>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October 2012</a:t>
            </a:r>
            <a:endParaRPr lang="en-US" sz="2400" dirty="0">
              <a:solidFill>
                <a:srgbClr val="606060"/>
              </a:solidFill>
              <a:latin typeface="Helvetica Neue" charset="0"/>
              <a:sym typeface="Helvetica Neue"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48470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pPr eaLnBrk="1" hangingPunct="1"/>
            <a:r>
              <a:rPr lang="en-US" dirty="0" smtClean="0"/>
              <a:t>Other Relevant Modules</a:t>
            </a:r>
          </a:p>
        </p:txBody>
      </p:sp>
      <p:sp>
        <p:nvSpPr>
          <p:cNvPr id="32770" name="Rectangle 2"/>
          <p:cNvSpPr>
            <a:spLocks noGrp="1" noChangeArrowheads="1"/>
          </p:cNvSpPr>
          <p:nvPr>
            <p:ph type="body" idx="1"/>
          </p:nvPr>
        </p:nvSpPr>
        <p:spPr/>
        <p:txBody>
          <a:bodyPr/>
          <a:lstStyle/>
          <a:p>
            <a:pPr eaLnBrk="1" hangingPunct="1"/>
            <a:r>
              <a:rPr lang="en-US" dirty="0">
                <a:solidFill>
                  <a:schemeClr val="tx1"/>
                </a:solidFill>
              </a:rPr>
              <a:t>For information about how you might document the backup strategies for your </a:t>
            </a:r>
            <a:r>
              <a:rPr lang="en-US" dirty="0" smtClean="0">
                <a:solidFill>
                  <a:schemeClr val="tx1"/>
                </a:solidFill>
              </a:rPr>
              <a:t>data, see</a:t>
            </a:r>
          </a:p>
          <a:p>
            <a:pPr eaLnBrk="1" hangingPunct="1"/>
            <a:endParaRPr lang="en-US" dirty="0" smtClean="0">
              <a:solidFill>
                <a:schemeClr val="tx1"/>
              </a:solidFill>
            </a:endParaRPr>
          </a:p>
          <a:p>
            <a:pPr lvl="1" eaLnBrk="1" hangingPunct="1"/>
            <a:r>
              <a:rPr lang="en-US" i="1" dirty="0" smtClean="0">
                <a:solidFill>
                  <a:schemeClr val="tx1"/>
                </a:solidFill>
              </a:rPr>
              <a:t>Data Management Plans:</a:t>
            </a:r>
          </a:p>
          <a:p>
            <a:pPr lvl="2" eaLnBrk="1" hangingPunct="1"/>
            <a:r>
              <a:rPr lang="en-US" i="1" dirty="0" smtClean="0">
                <a:solidFill>
                  <a:schemeClr val="tx1"/>
                </a:solidFill>
              </a:rPr>
              <a:t>Elements of a Plan</a:t>
            </a:r>
          </a:p>
          <a:p>
            <a:pPr lvl="2" eaLnBrk="1" hangingPunct="1"/>
            <a:r>
              <a:rPr lang="en-US" i="1" dirty="0">
                <a:solidFill>
                  <a:schemeClr val="tx1"/>
                </a:solidFill>
              </a:rPr>
              <a:t>Backups, Archives, and Preservation </a:t>
            </a:r>
            <a:r>
              <a:rPr lang="en-US" i="1" dirty="0" smtClean="0">
                <a:solidFill>
                  <a:schemeClr val="tx1"/>
                </a:solidFill>
              </a:rPr>
              <a:t>Strategy </a:t>
            </a:r>
          </a:p>
        </p:txBody>
      </p:sp>
      <p:sp>
        <p:nvSpPr>
          <p:cNvPr id="4" name="Slide Number Placeholder 3"/>
          <p:cNvSpPr txBox="1">
            <a:spLocks/>
          </p:cNvSpPr>
          <p:nvPr/>
        </p:nvSpPr>
        <p:spPr bwMode="auto">
          <a:xfrm>
            <a:off x="9971088" y="9234488"/>
            <a:ext cx="3033712" cy="5191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46" tIns="65023" rIns="130046" bIns="65023"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A7846329-0A38-42F9-8D00-148CC7D7B0D1}" type="slidenum">
              <a:rPr lang="en-US" sz="1700">
                <a:solidFill>
                  <a:srgbClr val="404040"/>
                </a:solidFill>
                <a:latin typeface="Verdana" pitchFamily="34" charset="0"/>
                <a:ea typeface="MS PGothic" pitchFamily="34" charset="-128"/>
              </a:rPr>
              <a:pPr algn="r" eaLnBrk="1" hangingPunct="1"/>
              <a:t>10</a:t>
            </a:fld>
            <a:endParaRPr lang="en-US" sz="1700">
              <a:solidFill>
                <a:srgbClr val="404040"/>
              </a:solidFill>
              <a:latin typeface="Verdana" pitchFamily="34" charset="0"/>
              <a:ea typeface="MS PGothic"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0871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3339" y="2286000"/>
            <a:ext cx="11861800" cy="1905000"/>
          </a:xfrm>
        </p:spPr>
        <p:txBody>
          <a:bodyPr/>
          <a:lstStyle/>
          <a:p>
            <a:pPr marL="0" indent="0">
              <a:buNone/>
            </a:pPr>
            <a:r>
              <a:rPr lang="en-US" sz="2400" dirty="0" smtClean="0"/>
              <a:t>Cook, R. 2012</a:t>
            </a:r>
            <a:r>
              <a:rPr lang="en-US" sz="2400" dirty="0"/>
              <a:t>.  “Local Data </a:t>
            </a:r>
            <a:r>
              <a:rPr lang="en-US" sz="2400" dirty="0" smtClean="0"/>
              <a:t>Management – Managing Your Data:  Backing Up Your Data.”  </a:t>
            </a:r>
            <a:r>
              <a:rPr lang="en-US" sz="2400" dirty="0"/>
              <a:t>In Data Management for Scientists Short Course, edited by  Ruth Duerr and Nancy J. Hoebelheinrich, Federation of Earth Science Information Partners:  ESIP Commons.</a:t>
            </a:r>
            <a:r>
              <a:rPr lang="en-US" sz="2400" dirty="0" smtClean="0"/>
              <a:t> </a:t>
            </a:r>
            <a:r>
              <a:rPr lang="en-US" sz="2400" smtClean="0"/>
              <a:t>doi:10.7269/P3NK3BZN</a:t>
            </a:r>
          </a:p>
          <a:p>
            <a:pPr marL="0" indent="0">
              <a:buNone/>
            </a:pPr>
            <a:endParaRPr lang="en-US" dirty="0"/>
          </a:p>
        </p:txBody>
      </p:sp>
      <p:sp>
        <p:nvSpPr>
          <p:cNvPr id="3" name="Title 2"/>
          <p:cNvSpPr>
            <a:spLocks noGrp="1"/>
          </p:cNvSpPr>
          <p:nvPr>
            <p:ph type="title"/>
          </p:nvPr>
        </p:nvSpPr>
        <p:spPr/>
        <p:txBody>
          <a:bodyPr/>
          <a:lstStyle/>
          <a:p>
            <a:r>
              <a:rPr lang="en-US" dirty="0"/>
              <a:t>Recommended Citation</a:t>
            </a:r>
          </a:p>
        </p:txBody>
      </p:sp>
      <p:pic>
        <p:nvPicPr>
          <p:cNvPr id="6" name="Picture 4">
            <a:hlinkClick r:id="rId3"/>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93400" y="8498898"/>
            <a:ext cx="1614948" cy="568902"/>
          </a:xfrm>
          <a:prstGeom prst="rect">
            <a:avLst/>
          </a:prstGeom>
          <a:noFill/>
          <a:ln>
            <a:noFill/>
          </a:ln>
          <a:effectLst>
            <a:glow rad="457200">
              <a:srgbClr val="0070C0">
                <a:alpha val="40000"/>
              </a:srgbClr>
            </a:glow>
            <a:outerShdw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BFBFB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5400">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07806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smtClean="0"/>
              <a:t>Overview</a:t>
            </a:r>
          </a:p>
        </p:txBody>
      </p:sp>
      <p:sp>
        <p:nvSpPr>
          <p:cNvPr id="24578" name="Content Placeholder 2"/>
          <p:cNvSpPr>
            <a:spLocks noGrp="1"/>
          </p:cNvSpPr>
          <p:nvPr>
            <p:ph idx="1"/>
          </p:nvPr>
        </p:nvSpPr>
        <p:spPr/>
        <p:txBody>
          <a:bodyPr/>
          <a:lstStyle/>
          <a:p>
            <a:r>
              <a:rPr lang="en-US" dirty="0" smtClean="0"/>
              <a:t>Provides guidance for individual researchers in backing up data and other digital files (email, documents, etc.)</a:t>
            </a:r>
          </a:p>
          <a:p>
            <a:r>
              <a:rPr lang="en-US" dirty="0" smtClean="0"/>
              <a:t>To protect against data loss, create multiple copies of files located in several sites</a:t>
            </a:r>
          </a:p>
          <a:p>
            <a:pPr lvl="1"/>
            <a:r>
              <a:rPr lang="en-US" dirty="0" smtClean="0"/>
              <a:t>These files can be used to replace lost files</a:t>
            </a:r>
          </a:p>
        </p:txBody>
      </p:sp>
      <p:pic>
        <p:nvPicPr>
          <p:cNvPr id="23555" name="Picture 6" descr="Hard Drive Fire.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54601" y="5638800"/>
            <a:ext cx="2514600" cy="2539835"/>
          </a:xfrm>
          <a:prstGeom prst="rect">
            <a:avLst/>
          </a:prstGeom>
          <a:noFill/>
          <a:ln w="9525">
            <a:solidFill>
              <a:srgbClr val="000000"/>
            </a:solidFill>
            <a:miter lim="800000"/>
            <a:headEnd/>
            <a:tailEnd/>
          </a:ln>
          <a:effectLst>
            <a:outerShdw blurRad="50800" dist="127001" dir="2700000" algn="tl" rotWithShape="0">
              <a:srgbClr val="808080">
                <a:alpha val="42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4580" name="Slide Number Placeholder 3"/>
          <p:cNvSpPr txBox="1">
            <a:spLocks/>
          </p:cNvSpPr>
          <p:nvPr/>
        </p:nvSpPr>
        <p:spPr bwMode="auto">
          <a:xfrm>
            <a:off x="9971088" y="9320213"/>
            <a:ext cx="30337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39" tIns="65020" rIns="130039" bIns="6502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18DC17E4-1626-4AED-A6F1-A6091579F2CC}" type="slidenum">
              <a:rPr lang="en-US" sz="1800"/>
              <a:pPr algn="r" eaLnBrk="1" hangingPunct="1"/>
              <a:t>2</a:t>
            </a:fld>
            <a:endParaRPr lang="en-US" sz="1800"/>
          </a:p>
        </p:txBody>
      </p:sp>
      <p:pic>
        <p:nvPicPr>
          <p:cNvPr id="6" name="Picture 8"/>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8139"/>
          <a:stretch>
            <a:fillRect/>
          </a:stretch>
        </p:blipFill>
        <p:spPr bwMode="auto">
          <a:xfrm>
            <a:off x="8636000" y="5638800"/>
            <a:ext cx="3727450" cy="2535238"/>
          </a:xfrm>
          <a:prstGeom prst="rect">
            <a:avLst/>
          </a:prstGeom>
          <a:noFill/>
          <a:ln>
            <a:noFill/>
          </a:ln>
          <a:effectLst>
            <a:outerShdw blurRad="50800" dist="127001" dir="2700000" algn="tl" rotWithShape="0">
              <a:srgbClr val="808080">
                <a:alpha val="42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7400" y="5592417"/>
            <a:ext cx="3429000" cy="2571750"/>
          </a:xfrm>
          <a:prstGeom prst="rect">
            <a:avLst/>
          </a:prstGeom>
        </p:spPr>
      </p:pic>
      <p:sp>
        <p:nvSpPr>
          <p:cNvPr id="3" name="TextBox 2"/>
          <p:cNvSpPr txBox="1"/>
          <p:nvPr/>
        </p:nvSpPr>
        <p:spPr>
          <a:xfrm rot="16200000">
            <a:off x="-1905042" y="6971548"/>
            <a:ext cx="4876800" cy="253916"/>
          </a:xfrm>
          <a:prstGeom prst="rect">
            <a:avLst/>
          </a:prstGeom>
          <a:noFill/>
        </p:spPr>
        <p:txBody>
          <a:bodyPr wrap="square" rtlCol="0">
            <a:spAutoFit/>
          </a:bodyPr>
          <a:lstStyle/>
          <a:p>
            <a:r>
              <a:rPr lang="en-US" sz="1000" u="sng" dirty="0">
                <a:hlinkClick r:id="rId6"/>
              </a:rPr>
              <a:t>http://activerain.com/image_store/uploads/2/4/0/4/4/ar134664183344042.JPG</a:t>
            </a:r>
            <a:endParaRPr lang="en-US" sz="1000" dirty="0"/>
          </a:p>
        </p:txBody>
      </p:sp>
      <p:sp>
        <p:nvSpPr>
          <p:cNvPr id="4" name="TextBox 3"/>
          <p:cNvSpPr txBox="1"/>
          <p:nvPr/>
        </p:nvSpPr>
        <p:spPr>
          <a:xfrm>
            <a:off x="3835400" y="8299053"/>
            <a:ext cx="5369891" cy="246221"/>
          </a:xfrm>
          <a:prstGeom prst="rect">
            <a:avLst/>
          </a:prstGeom>
          <a:noFill/>
        </p:spPr>
        <p:txBody>
          <a:bodyPr wrap="square" rtlCol="0">
            <a:spAutoFit/>
          </a:bodyPr>
          <a:lstStyle/>
          <a:p>
            <a:r>
              <a:rPr lang="en-US" sz="1000" dirty="0" smtClean="0"/>
              <a:t>http://www.coredatarecovery.com/wp-content/uploads/2011/08/hard-drive-burning1.jpg</a:t>
            </a:r>
            <a:endParaRPr lang="en-US" sz="1000" dirty="0"/>
          </a:p>
        </p:txBody>
      </p:sp>
      <p:sp>
        <p:nvSpPr>
          <p:cNvPr id="5" name="TextBox 4"/>
          <p:cNvSpPr txBox="1"/>
          <p:nvPr/>
        </p:nvSpPr>
        <p:spPr>
          <a:xfrm rot="5400000">
            <a:off x="9787811" y="6620589"/>
            <a:ext cx="5562600" cy="246221"/>
          </a:xfrm>
          <a:prstGeom prst="rect">
            <a:avLst/>
          </a:prstGeom>
          <a:noFill/>
        </p:spPr>
        <p:txBody>
          <a:bodyPr wrap="square" rtlCol="0">
            <a:spAutoFit/>
          </a:bodyPr>
          <a:lstStyle/>
          <a:p>
            <a:r>
              <a:rPr lang="en-US" sz="1000" dirty="0" smtClean="0"/>
              <a:t>http://i1.kym-cdn.com/photos/images/masonry/000/028/825/bsod20110724-22047-t51ovf.png</a:t>
            </a:r>
            <a:endParaRPr lang="en-US" sz="10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smtClean="0"/>
              <a:t>Relevance to Data Management</a:t>
            </a:r>
            <a:r>
              <a:rPr lang="en-US" dirty="0" smtClean="0">
                <a:solidFill>
                  <a:srgbClr val="2882A5"/>
                </a:solidFill>
              </a:rPr>
              <a:t>	</a:t>
            </a:r>
          </a:p>
        </p:txBody>
      </p:sp>
      <p:sp>
        <p:nvSpPr>
          <p:cNvPr id="24578" name="Content Placeholder 2"/>
          <p:cNvSpPr>
            <a:spLocks noGrp="1"/>
          </p:cNvSpPr>
          <p:nvPr>
            <p:ph idx="1"/>
          </p:nvPr>
        </p:nvSpPr>
        <p:spPr/>
        <p:txBody>
          <a:bodyPr/>
          <a:lstStyle/>
          <a:p>
            <a:pPr>
              <a:defRPr/>
            </a:pPr>
            <a:r>
              <a:rPr lang="en-US" dirty="0"/>
              <a:t>Valuable data and information can be lost </a:t>
            </a:r>
          </a:p>
          <a:p>
            <a:pPr lvl="1">
              <a:defRPr/>
            </a:pPr>
            <a:endParaRPr lang="en-US" dirty="0"/>
          </a:p>
          <a:p>
            <a:pPr marL="393700" lvl="1" indent="0">
              <a:buFont typeface="Helvetica Neue" charset="0"/>
              <a:buNone/>
              <a:defRPr/>
            </a:pPr>
            <a:endParaRPr lang="en-US" dirty="0"/>
          </a:p>
          <a:p>
            <a:pPr marL="393700" lvl="1" indent="0">
              <a:buFont typeface="Helvetica Neue" charset="0"/>
              <a:buNone/>
              <a:defRPr/>
            </a:pPr>
            <a:endParaRPr lang="en-US" dirty="0" smtClean="0"/>
          </a:p>
          <a:p>
            <a:pPr marL="393700" lvl="1" indent="0">
              <a:buFont typeface="Helvetica Neue" charset="0"/>
              <a:buNone/>
              <a:defRPr/>
            </a:pPr>
            <a:endParaRPr lang="en-US" dirty="0"/>
          </a:p>
          <a:p>
            <a:pPr marL="393700" lvl="1" indent="0">
              <a:buFont typeface="Helvetica Neue" charset="0"/>
              <a:buNone/>
              <a:defRPr/>
            </a:pPr>
            <a:endParaRPr lang="en-US" dirty="0" smtClean="0"/>
          </a:p>
          <a:p>
            <a:pPr marL="393700" lvl="1" indent="0">
              <a:buFont typeface="Helvetica Neue" charset="0"/>
              <a:buNone/>
              <a:defRPr/>
            </a:pPr>
            <a:endParaRPr lang="en-US" dirty="0"/>
          </a:p>
          <a:p>
            <a:pPr marL="393700" lvl="1" indent="0">
              <a:buFont typeface="Helvetica Neue" charset="0"/>
              <a:buNone/>
              <a:defRPr/>
            </a:pPr>
            <a:endParaRPr lang="en-US" dirty="0"/>
          </a:p>
          <a:p>
            <a:pPr lvl="1">
              <a:defRPr/>
            </a:pPr>
            <a:endParaRPr lang="en-US" dirty="0"/>
          </a:p>
          <a:p>
            <a:pPr>
              <a:defRPr/>
            </a:pPr>
            <a:r>
              <a:rPr lang="en-US" dirty="0"/>
              <a:t>Limit loss of data, some of which may not be reproducible</a:t>
            </a:r>
          </a:p>
          <a:p>
            <a:pPr lvl="1">
              <a:defRPr/>
            </a:pPr>
            <a:r>
              <a:rPr lang="en-US" dirty="0"/>
              <a:t>Save time, money, </a:t>
            </a:r>
            <a:r>
              <a:rPr lang="en-US" dirty="0" smtClean="0"/>
              <a:t>productivity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78200" y="3200400"/>
            <a:ext cx="4965700" cy="3263900"/>
          </a:xfrm>
          <a:prstGeom prst="rect">
            <a:avLst/>
          </a:prstGeom>
          <a:noFill/>
          <a:ln w="9525">
            <a:solidFill>
              <a:srgbClr val="7575D1"/>
            </a:solidFill>
            <a:miter lim="800000"/>
            <a:headEnd/>
            <a:tailEnd/>
          </a:ln>
          <a:effectLst>
            <a:outerShdw blurRad="50800" dist="139700" dir="2700000" algn="tl" rotWithShape="0">
              <a:srgbClr val="808080">
                <a:alpha val="42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5604" name="Slide Number Placeholder 3"/>
          <p:cNvSpPr txBox="1">
            <a:spLocks/>
          </p:cNvSpPr>
          <p:nvPr/>
        </p:nvSpPr>
        <p:spPr bwMode="auto">
          <a:xfrm>
            <a:off x="9971088" y="9320213"/>
            <a:ext cx="30337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39" tIns="65020" rIns="130039" bIns="6502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F68957D5-00C5-4FE3-8743-7D2FE5CC77EF}" type="slidenum">
              <a:rPr lang="en-US" sz="1800"/>
              <a:pPr algn="r" eaLnBrk="1" hangingPunct="1"/>
              <a:t>3</a:t>
            </a:fld>
            <a:endParaRPr lang="en-US" sz="1800"/>
          </a:p>
        </p:txBody>
      </p:sp>
      <p:sp>
        <p:nvSpPr>
          <p:cNvPr id="3" name="TextBox 2"/>
          <p:cNvSpPr txBox="1"/>
          <p:nvPr/>
        </p:nvSpPr>
        <p:spPr>
          <a:xfrm>
            <a:off x="2470150" y="6553200"/>
            <a:ext cx="6781800" cy="253916"/>
          </a:xfrm>
          <a:prstGeom prst="rect">
            <a:avLst/>
          </a:prstGeom>
          <a:noFill/>
        </p:spPr>
        <p:txBody>
          <a:bodyPr wrap="square" rtlCol="0">
            <a:spAutoFit/>
          </a:bodyPr>
          <a:lstStyle/>
          <a:p>
            <a:r>
              <a:rPr lang="en-US" sz="1050" u="sng" dirty="0">
                <a:hlinkClick r:id="rId4"/>
              </a:rPr>
              <a:t>http://www.netpipe.com/NBS/web/page_1.html</a:t>
            </a:r>
            <a:endParaRPr lang="en-US" sz="105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5"/>
          <p:cNvSpPr>
            <a:spLocks noGrp="1"/>
          </p:cNvSpPr>
          <p:nvPr>
            <p:ph type="title"/>
          </p:nvPr>
        </p:nvSpPr>
        <p:spPr/>
        <p:txBody>
          <a:bodyPr/>
          <a:lstStyle/>
          <a:p>
            <a:r>
              <a:rPr lang="en-US" sz="5100" dirty="0" smtClean="0"/>
              <a:t>Back up your data files (1 of 2)</a:t>
            </a:r>
            <a:endParaRPr lang="en-US" dirty="0" smtClean="0"/>
          </a:p>
        </p:txBody>
      </p:sp>
      <p:sp>
        <p:nvSpPr>
          <p:cNvPr id="26626" name="Content Placeholder 6"/>
          <p:cNvSpPr>
            <a:spLocks noGrp="1"/>
          </p:cNvSpPr>
          <p:nvPr>
            <p:ph idx="1"/>
          </p:nvPr>
        </p:nvSpPr>
        <p:spPr>
          <a:xfrm>
            <a:off x="541338" y="2276475"/>
            <a:ext cx="10456862" cy="7172325"/>
          </a:xfrm>
        </p:spPr>
        <p:txBody>
          <a:bodyPr/>
          <a:lstStyle/>
          <a:p>
            <a:r>
              <a:rPr lang="en-US" smtClean="0"/>
              <a:t>Create back-up copies often</a:t>
            </a:r>
          </a:p>
          <a:p>
            <a:pPr lvl="1"/>
            <a:r>
              <a:rPr lang="en-US" smtClean="0"/>
              <a:t>Ideally three copies</a:t>
            </a:r>
          </a:p>
          <a:p>
            <a:pPr lvl="2"/>
            <a:r>
              <a:rPr lang="en-US" smtClean="0"/>
              <a:t>original, one on-site (external), and one off-site</a:t>
            </a:r>
          </a:p>
          <a:p>
            <a:pPr lvl="1"/>
            <a:r>
              <a:rPr lang="en-US" smtClean="0"/>
              <a:t>Frequency based on need / risk</a:t>
            </a:r>
          </a:p>
          <a:p>
            <a:pPr lvl="2"/>
            <a:r>
              <a:rPr lang="en-US" smtClean="0"/>
              <a:t>Higher value data should be backed up more often</a:t>
            </a:r>
          </a:p>
          <a:p>
            <a:pPr lvl="2"/>
            <a:r>
              <a:rPr lang="en-US" smtClean="0"/>
              <a:t>Sensor data collected at high frequency should  be backed up more often</a:t>
            </a:r>
          </a:p>
          <a:p>
            <a:pPr lvl="2"/>
            <a:endParaRPr lang="en-US" smtClean="0"/>
          </a:p>
          <a:p>
            <a:endParaRPr lang="en-US" smtClean="0"/>
          </a:p>
        </p:txBody>
      </p:sp>
      <p:sp>
        <p:nvSpPr>
          <p:cNvPr id="26627" name="Slide Number Placeholder 3"/>
          <p:cNvSpPr txBox="1">
            <a:spLocks/>
          </p:cNvSpPr>
          <p:nvPr/>
        </p:nvSpPr>
        <p:spPr bwMode="auto">
          <a:xfrm>
            <a:off x="9971088" y="9320213"/>
            <a:ext cx="30337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39" tIns="65020" rIns="130039" bIns="6502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6952457F-80FD-490E-9539-28490C375DF3}" type="slidenum">
              <a:rPr lang="en-US" sz="1800"/>
              <a:pPr algn="r" eaLnBrk="1" hangingPunct="1"/>
              <a:t>4</a:t>
            </a:fld>
            <a:endParaRPr lang="en-US" sz="18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5"/>
          <p:cNvSpPr>
            <a:spLocks noGrp="1"/>
          </p:cNvSpPr>
          <p:nvPr>
            <p:ph type="title"/>
          </p:nvPr>
        </p:nvSpPr>
        <p:spPr/>
        <p:txBody>
          <a:bodyPr/>
          <a:lstStyle/>
          <a:p>
            <a:r>
              <a:rPr lang="en-US" sz="5100" dirty="0" smtClean="0"/>
              <a:t>Back up your data files (2 of 2)</a:t>
            </a:r>
            <a:endParaRPr lang="en-US" dirty="0" smtClean="0"/>
          </a:p>
        </p:txBody>
      </p:sp>
      <p:sp>
        <p:nvSpPr>
          <p:cNvPr id="28674" name="Content Placeholder 6"/>
          <p:cNvSpPr>
            <a:spLocks noGrp="1"/>
          </p:cNvSpPr>
          <p:nvPr>
            <p:ph idx="1"/>
          </p:nvPr>
        </p:nvSpPr>
        <p:spPr>
          <a:xfrm>
            <a:off x="541338" y="2276475"/>
            <a:ext cx="10456862" cy="7172325"/>
          </a:xfrm>
        </p:spPr>
        <p:txBody>
          <a:bodyPr/>
          <a:lstStyle/>
          <a:p>
            <a:r>
              <a:rPr lang="en-US" smtClean="0"/>
              <a:t>Ensure that, when created, all backup copies are identical to the original files</a:t>
            </a:r>
          </a:p>
          <a:p>
            <a:pPr lvl="1"/>
            <a:r>
              <a:rPr lang="en-US" smtClean="0"/>
              <a:t>Checksums </a:t>
            </a:r>
          </a:p>
          <a:p>
            <a:pPr lvl="2"/>
            <a:r>
              <a:rPr lang="en-US" smtClean="0"/>
              <a:t>calculations based on the contents of a file. If the checksum values of a backup and the original are the same, it is highly likely the files are the same. </a:t>
            </a:r>
          </a:p>
          <a:p>
            <a:pPr lvl="1"/>
            <a:r>
              <a:rPr lang="en-US" smtClean="0"/>
              <a:t>File comparison</a:t>
            </a:r>
          </a:p>
          <a:p>
            <a:pPr lvl="2"/>
            <a:r>
              <a:rPr lang="en-US" smtClean="0"/>
              <a:t>Use software to compare two files line by line and identify any differences.</a:t>
            </a:r>
          </a:p>
          <a:p>
            <a:pPr lvl="2"/>
            <a:endParaRPr lang="en-US" smtClean="0"/>
          </a:p>
          <a:p>
            <a:endParaRPr lang="en-US" smtClean="0"/>
          </a:p>
        </p:txBody>
      </p:sp>
      <p:sp>
        <p:nvSpPr>
          <p:cNvPr id="28675" name="Slide Number Placeholder 3"/>
          <p:cNvSpPr txBox="1">
            <a:spLocks/>
          </p:cNvSpPr>
          <p:nvPr/>
        </p:nvSpPr>
        <p:spPr bwMode="auto">
          <a:xfrm>
            <a:off x="9971088" y="9320213"/>
            <a:ext cx="30337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39" tIns="65020" rIns="130039" bIns="6502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C10D8A1F-1934-45D9-9CEC-30E1C0E0FDAD}" type="slidenum">
              <a:rPr lang="en-US" sz="1800"/>
              <a:pPr algn="r" eaLnBrk="1" hangingPunct="1"/>
              <a:t>5</a:t>
            </a:fld>
            <a:endParaRPr lang="en-US" sz="18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5"/>
          <p:cNvSpPr>
            <a:spLocks noGrp="1"/>
          </p:cNvSpPr>
          <p:nvPr>
            <p:ph type="title"/>
          </p:nvPr>
        </p:nvSpPr>
        <p:spPr>
          <a:xfrm>
            <a:off x="571500" y="660400"/>
            <a:ext cx="11861800" cy="1397000"/>
          </a:xfrm>
        </p:spPr>
        <p:txBody>
          <a:bodyPr/>
          <a:lstStyle/>
          <a:p>
            <a:r>
              <a:rPr lang="en-US" sz="5100" smtClean="0">
                <a:solidFill>
                  <a:srgbClr val="2882A5"/>
                </a:solidFill>
              </a:rPr>
              <a:t>Use reliable devices for backups</a:t>
            </a:r>
            <a:endParaRPr lang="en-US" smtClean="0">
              <a:solidFill>
                <a:srgbClr val="2882A5"/>
              </a:solidFill>
            </a:endParaRPr>
          </a:p>
        </p:txBody>
      </p:sp>
      <p:sp>
        <p:nvSpPr>
          <p:cNvPr id="30722" name="Content Placeholder 6"/>
          <p:cNvSpPr>
            <a:spLocks noGrp="1"/>
          </p:cNvSpPr>
          <p:nvPr>
            <p:ph idx="1"/>
          </p:nvPr>
        </p:nvSpPr>
        <p:spPr>
          <a:xfrm>
            <a:off x="541338" y="2276475"/>
            <a:ext cx="11371262" cy="3057525"/>
          </a:xfrm>
        </p:spPr>
        <p:txBody>
          <a:bodyPr/>
          <a:lstStyle/>
          <a:p>
            <a:pPr>
              <a:spcAft>
                <a:spcPts val="600"/>
              </a:spcAft>
            </a:pPr>
            <a:r>
              <a:rPr lang="en-US" smtClean="0"/>
              <a:t>Managed network drive </a:t>
            </a:r>
          </a:p>
          <a:p>
            <a:pPr lvl="1">
              <a:spcAft>
                <a:spcPts val="600"/>
              </a:spcAft>
            </a:pPr>
            <a:r>
              <a:rPr lang="en-US" smtClean="0"/>
              <a:t>Raid, tape system</a:t>
            </a:r>
          </a:p>
          <a:p>
            <a:pPr>
              <a:spcAft>
                <a:spcPts val="600"/>
              </a:spcAft>
            </a:pPr>
            <a:r>
              <a:rPr lang="en-US" smtClean="0"/>
              <a:t>Managed cloud file-server</a:t>
            </a:r>
          </a:p>
          <a:p>
            <a:pPr lvl="1">
              <a:spcAft>
                <a:spcPts val="600"/>
              </a:spcAft>
            </a:pPr>
            <a:r>
              <a:rPr lang="en-US" smtClean="0"/>
              <a:t>DropBox, Amazon Simple Storage Service (S3), Carbonite</a:t>
            </a:r>
          </a:p>
        </p:txBody>
      </p:sp>
      <p:sp>
        <p:nvSpPr>
          <p:cNvPr id="30723" name="Slide Number Placeholder 3"/>
          <p:cNvSpPr txBox="1">
            <a:spLocks/>
          </p:cNvSpPr>
          <p:nvPr/>
        </p:nvSpPr>
        <p:spPr bwMode="auto">
          <a:xfrm>
            <a:off x="9971088" y="9320213"/>
            <a:ext cx="30337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39" tIns="65020" rIns="130039" bIns="6502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9902052C-65BF-4AFD-AAE3-2D6AB99E44AD}" type="slidenum">
              <a:rPr lang="en-US" sz="1800"/>
              <a:pPr algn="r" eaLnBrk="1" hangingPunct="1"/>
              <a:t>6</a:t>
            </a:fld>
            <a:endParaRPr lang="en-US" sz="1800"/>
          </a:p>
        </p:txBody>
      </p:sp>
      <p:pic>
        <p:nvPicPr>
          <p:cNvPr id="2"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97000" y="5943600"/>
            <a:ext cx="1955800" cy="1828800"/>
          </a:xfrm>
          <a:prstGeom prst="rect">
            <a:avLst/>
          </a:prstGeom>
          <a:noFill/>
          <a:ln w="9525">
            <a:solidFill>
              <a:srgbClr val="4F81BD"/>
            </a:solidFill>
            <a:miter lim="800000"/>
            <a:headEnd/>
            <a:tailEnd/>
          </a:ln>
          <a:effectLst>
            <a:outerShdw blurRad="292100" dist="139700" dir="2700000" algn="tl" rotWithShape="0">
              <a:srgbClr val="808080">
                <a:alpha val="64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72400" y="6477000"/>
            <a:ext cx="5130800" cy="685800"/>
          </a:xfrm>
          <a:prstGeom prst="rect">
            <a:avLst/>
          </a:prstGeom>
          <a:noFill/>
          <a:ln>
            <a:noFill/>
          </a:ln>
          <a:effectLst>
            <a:outerShdw blurRad="292100" dist="139700" dir="2700000" algn="tl" rotWithShape="0">
              <a:srgbClr val="808080">
                <a:alpha val="67999"/>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68800" y="6324600"/>
            <a:ext cx="2922588" cy="1371600"/>
          </a:xfrm>
          <a:prstGeom prst="rect">
            <a:avLst/>
          </a:prstGeom>
          <a:noFill/>
          <a:ln w="9525">
            <a:solidFill>
              <a:srgbClr val="2882A5"/>
            </a:solidFill>
            <a:miter lim="800000"/>
            <a:headEnd/>
            <a:tailEnd/>
          </a:ln>
          <a:effectLst>
            <a:outerShdw blurRad="292100" dist="139700" dir="2700000" algn="tl" rotWithShape="0">
              <a:srgbClr val="808080">
                <a:alpha val="70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5"/>
          <p:cNvSpPr>
            <a:spLocks noGrp="1"/>
          </p:cNvSpPr>
          <p:nvPr>
            <p:ph type="title"/>
          </p:nvPr>
        </p:nvSpPr>
        <p:spPr/>
        <p:txBody>
          <a:bodyPr/>
          <a:lstStyle/>
          <a:p>
            <a:r>
              <a:rPr lang="en-US" sz="5100" dirty="0" smtClean="0"/>
              <a:t>Test your backups </a:t>
            </a:r>
            <a:endParaRPr lang="en-US" dirty="0" smtClean="0"/>
          </a:p>
        </p:txBody>
      </p:sp>
      <p:sp>
        <p:nvSpPr>
          <p:cNvPr id="32770" name="Content Placeholder 6"/>
          <p:cNvSpPr>
            <a:spLocks noGrp="1"/>
          </p:cNvSpPr>
          <p:nvPr>
            <p:ph idx="1"/>
          </p:nvPr>
        </p:nvSpPr>
        <p:spPr>
          <a:xfrm>
            <a:off x="541338" y="2276475"/>
            <a:ext cx="11828462" cy="6638925"/>
          </a:xfrm>
        </p:spPr>
        <p:txBody>
          <a:bodyPr/>
          <a:lstStyle/>
          <a:p>
            <a:r>
              <a:rPr lang="en-US" sz="3600" smtClean="0"/>
              <a:t>Automatically test backup copies of files frequently to ensure they are viable </a:t>
            </a:r>
          </a:p>
          <a:p>
            <a:pPr lvl="1"/>
            <a:r>
              <a:rPr lang="en-US" sz="3000" smtClean="0"/>
              <a:t>Media degrade over time</a:t>
            </a:r>
          </a:p>
          <a:p>
            <a:pPr lvl="1"/>
            <a:r>
              <a:rPr lang="en-US" sz="3000" smtClean="0"/>
              <a:t>Annually test copies using checksums or file compare</a:t>
            </a:r>
          </a:p>
          <a:p>
            <a:r>
              <a:rPr lang="en-US" sz="3600" smtClean="0"/>
              <a:t>Know that you can recover from a data loss</a:t>
            </a:r>
          </a:p>
          <a:p>
            <a:pPr lvl="1"/>
            <a:r>
              <a:rPr lang="en-US" smtClean="0"/>
              <a:t>Periodically test your ability to restore information (at least once a year)</a:t>
            </a:r>
          </a:p>
          <a:p>
            <a:pPr lvl="1"/>
            <a:r>
              <a:rPr lang="en-US" smtClean="0"/>
              <a:t>Each year simulate an actual loss, by trying to recover solely from the backed up copies</a:t>
            </a:r>
          </a:p>
          <a:p>
            <a:endParaRPr lang="en-US" smtClean="0"/>
          </a:p>
          <a:p>
            <a:endParaRPr lang="en-US" smtClean="0"/>
          </a:p>
        </p:txBody>
      </p:sp>
      <p:sp>
        <p:nvSpPr>
          <p:cNvPr id="32771" name="Slide Number Placeholder 3"/>
          <p:cNvSpPr txBox="1">
            <a:spLocks/>
          </p:cNvSpPr>
          <p:nvPr/>
        </p:nvSpPr>
        <p:spPr bwMode="auto">
          <a:xfrm>
            <a:off x="9971088" y="9320213"/>
            <a:ext cx="30337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39" tIns="65020" rIns="130039" bIns="6502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CC4B300-8364-4806-9906-2DE2BDC14838}" type="slidenum">
              <a:rPr lang="en-US" sz="1800"/>
              <a:pPr algn="r" eaLnBrk="1" hangingPunct="1"/>
              <a:t>7</a:t>
            </a:fld>
            <a:endParaRPr lang="en-US" sz="18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pPr eaLnBrk="1" hangingPunct="1"/>
            <a:r>
              <a:rPr lang="en-US" dirty="0" smtClean="0"/>
              <a:t>References</a:t>
            </a:r>
          </a:p>
        </p:txBody>
      </p:sp>
      <p:sp>
        <p:nvSpPr>
          <p:cNvPr id="34818" name="Rectangle 2"/>
          <p:cNvSpPr>
            <a:spLocks noGrp="1" noChangeArrowheads="1"/>
          </p:cNvSpPr>
          <p:nvPr>
            <p:ph type="body" idx="1"/>
          </p:nvPr>
        </p:nvSpPr>
        <p:spPr>
          <a:xfrm>
            <a:off x="571500" y="2133600"/>
            <a:ext cx="12103100" cy="6565900"/>
          </a:xfrm>
        </p:spPr>
        <p:txBody>
          <a:bodyPr/>
          <a:lstStyle/>
          <a:p>
            <a:pPr marL="519113" indent="-519113" eaLnBrk="1" hangingPunct="1"/>
            <a:r>
              <a:rPr lang="en-US" sz="2800" dirty="0" smtClean="0">
                <a:solidFill>
                  <a:schemeClr val="tx1"/>
                </a:solidFill>
              </a:rPr>
              <a:t>Brunt, J. 2010.  “Protecting Your Digital Research Data and Documents”, LTER Forum.  </a:t>
            </a:r>
          </a:p>
          <a:p>
            <a:pPr marL="912813" lvl="1" indent="-519113" eaLnBrk="1" hangingPunct="1"/>
            <a:r>
              <a:rPr lang="en-US" sz="2000" dirty="0" smtClean="0">
                <a:solidFill>
                  <a:schemeClr val="tx1"/>
                </a:solidFill>
                <a:hlinkClick r:id="rId3"/>
              </a:rPr>
              <a:t>http://intranet2.lternet.edu/content/protecting-your-digital-research-data-and-documents</a:t>
            </a:r>
            <a:endParaRPr lang="en-US" sz="2000" dirty="0" smtClean="0">
              <a:solidFill>
                <a:schemeClr val="tx1"/>
              </a:solidFill>
            </a:endParaRPr>
          </a:p>
          <a:p>
            <a:pPr marL="912813" lvl="1" indent="-519113" eaLnBrk="1" hangingPunct="1"/>
            <a:endParaRPr lang="en-US" sz="1400" dirty="0">
              <a:solidFill>
                <a:schemeClr val="tx1"/>
              </a:solidFill>
            </a:endParaRPr>
          </a:p>
          <a:p>
            <a:pPr marL="912813" lvl="1" indent="-519113" eaLnBrk="1" hangingPunct="1"/>
            <a:endParaRPr lang="en-US" sz="1400" dirty="0" smtClean="0">
              <a:solidFill>
                <a:schemeClr val="tx1"/>
              </a:solidFill>
            </a:endParaRPr>
          </a:p>
          <a:p>
            <a:pPr marL="519113" indent="-519113" eaLnBrk="1" hangingPunct="1"/>
            <a:r>
              <a:rPr lang="en-US" sz="2800" dirty="0" err="1" smtClean="0">
                <a:solidFill>
                  <a:schemeClr val="tx1"/>
                </a:solidFill>
              </a:rPr>
              <a:t>DataOne</a:t>
            </a:r>
            <a:r>
              <a:rPr lang="en-US" sz="2800" dirty="0" smtClean="0">
                <a:solidFill>
                  <a:schemeClr val="tx1"/>
                </a:solidFill>
              </a:rPr>
              <a:t> Best Practices, see Data Preservation and Backup:</a:t>
            </a:r>
          </a:p>
          <a:p>
            <a:pPr marL="912813" lvl="1" indent="-519113" eaLnBrk="1" hangingPunct="1"/>
            <a:r>
              <a:rPr lang="en-US" sz="2000" dirty="0" smtClean="0">
                <a:solidFill>
                  <a:schemeClr val="tx1"/>
                </a:solidFill>
                <a:hlinkClick r:id="rId4"/>
              </a:rPr>
              <a:t>http://www.dataone.org/best-practices</a:t>
            </a:r>
            <a:endParaRPr lang="en-US" sz="2000" dirty="0" smtClean="0">
              <a:solidFill>
                <a:schemeClr val="tx1"/>
              </a:solidFill>
            </a:endParaRPr>
          </a:p>
        </p:txBody>
      </p:sp>
      <p:sp>
        <p:nvSpPr>
          <p:cNvPr id="34819" name="Slide Number Placeholder 3"/>
          <p:cNvSpPr txBox="1">
            <a:spLocks/>
          </p:cNvSpPr>
          <p:nvPr/>
        </p:nvSpPr>
        <p:spPr bwMode="auto">
          <a:xfrm>
            <a:off x="9971088" y="9320213"/>
            <a:ext cx="30337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39" tIns="65020" rIns="130039" bIns="6502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4E28FC28-F807-4138-800E-2CE8118CD1F6}" type="slidenum">
              <a:rPr lang="en-US" sz="1800"/>
              <a:pPr algn="r" eaLnBrk="1" hangingPunct="1"/>
              <a:t>8</a:t>
            </a:fld>
            <a:endParaRPr lang="en-US" sz="18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pPr eaLnBrk="1" hangingPunct="1"/>
            <a:r>
              <a:rPr lang="en-US" dirty="0" smtClean="0"/>
              <a:t>Resources</a:t>
            </a:r>
          </a:p>
        </p:txBody>
      </p:sp>
      <p:sp>
        <p:nvSpPr>
          <p:cNvPr id="35842" name="Rectangle 2"/>
          <p:cNvSpPr>
            <a:spLocks noGrp="1" noChangeArrowheads="1"/>
          </p:cNvSpPr>
          <p:nvPr>
            <p:ph type="body" idx="1"/>
          </p:nvPr>
        </p:nvSpPr>
        <p:spPr>
          <a:xfrm>
            <a:off x="571500" y="2324100"/>
            <a:ext cx="12103100" cy="6565900"/>
          </a:xfrm>
        </p:spPr>
        <p:txBody>
          <a:bodyPr/>
          <a:lstStyle/>
          <a:p>
            <a:pPr>
              <a:buSzTx/>
            </a:pPr>
            <a:r>
              <a:rPr lang="en-US" sz="2400" dirty="0" smtClean="0">
                <a:solidFill>
                  <a:srgbClr val="000000"/>
                </a:solidFill>
                <a:ea typeface="MS PGothic" pitchFamily="34" charset="-128"/>
              </a:rPr>
              <a:t>Tools to generate checksums</a:t>
            </a:r>
          </a:p>
          <a:p>
            <a:pPr lvl="1"/>
            <a:r>
              <a:rPr lang="en-US" sz="2200" dirty="0" smtClean="0">
                <a:solidFill>
                  <a:srgbClr val="000000"/>
                </a:solidFill>
                <a:ea typeface="MS PGothic" pitchFamily="34" charset="-128"/>
              </a:rPr>
              <a:t>	</a:t>
            </a:r>
            <a:r>
              <a:rPr lang="en-US" sz="2200" dirty="0" smtClean="0">
                <a:solidFill>
                  <a:srgbClr val="000000"/>
                </a:solidFill>
                <a:ea typeface="MS PGothic" pitchFamily="34" charset="-128"/>
                <a:hlinkClick r:id="rId3"/>
              </a:rPr>
              <a:t>http://www.pc-tools.net/win32/md5sums/</a:t>
            </a:r>
            <a:r>
              <a:rPr lang="en-US" sz="2200" dirty="0" smtClean="0">
                <a:solidFill>
                  <a:srgbClr val="000000"/>
                </a:solidFill>
                <a:ea typeface="MS PGothic" pitchFamily="34" charset="-128"/>
              </a:rPr>
              <a:t> </a:t>
            </a:r>
          </a:p>
          <a:p>
            <a:pPr lvl="1"/>
            <a:r>
              <a:rPr lang="en-US" sz="2200" dirty="0" smtClean="0">
                <a:solidFill>
                  <a:srgbClr val="000000"/>
                </a:solidFill>
                <a:ea typeface="MS PGothic" pitchFamily="34" charset="-128"/>
              </a:rPr>
              <a:t>	</a:t>
            </a:r>
            <a:r>
              <a:rPr lang="en-US" sz="2200" dirty="0" smtClean="0">
                <a:solidFill>
                  <a:srgbClr val="000000"/>
                </a:solidFill>
                <a:ea typeface="MS PGothic" pitchFamily="34" charset="-128"/>
                <a:hlinkClick r:id="rId4"/>
              </a:rPr>
              <a:t>http://corz.org/windows/software/checksum/</a:t>
            </a:r>
            <a:r>
              <a:rPr lang="en-US" sz="2200" dirty="0" smtClean="0">
                <a:solidFill>
                  <a:srgbClr val="000000"/>
                </a:solidFill>
                <a:ea typeface="MS PGothic" pitchFamily="34" charset="-128"/>
              </a:rPr>
              <a:t>  </a:t>
            </a:r>
          </a:p>
          <a:p>
            <a:pPr eaLnBrk="1" hangingPunct="1"/>
            <a:r>
              <a:rPr lang="en-US" sz="2400" dirty="0" smtClean="0">
                <a:solidFill>
                  <a:schemeClr val="tx1"/>
                </a:solidFill>
              </a:rPr>
              <a:t>File Comparison Software</a:t>
            </a:r>
          </a:p>
          <a:p>
            <a:pPr lvl="1" eaLnBrk="1" hangingPunct="1"/>
            <a:r>
              <a:rPr lang="en-US" sz="2200" dirty="0" smtClean="0">
                <a:solidFill>
                  <a:schemeClr val="tx1"/>
                </a:solidFill>
              </a:rPr>
              <a:t>	</a:t>
            </a:r>
            <a:r>
              <a:rPr lang="en-US" sz="2200" dirty="0" smtClean="0">
                <a:solidFill>
                  <a:schemeClr val="tx1"/>
                </a:solidFill>
                <a:hlinkClick r:id="rId5"/>
              </a:rPr>
              <a:t>http://en.wikipedia.org/wiki/Comparison_of_file_comparison_tools</a:t>
            </a:r>
            <a:endParaRPr lang="en-US" sz="2200" dirty="0" smtClean="0">
              <a:solidFill>
                <a:schemeClr val="tx1"/>
              </a:solidFill>
            </a:endParaRPr>
          </a:p>
          <a:p>
            <a:pPr eaLnBrk="1" hangingPunct="1"/>
            <a:r>
              <a:rPr lang="en-US" sz="2400" dirty="0" smtClean="0">
                <a:solidFill>
                  <a:schemeClr val="tx1"/>
                </a:solidFill>
              </a:rPr>
              <a:t>For more information about backing up your data:</a:t>
            </a:r>
          </a:p>
          <a:p>
            <a:pPr marL="912813" lvl="1" indent="-519113" eaLnBrk="1" hangingPunct="1"/>
            <a:r>
              <a:rPr lang="en-US" sz="2200" dirty="0" smtClean="0">
                <a:solidFill>
                  <a:schemeClr val="tx1"/>
                </a:solidFill>
                <a:hlinkClick r:id="rId6"/>
              </a:rPr>
              <a:t>http://en.wikipedia.org/wiki/Backup</a:t>
            </a:r>
            <a:endParaRPr lang="en-US" sz="2200" dirty="0" smtClean="0">
              <a:solidFill>
                <a:schemeClr val="tx1"/>
              </a:solidFill>
            </a:endParaRPr>
          </a:p>
          <a:p>
            <a:pPr marL="912813" lvl="1" indent="-519113" eaLnBrk="1" hangingPunct="1"/>
            <a:r>
              <a:rPr lang="en-US" sz="2200" dirty="0" smtClean="0">
                <a:solidFill>
                  <a:schemeClr val="tx1"/>
                </a:solidFill>
                <a:hlinkClick r:id="rId7"/>
              </a:rPr>
              <a:t>http://en.wikipedia.org/wiki/Incremental_backup</a:t>
            </a:r>
            <a:r>
              <a:rPr lang="en-US" sz="2200" dirty="0" smtClean="0">
                <a:solidFill>
                  <a:schemeClr val="tx1"/>
                </a:solidFill>
              </a:rPr>
              <a:t> </a:t>
            </a:r>
          </a:p>
          <a:p>
            <a:pPr marL="912813" lvl="1" indent="-519113" eaLnBrk="1" hangingPunct="1"/>
            <a:r>
              <a:rPr lang="en-US" sz="2200" dirty="0" smtClean="0">
                <a:solidFill>
                  <a:schemeClr val="tx1"/>
                </a:solidFill>
                <a:hlinkClick r:id="rId8"/>
              </a:rPr>
              <a:t>h</a:t>
            </a:r>
            <a:r>
              <a:rPr lang="en-US" sz="2200" dirty="0" smtClean="0">
                <a:solidFill>
                  <a:srgbClr val="000000"/>
                </a:solidFill>
                <a:latin typeface="Lucida Grande" pitchFamily="1" charset="0"/>
                <a:hlinkClick r:id="rId8"/>
              </a:rPr>
              <a:t>ttp://www.data-archive.ac.uk/create-manage/storage/back-up</a:t>
            </a:r>
            <a:r>
              <a:rPr lang="en-US" sz="2200" dirty="0" smtClean="0">
                <a:solidFill>
                  <a:srgbClr val="000000"/>
                </a:solidFill>
                <a:latin typeface="Lucida Grande" pitchFamily="1" charset="0"/>
              </a:rPr>
              <a:t> </a:t>
            </a:r>
          </a:p>
          <a:p>
            <a:pPr eaLnBrk="1" hangingPunct="1"/>
            <a:r>
              <a:rPr lang="en-US" sz="2400" dirty="0" smtClean="0">
                <a:solidFill>
                  <a:srgbClr val="000000"/>
                </a:solidFill>
                <a:latin typeface="Lucida Grande" pitchFamily="1" charset="0"/>
              </a:rPr>
              <a:t>For more information about cloud storage services</a:t>
            </a:r>
            <a:r>
              <a:rPr lang="en-US" sz="2800" dirty="0" smtClean="0">
                <a:solidFill>
                  <a:srgbClr val="000000"/>
                </a:solidFill>
                <a:latin typeface="Lucida Grande" pitchFamily="1" charset="0"/>
              </a:rPr>
              <a:t>:</a:t>
            </a:r>
          </a:p>
          <a:p>
            <a:pPr marL="912813" lvl="1" indent="-519113" eaLnBrk="1" hangingPunct="1"/>
            <a:r>
              <a:rPr lang="en-US" sz="2200" dirty="0" smtClean="0">
                <a:solidFill>
                  <a:schemeClr val="tx1"/>
                </a:solidFill>
                <a:hlinkClick r:id="rId9"/>
              </a:rPr>
              <a:t>www.dropbox.com/</a:t>
            </a:r>
            <a:endParaRPr lang="en-US" sz="2200" dirty="0" smtClean="0">
              <a:solidFill>
                <a:schemeClr val="tx1"/>
              </a:solidFill>
            </a:endParaRPr>
          </a:p>
          <a:p>
            <a:pPr marL="912813" lvl="1" indent="-519113" eaLnBrk="1" hangingPunct="1"/>
            <a:r>
              <a:rPr lang="en-US" sz="2200" dirty="0" smtClean="0">
                <a:solidFill>
                  <a:schemeClr val="tx1"/>
                </a:solidFill>
                <a:hlinkClick r:id="rId10"/>
              </a:rPr>
              <a:t>http://www.carbonite.com/</a:t>
            </a:r>
            <a:r>
              <a:rPr lang="en-US" sz="2200" dirty="0" smtClean="0">
                <a:solidFill>
                  <a:schemeClr val="tx1"/>
                </a:solidFill>
              </a:rPr>
              <a:t> </a:t>
            </a:r>
          </a:p>
          <a:p>
            <a:pPr marL="912813" lvl="1" indent="-519113" eaLnBrk="1" hangingPunct="1"/>
            <a:r>
              <a:rPr lang="en-US" sz="2200" dirty="0" smtClean="0">
                <a:solidFill>
                  <a:schemeClr val="tx1"/>
                </a:solidFill>
                <a:hlinkClick r:id="rId11"/>
              </a:rPr>
              <a:t>http://aws.amazon.com/s3/</a:t>
            </a:r>
            <a:r>
              <a:rPr lang="en-US" sz="2200" dirty="0" smtClean="0">
                <a:solidFill>
                  <a:schemeClr val="tx1"/>
                </a:solidFill>
              </a:rPr>
              <a:t> </a:t>
            </a:r>
          </a:p>
          <a:p>
            <a:pPr marL="393700" lvl="1" indent="0" eaLnBrk="1" hangingPunct="1">
              <a:buFont typeface="Helvetica Neue" charset="0"/>
              <a:buNone/>
            </a:pPr>
            <a:r>
              <a:rPr lang="en-US" dirty="0" smtClean="0">
                <a:solidFill>
                  <a:schemeClr val="tx1"/>
                </a:solidFill>
              </a:rPr>
              <a:t> </a:t>
            </a:r>
          </a:p>
        </p:txBody>
      </p:sp>
      <p:sp>
        <p:nvSpPr>
          <p:cNvPr id="35843" name="Slide Number Placeholder 3"/>
          <p:cNvSpPr txBox="1">
            <a:spLocks/>
          </p:cNvSpPr>
          <p:nvPr/>
        </p:nvSpPr>
        <p:spPr bwMode="auto">
          <a:xfrm>
            <a:off x="9971088" y="9320213"/>
            <a:ext cx="3033712" cy="4333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130039" tIns="65020" rIns="130039" bIns="65020" anchor="ct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F19F0E06-A2CE-4B1D-A86B-C108C06A306A}" type="slidenum">
              <a:rPr lang="en-US" sz="1800"/>
              <a:pPr algn="r" eaLnBrk="1" hangingPunct="1"/>
              <a:t>9</a:t>
            </a:fld>
            <a:endParaRPr lang="en-US" sz="180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20314</TotalTime>
  <Pages>0</Pages>
  <Words>2155</Words>
  <Characters>0</Characters>
  <Application>Microsoft Macintosh PowerPoint</Application>
  <PresentationFormat>Custom</PresentationFormat>
  <Lines>0</Lines>
  <Paragraphs>137</Paragraphs>
  <Slides>11</Slides>
  <Notes>11</Notes>
  <HiddenSlides>0</HiddenSlides>
  <MMClips>0</MMClips>
  <ScaleCrop>false</ScaleCrop>
  <HeadingPairs>
    <vt:vector size="4" baseType="variant">
      <vt:variant>
        <vt:lpstr>Design Template</vt:lpstr>
      </vt:variant>
      <vt:variant>
        <vt:i4>19</vt:i4>
      </vt:variant>
      <vt:variant>
        <vt:lpstr>Slide Titles</vt:lpstr>
      </vt:variant>
      <vt:variant>
        <vt:i4>11</vt:i4>
      </vt:variant>
    </vt:vector>
  </HeadingPairs>
  <TitlesOfParts>
    <vt:vector size="30" baseType="lpstr">
      <vt:lpstr>Title &amp; Subtitle</vt:lpstr>
      <vt:lpstr>Title &amp; Bullets</vt:lpstr>
      <vt:lpstr>Photo - 4 Up</vt:lpstr>
      <vt:lpstr>Photo - 2 Up Landscape</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Managing Your Data:  Backing Up Your Data </vt:lpstr>
      <vt:lpstr>Overview</vt:lpstr>
      <vt:lpstr>Relevance to Data Management </vt:lpstr>
      <vt:lpstr>Back up your data files (1 of 2)</vt:lpstr>
      <vt:lpstr>Back up your data files (2 of 2)</vt:lpstr>
      <vt:lpstr>Use reliable devices for backups</vt:lpstr>
      <vt:lpstr>Test your backups </vt:lpstr>
      <vt:lpstr>References</vt:lpstr>
      <vt:lpstr>Resources</vt:lpstr>
      <vt:lpstr>Other Relevant Modules</vt:lpstr>
      <vt:lpstr>Recommended Citation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Erin Robinson</cp:lastModifiedBy>
  <cp:revision>83</cp:revision>
  <dcterms:created xsi:type="dcterms:W3CDTF">2012-11-07T23:17:13Z</dcterms:created>
  <dcterms:modified xsi:type="dcterms:W3CDTF">2012-11-07T23:19:38Z</dcterms:modified>
</cp:coreProperties>
</file>