
<file path=[Content_Types].xml><?xml version="1.0" encoding="utf-8"?>
<Types xmlns="http://schemas.openxmlformats.org/package/2006/content-types">
  <Override PartName="/ppt/slideLayouts/slideLayout149.xml" ContentType="application/vnd.openxmlformats-officedocument.presentationml.slideLayout+xml"/>
  <Override PartName="/ppt/slideLayouts/slideLayout162.xml" ContentType="application/vnd.openxmlformats-officedocument.presentationml.slideLayout+xml"/>
  <Override PartName="/ppt/slideLayouts/slideLayout41.xml" ContentType="application/vnd.openxmlformats-officedocument.presentationml.slideLayout+xml"/>
  <Override PartName="/ppt/slideLayouts/slideLayout99.xml" ContentType="application/vnd.openxmlformats-officedocument.presentationml.slideLayout+xml"/>
  <Override PartName="/ppt/theme/theme18.xml" ContentType="application/vnd.openxmlformats-officedocument.theme+xml"/>
  <Override PartName="/ppt/slideLayouts/slideLayout35.xml" ContentType="application/vnd.openxmlformats-officedocument.presentationml.slideLayout+xml"/>
  <Override PartName="/ppt/slideMasters/slideMaster9.xml" ContentType="application/vnd.openxmlformats-officedocument.presentationml.slideMaster+xml"/>
  <Override PartName="/ppt/slideLayouts/slideLayout127.xml" ContentType="application/vnd.openxmlformats-officedocument.presentationml.slideLayout+xml"/>
  <Override PartName="/ppt/slideLayouts/slideLayout140.xml" ContentType="application/vnd.openxmlformats-officedocument.presentationml.slideLayout+xml"/>
  <Override PartName="/ppt/slideLayouts/slideLayout77.xml" ContentType="application/vnd.openxmlformats-officedocument.presentationml.slideLayout+xml"/>
  <Override PartName="/ppt/slideLayouts/slideLayout13.xml" ContentType="application/vnd.openxmlformats-officedocument.presentationml.slideLayout+xml"/>
  <Override PartName="/ppt/slideLayouts/slideLayout182.xml" ContentType="application/vnd.openxmlformats-officedocument.presentationml.slideLayout+xml"/>
  <Override PartName="/ppt/slideLayouts/slideLayout105.xml" ContentType="application/vnd.openxmlformats-officedocument.presentationml.slideLayout+xml"/>
  <Override PartName="/ppt/slideLayouts/slideLayout55.xml" ContentType="application/vnd.openxmlformats-officedocument.presentationml.slideLayout+xml"/>
  <Override PartName="/ppt/theme/theme16.xml" ContentType="application/vnd.openxmlformats-officedocument.theme+xml"/>
  <Override PartName="/ppt/slideLayouts/slideLayout160.xml" ContentType="application/vnd.openxmlformats-officedocument.presentationml.slideLayout+xml"/>
  <Override PartName="/ppt/slideLayouts/slideLayout97.xml" ContentType="application/vnd.openxmlformats-officedocument.presentationml.slideLayout+xml"/>
  <Override PartName="/ppt/slideLayouts/slideLayout33.xml" ContentType="application/vnd.openxmlformats-officedocument.presentationml.slideLayout+xml"/>
  <Override PartName="/ppt/slideMasters/slideMaster7.xml" ContentType="application/vnd.openxmlformats-officedocument.presentationml.slideMaster+xml"/>
  <Override PartName="/ppt/slideLayouts/slideLayout125.xml" ContentType="application/vnd.openxmlformats-officedocument.presentationml.slideLayout+xml"/>
  <Override PartName="/ppt/slideLayouts/slideLayout75.xml" ContentType="application/vnd.openxmlformats-officedocument.presentationml.slideLayout+xml"/>
  <Default Extension="xml" ContentType="application/xml"/>
  <Override PartName="/ppt/slideLayouts/slideLayout119.xml" ContentType="application/vnd.openxmlformats-officedocument.presentationml.slideLayout+xml"/>
  <Override PartName="/ppt/slideLayouts/slideLayout11.xml" ContentType="application/vnd.openxmlformats-officedocument.presentationml.slideLayout+xml"/>
  <Override PartName="/ppt/slideLayouts/slideLayout180.xml" ContentType="application/vnd.openxmlformats-officedocument.presentationml.slideLayout+xml"/>
  <Override PartName="/ppt/slideLayouts/slideLayout103.xml" ContentType="application/vnd.openxmlformats-officedocument.presentationml.slideLayout+xml"/>
  <Override PartName="/ppt/slideLayouts/slideLayout53.xml" ContentType="application/vnd.openxmlformats-officedocument.presentationml.slideLayout+xml"/>
  <Override PartName="/ppt/theme/theme20.xml" ContentType="application/vnd.openxmlformats-officedocument.theme+xml"/>
  <Override PartName="/ppt/theme/theme14.xml" ContentType="application/vnd.openxmlformats-officedocument.theme+xml"/>
  <Override PartName="/ppt/slideLayouts/slideLayout95.xml" ContentType="application/vnd.openxmlformats-officedocument.presentationml.slideLayout+xml"/>
  <Override PartName="/ppt/slideLayouts/slideLayout139.xml" ContentType="application/vnd.openxmlformats-officedocument.presentationml.slideLayout+xml"/>
  <Override PartName="/ppt/slideLayouts/slideLayout31.xml" ContentType="application/vnd.openxmlformats-officedocument.presentationml.slideLayout+xml"/>
  <Override PartName="/ppt/slideMasters/slideMaster5.xml" ContentType="application/vnd.openxmlformats-officedocument.presentationml.slideMaster+xml"/>
  <Override PartName="/ppt/slideMasters/slideMaster18.xml" ContentType="application/vnd.openxmlformats-officedocument.presentationml.slideMaster+xml"/>
  <Override PartName="/ppt/slideLayouts/slideLayout73.xml" ContentType="application/vnd.openxmlformats-officedocument.presentationml.slideLayout+xml"/>
  <Override PartName="/ppt/slideLayouts/slideLayout117.xml" ContentType="application/vnd.openxmlformats-officedocument.presentationml.slideLayout+xml"/>
  <Override PartName="/ppt/notesSlides/notesSlide7.xml" ContentType="application/vnd.openxmlformats-officedocument.presentationml.notesSlide+xml"/>
  <Override PartName="/ppt/slideLayouts/slideLayout101.xml" ContentType="application/vnd.openxmlformats-officedocument.presentationml.slideLayout+xml"/>
  <Override PartName="/ppt/slides/slide9.xml" ContentType="application/vnd.openxmlformats-officedocument.presentationml.slide+xml"/>
  <Override PartName="/ppt/slideLayouts/slideLayout159.xml" ContentType="application/vnd.openxmlformats-officedocument.presentationml.slideLayout+xml"/>
  <Override PartName="/ppt/slideLayouts/slideLayout51.xml" ContentType="application/vnd.openxmlformats-officedocument.presentationml.slideLayout+xml"/>
  <Default Extension="jpeg" ContentType="image/jpeg"/>
  <Override PartName="/ppt/theme/theme12.xml" ContentType="application/vnd.openxmlformats-officedocument.theme+xml"/>
  <Override PartName="/ppt/slideLayouts/slideLayout93.xml" ContentType="application/vnd.openxmlformats-officedocument.presentationml.slideLayout+xml"/>
  <Override PartName="/ppt/slideLayouts/slideLayout137.xml" ContentType="application/vnd.openxmlformats-officedocument.presentationml.slideLayout+xml"/>
  <Override PartName="/ppt/slideLayouts/slideLayout87.xml" ContentType="application/vnd.openxmlformats-officedocument.presentationml.slideLayout+xml"/>
  <Override PartName="/docProps/app.xml" ContentType="application/vnd.openxmlformats-officedocument.extended-properties+xml"/>
  <Override PartName="/ppt/slideMasters/slideMaster3.xml" ContentType="application/vnd.openxmlformats-officedocument.presentationml.slideMaster+xml"/>
  <Override PartName="/ppt/slideLayouts/slideLayout179.xml" ContentType="application/vnd.openxmlformats-officedocument.presentationml.slideLayout+xml"/>
  <Override PartName="/ppt/slideMasters/slideMaster16.xml" ContentType="application/vnd.openxmlformats-officedocument.presentationml.slideMaster+xml"/>
  <Override PartName="/ppt/slideLayouts/slideLayout8.xml" ContentType="application/vnd.openxmlformats-officedocument.presentationml.slideLayout+xml"/>
  <Override PartName="/ppt/slideLayouts/slideLayout71.xml" ContentType="application/vnd.openxmlformats-officedocument.presentationml.slideLayout+xml"/>
  <Override PartName="/ppt/slideLayouts/slideLayout115.xml" ContentType="application/vnd.openxmlformats-officedocument.presentationml.slideLayout+xml"/>
  <Override PartName="/ppt/slideLayouts/slideLayout209.xml" ContentType="application/vnd.openxmlformats-officedocument.presentationml.slideLayout+xml"/>
  <Override PartName="/ppt/notesSlides/notesSlide5.xml" ContentType="application/vnd.openxmlformats-officedocument.presentationml.notesSlide+xml"/>
  <Override PartName="/ppt/slides/slide7.xml" ContentType="application/vnd.openxmlformats-officedocument.presentationml.slide+xml"/>
  <Override PartName="/ppt/slideLayouts/slideLayout157.xml" ContentType="application/vnd.openxmlformats-officedocument.presentationml.slideLayout+xml"/>
  <Override PartName="/ppt/theme/theme10.xml" ContentType="application/vnd.openxmlformats-officedocument.theme+xml"/>
  <Override PartName="/ppt/slideLayouts/slideLayout199.xml" ContentType="application/vnd.openxmlformats-officedocument.presentationml.slideLayout+xml"/>
  <Override PartName="/ppt/slideLayouts/slideLayout91.xml" ContentType="application/vnd.openxmlformats-officedocument.presentationml.slideLayout+xml"/>
  <Override PartName="/ppt/slideLayouts/slideLayout135.xml" ContentType="application/vnd.openxmlformats-officedocument.presentationml.slideLayout+xml"/>
  <Override PartName="/ppt/slideLayouts/slideLayout85.xml" ContentType="application/vnd.openxmlformats-officedocument.presentationml.slideLayout+xml"/>
  <Override PartName="/ppt/theme/theme9.xml" ContentType="application/vnd.openxmlformats-officedocument.theme+xml"/>
  <Override PartName="/ppt/slideMasters/slideMaster1.xml" ContentType="application/vnd.openxmlformats-officedocument.presentationml.slideMaster+xml"/>
  <Override PartName="/ppt/slideLayouts/slideLayout177.xml" ContentType="application/vnd.openxmlformats-officedocument.presentationml.slideLayout+xml"/>
  <Override PartName="/ppt/slideMasters/slideMaster14.xml" ContentType="application/vnd.openxmlformats-officedocument.presentationml.slideMaster+xml"/>
  <Override PartName="/ppt/slideLayouts/slideLayout6.xml" ContentType="application/vnd.openxmlformats-officedocument.presentationml.slideLayout+xml"/>
  <Override PartName="/ppt/slideLayouts/slideLayout207.xml" ContentType="application/vnd.openxmlformats-officedocument.presentationml.slideLayout+xml"/>
  <Override PartName="/ppt/slideLayouts/slideLayout113.xml" ContentType="application/vnd.openxmlformats-officedocument.presentationml.slideLayout+xml"/>
  <Override PartName="/ppt/slideLayouts/slideLayout63.xml" ContentType="application/vnd.openxmlformats-officedocument.presentationml.slideLayout+xml"/>
  <Override PartName="/ppt/notesSlides/notesSlide3.xml" ContentType="application/vnd.openxmlformats-officedocument.presentationml.notesSlide+xml"/>
  <Override PartName="/ppt/slides/slide5.xml" ContentType="application/vnd.openxmlformats-officedocument.presentationml.slide+xml"/>
  <Override PartName="/ppt/slideLayouts/slideLayout155.xml" ContentType="application/vnd.openxmlformats-officedocument.presentationml.slideLayout+xml"/>
  <Override PartName="/ppt/slideLayouts/slideLayout28.xml" ContentType="application/vnd.openxmlformats-officedocument.presentationml.slideLayout+xml"/>
  <Override PartName="/ppt/slideLayouts/slideLayout197.xml" ContentType="application/vnd.openxmlformats-officedocument.presentationml.slideLayout+xml"/>
  <Override PartName="/ppt/slideLayouts/slideLayout133.xml" ContentType="application/vnd.openxmlformats-officedocument.presentationml.slideLayout+xml"/>
  <Override PartName="/ppt/slideLayouts/slideLayout83.xml" ContentType="application/vnd.openxmlformats-officedocument.presentationml.slideLayout+xml"/>
  <Override PartName="/ppt/theme/theme7.xml" ContentType="application/vnd.openxmlformats-officedocument.theme+xml"/>
  <Override PartName="/ppt/slideLayouts/slideLayout175.xml" ContentType="application/vnd.openxmlformats-officedocument.presentationml.slideLayout+xml"/>
  <Override PartName="/ppt/slideLayouts/slideLayout4.xml" ContentType="application/vnd.openxmlformats-officedocument.presentationml.slideLayout+xml"/>
  <Override PartName="/ppt/slideMasters/slideMaster12.xml" ContentType="application/vnd.openxmlformats-officedocument.presentationml.slideMaster+xml"/>
  <Override PartName="/ppt/slideLayouts/slideLayout205.xml" ContentType="application/vnd.openxmlformats-officedocument.presentationml.slideLayout+xml"/>
  <Override PartName="/ppt/slideLayouts/slideLayout111.xml" ContentType="application/vnd.openxmlformats-officedocument.presentationml.slideLayout+xml"/>
  <Override PartName="/ppt/slideLayouts/slideLayout169.xml" ContentType="application/vnd.openxmlformats-officedocument.presentationml.slideLayout+xml"/>
  <Override PartName="/ppt/slideLayouts/slideLayout48.xml" ContentType="application/vnd.openxmlformats-officedocument.presentationml.slideLayout+xml"/>
  <Override PartName="/ppt/slideLayouts/slideLayout61.xml" ContentType="application/vnd.openxmlformats-officedocument.presentationml.slideLayout+xml"/>
  <Override PartName="/ppt/notesSlides/notesSlide1.xml" ContentType="application/vnd.openxmlformats-officedocument.presentationml.notesSlide+xml"/>
  <Override PartName="/ppt/slideLayouts/slideLayout153.xml" ContentType="application/vnd.openxmlformats-officedocument.presentationml.slideLayout+xml"/>
  <Override PartName="/ppt/slides/slide3.xml" ContentType="application/vnd.openxmlformats-officedocument.presentationml.slide+xml"/>
  <Override PartName="/ppt/slideLayouts/slideLayout147.xml" ContentType="application/vnd.openxmlformats-officedocument.presentationml.slideLayout+xml"/>
  <Override PartName="/ppt/slideLayouts/slideLayout26.xml" ContentType="application/vnd.openxmlformats-officedocument.presentationml.slideLayout+xml"/>
  <Override PartName="/ppt/slideLayouts/slideLayout195.xml" ContentType="application/vnd.openxmlformats-officedocument.presentationml.slideLayout+xml"/>
  <Override PartName="/ppt/slideLayouts/slideLayout131.xml" ContentType="application/vnd.openxmlformats-officedocument.presentationml.slideLayout+xml"/>
  <Override PartName="/ppt/slideLayouts/slideLayout189.xml" ContentType="application/vnd.openxmlformats-officedocument.presentationml.slideLayout+xml"/>
  <Override PartName="/ppt/slideLayouts/slideLayout68.xml" ContentType="application/vnd.openxmlformats-officedocument.presentationml.slideLayout+xml"/>
  <Override PartName="/ppt/slideLayouts/slideLayout81.xml" ContentType="application/vnd.openxmlformats-officedocument.presentationml.slideLayout+xml"/>
  <Override PartName="/ppt/notesSlides/notesSlide8.xml" ContentType="application/vnd.openxmlformats-officedocument.presentationml.notesSlide+xml"/>
  <Override PartName="/ppt/theme/theme5.xml" ContentType="application/vnd.openxmlformats-officedocument.theme+xml"/>
  <Override PartName="/ppt/slideLayouts/slideLayout173.xml" ContentType="application/vnd.openxmlformats-officedocument.presentationml.slideLayout+xml"/>
  <Override PartName="/ppt/slideMasters/slideMaster10.xml" ContentType="application/vnd.openxmlformats-officedocument.presentationml.slideMaster+xml"/>
  <Override PartName="/ppt/slideLayouts/slideLayout2.xml" ContentType="application/vnd.openxmlformats-officedocument.presentationml.slideLayout+xml"/>
  <Override PartName="/ppt/slideLayouts/slideLayout203.xml" ContentType="application/vnd.openxmlformats-officedocument.presentationml.slideLayout+xml"/>
  <Override PartName="/ppt/slideLayouts/slideLayout167.xml" ContentType="application/vnd.openxmlformats-officedocument.presentationml.slideLayout+xml"/>
  <Override PartName="/ppt/slideLayouts/slideLayout46.xml" ContentType="application/vnd.openxmlformats-officedocument.presentationml.slideLayout+xml"/>
  <Override PartName="/ppt/slides/slide1.xml" ContentType="application/vnd.openxmlformats-officedocument.presentationml.slide+xml"/>
  <Override PartName="/ppt/slideLayouts/slideLayout151.xml" ContentType="application/vnd.openxmlformats-officedocument.presentationml.slideLayout+xml"/>
  <Override PartName="/ppt/slideLayouts/slideLayout145.xml" ContentType="application/vnd.openxmlformats-officedocument.presentationml.slideLayout+xml"/>
  <Override PartName="/ppt/slideLayouts/slideLayout24.xml" ContentType="application/vnd.openxmlformats-officedocument.presentationml.slideLayout+xml"/>
  <Override PartName="/ppt/slideLayouts/slideLayout193.xml" ContentType="application/vnd.openxmlformats-officedocument.presentationml.slideLayout+xml"/>
  <Override PartName="/ppt/slideLayouts/slideLayout18.xml" ContentType="application/vnd.openxmlformats-officedocument.presentationml.slideLayout+xml"/>
  <Override PartName="/ppt/slideLayouts/slideLayout187.xml" ContentType="application/vnd.openxmlformats-officedocument.presentationml.slideLayout+xml"/>
  <Override PartName="/ppt/slideLayouts/slideLayout66.xml" ContentType="application/vnd.openxmlformats-officedocument.presentationml.slideLayout+xml"/>
  <Override PartName="/ppt/slideLayouts/slideLayout123.xml" ContentType="application/vnd.openxmlformats-officedocument.presentationml.slideLayout+xml"/>
  <Override PartName="/ppt/theme/theme3.xml" ContentType="application/vnd.openxmlformats-officedocument.theme+xml"/>
  <Override PartName="/ppt/slideLayouts/slideLayout171.xml" ContentType="application/vnd.openxmlformats-officedocument.presentationml.slideLayout+xml"/>
  <Override PartName="/ppt/slideLayouts/slideLayout201.xml" ContentType="application/vnd.openxmlformats-officedocument.presentationml.slideLayout+xml"/>
  <Override PartName="/ppt/viewProps.xml" ContentType="application/vnd.openxmlformats-officedocument.presentationml.viewProps+xml"/>
  <Override PartName="/ppt/slideLayouts/slideLayout165.xml" ContentType="application/vnd.openxmlformats-officedocument.presentationml.slideLayout+xml"/>
  <Override PartName="/ppt/slideLayouts/slideLayout44.xml" ContentType="application/vnd.openxmlformats-officedocument.presentationml.slideLayout+xml"/>
  <Override PartName="/docProps/core.xml" ContentType="application/vnd.openxmlformats-package.core-properties+xml"/>
  <Override PartName="/ppt/slideLayouts/slideLayout38.xml" ContentType="application/vnd.openxmlformats-officedocument.presentationml.slideLayout+xml"/>
  <Override PartName="/ppt/slides/slide11.xml" ContentType="application/vnd.openxmlformats-officedocument.presentationml.slide+xml"/>
  <Override PartName="/ppt/slideLayouts/slideLayout143.xml" ContentType="application/vnd.openxmlformats-officedocument.presentationml.slideLayout+xml"/>
  <Override PartName="/ppt/slideLayouts/slideLayout22.xml" ContentType="application/vnd.openxmlformats-officedocument.presentationml.slideLayout+xml"/>
  <Override PartName="/ppt/slideLayouts/slideLayout191.xml" ContentType="application/vnd.openxmlformats-officedocument.presentationml.slideLayout+xml"/>
  <Override PartName="/ppt/slideLayouts/slideLayout16.xml" ContentType="application/vnd.openxmlformats-officedocument.presentationml.slideLayout+xml"/>
  <Override PartName="/ppt/slideLayouts/slideLayout185.xml" ContentType="application/vnd.openxmlformats-officedocument.presentationml.slideLayout+xml"/>
  <Override PartName="/ppt/slideLayouts/slideLayout108.xml" ContentType="application/vnd.openxmlformats-officedocument.presentationml.slideLayout+xml"/>
  <Override PartName="/ppt/slideLayouts/slideLayout121.xml" ContentType="application/vnd.openxmlformats-officedocument.presentationml.slideLayout+xml"/>
  <Override PartName="/ppt/theme/theme1.xml" ContentType="application/vnd.openxmlformats-officedocument.theme+xml"/>
  <Override PartName="/ppt/slideLayouts/slideLayout58.xml" ContentType="application/vnd.openxmlformats-officedocument.presentationml.slideLayout+xml"/>
  <Override PartName="/ppt/theme/theme19.xml" ContentType="application/vnd.openxmlformats-officedocument.theme+xml"/>
  <Override PartName="/ppt/slideLayouts/slideLayout163.xml" ContentType="application/vnd.openxmlformats-officedocument.presentationml.slideLayout+xml"/>
  <Override PartName="/ppt/slideLayouts/slideLayout42.xml" ContentType="application/vnd.openxmlformats-officedocument.presentationml.slideLayout+xml"/>
  <Override PartName="/ppt/slideLayouts/slideLayout36.xml" ContentType="application/vnd.openxmlformats-officedocument.presentationml.slideLayout+xml"/>
  <Override PartName="/ppt/slideLayouts/slideLayout128.xml" ContentType="application/vnd.openxmlformats-officedocument.presentationml.slideLayout+xml"/>
  <Override PartName="/ppt/slideLayouts/slideLayout141.xml" ContentType="application/vnd.openxmlformats-officedocument.presentationml.slideLayout+xml"/>
  <Override PartName="/ppt/slideLayouts/slideLayout20.xml" ContentType="application/vnd.openxmlformats-officedocument.presentationml.slideLayout+xml"/>
  <Override PartName="/ppt/slideLayouts/slideLayout78.xml" ContentType="application/vnd.openxmlformats-officedocument.presentationml.slideLayout+xml"/>
  <Override PartName="/ppt/slideLayouts/slideLayout14.xml" ContentType="application/vnd.openxmlformats-officedocument.presentationml.slideLayout+xml"/>
  <Override PartName="/ppt/slideLayouts/slideLayout183.xml" ContentType="application/vnd.openxmlformats-officedocument.presentationml.slideLayout+xml"/>
  <Override PartName="/ppt/slideLayouts/slideLayout106.xml" ContentType="application/vnd.openxmlformats-officedocument.presentationml.slideLayout+xml"/>
  <Override PartName="/ppt/slideLayouts/slideLayout56.xml" ContentType="application/vnd.openxmlformats-officedocument.presentationml.slideLayout+xml"/>
  <Override PartName="/ppt/theme/theme17.xml" ContentType="application/vnd.openxmlformats-officedocument.theme+xml"/>
  <Override PartName="/ppt/slideLayouts/slideLayout161.xml" ContentType="application/vnd.openxmlformats-officedocument.presentationml.slideLayout+xml"/>
  <Override PartName="/ppt/slideLayouts/slideLayout40.xml" ContentType="application/vnd.openxmlformats-officedocument.presentationml.slideLayout+xml"/>
  <Override PartName="/ppt/slideLayouts/slideLayout98.xml" ContentType="application/vnd.openxmlformats-officedocument.presentationml.slideLayout+xml"/>
  <Override PartName="/ppt/slideLayouts/slideLayout34.xml" ContentType="application/vnd.openxmlformats-officedocument.presentationml.slideLayout+xml"/>
  <Override PartName="/ppt/slideMasters/slideMaster8.xml" ContentType="application/vnd.openxmlformats-officedocument.presentationml.slideMaster+xml"/>
  <Override PartName="/ppt/slideLayouts/slideLayout126.xml" ContentType="application/vnd.openxmlformats-officedocument.presentationml.slideLayout+xml"/>
  <Override PartName="/ppt/slideLayouts/slideLayout76.xml" ContentType="application/vnd.openxmlformats-officedocument.presentationml.slideLayout+xml"/>
  <Override PartName="/ppt/slideLayouts/slideLayout12.xml" ContentType="application/vnd.openxmlformats-officedocument.presentationml.slideLayout+xml"/>
  <Override PartName="/ppt/slideLayouts/slideLayout181.xml" ContentType="application/vnd.openxmlformats-officedocument.presentationml.slideLayout+xml"/>
  <Override PartName="/ppt/slideLayouts/slideLayout104.xml" ContentType="application/vnd.openxmlformats-officedocument.presentationml.slideLayout+xml"/>
  <Override PartName="/ppt/slideLayouts/slideLayout54.xml" ContentType="application/vnd.openxmlformats-officedocument.presentationml.slideLayout+xml"/>
  <Override PartName="/ppt/theme/theme15.xml" ContentType="application/vnd.openxmlformats-officedocument.theme+xml"/>
  <Override PartName="/ppt/slideLayouts/slideLayout96.xml" ContentType="application/vnd.openxmlformats-officedocument.presentationml.slideLayout+xml"/>
  <Override PartName="/ppt/slideLayouts/slideLayout32.xml" ContentType="application/vnd.openxmlformats-officedocument.presentationml.slideLayout+xml"/>
  <Override PartName="/ppt/notesMasters/notesMaster1.xml" ContentType="application/vnd.openxmlformats-officedocument.presentationml.notesMaster+xml"/>
  <Override PartName="/ppt/slideMasters/slideMaster6.xml" ContentType="application/vnd.openxmlformats-officedocument.presentationml.slideMaster+xml"/>
  <Override PartName="/ppt/slideMasters/slideMaster19.xml" ContentType="application/vnd.openxmlformats-officedocument.presentationml.slideMaster+xml"/>
  <Override PartName="/ppt/slideLayouts/slideLayout74.xml" ContentType="application/vnd.openxmlformats-officedocument.presentationml.slideLayout+xml"/>
  <Override PartName="/ppt/slideLayouts/slideLayout118.xml" ContentType="application/vnd.openxmlformats-officedocument.presentationml.slideLayout+xml"/>
  <Override PartName="/ppt/slideLayouts/slideLayout10.xml" ContentType="application/vnd.openxmlformats-officedocument.presentationml.slideLayout+xml"/>
  <Override PartName="/ppt/presentation.xml" ContentType="application/vnd.openxmlformats-officedocument.presentationml.presentation.main+xml"/>
  <Override PartName="/ppt/slideLayouts/slideLayout102.xml" ContentType="application/vnd.openxmlformats-officedocument.presentationml.slideLayout+xml"/>
  <Override PartName="/ppt/slideLayouts/slideLayout52.xml" ContentType="application/vnd.openxmlformats-officedocument.presentationml.slideLayout+xml"/>
  <Override PartName="/ppt/theme/theme13.xml" ContentType="application/vnd.openxmlformats-officedocument.theme+xml"/>
  <Override PartName="/ppt/slideLayouts/slideLayout94.xml" ContentType="application/vnd.openxmlformats-officedocument.presentationml.slideLayout+xml"/>
  <Override PartName="/ppt/slideLayouts/slideLayout138.xml" ContentType="application/vnd.openxmlformats-officedocument.presentationml.slideLayout+xml"/>
  <Override PartName="/ppt/slideLayouts/slideLayout30.xml" ContentType="application/vnd.openxmlformats-officedocument.presentationml.slideLayout+xml"/>
  <Override PartName="/ppt/slideLayouts/slideLayout88.xml" ContentType="application/vnd.openxmlformats-officedocument.presentationml.slideLayout+xml"/>
  <Override PartName="/ppt/slideMasters/slideMaster4.xml" ContentType="application/vnd.openxmlformats-officedocument.presentationml.slideMaster+xml"/>
  <Override PartName="/ppt/slideMasters/slideMaster17.xml" ContentType="application/vnd.openxmlformats-officedocument.presentationml.slideMaster+xml"/>
  <Override PartName="/ppt/slideLayouts/slideLayout72.xml" ContentType="application/vnd.openxmlformats-officedocument.presentationml.slideLayout+xml"/>
  <Override PartName="/ppt/slideLayouts/slideLayout9.xml" ContentType="application/vnd.openxmlformats-officedocument.presentationml.slideLayout+xml"/>
  <Override PartName="/ppt/slideLayouts/slideLayout116.xml" ContentType="application/vnd.openxmlformats-officedocument.presentationml.slideLayout+xml"/>
  <Override PartName="/ppt/notesSlides/notesSlide6.xml" ContentType="application/vnd.openxmlformats-officedocument.presentationml.notesSlide+xml"/>
  <Override PartName="/ppt/slideLayouts/slideLayout100.xml" ContentType="application/vnd.openxmlformats-officedocument.presentationml.slideLayout+xml"/>
  <Override PartName="/ppt/slides/slide8.xml" ContentType="application/vnd.openxmlformats-officedocument.presentationml.slide+xml"/>
  <Override PartName="/ppt/slideLayouts/slideLayout158.xml" ContentType="application/vnd.openxmlformats-officedocument.presentationml.slideLayout+xml"/>
  <Override PartName="/ppt/slideLayouts/slideLayout50.xml" ContentType="application/vnd.openxmlformats-officedocument.presentationml.slideLayout+xml"/>
  <Override PartName="/ppt/theme/theme11.xml" ContentType="application/vnd.openxmlformats-officedocument.theme+xml"/>
  <Override PartName="/ppt/slideLayouts/slideLayout92.xml" ContentType="application/vnd.openxmlformats-officedocument.presentationml.slideLayout+xml"/>
  <Override PartName="/ppt/slideLayouts/slideLayout136.xml" ContentType="application/vnd.openxmlformats-officedocument.presentationml.slideLayout+xml"/>
  <Override PartName="/ppt/slideLayouts/slideLayout86.xml" ContentType="application/vnd.openxmlformats-officedocument.presentationml.slideLayout+xml"/>
  <Override PartName="/ppt/slideMasters/slideMaster2.xml" ContentType="application/vnd.openxmlformats-officedocument.presentationml.slideMaster+xml"/>
  <Override PartName="/ppt/slideLayouts/slideLayout178.xml" ContentType="application/vnd.openxmlformats-officedocument.presentationml.slideLayout+xml"/>
  <Override PartName="/ppt/slideMasters/slideMaster15.xml" ContentType="application/vnd.openxmlformats-officedocument.presentationml.slideMaster+xml"/>
  <Override PartName="/ppt/slideLayouts/slideLayout7.xml" ContentType="application/vnd.openxmlformats-officedocument.presentationml.slideLayout+xml"/>
  <Override PartName="/ppt/slideLayouts/slideLayout70.xml" ContentType="application/vnd.openxmlformats-officedocument.presentationml.slideLayout+xml"/>
  <Override PartName="/ppt/slideLayouts/slideLayout114.xml" ContentType="application/vnd.openxmlformats-officedocument.presentationml.slideLayout+xml"/>
  <Override PartName="/ppt/slideLayouts/slideLayout208.xml" ContentType="application/vnd.openxmlformats-officedocument.presentationml.slideLayout+xml"/>
  <Override PartName="/ppt/slideLayouts/slideLayout64.xml" ContentType="application/vnd.openxmlformats-officedocument.presentationml.slideLayout+xml"/>
  <Override PartName="/ppt/notesSlides/notesSlide4.xml" ContentType="application/vnd.openxmlformats-officedocument.presentationml.notesSlide+xml"/>
  <Override PartName="/ppt/slides/slide6.xml" ContentType="application/vnd.openxmlformats-officedocument.presentationml.slide+xml"/>
  <Override PartName="/ppt/slideLayouts/slideLayout156.xml" ContentType="application/vnd.openxmlformats-officedocument.presentationml.slideLayout+xml"/>
  <Override PartName="/ppt/slideLayouts/slideLayout29.xml" ContentType="application/vnd.openxmlformats-officedocument.presentationml.slideLayout+xml"/>
  <Override PartName="/ppt/slideLayouts/slideLayout198.xml" ContentType="application/vnd.openxmlformats-officedocument.presentationml.slideLayout+xml"/>
  <Override PartName="/ppt/slideLayouts/slideLayout90.xml" ContentType="application/vnd.openxmlformats-officedocument.presentationml.slideLayout+xml"/>
  <Override PartName="/ppt/slideLayouts/slideLayout134.xml" ContentType="application/vnd.openxmlformats-officedocument.presentationml.slideLayout+xml"/>
  <Override PartName="/ppt/slideLayouts/slideLayout84.xml" ContentType="application/vnd.openxmlformats-officedocument.presentationml.slideLayout+xml"/>
  <Override PartName="/ppt/theme/theme8.xml" ContentType="application/vnd.openxmlformats-officedocument.theme+xml"/>
  <Override PartName="/ppt/tableStyles.xml" ContentType="application/vnd.openxmlformats-officedocument.presentationml.tableStyles+xml"/>
  <Override PartName="/ppt/slideLayouts/slideLayout176.xml" ContentType="application/vnd.openxmlformats-officedocument.presentationml.slideLayout+xml"/>
  <Override PartName="/ppt/slideMasters/slideMaster13.xml" ContentType="application/vnd.openxmlformats-officedocument.presentationml.slideMaster+xml"/>
  <Override PartName="/ppt/slideLayouts/slideLayout5.xml" ContentType="application/vnd.openxmlformats-officedocument.presentationml.slideLayout+xml"/>
  <Override PartName="/ppt/slideLayouts/slideLayout206.xml" ContentType="application/vnd.openxmlformats-officedocument.presentationml.slideLayout+xml"/>
  <Override PartName="/ppt/slideLayouts/slideLayout112.xml" ContentType="application/vnd.openxmlformats-officedocument.presentationml.slideLayout+xml"/>
  <Override PartName="/ppt/slideLayouts/slideLayout49.xml" ContentType="application/vnd.openxmlformats-officedocument.presentationml.slideLayout+xml"/>
  <Override PartName="/ppt/slideLayouts/slideLayout62.xml" ContentType="application/vnd.openxmlformats-officedocument.presentationml.slideLayout+xml"/>
  <Default Extension="bin" ContentType="application/vnd.openxmlformats-officedocument.presentationml.printerSettings"/>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154.xml" ContentType="application/vnd.openxmlformats-officedocument.presentationml.slideLayout+xml"/>
  <Override PartName="/ppt/notesSlides/notesSlide10.xml" ContentType="application/vnd.openxmlformats-officedocument.presentationml.notesSlide+xml"/>
  <Override PartName="/ppt/slideLayouts/slideLayout148.xml" ContentType="application/vnd.openxmlformats-officedocument.presentationml.slideLayout+xml"/>
  <Override PartName="/ppt/slideLayouts/slideLayout27.xml" ContentType="application/vnd.openxmlformats-officedocument.presentationml.slideLayout+xml"/>
  <Override PartName="/ppt/slideLayouts/slideLayout196.xml" ContentType="application/vnd.openxmlformats-officedocument.presentationml.slideLayout+xml"/>
  <Override PartName="/ppt/slideLayouts/slideLayout132.xml" ContentType="application/vnd.openxmlformats-officedocument.presentationml.slideLayout+xml"/>
  <Override PartName="/ppt/slideLayouts/slideLayout69.xml" ContentType="application/vnd.openxmlformats-officedocument.presentationml.slideLayout+xml"/>
  <Override PartName="/ppt/slideLayouts/slideLayout82.xml" ContentType="application/vnd.openxmlformats-officedocument.presentationml.slideLayout+xml"/>
  <Override PartName="/ppt/notesSlides/notesSlide9.xml" ContentType="application/vnd.openxmlformats-officedocument.presentationml.notesSlide+xml"/>
  <Override PartName="/ppt/theme/theme6.xml" ContentType="application/vnd.openxmlformats-officedocument.theme+xml"/>
  <Override PartName="/ppt/slideLayouts/slideLayout174.xml" ContentType="application/vnd.openxmlformats-officedocument.presentationml.slideLayout+xml"/>
  <Override PartName="/ppt/slideMasters/slideMaster11.xml" ContentType="application/vnd.openxmlformats-officedocument.presentationml.slideMaster+xml"/>
  <Override PartName="/ppt/slideLayouts/slideLayout3.xml" ContentType="application/vnd.openxmlformats-officedocument.presentationml.slideLayout+xml"/>
  <Override PartName="/ppt/slideLayouts/slideLayout204.xml" ContentType="application/vnd.openxmlformats-officedocument.presentationml.slideLayout+xml"/>
  <Override PartName="/ppt/slideLayouts/slideLayout110.xml" ContentType="application/vnd.openxmlformats-officedocument.presentationml.slideLayout+xml"/>
  <Override PartName="/ppt/slideLayouts/slideLayout168.xml" ContentType="application/vnd.openxmlformats-officedocument.presentationml.slideLayout+xml"/>
  <Override PartName="/ppt/slideLayouts/slideLayout47.xml" ContentType="application/vnd.openxmlformats-officedocument.presentationml.slideLayout+xml"/>
  <Override PartName="/ppt/slideLayouts/slideLayout60.xml" ContentType="application/vnd.openxmlformats-officedocument.presentationml.slideLayout+xml"/>
  <Override PartName="/ppt/slides/slide2.xml" ContentType="application/vnd.openxmlformats-officedocument.presentationml.slide+xml"/>
  <Override PartName="/ppt/slideLayouts/slideLayout152.xml" ContentType="application/vnd.openxmlformats-officedocument.presentationml.slideLayout+xml"/>
  <Override PartName="/ppt/slideLayouts/slideLayout89.xml" ContentType="application/vnd.openxmlformats-officedocument.presentationml.slideLayout+xml"/>
  <Override PartName="/ppt/slideLayouts/slideLayout146.xml" ContentType="application/vnd.openxmlformats-officedocument.presentationml.slideLayout+xml"/>
  <Override PartName="/ppt/slideLayouts/slideLayout25.xml" ContentType="application/vnd.openxmlformats-officedocument.presentationml.slideLayout+xml"/>
  <Override PartName="/ppt/slideLayouts/slideLayout194.xml" ContentType="application/vnd.openxmlformats-officedocument.presentationml.slideLayout+xml"/>
  <Override PartName="/ppt/slideLayouts/slideLayout19.xml" ContentType="application/vnd.openxmlformats-officedocument.presentationml.slideLayout+xml"/>
  <Override PartName="/ppt/slideLayouts/slideLayout130.xml" ContentType="application/vnd.openxmlformats-officedocument.presentationml.slideLayout+xml"/>
  <Override PartName="/ppt/slideLayouts/slideLayout188.xml" ContentType="application/vnd.openxmlformats-officedocument.presentationml.slideLayout+xml"/>
  <Override PartName="/ppt/slideLayouts/slideLayout67.xml" ContentType="application/vnd.openxmlformats-officedocument.presentationml.slideLayout+xml"/>
  <Override PartName="/ppt/slideLayouts/slideLayout80.xml" ContentType="application/vnd.openxmlformats-officedocument.presentationml.slideLayout+xml"/>
  <Override PartName="/ppt/slideLayouts/slideLayout124.xml" ContentType="application/vnd.openxmlformats-officedocument.presentationml.slideLayout+xml"/>
  <Override PartName="/ppt/theme/theme4.xml" ContentType="application/vnd.openxmlformats-officedocument.theme+xml"/>
  <Override PartName="/ppt/slideLayouts/slideLayout172.xml" ContentType="application/vnd.openxmlformats-officedocument.presentationml.slideLayout+xml"/>
  <Override PartName="/ppt/slideLayouts/slideLayout1.xml" ContentType="application/vnd.openxmlformats-officedocument.presentationml.slideLayout+xml"/>
  <Override PartName="/ppt/slideLayouts/slideLayout202.xml" ContentType="application/vnd.openxmlformats-officedocument.presentationml.slideLayout+xml"/>
  <Override PartName="/ppt/slideLayouts/slideLayout166.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slideLayouts/slideLayout150.xml" ContentType="application/vnd.openxmlformats-officedocument.presentationml.slideLayout+xml"/>
  <Default Extension="png" ContentType="image/png"/>
  <Override PartName="/ppt/slideLayouts/slideLayout144.xml" ContentType="application/vnd.openxmlformats-officedocument.presentationml.slideLayout+xml"/>
  <Override PartName="/ppt/slideLayouts/slideLayout23.xml" ContentType="application/vnd.openxmlformats-officedocument.presentationml.slideLayout+xml"/>
  <Override PartName="/ppt/slideLayouts/slideLayout192.xml" ContentType="application/vnd.openxmlformats-officedocument.presentationml.slideLayout+xml"/>
  <Default Extension="rels" ContentType="application/vnd.openxmlformats-package.relationships+xml"/>
  <Override PartName="/ppt/slideLayouts/slideLayout17.xml" ContentType="application/vnd.openxmlformats-officedocument.presentationml.slideLayout+xml"/>
  <Override PartName="/ppt/slideLayouts/slideLayout186.xml" ContentType="application/vnd.openxmlformats-officedocument.presentationml.slideLayout+xml"/>
  <Override PartName="/ppt/slideLayouts/slideLayout65.xml" ContentType="application/vnd.openxmlformats-officedocument.presentationml.slideLayout+xml"/>
  <Override PartName="/ppt/slideLayouts/slideLayout109.xml" ContentType="application/vnd.openxmlformats-officedocument.presentationml.slideLayout+xml"/>
  <Override PartName="/ppt/slideLayouts/slideLayout122.xml" ContentType="application/vnd.openxmlformats-officedocument.presentationml.slideLayout+xml"/>
  <Override PartName="/ppt/slideLayouts/slideLayout59.xml" ContentType="application/vnd.openxmlformats-officedocument.presentationml.slideLayout+xml"/>
  <Override PartName="/ppt/theme/theme2.xml" ContentType="application/vnd.openxmlformats-officedocument.theme+xml"/>
  <Override PartName="/ppt/slideLayouts/slideLayout170.xml" ContentType="application/vnd.openxmlformats-officedocument.presentationml.slideLayout+xml"/>
  <Override PartName="/ppt/slideLayouts/slideLayout200.xml" ContentType="application/vnd.openxmlformats-officedocument.presentationml.slideLayout+xml"/>
  <Override PartName="/ppt/slideLayouts/slideLayout164.xml" ContentType="application/vnd.openxmlformats-officedocument.presentationml.slideLayout+xml"/>
  <Override PartName="/ppt/slideLayouts/slideLayout43.xml" ContentType="application/vnd.openxmlformats-officedocument.presentationml.slideLayout+xml"/>
  <Override PartName="/ppt/slideLayouts/slideLayout37.xml" ContentType="application/vnd.openxmlformats-officedocument.presentationml.slideLayout+xml"/>
  <Override PartName="/ppt/slides/slide10.xml" ContentType="application/vnd.openxmlformats-officedocument.presentationml.slide+xml"/>
  <Override PartName="/ppt/slideLayouts/slideLayout129.xml" ContentType="application/vnd.openxmlformats-officedocument.presentationml.slideLayout+xml"/>
  <Override PartName="/ppt/slideLayouts/slideLayout142.xml" ContentType="application/vnd.openxmlformats-officedocument.presentationml.slideLayout+xml"/>
  <Override PartName="/ppt/slideLayouts/slideLayout21.xml" ContentType="application/vnd.openxmlformats-officedocument.presentationml.slideLayout+xml"/>
  <Override PartName="/ppt/slideLayouts/slideLayout79.xml" ContentType="application/vnd.openxmlformats-officedocument.presentationml.slideLayout+xml"/>
  <Override PartName="/ppt/slideLayouts/slideLayout190.xml" ContentType="application/vnd.openxmlformats-officedocument.presentationml.slideLayout+xml"/>
  <Override PartName="/ppt/slideLayouts/slideLayout15.xml" ContentType="application/vnd.openxmlformats-officedocument.presentationml.slideLayout+xml"/>
  <Override PartName="/ppt/slideLayouts/slideLayout184.xml" ContentType="application/vnd.openxmlformats-officedocument.presentationml.slideLayout+xml"/>
  <Override PartName="/ppt/presProps.xml" ContentType="application/vnd.openxmlformats-officedocument.presentationml.presProps+xml"/>
  <Override PartName="/ppt/slideLayouts/slideLayout107.xml" ContentType="application/vnd.openxmlformats-officedocument.presentationml.slideLayout+xml"/>
  <Override PartName="/ppt/slideLayouts/slideLayout120.xml" ContentType="application/vnd.openxmlformats-officedocument.presentationml.slideLayout+xml"/>
  <Override PartName="/ppt/slideLayouts/slideLayout57.xml" ContentType="application/vnd.openxmlformats-officedocument.presentationml.slideLayout+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31"/>
  </p:notesMasterIdLst>
  <p:sldIdLst>
    <p:sldId id="294" r:id="rId20"/>
    <p:sldId id="290" r:id="rId21"/>
    <p:sldId id="295" r:id="rId22"/>
    <p:sldId id="296" r:id="rId23"/>
    <p:sldId id="304" r:id="rId24"/>
    <p:sldId id="305" r:id="rId25"/>
    <p:sldId id="307" r:id="rId26"/>
    <p:sldId id="267" r:id="rId27"/>
    <p:sldId id="293" r:id="rId28"/>
    <p:sldId id="292" r:id="rId29"/>
    <p:sldId id="308" r:id="rId30"/>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45F6"/>
    <a:srgbClr val="13F84F"/>
    <a:srgbClr val="02FEFE"/>
    <a:srgbClr val="83E3CD"/>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62" d="100"/>
          <a:sy n="62" d="100"/>
        </p:scale>
        <p:origin x="-928" y="-11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xml"/><Relationship Id="rId21" Type="http://schemas.openxmlformats.org/officeDocument/2006/relationships/slide" Target="slides/slide2.xml"/><Relationship Id="rId22" Type="http://schemas.openxmlformats.org/officeDocument/2006/relationships/slide" Target="slides/slide3.xml"/><Relationship Id="rId23" Type="http://schemas.openxmlformats.org/officeDocument/2006/relationships/slide" Target="slides/slide4.xml"/><Relationship Id="rId24" Type="http://schemas.openxmlformats.org/officeDocument/2006/relationships/slide" Target="slides/slide5.xml"/><Relationship Id="rId25" Type="http://schemas.openxmlformats.org/officeDocument/2006/relationships/slide" Target="slides/slide6.xml"/><Relationship Id="rId26" Type="http://schemas.openxmlformats.org/officeDocument/2006/relationships/slide" Target="slides/slide7.xml"/><Relationship Id="rId27" Type="http://schemas.openxmlformats.org/officeDocument/2006/relationships/slide" Target="slides/slide8.xml"/><Relationship Id="rId28" Type="http://schemas.openxmlformats.org/officeDocument/2006/relationships/slide" Target="slides/slide9.xml"/><Relationship Id="rId29" Type="http://schemas.openxmlformats.org/officeDocument/2006/relationships/slide" Target="slides/slide10.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1.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Master" Target="slideMasters/slideMaster15.xml"/><Relationship Id="rId16" Type="http://schemas.openxmlformats.org/officeDocument/2006/relationships/slideMaster" Target="slideMasters/slideMaster16.xml"/><Relationship Id="rId17" Type="http://schemas.openxmlformats.org/officeDocument/2006/relationships/slideMaster" Target="slideMasters/slideMaster17.xml"/><Relationship Id="rId18" Type="http://schemas.openxmlformats.org/officeDocument/2006/relationships/slideMaster" Target="slideMasters/slideMaster18.xml"/><Relationship Id="rId19" Type="http://schemas.openxmlformats.org/officeDocument/2006/relationships/slideMaster" Target="slideMasters/slideMaster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12/1/12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1:  Introduction:  </a:t>
            </a:r>
          </a:p>
          <a:p>
            <a:r>
              <a:rPr lang="en-US" sz="1200" kern="1200" dirty="0" smtClean="0">
                <a:solidFill>
                  <a:schemeClr val="tx1"/>
                </a:solidFill>
                <a:effectLst/>
                <a:latin typeface="+mn-lt"/>
                <a:ea typeface="MS PGothic" pitchFamily="34" charset="-128"/>
                <a:cs typeface="MS PGothic" charset="0"/>
              </a:rPr>
              <a:t>This is the Federation of Earth Science Information Partners Data Management for Scientists Short Course, Section:  Local Data Management - Providing Access to Data: Module:  Tracking Data Usage.</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This training module is part of the Federation of Earth Science Information Partners (or ESIP Federation's) Data Management for Scientists Short Course.  The subject of this module is "Tracking Data Usage".  The module was authored by Robert R. Downs from the NASA Socioeconomic Data and Application Center which is operated by CIESIN – the Center for International Earth Science Information Network at Columbia University.  Besides the ESIP Federation, sponsors of this Data Management for Scientists Short Course are the Data Conservancy and the United States National Oceanic and Atmospheric Administration (NOAA).</a:t>
            </a:r>
            <a:endParaRPr lang="en-US" dirty="0" smtClean="0">
              <a:ea typeface="MS PGothic"/>
              <a:cs typeface="MS PGothic"/>
            </a:endParaRPr>
          </a:p>
          <a:p>
            <a:r>
              <a:rPr lang="en-US" dirty="0" smtClean="0">
                <a:ea typeface="MS PGothic"/>
                <a:cs typeface="MS PGothic"/>
              </a:rPr>
              <a:t>Voiceover script:  </a:t>
            </a:r>
          </a:p>
          <a:p>
            <a:r>
              <a:rPr lang="en-US" dirty="0"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a:t>
            </a:r>
            <a:r>
              <a:rPr lang="en-US" dirty="0" err="1" smtClean="0">
                <a:ea typeface="MS PGothic"/>
                <a:cs typeface="MS PGothic"/>
              </a:rPr>
              <a:t>Conservancyand</a:t>
            </a:r>
            <a:r>
              <a:rPr lang="en-US" dirty="0" smtClean="0">
                <a:ea typeface="MS PGothic"/>
                <a:cs typeface="MS PGothic"/>
              </a:rPr>
              <a:t> the United States National Oceanographic and Atmospheric Administration, NOAA. </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DCB654B7-E531-46F4-A89A-EC4519F566E9}"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10:  Other Relevant Modules</a:t>
            </a:r>
          </a:p>
          <a:p>
            <a:r>
              <a:rPr lang="en-US" sz="1200" kern="1200" dirty="0" smtClean="0">
                <a:solidFill>
                  <a:schemeClr val="tx1"/>
                </a:solidFill>
                <a:effectLst/>
                <a:latin typeface="+mn-lt"/>
                <a:ea typeface="MS PGothic" pitchFamily="34" charset="-128"/>
                <a:cs typeface="MS PGothic" charset="0"/>
              </a:rPr>
              <a:t>The modules of the ESIP Data Management for Scientists Short Course have been designed to complement and supplement each other.  In light of this plan, we think you may find the following modules relevant to you as you seek to gain a better understanding of how to track your data: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For information about how archives may promote and track the use of your data, see </a:t>
            </a:r>
            <a:r>
              <a:rPr lang="en-US" sz="1200" i="1" kern="1200" dirty="0" smtClean="0">
                <a:solidFill>
                  <a:schemeClr val="tx1"/>
                </a:solidFill>
                <a:effectLst/>
                <a:latin typeface="+mn-lt"/>
                <a:ea typeface="MS PGothic" pitchFamily="34" charset="-128"/>
                <a:cs typeface="MS PGothic" charset="0"/>
              </a:rPr>
              <a:t>Preservation Strategies: What Do Long-Term Archives Do with My Data?</a:t>
            </a:r>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The module called </a:t>
            </a:r>
            <a:r>
              <a:rPr lang="en-US" sz="1200" i="1" kern="1200" dirty="0" smtClean="0">
                <a:solidFill>
                  <a:schemeClr val="tx1"/>
                </a:solidFill>
                <a:effectLst/>
                <a:latin typeface="+mn-lt"/>
                <a:ea typeface="MS PGothic" pitchFamily="34" charset="-128"/>
                <a:cs typeface="MS PGothic" charset="0"/>
              </a:rPr>
              <a:t>Local Data Management - Providing Access to Your Data: Broadening Your User Community</a:t>
            </a:r>
            <a:r>
              <a:rPr lang="en-US" sz="1200" kern="1200" dirty="0" smtClean="0">
                <a:solidFill>
                  <a:schemeClr val="tx1"/>
                </a:solidFill>
                <a:effectLst/>
                <a:latin typeface="+mn-lt"/>
                <a:ea typeface="MS PGothic" pitchFamily="34" charset="-128"/>
                <a:cs typeface="MS PGothic" charset="0"/>
              </a:rPr>
              <a:t> shows how results from tracking data use can help broaden the user community for your data.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See the </a:t>
            </a:r>
            <a:r>
              <a:rPr lang="en-US" sz="1200" i="1" kern="1200" dirty="0" smtClean="0">
                <a:solidFill>
                  <a:schemeClr val="tx1"/>
                </a:solidFill>
                <a:effectLst/>
                <a:latin typeface="+mn-lt"/>
                <a:ea typeface="MS PGothic" pitchFamily="34" charset="-128"/>
                <a:cs typeface="MS PGothic" charset="0"/>
              </a:rPr>
              <a:t>Local Data Management - Providing Access to Your Data: Determining Your Audience</a:t>
            </a:r>
            <a:r>
              <a:rPr lang="en-US" sz="1200" kern="1200" dirty="0" smtClean="0">
                <a:solidFill>
                  <a:schemeClr val="tx1"/>
                </a:solidFill>
                <a:effectLst/>
                <a:latin typeface="+mn-lt"/>
                <a:ea typeface="MS PGothic" pitchFamily="34" charset="-128"/>
                <a:cs typeface="MS PGothic" charset="0"/>
              </a:rPr>
              <a:t> module to gain a better understanding of your audience’s data needs.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Finally, the </a:t>
            </a:r>
            <a:r>
              <a:rPr lang="en-US" sz="1200" i="1" kern="1200" dirty="0" smtClean="0">
                <a:solidFill>
                  <a:schemeClr val="tx1"/>
                </a:solidFill>
                <a:effectLst/>
                <a:latin typeface="+mn-lt"/>
                <a:ea typeface="MS PGothic" pitchFamily="34" charset="-128"/>
                <a:cs typeface="MS PGothic" charset="0"/>
              </a:rPr>
              <a:t>Responsible Data Use: Citation and Credit</a:t>
            </a:r>
            <a:r>
              <a:rPr lang="en-US" sz="1200" kern="1200" dirty="0" smtClean="0">
                <a:solidFill>
                  <a:schemeClr val="tx1"/>
                </a:solidFill>
                <a:effectLst/>
                <a:latin typeface="+mn-lt"/>
                <a:ea typeface="MS PGothic" pitchFamily="34" charset="-128"/>
                <a:cs typeface="MS PGothic" charset="0"/>
              </a:rPr>
              <a:t> module will give you more information about how data citations can help you track the usage of your data. </a:t>
            </a:r>
            <a:endParaRPr lang="en-US" dirty="0">
              <a:latin typeface="Calibri" charset="0"/>
              <a:ea typeface="MS PGothic" charset="0"/>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10</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ＭＳ Ｐゴシック" charset="-128"/>
              </a:rPr>
              <a:t>Slide 11:  Recommended Citation</a:t>
            </a:r>
          </a:p>
          <a:p>
            <a:r>
              <a:rPr lang="en-US" sz="1200" kern="1200" dirty="0" smtClean="0">
                <a:solidFill>
                  <a:schemeClr val="tx1"/>
                </a:solidFill>
                <a:effectLst/>
                <a:latin typeface="+mn-lt"/>
                <a:ea typeface="MS PGothic" pitchFamily="34" charset="-128"/>
                <a:cs typeface="ＭＳ Ｐゴシック" charset="-128"/>
              </a:rPr>
              <a:t>This module is available under a Creative Commons Attribution 3.0 license that allows you to share and adapt the work as long as you cite the work according to the citation provided.  </a:t>
            </a:r>
          </a:p>
          <a:p>
            <a:r>
              <a:rPr lang="en-US" sz="1200" kern="1200" dirty="0" smtClean="0">
                <a:solidFill>
                  <a:schemeClr val="tx1"/>
                </a:solidFill>
                <a:effectLst/>
                <a:latin typeface="+mn-lt"/>
                <a:ea typeface="MS PGothic" pitchFamily="34" charset="-128"/>
                <a:cs typeface="ＭＳ Ｐゴシック" charset="-128"/>
              </a:rPr>
              <a:t>Thank you very much for your interest in the ESIP Federation’s Data Management for Scientists Short Course. </a:t>
            </a:r>
          </a:p>
        </p:txBody>
      </p:sp>
      <p:sp>
        <p:nvSpPr>
          <p:cNvPr id="4" name="Slide Number Placeholder 3"/>
          <p:cNvSpPr>
            <a:spLocks noGrp="1"/>
          </p:cNvSpPr>
          <p:nvPr>
            <p:ph type="sldNum" sz="quarter" idx="10"/>
          </p:nvPr>
        </p:nvSpPr>
        <p:spPr/>
        <p:txBody>
          <a:bodyPr/>
          <a:lstStyle/>
          <a:p>
            <a:pPr>
              <a:defRPr/>
            </a:pPr>
            <a:fld id="{F1F369DB-28C7-4D85-A99D-5EDF772F125C}" type="slidenum">
              <a:rPr lang="en-US" smtClean="0"/>
              <a:pPr>
                <a:defRPr/>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3517902"/>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2:  Overview</a:t>
            </a:r>
          </a:p>
          <a:p>
            <a:r>
              <a:rPr lang="en-US" sz="1200" kern="1200" dirty="0" smtClean="0">
                <a:solidFill>
                  <a:schemeClr val="tx1"/>
                </a:solidFill>
                <a:effectLst/>
                <a:latin typeface="+mn-lt"/>
                <a:ea typeface="MS PGothic" pitchFamily="34" charset="-128"/>
                <a:cs typeface="MS PGothic" charset="0"/>
              </a:rPr>
              <a:t>In this module, we will give you some background and context for this topic, and then describe its relevance to data management.  We’ll discuss what data usage can tell you about your data and where you can find usage information.  We’ll also briefly discuss the advantages of tracking data citations.</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3:  Background and context</a:t>
            </a:r>
          </a:p>
          <a:p>
            <a:r>
              <a:rPr lang="en-US" sz="1200" kern="1200" dirty="0" smtClean="0">
                <a:solidFill>
                  <a:schemeClr val="tx1"/>
                </a:solidFill>
                <a:effectLst/>
                <a:latin typeface="+mn-lt"/>
                <a:ea typeface="MS PGothic" pitchFamily="34" charset="-128"/>
                <a:cs typeface="MS PGothic" charset="0"/>
              </a:rPr>
              <a:t>Scientific data can be used for purposes other than those originally planned. For example, data users could develop new products such as maps, and then distribute those products. Data may be integrated with other data sets or with various services to create new data, products, or services.  Studies may be published about the use of the data sets themselves. Policies, plans and reports may result from using the data. All these outputs from the data indicate both the benefits and the impacts of the data and should be tracked so that you know how your data have been used and the value that they have offered. The benefits and the uses of the scientific data can be used to justify both previous and new efforts to collect and develop scientific data. </a:t>
            </a:r>
            <a:endParaRPr lang="en-US" sz="1200" kern="1200" dirty="0">
              <a:solidFill>
                <a:schemeClr val="tx1"/>
              </a:solidFill>
              <a:effectLst/>
              <a:latin typeface="+mn-lt"/>
              <a:ea typeface="MS PGothic" pitchFamily="34" charset="-128"/>
              <a:cs typeface="MS PGothic" charset="0"/>
            </a:endParaRP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4:  Relevance to data management</a:t>
            </a:r>
          </a:p>
          <a:p>
            <a:r>
              <a:rPr lang="en-US" sz="1200" kern="1200" dirty="0" smtClean="0">
                <a:solidFill>
                  <a:schemeClr val="tx1"/>
                </a:solidFill>
                <a:effectLst/>
                <a:latin typeface="+mn-lt"/>
                <a:ea typeface="MS PGothic" pitchFamily="34" charset="-128"/>
                <a:cs typeface="MS PGothic" charset="0"/>
              </a:rPr>
              <a:t>How is the tracking of data relevant to data management? Certainly stakeholders need to know how the data have been used. For example, those who produce the data want to know whether their data have been useful to others. Likewise, the distributors or publishers of the data want to learn which communities they are serving and how the data have been useful to those communities.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Data stewards can document the uses and the users of the data in their purview, and make that information available to future users as historical context, but also to suggest the potential for new ways in which the data might be utilized.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Similarly, sponsors can learn whether the data projects and programs in which they’ve invested have paid off, and what are the benefits derived from their sponsorships.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Knowledge about the use of data can help identify opportunities for new data collections and for the distribution of similar kinds of data. Tracking the use of the data can justify the efforts to collect and develop the data into products and to create services to distribute those products.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The evidence of beneficial data use also can demonstrate the accomplishments of the individuals or groups that have been involved in the efforts to create the data, and provide more recognition for them. </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5:  What can data usage tell me about my data?</a:t>
            </a:r>
          </a:p>
          <a:p>
            <a:r>
              <a:rPr lang="en-US" sz="1200" kern="1200" dirty="0" smtClean="0">
                <a:solidFill>
                  <a:schemeClr val="tx1"/>
                </a:solidFill>
                <a:effectLst/>
                <a:latin typeface="+mn-lt"/>
                <a:ea typeface="MS PGothic" pitchFamily="34" charset="-128"/>
                <a:cs typeface="MS PGothic" charset="0"/>
              </a:rPr>
              <a:t>One of the primary facts that you can learn from data usage information is who the users of your data are.  You might be able to ascertain the scientific disciplines of your users; for example, whether geologists or oceanographers are the users of the data. You might be able to tell the level of expertise of those who are using the data, that is, whether your users are undergraduate or graduate students, or experienced climate scientists.  That kind of information could help you and your data managers determine ways that the researchers could be supported as they conduct their investigations.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Tracking data usage can tell you </a:t>
            </a:r>
            <a:r>
              <a:rPr lang="en-US" sz="1200" b="1" kern="1200" dirty="0" smtClean="0">
                <a:solidFill>
                  <a:schemeClr val="tx1"/>
                </a:solidFill>
                <a:effectLst/>
                <a:latin typeface="+mn-lt"/>
                <a:ea typeface="MS PGothic" pitchFamily="34" charset="-128"/>
                <a:cs typeface="MS PGothic" charset="0"/>
              </a:rPr>
              <a:t>how</a:t>
            </a:r>
            <a:r>
              <a:rPr lang="en-US" sz="1200" kern="1200" dirty="0" smtClean="0">
                <a:solidFill>
                  <a:schemeClr val="tx1"/>
                </a:solidFill>
                <a:effectLst/>
                <a:latin typeface="+mn-lt"/>
                <a:ea typeface="MS PGothic" pitchFamily="34" charset="-128"/>
                <a:cs typeface="MS PGothic" charset="0"/>
              </a:rPr>
              <a:t> and </a:t>
            </a:r>
            <a:r>
              <a:rPr lang="en-US" sz="1200" b="1" kern="1200" dirty="0" smtClean="0">
                <a:solidFill>
                  <a:schemeClr val="tx1"/>
                </a:solidFill>
                <a:effectLst/>
                <a:latin typeface="+mn-lt"/>
                <a:ea typeface="MS PGothic" pitchFamily="34" charset="-128"/>
                <a:cs typeface="MS PGothic" charset="0"/>
              </a:rPr>
              <a:t>why</a:t>
            </a:r>
            <a:r>
              <a:rPr lang="en-US" sz="1200" kern="1200" dirty="0" smtClean="0">
                <a:solidFill>
                  <a:schemeClr val="tx1"/>
                </a:solidFill>
                <a:effectLst/>
                <a:latin typeface="+mn-lt"/>
                <a:ea typeface="MS PGothic" pitchFamily="34" charset="-128"/>
                <a:cs typeface="MS PGothic" charset="0"/>
              </a:rPr>
              <a:t> your data are being used. Are the data being used for scientific research or educational purposes such as we have previously described, or for policymaking or planning purposes?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Usage information about data similar to yours could inform the development and dissemination plans of others.  If people can see how  your data have been used, they might improve the way they are producing the data in a new development effort that could facilitate more and better use of the new data.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Knowing about past and current uses of the data can inform enhancements for the data, either within the creation or modification of the data sets themselves or for the products or services that distribute those data.   Certainly, the impacts of the information resources associated with the data can be more clearly and distinctively identified and evaluated. </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6:  Where can I find usage information about my data?</a:t>
            </a:r>
          </a:p>
          <a:p>
            <a:r>
              <a:rPr lang="en-US" sz="1200" kern="1200" dirty="0" smtClean="0">
                <a:solidFill>
                  <a:schemeClr val="tx1"/>
                </a:solidFill>
                <a:effectLst/>
                <a:latin typeface="+mn-lt"/>
                <a:ea typeface="MS PGothic" pitchFamily="34" charset="-128"/>
                <a:cs typeface="MS PGothic" charset="0"/>
              </a:rPr>
              <a:t>When people use your data </a:t>
            </a:r>
            <a:r>
              <a:rPr lang="en-US" sz="1200" b="1" i="1" kern="1200" dirty="0" smtClean="0">
                <a:solidFill>
                  <a:schemeClr val="tx1"/>
                </a:solidFill>
                <a:effectLst/>
                <a:latin typeface="+mn-lt"/>
                <a:ea typeface="MS PGothic" pitchFamily="34" charset="-128"/>
                <a:cs typeface="MS PGothic" charset="0"/>
              </a:rPr>
              <a:t>and if</a:t>
            </a:r>
            <a:r>
              <a:rPr lang="en-US" sz="1200" kern="1200" dirty="0" smtClean="0">
                <a:solidFill>
                  <a:schemeClr val="tx1"/>
                </a:solidFill>
                <a:effectLst/>
                <a:latin typeface="+mn-lt"/>
                <a:ea typeface="MS PGothic" pitchFamily="34" charset="-128"/>
                <a:cs typeface="MS PGothic" charset="0"/>
              </a:rPr>
              <a:t>  they cite the data in their publications, then the citations serve as evidence of the data having been used in particular projects.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The practice of citing data use is becoming more common.  Data citations can be obtained from scientific publication services that are beginning to publish indexes of data citations. The indexes can be searched or searches done either for particular data product titles or for the archives or data centers that disseminate the data products.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Another source of information about your data can be found from metrics gathered from the access locations of the data.  For example, metrics about the individuals who visit the website where the data are housed or who download the data can be collected and analyzed to identify patterns of usage. Likewise, individuals who contact either the producers of the data or the distributors of the data for help or assistance often provide contact information.  The contact information of such users can identify the individuals or groups who are using the data, assuming that the distribution of such contact information is acceptable according to the privacy policy of the website.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If registration is required to access your data, the contact information that is collected can be used to identify who is using the data.  From the registration information, surveys can be conducted of individuals who are using the data, either by administering a questionnaire from a web page that distributes the data or by more targeted questionnaires.   Questions can be designed to ascertain how the data is being used and also to identify possible ways to improve the data. </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S PGothic" pitchFamily="34" charset="-128"/>
                <a:cs typeface="MS PGothic" charset="0"/>
              </a:rPr>
              <a:t>Slide 7:  Tracking data citations</a:t>
            </a:r>
          </a:p>
          <a:p>
            <a:r>
              <a:rPr lang="en-US" sz="1200" kern="1200" dirty="0" smtClean="0">
                <a:solidFill>
                  <a:schemeClr val="tx1"/>
                </a:solidFill>
                <a:effectLst/>
                <a:latin typeface="+mn-lt"/>
                <a:ea typeface="MS PGothic" pitchFamily="34" charset="-128"/>
                <a:cs typeface="MS PGothic" charset="0"/>
              </a:rPr>
              <a:t>As we previously mentioned, data citations provide evidence in publications of usage of data, and may actually increase usage as a result.  In order to obtain that information, however, users of the data should be encouraged to cite the data in the article they are writing just as they would cite other articles in the bibliographic or reference section of a paper that they are writing.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As data creator or data provider, you can facilitate the citation of your data by providing a recommended citation to show users exactly how they would go about citing the data.  By displaying a recommended citation, you make it easier for an individual to cite your data, since they wouldn’t have to figure out what should be included in the citation.</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A citation for data should include the author, or authors, of the data, the date when the data were published, the title and version number for the data, and the publisher or distributor of the data, as well as a locator or identifier for the data. Later in this module, we will point you to other sources of information about creating a citation for your data.  </a:t>
            </a:r>
          </a:p>
          <a:p>
            <a:r>
              <a:rPr lang="en-US" sz="1200" kern="1200" dirty="0" smtClean="0">
                <a:solidFill>
                  <a:schemeClr val="tx1"/>
                </a:solidFill>
                <a:effectLst/>
                <a:latin typeface="+mn-lt"/>
                <a:ea typeface="MS PGothic" pitchFamily="34" charset="-128"/>
                <a:cs typeface="MS PGothic" charset="0"/>
              </a:rPr>
              <a:t> </a:t>
            </a:r>
          </a:p>
          <a:p>
            <a:r>
              <a:rPr lang="en-US" sz="1200" kern="1200" dirty="0" smtClean="0">
                <a:solidFill>
                  <a:schemeClr val="tx1"/>
                </a:solidFill>
                <a:effectLst/>
                <a:latin typeface="+mn-lt"/>
                <a:ea typeface="MS PGothic" pitchFamily="34" charset="-128"/>
                <a:cs typeface="MS PGothic" charset="0"/>
              </a:rPr>
              <a:t>Subscribing to citation alerts from publishers is a useful method of tracking data citations.  There are various types of publications for  which you may want to receive Alerts.  The types include traditional publications such as journal articles, books, and other scientific literature, but also gray literature such as presentations, reports, blogs, etc. In addition, you may want to receive alerts to references in the popular literature which could include magazines and newspapers, or media such as radio and television. </a:t>
            </a:r>
          </a:p>
        </p:txBody>
      </p:sp>
      <p:sp>
        <p:nvSpPr>
          <p:cNvPr id="4" name="Slide Number Placeholder 3"/>
          <p:cNvSpPr>
            <a:spLocks noGrp="1"/>
          </p:cNvSpPr>
          <p:nvPr>
            <p:ph type="sldNum" sz="quarter" idx="10"/>
          </p:nvPr>
        </p:nvSpPr>
        <p:spPr/>
        <p:txBody>
          <a:bodyPr/>
          <a:lstStyle/>
          <a:p>
            <a:pPr>
              <a:defRPr/>
            </a:pPr>
            <a:fld id="{A486C5AC-47EB-A84F-9132-7557F33CF186}" type="slidenum">
              <a:rPr lang="en-US" smtClean="0"/>
              <a:pPr>
                <a:defRPr/>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3991284"/>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8:  Resources</a:t>
            </a:r>
          </a:p>
          <a:p>
            <a:r>
              <a:rPr lang="en-US" sz="1200" kern="1200" dirty="0" smtClean="0">
                <a:solidFill>
                  <a:schemeClr val="tx1"/>
                </a:solidFill>
                <a:effectLst/>
                <a:latin typeface="+mn-lt"/>
                <a:ea typeface="MS PGothic" pitchFamily="34" charset="-128"/>
                <a:cs typeface="MS PGothic" charset="0"/>
              </a:rPr>
              <a:t>On this slide, you will find a linked listing of some additional resources you might find helpful should you need more information about the topics covered briefly in this module. </a:t>
            </a:r>
            <a:endParaRPr lang="en-US" sz="1200" kern="1200" dirty="0">
              <a:solidFill>
                <a:schemeClr val="tx1"/>
              </a:solidFill>
              <a:effectLst/>
              <a:latin typeface="+mn-lt"/>
              <a:ea typeface="MS PGothic" pitchFamily="34" charset="-128"/>
              <a:cs typeface="MS PGothic" charset="0"/>
            </a:endParaRP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S PGothic" pitchFamily="34" charset="-128"/>
                <a:cs typeface="MS PGothic" charset="0"/>
              </a:rPr>
              <a:t>Slide 9:  References</a:t>
            </a:r>
          </a:p>
          <a:p>
            <a:r>
              <a:rPr lang="en-US" sz="1200" kern="1200" dirty="0" smtClean="0">
                <a:solidFill>
                  <a:schemeClr val="tx1"/>
                </a:solidFill>
                <a:effectLst/>
                <a:latin typeface="+mn-lt"/>
                <a:ea typeface="MS PGothic" pitchFamily="34" charset="-128"/>
                <a:cs typeface="MS PGothic" charset="0"/>
              </a:rPr>
              <a:t>Within this module, we've made reference to published sources that we think you may want to review when you want to see more useful information about tracking data usage.  </a:t>
            </a:r>
            <a:endParaRPr lang="en-US" sz="1200" kern="1200" dirty="0">
              <a:solidFill>
                <a:schemeClr val="tx1"/>
              </a:solidFill>
              <a:effectLst/>
              <a:latin typeface="+mn-lt"/>
              <a:ea typeface="MS PGothic" pitchFamily="34" charset="-128"/>
              <a:cs typeface="MS PGothic"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15.xml.rels><?xml version="1.0" encoding="UTF-8" standalone="yes"?>
<Relationships xmlns="http://schemas.openxmlformats.org/package/2006/relationships"><Relationship Id="rId11" Type="http://schemas.openxmlformats.org/officeDocument/2006/relationships/slideLayout" Target="../slideLayouts/slideLayout165.xml"/><Relationship Id="rId12" Type="http://schemas.openxmlformats.org/officeDocument/2006/relationships/theme" Target="../theme/theme15.xml"/><Relationship Id="rId1" Type="http://schemas.openxmlformats.org/officeDocument/2006/relationships/slideLayout" Target="../slideLayouts/slideLayout155.xml"/><Relationship Id="rId2" Type="http://schemas.openxmlformats.org/officeDocument/2006/relationships/slideLayout" Target="../slideLayouts/slideLayout156.xml"/><Relationship Id="rId3" Type="http://schemas.openxmlformats.org/officeDocument/2006/relationships/slideLayout" Target="../slideLayouts/slideLayout157.xml"/><Relationship Id="rId4" Type="http://schemas.openxmlformats.org/officeDocument/2006/relationships/slideLayout" Target="../slideLayouts/slideLayout158.xml"/><Relationship Id="rId5" Type="http://schemas.openxmlformats.org/officeDocument/2006/relationships/slideLayout" Target="../slideLayouts/slideLayout159.xml"/><Relationship Id="rId6" Type="http://schemas.openxmlformats.org/officeDocument/2006/relationships/slideLayout" Target="../slideLayouts/slideLayout160.xml"/><Relationship Id="rId7" Type="http://schemas.openxmlformats.org/officeDocument/2006/relationships/slideLayout" Target="../slideLayouts/slideLayout161.xml"/><Relationship Id="rId8" Type="http://schemas.openxmlformats.org/officeDocument/2006/relationships/slideLayout" Target="../slideLayouts/slideLayout162.xml"/><Relationship Id="rId9" Type="http://schemas.openxmlformats.org/officeDocument/2006/relationships/slideLayout" Target="../slideLayouts/slideLayout163.xml"/><Relationship Id="rId10" Type="http://schemas.openxmlformats.org/officeDocument/2006/relationships/slideLayout" Target="../slideLayouts/slideLayout164.xml"/></Relationships>
</file>

<file path=ppt/slideMasters/_rels/slideMaster16.xml.rels><?xml version="1.0" encoding="UTF-8" standalone="yes"?>
<Relationships xmlns="http://schemas.openxmlformats.org/package/2006/relationships"><Relationship Id="rId11" Type="http://schemas.openxmlformats.org/officeDocument/2006/relationships/slideLayout" Target="../slideLayouts/slideLayout176.xml"/><Relationship Id="rId12" Type="http://schemas.openxmlformats.org/officeDocument/2006/relationships/theme" Target="../theme/theme16.xml"/><Relationship Id="rId1" Type="http://schemas.openxmlformats.org/officeDocument/2006/relationships/slideLayout" Target="../slideLayouts/slideLayout166.xml"/><Relationship Id="rId2" Type="http://schemas.openxmlformats.org/officeDocument/2006/relationships/slideLayout" Target="../slideLayouts/slideLayout167.xml"/><Relationship Id="rId3" Type="http://schemas.openxmlformats.org/officeDocument/2006/relationships/slideLayout" Target="../slideLayouts/slideLayout168.xml"/><Relationship Id="rId4" Type="http://schemas.openxmlformats.org/officeDocument/2006/relationships/slideLayout" Target="../slideLayouts/slideLayout169.xml"/><Relationship Id="rId5" Type="http://schemas.openxmlformats.org/officeDocument/2006/relationships/slideLayout" Target="../slideLayouts/slideLayout170.xml"/><Relationship Id="rId6" Type="http://schemas.openxmlformats.org/officeDocument/2006/relationships/slideLayout" Target="../slideLayouts/slideLayout171.xml"/><Relationship Id="rId7" Type="http://schemas.openxmlformats.org/officeDocument/2006/relationships/slideLayout" Target="../slideLayouts/slideLayout172.xml"/><Relationship Id="rId8" Type="http://schemas.openxmlformats.org/officeDocument/2006/relationships/slideLayout" Target="../slideLayouts/slideLayout173.xml"/><Relationship Id="rId9" Type="http://schemas.openxmlformats.org/officeDocument/2006/relationships/slideLayout" Target="../slideLayouts/slideLayout174.xml"/><Relationship Id="rId10" Type="http://schemas.openxmlformats.org/officeDocument/2006/relationships/slideLayout" Target="../slideLayouts/slideLayout175.xml"/></Relationships>
</file>

<file path=ppt/slideMasters/_rels/slideMaster17.xml.rels><?xml version="1.0" encoding="UTF-8" standalone="yes"?>
<Relationships xmlns="http://schemas.openxmlformats.org/package/2006/relationships"><Relationship Id="rId11" Type="http://schemas.openxmlformats.org/officeDocument/2006/relationships/slideLayout" Target="../slideLayouts/slideLayout187.xml"/><Relationship Id="rId12" Type="http://schemas.openxmlformats.org/officeDocument/2006/relationships/theme" Target="../theme/theme17.xml"/><Relationship Id="rId1" Type="http://schemas.openxmlformats.org/officeDocument/2006/relationships/slideLayout" Target="../slideLayouts/slideLayout177.xml"/><Relationship Id="rId2" Type="http://schemas.openxmlformats.org/officeDocument/2006/relationships/slideLayout" Target="../slideLayouts/slideLayout178.xml"/><Relationship Id="rId3" Type="http://schemas.openxmlformats.org/officeDocument/2006/relationships/slideLayout" Target="../slideLayouts/slideLayout179.xml"/><Relationship Id="rId4" Type="http://schemas.openxmlformats.org/officeDocument/2006/relationships/slideLayout" Target="../slideLayouts/slideLayout180.xml"/><Relationship Id="rId5" Type="http://schemas.openxmlformats.org/officeDocument/2006/relationships/slideLayout" Target="../slideLayouts/slideLayout181.xml"/><Relationship Id="rId6" Type="http://schemas.openxmlformats.org/officeDocument/2006/relationships/slideLayout" Target="../slideLayouts/slideLayout182.xml"/><Relationship Id="rId7" Type="http://schemas.openxmlformats.org/officeDocument/2006/relationships/slideLayout" Target="../slideLayouts/slideLayout183.xml"/><Relationship Id="rId8" Type="http://schemas.openxmlformats.org/officeDocument/2006/relationships/slideLayout" Target="../slideLayouts/slideLayout184.xml"/><Relationship Id="rId9" Type="http://schemas.openxmlformats.org/officeDocument/2006/relationships/slideLayout" Target="../slideLayouts/slideLayout185.xml"/><Relationship Id="rId10" Type="http://schemas.openxmlformats.org/officeDocument/2006/relationships/slideLayout" Target="../slideLayouts/slideLayout186.xml"/></Relationships>
</file>

<file path=ppt/slideMasters/_rels/slideMaster18.xml.rels><?xml version="1.0" encoding="UTF-8" standalone="yes"?>
<Relationships xmlns="http://schemas.openxmlformats.org/package/2006/relationships"><Relationship Id="rId11" Type="http://schemas.openxmlformats.org/officeDocument/2006/relationships/slideLayout" Target="../slideLayouts/slideLayout198.xml"/><Relationship Id="rId12" Type="http://schemas.openxmlformats.org/officeDocument/2006/relationships/theme" Target="../theme/theme18.xml"/><Relationship Id="rId1" Type="http://schemas.openxmlformats.org/officeDocument/2006/relationships/slideLayout" Target="../slideLayouts/slideLayout188.xml"/><Relationship Id="rId2" Type="http://schemas.openxmlformats.org/officeDocument/2006/relationships/slideLayout" Target="../slideLayouts/slideLayout189.xml"/><Relationship Id="rId3" Type="http://schemas.openxmlformats.org/officeDocument/2006/relationships/slideLayout" Target="../slideLayouts/slideLayout190.xml"/><Relationship Id="rId4" Type="http://schemas.openxmlformats.org/officeDocument/2006/relationships/slideLayout" Target="../slideLayouts/slideLayout191.xml"/><Relationship Id="rId5" Type="http://schemas.openxmlformats.org/officeDocument/2006/relationships/slideLayout" Target="../slideLayouts/slideLayout192.xml"/><Relationship Id="rId6" Type="http://schemas.openxmlformats.org/officeDocument/2006/relationships/slideLayout" Target="../slideLayouts/slideLayout193.xml"/><Relationship Id="rId7" Type="http://schemas.openxmlformats.org/officeDocument/2006/relationships/slideLayout" Target="../slideLayouts/slideLayout194.xml"/><Relationship Id="rId8" Type="http://schemas.openxmlformats.org/officeDocument/2006/relationships/slideLayout" Target="../slideLayouts/slideLayout195.xml"/><Relationship Id="rId9" Type="http://schemas.openxmlformats.org/officeDocument/2006/relationships/slideLayout" Target="../slideLayouts/slideLayout196.xml"/><Relationship Id="rId10" Type="http://schemas.openxmlformats.org/officeDocument/2006/relationships/slideLayout" Target="../slideLayouts/slideLayout197.xml"/></Relationships>
</file>

<file path=ppt/slideMasters/_rels/slideMaster19.xml.rels><?xml version="1.0" encoding="UTF-8" standalone="yes"?>
<Relationships xmlns="http://schemas.openxmlformats.org/package/2006/relationships"><Relationship Id="rId11" Type="http://schemas.openxmlformats.org/officeDocument/2006/relationships/slideLayout" Target="../slideLayouts/slideLayout209.xml"/><Relationship Id="rId12" Type="http://schemas.openxmlformats.org/officeDocument/2006/relationships/theme" Target="../theme/theme19.xml"/><Relationship Id="rId1" Type="http://schemas.openxmlformats.org/officeDocument/2006/relationships/slideLayout" Target="../slideLayouts/slideLayout199.xml"/><Relationship Id="rId2" Type="http://schemas.openxmlformats.org/officeDocument/2006/relationships/slideLayout" Target="../slideLayouts/slideLayout200.xml"/><Relationship Id="rId3" Type="http://schemas.openxmlformats.org/officeDocument/2006/relationships/slideLayout" Target="../slideLayouts/slideLayout201.xml"/><Relationship Id="rId4" Type="http://schemas.openxmlformats.org/officeDocument/2006/relationships/slideLayout" Target="../slideLayouts/slideLayout202.xml"/><Relationship Id="rId5" Type="http://schemas.openxmlformats.org/officeDocument/2006/relationships/slideLayout" Target="../slideLayouts/slideLayout203.xml"/><Relationship Id="rId6" Type="http://schemas.openxmlformats.org/officeDocument/2006/relationships/slideLayout" Target="../slideLayouts/slideLayout204.xml"/><Relationship Id="rId7" Type="http://schemas.openxmlformats.org/officeDocument/2006/relationships/slideLayout" Target="../slideLayouts/slideLayout205.xml"/><Relationship Id="rId8" Type="http://schemas.openxmlformats.org/officeDocument/2006/relationships/slideLayout" Target="../slideLayouts/slideLayout206.xml"/><Relationship Id="rId9" Type="http://schemas.openxmlformats.org/officeDocument/2006/relationships/slideLayout" Target="../slideLayouts/slideLayout207.xml"/><Relationship Id="rId10" Type="http://schemas.openxmlformats.org/officeDocument/2006/relationships/slideLayout" Target="../slideLayouts/slideLayout20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dirty="0">
                <a:sym typeface="Helvetica Neue" charset="0"/>
              </a:rPr>
              <a:t>Click to edit Master text styles</a:t>
            </a:r>
          </a:p>
          <a:p>
            <a:pPr lvl="1"/>
            <a:r>
              <a:rPr lang="en-US" dirty="0">
                <a:sym typeface="Helvetica Neue" charset="0"/>
              </a:rPr>
              <a:t>Second level</a:t>
            </a:r>
          </a:p>
          <a:p>
            <a:pPr lvl="2"/>
            <a:r>
              <a:rPr lang="en-US" dirty="0">
                <a:sym typeface="Helvetica Neue" charset="0"/>
              </a:rPr>
              <a:t>Third level</a:t>
            </a:r>
          </a:p>
          <a:p>
            <a:pPr lvl="3"/>
            <a:r>
              <a:rPr lang="en-US" dirty="0">
                <a:sym typeface="Helvetica Neue" charset="0"/>
              </a:rPr>
              <a:t>Fourth level</a:t>
            </a:r>
          </a:p>
          <a:p>
            <a:pPr lvl="4"/>
            <a:r>
              <a:rPr lang="en-US" dirty="0">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7" name="TextBox 5"/>
          <p:cNvSpPr txBox="1">
            <a:spLocks noChangeArrowheads="1"/>
          </p:cNvSpPr>
          <p:nvPr userDrawn="1"/>
        </p:nvSpPr>
        <p:spPr bwMode="auto">
          <a:xfrm>
            <a:off x="558800" y="300038"/>
            <a:ext cx="7676525" cy="276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0" dirty="0" smtClean="0">
                <a:cs typeface="+mn-cs"/>
              </a:rPr>
              <a:t>Local Data Management – Providing</a:t>
            </a:r>
            <a:r>
              <a:rPr lang="en-US" sz="1200" b="0" baseline="0" dirty="0" smtClean="0">
                <a:cs typeface="+mn-cs"/>
              </a:rPr>
              <a:t> Access to Your Data:  Tracking Data Usage</a:t>
            </a:r>
            <a:r>
              <a:rPr lang="en-US" sz="1200" dirty="0" smtClean="0">
                <a:cs typeface="+mn-cs"/>
              </a:rPr>
              <a:t>; Version </a:t>
            </a:r>
            <a:r>
              <a:rPr lang="en-US" sz="1200" dirty="0">
                <a:cs typeface="+mn-cs"/>
              </a:rPr>
              <a:t>1.0, </a:t>
            </a:r>
            <a:r>
              <a:rPr lang="en-US" sz="1200" dirty="0" smtClean="0">
                <a:cs typeface="+mn-cs"/>
              </a:rPr>
              <a:t>November 2012</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 uri="{FAA26D3D-D897-4be2-8F04-BA451C77F1D7}">
              <ma14:placeholderFlag xmlns:ma14="http://schemas.microsoft.com/office/mac/drawingml/2011/main" xmlns="" xmlns:p="http://schemas.openxmlformats.org/presentationml/2006/main" xmlns:r="http://schemas.openxmlformats.org/officeDocument/2006/relationships" xmlns:a="http://schemas.openxmlformats.org/drawingml/2006/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hyperlink" Target="http://creativecommons.org/licenses/by/3.0/" TargetMode="External"/><Relationship Id="rId8"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4" Type="http://schemas.openxmlformats.org/officeDocument/2006/relationships/image" Target="../media/image6.png"/><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www.dataone.org/best-practices" TargetMode="External"/><Relationship Id="rId4" Type="http://schemas.openxmlformats.org/officeDocument/2006/relationships/hyperlink" Target="http://force11.org/" TargetMode="External"/><Relationship Id="rId5" Type="http://schemas.openxmlformats.org/officeDocument/2006/relationships/hyperlink" Target="http://geopreservation.org/" TargetMode="External"/><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info.nfais.org/info/ChenDownsNov10.pdf" TargetMode="External"/><Relationship Id="rId4" Type="http://schemas.openxmlformats.org/officeDocument/2006/relationships/hyperlink" Target="http://dx.doi.org/10.1038/nclimate1713" TargetMode="External"/><Relationship Id="rId5" Type="http://schemas.openxmlformats.org/officeDocument/2006/relationships/hyperlink" Target="http://www.asis.org/asist2011/posters/337_FINAL_SUBMISSION.pdf" TargetMode="External"/><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dirty="0" smtClean="0"/>
              <a:t>Tracking Data Usage</a:t>
            </a:r>
            <a:endParaRPr lang="en-US" dirty="0" smtClean="0"/>
          </a:p>
        </p:txBody>
      </p:sp>
      <p:sp>
        <p:nvSpPr>
          <p:cNvPr id="3075" name="Rectangle 2"/>
          <p:cNvSpPr>
            <a:spLocks noGrp="1" noChangeArrowheads="1"/>
          </p:cNvSpPr>
          <p:nvPr>
            <p:ph type="body" idx="1"/>
          </p:nvPr>
        </p:nvSpPr>
        <p:spPr>
          <a:xfrm>
            <a:off x="584200" y="4953000"/>
            <a:ext cx="9575800" cy="1600200"/>
          </a:xfrm>
        </p:spPr>
        <p:txBody>
          <a:bodyPr/>
          <a:lstStyle/>
          <a:p>
            <a:pPr marL="0" indent="0" eaLnBrk="1" hangingPunct="1"/>
            <a:r>
              <a:rPr lang="en-US" sz="2400" dirty="0" smtClean="0"/>
              <a:t>Robert R. Downs, PhD</a:t>
            </a:r>
          </a:p>
          <a:p>
            <a:pPr marL="0" indent="0" eaLnBrk="1" hangingPunct="1"/>
            <a:r>
              <a:rPr lang="en-US" sz="2400" dirty="0" smtClean="0"/>
              <a:t>NASA Socioeconomic 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3076" name="Picture 6"/>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sp>
        <p:nvSpPr>
          <p:cNvPr id="3077" name="Rectangle 2"/>
          <p:cNvSpPr txBox="1">
            <a:spLocks noChangeArrowheads="1"/>
          </p:cNvSpPr>
          <p:nvPr/>
        </p:nvSpPr>
        <p:spPr bwMode="auto">
          <a:xfrm>
            <a:off x="10179844" y="4953000"/>
            <a:ext cx="2316956" cy="1219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dirty="0">
                <a:solidFill>
                  <a:srgbClr val="606060"/>
                </a:solidFill>
                <a:latin typeface="Helvetica Neue"/>
                <a:sym typeface="Helvetica Neue"/>
              </a:rPr>
              <a:t>Version 1.0</a:t>
            </a:r>
          </a:p>
          <a:p>
            <a:pPr algn="r" eaLnBrk="1" hangingPunct="1"/>
            <a:r>
              <a:rPr lang="en-US" sz="2400" dirty="0" smtClean="0">
                <a:solidFill>
                  <a:srgbClr val="606060"/>
                </a:solidFill>
                <a:latin typeface="Helvetica Neue"/>
                <a:sym typeface="Helvetica Neue"/>
              </a:rPr>
              <a:t>November 2012</a:t>
            </a:r>
            <a:endParaRPr lang="en-US" sz="2400" dirty="0">
              <a:solidFill>
                <a:srgbClr val="606060"/>
              </a:solidFill>
              <a:latin typeface="Helvetica Neue"/>
              <a:sym typeface="Helvetica Neue"/>
            </a:endParaRPr>
          </a:p>
          <a:p>
            <a:pPr algn="r" eaLnBrk="1" hangingPunct="1"/>
            <a:endParaRPr lang="en-US" sz="2400" dirty="0">
              <a:solidFill>
                <a:srgbClr val="606060"/>
              </a:solidFill>
              <a:latin typeface="Helvetica Neue"/>
              <a:sym typeface="Helvetica Neue"/>
            </a:endParaRPr>
          </a:p>
          <a:p>
            <a:pPr algn="r" eaLnBrk="1" hangingPunct="1"/>
            <a:endParaRPr lang="en-US" sz="2400" dirty="0">
              <a:solidFill>
                <a:srgbClr val="606060"/>
              </a:solidFill>
              <a:latin typeface="Helvetica Neue"/>
              <a:sym typeface="Helvetica Neue"/>
            </a:endParaRPr>
          </a:p>
        </p:txBody>
      </p:sp>
      <p:sp>
        <p:nvSpPr>
          <p:cNvPr id="3078" name="Rectangle 1"/>
          <p:cNvSpPr>
            <a:spLocks noChangeArrowheads="1"/>
          </p:cNvSpPr>
          <p:nvPr/>
        </p:nvSpPr>
        <p:spPr bwMode="auto">
          <a:xfrm>
            <a:off x="635000" y="533400"/>
            <a:ext cx="3626314" cy="46166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p>
            <a:r>
              <a:rPr lang="en-US" sz="2400" dirty="0"/>
              <a:t>Local Data Management </a:t>
            </a:r>
          </a:p>
        </p:txBody>
      </p:sp>
      <p:pic>
        <p:nvPicPr>
          <p:cNvPr id="3079" name="Picture 1" descr="DC-FullColor-01.png"/>
          <p:cNvPicPr>
            <a:picLocks noChangeAspect="1"/>
          </p:cNvPicPr>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082" name="Picture 8"/>
          <p:cNvPicPr>
            <a:picLocks noChangeAspect="1" noChangeArrowheads="1"/>
          </p:cNvPicPr>
          <p:nvPr/>
        </p:nvPicPr>
        <p:blipFill>
          <a:blip r:embed="rId5">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3406124" y="6172200"/>
            <a:ext cx="2282894" cy="16002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3083" name="Picture 6"/>
          <p:cNvPicPr>
            <a:picLocks noChangeAspect="1" noChangeArrowheads="1"/>
          </p:cNvPicPr>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5816600" y="6380797"/>
            <a:ext cx="1125538" cy="1204913"/>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pic>
      <p:pic>
        <p:nvPicPr>
          <p:cNvPr id="12" name="Content Placeholder 4">
            <a:hlinkClick r:id="rId7"/>
          </p:cNvPr>
          <p:cNvPicPr>
            <a:picLocks noChangeAspect="1"/>
          </p:cNvPicPr>
          <p:nvPr/>
        </p:nvPicPr>
        <p:blipFill>
          <a:blip r:embed="rId8">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1782822" y="9247822"/>
            <a:ext cx="838200" cy="295275"/>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BFBFB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25400">
                <a:solidFill>
                  <a:srgbClr val="000000"/>
                </a:solidFill>
                <a:miter lim="800000"/>
                <a:headEnd/>
                <a:tailEnd/>
              </a14:hiddenLine>
            </a:ext>
          </a:extLst>
        </p:spPr>
      </p:pic>
      <p:sp>
        <p:nvSpPr>
          <p:cNvPr id="13" name="TextBox 9"/>
          <p:cNvSpPr txBox="1">
            <a:spLocks noChangeArrowheads="1"/>
          </p:cNvSpPr>
          <p:nvPr/>
        </p:nvSpPr>
        <p:spPr bwMode="auto">
          <a:xfrm>
            <a:off x="8707120" y="9220200"/>
            <a:ext cx="2521844" cy="276999"/>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dirty="0"/>
              <a:t>Copyright 2012 </a:t>
            </a:r>
            <a:r>
              <a:rPr lang="en-US" sz="1200" dirty="0" smtClean="0"/>
              <a:t> Robert </a:t>
            </a:r>
            <a:r>
              <a:rPr lang="en-US" sz="1200" dirty="0"/>
              <a:t>R. </a:t>
            </a:r>
            <a:r>
              <a:rPr lang="en-US" sz="1200" dirty="0" smtClean="0"/>
              <a:t>Downs</a:t>
            </a:r>
            <a:endParaRPr lang="en-US" sz="1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235253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a:xfrm>
            <a:off x="101600" y="2324100"/>
            <a:ext cx="12801600" cy="5295900"/>
          </a:xfrm>
        </p:spPr>
        <p:txBody>
          <a:bodyPr/>
          <a:lstStyle/>
          <a:p>
            <a:pPr eaLnBrk="1" hangingPunct="1"/>
            <a:r>
              <a:rPr lang="en-US" i="1" dirty="0" smtClean="0">
                <a:solidFill>
                  <a:schemeClr val="tx1"/>
                </a:solidFill>
              </a:rPr>
              <a:t>Preservation strategies: What do long-term archives do with my data?</a:t>
            </a:r>
          </a:p>
          <a:p>
            <a:pPr lvl="1" eaLnBrk="1" hangingPunct="1"/>
            <a:r>
              <a:rPr lang="en-US" dirty="0" smtClean="0">
                <a:solidFill>
                  <a:schemeClr val="tx1"/>
                </a:solidFill>
              </a:rPr>
              <a:t>Archives may promote and track the use of data that they maintain</a:t>
            </a:r>
          </a:p>
          <a:p>
            <a:pPr eaLnBrk="1" hangingPunct="1"/>
            <a:r>
              <a:rPr lang="en-US" i="1" dirty="0" smtClean="0">
                <a:solidFill>
                  <a:schemeClr val="tx1"/>
                </a:solidFill>
              </a:rPr>
              <a:t>Local Data Management - Providing </a:t>
            </a:r>
            <a:r>
              <a:rPr lang="en-US" i="1" dirty="0">
                <a:solidFill>
                  <a:schemeClr val="tx1"/>
                </a:solidFill>
              </a:rPr>
              <a:t>access to your data: </a:t>
            </a:r>
            <a:r>
              <a:rPr lang="en-US" i="1" dirty="0" smtClean="0">
                <a:solidFill>
                  <a:schemeClr val="tx1"/>
                </a:solidFill>
              </a:rPr>
              <a:t>Broadening </a:t>
            </a:r>
            <a:r>
              <a:rPr lang="en-US" i="1" dirty="0">
                <a:solidFill>
                  <a:schemeClr val="tx1"/>
                </a:solidFill>
              </a:rPr>
              <a:t>your user </a:t>
            </a:r>
            <a:r>
              <a:rPr lang="en-US" i="1" dirty="0" smtClean="0">
                <a:solidFill>
                  <a:schemeClr val="tx1"/>
                </a:solidFill>
              </a:rPr>
              <a:t>community</a:t>
            </a:r>
          </a:p>
          <a:p>
            <a:pPr lvl="1" eaLnBrk="1" hangingPunct="1"/>
            <a:r>
              <a:rPr lang="en-US" dirty="0" smtClean="0">
                <a:solidFill>
                  <a:schemeClr val="tx1"/>
                </a:solidFill>
              </a:rPr>
              <a:t>Results from tracking data use will help broaden your user community</a:t>
            </a:r>
            <a:endParaRPr lang="en-US" dirty="0">
              <a:solidFill>
                <a:schemeClr val="tx1"/>
              </a:solidFill>
            </a:endParaRPr>
          </a:p>
          <a:p>
            <a:pPr eaLnBrk="1" hangingPunct="1"/>
            <a:r>
              <a:rPr lang="en-US" i="1" dirty="0">
                <a:solidFill>
                  <a:schemeClr val="tx1"/>
                </a:solidFill>
              </a:rPr>
              <a:t>Local Data Management - Providing access to your data: Determining your audience</a:t>
            </a:r>
          </a:p>
          <a:p>
            <a:pPr lvl="1" eaLnBrk="1" hangingPunct="1"/>
            <a:r>
              <a:rPr lang="en-US" dirty="0">
                <a:solidFill>
                  <a:schemeClr val="tx1"/>
                </a:solidFill>
              </a:rPr>
              <a:t>Determine your audience to understand their data needs</a:t>
            </a:r>
          </a:p>
          <a:p>
            <a:pPr eaLnBrk="1" hangingPunct="1"/>
            <a:r>
              <a:rPr lang="en-US" i="1" dirty="0" smtClean="0">
                <a:solidFill>
                  <a:schemeClr val="tx1"/>
                </a:solidFill>
              </a:rPr>
              <a:t>Responsible data use: Citation and credit</a:t>
            </a:r>
          </a:p>
          <a:p>
            <a:pPr lvl="1" eaLnBrk="1" hangingPunct="1"/>
            <a:r>
              <a:rPr lang="en-US" dirty="0" smtClean="0">
                <a:solidFill>
                  <a:schemeClr val="tx1"/>
                </a:solidFill>
              </a:rPr>
              <a:t>Data citations are beneficial and can be used to track data usage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smtClean="0"/>
              <a:t>Recommended Citations</a:t>
            </a:r>
            <a:endParaRPr lang="en-US" dirty="0"/>
          </a:p>
        </p:txBody>
      </p:sp>
      <p:pic>
        <p:nvPicPr>
          <p:cNvPr id="5" name="Content Placeholder 4">
            <a:hlinkClick r:id="rId3"/>
          </p:cNvPr>
          <p:cNvPicPr>
            <a:picLocks noGrp="1" noChangeAspect="1"/>
          </p:cNvPicPr>
          <p:nvPr>
            <p:ph idx="1"/>
          </p:nvPr>
        </p:nvPicPr>
        <p:blipFill>
          <a:blip r:embed="rId4">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1531600" y="8534400"/>
            <a:ext cx="838200" cy="295275"/>
          </a:xfrm>
          <a:prstGeom prst="rect">
            <a:avLst/>
          </a:prstGeom>
          <a:noFill/>
          <a:ln>
            <a:noFill/>
          </a:ln>
          <a:effectLst>
            <a:glow rad="457200">
              <a:srgbClr val="0070C0">
                <a:alpha val="40000"/>
              </a:srgbClr>
            </a:glow>
            <a:outerShdw dist="35921" dir="2700000" algn="ctr" rotWithShape="0">
              <a:schemeClr val="bg2"/>
            </a:outerShdw>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BFBFB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25400">
                <a:solidFill>
                  <a:srgbClr val="000000"/>
                </a:solidFill>
                <a:miter lim="800000"/>
                <a:headEnd/>
                <a:tailEnd/>
              </a14:hiddenLine>
            </a:ext>
          </a:extLst>
        </p:spPr>
      </p:pic>
      <p:sp>
        <p:nvSpPr>
          <p:cNvPr id="6" name="TextBox 5"/>
          <p:cNvSpPr txBox="1">
            <a:spLocks noChangeArrowheads="1"/>
          </p:cNvSpPr>
          <p:nvPr/>
        </p:nvSpPr>
        <p:spPr bwMode="auto">
          <a:xfrm>
            <a:off x="594360" y="8229600"/>
            <a:ext cx="4953000" cy="369332"/>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wrap="squar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r>
              <a:rPr lang="en-US" sz="1800" dirty="0"/>
              <a:t>Copyright 2012 </a:t>
            </a:r>
            <a:r>
              <a:rPr lang="en-US" sz="1800" dirty="0" smtClean="0"/>
              <a:t>Robert R. Downs</a:t>
            </a:r>
            <a:r>
              <a:rPr lang="en-US" sz="1200" dirty="0" smtClean="0"/>
              <a:t>.</a:t>
            </a:r>
            <a:endParaRPr lang="en-US" sz="1200" dirty="0"/>
          </a:p>
        </p:txBody>
      </p:sp>
      <p:sp>
        <p:nvSpPr>
          <p:cNvPr id="7" name="TextBox 6"/>
          <p:cNvSpPr txBox="1"/>
          <p:nvPr/>
        </p:nvSpPr>
        <p:spPr>
          <a:xfrm>
            <a:off x="635000" y="2590800"/>
            <a:ext cx="9753600" cy="1938992"/>
          </a:xfrm>
          <a:prstGeom prst="rect">
            <a:avLst/>
          </a:prstGeom>
          <a:noFill/>
        </p:spPr>
        <p:txBody>
          <a:bodyPr wrap="square" rtlCol="0">
            <a:spAutoFit/>
          </a:bodyPr>
          <a:lstStyle/>
          <a:p>
            <a:r>
              <a:rPr lang="en-US" sz="2400" dirty="0" smtClean="0"/>
              <a:t>Downs, R.R. 2012.  “Local Data Management - Providing Access to Your Data:  Tracking Data Usage.” </a:t>
            </a:r>
            <a:r>
              <a:rPr lang="en-US" sz="2400" dirty="0"/>
              <a:t>In Data </a:t>
            </a:r>
            <a:r>
              <a:rPr lang="en-US" sz="2400" dirty="0" smtClean="0"/>
              <a:t>Management </a:t>
            </a:r>
            <a:r>
              <a:rPr lang="en-US" sz="2400" dirty="0"/>
              <a:t>for Scientists Short Course, edited by  Ruth Duerr and </a:t>
            </a:r>
            <a:r>
              <a:rPr lang="en-US" sz="2400" dirty="0" smtClean="0"/>
              <a:t>Nancy </a:t>
            </a:r>
            <a:r>
              <a:rPr lang="en-US" sz="2400" dirty="0"/>
              <a:t>J. Hoebelheinrich, Federation of Earth Science Information </a:t>
            </a:r>
            <a:r>
              <a:rPr lang="en-US" sz="2400" dirty="0" smtClean="0"/>
              <a:t>Partners</a:t>
            </a:r>
            <a:r>
              <a:rPr lang="en-US" sz="2400" dirty="0"/>
              <a:t>:  ESIP Commons</a:t>
            </a:r>
            <a:r>
              <a:rPr lang="en-US" sz="2400" dirty="0" smtClean="0"/>
              <a:t>. </a:t>
            </a:r>
            <a:r>
              <a:rPr lang="en-US" sz="2400" smtClean="0"/>
              <a:t>doi:10.7269/P3RB72J0</a:t>
            </a:r>
            <a:endParaRPr 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1646871"/>
      </p:ext>
    </p:extLst>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625600" y="3048000"/>
            <a:ext cx="10515600" cy="3429000"/>
          </a:xfrm>
        </p:spPr>
        <p:txBody>
          <a:bodyPr/>
          <a:lstStyle/>
          <a:p>
            <a:r>
              <a:rPr lang="en-US" dirty="0" smtClean="0">
                <a:latin typeface="Helvetica Neue" charset="0"/>
                <a:ea typeface="ヒラギノ角ゴ ProN W3" charset="0"/>
                <a:cs typeface="ヒラギノ角ゴ ProN W3" charset="0"/>
              </a:rPr>
              <a:t>Background and context</a:t>
            </a:r>
          </a:p>
          <a:p>
            <a:r>
              <a:rPr lang="en-US" dirty="0" smtClean="0">
                <a:latin typeface="Helvetica Neue" charset="0"/>
                <a:ea typeface="ヒラギノ角ゴ ProN W3" charset="0"/>
                <a:cs typeface="ヒラギノ角ゴ ProN W3" charset="0"/>
              </a:rPr>
              <a:t>Relevance to data management</a:t>
            </a:r>
          </a:p>
          <a:p>
            <a:r>
              <a:rPr lang="en-US" dirty="0" smtClean="0">
                <a:latin typeface="Helvetica Neue" charset="0"/>
                <a:ea typeface="ヒラギノ角ゴ ProN W3" charset="0"/>
                <a:cs typeface="ヒラギノ角ゴ ProN W3" charset="0"/>
              </a:rPr>
              <a:t>What can data usage tell me about my data?</a:t>
            </a:r>
          </a:p>
          <a:p>
            <a:r>
              <a:rPr lang="en-US" dirty="0" smtClean="0">
                <a:latin typeface="Helvetica Neue" charset="0"/>
                <a:ea typeface="ヒラギノ角ゴ ProN W3" charset="0"/>
                <a:cs typeface="ヒラギノ角ゴ ProN W3" charset="0"/>
              </a:rPr>
              <a:t>Where can I find usage information about my data?</a:t>
            </a:r>
          </a:p>
          <a:p>
            <a:r>
              <a:rPr lang="en-US" dirty="0" smtClean="0">
                <a:latin typeface="Helvetica Neue" charset="0"/>
                <a:ea typeface="ヒラギノ角ゴ ProN W3" charset="0"/>
                <a:cs typeface="ヒラギノ角ゴ ProN W3" charset="0"/>
              </a:rPr>
              <a:t>Tracking data citations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 and context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895600"/>
            <a:ext cx="11861800" cy="6400800"/>
          </a:xfrm>
        </p:spPr>
        <p:txBody>
          <a:bodyPr/>
          <a:lstStyle/>
          <a:p>
            <a:r>
              <a:rPr lang="en-US" dirty="0"/>
              <a:t>Scientific data can be used for </a:t>
            </a:r>
            <a:r>
              <a:rPr lang="en-US" dirty="0" smtClean="0"/>
              <a:t>purposes other than </a:t>
            </a:r>
            <a:r>
              <a:rPr lang="en-US" dirty="0"/>
              <a:t>those </a:t>
            </a:r>
            <a:r>
              <a:rPr lang="en-US" dirty="0" smtClean="0"/>
              <a:t>originally planned</a:t>
            </a:r>
          </a:p>
          <a:p>
            <a:pPr lvl="1"/>
            <a:r>
              <a:rPr lang="en-US" dirty="0" smtClean="0"/>
              <a:t>New products, such as maps, can be created and distributed</a:t>
            </a:r>
          </a:p>
          <a:p>
            <a:pPr lvl="1"/>
            <a:r>
              <a:rPr lang="en-US" dirty="0" smtClean="0"/>
              <a:t>Data </a:t>
            </a:r>
            <a:r>
              <a:rPr lang="en-US" dirty="0"/>
              <a:t>may be integrated with other data to create new data</a:t>
            </a:r>
          </a:p>
          <a:p>
            <a:pPr lvl="1"/>
            <a:r>
              <a:rPr lang="en-US" dirty="0"/>
              <a:t>Studies may be published about the use of the data</a:t>
            </a:r>
          </a:p>
          <a:p>
            <a:pPr lvl="1"/>
            <a:r>
              <a:rPr lang="en-US" dirty="0"/>
              <a:t>Policies, plans, and reports may result from using the data</a:t>
            </a:r>
          </a:p>
          <a:p>
            <a:r>
              <a:rPr lang="en-US" dirty="0"/>
              <a:t>Tracking scientific </a:t>
            </a:r>
            <a:r>
              <a:rPr lang="en-US" dirty="0" smtClean="0"/>
              <a:t>data usage</a:t>
            </a:r>
          </a:p>
          <a:p>
            <a:pPr lvl="1"/>
            <a:r>
              <a:rPr lang="en-US" dirty="0"/>
              <a:t>I</a:t>
            </a:r>
            <a:r>
              <a:rPr lang="en-US" dirty="0" smtClean="0"/>
              <a:t>dentifies </a:t>
            </a:r>
            <a:r>
              <a:rPr lang="en-US" dirty="0"/>
              <a:t>how </a:t>
            </a:r>
            <a:r>
              <a:rPr lang="en-US" dirty="0" smtClean="0"/>
              <a:t>they </a:t>
            </a:r>
            <a:r>
              <a:rPr lang="en-US" dirty="0"/>
              <a:t>have been </a:t>
            </a:r>
            <a:r>
              <a:rPr lang="en-US" dirty="0" smtClean="0"/>
              <a:t>used </a:t>
            </a:r>
          </a:p>
          <a:p>
            <a:pPr lvl="1"/>
            <a:r>
              <a:rPr lang="en-US" dirty="0" smtClean="0"/>
              <a:t>Reveals any </a:t>
            </a:r>
            <a:r>
              <a:rPr lang="en-US" dirty="0"/>
              <a:t>benefits and impacts of their </a:t>
            </a:r>
            <a:r>
              <a:rPr lang="en-US" dirty="0" smtClean="0"/>
              <a:t>use </a:t>
            </a:r>
            <a:endParaRPr lang="en-US" dirty="0"/>
          </a:p>
          <a:p>
            <a:pPr lvl="1"/>
            <a:r>
              <a:rPr lang="en-US" dirty="0"/>
              <a:t>C</a:t>
            </a:r>
            <a:r>
              <a:rPr lang="en-US" dirty="0" smtClean="0"/>
              <a:t>an be used to justify </a:t>
            </a:r>
            <a:r>
              <a:rPr lang="en-US" dirty="0"/>
              <a:t>previous and future data </a:t>
            </a:r>
            <a:r>
              <a:rPr lang="en-US" dirty="0" smtClean="0"/>
              <a:t>efforts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63323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a:latin typeface="Helvetica Neue Light" charset="0"/>
                <a:ea typeface="ヒラギノ角ゴ ProN W3" charset="0"/>
                <a:cs typeface="ヒラギノ角ゴ ProN W3" charset="0"/>
              </a:rPr>
              <a:t>Relevance </a:t>
            </a:r>
            <a:r>
              <a:rPr lang="en-US" dirty="0" smtClean="0">
                <a:latin typeface="Helvetica Neue Light" charset="0"/>
                <a:ea typeface="ヒラギノ角ゴ ProN W3" charset="0"/>
                <a:cs typeface="ヒラギノ角ゴ ProN W3" charset="0"/>
              </a:rPr>
              <a:t>to data management</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Data producers, distributors, stewards, and sponsors need to know how the data have been used</a:t>
            </a:r>
          </a:p>
          <a:p>
            <a:pPr lvl="1"/>
            <a:r>
              <a:rPr lang="en-US" dirty="0"/>
              <a:t>Producers </a:t>
            </a:r>
            <a:r>
              <a:rPr lang="en-US" dirty="0" smtClean="0"/>
              <a:t>learn whether </a:t>
            </a:r>
            <a:r>
              <a:rPr lang="en-US" dirty="0"/>
              <a:t>the data are useful to others</a:t>
            </a:r>
          </a:p>
          <a:p>
            <a:pPr lvl="1"/>
            <a:r>
              <a:rPr lang="en-US" dirty="0"/>
              <a:t>Distributors </a:t>
            </a:r>
            <a:r>
              <a:rPr lang="en-US" dirty="0" smtClean="0"/>
              <a:t>learn </a:t>
            </a:r>
            <a:r>
              <a:rPr lang="en-US" dirty="0"/>
              <a:t>which communities </a:t>
            </a:r>
            <a:r>
              <a:rPr lang="en-US" dirty="0" smtClean="0"/>
              <a:t>are being served</a:t>
            </a:r>
            <a:endParaRPr lang="en-US" dirty="0"/>
          </a:p>
          <a:p>
            <a:pPr lvl="1"/>
            <a:r>
              <a:rPr lang="en-US" dirty="0"/>
              <a:t>Stewards can document prior </a:t>
            </a:r>
            <a:r>
              <a:rPr lang="en-US" dirty="0" smtClean="0"/>
              <a:t>use of the data </a:t>
            </a:r>
          </a:p>
          <a:p>
            <a:pPr lvl="1"/>
            <a:r>
              <a:rPr lang="en-US" dirty="0" smtClean="0"/>
              <a:t>Sponsors learn whether their investment in the data paid off</a:t>
            </a:r>
          </a:p>
          <a:p>
            <a:r>
              <a:rPr lang="en-US" sz="3200" dirty="0" smtClean="0"/>
              <a:t>Knowledge of data use </a:t>
            </a:r>
            <a:r>
              <a:rPr lang="en-US" sz="3200" dirty="0"/>
              <a:t>may </a:t>
            </a:r>
            <a:r>
              <a:rPr lang="en-US" sz="3200" b="1" dirty="0"/>
              <a:t>identify opportunities </a:t>
            </a:r>
            <a:r>
              <a:rPr lang="en-US" sz="3200" dirty="0"/>
              <a:t>for new data collection and distribution efforts</a:t>
            </a:r>
          </a:p>
          <a:p>
            <a:r>
              <a:rPr lang="en-US" sz="3200" dirty="0"/>
              <a:t>Tracking data </a:t>
            </a:r>
            <a:r>
              <a:rPr lang="en-US" sz="3200" dirty="0" smtClean="0"/>
              <a:t>use </a:t>
            </a:r>
            <a:r>
              <a:rPr lang="en-US" sz="3200" dirty="0"/>
              <a:t>can </a:t>
            </a:r>
            <a:r>
              <a:rPr lang="en-US" sz="3200" b="1" dirty="0"/>
              <a:t>justify </a:t>
            </a:r>
            <a:r>
              <a:rPr lang="en-US" sz="3200" b="1" dirty="0" smtClean="0"/>
              <a:t>efforts </a:t>
            </a:r>
            <a:r>
              <a:rPr lang="en-US" sz="3200" dirty="0"/>
              <a:t>of collecting data and of developing and distributing data products or services</a:t>
            </a:r>
          </a:p>
          <a:p>
            <a:r>
              <a:rPr lang="en-US" sz="3200" dirty="0"/>
              <a:t>Evidence of beneficial data use </a:t>
            </a:r>
            <a:r>
              <a:rPr lang="en-US" sz="3200" b="1" dirty="0"/>
              <a:t>demonstrates accomplishments </a:t>
            </a:r>
            <a:r>
              <a:rPr lang="en-US" sz="3200" dirty="0"/>
              <a:t>for those who contributed to the effort </a:t>
            </a:r>
          </a:p>
        </p:txBody>
      </p:sp>
      <p:pic>
        <p:nvPicPr>
          <p:cNvPr id="2" name="Picture 1"/>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rot="16912489">
            <a:off x="10922000" y="3048000"/>
            <a:ext cx="815340" cy="161544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63323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dirty="0" smtClean="0">
                <a:latin typeface="Helvetica Neue Light" charset="0"/>
                <a:ea typeface="ヒラギノ角ゴ ProN W3" charset="0"/>
                <a:cs typeface="ヒラギノ角ゴ ProN W3" charset="0"/>
              </a:rPr>
              <a:t>What can data usage tell me about my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133600"/>
            <a:ext cx="11861800" cy="6553200"/>
          </a:xfrm>
        </p:spPr>
        <p:txBody>
          <a:bodyPr/>
          <a:lstStyle/>
          <a:p>
            <a:r>
              <a:rPr lang="en-US" sz="3200" dirty="0"/>
              <a:t>W</a:t>
            </a:r>
            <a:r>
              <a:rPr lang="en-US" sz="3200" dirty="0" smtClean="0"/>
              <a:t>ho your data users are by discipline or level of expertise  </a:t>
            </a:r>
          </a:p>
          <a:p>
            <a:pPr lvl="1"/>
            <a:r>
              <a:rPr lang="en-US" sz="2600" dirty="0" smtClean="0"/>
              <a:t>discipline </a:t>
            </a:r>
            <a:r>
              <a:rPr lang="en-US" sz="2600" dirty="0"/>
              <a:t>(oceanography, geology, etc</a:t>
            </a:r>
            <a:r>
              <a:rPr lang="en-US" sz="2600" dirty="0" smtClean="0"/>
              <a:t>.)</a:t>
            </a:r>
          </a:p>
          <a:p>
            <a:pPr lvl="1"/>
            <a:r>
              <a:rPr lang="en-US" sz="2600" dirty="0" smtClean="0"/>
              <a:t>level </a:t>
            </a:r>
            <a:r>
              <a:rPr lang="en-US" sz="2600" dirty="0"/>
              <a:t>of expertise (graduate students, experienced climate scientists, etc.)</a:t>
            </a:r>
          </a:p>
          <a:p>
            <a:r>
              <a:rPr lang="en-US" sz="3200" dirty="0" smtClean="0"/>
              <a:t>Why your data are used</a:t>
            </a:r>
          </a:p>
          <a:p>
            <a:pPr lvl="1"/>
            <a:r>
              <a:rPr lang="en-US" sz="2600" dirty="0"/>
              <a:t>S</a:t>
            </a:r>
            <a:r>
              <a:rPr lang="en-US" sz="2600" dirty="0" smtClean="0"/>
              <a:t>cientific research</a:t>
            </a:r>
          </a:p>
          <a:p>
            <a:pPr lvl="1"/>
            <a:r>
              <a:rPr lang="en-US" sz="2600" dirty="0" smtClean="0"/>
              <a:t>Education </a:t>
            </a:r>
          </a:p>
          <a:p>
            <a:pPr lvl="1"/>
            <a:r>
              <a:rPr lang="en-US" sz="2600" dirty="0" smtClean="0"/>
              <a:t>Policy-making </a:t>
            </a:r>
            <a:endParaRPr lang="en-US" sz="2600" dirty="0"/>
          </a:p>
          <a:p>
            <a:pPr lvl="1"/>
            <a:r>
              <a:rPr lang="en-US" sz="2600" dirty="0"/>
              <a:t>P</a:t>
            </a:r>
            <a:r>
              <a:rPr lang="en-US" sz="2600" dirty="0" smtClean="0"/>
              <a:t>lanning</a:t>
            </a:r>
            <a:endParaRPr lang="en-US" sz="2600" dirty="0"/>
          </a:p>
          <a:p>
            <a:r>
              <a:rPr lang="en-US" sz="3200" dirty="0"/>
              <a:t>U</a:t>
            </a:r>
            <a:r>
              <a:rPr lang="en-US" sz="3200" dirty="0" smtClean="0"/>
              <a:t>ses </a:t>
            </a:r>
            <a:r>
              <a:rPr lang="en-US" sz="3200" dirty="0"/>
              <a:t>of similar data c</a:t>
            </a:r>
            <a:r>
              <a:rPr lang="en-US" sz="3200" dirty="0" smtClean="0"/>
              <a:t>ould </a:t>
            </a:r>
            <a:r>
              <a:rPr lang="en-US" sz="3200" dirty="0"/>
              <a:t>inform </a:t>
            </a:r>
            <a:r>
              <a:rPr lang="en-US" sz="3200" dirty="0" smtClean="0"/>
              <a:t>data </a:t>
            </a:r>
            <a:r>
              <a:rPr lang="en-US" sz="3200" dirty="0"/>
              <a:t>development and dissemination plans</a:t>
            </a:r>
          </a:p>
          <a:p>
            <a:r>
              <a:rPr lang="en-US" sz="3200" dirty="0"/>
              <a:t>P</a:t>
            </a:r>
            <a:r>
              <a:rPr lang="en-US" sz="3200" dirty="0" smtClean="0"/>
              <a:t>ast </a:t>
            </a:r>
            <a:r>
              <a:rPr lang="en-US" sz="3200" dirty="0"/>
              <a:t>and current uses </a:t>
            </a:r>
            <a:r>
              <a:rPr lang="en-US" sz="3200" dirty="0" smtClean="0"/>
              <a:t>can be used to </a:t>
            </a:r>
          </a:p>
          <a:p>
            <a:pPr lvl="1"/>
            <a:r>
              <a:rPr lang="en-US" sz="2600" dirty="0"/>
              <a:t>I</a:t>
            </a:r>
            <a:r>
              <a:rPr lang="en-US" sz="2600" dirty="0" smtClean="0"/>
              <a:t>nform enhancements </a:t>
            </a:r>
            <a:r>
              <a:rPr lang="en-US" sz="2600" dirty="0"/>
              <a:t>for data products and related services </a:t>
            </a:r>
            <a:endParaRPr lang="en-US" sz="2600" dirty="0" smtClean="0"/>
          </a:p>
          <a:p>
            <a:pPr lvl="1"/>
            <a:r>
              <a:rPr lang="en-US" sz="2600" dirty="0"/>
              <a:t>I</a:t>
            </a:r>
            <a:r>
              <a:rPr lang="en-US" sz="2600" dirty="0" smtClean="0"/>
              <a:t>dentify </a:t>
            </a:r>
            <a:r>
              <a:rPr lang="en-US" sz="2600" dirty="0"/>
              <a:t>the impacts of the resources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01347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a:xfrm>
            <a:off x="406400" y="584200"/>
            <a:ext cx="12026900" cy="1397000"/>
          </a:xfrm>
        </p:spPr>
        <p:txBody>
          <a:bodyPr/>
          <a:lstStyle/>
          <a:p>
            <a:r>
              <a:rPr lang="en-US" sz="4000" dirty="0" smtClean="0">
                <a:latin typeface="Helvetica Neue Light" charset="0"/>
                <a:ea typeface="ヒラギノ角ゴ ProN W3" charset="0"/>
                <a:cs typeface="ヒラギノ角ゴ ProN W3" charset="0"/>
              </a:rPr>
              <a:t>Where can I </a:t>
            </a:r>
            <a:r>
              <a:rPr lang="en-US" sz="4000" dirty="0">
                <a:latin typeface="Helvetica Neue Light" charset="0"/>
                <a:ea typeface="ヒラギノ角ゴ ProN W3" charset="0"/>
                <a:cs typeface="ヒラギノ角ゴ ProN W3" charset="0"/>
              </a:rPr>
              <a:t>find </a:t>
            </a:r>
            <a:r>
              <a:rPr lang="en-US" sz="4000" dirty="0" smtClean="0">
                <a:latin typeface="Helvetica Neue Light" charset="0"/>
                <a:ea typeface="ヒラギノ角ゴ ProN W3" charset="0"/>
                <a:cs typeface="ヒラギノ角ゴ ProN W3" charset="0"/>
              </a:rPr>
              <a:t>usage information about my data </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58800" y="2286000"/>
            <a:ext cx="11861800" cy="6248400"/>
          </a:xfrm>
        </p:spPr>
        <p:txBody>
          <a:bodyPr/>
          <a:lstStyle/>
          <a:p>
            <a:r>
              <a:rPr lang="en-US" dirty="0"/>
              <a:t>Data </a:t>
            </a:r>
            <a:r>
              <a:rPr lang="en-US" dirty="0" smtClean="0"/>
              <a:t>citations</a:t>
            </a:r>
          </a:p>
          <a:p>
            <a:pPr lvl="1"/>
            <a:r>
              <a:rPr lang="en-US" dirty="0" smtClean="0"/>
              <a:t>Citations of data are evidence of data use for a publication</a:t>
            </a:r>
          </a:p>
          <a:p>
            <a:pPr lvl="1"/>
            <a:r>
              <a:rPr lang="en-US" dirty="0" smtClean="0"/>
              <a:t>Scientific publication services now publish data citations indexes </a:t>
            </a:r>
            <a:endParaRPr lang="en-US" dirty="0"/>
          </a:p>
          <a:p>
            <a:r>
              <a:rPr lang="en-US" dirty="0" smtClean="0"/>
              <a:t>Metrics </a:t>
            </a:r>
            <a:r>
              <a:rPr lang="en-US" dirty="0"/>
              <a:t>for access and support (describe in privacy policy)</a:t>
            </a:r>
          </a:p>
          <a:p>
            <a:pPr lvl="1"/>
            <a:r>
              <a:rPr lang="en-US" dirty="0"/>
              <a:t>Web metrics </a:t>
            </a:r>
            <a:r>
              <a:rPr lang="en-US" dirty="0" smtClean="0"/>
              <a:t>for initial </a:t>
            </a:r>
            <a:r>
              <a:rPr lang="en-US" dirty="0"/>
              <a:t>and repeat </a:t>
            </a:r>
            <a:r>
              <a:rPr lang="en-US" dirty="0" smtClean="0"/>
              <a:t>visits, downloads</a:t>
            </a:r>
            <a:endParaRPr lang="en-US" dirty="0"/>
          </a:p>
          <a:p>
            <a:pPr lvl="1"/>
            <a:r>
              <a:rPr lang="en-US" dirty="0"/>
              <a:t>Contact information </a:t>
            </a:r>
            <a:r>
              <a:rPr lang="en-US" dirty="0" smtClean="0"/>
              <a:t>of users who request </a:t>
            </a:r>
            <a:r>
              <a:rPr lang="en-US" dirty="0"/>
              <a:t>assistance</a:t>
            </a:r>
          </a:p>
          <a:p>
            <a:r>
              <a:rPr lang="en-US" dirty="0"/>
              <a:t>Registration</a:t>
            </a:r>
          </a:p>
          <a:p>
            <a:pPr lvl="1"/>
            <a:r>
              <a:rPr lang="en-US" dirty="0"/>
              <a:t>Request contact information from </a:t>
            </a:r>
            <a:r>
              <a:rPr lang="en-US" dirty="0" smtClean="0"/>
              <a:t>data recipients</a:t>
            </a:r>
            <a:endParaRPr lang="en-US" dirty="0"/>
          </a:p>
          <a:p>
            <a:r>
              <a:rPr lang="en-US" dirty="0" smtClean="0"/>
              <a:t>User </a:t>
            </a:r>
            <a:r>
              <a:rPr lang="en-US" dirty="0"/>
              <a:t>surveys (with approval of ethics board)</a:t>
            </a:r>
          </a:p>
          <a:p>
            <a:pPr lvl="1"/>
            <a:r>
              <a:rPr lang="en-US" dirty="0" smtClean="0"/>
              <a:t>Administer questionnaires to data web page visitors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160001" y="5410200"/>
            <a:ext cx="1828800" cy="23104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775157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data citations</a:t>
            </a:r>
            <a:endParaRPr lang="en-US" dirty="0"/>
          </a:p>
        </p:txBody>
      </p:sp>
      <p:sp>
        <p:nvSpPr>
          <p:cNvPr id="3" name="Content Placeholder 2"/>
          <p:cNvSpPr>
            <a:spLocks noGrp="1"/>
          </p:cNvSpPr>
          <p:nvPr>
            <p:ph idx="1"/>
          </p:nvPr>
        </p:nvSpPr>
        <p:spPr>
          <a:xfrm>
            <a:off x="177800" y="2743200"/>
            <a:ext cx="11861800" cy="6261100"/>
          </a:xfrm>
        </p:spPr>
        <p:txBody>
          <a:bodyPr/>
          <a:lstStyle/>
          <a:p>
            <a:r>
              <a:rPr lang="en-US" dirty="0" smtClean="0"/>
              <a:t>Encourage users to cite your data</a:t>
            </a:r>
          </a:p>
          <a:p>
            <a:pPr lvl="1"/>
            <a:r>
              <a:rPr lang="en-US" dirty="0" smtClean="0"/>
              <a:t>Similar to citing articles</a:t>
            </a:r>
          </a:p>
          <a:p>
            <a:r>
              <a:rPr lang="en-US" dirty="0"/>
              <a:t>P</a:t>
            </a:r>
            <a:r>
              <a:rPr lang="en-US" dirty="0" smtClean="0"/>
              <a:t>rovide </a:t>
            </a:r>
            <a:r>
              <a:rPr lang="en-US" dirty="0"/>
              <a:t>a recommended citation for </a:t>
            </a:r>
            <a:r>
              <a:rPr lang="en-US" dirty="0" smtClean="0"/>
              <a:t>your data</a:t>
            </a:r>
          </a:p>
          <a:p>
            <a:pPr lvl="1"/>
            <a:r>
              <a:rPr lang="en-US" dirty="0" smtClean="0"/>
              <a:t>Include author, publication date, title and </a:t>
            </a:r>
            <a:r>
              <a:rPr lang="en-US" dirty="0"/>
              <a:t>version, </a:t>
            </a:r>
            <a:r>
              <a:rPr lang="en-US" dirty="0" smtClean="0"/>
              <a:t>publisher or distributor, and locator or identifier</a:t>
            </a:r>
          </a:p>
          <a:p>
            <a:pPr lvl="1"/>
            <a:r>
              <a:rPr lang="en-US" dirty="0" smtClean="0"/>
              <a:t>Display recommended citation with your data</a:t>
            </a:r>
          </a:p>
          <a:p>
            <a:r>
              <a:rPr lang="en-US" dirty="0"/>
              <a:t>S</a:t>
            </a:r>
            <a:r>
              <a:rPr lang="en-US" dirty="0" smtClean="0"/>
              <a:t>ubscribe </a:t>
            </a:r>
            <a:r>
              <a:rPr lang="en-US" dirty="0"/>
              <a:t>to </a:t>
            </a:r>
            <a:r>
              <a:rPr lang="en-US" dirty="0" smtClean="0"/>
              <a:t>citation alerts </a:t>
            </a:r>
            <a:r>
              <a:rPr lang="en-US" dirty="0"/>
              <a:t>from publishers</a:t>
            </a:r>
          </a:p>
          <a:p>
            <a:pPr lvl="1"/>
            <a:r>
              <a:rPr lang="en-US" dirty="0"/>
              <a:t>References in published scientific literature (articles, books, etc.)</a:t>
            </a:r>
          </a:p>
          <a:p>
            <a:pPr lvl="1"/>
            <a:r>
              <a:rPr lang="en-US" dirty="0"/>
              <a:t>References in gray literature (presentations, reports, blogs, etc.)</a:t>
            </a:r>
          </a:p>
          <a:p>
            <a:pPr lvl="1"/>
            <a:r>
              <a:rPr lang="en-US" dirty="0"/>
              <a:t>References in popular media (magazines, newspapers, radio, television, etc.)</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035800" y="2134018"/>
            <a:ext cx="5755857" cy="1752181"/>
          </a:xfrm>
          <a:prstGeom prst="rect">
            <a:avLst/>
          </a:prstGeom>
        </p:spPr>
      </p:pic>
      <p:sp>
        <p:nvSpPr>
          <p:cNvPr id="7" name="Rectangle 6"/>
          <p:cNvSpPr/>
          <p:nvPr/>
        </p:nvSpPr>
        <p:spPr bwMode="auto">
          <a:xfrm>
            <a:off x="7035800" y="2057400"/>
            <a:ext cx="5800174" cy="1828800"/>
          </a:xfrm>
          <a:prstGeom prst="rect">
            <a:avLst/>
          </a:prstGeom>
          <a:no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633654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a:xfrm>
            <a:off x="558800" y="2971800"/>
            <a:ext cx="11861800" cy="3276600"/>
          </a:xfrm>
        </p:spPr>
        <p:txBody>
          <a:bodyPr/>
          <a:lstStyle/>
          <a:p>
            <a:pPr eaLnBrk="1" hangingPunct="1"/>
            <a:r>
              <a:rPr lang="en-US" sz="2400" dirty="0" err="1"/>
              <a:t>DataONE</a:t>
            </a:r>
            <a:r>
              <a:rPr lang="en-US" sz="2400" dirty="0"/>
              <a:t> Best Practices Database. </a:t>
            </a:r>
            <a:r>
              <a:rPr lang="en-US" sz="2400" dirty="0" smtClean="0"/>
              <a:t>2012. </a:t>
            </a:r>
            <a:r>
              <a:rPr lang="en-US" sz="2400" dirty="0" err="1"/>
              <a:t>DataONE</a:t>
            </a:r>
            <a:r>
              <a:rPr lang="en-US" sz="2400" dirty="0"/>
              <a:t>. </a:t>
            </a:r>
            <a:r>
              <a:rPr lang="en-US" sz="2400" dirty="0" smtClean="0"/>
              <a:t>Available online at  </a:t>
            </a:r>
            <a:r>
              <a:rPr lang="en-US" sz="2400" dirty="0">
                <a:hlinkClick r:id="rId3"/>
              </a:rPr>
              <a:t>http://</a:t>
            </a:r>
            <a:r>
              <a:rPr lang="en-US" sz="2400" dirty="0" smtClean="0">
                <a:hlinkClick r:id="rId3"/>
              </a:rPr>
              <a:t>www.dataone.org/best-practices</a:t>
            </a:r>
            <a:r>
              <a:rPr lang="en-US" sz="2400" dirty="0" smtClean="0"/>
              <a:t> </a:t>
            </a:r>
          </a:p>
          <a:p>
            <a:pPr eaLnBrk="1" hangingPunct="1"/>
            <a:r>
              <a:rPr lang="en-US" sz="2400" dirty="0">
                <a:solidFill>
                  <a:schemeClr val="tx1"/>
                </a:solidFill>
              </a:rPr>
              <a:t>Force11 (the Future of Research Communications and e-Scholarship). </a:t>
            </a:r>
            <a:r>
              <a:rPr lang="en-US" sz="2400" dirty="0">
                <a:solidFill>
                  <a:schemeClr val="tx1"/>
                </a:solidFill>
                <a:hlinkClick r:id="rId4"/>
              </a:rPr>
              <a:t>http://force11.org</a:t>
            </a:r>
            <a:r>
              <a:rPr lang="en-US" sz="2400" dirty="0" smtClean="0">
                <a:solidFill>
                  <a:schemeClr val="tx1"/>
                </a:solidFill>
                <a:hlinkClick r:id="rId4"/>
              </a:rPr>
              <a:t>/</a:t>
            </a:r>
            <a:endParaRPr lang="en-US" sz="2400" dirty="0" smtClean="0">
              <a:solidFill>
                <a:schemeClr val="tx1"/>
              </a:solidFill>
            </a:endParaRPr>
          </a:p>
          <a:p>
            <a:pPr eaLnBrk="1" hangingPunct="1"/>
            <a:r>
              <a:rPr lang="en-US" sz="2400" dirty="0" smtClean="0">
                <a:solidFill>
                  <a:schemeClr val="tx1"/>
                </a:solidFill>
              </a:rPr>
              <a:t>Geospatial </a:t>
            </a:r>
            <a:r>
              <a:rPr lang="en-US" sz="2400" dirty="0">
                <a:solidFill>
                  <a:schemeClr val="tx1"/>
                </a:solidFill>
              </a:rPr>
              <a:t>Data Preservation Resource Center. 2011. </a:t>
            </a:r>
            <a:r>
              <a:rPr lang="en-US" sz="2400" dirty="0" smtClean="0">
                <a:solidFill>
                  <a:schemeClr val="tx1"/>
                </a:solidFill>
              </a:rPr>
              <a:t>CIESIN, Columbia University. Available </a:t>
            </a:r>
            <a:r>
              <a:rPr lang="en-US" sz="2400" dirty="0">
                <a:solidFill>
                  <a:schemeClr val="tx1"/>
                </a:solidFill>
              </a:rPr>
              <a:t>online at </a:t>
            </a:r>
            <a:r>
              <a:rPr lang="en-US" sz="2400" dirty="0">
                <a:solidFill>
                  <a:schemeClr val="tx1"/>
                </a:solidFill>
                <a:hlinkClick r:id="rId5"/>
              </a:rPr>
              <a:t>http://geopreservation.org/</a:t>
            </a:r>
            <a:endParaRPr lang="en-US" sz="2400" dirty="0">
              <a:solidFill>
                <a:schemeClr val="tx1"/>
              </a:solidFill>
            </a:endParaRPr>
          </a:p>
          <a:p>
            <a:pPr eaLnBrk="1" hangingPunct="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558800" y="2514600"/>
            <a:ext cx="11861800" cy="4572000"/>
          </a:xfrm>
        </p:spPr>
        <p:txBody>
          <a:bodyPr/>
          <a:lstStyle/>
          <a:p>
            <a:pPr eaLnBrk="1" hangingPunct="1"/>
            <a:r>
              <a:rPr lang="en-US" sz="2400" dirty="0">
                <a:solidFill>
                  <a:schemeClr val="tx1"/>
                </a:solidFill>
              </a:rPr>
              <a:t>Chen, R. S</a:t>
            </a:r>
            <a:r>
              <a:rPr lang="en-US" sz="2400" dirty="0" smtClean="0">
                <a:solidFill>
                  <a:schemeClr val="tx1"/>
                </a:solidFill>
              </a:rPr>
              <a:t>., R.R. Downs. </a:t>
            </a:r>
            <a:r>
              <a:rPr lang="en-US" sz="2400" dirty="0">
                <a:solidFill>
                  <a:schemeClr val="tx1"/>
                </a:solidFill>
              </a:rPr>
              <a:t>2010. Evaluating the Use and Impact of Scientific Data. NFAIS Workshop on Assessing The Usage and Value of Scholarly and Scientific Output: An Overview of Traditional and Emerging Metrics. Philadelphia, PA. Nov. 10, 2010 </a:t>
            </a:r>
            <a:r>
              <a:rPr lang="en-US" sz="2400" dirty="0">
                <a:solidFill>
                  <a:schemeClr val="tx1"/>
                </a:solidFill>
                <a:hlinkClick r:id="rId3"/>
              </a:rPr>
              <a:t>http://</a:t>
            </a:r>
            <a:r>
              <a:rPr lang="en-US" sz="2400" dirty="0" smtClean="0">
                <a:solidFill>
                  <a:schemeClr val="tx1"/>
                </a:solidFill>
                <a:hlinkClick r:id="rId3"/>
              </a:rPr>
              <a:t>info.nfais.org/info/ChenDownsNov10.pdf</a:t>
            </a:r>
            <a:endParaRPr lang="en-US" sz="2400" dirty="0">
              <a:solidFill>
                <a:schemeClr val="tx1"/>
              </a:solidFill>
            </a:endParaRPr>
          </a:p>
          <a:p>
            <a:pPr eaLnBrk="1" hangingPunct="1"/>
            <a:r>
              <a:rPr lang="it-IT" sz="2400" dirty="0">
                <a:solidFill>
                  <a:schemeClr val="tx1"/>
                </a:solidFill>
              </a:rPr>
              <a:t>Database Bonanza. 2012. Nature Climate Change 2, 703. </a:t>
            </a:r>
            <a:r>
              <a:rPr lang="it-IT" sz="2400" dirty="0">
                <a:solidFill>
                  <a:schemeClr val="tx1"/>
                </a:solidFill>
                <a:hlinkClick r:id="rId4"/>
              </a:rPr>
              <a:t>http://</a:t>
            </a:r>
            <a:r>
              <a:rPr lang="it-IT" sz="2400" dirty="0" smtClean="0">
                <a:solidFill>
                  <a:schemeClr val="tx1"/>
                </a:solidFill>
                <a:hlinkClick r:id="rId4"/>
              </a:rPr>
              <a:t>dx.doi.org/10.1038/nclimate1713</a:t>
            </a:r>
            <a:endParaRPr lang="it-IT" sz="2400" dirty="0" smtClean="0">
              <a:solidFill>
                <a:schemeClr val="tx1"/>
              </a:solidFill>
            </a:endParaRPr>
          </a:p>
          <a:p>
            <a:pPr eaLnBrk="1" hangingPunct="1"/>
            <a:r>
              <a:rPr lang="en-US" sz="2400" dirty="0" err="1" smtClean="0">
                <a:solidFill>
                  <a:schemeClr val="tx1"/>
                </a:solidFill>
              </a:rPr>
              <a:t>Piwowar</a:t>
            </a:r>
            <a:r>
              <a:rPr lang="en-US" sz="2400" dirty="0" smtClean="0">
                <a:solidFill>
                  <a:schemeClr val="tx1"/>
                </a:solidFill>
              </a:rPr>
              <a:t>, H.A</a:t>
            </a:r>
            <a:r>
              <a:rPr lang="en-US" sz="2400" dirty="0">
                <a:solidFill>
                  <a:schemeClr val="tx1"/>
                </a:solidFill>
              </a:rPr>
              <a:t>., J. </a:t>
            </a:r>
            <a:r>
              <a:rPr lang="en-US" sz="2400" dirty="0" smtClean="0">
                <a:solidFill>
                  <a:schemeClr val="tx1"/>
                </a:solidFill>
              </a:rPr>
              <a:t>D. Carlson, </a:t>
            </a:r>
            <a:r>
              <a:rPr lang="en-US" sz="2400" dirty="0">
                <a:solidFill>
                  <a:schemeClr val="tx1"/>
                </a:solidFill>
              </a:rPr>
              <a:t>T. J. Vision, </a:t>
            </a:r>
            <a:r>
              <a:rPr lang="en-US" sz="2400" dirty="0" smtClean="0">
                <a:solidFill>
                  <a:schemeClr val="tx1"/>
                </a:solidFill>
              </a:rPr>
              <a:t>2011</a:t>
            </a:r>
            <a:r>
              <a:rPr lang="en-US" sz="2400" dirty="0">
                <a:solidFill>
                  <a:schemeClr val="tx1"/>
                </a:solidFill>
              </a:rPr>
              <a:t>. Beginning to track 1000 datasets from public repositories into the published literature. Proceedings of the American Society for Information Science and Technology 48(1), </a:t>
            </a:r>
            <a:r>
              <a:rPr lang="en-US" sz="2400" dirty="0" smtClean="0">
                <a:solidFill>
                  <a:schemeClr val="tx1"/>
                </a:solidFill>
              </a:rPr>
              <a:t>1–4. </a:t>
            </a:r>
            <a:r>
              <a:rPr lang="en-US" sz="2400" dirty="0">
                <a:solidFill>
                  <a:schemeClr val="tx1"/>
                </a:solidFill>
              </a:rPr>
              <a:t>DOI: 10.1002/meet.2011.14504801337. Available online at: </a:t>
            </a:r>
            <a:r>
              <a:rPr lang="en-US" sz="2400" dirty="0">
                <a:solidFill>
                  <a:schemeClr val="tx1"/>
                </a:solidFill>
                <a:hlinkClick r:id="rId5"/>
              </a:rPr>
              <a:t>http://</a:t>
            </a:r>
            <a:r>
              <a:rPr lang="en-US" sz="2400" dirty="0" smtClean="0">
                <a:solidFill>
                  <a:schemeClr val="tx1"/>
                </a:solidFill>
                <a:hlinkClick r:id="rId5"/>
              </a:rPr>
              <a:t>www.asis.org/asist2011/posters/337_FINAL_SUBMISSION.pdf</a:t>
            </a:r>
            <a:endParaRPr lang="en-US" sz="2400" dirty="0" smtClean="0">
              <a:solidFill>
                <a:schemeClr val="tx1"/>
              </a:solidFill>
            </a:endParaRPr>
          </a:p>
          <a:p>
            <a:pPr marL="0" indent="0" eaLnBrk="1" hangingPunct="1">
              <a:buNone/>
            </a:pPr>
            <a:endParaRPr lang="en-US" sz="2400"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a="http://schemas.openxmlformats.org/drawingml/2006/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8302</TotalTime>
  <Pages>0</Pages>
  <Words>2841</Words>
  <Characters>0</Characters>
  <Application>Microsoft Macintosh PowerPoint</Application>
  <PresentationFormat>Custom</PresentationFormat>
  <Lines>0</Lines>
  <Paragraphs>160</Paragraphs>
  <Slides>11</Slides>
  <Notes>11</Notes>
  <HiddenSlides>0</HiddenSlides>
  <MMClips>0</MMClips>
  <ScaleCrop>false</ScaleCrop>
  <HeadingPairs>
    <vt:vector size="4" baseType="variant">
      <vt:variant>
        <vt:lpstr>Design Template</vt:lpstr>
      </vt:variant>
      <vt:variant>
        <vt:i4>19</vt:i4>
      </vt:variant>
      <vt:variant>
        <vt:lpstr>Slide Titles</vt:lpstr>
      </vt:variant>
      <vt:variant>
        <vt:i4>11</vt:i4>
      </vt:variant>
    </vt:vector>
  </HeadingPairs>
  <TitlesOfParts>
    <vt:vector size="30"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Tracking Data Usage</vt:lpstr>
      <vt:lpstr>Overview</vt:lpstr>
      <vt:lpstr>Background and context </vt:lpstr>
      <vt:lpstr>Relevance to data management </vt:lpstr>
      <vt:lpstr>What can data usage tell me about my data? </vt:lpstr>
      <vt:lpstr>Where can I find usage information about my data  </vt:lpstr>
      <vt:lpstr>Tracking data citations</vt:lpstr>
      <vt:lpstr>Resources</vt:lpstr>
      <vt:lpstr>References</vt:lpstr>
      <vt:lpstr>Other Relevant Modules</vt:lpstr>
      <vt:lpstr>Recommended Citations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Access to Your Data: Tracking Data Usage</dc:title>
  <dc:creator>Robert R. Downs</dc:creator>
  <cp:lastModifiedBy>Erin Robinson</cp:lastModifiedBy>
  <cp:revision>151</cp:revision>
  <dcterms:created xsi:type="dcterms:W3CDTF">2012-12-01T14:34:11Z</dcterms:created>
  <dcterms:modified xsi:type="dcterms:W3CDTF">2012-12-01T14:38:02Z</dcterms:modified>
</cp:coreProperties>
</file>