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5" r:id="rId3"/>
    <p:sldId id="288" r:id="rId4"/>
    <p:sldId id="297" r:id="rId5"/>
    <p:sldId id="271" r:id="rId6"/>
    <p:sldId id="289" r:id="rId7"/>
    <p:sldId id="285" r:id="rId8"/>
    <p:sldId id="300" r:id="rId9"/>
    <p:sldId id="298" r:id="rId10"/>
    <p:sldId id="299" r:id="rId11"/>
    <p:sldId id="279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3" autoAdjust="0"/>
  </p:normalViewPr>
  <p:slideViewPr>
    <p:cSldViewPr snapToGrid="0" snapToObjects="1">
      <p:cViewPr varScale="1">
        <p:scale>
          <a:sx n="107" d="100"/>
          <a:sy n="107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8FD21-958B-9D45-8CC9-4D9F1BAEE847}" type="datetimeFigureOut">
              <a:rPr lang="en-US" smtClean="0"/>
              <a:t>7/20/16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1791-D678-F44F-8924-E813268AC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907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25858-5F75-4C49-9032-24EB643352EC}" type="datetimeFigureOut">
              <a:rPr lang="en-US" smtClean="0"/>
              <a:t>7/20/16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CC35C-BE8A-E048-B6ED-DB676AC84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360E9BC-09C1-0644-BD9A-A73C3B1E471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2144" y="237303"/>
            <a:ext cx="1345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4644" y="6170474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60E9BC-09C1-0644-BD9A-A73C3B1E47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09040" y="230683"/>
            <a:ext cx="1028839" cy="3600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charset="2"/>
        <a:buChar char="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charset="2"/>
        <a:buChar char="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charset="2"/>
        <a:buChar char="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charset="2"/>
        <a:buChar char="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" charset="2"/>
        <a:buChar char="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COPDESS</a:t>
            </a:r>
            <a:br>
              <a:rPr lang="en-US" sz="4000" b="1" dirty="0" smtClean="0"/>
            </a:br>
            <a:r>
              <a:rPr lang="en-US" sz="2000" dirty="0" smtClean="0"/>
              <a:t>(Coalition for Publishing Data in the Earth &amp; Space Sciences)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>
                <a:cs typeface="Calibri"/>
              </a:rPr>
              <a:t>“Connecting Earth Science publishers and Data Facilities to help translate the aspirations of open, available, and useful data from </a:t>
            </a:r>
            <a:r>
              <a:rPr lang="en-US" i="1" dirty="0">
                <a:solidFill>
                  <a:srgbClr val="FF0000"/>
                </a:solidFill>
                <a:cs typeface="Calibri"/>
              </a:rPr>
              <a:t>policy into practice.</a:t>
            </a:r>
            <a:r>
              <a:rPr lang="en-US" i="1" dirty="0" smtClean="0">
                <a:cs typeface="Calibri"/>
              </a:rPr>
              <a:t>”</a:t>
            </a:r>
            <a:endParaRPr lang="en-US" i="1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51" y="878394"/>
            <a:ext cx="35133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Kerstin Lehnert</a:t>
            </a:r>
          </a:p>
          <a:p>
            <a:r>
              <a:rPr lang="en-US" sz="1400" b="1" i="1" dirty="0" smtClean="0">
                <a:latin typeface="Calibri"/>
                <a:cs typeface="Calibri"/>
              </a:rPr>
              <a:t>Interdisciplinary Earth Data Alliance</a:t>
            </a:r>
          </a:p>
          <a:p>
            <a:r>
              <a:rPr lang="en-US" sz="1400" dirty="0" smtClean="0">
                <a:latin typeface="Calibri"/>
                <a:cs typeface="Calibri"/>
              </a:rPr>
              <a:t>Lamont-Doherty Earth Observatory</a:t>
            </a:r>
            <a:endParaRPr lang="en-US" sz="1400" dirty="0">
              <a:latin typeface="Calibri"/>
              <a:cs typeface="Calibri"/>
            </a:endParaRPr>
          </a:p>
          <a:p>
            <a:r>
              <a:rPr lang="en-US" sz="1400" dirty="0" smtClean="0">
                <a:latin typeface="Calibri"/>
                <a:cs typeface="Calibri"/>
              </a:rPr>
              <a:t>Columbia University, USA</a:t>
            </a:r>
            <a:r>
              <a:rPr lang="en-US" sz="14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Credits:</a:t>
            </a:r>
          </a:p>
          <a:p>
            <a:endParaRPr lang="en-US" dirty="0"/>
          </a:p>
          <a:p>
            <a:r>
              <a:rPr lang="en-US" dirty="0" smtClean="0"/>
              <a:t>Brooks Hanson</a:t>
            </a:r>
          </a:p>
          <a:p>
            <a:r>
              <a:rPr lang="en-US" sz="1400" dirty="0" smtClean="0">
                <a:latin typeface="Calibri"/>
                <a:cs typeface="Calibri"/>
              </a:rPr>
              <a:t>American Geophysical Union, USA</a:t>
            </a:r>
            <a:endParaRPr lang="en-US" sz="1400" dirty="0" smtClean="0"/>
          </a:p>
          <a:p>
            <a:endParaRPr lang="en-US" dirty="0" smtClean="0"/>
          </a:p>
          <a:p>
            <a:r>
              <a:rPr lang="en-US" dirty="0" smtClean="0"/>
              <a:t>Andrew </a:t>
            </a:r>
            <a:r>
              <a:rPr lang="en-US" dirty="0" err="1" smtClean="0"/>
              <a:t>Sallans</a:t>
            </a:r>
            <a:endParaRPr lang="en-US" dirty="0" smtClean="0"/>
          </a:p>
          <a:p>
            <a:r>
              <a:rPr lang="en-US" sz="1400" dirty="0" smtClean="0">
                <a:latin typeface="Calibri"/>
                <a:cs typeface="Calibri"/>
              </a:rPr>
              <a:t>Center for Open Science, USA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8736" y="196537"/>
            <a:ext cx="3174432" cy="400110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i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468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8" y="150916"/>
            <a:ext cx="7081016" cy="638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121" y="1609221"/>
            <a:ext cx="7006548" cy="511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000037" y="237302"/>
            <a:ext cx="5045632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Repository information can be submitted and edited online.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AGU currently helps with metadata QA/QC and making the directory more comprehensive (see Shelley Stall here at ESIP)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5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5500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Collaboration: re3data.org </a:t>
            </a:r>
            <a:r>
              <a:rPr lang="en-US" dirty="0" smtClean="0"/>
              <a:t>&amp; COPDESS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490" y="1950824"/>
            <a:ext cx="6777317" cy="3508977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Avoid multiple repository directories!</a:t>
            </a:r>
          </a:p>
          <a:p>
            <a:r>
              <a:rPr lang="en-US" b="1" dirty="0" smtClean="0"/>
              <a:t>Concept</a:t>
            </a:r>
            <a:r>
              <a:rPr lang="en-US" dirty="0" smtClean="0"/>
              <a:t>: COPDESS provides an Earth &amp; space science specific portal for author, journals, and repositories.</a:t>
            </a:r>
          </a:p>
          <a:p>
            <a:r>
              <a:rPr lang="en-US" b="1" dirty="0" smtClean="0"/>
              <a:t>Action</a:t>
            </a:r>
            <a:r>
              <a:rPr lang="en-US" dirty="0" smtClean="0"/>
              <a:t>: Enable </a:t>
            </a:r>
            <a:r>
              <a:rPr lang="en-US" dirty="0"/>
              <a:t>COPDESS to dynamically query and embed a subset of selected records into its website (currently being developed by COS) and add/extend selected vocabularies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Memorandum of Understanding between re3data.org and Center for Open Science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7979" y="5220457"/>
            <a:ext cx="4599674" cy="136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61931"/>
          <a:stretch/>
        </p:blipFill>
        <p:spPr>
          <a:xfrm>
            <a:off x="1147096" y="5446600"/>
            <a:ext cx="2686451" cy="940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59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Focus: </a:t>
            </a:r>
            <a:br>
              <a:rPr lang="en-US" dirty="0" smtClean="0"/>
            </a:br>
            <a:r>
              <a:rPr lang="en-US" dirty="0" smtClean="0"/>
              <a:t>Educate Editors &amp; 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458336"/>
            <a:ext cx="7485859" cy="337429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Joint initiative with political/social science data repositories (ICPSR/</a:t>
            </a:r>
            <a:r>
              <a:rPr lang="en-US" dirty="0" err="1" smtClean="0"/>
              <a:t>G.Alter</a:t>
            </a:r>
            <a:r>
              <a:rPr lang="en-US" dirty="0" smtClean="0"/>
              <a:t> &amp; Qualitative Data Repository/</a:t>
            </a:r>
            <a:r>
              <a:rPr lang="en-US" dirty="0" err="1" smtClean="0"/>
              <a:t>C.Elman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Domain specific editors workshops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Program </a:t>
            </a:r>
            <a:r>
              <a:rPr lang="en-US" dirty="0"/>
              <a:t>for collective pan-disciplinary organizations (CSE, SSP, </a:t>
            </a:r>
            <a:r>
              <a:rPr lang="en-US" dirty="0" err="1"/>
              <a:t>etc</a:t>
            </a:r>
            <a:r>
              <a:rPr lang="en-US" dirty="0"/>
              <a:t>); </a:t>
            </a:r>
            <a:endParaRPr lang="en-US" dirty="0" smtClean="0"/>
          </a:p>
          <a:p>
            <a:pPr lvl="1"/>
            <a:r>
              <a:rPr lang="en-US" dirty="0" smtClean="0"/>
              <a:t>Programs </a:t>
            </a:r>
            <a:r>
              <a:rPr lang="en-US" dirty="0"/>
              <a:t>aimed at young </a:t>
            </a:r>
            <a:r>
              <a:rPr lang="en-US" dirty="0" smtClean="0"/>
              <a:t>researchers.</a:t>
            </a:r>
          </a:p>
          <a:p>
            <a:r>
              <a:rPr lang="en-US" dirty="0" smtClean="0"/>
              <a:t>Planning </a:t>
            </a:r>
            <a:r>
              <a:rPr lang="en-US" dirty="0" smtClean="0"/>
              <a:t>to establish RDA </a:t>
            </a:r>
            <a:r>
              <a:rPr lang="en-US" dirty="0" smtClean="0"/>
              <a:t>Working </a:t>
            </a:r>
            <a:r>
              <a:rPr lang="en-US" dirty="0" smtClean="0"/>
              <a:t>Group</a:t>
            </a:r>
          </a:p>
          <a:p>
            <a:endParaRPr lang="en-US" dirty="0" smtClean="0"/>
          </a:p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Power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is working within domain-specific publishing culture</a:t>
            </a:r>
          </a:p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Get trusted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leaders in the domains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advocate &amp; educate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5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</a:t>
            </a:r>
            <a:r>
              <a:rPr lang="en-US" dirty="0" smtClean="0"/>
              <a:t>Repositories &amp; Publishers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Scholarly publication is a key high-value entry point in making data available.</a:t>
            </a:r>
          </a:p>
          <a:p>
            <a:r>
              <a:rPr lang="en-US" dirty="0" smtClean="0"/>
              <a:t>Majority </a:t>
            </a:r>
            <a:r>
              <a:rPr lang="en-US" dirty="0"/>
              <a:t>of data submitted along with publications are in formats and forms of storage that </a:t>
            </a:r>
            <a:r>
              <a:rPr lang="en-US" dirty="0" smtClean="0"/>
              <a:t>make </a:t>
            </a:r>
            <a:r>
              <a:rPr lang="en-US" dirty="0"/>
              <a:t>discovery and reuse difficult or </a:t>
            </a:r>
            <a:r>
              <a:rPr lang="en-US" dirty="0" smtClean="0"/>
              <a:t>impossible.</a:t>
            </a:r>
          </a:p>
          <a:p>
            <a:r>
              <a:rPr lang="en-US" dirty="0" smtClean="0"/>
              <a:t>Domain repositories </a:t>
            </a:r>
            <a:r>
              <a:rPr lang="en-US" dirty="0"/>
              <a:t>provide quality and standards, enriching and organizing data from multiple sources to facilitate new </a:t>
            </a:r>
            <a:r>
              <a:rPr lang="en-US" dirty="0" smtClean="0"/>
              <a:t>discoveries.</a:t>
            </a:r>
          </a:p>
          <a:p>
            <a:r>
              <a:rPr lang="en-US" dirty="0" smtClean="0"/>
              <a:t>Connection between publishers and domain repositories is essential to promulgate best practices.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6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COPDESS: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879808"/>
            <a:ext cx="6777317" cy="443263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foster consensus and consistency among publishers, editors, funders, and data repositories </a:t>
            </a:r>
          </a:p>
          <a:p>
            <a:pPr lvl="1"/>
            <a:r>
              <a:rPr lang="en-US" dirty="0" smtClean="0"/>
              <a:t>on how data that are part of scholarly publications should be curated and published</a:t>
            </a:r>
          </a:p>
          <a:p>
            <a:r>
              <a:rPr lang="en-US" dirty="0" smtClean="0"/>
              <a:t>help data repositories collect the data that are within their scope more easily and comprehensively, raise their visibility</a:t>
            </a:r>
          </a:p>
          <a:p>
            <a:r>
              <a:rPr lang="en-US" dirty="0" smtClean="0"/>
              <a:t>help authors properly submit their data to repositories up front </a:t>
            </a:r>
          </a:p>
          <a:p>
            <a:pPr lvl="1"/>
            <a:r>
              <a:rPr lang="en-US" dirty="0" smtClean="0"/>
              <a:t>Simplify data submission process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sufficient information about it</a:t>
            </a:r>
          </a:p>
          <a:p>
            <a:r>
              <a:rPr lang="en-US" dirty="0" smtClean="0"/>
              <a:t>help journals, funding agencies, and the research community by doing all of the above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sz="2800" dirty="0" smtClean="0"/>
              <a:t>Approach: Continued dialog &amp; practical resources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6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COPDESS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58070"/>
            <a:ext cx="7087496" cy="39745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 major workshops (2014, 2015) and ongoing Town Halls at major Earth &amp; Space Science conferences (AGU, GSA, EGU)</a:t>
            </a:r>
          </a:p>
          <a:p>
            <a:r>
              <a:rPr lang="en-US" sz="2000" dirty="0"/>
              <a:t>Statement of Commitment signed by &gt;40 publishers and data </a:t>
            </a:r>
            <a:r>
              <a:rPr lang="en-US" sz="2000" dirty="0" smtClean="0"/>
              <a:t>facilities</a:t>
            </a:r>
          </a:p>
          <a:p>
            <a:r>
              <a:rPr lang="en-US" sz="2000" dirty="0" smtClean="0"/>
              <a:t>Guidelines for </a:t>
            </a:r>
            <a:r>
              <a:rPr lang="en-US" sz="2000" dirty="0" smtClean="0"/>
              <a:t>journal data policies </a:t>
            </a:r>
            <a:r>
              <a:rPr lang="en-US" sz="2000" dirty="0" smtClean="0"/>
              <a:t>released</a:t>
            </a:r>
          </a:p>
          <a:p>
            <a:r>
              <a:rPr lang="en-US" sz="2000" dirty="0" smtClean="0"/>
              <a:t>COPDESS directory of data repositories </a:t>
            </a:r>
            <a:r>
              <a:rPr lang="en-US" sz="2000" dirty="0" smtClean="0"/>
              <a:t>online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COPDESS_AGU20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14172" r="2926" b="23537"/>
          <a:stretch/>
        </p:blipFill>
        <p:spPr>
          <a:xfrm>
            <a:off x="3429894" y="4413894"/>
            <a:ext cx="5134987" cy="237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74310" y="6350933"/>
            <a:ext cx="303159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COPDESS Town Hall AGU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9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1333" y="6273989"/>
            <a:ext cx="755022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COPDESS Statement of Commitment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5</a:t>
            </a:fld>
            <a:endParaRPr lang="en-US"/>
          </a:p>
        </p:txBody>
      </p:sp>
      <p:sp>
        <p:nvSpPr>
          <p:cNvPr id="10" name="Ellipse 28"/>
          <p:cNvSpPr/>
          <p:nvPr/>
        </p:nvSpPr>
        <p:spPr bwMode="auto">
          <a:xfrm>
            <a:off x="5370897" y="48126"/>
            <a:ext cx="45719" cy="46755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Parallelogramm 1029"/>
          <p:cNvSpPr/>
          <p:nvPr/>
        </p:nvSpPr>
        <p:spPr bwMode="auto">
          <a:xfrm>
            <a:off x="6078620" y="1252100"/>
            <a:ext cx="766264" cy="805848"/>
          </a:xfrm>
          <a:prstGeom prst="parallelogram">
            <a:avLst>
              <a:gd name="adj" fmla="val 4512"/>
            </a:avLst>
          </a:prstGeom>
          <a:solidFill>
            <a:schemeClr val="bg1">
              <a:lumMod val="75000"/>
              <a:alpha val="20000"/>
            </a:schemeClr>
          </a:solidFill>
          <a:ln>
            <a:headEnd type="none" w="med" len="med"/>
            <a:tailEnd type="none" w="med" len="med"/>
          </a:ln>
          <a:effectLst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sz="2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Picture 1" descr="COPDESS_Log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69" y="672211"/>
            <a:ext cx="7331016" cy="5498263"/>
          </a:xfrm>
          <a:prstGeom prst="rect">
            <a:avLst/>
          </a:prstGeom>
          <a:effectLst/>
        </p:spPr>
      </p:pic>
      <p:pic>
        <p:nvPicPr>
          <p:cNvPr id="13" name="Picture 2" descr="http://www.cen.ulaval.ca/nordicanad/images/logofloconcouleur_60pc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079" y="5765113"/>
            <a:ext cx="1666298" cy="3551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8" y="4077072"/>
            <a:ext cx="1097012" cy="543051"/>
          </a:xfrm>
          <a:prstGeom prst="rect">
            <a:avLst/>
          </a:prstGeom>
          <a:effectLst/>
        </p:spPr>
      </p:pic>
      <p:pic>
        <p:nvPicPr>
          <p:cNvPr id="15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25" y="4279036"/>
            <a:ext cx="771438" cy="497149"/>
          </a:xfrm>
          <a:prstGeom prst="rect">
            <a:avLst/>
          </a:prstGeom>
          <a:effectLst/>
        </p:spPr>
      </p:pic>
      <p:sp>
        <p:nvSpPr>
          <p:cNvPr id="2" name="TextBox 1"/>
          <p:cNvSpPr txBox="1"/>
          <p:nvPr/>
        </p:nvSpPr>
        <p:spPr>
          <a:xfrm>
            <a:off x="1356264" y="1275774"/>
            <a:ext cx="6774724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smtClean="0"/>
              <a:t>“Earth </a:t>
            </a:r>
            <a:r>
              <a:rPr lang="en-US" sz="3200" b="1" i="1" dirty="0"/>
              <a:t>and space science data should, to the greatest extent possible, be stored in appropriate domain repositories </a:t>
            </a:r>
            <a:r>
              <a:rPr lang="en-US" sz="3200" i="1" dirty="0"/>
              <a:t>that ... follow leading practices, and can provide additional data services</a:t>
            </a:r>
            <a:r>
              <a:rPr lang="en-US" sz="3200" i="1" dirty="0" smtClean="0"/>
              <a:t>.”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95050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Commitments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86336"/>
            <a:ext cx="7414669" cy="4284138"/>
          </a:xfrm>
        </p:spPr>
        <p:txBody>
          <a:bodyPr>
            <a:noAutofit/>
          </a:bodyPr>
          <a:lstStyle/>
          <a:p>
            <a:r>
              <a:rPr lang="en-US" sz="1800" dirty="0" smtClean="0"/>
              <a:t>Provide an </a:t>
            </a:r>
            <a:r>
              <a:rPr lang="en-US" sz="1800" b="1" dirty="0" smtClean="0">
                <a:solidFill>
                  <a:srgbClr val="FF6600"/>
                </a:solidFill>
              </a:rPr>
              <a:t>online </a:t>
            </a:r>
            <a:r>
              <a:rPr lang="en-US" sz="1800" b="1" dirty="0">
                <a:solidFill>
                  <a:srgbClr val="FF6600"/>
                </a:solidFill>
              </a:rPr>
              <a:t>community directory </a:t>
            </a:r>
            <a:r>
              <a:rPr lang="en-US" sz="1800" dirty="0"/>
              <a:t>of appropriate Earth and space science </a:t>
            </a:r>
            <a:r>
              <a:rPr lang="en-US" sz="1800" dirty="0" smtClean="0"/>
              <a:t>community repositories.</a:t>
            </a:r>
            <a:endParaRPr lang="en-US" sz="1800" dirty="0"/>
          </a:p>
          <a:p>
            <a:r>
              <a:rPr lang="en-US" sz="1800" dirty="0" smtClean="0"/>
              <a:t>Promulgate metadata </a:t>
            </a:r>
            <a:r>
              <a:rPr lang="en-US" sz="1800" dirty="0"/>
              <a:t>information and </a:t>
            </a:r>
            <a:r>
              <a:rPr lang="en-US" sz="1800" b="1" dirty="0">
                <a:solidFill>
                  <a:srgbClr val="FF6600"/>
                </a:solidFill>
              </a:rPr>
              <a:t>domain </a:t>
            </a:r>
            <a:r>
              <a:rPr lang="en-US" sz="1800" b="1" dirty="0" smtClean="0">
                <a:solidFill>
                  <a:srgbClr val="FF6600"/>
                </a:solidFill>
              </a:rPr>
              <a:t>standa</a:t>
            </a:r>
            <a:r>
              <a:rPr lang="en-US" sz="1800" b="1" dirty="0">
                <a:solidFill>
                  <a:srgbClr val="FF6600"/>
                </a:solidFill>
              </a:rPr>
              <a:t>rds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Promote </a:t>
            </a:r>
            <a:r>
              <a:rPr lang="en-US" sz="1800" b="1" dirty="0">
                <a:solidFill>
                  <a:srgbClr val="FF6600"/>
                </a:solidFill>
              </a:rPr>
              <a:t>education of researchers </a:t>
            </a:r>
            <a:r>
              <a:rPr lang="en-US" sz="1800" dirty="0"/>
              <a:t>in data </a:t>
            </a:r>
            <a:r>
              <a:rPr lang="en-US" sz="1800" dirty="0" smtClean="0"/>
              <a:t>management; organize </a:t>
            </a:r>
            <a:r>
              <a:rPr lang="en-US" sz="1800" dirty="0"/>
              <a:t>and develop training and educational tools and </a:t>
            </a:r>
            <a:r>
              <a:rPr lang="en-US" sz="1800" dirty="0" smtClean="0"/>
              <a:t>resources</a:t>
            </a:r>
          </a:p>
          <a:p>
            <a:r>
              <a:rPr lang="en-US" sz="1800" dirty="0" smtClean="0"/>
              <a:t>Promote </a:t>
            </a:r>
            <a:r>
              <a:rPr lang="en-US" sz="1800" dirty="0"/>
              <a:t>referencing of data sets using the </a:t>
            </a:r>
            <a:r>
              <a:rPr lang="en-US" sz="1800" b="1" dirty="0">
                <a:solidFill>
                  <a:srgbClr val="FF6600"/>
                </a:solidFill>
              </a:rPr>
              <a:t>Joint Declaration of Data Citation </a:t>
            </a:r>
            <a:r>
              <a:rPr lang="en-US" sz="1800" b="1" dirty="0" smtClean="0">
                <a:solidFill>
                  <a:srgbClr val="FF6600"/>
                </a:solidFill>
              </a:rPr>
              <a:t>Principles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Include in research papers concise statements </a:t>
            </a:r>
            <a:r>
              <a:rPr lang="en-US" sz="1800" dirty="0" smtClean="0"/>
              <a:t>about </a:t>
            </a:r>
            <a:r>
              <a:rPr lang="en-US" sz="1800" b="1" dirty="0" smtClean="0">
                <a:solidFill>
                  <a:srgbClr val="FF6600"/>
                </a:solidFill>
              </a:rPr>
              <a:t>data location and availability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Develop </a:t>
            </a:r>
            <a:r>
              <a:rPr lang="en-US" sz="1800" b="1" dirty="0">
                <a:solidFill>
                  <a:srgbClr val="FF6600"/>
                </a:solidFill>
              </a:rPr>
              <a:t>workflows</a:t>
            </a:r>
            <a:r>
              <a:rPr lang="en-US" sz="1800" dirty="0"/>
              <a:t> within the repositories that support the peer review process (for example, embargo periods with secure access) and within the editorial management systems that will ease transfer of data to repositories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Use of Persistent Identifiers (ORCID, IGSN, </a:t>
            </a:r>
            <a:r>
              <a:rPr lang="en-US" sz="1800" dirty="0" err="1" smtClean="0"/>
              <a:t>FundRef</a:t>
            </a:r>
            <a:r>
              <a:rPr lang="en-US" sz="1800" dirty="0" smtClean="0"/>
              <a:t>)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0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COPDESS Directory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51"/>
            <a:ext cx="9144000" cy="47099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454432" y="2487370"/>
            <a:ext cx="8232368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“This directory will help you, as an Earth and Space science researcher, author, or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journal (and DATA CURATOR!),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the right repository for your data, based on data type, discipline, and other relevant repository factors.”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02" y="224492"/>
            <a:ext cx="4269668" cy="5692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6489" y="4181574"/>
            <a:ext cx="418576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copdessdirectory.osf.io</a:t>
            </a:r>
            <a:r>
              <a:rPr lang="en-US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3711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COPDESS Directory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492" y="2323652"/>
            <a:ext cx="7395754" cy="40031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of re3data.org metadata schema to describe data repositories</a:t>
            </a:r>
          </a:p>
          <a:p>
            <a:r>
              <a:rPr lang="en-US" dirty="0" smtClean="0"/>
              <a:t>Detailed taxonomy of disciplines (from </a:t>
            </a:r>
            <a:r>
              <a:rPr lang="en-US" dirty="0" err="1"/>
              <a:t>E</a:t>
            </a:r>
            <a:r>
              <a:rPr lang="en-US" dirty="0" err="1" smtClean="0"/>
              <a:t>arthCube</a:t>
            </a:r>
            <a:r>
              <a:rPr lang="en-US" dirty="0" smtClean="0"/>
              <a:t> survey) to help authors identify appropriate repositories</a:t>
            </a:r>
          </a:p>
          <a:p>
            <a:r>
              <a:rPr lang="en-US" dirty="0" smtClean="0"/>
              <a:t>Metadata about </a:t>
            </a:r>
            <a:r>
              <a:rPr lang="en-US" smtClean="0"/>
              <a:t>repository scope and </a:t>
            </a:r>
            <a:r>
              <a:rPr lang="en-US" dirty="0" smtClean="0"/>
              <a:t>best practices: </a:t>
            </a:r>
          </a:p>
          <a:p>
            <a:pPr lvl="1"/>
            <a:r>
              <a:rPr lang="en-US" dirty="0" smtClean="0"/>
              <a:t>Certification?</a:t>
            </a:r>
          </a:p>
          <a:p>
            <a:pPr lvl="1"/>
            <a:r>
              <a:rPr lang="en-US" dirty="0" smtClean="0"/>
              <a:t>Endorsed by which journals/publishers?</a:t>
            </a:r>
          </a:p>
          <a:p>
            <a:pPr lvl="1"/>
            <a:r>
              <a:rPr lang="en-US" dirty="0" smtClean="0"/>
              <a:t>Assigns DOIs?</a:t>
            </a:r>
          </a:p>
          <a:p>
            <a:pPr lvl="1"/>
            <a:r>
              <a:rPr lang="en-US" dirty="0" smtClean="0"/>
              <a:t>Arrangements for long-term archiving?</a:t>
            </a:r>
          </a:p>
          <a:p>
            <a:pPr lvl="1"/>
            <a:r>
              <a:rPr lang="en-US" dirty="0" smtClean="0"/>
              <a:t>Links to publications?</a:t>
            </a:r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1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COPDESS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E9BC-09C1-0644-BD9A-A73C3B1E471E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38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385" y="5905406"/>
            <a:ext cx="6187511" cy="5847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Example: IEDA’s EarthChem Library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2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8460</TotalTime>
  <Words>808</Words>
  <Application>Microsoft Macintosh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COPDESS (Coalition for Publishing Data in the Earth &amp; Space Sciences)</vt:lpstr>
      <vt:lpstr>Data Repositories &amp; Publishers</vt:lpstr>
      <vt:lpstr>COPDESS: Goals</vt:lpstr>
      <vt:lpstr>COPDESS Achievements</vt:lpstr>
      <vt:lpstr>PowerPoint Presentation</vt:lpstr>
      <vt:lpstr>Specific Commitments</vt:lpstr>
      <vt:lpstr>COPDESS Directory</vt:lpstr>
      <vt:lpstr>COPDESS Directory</vt:lpstr>
      <vt:lpstr>PowerPoint Presentation</vt:lpstr>
      <vt:lpstr>PowerPoint Presentation</vt:lpstr>
      <vt:lpstr>Collaboration: re3data.org &amp; COPDESS</vt:lpstr>
      <vt:lpstr>Next Focus:  Educate Editors &amp; Authors</vt:lpstr>
    </vt:vector>
  </TitlesOfParts>
  <Manager/>
  <Company>Columbia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COPDESS (Coalition for Publishing Data in the Earth &amp; Space Sciences)</dc:title>
  <dc:subject/>
  <dc:creator>Kerstin Lehnert</dc:creator>
  <cp:keywords/>
  <dc:description/>
  <cp:lastModifiedBy>Kerstin Lehnert</cp:lastModifiedBy>
  <cp:revision>114</cp:revision>
  <dcterms:created xsi:type="dcterms:W3CDTF">2016-04-18T07:55:45Z</dcterms:created>
  <dcterms:modified xsi:type="dcterms:W3CDTF">2016-07-20T17:08:55Z</dcterms:modified>
  <cp:category/>
</cp:coreProperties>
</file>