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 showSpecialPlsOnTitleSld="0">
  <p:sldMasterIdLst>
    <p:sldMasterId id="2147483677" r:id="rId3"/>
    <p:sldMasterId id="2147483678" r:id="rId4"/>
    <p:sldMasterId id="214748367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9144000"/>
  <p:notesSz cx="70104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5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.xml"/><Relationship Id="rId7" Type="http://schemas.openxmlformats.org/officeDocument/2006/relationships/slide" Target="slides/slide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.xml.rels><?xml version="1.0" encoding="UTF-8" standalone="yes"?><Relationships xmlns="http://schemas.openxmlformats.org/package/2006/relationships"><Relationship Id="rId1" Type="http://schemas.openxmlformats.org/officeDocument/2006/relationships/theme" Target="../theme/theme.xml"/></Relationships>
</file>

<file path=ppt/notesMasters/notesMaster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defRPr/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defRPr/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defRPr/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defRPr/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970337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defRPr/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defRPr/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defRPr/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defRPr/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defRPr/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defRPr/>
            </a:lvl3pPr>
            <a:lvl4pPr indent="0" lvl="3" marL="1371600" marR="0" rtl="0" algn="l">
              <a:spcBef>
                <a:spcPts val="360"/>
              </a:spcBef>
              <a:spcAft>
                <a:spcPts val="0"/>
              </a:spcAft>
              <a:defRPr/>
            </a:lvl4pPr>
            <a:lvl5pPr indent="0" lvl="4" marL="1828800" marR="0" rtl="0" algn="l">
              <a:spcBef>
                <a:spcPts val="360"/>
              </a:spcBef>
              <a:spcAft>
                <a:spcPts val="0"/>
              </a:spcAft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defRPr/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defRPr/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defRPr/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defRPr/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rIns="93175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notesSlide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1181100" y="696912"/>
            <a:ext cx="4648199" cy="348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701675" y="4416425"/>
            <a:ext cx="5606999" cy="418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3970337" y="8829675"/>
            <a:ext cx="3038399" cy="465000"/>
          </a:xfrm>
          <a:prstGeom prst="rect">
            <a:avLst/>
          </a:prstGeom>
        </p:spPr>
        <p:txBody>
          <a:bodyPr anchorCtr="0" anchor="b" bIns="46575" lIns="93175" rIns="93175" tIns="4657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1181100" y="696912"/>
            <a:ext cx="4648199" cy="348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701675" y="4416425"/>
            <a:ext cx="5606999" cy="418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3970337" y="8829675"/>
            <a:ext cx="3038399" cy="465000"/>
          </a:xfrm>
          <a:prstGeom prst="rect">
            <a:avLst/>
          </a:prstGeom>
        </p:spPr>
        <p:txBody>
          <a:bodyPr anchorCtr="0" anchor="b" bIns="46575" lIns="93175" rIns="93175" tIns="4657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idx="2" type="sldImg"/>
          </p:nvPr>
        </p:nvSpPr>
        <p:spPr>
          <a:xfrm>
            <a:off x="1181100" y="696912"/>
            <a:ext cx="4648199" cy="348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701675" y="4416425"/>
            <a:ext cx="5606999" cy="418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9" name="Shape 279"/>
          <p:cNvSpPr txBox="1"/>
          <p:nvPr>
            <p:ph idx="12" type="sldNum"/>
          </p:nvPr>
        </p:nvSpPr>
        <p:spPr>
          <a:xfrm>
            <a:off x="3970337" y="8829675"/>
            <a:ext cx="3038399" cy="465000"/>
          </a:xfrm>
          <a:prstGeom prst="rect">
            <a:avLst/>
          </a:prstGeom>
        </p:spPr>
        <p:txBody>
          <a:bodyPr anchorCtr="0" anchor="b" bIns="46575" lIns="93175" rIns="93175" tIns="4657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idx="2" type="sldImg"/>
          </p:nvPr>
        </p:nvSpPr>
        <p:spPr>
          <a:xfrm>
            <a:off x="1168716" y="697229"/>
            <a:ext cx="46736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701039" y="4415789"/>
            <a:ext cx="5608319" cy="4183380"/>
          </a:xfrm>
          <a:prstGeom prst="rect">
            <a:avLst/>
          </a:prstGeom>
        </p:spPr>
        <p:txBody>
          <a:bodyPr anchorCtr="0" anchor="ctr" bIns="93275" lIns="93275" rIns="93275" tIns="932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idx="2" type="sldImg"/>
          </p:nvPr>
        </p:nvSpPr>
        <p:spPr>
          <a:xfrm>
            <a:off x="1168716" y="697229"/>
            <a:ext cx="4673699" cy="348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anchorCtr="0" anchor="ctr" bIns="93275" lIns="93275" rIns="93275" tIns="932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>
            <p:ph idx="2" type="sldImg"/>
          </p:nvPr>
        </p:nvSpPr>
        <p:spPr>
          <a:xfrm>
            <a:off x="1168716" y="697229"/>
            <a:ext cx="4673699" cy="348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anchorCtr="0" anchor="ctr" bIns="93275" lIns="93275" rIns="93275" tIns="932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>
            <p:ph idx="2" type="sldImg"/>
          </p:nvPr>
        </p:nvSpPr>
        <p:spPr>
          <a:xfrm>
            <a:off x="1168716" y="697229"/>
            <a:ext cx="4673699" cy="348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anchorCtr="0" anchor="ctr" bIns="93275" lIns="93275" rIns="93275" tIns="932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>
            <p:ph idx="2" type="sldImg"/>
          </p:nvPr>
        </p:nvSpPr>
        <p:spPr>
          <a:xfrm>
            <a:off x="1168716" y="697229"/>
            <a:ext cx="4673699" cy="348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4" name="Shape 314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anchorCtr="0" anchor="ctr" bIns="93275" lIns="93275" rIns="93275" tIns="932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/>
          <p:nvPr>
            <p:ph idx="2" type="sldImg"/>
          </p:nvPr>
        </p:nvSpPr>
        <p:spPr>
          <a:xfrm>
            <a:off x="1168716" y="697229"/>
            <a:ext cx="4673699" cy="348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2" name="Shape 342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anchorCtr="0" anchor="ctr" bIns="93275" lIns="93275" rIns="93275" tIns="932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/>
          <p:nvPr>
            <p:ph idx="2" type="sldImg"/>
          </p:nvPr>
        </p:nvSpPr>
        <p:spPr>
          <a:xfrm>
            <a:off x="1168716" y="697229"/>
            <a:ext cx="4673699" cy="348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9" name="Shape 349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anchorCtr="0" anchor="ctr" bIns="93275" lIns="93275" rIns="93275" tIns="932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>
            <p:ph idx="2" type="sldImg"/>
          </p:nvPr>
        </p:nvSpPr>
        <p:spPr>
          <a:xfrm>
            <a:off x="1168716" y="697229"/>
            <a:ext cx="4673699" cy="348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7" name="Shape 357"/>
          <p:cNvSpPr txBox="1"/>
          <p:nvPr>
            <p:ph idx="1" type="body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</p:spPr>
        <p:txBody>
          <a:bodyPr anchorCtr="0" anchor="ctr" bIns="93275" lIns="93275" rIns="93275" tIns="932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1181100" y="696912"/>
            <a:ext cx="4648199" cy="348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701675" y="4416425"/>
            <a:ext cx="5606999" cy="418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 txBox="1"/>
          <p:nvPr>
            <p:ph idx="12" type="sldNum"/>
          </p:nvPr>
        </p:nvSpPr>
        <p:spPr>
          <a:xfrm>
            <a:off x="3970337" y="8829675"/>
            <a:ext cx="3038399" cy="465000"/>
          </a:xfrm>
          <a:prstGeom prst="rect">
            <a:avLst/>
          </a:prstGeom>
        </p:spPr>
        <p:txBody>
          <a:bodyPr anchorCtr="0" anchor="b" bIns="46575" lIns="93175" rIns="93175" tIns="4657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1181100" y="696912"/>
            <a:ext cx="4648199" cy="348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701675" y="4416425"/>
            <a:ext cx="5606999" cy="418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 txBox="1"/>
          <p:nvPr>
            <p:ph idx="12" type="sldNum"/>
          </p:nvPr>
        </p:nvSpPr>
        <p:spPr>
          <a:xfrm>
            <a:off x="3970337" y="8829675"/>
            <a:ext cx="3038399" cy="465000"/>
          </a:xfrm>
          <a:prstGeom prst="rect">
            <a:avLst/>
          </a:prstGeom>
        </p:spPr>
        <p:txBody>
          <a:bodyPr anchorCtr="0" anchor="b" bIns="46575" lIns="93175" rIns="93175" tIns="4657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1181100" y="696912"/>
            <a:ext cx="4648199" cy="348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701675" y="4416425"/>
            <a:ext cx="5606999" cy="418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 txBox="1"/>
          <p:nvPr>
            <p:ph idx="12" type="sldNum"/>
          </p:nvPr>
        </p:nvSpPr>
        <p:spPr>
          <a:xfrm>
            <a:off x="3970337" y="8829675"/>
            <a:ext cx="3038399" cy="465000"/>
          </a:xfrm>
          <a:prstGeom prst="rect">
            <a:avLst/>
          </a:prstGeom>
        </p:spPr>
        <p:txBody>
          <a:bodyPr anchorCtr="0" anchor="b" bIns="46575" lIns="93175" rIns="93175" tIns="4657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1168716" y="697229"/>
            <a:ext cx="46736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701039" y="4415789"/>
            <a:ext cx="5608319" cy="4183380"/>
          </a:xfrm>
          <a:prstGeom prst="rect">
            <a:avLst/>
          </a:prstGeom>
        </p:spPr>
        <p:txBody>
          <a:bodyPr anchorCtr="0" anchor="ctr" bIns="93275" lIns="93275" rIns="93275" tIns="932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idx="2" type="sldImg"/>
          </p:nvPr>
        </p:nvSpPr>
        <p:spPr>
          <a:xfrm>
            <a:off x="1168716" y="697229"/>
            <a:ext cx="46736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701039" y="4415789"/>
            <a:ext cx="5608319" cy="4183380"/>
          </a:xfrm>
          <a:prstGeom prst="rect">
            <a:avLst/>
          </a:prstGeom>
        </p:spPr>
        <p:txBody>
          <a:bodyPr anchorCtr="0" anchor="ctr" bIns="93275" lIns="93275" rIns="93275" tIns="932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idx="2" type="sldImg"/>
          </p:nvPr>
        </p:nvSpPr>
        <p:spPr>
          <a:xfrm>
            <a:off x="1168716" y="697229"/>
            <a:ext cx="46736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701039" y="4415789"/>
            <a:ext cx="5608319" cy="4183380"/>
          </a:xfrm>
          <a:prstGeom prst="rect">
            <a:avLst/>
          </a:prstGeom>
        </p:spPr>
        <p:txBody>
          <a:bodyPr anchorCtr="0" anchor="ctr" bIns="93275" lIns="93275" rIns="93275" tIns="932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idx="2" type="sldImg"/>
          </p:nvPr>
        </p:nvSpPr>
        <p:spPr>
          <a:xfrm>
            <a:off x="1168716" y="697229"/>
            <a:ext cx="46736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701039" y="4415789"/>
            <a:ext cx="5608319" cy="4183380"/>
          </a:xfrm>
          <a:prstGeom prst="rect">
            <a:avLst/>
          </a:prstGeom>
        </p:spPr>
        <p:txBody>
          <a:bodyPr anchorCtr="0" anchor="ctr" bIns="93275" lIns="93275" rIns="93275" tIns="932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idx="2" type="sldImg"/>
          </p:nvPr>
        </p:nvSpPr>
        <p:spPr>
          <a:xfrm>
            <a:off x="1181100" y="696912"/>
            <a:ext cx="4648199" cy="348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701675" y="4416425"/>
            <a:ext cx="5606999" cy="418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 txBox="1"/>
          <p:nvPr>
            <p:ph idx="12" type="sldNum"/>
          </p:nvPr>
        </p:nvSpPr>
        <p:spPr>
          <a:xfrm>
            <a:off x="3970337" y="8829675"/>
            <a:ext cx="3038399" cy="465000"/>
          </a:xfrm>
          <a:prstGeom prst="rect">
            <a:avLst/>
          </a:prstGeom>
        </p:spPr>
        <p:txBody>
          <a:bodyPr anchorCtr="0" anchor="b" bIns="46575" lIns="93175" rIns="93175" tIns="4657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slideLayouts/_rels/slideLayout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Relationship Id="rId2" Type="http://schemas.openxmlformats.org/officeDocument/2006/relationships/image" Target="../media/image00.png"/><Relationship Id="rId3" Type="http://schemas.openxmlformats.org/officeDocument/2006/relationships/image" Target="../media/image02.png"/></Relationship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6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slideLayout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7924800" y="6618288"/>
            <a:ext cx="1219199" cy="152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20"/>
          <p:cNvSpPr txBox="1"/>
          <p:nvPr>
            <p:ph type="ctrTitle"/>
          </p:nvPr>
        </p:nvSpPr>
        <p:spPr>
          <a:xfrm>
            <a:off x="469900" y="1103312"/>
            <a:ext cx="83439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00000"/>
              <a:defRPr b="1" sz="3200"/>
            </a:lvl1pPr>
            <a:lvl2pPr indent="0" lvl="1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subTitle"/>
          </p:nvPr>
        </p:nvSpPr>
        <p:spPr>
          <a:xfrm>
            <a:off x="22225" y="5854700"/>
            <a:ext cx="3708400" cy="8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320"/>
              </a:spcBef>
              <a:spcAft>
                <a:spcPts val="0"/>
              </a:spcAft>
              <a:buClr>
                <a:srgbClr val="104A84"/>
              </a:buClr>
              <a:buSzPct val="100000"/>
              <a:buFont typeface="Noto Symbol"/>
              <a:buNone/>
              <a:defRPr b="1" sz="1600"/>
            </a:lvl1pPr>
            <a:lvl2pPr indent="-115887" lvl="1" marL="636588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2pPr>
            <a:lvl3pPr indent="-41275" lvl="2" marL="917575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0012" lvl="3" marL="1255713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7950" lvl="4" marL="159385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7950" lvl="5" marL="205105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7950" lvl="6" marL="250825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7950" lvl="7" marL="296545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7950" lvl="8" marL="342265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6465887" y="630396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23" name="Shape 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87550" y="2639387"/>
            <a:ext cx="2857500" cy="212407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/>
          <p:nvPr/>
        </p:nvSpPr>
        <p:spPr>
          <a:xfrm>
            <a:off x="4159025" y="3458600"/>
            <a:ext cx="1302900" cy="457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5" name="Shape 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1325" y="2291125"/>
            <a:ext cx="2764125" cy="276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1263650" y="36513"/>
            <a:ext cx="6950074" cy="854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963612" y="1290637"/>
            <a:ext cx="7845424" cy="5137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3675" lvl="0" marL="282575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indent="-115887" lvl="1" marL="636588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defRPr sz="3000">
                <a:latin typeface="Calibri"/>
                <a:ea typeface="Calibri"/>
                <a:cs typeface="Calibri"/>
                <a:sym typeface="Calibri"/>
              </a:defRPr>
            </a:lvl2pPr>
            <a:lvl3pPr indent="-41275" lvl="2" marL="917575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indent="-100012" lvl="3" marL="1255713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defRPr sz="2200">
                <a:latin typeface="Calibri"/>
                <a:ea typeface="Calibri"/>
                <a:cs typeface="Calibri"/>
                <a:sym typeface="Calibri"/>
              </a:defRPr>
            </a:lvl4pPr>
            <a:lvl5pPr indent="-107950" lvl="4" marL="15938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indent="-107950" lvl="5" marL="20510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defRPr sz="2000">
                <a:latin typeface="Calibri"/>
                <a:ea typeface="Calibri"/>
                <a:cs typeface="Calibri"/>
                <a:sym typeface="Calibri"/>
              </a:defRPr>
            </a:lvl6pPr>
            <a:lvl7pPr indent="-107950" lvl="6" marL="25082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defRPr sz="2000">
                <a:latin typeface="Calibri"/>
                <a:ea typeface="Calibri"/>
                <a:cs typeface="Calibri"/>
                <a:sym typeface="Calibri"/>
              </a:defRPr>
            </a:lvl7pPr>
            <a:lvl8pPr indent="-107950" lvl="7" marL="29654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defRPr sz="2000">
                <a:latin typeface="Calibri"/>
                <a:ea typeface="Calibri"/>
                <a:cs typeface="Calibri"/>
                <a:sym typeface="Calibri"/>
              </a:defRPr>
            </a:lvl8pPr>
            <a:lvl9pPr indent="-107950" lvl="8" marL="34226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defRPr sz="20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7083425" y="6503987"/>
            <a:ext cx="1904999" cy="354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5588" cy="685958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/>
          <p:nvPr/>
        </p:nvSpPr>
        <p:spPr>
          <a:xfrm>
            <a:off x="7924800" y="6618288"/>
            <a:ext cx="1219199" cy="152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Shape 118"/>
          <p:cNvSpPr txBox="1"/>
          <p:nvPr>
            <p:ph type="ctrTitle"/>
          </p:nvPr>
        </p:nvSpPr>
        <p:spPr>
          <a:xfrm>
            <a:off x="469900" y="1103312"/>
            <a:ext cx="83439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00000"/>
              <a:defRPr b="1" sz="3200"/>
            </a:lvl1pPr>
            <a:lvl2pPr indent="0" lvl="1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19" name="Shape 119"/>
          <p:cNvSpPr txBox="1"/>
          <p:nvPr>
            <p:ph idx="1" type="subTitle"/>
          </p:nvPr>
        </p:nvSpPr>
        <p:spPr>
          <a:xfrm>
            <a:off x="22225" y="5854700"/>
            <a:ext cx="3708400" cy="8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320"/>
              </a:spcBef>
              <a:spcAft>
                <a:spcPts val="0"/>
              </a:spcAft>
              <a:buClr>
                <a:srgbClr val="104A84"/>
              </a:buClr>
              <a:buSzPct val="100000"/>
              <a:buFont typeface="Noto Symbol"/>
              <a:buNone/>
              <a:defRPr b="1" sz="1600"/>
            </a:lvl1pPr>
            <a:lvl2pPr indent="-115887" lvl="1" marL="636588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2pPr>
            <a:lvl3pPr indent="-41275" lvl="2" marL="917575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0012" lvl="3" marL="1255713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7950" lvl="4" marL="159385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7950" lvl="5" marL="205105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7950" lvl="6" marL="250825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7950" lvl="7" marL="296545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7950" lvl="8" marL="342265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120" name="Shape 120"/>
          <p:cNvSpPr txBox="1"/>
          <p:nvPr>
            <p:ph idx="12" type="sldNum"/>
          </p:nvPr>
        </p:nvSpPr>
        <p:spPr>
          <a:xfrm>
            <a:off x="6465887" y="630396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1263650" y="36513"/>
            <a:ext cx="6950074" cy="854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963612" y="1290637"/>
            <a:ext cx="7845424" cy="5137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3675" lvl="0" marL="282575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ymbol"/>
              <a:defRPr/>
            </a:lvl1pPr>
            <a:lvl2pPr indent="-115887" lvl="1" marL="636588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defRPr/>
            </a:lvl2pPr>
            <a:lvl3pPr indent="-41275" lvl="2" marL="917575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defRPr/>
            </a:lvl3pPr>
            <a:lvl4pPr indent="-100012" lvl="3" marL="1255713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defRPr/>
            </a:lvl4pPr>
            <a:lvl5pPr indent="-107950" lvl="4" marL="15938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defRPr/>
            </a:lvl5pPr>
            <a:lvl6pPr indent="-107950" lvl="5" marL="20510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defRPr/>
            </a:lvl6pPr>
            <a:lvl7pPr indent="-107950" lvl="6" marL="25082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defRPr/>
            </a:lvl7pPr>
            <a:lvl8pPr indent="-107950" lvl="7" marL="29654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defRPr/>
            </a:lvl8pPr>
            <a:lvl9pPr indent="-107950" lvl="8" marL="34226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defRPr/>
            </a:lvl9pPr>
          </a:lstStyle>
          <a:p/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7083425" y="6503987"/>
            <a:ext cx="1904999" cy="354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25" name="Shape 125"/>
          <p:cNvSpPr txBox="1"/>
          <p:nvPr/>
        </p:nvSpPr>
        <p:spPr>
          <a:xfrm>
            <a:off x="3399375" y="6568500"/>
            <a:ext cx="2250599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/>
              <a:t>http://earthdata.nasa.gov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129" name="Shape 129"/>
          <p:cNvSpPr txBox="1"/>
          <p:nvPr>
            <p:ph idx="12" type="sldNum"/>
          </p:nvPr>
        </p:nvSpPr>
        <p:spPr>
          <a:xfrm>
            <a:off x="7083425" y="6503987"/>
            <a:ext cx="1904999" cy="354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1263650" y="36513"/>
            <a:ext cx="6950074" cy="854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963612" y="1290637"/>
            <a:ext cx="3846511" cy="5137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3" name="Shape 133"/>
          <p:cNvSpPr txBox="1"/>
          <p:nvPr>
            <p:ph idx="2" type="body"/>
          </p:nvPr>
        </p:nvSpPr>
        <p:spPr>
          <a:xfrm>
            <a:off x="4962525" y="1290637"/>
            <a:ext cx="3846513" cy="5137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7083425" y="6503987"/>
            <a:ext cx="1904999" cy="354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138" name="Shape 138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9" name="Shape 139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140" name="Shape 140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1" name="Shape 141"/>
          <p:cNvSpPr txBox="1"/>
          <p:nvPr>
            <p:ph idx="12" type="sldNum"/>
          </p:nvPr>
        </p:nvSpPr>
        <p:spPr>
          <a:xfrm>
            <a:off x="7083425" y="6503987"/>
            <a:ext cx="1904999" cy="354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1263650" y="36513"/>
            <a:ext cx="6950074" cy="854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44" name="Shape 144"/>
          <p:cNvSpPr txBox="1"/>
          <p:nvPr>
            <p:ph idx="12" type="sldNum"/>
          </p:nvPr>
        </p:nvSpPr>
        <p:spPr>
          <a:xfrm>
            <a:off x="7083425" y="6503987"/>
            <a:ext cx="1904999" cy="354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2" type="sldNum"/>
          </p:nvPr>
        </p:nvSpPr>
        <p:spPr>
          <a:xfrm>
            <a:off x="7083425" y="6503987"/>
            <a:ext cx="1904999" cy="354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50" name="Shape 15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151" name="Shape 151"/>
          <p:cNvSpPr txBox="1"/>
          <p:nvPr>
            <p:ph idx="12" type="sldNum"/>
          </p:nvPr>
        </p:nvSpPr>
        <p:spPr>
          <a:xfrm>
            <a:off x="7083425" y="6503987"/>
            <a:ext cx="1904999" cy="354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54" name="Shape 154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156" name="Shape 156"/>
          <p:cNvSpPr txBox="1"/>
          <p:nvPr>
            <p:ph idx="12" type="sldNum"/>
          </p:nvPr>
        </p:nvSpPr>
        <p:spPr>
          <a:xfrm>
            <a:off x="7083425" y="6503987"/>
            <a:ext cx="1904999" cy="354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1263650" y="36513"/>
            <a:ext cx="6950074" cy="854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 rot="5400000">
            <a:off x="2317750" y="-63499"/>
            <a:ext cx="5137150" cy="78454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3675" lvl="0" marL="282575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•"/>
              <a:defRPr/>
            </a:lvl1pPr>
            <a:lvl2pPr indent="-115887" lvl="1" marL="636588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2pPr>
            <a:lvl3pPr indent="-41275" lvl="2" marL="917575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0012" lvl="3" marL="1255713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7950" lvl="4" marL="15938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7950" lvl="5" marL="20510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7950" lvl="6" marL="25082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7950" lvl="7" marL="29654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7950" lvl="8" marL="34226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160" name="Shape 160"/>
          <p:cNvSpPr txBox="1"/>
          <p:nvPr>
            <p:ph idx="12" type="sldNum"/>
          </p:nvPr>
        </p:nvSpPr>
        <p:spPr>
          <a:xfrm>
            <a:off x="7083425" y="6503987"/>
            <a:ext cx="1904999" cy="354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1263650" y="36513"/>
            <a:ext cx="6950074" cy="854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963612" y="1290637"/>
            <a:ext cx="3846511" cy="5137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962525" y="1290637"/>
            <a:ext cx="3846513" cy="5137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7083425" y="6503987"/>
            <a:ext cx="1904999" cy="354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 rot="5400000">
            <a:off x="4633119" y="2251868"/>
            <a:ext cx="6391274" cy="1960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 rot="5400000">
            <a:off x="634206" y="365919"/>
            <a:ext cx="6391274" cy="57324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3675" lvl="0" marL="282575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•"/>
              <a:defRPr/>
            </a:lvl1pPr>
            <a:lvl2pPr indent="-115887" lvl="1" marL="636588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2pPr>
            <a:lvl3pPr indent="-41275" lvl="2" marL="917575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0012" lvl="3" marL="1255713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7950" lvl="4" marL="15938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7950" lvl="5" marL="20510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7950" lvl="6" marL="25082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7950" lvl="7" marL="29654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7950" lvl="8" marL="34226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164" name="Shape 164"/>
          <p:cNvSpPr txBox="1"/>
          <p:nvPr>
            <p:ph idx="12" type="sldNum"/>
          </p:nvPr>
        </p:nvSpPr>
        <p:spPr>
          <a:xfrm>
            <a:off x="7083425" y="6503987"/>
            <a:ext cx="1904999" cy="354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EOSDIS Modern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800"/>
            </a:lvl1pPr>
            <a:lvl2pPr lvl="1" rtl="0" algn="ctr">
              <a:spcBef>
                <a:spcPts val="0"/>
              </a:spcBef>
              <a:buSzPct val="100000"/>
              <a:defRPr sz="4800"/>
            </a:lvl2pPr>
            <a:lvl3pPr lvl="2" rtl="0" algn="ctr">
              <a:spcBef>
                <a:spcPts val="0"/>
              </a:spcBef>
              <a:buSzPct val="100000"/>
              <a:defRPr sz="4800"/>
            </a:lvl3pPr>
            <a:lvl4pPr lvl="3" rtl="0" algn="ctr">
              <a:spcBef>
                <a:spcPts val="0"/>
              </a:spcBef>
              <a:buSzPct val="100000"/>
              <a:defRPr sz="4800"/>
            </a:lvl4pPr>
            <a:lvl5pPr lvl="4" rtl="0" algn="ctr">
              <a:spcBef>
                <a:spcPts val="0"/>
              </a:spcBef>
              <a:buSzPct val="100000"/>
              <a:defRPr sz="4800"/>
            </a:lvl5pPr>
            <a:lvl6pPr lvl="5" rtl="0" algn="ctr">
              <a:spcBef>
                <a:spcPts val="0"/>
              </a:spcBef>
              <a:buSzPct val="100000"/>
              <a:defRPr sz="4800"/>
            </a:lvl6pPr>
            <a:lvl7pPr lvl="6" rtl="0" algn="ctr">
              <a:spcBef>
                <a:spcPts val="0"/>
              </a:spcBef>
              <a:buSzPct val="100000"/>
              <a:defRPr sz="4800"/>
            </a:lvl7pPr>
            <a:lvl8pPr lvl="7" rtl="0" algn="ctr">
              <a:spcBef>
                <a:spcPts val="0"/>
              </a:spcBef>
              <a:buSzPct val="100000"/>
              <a:defRPr sz="4800"/>
            </a:lvl8pPr>
            <a:lvl9pPr lvl="8" rtl="0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98" name="Shape 198"/>
          <p:cNvSpPr txBox="1"/>
          <p:nvPr>
            <p:ph idx="1" type="subTitle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9" name="Shape 199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03" name="Shape 203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07" name="Shape 207"/>
          <p:cNvSpPr txBox="1"/>
          <p:nvPr>
            <p:ph idx="2" type="body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08" name="Shape 208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11" name="Shape 211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idx="1" type="body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214" name="Shape 214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1263650" y="36513"/>
            <a:ext cx="6950099" cy="8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963612" y="1290637"/>
            <a:ext cx="7845299" cy="513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3675" lvl="0" marL="282575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ymbol"/>
              <a:defRPr/>
            </a:lvl1pPr>
            <a:lvl2pPr indent="-115887" lvl="1" marL="636587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defRPr/>
            </a:lvl2pPr>
            <a:lvl3pPr indent="-41275" lvl="2" marL="917575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defRPr/>
            </a:lvl3pPr>
            <a:lvl4pPr indent="-100012" lvl="3" marL="1255712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defRPr/>
            </a:lvl4pPr>
            <a:lvl5pPr indent="-107950" lvl="4" marL="15938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defRPr/>
            </a:lvl5pPr>
            <a:lvl6pPr indent="-107950" lvl="5" marL="20510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defRPr/>
            </a:lvl6pPr>
            <a:lvl7pPr indent="-107950" lvl="6" marL="25082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defRPr/>
            </a:lvl7pPr>
            <a:lvl8pPr indent="-107950" lvl="7" marL="29654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defRPr/>
            </a:lvl8pPr>
            <a:lvl9pPr indent="-107950" lvl="8" marL="34226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defRPr/>
            </a:lvl9pPr>
          </a:lstStyle>
          <a:p/>
        </p:txBody>
      </p:sp>
      <p:sp>
        <p:nvSpPr>
          <p:cNvPr id="220" name="Shape 220"/>
          <p:cNvSpPr txBox="1"/>
          <p:nvPr>
            <p:ph idx="12" type="sldNum"/>
          </p:nvPr>
        </p:nvSpPr>
        <p:spPr>
          <a:xfrm>
            <a:off x="7083425" y="6503987"/>
            <a:ext cx="1904999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x="722312" y="4406900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722312" y="2906713"/>
            <a:ext cx="77724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224" name="Shape 224"/>
          <p:cNvSpPr txBox="1"/>
          <p:nvPr>
            <p:ph idx="12" type="sldNum"/>
          </p:nvPr>
        </p:nvSpPr>
        <p:spPr>
          <a:xfrm>
            <a:off x="7083425" y="6503987"/>
            <a:ext cx="1904999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7083425" y="6503987"/>
            <a:ext cx="1904999" cy="354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1263650" y="36513"/>
            <a:ext cx="6950074" cy="854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7083425" y="6503987"/>
            <a:ext cx="1904999" cy="354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2" type="sldNum"/>
          </p:nvPr>
        </p:nvSpPr>
        <p:spPr>
          <a:xfrm>
            <a:off x="7083425" y="6503987"/>
            <a:ext cx="1904999" cy="354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7083425" y="6503987"/>
            <a:ext cx="1904999" cy="354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7083425" y="6503987"/>
            <a:ext cx="1904999" cy="354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1263650" y="36513"/>
            <a:ext cx="6950074" cy="854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 rot="5400000">
            <a:off x="2317750" y="-63499"/>
            <a:ext cx="5137150" cy="78454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3675" lvl="0" marL="282575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•"/>
              <a:defRPr/>
            </a:lvl1pPr>
            <a:lvl2pPr indent="-115887" lvl="1" marL="636588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2pPr>
            <a:lvl3pPr indent="-41275" lvl="2" marL="917575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0012" lvl="3" marL="1255713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7950" lvl="4" marL="15938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7950" lvl="5" marL="20510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7950" lvl="6" marL="25082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7950" lvl="7" marL="29654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7950" lvl="8" marL="34226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7083425" y="6503987"/>
            <a:ext cx="1904999" cy="354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 rot="5400000">
            <a:off x="4633119" y="2251868"/>
            <a:ext cx="6391274" cy="1960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 rot="5400000">
            <a:off x="634206" y="365919"/>
            <a:ext cx="6391274" cy="57324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3675" lvl="0" marL="282575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•"/>
              <a:defRPr/>
            </a:lvl1pPr>
            <a:lvl2pPr indent="-115887" lvl="1" marL="636588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2pPr>
            <a:lvl3pPr indent="-41275" lvl="2" marL="917575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0012" lvl="3" marL="1255713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7950" lvl="4" marL="15938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7950" lvl="5" marL="20510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7950" lvl="6" marL="25082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7950" lvl="7" marL="29654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7950" lvl="8" marL="34226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7083425" y="6503987"/>
            <a:ext cx="1904999" cy="354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.xml.rels><?xml version="1.0" encoding="UTF-8" standalone="yes"?><Relationships xmlns="http://schemas.openxmlformats.org/package/2006/relationships"><Relationship Id="rId1" Type="http://schemas.openxmlformats.org/officeDocument/2006/relationships/image" Target="../media/image01.png"/><Relationship Id="rId2" Type="http://schemas.openxmlformats.org/officeDocument/2006/relationships/slideLayout" Target="../slideLayouts/slideLayout.xml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0.xml"/><Relationship Id="rId1" Type="http://schemas.openxmlformats.org/officeDocument/2006/relationships/image" Target="../media/image05.png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_rels/slideMaster2.xml.rels><?xml version="1.0" encoding="UTF-8" standalone="yes"?><Relationships xmlns="http://schemas.openxmlformats.org/package/2006/relationships"><Relationship Id="rId10" Type="http://schemas.openxmlformats.org/officeDocument/2006/relationships/theme" Target="../theme/theme1.xml"/><Relationship Id="rId1" Type="http://schemas.openxmlformats.org/officeDocument/2006/relationships/image" Target="../media/image08.png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/Relationships>
</file>

<file path=ppt/slideMasters/slideMaster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idx="12" type="sldNum"/>
          </p:nvPr>
        </p:nvSpPr>
        <p:spPr>
          <a:xfrm>
            <a:off x="7083425" y="6503987"/>
            <a:ext cx="1904999" cy="354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1" name="Shape 11"/>
          <p:cNvSpPr txBox="1"/>
          <p:nvPr>
            <p:ph type="title"/>
          </p:nvPr>
        </p:nvSpPr>
        <p:spPr>
          <a:xfrm>
            <a:off x="1263650" y="36513"/>
            <a:ext cx="6950074" cy="854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963612" y="1290637"/>
            <a:ext cx="7845424" cy="5137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3675" lvl="0" marL="282575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indent="-115887" lvl="1" marL="636588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○"/>
              <a:defRPr sz="3000">
                <a:latin typeface="Calibri"/>
                <a:ea typeface="Calibri"/>
                <a:cs typeface="Calibri"/>
                <a:sym typeface="Calibri"/>
              </a:defRPr>
            </a:lvl2pPr>
            <a:lvl3pPr indent="-41275" lvl="2" marL="917575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■"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indent="-100012" lvl="3" marL="1255713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  <a:defRPr sz="2200">
                <a:latin typeface="Calibri"/>
                <a:ea typeface="Calibri"/>
                <a:cs typeface="Calibri"/>
                <a:sym typeface="Calibri"/>
              </a:defRPr>
            </a:lvl4pPr>
            <a:lvl5pPr indent="-107950" lvl="4" marL="159385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indent="-107950" lvl="5" marL="205105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6pPr>
            <a:lvl7pPr indent="-107950" lvl="6" marL="250825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7pPr>
            <a:lvl8pPr indent="-107950" lvl="7" marL="296545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8pPr>
            <a:lvl9pPr indent="-107950" lvl="8" marL="342265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/>
          <p:nvPr/>
        </p:nvSpPr>
        <p:spPr>
          <a:xfrm>
            <a:off x="8932863" y="0"/>
            <a:ext cx="211136" cy="25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Shape 14"/>
          <p:cNvGrpSpPr/>
          <p:nvPr/>
        </p:nvGrpSpPr>
        <p:grpSpPr>
          <a:xfrm>
            <a:off x="152399" y="990600"/>
            <a:ext cx="8915400" cy="77787"/>
            <a:chOff x="280" y="734"/>
            <a:chExt cx="5616" cy="48"/>
          </a:xfrm>
        </p:grpSpPr>
        <p:cxnSp>
          <p:nvCxnSpPr>
            <p:cNvPr id="15" name="Shape 15"/>
            <p:cNvCxnSpPr/>
            <p:nvPr/>
          </p:nvCxnSpPr>
          <p:spPr>
            <a:xfrm>
              <a:off x="280" y="734"/>
              <a:ext cx="5616" cy="0"/>
            </a:xfrm>
            <a:prstGeom prst="straightConnector1">
              <a:avLst/>
            </a:prstGeom>
            <a:noFill/>
            <a:ln cap="flat" cmpd="sng" w="50800">
              <a:solidFill>
                <a:srgbClr val="114FF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280" y="782"/>
              <a:ext cx="5616" cy="0"/>
            </a:xfrm>
            <a:prstGeom prst="straightConnector1">
              <a:avLst/>
            </a:prstGeom>
            <a:noFill/>
            <a:ln cap="flat" cmpd="sng" w="50800">
              <a:solidFill>
                <a:srgbClr val="A2C1FE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17" name="Shape 17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8146425" y="36524"/>
            <a:ext cx="997572" cy="85407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2" type="sldNum"/>
          </p:nvPr>
        </p:nvSpPr>
        <p:spPr>
          <a:xfrm>
            <a:off x="7083425" y="6503987"/>
            <a:ext cx="1904999" cy="354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08" name="Shape 108"/>
          <p:cNvSpPr txBox="1"/>
          <p:nvPr>
            <p:ph type="title"/>
          </p:nvPr>
        </p:nvSpPr>
        <p:spPr>
          <a:xfrm>
            <a:off x="1263650" y="36513"/>
            <a:ext cx="6950074" cy="854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00000"/>
              <a:defRPr sz="3000"/>
            </a:lvl1pPr>
            <a:lvl2pPr indent="0" lvl="1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963612" y="1290637"/>
            <a:ext cx="7845424" cy="5137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3675" lvl="0" marL="282575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●"/>
              <a:defRPr sz="3000"/>
            </a:lvl1pPr>
            <a:lvl2pPr indent="-115887" lvl="1" marL="636588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○"/>
              <a:defRPr sz="2400"/>
            </a:lvl2pPr>
            <a:lvl3pPr indent="-41275" lvl="2" marL="917575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800"/>
            </a:lvl3pPr>
            <a:lvl4pPr indent="-100012" lvl="3" marL="1255713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600"/>
            </a:lvl4pPr>
            <a:lvl5pPr indent="-107950" lvl="4" marL="159385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/>
            </a:lvl5pPr>
            <a:lvl6pPr indent="-107950" lvl="5" marL="205105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■"/>
              <a:defRPr/>
            </a:lvl6pPr>
            <a:lvl7pPr indent="-107950" lvl="6" marL="250825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7pPr>
            <a:lvl8pPr indent="-107950" lvl="7" marL="296545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/>
            </a:lvl8pPr>
            <a:lvl9pPr indent="-107950" lvl="8" marL="342265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■"/>
              <a:defRPr/>
            </a:lvl9pPr>
          </a:lstStyle>
          <a:p/>
        </p:txBody>
      </p:sp>
      <p:sp>
        <p:nvSpPr>
          <p:cNvPr id="110" name="Shape 110"/>
          <p:cNvSpPr/>
          <p:nvPr/>
        </p:nvSpPr>
        <p:spPr>
          <a:xfrm>
            <a:off x="8932863" y="0"/>
            <a:ext cx="211136" cy="25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Shape 111"/>
          <p:cNvGrpSpPr/>
          <p:nvPr/>
        </p:nvGrpSpPr>
        <p:grpSpPr>
          <a:xfrm>
            <a:off x="152399" y="914400"/>
            <a:ext cx="8915400" cy="77787"/>
            <a:chOff x="280" y="734"/>
            <a:chExt cx="5616" cy="48"/>
          </a:xfrm>
        </p:grpSpPr>
        <p:cxnSp>
          <p:nvCxnSpPr>
            <p:cNvPr id="112" name="Shape 112"/>
            <p:cNvCxnSpPr/>
            <p:nvPr/>
          </p:nvCxnSpPr>
          <p:spPr>
            <a:xfrm>
              <a:off x="280" y="734"/>
              <a:ext cx="5616" cy="0"/>
            </a:xfrm>
            <a:prstGeom prst="straightConnector1">
              <a:avLst/>
            </a:prstGeom>
            <a:noFill/>
            <a:ln cap="flat" cmpd="sng" w="50800">
              <a:solidFill>
                <a:srgbClr val="114FF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" name="Shape 113"/>
            <p:cNvCxnSpPr/>
            <p:nvPr/>
          </p:nvCxnSpPr>
          <p:spPr>
            <a:xfrm>
              <a:off x="280" y="782"/>
              <a:ext cx="5616" cy="0"/>
            </a:xfrm>
            <a:prstGeom prst="straightConnector1">
              <a:avLst/>
            </a:prstGeom>
            <a:noFill/>
            <a:ln cap="flat" cmpd="sng" w="50800">
              <a:solidFill>
                <a:srgbClr val="A2C1FE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114" name="Shape 1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077200" y="66675"/>
            <a:ext cx="1066799" cy="8477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rgbClr val="446280"/>
              </a:buClr>
              <a:buSzPct val="100000"/>
              <a:buFont typeface="Calibri"/>
              <a:buNone/>
              <a:defRPr b="1" sz="3600">
                <a:solidFill>
                  <a:srgbClr val="44628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600"/>
              </a:spcBef>
              <a:buClr>
                <a:srgbClr val="505050"/>
              </a:buClr>
              <a:buSzPct val="100000"/>
              <a:buFont typeface="Calibri"/>
              <a:defRPr sz="3000">
                <a:solidFill>
                  <a:srgbClr val="50505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480"/>
              </a:spcBef>
              <a:buClr>
                <a:srgbClr val="505050"/>
              </a:buClr>
              <a:buSzPct val="100000"/>
              <a:buFont typeface="Calibri"/>
              <a:defRPr sz="2400">
                <a:solidFill>
                  <a:srgbClr val="50505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480"/>
              </a:spcBef>
              <a:buClr>
                <a:srgbClr val="505050"/>
              </a:buClr>
              <a:buSzPct val="100000"/>
              <a:buFont typeface="Calibri"/>
              <a:defRPr sz="2400">
                <a:solidFill>
                  <a:srgbClr val="50505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360"/>
              </a:spcBef>
              <a:buClr>
                <a:srgbClr val="505050"/>
              </a:buClr>
              <a:buSzPct val="100000"/>
              <a:buFont typeface="Calibri"/>
              <a:defRPr sz="1800">
                <a:solidFill>
                  <a:srgbClr val="50505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360"/>
              </a:spcBef>
              <a:buClr>
                <a:srgbClr val="505050"/>
              </a:buClr>
              <a:buSzPct val="100000"/>
              <a:buFont typeface="Calibri"/>
              <a:defRPr sz="1800">
                <a:solidFill>
                  <a:srgbClr val="50505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360"/>
              </a:spcBef>
              <a:buClr>
                <a:srgbClr val="505050"/>
              </a:buClr>
              <a:buSzPct val="100000"/>
              <a:buFont typeface="Calibri"/>
              <a:defRPr sz="1800">
                <a:solidFill>
                  <a:srgbClr val="50505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360"/>
              </a:spcBef>
              <a:buClr>
                <a:srgbClr val="505050"/>
              </a:buClr>
              <a:buSzPct val="100000"/>
              <a:buFont typeface="Calibri"/>
              <a:defRPr sz="1800">
                <a:solidFill>
                  <a:srgbClr val="50505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360"/>
              </a:spcBef>
              <a:buClr>
                <a:srgbClr val="505050"/>
              </a:buClr>
              <a:buSzPct val="100000"/>
              <a:buFont typeface="Calibri"/>
              <a:defRPr sz="1800">
                <a:solidFill>
                  <a:srgbClr val="50505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360"/>
              </a:spcBef>
              <a:buClr>
                <a:srgbClr val="505050"/>
              </a:buClr>
              <a:buSzPct val="100000"/>
              <a:buFont typeface="Calibri"/>
              <a:defRPr sz="1800">
                <a:solidFill>
                  <a:srgbClr val="50505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Shape 194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</a:rPr>
              <a:t>‹#›</a:t>
            </a:fld>
          </a:p>
        </p:txBody>
      </p:sp>
      <p:pic>
        <p:nvPicPr>
          <p:cNvPr id="195" name="Shape 195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8336137" y="97637"/>
            <a:ext cx="695325" cy="6000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.xml"/></Relationships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9.png"/><Relationship Id="rId4" Type="http://schemas.openxmlformats.org/officeDocument/2006/relationships/image" Target="../media/image03.png"/><Relationship Id="rId5" Type="http://schemas.openxmlformats.org/officeDocument/2006/relationships/image" Target="../media/image0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/Relationships>
</file>

<file path=ppt/slides/slide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ctrTitle"/>
          </p:nvPr>
        </p:nvSpPr>
        <p:spPr>
          <a:xfrm>
            <a:off x="132575" y="1103325"/>
            <a:ext cx="8834700" cy="64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b="0" lang="en-US" sz="3600">
                <a:solidFill>
                  <a:schemeClr val="dk1"/>
                </a:solidFill>
              </a:rPr>
              <a:t>Migrating the Earth Observing System Data and Information System into the Cloud</a:t>
            </a:r>
          </a:p>
        </p:txBody>
      </p:sp>
      <p:sp>
        <p:nvSpPr>
          <p:cNvPr id="71" name="Shape 71"/>
          <p:cNvSpPr txBox="1"/>
          <p:nvPr>
            <p:ph idx="1" type="subTitle"/>
          </p:nvPr>
        </p:nvSpPr>
        <p:spPr>
          <a:xfrm>
            <a:off x="22225" y="4947325"/>
            <a:ext cx="7074600" cy="1415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i="1" lang="en-US" sz="2400"/>
              <a:t>Chris Lynnes</a:t>
            </a:r>
          </a:p>
          <a:p>
            <a:pPr lvl="0" rtl="0">
              <a:spcBef>
                <a:spcPts val="0"/>
              </a:spcBef>
              <a:buNone/>
            </a:pPr>
            <a:r>
              <a:rPr b="0" i="1" lang="en-US" sz="2400"/>
              <a:t>with contributions from Katie Baynes</a:t>
            </a:r>
          </a:p>
          <a:p>
            <a:pPr lvl="0" rtl="0">
              <a:spcBef>
                <a:spcPts val="0"/>
              </a:spcBef>
              <a:buNone/>
            </a:pPr>
            <a:r>
              <a:rPr b="0" i="1" lang="en-US" sz="2400"/>
              <a:t>NASA/GSFC</a:t>
            </a:r>
          </a:p>
          <a:p>
            <a:pPr lvl="0">
              <a:spcBef>
                <a:spcPts val="0"/>
              </a:spcBef>
              <a:buNone/>
            </a:pPr>
            <a:r>
              <a:rPr b="0" i="1" lang="en-US" sz="2400"/>
              <a:t>Earth Observing System Data and Information System</a:t>
            </a:r>
          </a:p>
        </p:txBody>
      </p:sp>
    </p:spTree>
  </p:cSld>
  <p:clrMapOvr>
    <a:masterClrMapping/>
  </p:clrMapOvr>
  <p:transition spd="slow">
    <p:cut/>
  </p:transition>
</p:sld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3010125" y="4908025"/>
            <a:ext cx="1904999" cy="1468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78" name="Shape 78"/>
          <p:cNvSpPr/>
          <p:nvPr/>
        </p:nvSpPr>
        <p:spPr>
          <a:xfrm>
            <a:off x="4848975" y="1193225"/>
            <a:ext cx="1904999" cy="5180999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-US" sz="3000"/>
              <a:t>EOSDIS</a:t>
            </a:r>
          </a:p>
        </p:txBody>
      </p:sp>
      <p:sp>
        <p:nvSpPr>
          <p:cNvPr id="79" name="Shape 79"/>
          <p:cNvSpPr txBox="1"/>
          <p:nvPr>
            <p:ph type="title"/>
          </p:nvPr>
        </p:nvSpPr>
        <p:spPr>
          <a:xfrm>
            <a:off x="1263650" y="36513"/>
            <a:ext cx="6950099" cy="854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EOSDIS Functions</a:t>
            </a:r>
          </a:p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7083425" y="6503987"/>
            <a:ext cx="1904999" cy="354000"/>
          </a:xfrm>
          <a:prstGeom prst="rect">
            <a:avLst/>
          </a:prstGeom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050" y="1281124"/>
            <a:ext cx="1099800" cy="9339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/>
          <p:nvPr/>
        </p:nvSpPr>
        <p:spPr>
          <a:xfrm>
            <a:off x="7043575" y="2182050"/>
            <a:ext cx="1904999" cy="468300"/>
          </a:xfrm>
          <a:prstGeom prst="roundRect">
            <a:avLst>
              <a:gd fmla="val 16667" name="adj"/>
            </a:avLst>
          </a:prstGeom>
          <a:solidFill>
            <a:srgbClr val="4B7EC0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Applications</a:t>
            </a:r>
          </a:p>
        </p:txBody>
      </p:sp>
      <p:sp>
        <p:nvSpPr>
          <p:cNvPr id="83" name="Shape 83"/>
          <p:cNvSpPr/>
          <p:nvPr/>
        </p:nvSpPr>
        <p:spPr>
          <a:xfrm>
            <a:off x="1643063" y="2878138"/>
            <a:ext cx="308260" cy="0"/>
          </a:xfrm>
          <a:custGeom>
            <a:pathLst>
              <a:path extrusionOk="0" h="0" w="309033">
                <a:moveTo>
                  <a:pt x="0" y="0"/>
                </a:moveTo>
                <a:lnTo>
                  <a:pt x="309033" y="0"/>
                </a:lnTo>
              </a:path>
            </a:pathLst>
          </a:custGeom>
          <a:noFill/>
          <a:ln cap="flat" cmpd="sng" w="12700">
            <a:solidFill>
              <a:srgbClr val="FFFFFF"/>
            </a:solidFill>
            <a:prstDash val="solid"/>
            <a:round/>
            <a:headEnd len="lg" w="lg" type="triangle"/>
            <a:tailEnd len="lg" w="lg" type="triangl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Shape 84"/>
          <p:cNvSpPr/>
          <p:nvPr/>
        </p:nvSpPr>
        <p:spPr>
          <a:xfrm rot="-5400000">
            <a:off x="2183485" y="3242347"/>
            <a:ext cx="309805" cy="0"/>
          </a:xfrm>
          <a:custGeom>
            <a:pathLst>
              <a:path extrusionOk="0" h="0" w="309033">
                <a:moveTo>
                  <a:pt x="0" y="0"/>
                </a:moveTo>
                <a:lnTo>
                  <a:pt x="309033" y="0"/>
                </a:lnTo>
              </a:path>
            </a:pathLst>
          </a:custGeom>
          <a:noFill/>
          <a:ln cap="flat" cmpd="sng" w="12700">
            <a:solidFill>
              <a:srgbClr val="FFFFFF"/>
            </a:solidFill>
            <a:prstDash val="solid"/>
            <a:round/>
            <a:headEnd len="lg" w="lg" type="triangle"/>
            <a:tailEnd len="lg" w="lg" type="triangl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76678" y="1289002"/>
            <a:ext cx="1408199" cy="92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9971" y="4686300"/>
            <a:ext cx="2498399" cy="19464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87" name="Shape 87"/>
          <p:cNvSpPr/>
          <p:nvPr/>
        </p:nvSpPr>
        <p:spPr>
          <a:xfrm>
            <a:off x="3174225" y="5057725"/>
            <a:ext cx="1408199" cy="11694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capture and clean</a:t>
            </a:r>
          </a:p>
        </p:txBody>
      </p:sp>
      <p:cxnSp>
        <p:nvCxnSpPr>
          <p:cNvPr id="88" name="Shape 88"/>
          <p:cNvCxnSpPr>
            <a:stCxn id="85" idx="1"/>
            <a:endCxn id="81" idx="3"/>
          </p:cNvCxnSpPr>
          <p:nvPr/>
        </p:nvCxnSpPr>
        <p:spPr>
          <a:xfrm rot="10800000">
            <a:off x="1426978" y="1748002"/>
            <a:ext cx="749700" cy="2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89" name="Shape 89"/>
          <p:cNvCxnSpPr>
            <a:stCxn id="81" idx="2"/>
            <a:endCxn id="86" idx="0"/>
          </p:cNvCxnSpPr>
          <p:nvPr/>
        </p:nvCxnSpPr>
        <p:spPr>
          <a:xfrm>
            <a:off x="876950" y="2215024"/>
            <a:ext cx="562200" cy="2471399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90" name="Shape 90"/>
          <p:cNvSpPr txBox="1"/>
          <p:nvPr/>
        </p:nvSpPr>
        <p:spPr>
          <a:xfrm>
            <a:off x="472425" y="3087450"/>
            <a:ext cx="1624499" cy="93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400"/>
              <a:t>data downlink</a:t>
            </a:r>
          </a:p>
        </p:txBody>
      </p:sp>
      <p:cxnSp>
        <p:nvCxnSpPr>
          <p:cNvPr id="91" name="Shape 91"/>
          <p:cNvCxnSpPr>
            <a:stCxn id="86" idx="3"/>
            <a:endCxn id="87" idx="1"/>
          </p:cNvCxnSpPr>
          <p:nvPr/>
        </p:nvCxnSpPr>
        <p:spPr>
          <a:xfrm flipH="1" rot="10800000">
            <a:off x="2688371" y="5642400"/>
            <a:ext cx="486000" cy="17100"/>
          </a:xfrm>
          <a:prstGeom prst="curvedConnector3">
            <a:avLst>
              <a:gd fmla="val 49985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92" name="Shape 92"/>
          <p:cNvSpPr/>
          <p:nvPr/>
        </p:nvSpPr>
        <p:spPr>
          <a:xfrm>
            <a:off x="7043575" y="2843275"/>
            <a:ext cx="1904999" cy="468300"/>
          </a:xfrm>
          <a:prstGeom prst="roundRect">
            <a:avLst>
              <a:gd fmla="val 16667" name="adj"/>
            </a:avLst>
          </a:prstGeom>
          <a:solidFill>
            <a:srgbClr val="4B7EC0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Education</a:t>
            </a:r>
          </a:p>
        </p:txBody>
      </p:sp>
      <p:sp>
        <p:nvSpPr>
          <p:cNvPr id="93" name="Shape 93"/>
          <p:cNvSpPr/>
          <p:nvPr/>
        </p:nvSpPr>
        <p:spPr>
          <a:xfrm>
            <a:off x="5084475" y="5223325"/>
            <a:ext cx="1408199" cy="533399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</a:rPr>
              <a:t>process</a:t>
            </a:r>
          </a:p>
        </p:txBody>
      </p:sp>
      <p:sp>
        <p:nvSpPr>
          <p:cNvPr id="94" name="Shape 94"/>
          <p:cNvSpPr/>
          <p:nvPr/>
        </p:nvSpPr>
        <p:spPr>
          <a:xfrm>
            <a:off x="5084475" y="4270875"/>
            <a:ext cx="1408199" cy="533399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</a:rPr>
              <a:t>archive</a:t>
            </a:r>
          </a:p>
        </p:txBody>
      </p:sp>
      <p:sp>
        <p:nvSpPr>
          <p:cNvPr id="95" name="Shape 95"/>
          <p:cNvSpPr/>
          <p:nvPr/>
        </p:nvSpPr>
        <p:spPr>
          <a:xfrm>
            <a:off x="5084475" y="3204250"/>
            <a:ext cx="1408199" cy="533399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</a:rPr>
              <a:t>subset</a:t>
            </a:r>
          </a:p>
        </p:txBody>
      </p:sp>
      <p:sp>
        <p:nvSpPr>
          <p:cNvPr id="96" name="Shape 96"/>
          <p:cNvSpPr/>
          <p:nvPr/>
        </p:nvSpPr>
        <p:spPr>
          <a:xfrm>
            <a:off x="5003925" y="2130425"/>
            <a:ext cx="1569300" cy="533399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</a:rPr>
              <a:t>distribute</a:t>
            </a:r>
          </a:p>
        </p:txBody>
      </p:sp>
      <p:cxnSp>
        <p:nvCxnSpPr>
          <p:cNvPr id="97" name="Shape 97"/>
          <p:cNvCxnSpPr/>
          <p:nvPr/>
        </p:nvCxnSpPr>
        <p:spPr>
          <a:xfrm>
            <a:off x="4594537" y="5642425"/>
            <a:ext cx="4713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98" name="Shape 98"/>
          <p:cNvCxnSpPr>
            <a:stCxn id="93" idx="0"/>
            <a:endCxn id="94" idx="2"/>
          </p:cNvCxnSpPr>
          <p:nvPr/>
        </p:nvCxnSpPr>
        <p:spPr>
          <a:xfrm rot="10800000">
            <a:off x="5788574" y="4804225"/>
            <a:ext cx="0" cy="419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99" name="Shape 99"/>
          <p:cNvCxnSpPr>
            <a:stCxn id="94" idx="0"/>
            <a:endCxn id="95" idx="2"/>
          </p:cNvCxnSpPr>
          <p:nvPr/>
        </p:nvCxnSpPr>
        <p:spPr>
          <a:xfrm rot="10800000">
            <a:off x="5788574" y="3737775"/>
            <a:ext cx="0" cy="533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00" name="Shape 100"/>
          <p:cNvCxnSpPr>
            <a:stCxn id="95" idx="0"/>
          </p:cNvCxnSpPr>
          <p:nvPr/>
        </p:nvCxnSpPr>
        <p:spPr>
          <a:xfrm rot="10800000">
            <a:off x="5778974" y="2668150"/>
            <a:ext cx="9600" cy="536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01" name="Shape 101"/>
          <p:cNvSpPr/>
          <p:nvPr/>
        </p:nvSpPr>
        <p:spPr>
          <a:xfrm>
            <a:off x="7043575" y="1520825"/>
            <a:ext cx="1904999" cy="468300"/>
          </a:xfrm>
          <a:prstGeom prst="roundRect">
            <a:avLst>
              <a:gd fmla="val 16667" name="adj"/>
            </a:avLst>
          </a:prstGeom>
          <a:solidFill>
            <a:srgbClr val="4B7EC0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Research</a:t>
            </a:r>
          </a:p>
        </p:txBody>
      </p:sp>
      <p:cxnSp>
        <p:nvCxnSpPr>
          <p:cNvPr id="102" name="Shape 102"/>
          <p:cNvCxnSpPr>
            <a:endCxn id="101" idx="1"/>
          </p:cNvCxnSpPr>
          <p:nvPr/>
        </p:nvCxnSpPr>
        <p:spPr>
          <a:xfrm flipH="1" rot="10800000">
            <a:off x="6569874" y="1754975"/>
            <a:ext cx="473700" cy="620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03" name="Shape 103"/>
          <p:cNvCxnSpPr>
            <a:stCxn id="96" idx="3"/>
            <a:endCxn id="82" idx="1"/>
          </p:cNvCxnSpPr>
          <p:nvPr/>
        </p:nvCxnSpPr>
        <p:spPr>
          <a:xfrm>
            <a:off x="6573225" y="2397125"/>
            <a:ext cx="470400" cy="19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04" name="Shape 104"/>
          <p:cNvCxnSpPr>
            <a:stCxn id="96" idx="3"/>
            <a:endCxn id="92" idx="1"/>
          </p:cNvCxnSpPr>
          <p:nvPr/>
        </p:nvCxnSpPr>
        <p:spPr>
          <a:xfrm>
            <a:off x="6573225" y="2397125"/>
            <a:ext cx="470400" cy="680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05" name="Shape 105"/>
          <p:cNvSpPr txBox="1"/>
          <p:nvPr/>
        </p:nvSpPr>
        <p:spPr>
          <a:xfrm>
            <a:off x="7183825" y="3437700"/>
            <a:ext cx="1624499" cy="533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i="1" lang="en-US" sz="2400"/>
              <a:t>Users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type="title"/>
          </p:nvPr>
        </p:nvSpPr>
        <p:spPr>
          <a:xfrm>
            <a:off x="525375" y="1801672"/>
            <a:ext cx="8229600" cy="938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6000">
                <a:solidFill>
                  <a:srgbClr val="B7B7B7"/>
                </a:solidFill>
              </a:rPr>
              <a:t>Yay, Cloud!</a:t>
            </a:r>
          </a:p>
        </p:txBody>
      </p:sp>
      <p:sp>
        <p:nvSpPr>
          <p:cNvPr id="282" name="Shape 282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283" name="Shape 283"/>
          <p:cNvSpPr txBox="1"/>
          <p:nvPr>
            <p:ph idx="2" type="title"/>
          </p:nvPr>
        </p:nvSpPr>
        <p:spPr>
          <a:xfrm>
            <a:off x="122700" y="3794700"/>
            <a:ext cx="8916900" cy="938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4400"/>
              <a:t>But, just 1 or 2, or maybe 8, BIG questions to answer along the way...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type="title"/>
          </p:nvPr>
        </p:nvSpPr>
        <p:spPr>
          <a:xfrm>
            <a:off x="457200" y="263269"/>
            <a:ext cx="8229600" cy="657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Big Questions</a:t>
            </a:r>
          </a:p>
        </p:txBody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457200" y="11433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533400" lvl="0" marL="457200" rtl="0">
              <a:spcBef>
                <a:spcPts val="0"/>
              </a:spcBef>
              <a:spcAft>
                <a:spcPts val="1000"/>
              </a:spcAft>
              <a:buSzPct val="100000"/>
              <a:buAutoNum type="arabicPeriod"/>
            </a:pPr>
            <a:r>
              <a:rPr lang="en-US" sz="4800"/>
              <a:t>How can we supply data to all users on a non-discriminatory basis?</a:t>
            </a:r>
          </a:p>
        </p:txBody>
      </p:sp>
      <p:sp>
        <p:nvSpPr>
          <p:cNvPr id="290" name="Shape 290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type="title"/>
          </p:nvPr>
        </p:nvSpPr>
        <p:spPr>
          <a:xfrm>
            <a:off x="457200" y="263269"/>
            <a:ext cx="8229600" cy="657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Big Questions</a:t>
            </a:r>
          </a:p>
        </p:txBody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457200" y="1143300"/>
            <a:ext cx="8229600" cy="19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4800"/>
              <a:t>2. How can we avoid storage lock-in?</a:t>
            </a:r>
          </a:p>
        </p:txBody>
      </p:sp>
      <p:sp>
        <p:nvSpPr>
          <p:cNvPr id="297" name="Shape 297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type="title"/>
          </p:nvPr>
        </p:nvSpPr>
        <p:spPr>
          <a:xfrm>
            <a:off x="457200" y="263269"/>
            <a:ext cx="8229600" cy="657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Big Questions</a:t>
            </a:r>
          </a:p>
        </p:txBody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457200" y="11433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4800"/>
              <a:t>3. How can we attract end users to the cloud, and how will that alter usage patterns?</a:t>
            </a:r>
          </a:p>
        </p:txBody>
      </p:sp>
      <p:sp>
        <p:nvSpPr>
          <p:cNvPr id="304" name="Shape 304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type="title"/>
          </p:nvPr>
        </p:nvSpPr>
        <p:spPr>
          <a:xfrm>
            <a:off x="457200" y="263269"/>
            <a:ext cx="8229600" cy="657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Big Questions</a:t>
            </a:r>
          </a:p>
        </p:txBody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457200" y="11433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4800"/>
              <a:t>4. How can we predict pricing 2-5 years out...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4800"/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US" sz="3600"/>
              <a:t>...especially as usage patterns change</a:t>
            </a:r>
          </a:p>
        </p:txBody>
      </p:sp>
      <p:sp>
        <p:nvSpPr>
          <p:cNvPr id="311" name="Shape 311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/>
        </p:nvSpPr>
        <p:spPr>
          <a:xfrm>
            <a:off x="6219600" y="3899375"/>
            <a:ext cx="2372399" cy="25929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400"/>
              <a:t>Web Object Storage</a:t>
            </a:r>
          </a:p>
        </p:txBody>
      </p:sp>
      <p:sp>
        <p:nvSpPr>
          <p:cNvPr id="317" name="Shape 317"/>
          <p:cNvSpPr/>
          <p:nvPr/>
        </p:nvSpPr>
        <p:spPr>
          <a:xfrm>
            <a:off x="6404450" y="5365025"/>
            <a:ext cx="1990500" cy="968099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8" name="Shape 318"/>
          <p:cNvSpPr txBox="1"/>
          <p:nvPr>
            <p:ph type="title"/>
          </p:nvPr>
        </p:nvSpPr>
        <p:spPr>
          <a:xfrm>
            <a:off x="457200" y="263269"/>
            <a:ext cx="8229600" cy="657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Big Questions</a:t>
            </a:r>
          </a:p>
        </p:txBody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457200" y="1143300"/>
            <a:ext cx="8229600" cy="259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4800"/>
              <a:t>5. How can we migrate near-archive data services to Web Object Storage?</a:t>
            </a:r>
          </a:p>
        </p:txBody>
      </p:sp>
      <p:sp>
        <p:nvSpPr>
          <p:cNvPr id="320" name="Shape 320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321" name="Shape 321"/>
          <p:cNvSpPr/>
          <p:nvPr/>
        </p:nvSpPr>
        <p:spPr>
          <a:xfrm>
            <a:off x="2891200" y="4267500"/>
            <a:ext cx="1895099" cy="526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400"/>
              <a:t>OPeNDAP</a:t>
            </a:r>
          </a:p>
        </p:txBody>
      </p:sp>
      <p:sp>
        <p:nvSpPr>
          <p:cNvPr id="322" name="Shape 322"/>
          <p:cNvSpPr/>
          <p:nvPr/>
        </p:nvSpPr>
        <p:spPr>
          <a:xfrm>
            <a:off x="2891200" y="4954253"/>
            <a:ext cx="1895099" cy="526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2400"/>
              <a:t>w10n</a:t>
            </a:r>
          </a:p>
        </p:txBody>
      </p:sp>
      <p:sp>
        <p:nvSpPr>
          <p:cNvPr id="323" name="Shape 323"/>
          <p:cNvSpPr/>
          <p:nvPr/>
        </p:nvSpPr>
        <p:spPr>
          <a:xfrm>
            <a:off x="2891200" y="5640998"/>
            <a:ext cx="1895099" cy="82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2400"/>
              <a:t>OGC W*S</a:t>
            </a:r>
          </a:p>
        </p:txBody>
      </p:sp>
      <p:cxnSp>
        <p:nvCxnSpPr>
          <p:cNvPr id="324" name="Shape 324"/>
          <p:cNvCxnSpPr>
            <a:stCxn id="316" idx="2"/>
            <a:endCxn id="321" idx="3"/>
          </p:cNvCxnSpPr>
          <p:nvPr/>
        </p:nvCxnSpPr>
        <p:spPr>
          <a:xfrm rot="10800000">
            <a:off x="4786200" y="4531025"/>
            <a:ext cx="1433400" cy="664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25" name="Shape 325"/>
          <p:cNvCxnSpPr>
            <a:stCxn id="316" idx="2"/>
            <a:endCxn id="322" idx="3"/>
          </p:cNvCxnSpPr>
          <p:nvPr/>
        </p:nvCxnSpPr>
        <p:spPr>
          <a:xfrm flipH="1">
            <a:off x="4786200" y="5195825"/>
            <a:ext cx="1433400" cy="21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26" name="Shape 326"/>
          <p:cNvCxnSpPr>
            <a:stCxn id="316" idx="2"/>
            <a:endCxn id="323" idx="3"/>
          </p:cNvCxnSpPr>
          <p:nvPr/>
        </p:nvCxnSpPr>
        <p:spPr>
          <a:xfrm flipH="1">
            <a:off x="4786200" y="5195825"/>
            <a:ext cx="1433400" cy="855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27" name="Shape 327"/>
          <p:cNvSpPr/>
          <p:nvPr/>
        </p:nvSpPr>
        <p:spPr>
          <a:xfrm>
            <a:off x="6381450" y="5954225"/>
            <a:ext cx="1990500" cy="313500"/>
          </a:xfrm>
          <a:prstGeom prst="parallelogram">
            <a:avLst>
              <a:gd fmla="val 223559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8" name="Shape 328"/>
          <p:cNvSpPr/>
          <p:nvPr/>
        </p:nvSpPr>
        <p:spPr>
          <a:xfrm>
            <a:off x="6381450" y="5801825"/>
            <a:ext cx="1990500" cy="313500"/>
          </a:xfrm>
          <a:prstGeom prst="parallelogram">
            <a:avLst>
              <a:gd fmla="val 223559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9" name="Shape 329"/>
          <p:cNvSpPr/>
          <p:nvPr/>
        </p:nvSpPr>
        <p:spPr>
          <a:xfrm>
            <a:off x="6381450" y="5649425"/>
            <a:ext cx="1990500" cy="313500"/>
          </a:xfrm>
          <a:prstGeom prst="parallelogram">
            <a:avLst>
              <a:gd fmla="val 223559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0" name="Shape 330"/>
          <p:cNvSpPr/>
          <p:nvPr/>
        </p:nvSpPr>
        <p:spPr>
          <a:xfrm>
            <a:off x="6381450" y="5462925"/>
            <a:ext cx="1990500" cy="313500"/>
          </a:xfrm>
          <a:prstGeom prst="parallelogram">
            <a:avLst>
              <a:gd fmla="val 223559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1" name="Shape 331"/>
          <p:cNvSpPr/>
          <p:nvPr/>
        </p:nvSpPr>
        <p:spPr>
          <a:xfrm>
            <a:off x="5093800" y="4792775"/>
            <a:ext cx="700800" cy="141300"/>
          </a:xfrm>
          <a:prstGeom prst="parallelogram">
            <a:avLst>
              <a:gd fmla="val 223559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2" name="Shape 332"/>
          <p:cNvSpPr/>
          <p:nvPr/>
        </p:nvSpPr>
        <p:spPr>
          <a:xfrm>
            <a:off x="5093800" y="5125175"/>
            <a:ext cx="700800" cy="141300"/>
          </a:xfrm>
          <a:prstGeom prst="parallelogram">
            <a:avLst>
              <a:gd fmla="val 223559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3" name="Shape 333"/>
          <p:cNvSpPr/>
          <p:nvPr/>
        </p:nvSpPr>
        <p:spPr>
          <a:xfrm>
            <a:off x="5152550" y="5583150"/>
            <a:ext cx="700800" cy="141300"/>
          </a:xfrm>
          <a:prstGeom prst="parallelogram">
            <a:avLst>
              <a:gd fmla="val 223559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34" name="Shape 334"/>
          <p:cNvCxnSpPr/>
          <p:nvPr/>
        </p:nvCxnSpPr>
        <p:spPr>
          <a:xfrm flipH="1">
            <a:off x="2036274" y="4521000"/>
            <a:ext cx="845400" cy="299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35" name="Shape 335"/>
          <p:cNvCxnSpPr/>
          <p:nvPr/>
        </p:nvCxnSpPr>
        <p:spPr>
          <a:xfrm flipH="1">
            <a:off x="2022649" y="5217500"/>
            <a:ext cx="845400" cy="299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36" name="Shape 336"/>
          <p:cNvCxnSpPr/>
          <p:nvPr/>
        </p:nvCxnSpPr>
        <p:spPr>
          <a:xfrm flipH="1">
            <a:off x="1954474" y="6051700"/>
            <a:ext cx="845400" cy="299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37" name="Shape 337"/>
          <p:cNvSpPr/>
          <p:nvPr/>
        </p:nvSpPr>
        <p:spPr>
          <a:xfrm>
            <a:off x="1335475" y="4406200"/>
            <a:ext cx="700800" cy="141300"/>
          </a:xfrm>
          <a:prstGeom prst="parallelogram">
            <a:avLst>
              <a:gd fmla="val 223559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1335475" y="5125175"/>
            <a:ext cx="700800" cy="141300"/>
          </a:xfrm>
          <a:prstGeom prst="parallelogram">
            <a:avLst>
              <a:gd fmla="val 223559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9" name="Shape 339"/>
          <p:cNvSpPr/>
          <p:nvPr/>
        </p:nvSpPr>
        <p:spPr>
          <a:xfrm>
            <a:off x="1335475" y="5922050"/>
            <a:ext cx="700800" cy="141300"/>
          </a:xfrm>
          <a:prstGeom prst="parallelogram">
            <a:avLst>
              <a:gd fmla="val 223559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>
            <p:ph type="title"/>
          </p:nvPr>
        </p:nvSpPr>
        <p:spPr>
          <a:xfrm>
            <a:off x="457200" y="263269"/>
            <a:ext cx="8229600" cy="657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Big Questions</a:t>
            </a:r>
          </a:p>
        </p:txBody>
      </p:sp>
      <p:sp>
        <p:nvSpPr>
          <p:cNvPr id="345" name="Shape 345"/>
          <p:cNvSpPr txBox="1"/>
          <p:nvPr>
            <p:ph idx="1" type="body"/>
          </p:nvPr>
        </p:nvSpPr>
        <p:spPr>
          <a:xfrm>
            <a:off x="457200" y="11433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4800"/>
              <a:t>6. What functionality or data should NOT go into the cloud?</a:t>
            </a:r>
          </a:p>
        </p:txBody>
      </p:sp>
      <p:sp>
        <p:nvSpPr>
          <p:cNvPr id="346" name="Shape 346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/>
          <p:nvPr>
            <p:ph type="title"/>
          </p:nvPr>
        </p:nvSpPr>
        <p:spPr>
          <a:xfrm>
            <a:off x="457200" y="263269"/>
            <a:ext cx="8229600" cy="657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Big Questions</a:t>
            </a:r>
          </a:p>
        </p:txBody>
      </p:sp>
      <p:sp>
        <p:nvSpPr>
          <p:cNvPr id="352" name="Shape 352"/>
          <p:cNvSpPr txBox="1"/>
          <p:nvPr>
            <p:ph idx="1" type="body"/>
          </p:nvPr>
        </p:nvSpPr>
        <p:spPr>
          <a:xfrm>
            <a:off x="457200" y="11433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4800"/>
              <a:t>7. How do we handle provisioning and accounting of cycles and storage across the DAACs*?</a:t>
            </a:r>
          </a:p>
        </p:txBody>
      </p:sp>
      <p:sp>
        <p:nvSpPr>
          <p:cNvPr id="353" name="Shape 353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354" name="Shape 354"/>
          <p:cNvSpPr txBox="1"/>
          <p:nvPr/>
        </p:nvSpPr>
        <p:spPr>
          <a:xfrm>
            <a:off x="640800" y="5644550"/>
            <a:ext cx="7916100" cy="688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000"/>
              <a:t>* 4 NASA Centers, 2 Other federal agencies, 4 Universities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/>
          <p:nvPr>
            <p:ph type="title"/>
          </p:nvPr>
        </p:nvSpPr>
        <p:spPr>
          <a:xfrm>
            <a:off x="457200" y="263269"/>
            <a:ext cx="8229600" cy="657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Big Questions</a:t>
            </a:r>
          </a:p>
        </p:txBody>
      </p:sp>
      <p:sp>
        <p:nvSpPr>
          <p:cNvPr id="360" name="Shape 360"/>
          <p:cNvSpPr txBox="1"/>
          <p:nvPr>
            <p:ph idx="1" type="body"/>
          </p:nvPr>
        </p:nvSpPr>
        <p:spPr>
          <a:xfrm>
            <a:off x="457200" y="1143300"/>
            <a:ext cx="8229600" cy="2038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4800"/>
              <a:t>8. Do we need new operations policies or procedures?</a:t>
            </a:r>
          </a:p>
        </p:txBody>
      </p:sp>
      <p:sp>
        <p:nvSpPr>
          <p:cNvPr id="361" name="Shape 361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1263650" y="36513"/>
            <a:ext cx="6950099" cy="854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DAACs and users are supported by EOSDIS Common Services</a:t>
            </a:r>
          </a:p>
        </p:txBody>
      </p:sp>
      <p:sp>
        <p:nvSpPr>
          <p:cNvPr id="171" name="Shape 171"/>
          <p:cNvSpPr txBox="1"/>
          <p:nvPr>
            <p:ph idx="12" type="sldNum"/>
          </p:nvPr>
        </p:nvSpPr>
        <p:spPr>
          <a:xfrm>
            <a:off x="7083425" y="6503987"/>
            <a:ext cx="1904999" cy="354000"/>
          </a:xfrm>
          <a:prstGeom prst="rect">
            <a:avLst/>
          </a:prstGeom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6563" y="977375"/>
            <a:ext cx="7475036" cy="580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1263650" y="36513"/>
            <a:ext cx="6950099" cy="854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EOSDIS Works with (pretty) Big Data</a:t>
            </a:r>
          </a:p>
        </p:txBody>
      </p:sp>
      <p:sp>
        <p:nvSpPr>
          <p:cNvPr id="179" name="Shape 179"/>
          <p:cNvSpPr txBox="1"/>
          <p:nvPr>
            <p:ph idx="12" type="sldNum"/>
          </p:nvPr>
        </p:nvSpPr>
        <p:spPr>
          <a:xfrm>
            <a:off x="7083425" y="6503987"/>
            <a:ext cx="1904999" cy="354000"/>
          </a:xfrm>
          <a:prstGeom prst="rect">
            <a:avLst/>
          </a:prstGeom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1425" y="1858549"/>
            <a:ext cx="7410675" cy="37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>
            <a:off x="2519475" y="2840850"/>
            <a:ext cx="1445100" cy="377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Archive Volume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5547875" y="3910050"/>
            <a:ext cx="2246699" cy="377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Distribution Volume</a:t>
            </a:r>
          </a:p>
        </p:txBody>
      </p:sp>
      <p:sp>
        <p:nvSpPr>
          <p:cNvPr id="183" name="Shape 183"/>
          <p:cNvSpPr txBox="1"/>
          <p:nvPr/>
        </p:nvSpPr>
        <p:spPr>
          <a:xfrm rot="-5400000">
            <a:off x="-257025" y="3405375"/>
            <a:ext cx="1942799" cy="43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Petabytes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1174750" y="3001938"/>
            <a:ext cx="6950099" cy="854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/>
              <a:t>EOSDIS Cloud Plans</a:t>
            </a:r>
          </a:p>
        </p:txBody>
      </p:sp>
      <p:sp>
        <p:nvSpPr>
          <p:cNvPr id="190" name="Shape 190"/>
          <p:cNvSpPr txBox="1"/>
          <p:nvPr>
            <p:ph idx="12" type="sldNum"/>
          </p:nvPr>
        </p:nvSpPr>
        <p:spPr>
          <a:xfrm>
            <a:off x="7083425" y="6503987"/>
            <a:ext cx="1904999" cy="354000"/>
          </a:xfrm>
          <a:prstGeom prst="rect">
            <a:avLst/>
          </a:prstGeom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Shape 229"/>
          <p:cNvPicPr preferRelativeResize="0"/>
          <p:nvPr/>
        </p:nvPicPr>
        <p:blipFill rotWithShape="1">
          <a:blip r:embed="rId3">
            <a:alphaModFix/>
          </a:blip>
          <a:srcRect b="4783" l="0" r="0" t="4783"/>
          <a:stretch/>
        </p:blipFill>
        <p:spPr>
          <a:xfrm>
            <a:off x="825" y="698100"/>
            <a:ext cx="9144001" cy="5614192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/>
          <p:nvPr>
            <p:ph type="title"/>
          </p:nvPr>
        </p:nvSpPr>
        <p:spPr>
          <a:xfrm>
            <a:off x="502425" y="198450"/>
            <a:ext cx="7955700" cy="524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Planned Cloud Prototypes</a:t>
            </a:r>
          </a:p>
        </p:txBody>
      </p:sp>
      <p:sp>
        <p:nvSpPr>
          <p:cNvPr id="231" name="Shape 231"/>
          <p:cNvSpPr/>
          <p:nvPr/>
        </p:nvSpPr>
        <p:spPr>
          <a:xfrm>
            <a:off x="2424075" y="1913725"/>
            <a:ext cx="524124" cy="524124"/>
          </a:xfrm>
          <a:prstGeom prst="cloud">
            <a:avLst/>
          </a:prstGeom>
          <a:solidFill>
            <a:srgbClr val="FFFFFF"/>
          </a:solidFill>
          <a:ln cap="flat" cmpd="sng" w="2857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232" name="Shape 232"/>
          <p:cNvSpPr/>
          <p:nvPr/>
        </p:nvSpPr>
        <p:spPr>
          <a:xfrm>
            <a:off x="3968400" y="4263000"/>
            <a:ext cx="524124" cy="524124"/>
          </a:xfrm>
          <a:prstGeom prst="cloud">
            <a:avLst/>
          </a:prstGeom>
          <a:solidFill>
            <a:srgbClr val="FFFFFF"/>
          </a:solidFill>
          <a:ln cap="flat" cmpd="sng" w="2857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233" name="Shape 233"/>
          <p:cNvSpPr/>
          <p:nvPr/>
        </p:nvSpPr>
        <p:spPr>
          <a:xfrm>
            <a:off x="6489525" y="973700"/>
            <a:ext cx="524124" cy="524124"/>
          </a:xfrm>
          <a:prstGeom prst="cloud">
            <a:avLst/>
          </a:prstGeom>
          <a:solidFill>
            <a:srgbClr val="FFFFFF"/>
          </a:solidFill>
          <a:ln cap="flat" cmpd="sng" w="2857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234" name="Shape 234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235" name="Shape 235"/>
          <p:cNvSpPr/>
          <p:nvPr/>
        </p:nvSpPr>
        <p:spPr>
          <a:xfrm>
            <a:off x="6667075" y="5771150"/>
            <a:ext cx="1812600" cy="247799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Archive Mgmt</a:t>
            </a:r>
          </a:p>
        </p:txBody>
      </p:sp>
      <p:sp>
        <p:nvSpPr>
          <p:cNvPr id="236" name="Shape 236"/>
          <p:cNvSpPr/>
          <p:nvPr/>
        </p:nvSpPr>
        <p:spPr>
          <a:xfrm>
            <a:off x="6667075" y="6110250"/>
            <a:ext cx="1844699" cy="247799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Analytics Support</a:t>
            </a:r>
          </a:p>
        </p:txBody>
      </p:sp>
      <p:sp>
        <p:nvSpPr>
          <p:cNvPr id="237" name="Shape 237"/>
          <p:cNvSpPr/>
          <p:nvPr/>
        </p:nvSpPr>
        <p:spPr>
          <a:xfrm>
            <a:off x="6667075" y="6449350"/>
            <a:ext cx="1844699" cy="247799"/>
          </a:xfrm>
          <a:prstGeom prst="roundRect">
            <a:avLst>
              <a:gd fmla="val 16667" name="adj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Application Hosting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6945925" y="5437825"/>
            <a:ext cx="10551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Key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x="936500" y="274643"/>
            <a:ext cx="7750200" cy="524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Archive and Distribution Prototype(s)</a:t>
            </a:r>
          </a:p>
        </p:txBody>
      </p:sp>
      <p:sp>
        <p:nvSpPr>
          <p:cNvPr id="244" name="Shape 244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 b="4791" l="0" r="0" t="4800"/>
          <a:stretch/>
        </p:blipFill>
        <p:spPr>
          <a:xfrm>
            <a:off x="300575" y="807325"/>
            <a:ext cx="5424800" cy="3231376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 txBox="1"/>
          <p:nvPr/>
        </p:nvSpPr>
        <p:spPr>
          <a:xfrm>
            <a:off x="233900" y="4418200"/>
            <a:ext cx="8568599" cy="1535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rgbClr val="505050"/>
                </a:solidFill>
                <a:latin typeface="Calibri"/>
                <a:ea typeface="Calibri"/>
                <a:cs typeface="Calibri"/>
                <a:sym typeface="Calibri"/>
              </a:rPr>
              <a:t>Cloud-based data distribution of Sentinel radar data by the Alaska Satellite Facility DAAC</a:t>
            </a:r>
          </a:p>
        </p:txBody>
      </p:sp>
      <p:sp>
        <p:nvSpPr>
          <p:cNvPr id="247" name="Shape 247"/>
          <p:cNvSpPr/>
          <p:nvPr/>
        </p:nvSpPr>
        <p:spPr>
          <a:xfrm>
            <a:off x="339025" y="218075"/>
            <a:ext cx="524124" cy="524124"/>
          </a:xfrm>
          <a:prstGeom prst="cloud">
            <a:avLst/>
          </a:prstGeom>
          <a:solidFill>
            <a:srgbClr val="FFFFFF"/>
          </a:solidFill>
          <a:ln cap="flat" cmpd="sng" w="2857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x="916625" y="152400"/>
            <a:ext cx="7541700" cy="524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Cloud Analytics Prototypes</a:t>
            </a:r>
          </a:p>
        </p:txBody>
      </p:sp>
      <p:sp>
        <p:nvSpPr>
          <p:cNvPr id="253" name="Shape 253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254" name="Shape 254"/>
          <p:cNvPicPr preferRelativeResize="0"/>
          <p:nvPr/>
        </p:nvPicPr>
        <p:blipFill rotWithShape="1">
          <a:blip r:embed="rId3">
            <a:alphaModFix/>
          </a:blip>
          <a:srcRect b="0" l="4462" r="4471" t="0"/>
          <a:stretch/>
        </p:blipFill>
        <p:spPr>
          <a:xfrm>
            <a:off x="95425" y="531550"/>
            <a:ext cx="4977224" cy="5432626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/>
          <p:nvPr/>
        </p:nvSpPr>
        <p:spPr>
          <a:xfrm>
            <a:off x="171625" y="131525"/>
            <a:ext cx="524124" cy="524124"/>
          </a:xfrm>
          <a:prstGeom prst="cloud">
            <a:avLst/>
          </a:prstGeom>
          <a:solidFill>
            <a:srgbClr val="FFFFFF"/>
          </a:solidFill>
          <a:ln cap="flat" cmpd="sng" w="2857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256" name="Shape 256"/>
          <p:cNvSpPr/>
          <p:nvPr/>
        </p:nvSpPr>
        <p:spPr>
          <a:xfrm>
            <a:off x="318325" y="5688300"/>
            <a:ext cx="2934300" cy="961800"/>
          </a:xfrm>
          <a:prstGeom prst="wedgeRoundRectCallout">
            <a:avLst>
              <a:gd fmla="val 29007" name="adj1"/>
              <a:gd fmla="val -78044" name="adj2"/>
              <a:gd fmla="val 0" name="adj3"/>
            </a:avLst>
          </a:prstGeom>
          <a:solidFill>
            <a:srgbClr val="0B5394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00"/>
                </a:solidFill>
              </a:rPr>
              <a:t>Hadoop, MapReduce, Cassandra, SciDB, Rasdaman, Google Earth Engine, ...</a:t>
            </a:r>
          </a:p>
        </p:txBody>
      </p:sp>
      <p:sp>
        <p:nvSpPr>
          <p:cNvPr id="257" name="Shape 257"/>
          <p:cNvSpPr/>
          <p:nvPr/>
        </p:nvSpPr>
        <p:spPr>
          <a:xfrm>
            <a:off x="5204050" y="2712725"/>
            <a:ext cx="3806100" cy="1944599"/>
          </a:xfrm>
          <a:prstGeom prst="wedgeRoundRectCallout">
            <a:avLst>
              <a:gd fmla="val -59768" name="adj1"/>
              <a:gd fmla="val 73844" name="adj2"/>
              <a:gd fmla="val 0" name="adj3"/>
            </a:avLst>
          </a:prstGeom>
          <a:solidFill>
            <a:srgbClr val="0B5394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1800">
                <a:solidFill>
                  <a:srgbClr val="FFFF00"/>
                </a:solidFill>
              </a:rPr>
              <a:t>Containerized tools:</a:t>
            </a:r>
          </a:p>
          <a:p>
            <a:pPr indent="-228600" lvl="0" marL="457200" rtl="0">
              <a:spcBef>
                <a:spcPts val="0"/>
              </a:spcBef>
              <a:buClr>
                <a:srgbClr val="FFFF00"/>
              </a:buClr>
              <a:buChar char="●"/>
            </a:pPr>
            <a:r>
              <a:rPr lang="en-US">
                <a:solidFill>
                  <a:srgbClr val="FFFF00"/>
                </a:solidFill>
              </a:rPr>
              <a:t>EOSDIS-specific:</a:t>
            </a:r>
          </a:p>
          <a:p>
            <a:pPr indent="-228600" lvl="1" marL="914400" rtl="0">
              <a:spcBef>
                <a:spcPts val="0"/>
              </a:spcBef>
              <a:buClr>
                <a:srgbClr val="FFFF00"/>
              </a:buClr>
              <a:buChar char="○"/>
            </a:pPr>
            <a:r>
              <a:rPr lang="en-US">
                <a:solidFill>
                  <a:srgbClr val="FFFF00"/>
                </a:solidFill>
              </a:rPr>
              <a:t>Search / access</a:t>
            </a:r>
          </a:p>
          <a:p>
            <a:pPr indent="-228600" lvl="1" marL="914400" rtl="0">
              <a:spcBef>
                <a:spcPts val="0"/>
              </a:spcBef>
              <a:buClr>
                <a:srgbClr val="FFFF00"/>
              </a:buClr>
              <a:buChar char="○"/>
            </a:pPr>
            <a:r>
              <a:rPr lang="en-US">
                <a:solidFill>
                  <a:srgbClr val="FFFF00"/>
                </a:solidFill>
              </a:rPr>
              <a:t>Analyze</a:t>
            </a:r>
          </a:p>
          <a:p>
            <a:pPr indent="-228600" lvl="0" marL="457200" rtl="0">
              <a:spcBef>
                <a:spcPts val="0"/>
              </a:spcBef>
              <a:buClr>
                <a:srgbClr val="FFFF00"/>
              </a:buClr>
              <a:buChar char="●"/>
            </a:pPr>
            <a:r>
              <a:rPr lang="en-US">
                <a:solidFill>
                  <a:srgbClr val="FFFF00"/>
                </a:solidFill>
              </a:rPr>
              <a:t>Open source</a:t>
            </a:r>
          </a:p>
          <a:p>
            <a:pPr indent="-228600" lvl="1" marL="914400" rtl="0">
              <a:spcBef>
                <a:spcPts val="0"/>
              </a:spcBef>
              <a:buClr>
                <a:srgbClr val="FFFF00"/>
              </a:buClr>
              <a:buChar char="○"/>
            </a:pPr>
            <a:r>
              <a:rPr lang="en-US">
                <a:solidFill>
                  <a:srgbClr val="FFFF00"/>
                </a:solidFill>
              </a:rPr>
              <a:t>R, SciPy, nco, IDV, …</a:t>
            </a:r>
          </a:p>
          <a:p>
            <a:pPr indent="-228600" lvl="0" marL="457200" rtl="0">
              <a:spcBef>
                <a:spcPts val="0"/>
              </a:spcBef>
              <a:buClr>
                <a:srgbClr val="FFFF00"/>
              </a:buClr>
              <a:buChar char="●"/>
            </a:pPr>
            <a:r>
              <a:rPr lang="en-US">
                <a:solidFill>
                  <a:srgbClr val="FFFF00"/>
                </a:solidFill>
              </a:rPr>
              <a:t>Analytics-optimized storage examples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Shape 262"/>
          <p:cNvPicPr preferRelativeResize="0"/>
          <p:nvPr/>
        </p:nvPicPr>
        <p:blipFill rotWithShape="1">
          <a:blip r:embed="rId3">
            <a:alphaModFix/>
          </a:blip>
          <a:srcRect b="3165" l="0" r="0" t="3165"/>
          <a:stretch/>
        </p:blipFill>
        <p:spPr>
          <a:xfrm>
            <a:off x="84100" y="655650"/>
            <a:ext cx="9144001" cy="4555491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/>
          <p:nvPr/>
        </p:nvSpPr>
        <p:spPr>
          <a:xfrm>
            <a:off x="84100" y="6333125"/>
            <a:ext cx="1481999" cy="442799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4" name="Shape 264"/>
          <p:cNvSpPr txBox="1"/>
          <p:nvPr>
            <p:ph type="title"/>
          </p:nvPr>
        </p:nvSpPr>
        <p:spPr>
          <a:xfrm>
            <a:off x="975525" y="274643"/>
            <a:ext cx="7711199" cy="524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/>
              <a:t>Application-Hosting Prototypes</a:t>
            </a:r>
          </a:p>
        </p:txBody>
      </p:sp>
      <p:sp>
        <p:nvSpPr>
          <p:cNvPr id="265" name="Shape 265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266" name="Shape 266"/>
          <p:cNvSpPr txBox="1"/>
          <p:nvPr/>
        </p:nvSpPr>
        <p:spPr>
          <a:xfrm>
            <a:off x="695750" y="4534550"/>
            <a:ext cx="7076700" cy="1431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505050"/>
                </a:solidFill>
                <a:latin typeface="Calibri"/>
                <a:ea typeface="Calibri"/>
                <a:cs typeface="Calibri"/>
                <a:sym typeface="Calibri"/>
              </a:rPr>
              <a:t>Port existing services to cloud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5050"/>
              </a:buClr>
              <a:buSzPct val="100000"/>
              <a:buFont typeface="Calibri"/>
              <a:buChar char="●"/>
            </a:pPr>
            <a:r>
              <a:rPr lang="en-US" sz="2400">
                <a:solidFill>
                  <a:srgbClr val="505050"/>
                </a:solidFill>
                <a:latin typeface="Calibri"/>
                <a:ea typeface="Calibri"/>
                <a:cs typeface="Calibri"/>
                <a:sym typeface="Calibri"/>
              </a:rPr>
              <a:t>Common Metadata Repository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5050"/>
              </a:buClr>
              <a:buSzPct val="100000"/>
              <a:buFont typeface="Calibri"/>
              <a:buChar char="●"/>
            </a:pPr>
            <a:r>
              <a:rPr lang="en-US" sz="2400">
                <a:solidFill>
                  <a:srgbClr val="505050"/>
                </a:solidFill>
                <a:latin typeface="Calibri"/>
                <a:ea typeface="Calibri"/>
                <a:cs typeface="Calibri"/>
                <a:sym typeface="Calibri"/>
              </a:rPr>
              <a:t>Global Imagery Browse System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5050"/>
              </a:buClr>
              <a:buSzPct val="100000"/>
              <a:buFont typeface="Calibri"/>
              <a:buChar char="●"/>
            </a:pPr>
            <a:r>
              <a:rPr lang="en-US" sz="2400">
                <a:solidFill>
                  <a:srgbClr val="505050"/>
                </a:solidFill>
                <a:latin typeface="Calibri"/>
                <a:ea typeface="Calibri"/>
                <a:cs typeface="Calibri"/>
                <a:sym typeface="Calibri"/>
              </a:rPr>
              <a:t>Earthdata Search client</a:t>
            </a:r>
          </a:p>
          <a:p>
            <a:pPr lv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05050"/>
                </a:solidFill>
                <a:latin typeface="Calibri"/>
                <a:ea typeface="Calibri"/>
                <a:cs typeface="Calibri"/>
                <a:sym typeface="Calibri"/>
              </a:rPr>
              <a:t>Leveraging a reusable EOSDIS framework NGAP...</a:t>
            </a:r>
          </a:p>
        </p:txBody>
      </p:sp>
      <p:sp>
        <p:nvSpPr>
          <p:cNvPr id="267" name="Shape 267"/>
          <p:cNvSpPr/>
          <p:nvPr/>
        </p:nvSpPr>
        <p:spPr>
          <a:xfrm>
            <a:off x="171625" y="131525"/>
            <a:ext cx="524124" cy="524124"/>
          </a:xfrm>
          <a:prstGeom prst="cloud">
            <a:avLst/>
          </a:prstGeom>
          <a:solidFill>
            <a:srgbClr val="FFFFFF"/>
          </a:solidFill>
          <a:ln cap="flat" cmpd="sng" w="2857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type="title"/>
          </p:nvPr>
        </p:nvSpPr>
        <p:spPr>
          <a:xfrm>
            <a:off x="525375" y="1801672"/>
            <a:ext cx="8229600" cy="938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6000"/>
              <a:t>Yay, Cloud!</a:t>
            </a:r>
          </a:p>
        </p:txBody>
      </p:sp>
      <p:sp>
        <p:nvSpPr>
          <p:cNvPr id="274" name="Shape 274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275" name="Shape 275"/>
          <p:cNvSpPr txBox="1"/>
          <p:nvPr>
            <p:ph idx="2" type="title"/>
          </p:nvPr>
        </p:nvSpPr>
        <p:spPr>
          <a:xfrm>
            <a:off x="718675" y="3794698"/>
            <a:ext cx="8229600" cy="938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200"/>
              <a:t>...but, just 1 or 2, or maybe 8, big questions to answer along the way...</a:t>
            </a:r>
          </a:p>
        </p:txBody>
      </p:sp>
    </p:spTree>
  </p:cSld>
  <p:clrMapOvr>
    <a:masterClrMapping/>
  </p:clrMapOvr>
  <p:transition spd="slow">
    <p:cut/>
  </p:transition>
</p:sld>
</file>

<file path=ppt/theme/theme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.xml><?xml version="1.0" encoding="utf-8"?>
<a:theme xmlns:a="http://schemas.openxmlformats.org/drawingml/2006/main" xmlns:r="http://schemas.openxmlformats.org/officeDocument/2006/relationships" name="EOSDIS Moder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