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8" r:id="rId1"/>
  </p:sldMasterIdLst>
  <p:notesMasterIdLst>
    <p:notesMasterId r:id="rId17"/>
  </p:notesMasterIdLst>
  <p:sldIdLst>
    <p:sldId id="279" r:id="rId2"/>
    <p:sldId id="315" r:id="rId3"/>
    <p:sldId id="360" r:id="rId4"/>
    <p:sldId id="369" r:id="rId5"/>
    <p:sldId id="368" r:id="rId6"/>
    <p:sldId id="367" r:id="rId7"/>
    <p:sldId id="366" r:id="rId8"/>
    <p:sldId id="365" r:id="rId9"/>
    <p:sldId id="364" r:id="rId10"/>
    <p:sldId id="363" r:id="rId11"/>
    <p:sldId id="362" r:id="rId12"/>
    <p:sldId id="361" r:id="rId13"/>
    <p:sldId id="306" r:id="rId14"/>
    <p:sldId id="351" r:id="rId15"/>
    <p:sldId id="35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0BC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11" autoAdjust="0"/>
  </p:normalViewPr>
  <p:slideViewPr>
    <p:cSldViewPr snapToGrid="0" snapToObjects="1">
      <p:cViewPr varScale="1">
        <p:scale>
          <a:sx n="86" d="100"/>
          <a:sy n="86" d="100"/>
        </p:scale>
        <p:origin x="-1277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05CA8-F150-B54E-9839-14FDF4354ABB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ED5CC-41DF-BF43-8CC9-006F478775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6378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www.whitehouse.gov</a:t>
            </a:r>
            <a:r>
              <a:rPr lang="en-US" dirty="0" smtClean="0"/>
              <a:t>/sites/default/files/microsites/</a:t>
            </a:r>
            <a:r>
              <a:rPr lang="en-US" dirty="0" err="1" smtClean="0"/>
              <a:t>ostp</a:t>
            </a:r>
            <a:r>
              <a:rPr lang="en-US" dirty="0" smtClean="0"/>
              <a:t>/nstc_2013_earthobsstrategy.pdf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ED5CC-41DF-BF43-8CC9-006F478775A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3422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www.whitehouse.gov</a:t>
            </a:r>
            <a:r>
              <a:rPr lang="en-US" dirty="0" smtClean="0"/>
              <a:t>/sites/default/files/microsites/</a:t>
            </a:r>
            <a:r>
              <a:rPr lang="en-US" dirty="0" err="1" smtClean="0"/>
              <a:t>ostp</a:t>
            </a:r>
            <a:r>
              <a:rPr lang="en-US" dirty="0" smtClean="0"/>
              <a:t>/nstc_2013_earthobsstrategy.pdf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ED5CC-41DF-BF43-8CC9-006F478775A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3422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22-6C17-114F-8107-6786AC566A21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50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22-6C17-114F-8107-6786AC566A21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176F-2E19-A44C-8D57-552368BA0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874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22-6C17-114F-8107-6786AC566A21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176F-2E19-A44C-8D57-552368BA0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5513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22-6C17-114F-8107-6786AC566A21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176F-2E19-A44C-8D57-552368BA0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820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22-6C17-114F-8107-6786AC566A21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176F-2E19-A44C-8D57-552368BA0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871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22-6C17-114F-8107-6786AC566A21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176F-2E19-A44C-8D57-552368BA0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005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22-6C17-114F-8107-6786AC566A21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176F-2E19-A44C-8D57-552368BA0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098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22-6C17-114F-8107-6786AC566A21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176F-2E19-A44C-8D57-552368BA0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7443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22-6C17-114F-8107-6786AC566A21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176F-2E19-A44C-8D57-552368BA0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902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22-6C17-114F-8107-6786AC566A21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176F-2E19-A44C-8D57-552368BA0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72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4022-6C17-114F-8107-6786AC566A21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176F-2E19-A44C-8D57-552368BA0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201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" y="1"/>
            <a:ext cx="690742" cy="558384"/>
          </a:xfrm>
          <a:prstGeom prst="rect">
            <a:avLst/>
          </a:prstGeom>
        </p:spPr>
      </p:pic>
      <p:pic>
        <p:nvPicPr>
          <p:cNvPr id="8" name="Picture 10" descr="Gray Wolf:Users:cboquist:Desktop:EOSDIS 1.gif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2463" y="76200"/>
            <a:ext cx="79533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13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01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C4022-6C17-114F-8107-6786AC566A21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E176F-2E19-A44C-8D57-552368BA0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597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NASA Perspectives on Data Quality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July 2014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113543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744114" y="4708119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80000"/>
                </a:schemeClr>
              </a:gs>
              <a:gs pos="100000">
                <a:srgbClr val="FFFFFF">
                  <a:alpha val="8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Aspects of Quality</a:t>
            </a:r>
          </a:p>
        </p:txBody>
      </p:sp>
      <p:sp>
        <p:nvSpPr>
          <p:cNvPr id="6" name="Oval 5"/>
          <p:cNvSpPr/>
          <p:nvPr/>
        </p:nvSpPr>
        <p:spPr>
          <a:xfrm>
            <a:off x="3831637" y="3480569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61000"/>
                </a:schemeClr>
              </a:gs>
              <a:gs pos="100000">
                <a:srgbClr val="FFFFFF">
                  <a:alpha val="61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Structured Information On</a:t>
            </a:r>
            <a:r>
              <a:rPr lang="en-US" sz="1200" b="1" i="1" dirty="0" smtClean="0">
                <a:solidFill>
                  <a:schemeClr val="accent2"/>
                </a:solidFill>
              </a:rPr>
              <a:t> </a:t>
            </a:r>
            <a:r>
              <a:rPr lang="en-US" sz="1200" b="1" dirty="0" smtClean="0">
                <a:solidFill>
                  <a:schemeClr val="accent2"/>
                </a:solidFill>
              </a:rPr>
              <a:t>Quality</a:t>
            </a:r>
          </a:p>
        </p:txBody>
      </p:sp>
      <p:sp>
        <p:nvSpPr>
          <p:cNvPr id="7" name="Oval 6"/>
          <p:cNvSpPr/>
          <p:nvPr/>
        </p:nvSpPr>
        <p:spPr>
          <a:xfrm>
            <a:off x="4868985" y="2203344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75000"/>
                </a:schemeClr>
              </a:gs>
              <a:gs pos="100000">
                <a:srgbClr val="FFFFFF">
                  <a:alpha val="7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Knowledge Of</a:t>
            </a:r>
            <a:r>
              <a:rPr lang="en-US" sz="1200" b="1" i="1" dirty="0" smtClean="0">
                <a:solidFill>
                  <a:schemeClr val="accent2"/>
                </a:solidFill>
              </a:rPr>
              <a:t> </a:t>
            </a:r>
            <a:r>
              <a:rPr lang="en-US" sz="1200" b="1" dirty="0" smtClean="0">
                <a:solidFill>
                  <a:schemeClr val="accent2"/>
                </a:solidFill>
              </a:rPr>
              <a:t>Quality</a:t>
            </a:r>
          </a:p>
        </p:txBody>
      </p:sp>
      <p:sp>
        <p:nvSpPr>
          <p:cNvPr id="8" name="Up Arrow 7"/>
          <p:cNvSpPr/>
          <p:nvPr/>
        </p:nvSpPr>
        <p:spPr>
          <a:xfrm rot="2280000">
            <a:off x="3834370" y="4320554"/>
            <a:ext cx="397502" cy="930913"/>
          </a:xfrm>
          <a:prstGeom prst="upArrow">
            <a:avLst>
              <a:gd name="adj1" fmla="val 52631"/>
              <a:gd name="adj2" fmla="val 50000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rgbClr val="FFFFFF"/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 rot="1920000">
            <a:off x="4894423" y="3057725"/>
            <a:ext cx="397502" cy="930913"/>
          </a:xfrm>
          <a:prstGeom prst="upArrow">
            <a:avLst>
              <a:gd name="adj1" fmla="val 52631"/>
              <a:gd name="adj2" fmla="val 50000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rgbClr val="FFFFFF"/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1920000">
            <a:off x="5807882" y="1792881"/>
            <a:ext cx="397502" cy="930913"/>
          </a:xfrm>
          <a:prstGeom prst="upArrow">
            <a:avLst>
              <a:gd name="adj1" fmla="val 52631"/>
              <a:gd name="adj2" fmla="val 50000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rgbClr val="FFFFFF"/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Up Arrow 1"/>
          <p:cNvSpPr/>
          <p:nvPr/>
        </p:nvSpPr>
        <p:spPr>
          <a:xfrm rot="17520000">
            <a:off x="4310044" y="5284088"/>
            <a:ext cx="188001" cy="62995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 rot="17520000">
            <a:off x="5295357" y="4356051"/>
            <a:ext cx="188001" cy="648407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731299" y="5120724"/>
            <a:ext cx="1275334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chemeClr val="accent3">
                    <a:lumMod val="75000"/>
                  </a:schemeClr>
                </a:solidFill>
              </a:rPr>
              <a:t>Intrinsic Aspects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Uncertainties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Resolution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Completeness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Validation Status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20599" y="5120724"/>
            <a:ext cx="1293518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chemeClr val="accent3">
                    <a:lumMod val="75000"/>
                  </a:schemeClr>
                </a:solidFill>
              </a:rPr>
              <a:t>Extrinsic Aspects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Format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Access method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Documentation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User support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5168" y="4201748"/>
            <a:ext cx="2333386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Aspects of quality that have structured (e.g. ISO 19115/19138) largely for machines (i.e. tools &amp; services)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81645" y="2822904"/>
            <a:ext cx="1849515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Tools that can make inferences on the “right” product, i.e. the most “fit for purpose”</a:t>
            </a:r>
          </a:p>
          <a:p>
            <a:endParaRPr lang="en-US" sz="12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???????</a:t>
            </a:r>
          </a:p>
        </p:txBody>
      </p:sp>
      <p:sp>
        <p:nvSpPr>
          <p:cNvPr id="21" name="Up Arrow 20"/>
          <p:cNvSpPr/>
          <p:nvPr/>
        </p:nvSpPr>
        <p:spPr>
          <a:xfrm rot="17520000">
            <a:off x="6161405" y="3272147"/>
            <a:ext cx="188001" cy="540543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661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744114" y="4708119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80000"/>
                </a:schemeClr>
              </a:gs>
              <a:gs pos="100000">
                <a:srgbClr val="FFFFFF">
                  <a:alpha val="8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Aspects of Quality</a:t>
            </a:r>
          </a:p>
        </p:txBody>
      </p:sp>
      <p:sp>
        <p:nvSpPr>
          <p:cNvPr id="6" name="Oval 5"/>
          <p:cNvSpPr/>
          <p:nvPr/>
        </p:nvSpPr>
        <p:spPr>
          <a:xfrm>
            <a:off x="3831637" y="3480569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61000"/>
                </a:schemeClr>
              </a:gs>
              <a:gs pos="100000">
                <a:srgbClr val="FFFFFF">
                  <a:alpha val="61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Structured Information On</a:t>
            </a:r>
            <a:r>
              <a:rPr lang="en-US" sz="1200" b="1" i="1" dirty="0" smtClean="0">
                <a:solidFill>
                  <a:schemeClr val="accent2"/>
                </a:solidFill>
              </a:rPr>
              <a:t> </a:t>
            </a:r>
            <a:r>
              <a:rPr lang="en-US" sz="1200" b="1" dirty="0" smtClean="0">
                <a:solidFill>
                  <a:schemeClr val="accent2"/>
                </a:solidFill>
              </a:rPr>
              <a:t>Quality</a:t>
            </a:r>
          </a:p>
        </p:txBody>
      </p:sp>
      <p:sp>
        <p:nvSpPr>
          <p:cNvPr id="7" name="Oval 6"/>
          <p:cNvSpPr/>
          <p:nvPr/>
        </p:nvSpPr>
        <p:spPr>
          <a:xfrm>
            <a:off x="4868985" y="2203344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75000"/>
                </a:schemeClr>
              </a:gs>
              <a:gs pos="100000">
                <a:srgbClr val="FFFFFF">
                  <a:alpha val="7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Knowledge Of</a:t>
            </a:r>
            <a:r>
              <a:rPr lang="en-US" sz="1200" b="1" i="1" dirty="0" smtClean="0">
                <a:solidFill>
                  <a:schemeClr val="accent2"/>
                </a:solidFill>
              </a:rPr>
              <a:t> </a:t>
            </a:r>
            <a:r>
              <a:rPr lang="en-US" sz="1200" b="1" dirty="0" smtClean="0">
                <a:solidFill>
                  <a:schemeClr val="accent2"/>
                </a:solidFill>
              </a:rPr>
              <a:t>Quality</a:t>
            </a:r>
          </a:p>
        </p:txBody>
      </p:sp>
      <p:sp>
        <p:nvSpPr>
          <p:cNvPr id="8" name="Up Arrow 7"/>
          <p:cNvSpPr/>
          <p:nvPr/>
        </p:nvSpPr>
        <p:spPr>
          <a:xfrm rot="2280000">
            <a:off x="3834370" y="4320554"/>
            <a:ext cx="397502" cy="930913"/>
          </a:xfrm>
          <a:prstGeom prst="upArrow">
            <a:avLst>
              <a:gd name="adj1" fmla="val 52631"/>
              <a:gd name="adj2" fmla="val 50000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rgbClr val="FFFFFF"/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 rot="1920000">
            <a:off x="4894423" y="3057725"/>
            <a:ext cx="397502" cy="930913"/>
          </a:xfrm>
          <a:prstGeom prst="upArrow">
            <a:avLst>
              <a:gd name="adj1" fmla="val 52631"/>
              <a:gd name="adj2" fmla="val 50000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rgbClr val="FFFFFF"/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1920000">
            <a:off x="5807882" y="1792881"/>
            <a:ext cx="397502" cy="930913"/>
          </a:xfrm>
          <a:prstGeom prst="upArrow">
            <a:avLst>
              <a:gd name="adj1" fmla="val 52631"/>
              <a:gd name="adj2" fmla="val 50000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rgbClr val="FFFFFF"/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Up Arrow 1"/>
          <p:cNvSpPr/>
          <p:nvPr/>
        </p:nvSpPr>
        <p:spPr>
          <a:xfrm rot="17520000">
            <a:off x="4310044" y="5284088"/>
            <a:ext cx="188001" cy="62995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 rot="17520000">
            <a:off x="5295357" y="4356051"/>
            <a:ext cx="188001" cy="648407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ightning Bolt 4"/>
          <p:cNvSpPr/>
          <p:nvPr/>
        </p:nvSpPr>
        <p:spPr>
          <a:xfrm>
            <a:off x="3510155" y="1986355"/>
            <a:ext cx="1416231" cy="1494214"/>
          </a:xfrm>
          <a:prstGeom prst="lightningBol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731299" y="5120724"/>
            <a:ext cx="1275334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chemeClr val="accent3">
                    <a:lumMod val="75000"/>
                  </a:schemeClr>
                </a:solidFill>
              </a:rPr>
              <a:t>Intrinsic Aspects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Uncertainties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Resolution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Completeness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Validation Status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20599" y="5120724"/>
            <a:ext cx="1293518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chemeClr val="accent3">
                    <a:lumMod val="75000"/>
                  </a:schemeClr>
                </a:solidFill>
              </a:rPr>
              <a:t>Extrinsic Aspects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Format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Access method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Documentation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User support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5168" y="4201748"/>
            <a:ext cx="2333386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Aspects of quality that have structured (e.g. ISO 19115/19138) largely for machines (i.e. tools &amp; services)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81645" y="2822904"/>
            <a:ext cx="1849515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Tools that can make inferences on the “right” product, i.e. the most “fit for purpose”</a:t>
            </a:r>
          </a:p>
          <a:p>
            <a:endParaRPr lang="en-US" sz="12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???????</a:t>
            </a:r>
          </a:p>
        </p:txBody>
      </p:sp>
      <p:sp>
        <p:nvSpPr>
          <p:cNvPr id="21" name="Up Arrow 20"/>
          <p:cNvSpPr/>
          <p:nvPr/>
        </p:nvSpPr>
        <p:spPr>
          <a:xfrm rot="17520000">
            <a:off x="6161405" y="3272147"/>
            <a:ext cx="188001" cy="540543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894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744114" y="4708119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80000"/>
                </a:schemeClr>
              </a:gs>
              <a:gs pos="100000">
                <a:srgbClr val="FFFFFF">
                  <a:alpha val="8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Aspects of Quality</a:t>
            </a:r>
          </a:p>
        </p:txBody>
      </p:sp>
      <p:sp>
        <p:nvSpPr>
          <p:cNvPr id="6" name="Oval 5"/>
          <p:cNvSpPr/>
          <p:nvPr/>
        </p:nvSpPr>
        <p:spPr>
          <a:xfrm>
            <a:off x="3831637" y="3480569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61000"/>
                </a:schemeClr>
              </a:gs>
              <a:gs pos="100000">
                <a:srgbClr val="FFFFFF">
                  <a:alpha val="61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Structured Information On</a:t>
            </a:r>
            <a:r>
              <a:rPr lang="en-US" sz="1200" b="1" i="1" dirty="0" smtClean="0">
                <a:solidFill>
                  <a:schemeClr val="accent2"/>
                </a:solidFill>
              </a:rPr>
              <a:t> </a:t>
            </a:r>
            <a:r>
              <a:rPr lang="en-US" sz="1200" b="1" dirty="0" smtClean="0">
                <a:solidFill>
                  <a:schemeClr val="accent2"/>
                </a:solidFill>
              </a:rPr>
              <a:t>Quality</a:t>
            </a:r>
          </a:p>
        </p:txBody>
      </p:sp>
      <p:sp>
        <p:nvSpPr>
          <p:cNvPr id="7" name="Oval 6"/>
          <p:cNvSpPr/>
          <p:nvPr/>
        </p:nvSpPr>
        <p:spPr>
          <a:xfrm>
            <a:off x="4868985" y="2203344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75000"/>
                </a:schemeClr>
              </a:gs>
              <a:gs pos="100000">
                <a:srgbClr val="FFFFFF">
                  <a:alpha val="7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Knowledge Of</a:t>
            </a:r>
            <a:r>
              <a:rPr lang="en-US" sz="1200" b="1" i="1" dirty="0" smtClean="0">
                <a:solidFill>
                  <a:schemeClr val="accent2"/>
                </a:solidFill>
              </a:rPr>
              <a:t> </a:t>
            </a:r>
            <a:r>
              <a:rPr lang="en-US" sz="1200" b="1" dirty="0" smtClean="0">
                <a:solidFill>
                  <a:schemeClr val="accent2"/>
                </a:solidFill>
              </a:rPr>
              <a:t>Quality</a:t>
            </a:r>
          </a:p>
        </p:txBody>
      </p:sp>
      <p:sp>
        <p:nvSpPr>
          <p:cNvPr id="8" name="Up Arrow 7"/>
          <p:cNvSpPr/>
          <p:nvPr/>
        </p:nvSpPr>
        <p:spPr>
          <a:xfrm rot="2280000">
            <a:off x="3834370" y="4320554"/>
            <a:ext cx="397502" cy="930913"/>
          </a:xfrm>
          <a:prstGeom prst="upArrow">
            <a:avLst>
              <a:gd name="adj1" fmla="val 52631"/>
              <a:gd name="adj2" fmla="val 50000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rgbClr val="FFFFFF"/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 rot="1920000">
            <a:off x="4894423" y="3057725"/>
            <a:ext cx="397502" cy="930913"/>
          </a:xfrm>
          <a:prstGeom prst="upArrow">
            <a:avLst>
              <a:gd name="adj1" fmla="val 52631"/>
              <a:gd name="adj2" fmla="val 50000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rgbClr val="FFFFFF"/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1920000">
            <a:off x="5807882" y="1792881"/>
            <a:ext cx="397502" cy="930913"/>
          </a:xfrm>
          <a:prstGeom prst="upArrow">
            <a:avLst>
              <a:gd name="adj1" fmla="val 52631"/>
              <a:gd name="adj2" fmla="val 50000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rgbClr val="FFFFFF"/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Up Arrow 1"/>
          <p:cNvSpPr/>
          <p:nvPr/>
        </p:nvSpPr>
        <p:spPr>
          <a:xfrm rot="17520000">
            <a:off x="4310044" y="5284088"/>
            <a:ext cx="188001" cy="62995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 rot="17520000">
            <a:off x="5295357" y="4356051"/>
            <a:ext cx="188001" cy="648407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ightning Bolt 4"/>
          <p:cNvSpPr/>
          <p:nvPr/>
        </p:nvSpPr>
        <p:spPr>
          <a:xfrm>
            <a:off x="3510155" y="1986355"/>
            <a:ext cx="1416231" cy="1494214"/>
          </a:xfrm>
          <a:prstGeom prst="lightningBol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Explosion 1 13"/>
          <p:cNvSpPr/>
          <p:nvPr/>
        </p:nvSpPr>
        <p:spPr>
          <a:xfrm>
            <a:off x="1778392" y="134389"/>
            <a:ext cx="2632994" cy="2220892"/>
          </a:xfrm>
          <a:prstGeom prst="irregularSeal1">
            <a:avLst/>
          </a:prstGeom>
          <a:gradFill flip="none" rotWithShape="1">
            <a:gsLst>
              <a:gs pos="0">
                <a:srgbClr val="FF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  <a:gs pos="50000">
                <a:srgbClr val="FF0000"/>
              </a:gs>
              <a:gs pos="75000">
                <a:srgbClr val="FFFF00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Consumer Data Quality “Sticker”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31299" y="5120724"/>
            <a:ext cx="1275334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chemeClr val="accent3">
                    <a:lumMod val="75000"/>
                  </a:schemeClr>
                </a:solidFill>
              </a:rPr>
              <a:t>Intrinsic Aspects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Uncertainties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Resolution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Completeness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Validation Status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20599" y="5120724"/>
            <a:ext cx="1293518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chemeClr val="accent3">
                    <a:lumMod val="75000"/>
                  </a:schemeClr>
                </a:solidFill>
              </a:rPr>
              <a:t>Extrinsic Aspects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Format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Access method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Documentation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User support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5168" y="4201748"/>
            <a:ext cx="2333386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Aspects of quality that have structured (e.g. ISO 19115/19138) largely for machines (i.e. tools &amp; services)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81645" y="2822904"/>
            <a:ext cx="1849515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Tools that can make inferences on the “right” product, i.e. the most “fit for purpose”</a:t>
            </a:r>
          </a:p>
          <a:p>
            <a:endParaRPr lang="en-US" sz="12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???????</a:t>
            </a:r>
          </a:p>
        </p:txBody>
      </p:sp>
      <p:sp>
        <p:nvSpPr>
          <p:cNvPr id="21" name="Up Arrow 20"/>
          <p:cNvSpPr/>
          <p:nvPr/>
        </p:nvSpPr>
        <p:spPr>
          <a:xfrm rot="17520000">
            <a:off x="6161405" y="3272147"/>
            <a:ext cx="188001" cy="540543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874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844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-26596" y="747844"/>
            <a:ext cx="9144000" cy="752580"/>
          </a:xfrm>
        </p:spPr>
        <p:txBody>
          <a:bodyPr>
            <a:normAutofit fontScale="90000"/>
          </a:bodyPr>
          <a:lstStyle/>
          <a:p>
            <a:r>
              <a:rPr lang="en-US" dirty="0"/>
              <a:t>Common Metadata Repository (CMR)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035" y="1287656"/>
            <a:ext cx="8216279" cy="5528733"/>
          </a:xfrm>
          <a:prstGeom prst="rect">
            <a:avLst/>
          </a:prstGeom>
          <a:noFill/>
        </p:spPr>
        <p:txBody>
          <a:bodyPr wrap="square" rtlCol="0">
            <a:normAutofit fontScale="92500" lnSpcReduction="20000"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/>
              <a:t>P</a:t>
            </a:r>
            <a:r>
              <a:rPr lang="en-US" sz="2400" dirty="0" smtClean="0"/>
              <a:t>rovides </a:t>
            </a:r>
            <a:r>
              <a:rPr lang="en-US" sz="2400" dirty="0"/>
              <a:t>a single source of unified, high-quality, and reliable </a:t>
            </a:r>
            <a:r>
              <a:rPr lang="en-US" sz="2400" dirty="0" smtClean="0"/>
              <a:t>Earth Science metadata </a:t>
            </a:r>
            <a:r>
              <a:rPr lang="en-US" sz="2400" dirty="0"/>
              <a:t>to </a:t>
            </a:r>
            <a:r>
              <a:rPr lang="en-US" sz="2400" dirty="0" smtClean="0"/>
              <a:t>that meets evolving needs of the EOSDIS community and external users 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/>
              <a:t>e.g. DAACs, application developers and national/international agencies</a:t>
            </a:r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Provides a single ingest and search architecture for submission and discovery of all metadata 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/>
              <a:t>Supports collections, granules and new metadata concepts (e.g. parameters, visualization, documentation)</a:t>
            </a:r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Preforms QA on new and existing metadata records (i.e. collection level)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/>
              <a:t>Introduces the concept of adapters to transform metadata upon ingest.  </a:t>
            </a:r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lvl="1" indent="-285750">
              <a:buFont typeface="Arial"/>
              <a:buChar char="•"/>
            </a:pPr>
            <a:r>
              <a:rPr lang="en-US" sz="2400" dirty="0" smtClean="0"/>
              <a:t>Introduces the concept of a metadata lifecycle that helps evolve metadata standards to ensure ‘richness’ and new concepts proposed by stakeholders (i.e. EOSDIS and national</a:t>
            </a:r>
            <a:r>
              <a:rPr lang="en-US" sz="2400" dirty="0"/>
              <a:t>/international </a:t>
            </a:r>
            <a:r>
              <a:rPr lang="en-US" sz="2400" dirty="0" smtClean="0"/>
              <a:t>agencies)</a:t>
            </a: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742950" lvl="1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62783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Drivers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0362"/>
            <a:ext cx="8229600" cy="53145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100" dirty="0"/>
          </a:p>
          <a:p>
            <a:r>
              <a:rPr lang="en-US" sz="1400" dirty="0" smtClean="0"/>
              <a:t>National Strategy For Civil Earth Observations, April 2013</a:t>
            </a:r>
          </a:p>
          <a:p>
            <a:pPr lvl="1"/>
            <a:r>
              <a:rPr lang="en-US" sz="1000" dirty="0" smtClean="0"/>
              <a:t>“Earth observations should be of known quality and fully documented.” </a:t>
            </a:r>
          </a:p>
          <a:p>
            <a:pPr lvl="1"/>
            <a:r>
              <a:rPr lang="en-US" sz="1000" dirty="0" smtClean="0"/>
              <a:t>“</a:t>
            </a:r>
            <a:r>
              <a:rPr lang="en-US" sz="1000" dirty="0"/>
              <a:t>Earth-observation data and ancillary information should be of known quality, meaning that they are fit for their intended use in operational missions and for planning</a:t>
            </a:r>
            <a:r>
              <a:rPr lang="en-US" sz="1000" dirty="0" smtClean="0"/>
              <a:t>.”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158455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Overall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0362"/>
            <a:ext cx="8229600" cy="53145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100" dirty="0"/>
          </a:p>
          <a:p>
            <a:r>
              <a:rPr lang="en-US" dirty="0" smtClean="0"/>
              <a:t>To answer the common user question, “Which product is better for me?”</a:t>
            </a:r>
          </a:p>
          <a:p>
            <a:pPr marL="0" indent="0"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255541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5161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744114" y="4708119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80000"/>
                </a:schemeClr>
              </a:gs>
              <a:gs pos="100000">
                <a:srgbClr val="FFFFFF">
                  <a:alpha val="8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Aspects of Quality</a:t>
            </a:r>
          </a:p>
        </p:txBody>
      </p:sp>
    </p:spTree>
    <p:extLst>
      <p:ext uri="{BB962C8B-B14F-4D97-AF65-F5344CB8AC3E}">
        <p14:creationId xmlns:p14="http://schemas.microsoft.com/office/powerpoint/2010/main" xmlns="" val="228598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744114" y="4708119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80000"/>
                </a:schemeClr>
              </a:gs>
              <a:gs pos="100000">
                <a:srgbClr val="FFFFFF">
                  <a:alpha val="8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Aspects of Quality</a:t>
            </a:r>
          </a:p>
        </p:txBody>
      </p:sp>
      <p:sp>
        <p:nvSpPr>
          <p:cNvPr id="2" name="Up Arrow 1"/>
          <p:cNvSpPr/>
          <p:nvPr/>
        </p:nvSpPr>
        <p:spPr>
          <a:xfrm rot="17520000">
            <a:off x="4310044" y="5284088"/>
            <a:ext cx="188001" cy="62995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731299" y="5120724"/>
            <a:ext cx="1275334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chemeClr val="accent3">
                    <a:lumMod val="75000"/>
                  </a:schemeClr>
                </a:solidFill>
              </a:rPr>
              <a:t>Intrinsic Aspects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Uncertainties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Resolution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Completeness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Validation Status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20599" y="5120724"/>
            <a:ext cx="1293518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chemeClr val="accent3">
                    <a:lumMod val="75000"/>
                  </a:schemeClr>
                </a:solidFill>
              </a:rPr>
              <a:t>Extrinsic Aspects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Format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Access method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Documentation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User support</a:t>
            </a:r>
          </a:p>
        </p:txBody>
      </p:sp>
    </p:spTree>
    <p:extLst>
      <p:ext uri="{BB962C8B-B14F-4D97-AF65-F5344CB8AC3E}">
        <p14:creationId xmlns:p14="http://schemas.microsoft.com/office/powerpoint/2010/main" xmlns="" val="27663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744114" y="4708119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80000"/>
                </a:schemeClr>
              </a:gs>
              <a:gs pos="100000">
                <a:srgbClr val="FFFFFF">
                  <a:alpha val="8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Aspects of Quality</a:t>
            </a:r>
          </a:p>
        </p:txBody>
      </p:sp>
      <p:sp>
        <p:nvSpPr>
          <p:cNvPr id="6" name="Oval 5"/>
          <p:cNvSpPr/>
          <p:nvPr/>
        </p:nvSpPr>
        <p:spPr>
          <a:xfrm>
            <a:off x="3831637" y="3480569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61000"/>
                </a:schemeClr>
              </a:gs>
              <a:gs pos="100000">
                <a:srgbClr val="FFFFFF">
                  <a:alpha val="61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Structured Information On</a:t>
            </a:r>
            <a:r>
              <a:rPr lang="en-US" sz="1200" b="1" i="1" dirty="0" smtClean="0">
                <a:solidFill>
                  <a:schemeClr val="accent2"/>
                </a:solidFill>
              </a:rPr>
              <a:t> </a:t>
            </a:r>
            <a:r>
              <a:rPr lang="en-US" sz="1200" b="1" dirty="0" smtClean="0">
                <a:solidFill>
                  <a:schemeClr val="accent2"/>
                </a:solidFill>
              </a:rPr>
              <a:t>Quality</a:t>
            </a:r>
          </a:p>
        </p:txBody>
      </p:sp>
      <p:sp>
        <p:nvSpPr>
          <p:cNvPr id="8" name="Up Arrow 7"/>
          <p:cNvSpPr/>
          <p:nvPr/>
        </p:nvSpPr>
        <p:spPr>
          <a:xfrm rot="2280000">
            <a:off x="3834370" y="4320554"/>
            <a:ext cx="397502" cy="930913"/>
          </a:xfrm>
          <a:prstGeom prst="upArrow">
            <a:avLst>
              <a:gd name="adj1" fmla="val 52631"/>
              <a:gd name="adj2" fmla="val 50000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rgbClr val="FFFFFF"/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Up Arrow 1"/>
          <p:cNvSpPr/>
          <p:nvPr/>
        </p:nvSpPr>
        <p:spPr>
          <a:xfrm rot="17520000">
            <a:off x="4310044" y="5284088"/>
            <a:ext cx="188001" cy="62995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731299" y="5120724"/>
            <a:ext cx="1275334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chemeClr val="accent3">
                    <a:lumMod val="75000"/>
                  </a:schemeClr>
                </a:solidFill>
              </a:rPr>
              <a:t>Intrinsic Aspects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Uncertainties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Resolution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Completeness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Validation Status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20599" y="5120724"/>
            <a:ext cx="1293518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chemeClr val="accent3">
                    <a:lumMod val="75000"/>
                  </a:schemeClr>
                </a:solidFill>
              </a:rPr>
              <a:t>Extrinsic Aspects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Format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Access method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Documentation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User support</a:t>
            </a:r>
          </a:p>
        </p:txBody>
      </p:sp>
    </p:spTree>
    <p:extLst>
      <p:ext uri="{BB962C8B-B14F-4D97-AF65-F5344CB8AC3E}">
        <p14:creationId xmlns:p14="http://schemas.microsoft.com/office/powerpoint/2010/main" xmlns="" val="184055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744114" y="4708119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80000"/>
                </a:schemeClr>
              </a:gs>
              <a:gs pos="100000">
                <a:srgbClr val="FFFFFF">
                  <a:alpha val="8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Aspects of Quality</a:t>
            </a:r>
          </a:p>
        </p:txBody>
      </p:sp>
      <p:sp>
        <p:nvSpPr>
          <p:cNvPr id="6" name="Oval 5"/>
          <p:cNvSpPr/>
          <p:nvPr/>
        </p:nvSpPr>
        <p:spPr>
          <a:xfrm>
            <a:off x="3831637" y="3480569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61000"/>
                </a:schemeClr>
              </a:gs>
              <a:gs pos="100000">
                <a:srgbClr val="FFFFFF">
                  <a:alpha val="61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Structured Information On</a:t>
            </a:r>
            <a:r>
              <a:rPr lang="en-US" sz="1200" b="1" i="1" dirty="0" smtClean="0">
                <a:solidFill>
                  <a:schemeClr val="accent2"/>
                </a:solidFill>
              </a:rPr>
              <a:t> </a:t>
            </a:r>
            <a:r>
              <a:rPr lang="en-US" sz="1200" b="1" dirty="0" smtClean="0">
                <a:solidFill>
                  <a:schemeClr val="accent2"/>
                </a:solidFill>
              </a:rPr>
              <a:t>Quality</a:t>
            </a:r>
          </a:p>
        </p:txBody>
      </p:sp>
      <p:sp>
        <p:nvSpPr>
          <p:cNvPr id="8" name="Up Arrow 7"/>
          <p:cNvSpPr/>
          <p:nvPr/>
        </p:nvSpPr>
        <p:spPr>
          <a:xfrm rot="2280000">
            <a:off x="3834370" y="4320554"/>
            <a:ext cx="397502" cy="930913"/>
          </a:xfrm>
          <a:prstGeom prst="upArrow">
            <a:avLst>
              <a:gd name="adj1" fmla="val 52631"/>
              <a:gd name="adj2" fmla="val 50000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rgbClr val="FFFFFF"/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Up Arrow 1"/>
          <p:cNvSpPr/>
          <p:nvPr/>
        </p:nvSpPr>
        <p:spPr>
          <a:xfrm rot="17520000">
            <a:off x="4310044" y="5284088"/>
            <a:ext cx="188001" cy="62995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 rot="17520000">
            <a:off x="5295357" y="4356051"/>
            <a:ext cx="188001" cy="648407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731299" y="5120724"/>
            <a:ext cx="1275334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chemeClr val="accent3">
                    <a:lumMod val="75000"/>
                  </a:schemeClr>
                </a:solidFill>
              </a:rPr>
              <a:t>Intrinsic Aspects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Uncertainties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Resolution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Completeness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Validation Status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20599" y="5120724"/>
            <a:ext cx="1293518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chemeClr val="accent3">
                    <a:lumMod val="75000"/>
                  </a:schemeClr>
                </a:solidFill>
              </a:rPr>
              <a:t>Extrinsic Aspects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Format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Access method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Documentation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User support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5168" y="4201748"/>
            <a:ext cx="2333386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Aspects of quality that have structured (e.g. ISO 19115/19138) largely for machines (i.e. tools &amp; services)</a:t>
            </a:r>
          </a:p>
        </p:txBody>
      </p:sp>
    </p:spTree>
    <p:extLst>
      <p:ext uri="{BB962C8B-B14F-4D97-AF65-F5344CB8AC3E}">
        <p14:creationId xmlns:p14="http://schemas.microsoft.com/office/powerpoint/2010/main" xmlns="" val="3815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744114" y="4708119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80000"/>
                </a:schemeClr>
              </a:gs>
              <a:gs pos="100000">
                <a:srgbClr val="FFFFFF">
                  <a:alpha val="8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Aspects of Quality</a:t>
            </a:r>
          </a:p>
        </p:txBody>
      </p:sp>
      <p:sp>
        <p:nvSpPr>
          <p:cNvPr id="6" name="Oval 5"/>
          <p:cNvSpPr/>
          <p:nvPr/>
        </p:nvSpPr>
        <p:spPr>
          <a:xfrm>
            <a:off x="3831637" y="3480569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61000"/>
                </a:schemeClr>
              </a:gs>
              <a:gs pos="100000">
                <a:srgbClr val="FFFFFF">
                  <a:alpha val="61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Structured Information On</a:t>
            </a:r>
            <a:r>
              <a:rPr lang="en-US" sz="1200" b="1" i="1" dirty="0" smtClean="0">
                <a:solidFill>
                  <a:schemeClr val="accent2"/>
                </a:solidFill>
              </a:rPr>
              <a:t> </a:t>
            </a:r>
            <a:r>
              <a:rPr lang="en-US" sz="1200" b="1" dirty="0" smtClean="0">
                <a:solidFill>
                  <a:schemeClr val="accent2"/>
                </a:solidFill>
              </a:rPr>
              <a:t>Quality</a:t>
            </a:r>
          </a:p>
        </p:txBody>
      </p:sp>
      <p:sp>
        <p:nvSpPr>
          <p:cNvPr id="7" name="Oval 6"/>
          <p:cNvSpPr/>
          <p:nvPr/>
        </p:nvSpPr>
        <p:spPr>
          <a:xfrm>
            <a:off x="4868985" y="2203344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75000"/>
                </a:schemeClr>
              </a:gs>
              <a:gs pos="100000">
                <a:srgbClr val="FFFFFF">
                  <a:alpha val="7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Knowledge Of</a:t>
            </a:r>
            <a:r>
              <a:rPr lang="en-US" sz="1200" b="1" i="1" dirty="0" smtClean="0">
                <a:solidFill>
                  <a:schemeClr val="accent2"/>
                </a:solidFill>
              </a:rPr>
              <a:t> </a:t>
            </a:r>
            <a:r>
              <a:rPr lang="en-US" sz="1200" b="1" dirty="0" smtClean="0">
                <a:solidFill>
                  <a:schemeClr val="accent2"/>
                </a:solidFill>
              </a:rPr>
              <a:t>Quality</a:t>
            </a:r>
          </a:p>
        </p:txBody>
      </p:sp>
      <p:sp>
        <p:nvSpPr>
          <p:cNvPr id="8" name="Up Arrow 7"/>
          <p:cNvSpPr/>
          <p:nvPr/>
        </p:nvSpPr>
        <p:spPr>
          <a:xfrm rot="2280000">
            <a:off x="3834370" y="4320554"/>
            <a:ext cx="397502" cy="930913"/>
          </a:xfrm>
          <a:prstGeom prst="upArrow">
            <a:avLst>
              <a:gd name="adj1" fmla="val 52631"/>
              <a:gd name="adj2" fmla="val 50000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rgbClr val="FFFFFF"/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 rot="1920000">
            <a:off x="4894423" y="3057725"/>
            <a:ext cx="397502" cy="930913"/>
          </a:xfrm>
          <a:prstGeom prst="upArrow">
            <a:avLst>
              <a:gd name="adj1" fmla="val 52631"/>
              <a:gd name="adj2" fmla="val 50000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rgbClr val="FFFFFF"/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Up Arrow 1"/>
          <p:cNvSpPr/>
          <p:nvPr/>
        </p:nvSpPr>
        <p:spPr>
          <a:xfrm rot="17520000">
            <a:off x="4310044" y="5284088"/>
            <a:ext cx="188001" cy="62995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 rot="17520000">
            <a:off x="5295357" y="4356051"/>
            <a:ext cx="188001" cy="648407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731299" y="5120724"/>
            <a:ext cx="1275334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chemeClr val="accent3">
                    <a:lumMod val="75000"/>
                  </a:schemeClr>
                </a:solidFill>
              </a:rPr>
              <a:t>Intrinsic Aspects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Uncertainties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Resolution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Completeness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Validation Status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20599" y="5120724"/>
            <a:ext cx="1293518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chemeClr val="accent3">
                    <a:lumMod val="75000"/>
                  </a:schemeClr>
                </a:solidFill>
              </a:rPr>
              <a:t>Extrinsic Aspects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Format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Access method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Documentation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User support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5168" y="4201748"/>
            <a:ext cx="2333386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Aspects of quality that have structured (e.g. ISO 19115/19138) largely for machines (i.e. tools &amp; services)</a:t>
            </a:r>
          </a:p>
        </p:txBody>
      </p:sp>
    </p:spTree>
    <p:extLst>
      <p:ext uri="{BB962C8B-B14F-4D97-AF65-F5344CB8AC3E}">
        <p14:creationId xmlns:p14="http://schemas.microsoft.com/office/powerpoint/2010/main" xmlns="" val="257548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744114" y="4708119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80000"/>
                </a:schemeClr>
              </a:gs>
              <a:gs pos="100000">
                <a:srgbClr val="FFFFFF">
                  <a:alpha val="8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Aspects of Quality</a:t>
            </a:r>
          </a:p>
        </p:txBody>
      </p:sp>
      <p:sp>
        <p:nvSpPr>
          <p:cNvPr id="6" name="Oval 5"/>
          <p:cNvSpPr/>
          <p:nvPr/>
        </p:nvSpPr>
        <p:spPr>
          <a:xfrm>
            <a:off x="3831637" y="3480569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61000"/>
                </a:schemeClr>
              </a:gs>
              <a:gs pos="100000">
                <a:srgbClr val="FFFFFF">
                  <a:alpha val="61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Structured Information On</a:t>
            </a:r>
            <a:r>
              <a:rPr lang="en-US" sz="1200" b="1" i="1" dirty="0" smtClean="0">
                <a:solidFill>
                  <a:schemeClr val="accent2"/>
                </a:solidFill>
              </a:rPr>
              <a:t> </a:t>
            </a:r>
            <a:r>
              <a:rPr lang="en-US" sz="1200" b="1" dirty="0" smtClean="0">
                <a:solidFill>
                  <a:schemeClr val="accent2"/>
                </a:solidFill>
              </a:rPr>
              <a:t>Quality</a:t>
            </a:r>
          </a:p>
        </p:txBody>
      </p:sp>
      <p:sp>
        <p:nvSpPr>
          <p:cNvPr id="7" name="Oval 6"/>
          <p:cNvSpPr/>
          <p:nvPr/>
        </p:nvSpPr>
        <p:spPr>
          <a:xfrm>
            <a:off x="4868985" y="2203344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alpha val="75000"/>
                </a:schemeClr>
              </a:gs>
              <a:gs pos="100000">
                <a:srgbClr val="FFFFFF">
                  <a:alpha val="7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</a:rPr>
              <a:t>Knowledge Of</a:t>
            </a:r>
            <a:r>
              <a:rPr lang="en-US" sz="1200" b="1" i="1" dirty="0" smtClean="0">
                <a:solidFill>
                  <a:schemeClr val="accent2"/>
                </a:solidFill>
              </a:rPr>
              <a:t> </a:t>
            </a:r>
            <a:r>
              <a:rPr lang="en-US" sz="1200" b="1" dirty="0" smtClean="0">
                <a:solidFill>
                  <a:schemeClr val="accent2"/>
                </a:solidFill>
              </a:rPr>
              <a:t>Quality</a:t>
            </a:r>
          </a:p>
        </p:txBody>
      </p:sp>
      <p:sp>
        <p:nvSpPr>
          <p:cNvPr id="8" name="Up Arrow 7"/>
          <p:cNvSpPr/>
          <p:nvPr/>
        </p:nvSpPr>
        <p:spPr>
          <a:xfrm rot="2280000">
            <a:off x="3834370" y="4320554"/>
            <a:ext cx="397502" cy="930913"/>
          </a:xfrm>
          <a:prstGeom prst="upArrow">
            <a:avLst>
              <a:gd name="adj1" fmla="val 52631"/>
              <a:gd name="adj2" fmla="val 50000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rgbClr val="FFFFFF"/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 rot="1920000">
            <a:off x="4894423" y="3057725"/>
            <a:ext cx="397502" cy="930913"/>
          </a:xfrm>
          <a:prstGeom prst="upArrow">
            <a:avLst>
              <a:gd name="adj1" fmla="val 52631"/>
              <a:gd name="adj2" fmla="val 50000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rgbClr val="FFFFFF"/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Up Arrow 1"/>
          <p:cNvSpPr/>
          <p:nvPr/>
        </p:nvSpPr>
        <p:spPr>
          <a:xfrm rot="17520000">
            <a:off x="4310044" y="5284088"/>
            <a:ext cx="188001" cy="629955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 rot="17520000">
            <a:off x="5295357" y="4356051"/>
            <a:ext cx="188001" cy="648407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731299" y="5120724"/>
            <a:ext cx="1275334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chemeClr val="accent3">
                    <a:lumMod val="75000"/>
                  </a:schemeClr>
                </a:solidFill>
              </a:rPr>
              <a:t>Intrinsic Aspects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Uncertainties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Resolution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Completeness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Validation Status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20599" y="5120724"/>
            <a:ext cx="1293518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u="sng" dirty="0">
                <a:solidFill>
                  <a:schemeClr val="accent3">
                    <a:lumMod val="75000"/>
                  </a:schemeClr>
                </a:solidFill>
              </a:rPr>
              <a:t>Extrinsic Aspects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Format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Access method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Documentation</a:t>
            </a: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User support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5168" y="4201748"/>
            <a:ext cx="2333386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Aspects of quality that have structured (e.g. ISO 19115/19138) largely for machines (i.e. tools &amp; services)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81645" y="2822904"/>
            <a:ext cx="1849515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Tools that can make inferences on the “right” product, i.e. the most “fit for purpose”</a:t>
            </a:r>
          </a:p>
          <a:p>
            <a:endParaRPr lang="en-US" sz="12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???????</a:t>
            </a:r>
          </a:p>
        </p:txBody>
      </p:sp>
      <p:sp>
        <p:nvSpPr>
          <p:cNvPr id="21" name="Up Arrow 20"/>
          <p:cNvSpPr/>
          <p:nvPr/>
        </p:nvSpPr>
        <p:spPr>
          <a:xfrm rot="17520000">
            <a:off x="6161405" y="3272147"/>
            <a:ext cx="188001" cy="540543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580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9111</TotalTime>
  <Words>643</Words>
  <Application>Microsoft Office PowerPoint</Application>
  <PresentationFormat>On-screen Show (4:3)</PresentationFormat>
  <Paragraphs>147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NASA Perspectives on Data Quality</vt:lpstr>
      <vt:lpstr>Overall Goal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Backup</vt:lpstr>
      <vt:lpstr>Common Metadata Repository (CMR) </vt:lpstr>
      <vt:lpstr>Drivers</vt:lpstr>
    </vt:vector>
  </TitlesOfParts>
  <Company>Raytheon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ECHO and NRT Current Status</dc:title>
  <dc:creator>Kathleen Baynes</dc:creator>
  <cp:lastModifiedBy>gvicente</cp:lastModifiedBy>
  <cp:revision>293</cp:revision>
  <dcterms:created xsi:type="dcterms:W3CDTF">2013-12-03T15:46:19Z</dcterms:created>
  <dcterms:modified xsi:type="dcterms:W3CDTF">2014-06-30T16:45:17Z</dcterms:modified>
</cp:coreProperties>
</file>