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4"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971E4B76-853E-4320-A891-EC600CAC6761}">
  <a:tblStyle styleId="{971E4B76-853E-4320-A891-EC600CAC6761}"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showGuides="1">
      <p:cViewPr varScale="1">
        <p:scale>
          <a:sx n="117" d="100"/>
          <a:sy n="117" d="100"/>
        </p:scale>
        <p:origin x="-96" y="-32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solidFill>
                  <a:schemeClr val="dk1"/>
                </a:solidFill>
              </a:rPr>
              <a:t>A lot of researchers’ interest in repositories stems now from requirement to include </a:t>
            </a:r>
            <a:r>
              <a:rPr lang="en" b="1">
                <a:solidFill>
                  <a:schemeClr val="dk1"/>
                </a:solidFill>
              </a:rPr>
              <a:t>DMPs</a:t>
            </a:r>
            <a:r>
              <a:rPr lang="en">
                <a:solidFill>
                  <a:schemeClr val="dk1"/>
                </a:solidFill>
              </a:rPr>
              <a:t> with proposals, and that these include archiving plans. </a:t>
            </a:r>
          </a:p>
          <a:p>
            <a:pPr lvl="0">
              <a:spcBef>
                <a:spcPts val="0"/>
              </a:spcBef>
              <a:buNone/>
            </a:pPr>
            <a:endParaRPr>
              <a:solidFill>
                <a:schemeClr val="dk1"/>
              </a:solidFill>
            </a:endParaRPr>
          </a:p>
          <a:p>
            <a:pPr lvl="0">
              <a:spcBef>
                <a:spcPts val="0"/>
              </a:spcBef>
              <a:buNone/>
            </a:pPr>
            <a:r>
              <a:rPr lang="en">
                <a:solidFill>
                  <a:schemeClr val="dk1"/>
                </a:solidFill>
              </a:rPr>
              <a:t>But that landscape is also changing. There are many repos now, plus some are capable of either pushing data up to national archives (like BCODMO), or there federators (like Dataone) that are make datasets from multiple repositories appear together. So the researchers have </a:t>
            </a:r>
            <a:r>
              <a:rPr lang="en" b="1">
                <a:solidFill>
                  <a:schemeClr val="dk1"/>
                </a:solidFill>
              </a:rPr>
              <a:t>options</a:t>
            </a:r>
            <a:r>
              <a:rPr lang="en">
                <a:solidFill>
                  <a:schemeClr val="dk1"/>
                </a:solidFill>
              </a:rPr>
              <a:t> for where they put their data, that they may not have had a few years ago. And while blurring the lines between repositories (in the long run) is great, it can make the </a:t>
            </a:r>
            <a:r>
              <a:rPr lang="en" b="1">
                <a:solidFill>
                  <a:schemeClr val="dk1"/>
                </a:solidFill>
              </a:rPr>
              <a:t>initial steps blurry</a:t>
            </a:r>
            <a:r>
              <a:rPr lang="en">
                <a:solidFill>
                  <a:schemeClr val="dk1"/>
                </a:solidFill>
              </a:rPr>
              <a:t>, too.... </a:t>
            </a:r>
          </a:p>
          <a:p>
            <a:pPr lvl="0">
              <a:spcBef>
                <a:spcPts val="0"/>
              </a:spcBef>
              <a:buNone/>
            </a:pPr>
            <a:endParaRPr>
              <a:solidFill>
                <a:schemeClr val="dk1"/>
              </a:solidFill>
            </a:endParaRPr>
          </a:p>
          <a:p>
            <a:pPr lvl="0">
              <a:spcBef>
                <a:spcPts val="0"/>
              </a:spcBef>
              <a:buClr>
                <a:schemeClr val="dk1"/>
              </a:buClr>
              <a:buSzPct val="100000"/>
              <a:buFont typeface="Arial"/>
              <a:buNone/>
            </a:pPr>
            <a:r>
              <a:rPr lang="en">
                <a:solidFill>
                  <a:schemeClr val="dk1"/>
                </a:solidFill>
              </a:rPr>
              <a:t>Some are aware that LTER sites (like mine) have data managers, who understand at least part of the repository landscape - so </a:t>
            </a:r>
            <a:r>
              <a:rPr lang="en" b="1">
                <a:solidFill>
                  <a:schemeClr val="dk1"/>
                </a:solidFill>
              </a:rPr>
              <a:t>we try to help</a:t>
            </a:r>
            <a:r>
              <a:rPr lang="en">
                <a:solidFill>
                  <a:schemeClr val="dk1"/>
                </a:solidFill>
              </a:rPr>
              <a:t>.</a:t>
            </a:r>
          </a:p>
          <a:p>
            <a:pPr lvl="0">
              <a:spcBef>
                <a:spcPts val="0"/>
              </a:spcBef>
              <a:buNone/>
            </a:pPr>
            <a:endParaRPr>
              <a:solidFill>
                <a:schemeClr val="dk1"/>
              </a:solidFill>
            </a:endParaRPr>
          </a:p>
          <a:p>
            <a:pPr lvl="0">
              <a:spcBef>
                <a:spcPts val="0"/>
              </a:spcBef>
              <a:buClr>
                <a:schemeClr val="dk1"/>
              </a:buClr>
              <a:buSzPct val="100000"/>
              <a:buFont typeface="Arial"/>
              <a:buNone/>
            </a:pPr>
            <a:r>
              <a:rPr lang="en">
                <a:solidFill>
                  <a:schemeClr val="dk1"/>
                </a:solidFill>
              </a:rPr>
              <a:t>Word cloud is the text from a recent batch of emails, in the last month or 2 -  from people asking for help with proposal data management plans (hence the word ‘proposal appearing so large). </a:t>
            </a:r>
          </a:p>
          <a:p>
            <a:pPr lvl="0">
              <a:spcBef>
                <a:spcPts val="0"/>
              </a:spcBef>
              <a:buNone/>
            </a:pPr>
            <a:endParaRPr>
              <a:solidFill>
                <a:schemeClr val="dk1"/>
              </a:solidFill>
            </a:endParaRPr>
          </a:p>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POV: Data contributor</a:t>
            </a:r>
          </a:p>
        </p:txBody>
      </p:sp>
      <p:sp>
        <p:nvSpPr>
          <p:cNvPr id="55" name="Shape 55"/>
          <p:cNvSpPr txBox="1">
            <a:spLocks noGrp="1"/>
          </p:cNvSpPr>
          <p:nvPr>
            <p:ph type="subTitle" idx="1"/>
          </p:nvPr>
        </p:nvSpPr>
        <p:spPr>
          <a:xfrm>
            <a:off x="311700" y="2834125"/>
            <a:ext cx="8520600" cy="1403100"/>
          </a:xfrm>
          <a:prstGeom prst="rect">
            <a:avLst/>
          </a:prstGeom>
        </p:spPr>
        <p:txBody>
          <a:bodyPr lIns="91425" tIns="91425" rIns="91425" bIns="91425" anchor="t" anchorCtr="0">
            <a:noAutofit/>
          </a:bodyPr>
          <a:lstStyle/>
          <a:p>
            <a:pPr lvl="0">
              <a:spcBef>
                <a:spcPts val="0"/>
              </a:spcBef>
              <a:buNone/>
            </a:pPr>
            <a:r>
              <a:rPr lang="en" sz="3600"/>
              <a:t>Margaret O’Brien</a:t>
            </a:r>
          </a:p>
          <a:p>
            <a:pPr lvl="0">
              <a:spcBef>
                <a:spcPts val="0"/>
              </a:spcBef>
              <a:buNone/>
            </a:pPr>
            <a:r>
              <a:rPr lang="en" sz="2400"/>
              <a:t>Long Term Ecological Research (LTER) Network</a:t>
            </a:r>
          </a:p>
          <a:p>
            <a:pPr lvl="0">
              <a:spcBef>
                <a:spcPts val="0"/>
              </a:spcBef>
              <a:buNone/>
            </a:pPr>
            <a:r>
              <a:rPr lang="en" sz="2400"/>
              <a:t>Environmental Data Initiative (EDI)</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61" name="Shape 61"/>
          <p:cNvSpPr txBox="1">
            <a:spLocks noGrp="1"/>
          </p:cNvSpPr>
          <p:nvPr>
            <p:ph type="body" idx="1"/>
          </p:nvPr>
        </p:nvSpPr>
        <p:spPr>
          <a:xfrm>
            <a:off x="311700" y="1152475"/>
            <a:ext cx="8520600" cy="3551100"/>
          </a:xfrm>
          <a:prstGeom prst="rect">
            <a:avLst/>
          </a:prstGeom>
        </p:spPr>
        <p:txBody>
          <a:bodyPr lIns="91425" tIns="91425" rIns="91425" bIns="91425" anchor="t" anchorCtr="0">
            <a:noAutofit/>
          </a:bodyPr>
          <a:lstStyle/>
          <a:p>
            <a:pPr lvl="0">
              <a:spcBef>
                <a:spcPts val="0"/>
              </a:spcBef>
              <a:buNone/>
            </a:pPr>
            <a:endParaRPr/>
          </a:p>
        </p:txBody>
      </p:sp>
      <p:pic>
        <p:nvPicPr>
          <p:cNvPr id="62" name="Shape 62" descr="17170624412_7091dbd04a_o.jpg"/>
          <p:cNvPicPr preferRelativeResize="0"/>
          <p:nvPr/>
        </p:nvPicPr>
        <p:blipFill>
          <a:blip r:embed="rId3">
            <a:alphaModFix/>
          </a:blip>
          <a:stretch>
            <a:fillRect/>
          </a:stretch>
        </p:blipFill>
        <p:spPr>
          <a:xfrm>
            <a:off x="533201" y="483774"/>
            <a:ext cx="5712074" cy="4278725"/>
          </a:xfrm>
          <a:prstGeom prst="rect">
            <a:avLst/>
          </a:prstGeom>
          <a:noFill/>
          <a:ln>
            <a:noFill/>
          </a:ln>
        </p:spPr>
      </p:pic>
      <p:sp>
        <p:nvSpPr>
          <p:cNvPr id="63" name="Shape 63"/>
          <p:cNvSpPr txBox="1"/>
          <p:nvPr/>
        </p:nvSpPr>
        <p:spPr>
          <a:xfrm>
            <a:off x="6245275" y="2360100"/>
            <a:ext cx="2552400" cy="2402400"/>
          </a:xfrm>
          <a:prstGeom prst="rect">
            <a:avLst/>
          </a:prstGeom>
          <a:noFill/>
          <a:ln>
            <a:noFill/>
          </a:ln>
        </p:spPr>
        <p:txBody>
          <a:bodyPr lIns="91425" tIns="91425" rIns="91425" bIns="91425" anchor="t" anchorCtr="0">
            <a:noAutofit/>
          </a:bodyPr>
          <a:lstStyle/>
          <a:p>
            <a:pPr lvl="0">
              <a:spcBef>
                <a:spcPts val="0"/>
              </a:spcBef>
              <a:buNone/>
            </a:pPr>
            <a:r>
              <a:rPr lang="en" sz="2400"/>
              <a:t>Falcon 9 attempts a landing on the barge named “Just Follow the Instructions”</a:t>
            </a:r>
          </a:p>
        </p:txBody>
      </p:sp>
      <p:sp>
        <p:nvSpPr>
          <p:cNvPr id="64" name="Shape 64"/>
          <p:cNvSpPr txBox="1"/>
          <p:nvPr/>
        </p:nvSpPr>
        <p:spPr>
          <a:xfrm>
            <a:off x="3254250" y="4703625"/>
            <a:ext cx="5842500" cy="305700"/>
          </a:xfrm>
          <a:prstGeom prst="rect">
            <a:avLst/>
          </a:prstGeom>
          <a:noFill/>
          <a:ln>
            <a:noFill/>
          </a:ln>
        </p:spPr>
        <p:txBody>
          <a:bodyPr lIns="91425" tIns="91425" rIns="91425" bIns="91425" anchor="t" anchorCtr="0">
            <a:noAutofit/>
          </a:bodyPr>
          <a:lstStyle/>
          <a:p>
            <a:pPr lvl="0">
              <a:spcBef>
                <a:spcPts val="0"/>
              </a:spcBef>
              <a:buNone/>
            </a:pPr>
            <a:r>
              <a:rPr lang="en"/>
              <a:t>Source: </a:t>
            </a:r>
            <a:r>
              <a:rPr lang="en">
                <a:solidFill>
                  <a:schemeClr val="dk1"/>
                </a:solidFill>
              </a:rPr>
              <a:t>http://www.techinsider.io/spacex-rocket-landing-failure-2016-3</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600" i="1" dirty="0"/>
              <a:t>Landscape -  a Scientist’s Point of View</a:t>
            </a:r>
          </a:p>
        </p:txBody>
      </p:sp>
      <p:sp>
        <p:nvSpPr>
          <p:cNvPr id="70" name="Shape 70"/>
          <p:cNvSpPr txBox="1">
            <a:spLocks noGrp="1"/>
          </p:cNvSpPr>
          <p:nvPr>
            <p:ph type="body" idx="1"/>
          </p:nvPr>
        </p:nvSpPr>
        <p:spPr>
          <a:xfrm>
            <a:off x="311700" y="1457275"/>
            <a:ext cx="8520600" cy="3416400"/>
          </a:xfrm>
          <a:prstGeom prst="rect">
            <a:avLst/>
          </a:prstGeom>
        </p:spPr>
        <p:txBody>
          <a:bodyPr lIns="91425" tIns="91425" rIns="91425" bIns="91425" anchor="t" anchorCtr="0">
            <a:noAutofit/>
          </a:bodyPr>
          <a:lstStyle/>
          <a:p>
            <a:pPr lvl="0">
              <a:spcBef>
                <a:spcPts val="0"/>
              </a:spcBef>
              <a:buNone/>
            </a:pPr>
            <a:r>
              <a:rPr lang="en" sz="3000"/>
              <a:t>DMPs should include archiving plans.</a:t>
            </a:r>
          </a:p>
          <a:p>
            <a:pPr lvl="0">
              <a:spcBef>
                <a:spcPts val="0"/>
              </a:spcBef>
              <a:buNone/>
            </a:pPr>
            <a:r>
              <a:rPr lang="en" sz="3000"/>
              <a:t>I think there are options.</a:t>
            </a:r>
          </a:p>
          <a:p>
            <a:pPr lvl="0">
              <a:spcBef>
                <a:spcPts val="0"/>
              </a:spcBef>
              <a:buNone/>
            </a:pPr>
            <a:r>
              <a:rPr lang="en" sz="3000"/>
              <a:t>It’s complicated.</a:t>
            </a:r>
          </a:p>
          <a:p>
            <a:pPr marL="1371600" lvl="0" indent="457200">
              <a:spcBef>
                <a:spcPts val="0"/>
              </a:spcBef>
              <a:buNone/>
            </a:pPr>
            <a:r>
              <a:rPr lang="en" sz="3000"/>
              <a:t>Can I get help?</a:t>
            </a:r>
          </a:p>
        </p:txBody>
      </p:sp>
      <p:pic>
        <p:nvPicPr>
          <p:cNvPr id="71" name="Shape 71" descr="wordcloud.png"/>
          <p:cNvPicPr preferRelativeResize="0"/>
          <p:nvPr/>
        </p:nvPicPr>
        <p:blipFill>
          <a:blip r:embed="rId3">
            <a:alphaModFix/>
          </a:blip>
          <a:stretch>
            <a:fillRect/>
          </a:stretch>
        </p:blipFill>
        <p:spPr>
          <a:xfrm>
            <a:off x="5161849" y="2259300"/>
            <a:ext cx="3524951" cy="26436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600" i="1" dirty="0"/>
              <a:t>Scientists need to know...</a:t>
            </a:r>
          </a:p>
        </p:txBody>
      </p:sp>
      <p:sp>
        <p:nvSpPr>
          <p:cNvPr id="77" name="Shape 77"/>
          <p:cNvSpPr txBox="1">
            <a:spLocks noGrp="1"/>
          </p:cNvSpPr>
          <p:nvPr>
            <p:ph type="body" idx="1"/>
          </p:nvPr>
        </p:nvSpPr>
        <p:spPr>
          <a:xfrm>
            <a:off x="311700" y="1457275"/>
            <a:ext cx="8520600" cy="3416400"/>
          </a:xfrm>
          <a:prstGeom prst="rect">
            <a:avLst/>
          </a:prstGeom>
        </p:spPr>
        <p:txBody>
          <a:bodyPr lIns="91425" tIns="91425" rIns="91425" bIns="91425" anchor="t" anchorCtr="0">
            <a:noAutofit/>
          </a:bodyPr>
          <a:lstStyle/>
          <a:p>
            <a:pPr lvl="0">
              <a:spcBef>
                <a:spcPts val="0"/>
              </a:spcBef>
              <a:buNone/>
            </a:pPr>
            <a:r>
              <a:rPr lang="en" sz="3000"/>
              <a:t>Where is the best place for “my data”?</a:t>
            </a:r>
          </a:p>
          <a:p>
            <a:pPr lvl="0">
              <a:spcBef>
                <a:spcPts val="0"/>
              </a:spcBef>
              <a:buNone/>
            </a:pPr>
            <a:r>
              <a:rPr lang="en" sz="3000"/>
              <a:t>How do I get it there?</a:t>
            </a:r>
          </a:p>
          <a:p>
            <a:pPr lvl="0">
              <a:spcBef>
                <a:spcPts val="0"/>
              </a:spcBef>
              <a:buNone/>
            </a:pPr>
            <a:r>
              <a:rPr lang="en" sz="3000"/>
              <a:t>Can those who want it find it?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600" i="1" dirty="0"/>
              <a:t>Who needs to find it?</a:t>
            </a:r>
          </a:p>
        </p:txBody>
      </p:sp>
      <p:sp>
        <p:nvSpPr>
          <p:cNvPr id="83" name="Shape 83"/>
          <p:cNvSpPr txBox="1">
            <a:spLocks noGrp="1"/>
          </p:cNvSpPr>
          <p:nvPr>
            <p:ph type="body" idx="1"/>
          </p:nvPr>
        </p:nvSpPr>
        <p:spPr>
          <a:xfrm>
            <a:off x="1070875" y="1141575"/>
            <a:ext cx="6486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45833"/>
              <a:buFont typeface="Arial"/>
              <a:buNone/>
            </a:pPr>
            <a:r>
              <a:rPr lang="en" sz="2400">
                <a:solidFill>
                  <a:srgbClr val="434343"/>
                </a:solidFill>
              </a:rPr>
              <a:t>Funder</a:t>
            </a:r>
          </a:p>
          <a:p>
            <a:pPr lvl="0">
              <a:spcBef>
                <a:spcPts val="0"/>
              </a:spcBef>
              <a:spcAft>
                <a:spcPts val="0"/>
              </a:spcAft>
              <a:buClr>
                <a:schemeClr val="dk1"/>
              </a:buClr>
              <a:buSzPct val="45833"/>
              <a:buFont typeface="Arial"/>
              <a:buNone/>
            </a:pPr>
            <a:r>
              <a:rPr lang="en" sz="2400">
                <a:solidFill>
                  <a:srgbClr val="434343"/>
                </a:solidFill>
              </a:rPr>
              <a:t>Journal</a:t>
            </a:r>
          </a:p>
          <a:p>
            <a:pPr lvl="0" rtl="0">
              <a:spcBef>
                <a:spcPts val="0"/>
              </a:spcBef>
              <a:spcAft>
                <a:spcPts val="0"/>
              </a:spcAft>
              <a:buNone/>
            </a:pPr>
            <a:r>
              <a:rPr lang="en" sz="2400">
                <a:solidFill>
                  <a:srgbClr val="434343"/>
                </a:solidFill>
              </a:rPr>
              <a:t>Another researcher</a:t>
            </a:r>
          </a:p>
          <a:p>
            <a:pPr lvl="0" rtl="0">
              <a:spcBef>
                <a:spcPts val="0"/>
              </a:spcBef>
              <a:spcAft>
                <a:spcPts val="0"/>
              </a:spcAft>
              <a:buNone/>
            </a:pPr>
            <a:r>
              <a:rPr lang="en" sz="2400">
                <a:solidFill>
                  <a:srgbClr val="434343"/>
                </a:solidFill>
              </a:rPr>
              <a:t>Some other community</a:t>
            </a:r>
          </a:p>
          <a:p>
            <a:pPr lvl="0" rtl="0">
              <a:spcBef>
                <a:spcPts val="0"/>
              </a:spcBef>
              <a:spcAft>
                <a:spcPts val="0"/>
              </a:spcAft>
              <a:buNone/>
            </a:pPr>
            <a:r>
              <a:rPr lang="en" sz="2400">
                <a:solidFill>
                  <a:srgbClr val="434343"/>
                </a:solidFill>
              </a:rPr>
              <a:t>	Programmers writing web apps</a:t>
            </a:r>
          </a:p>
          <a:p>
            <a:pPr lvl="0" rtl="0">
              <a:spcBef>
                <a:spcPts val="0"/>
              </a:spcBef>
              <a:spcAft>
                <a:spcPts val="0"/>
              </a:spcAft>
              <a:buNone/>
            </a:pPr>
            <a:r>
              <a:rPr lang="en" sz="2400">
                <a:solidFill>
                  <a:srgbClr val="434343"/>
                </a:solidFill>
              </a:rPr>
              <a:t>	Decision/policy maker</a:t>
            </a:r>
          </a:p>
          <a:p>
            <a:pPr lvl="0" rtl="0">
              <a:spcBef>
                <a:spcPts val="0"/>
              </a:spcBef>
              <a:spcAft>
                <a:spcPts val="0"/>
              </a:spcAft>
              <a:buNone/>
            </a:pPr>
            <a:r>
              <a:rPr lang="en" sz="2400">
                <a:solidFill>
                  <a:srgbClr val="434343"/>
                </a:solidFill>
              </a:rPr>
              <a:t>	Educator</a:t>
            </a:r>
          </a:p>
          <a:p>
            <a:pPr lvl="0" rtl="0">
              <a:spcBef>
                <a:spcPts val="0"/>
              </a:spcBef>
              <a:spcAft>
                <a:spcPts val="0"/>
              </a:spcAft>
              <a:buNone/>
            </a:pPr>
            <a:r>
              <a:rPr lang="en" sz="2400">
                <a:solidFill>
                  <a:srgbClr val="434343"/>
                </a:solidFill>
              </a:rPr>
              <a:t>	Public</a:t>
            </a:r>
          </a:p>
          <a:p>
            <a:pPr lvl="0">
              <a:spcBef>
                <a:spcPts val="0"/>
              </a:spcBef>
              <a:spcAft>
                <a:spcPts val="0"/>
              </a:spcAft>
              <a:buClr>
                <a:schemeClr val="dk1"/>
              </a:buClr>
              <a:buSzPct val="45833"/>
              <a:buFont typeface="Arial"/>
              <a:buNone/>
            </a:pP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7"/>
        <p:cNvGrpSpPr/>
        <p:nvPr/>
      </p:nvGrpSpPr>
      <p:grpSpPr>
        <a:xfrm>
          <a:off x="0" y="0"/>
          <a:ext cx="0" cy="0"/>
          <a:chOff x="0" y="0"/>
          <a:chExt cx="0" cy="0"/>
        </a:xfrm>
      </p:grpSpPr>
      <p:cxnSp>
        <p:nvCxnSpPr>
          <p:cNvPr id="88" name="Shape 88"/>
          <p:cNvCxnSpPr/>
          <p:nvPr/>
        </p:nvCxnSpPr>
        <p:spPr>
          <a:xfrm rot="10800000">
            <a:off x="708225" y="250650"/>
            <a:ext cx="21900" cy="4271700"/>
          </a:xfrm>
          <a:prstGeom prst="straightConnector1">
            <a:avLst/>
          </a:prstGeom>
          <a:noFill/>
          <a:ln w="114300" cap="flat" cmpd="sng">
            <a:solidFill>
              <a:srgbClr val="CC0000"/>
            </a:solidFill>
            <a:prstDash val="solid"/>
            <a:round/>
            <a:headEnd type="none" w="lg" len="lg"/>
            <a:tailEnd type="triangle" w="lg" len="lg"/>
          </a:ln>
        </p:spPr>
      </p:cxnSp>
      <p:cxnSp>
        <p:nvCxnSpPr>
          <p:cNvPr id="89" name="Shape 89"/>
          <p:cNvCxnSpPr/>
          <p:nvPr/>
        </p:nvCxnSpPr>
        <p:spPr>
          <a:xfrm rot="10800000" flipH="1">
            <a:off x="1351250" y="4435675"/>
            <a:ext cx="7453500" cy="21300"/>
          </a:xfrm>
          <a:prstGeom prst="straightConnector1">
            <a:avLst/>
          </a:prstGeom>
          <a:noFill/>
          <a:ln w="114300" cap="flat" cmpd="sng">
            <a:solidFill>
              <a:srgbClr val="CC0000"/>
            </a:solidFill>
            <a:prstDash val="solid"/>
            <a:round/>
            <a:headEnd type="none" w="lg" len="lg"/>
            <a:tailEnd type="triangle" w="lg" len="lg"/>
          </a:ln>
        </p:spPr>
      </p:cxnSp>
      <p:sp>
        <p:nvSpPr>
          <p:cNvPr id="90" name="Shape 90"/>
          <p:cNvSpPr txBox="1"/>
          <p:nvPr/>
        </p:nvSpPr>
        <p:spPr>
          <a:xfrm>
            <a:off x="2472700" y="4576600"/>
            <a:ext cx="4827600" cy="425100"/>
          </a:xfrm>
          <a:prstGeom prst="rect">
            <a:avLst/>
          </a:prstGeom>
          <a:noFill/>
          <a:ln>
            <a:noFill/>
          </a:ln>
        </p:spPr>
        <p:txBody>
          <a:bodyPr lIns="91425" tIns="91425" rIns="91425" bIns="91425" anchor="t" anchorCtr="0">
            <a:noAutofit/>
          </a:bodyPr>
          <a:lstStyle/>
          <a:p>
            <a:pPr lvl="0">
              <a:spcBef>
                <a:spcPts val="0"/>
              </a:spcBef>
              <a:buNone/>
            </a:pPr>
            <a:r>
              <a:rPr lang="en-US" sz="2400" dirty="0" smtClean="0"/>
              <a:t>Contributor’s </a:t>
            </a:r>
            <a:r>
              <a:rPr lang="en" sz="2400" dirty="0" smtClean="0"/>
              <a:t>computing </a:t>
            </a:r>
            <a:r>
              <a:rPr lang="en" sz="2400" dirty="0"/>
              <a:t>expertise</a:t>
            </a:r>
          </a:p>
        </p:txBody>
      </p:sp>
      <p:sp>
        <p:nvSpPr>
          <p:cNvPr id="91" name="Shape 91"/>
          <p:cNvSpPr txBox="1"/>
          <p:nvPr/>
        </p:nvSpPr>
        <p:spPr>
          <a:xfrm rot="-5400000">
            <a:off x="-818381" y="2387725"/>
            <a:ext cx="2248212" cy="425100"/>
          </a:xfrm>
          <a:prstGeom prst="rect">
            <a:avLst/>
          </a:prstGeom>
          <a:noFill/>
          <a:ln>
            <a:noFill/>
          </a:ln>
        </p:spPr>
        <p:txBody>
          <a:bodyPr lIns="91425" tIns="91425" rIns="91425" bIns="91425" anchor="t" anchorCtr="0">
            <a:noAutofit/>
          </a:bodyPr>
          <a:lstStyle/>
          <a:p>
            <a:pPr lvl="0" algn="ctr" rtl="0">
              <a:spcBef>
                <a:spcPts val="0"/>
              </a:spcBef>
              <a:buNone/>
            </a:pPr>
            <a:r>
              <a:rPr lang="en-US" sz="2400" dirty="0" smtClean="0"/>
              <a:t>Liaison access </a:t>
            </a:r>
            <a:endParaRPr lang="en" sz="2400" dirty="0"/>
          </a:p>
        </p:txBody>
      </p:sp>
      <p:sp>
        <p:nvSpPr>
          <p:cNvPr id="6" name="Shape 96"/>
          <p:cNvSpPr txBox="1">
            <a:spLocks noGrp="1"/>
          </p:cNvSpPr>
          <p:nvPr>
            <p:ph type="title"/>
          </p:nvPr>
        </p:nvSpPr>
        <p:spPr>
          <a:xfrm>
            <a:off x="311700" y="227945"/>
            <a:ext cx="8520600" cy="572700"/>
          </a:xfrm>
          <a:prstGeom prst="rect">
            <a:avLst/>
          </a:prstGeom>
        </p:spPr>
        <p:txBody>
          <a:bodyPr lIns="91425" tIns="91425" rIns="91425" bIns="91425" anchor="t" anchorCtr="0">
            <a:noAutofit/>
          </a:bodyPr>
          <a:lstStyle/>
          <a:p>
            <a:pPr lvl="0" algn="r">
              <a:spcBef>
                <a:spcPts val="0"/>
              </a:spcBef>
              <a:buNone/>
            </a:pPr>
            <a:r>
              <a:rPr lang="en-US" sz="3600" i="1" dirty="0" smtClean="0"/>
              <a:t>Knowledge </a:t>
            </a:r>
            <a:r>
              <a:rPr lang="en-US" sz="3600" i="1" dirty="0" smtClean="0"/>
              <a:t>Spectrum</a:t>
            </a:r>
            <a:endParaRPr lang="en" sz="3600" i="1" dirty="0"/>
          </a:p>
        </p:txBody>
      </p:sp>
      <p:sp>
        <p:nvSpPr>
          <p:cNvPr id="10" name="Oval 9"/>
          <p:cNvSpPr/>
          <p:nvPr/>
        </p:nvSpPr>
        <p:spPr>
          <a:xfrm>
            <a:off x="1769368" y="1345912"/>
            <a:ext cx="5275541" cy="122583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1" name="Oval 10"/>
          <p:cNvSpPr/>
          <p:nvPr/>
        </p:nvSpPr>
        <p:spPr>
          <a:xfrm>
            <a:off x="1910484" y="2941469"/>
            <a:ext cx="6556863" cy="122583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Oval 11"/>
          <p:cNvSpPr/>
          <p:nvPr/>
        </p:nvSpPr>
        <p:spPr>
          <a:xfrm>
            <a:off x="1584834" y="1498311"/>
            <a:ext cx="2088963" cy="266899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7"/>
        <p:cNvGrpSpPr/>
        <p:nvPr/>
      </p:nvGrpSpPr>
      <p:grpSpPr>
        <a:xfrm>
          <a:off x="0" y="0"/>
          <a:ext cx="0" cy="0"/>
          <a:chOff x="0" y="0"/>
          <a:chExt cx="0" cy="0"/>
        </a:xfrm>
      </p:grpSpPr>
      <p:cxnSp>
        <p:nvCxnSpPr>
          <p:cNvPr id="89" name="Shape 89"/>
          <p:cNvCxnSpPr/>
          <p:nvPr/>
        </p:nvCxnSpPr>
        <p:spPr>
          <a:xfrm rot="10800000" flipH="1">
            <a:off x="1351250" y="4435675"/>
            <a:ext cx="7453500" cy="21300"/>
          </a:xfrm>
          <a:prstGeom prst="straightConnector1">
            <a:avLst/>
          </a:prstGeom>
          <a:noFill/>
          <a:ln w="114300" cap="flat" cmpd="sng">
            <a:solidFill>
              <a:srgbClr val="CC0000"/>
            </a:solidFill>
            <a:prstDash val="solid"/>
            <a:round/>
            <a:headEnd type="none" w="lg" len="lg"/>
            <a:tailEnd type="triangle" w="lg" len="lg"/>
          </a:ln>
        </p:spPr>
      </p:cxnSp>
      <p:sp>
        <p:nvSpPr>
          <p:cNvPr id="90" name="Shape 90"/>
          <p:cNvSpPr txBox="1"/>
          <p:nvPr/>
        </p:nvSpPr>
        <p:spPr>
          <a:xfrm>
            <a:off x="2472700" y="4576600"/>
            <a:ext cx="4827600" cy="425100"/>
          </a:xfrm>
          <a:prstGeom prst="rect">
            <a:avLst/>
          </a:prstGeom>
          <a:noFill/>
          <a:ln>
            <a:noFill/>
          </a:ln>
        </p:spPr>
        <p:txBody>
          <a:bodyPr lIns="91425" tIns="91425" rIns="91425" bIns="91425" anchor="t" anchorCtr="0">
            <a:noAutofit/>
          </a:bodyPr>
          <a:lstStyle/>
          <a:p>
            <a:pPr lvl="0">
              <a:spcBef>
                <a:spcPts val="0"/>
              </a:spcBef>
              <a:buNone/>
            </a:pPr>
            <a:r>
              <a:rPr lang="en-US" sz="2400" dirty="0" smtClean="0"/>
              <a:t>Contributor’s </a:t>
            </a:r>
            <a:r>
              <a:rPr lang="en" sz="2400" dirty="0" smtClean="0"/>
              <a:t>computing </a:t>
            </a:r>
            <a:r>
              <a:rPr lang="en" sz="2400" dirty="0"/>
              <a:t>expertise</a:t>
            </a:r>
          </a:p>
        </p:txBody>
      </p:sp>
      <p:graphicFrame>
        <p:nvGraphicFramePr>
          <p:cNvPr id="6" name="Shape 97"/>
          <p:cNvGraphicFramePr/>
          <p:nvPr/>
        </p:nvGraphicFramePr>
        <p:xfrm>
          <a:off x="927905" y="976869"/>
          <a:ext cx="7876846" cy="3108900"/>
        </p:xfrm>
        <a:graphic>
          <a:graphicData uri="http://schemas.openxmlformats.org/drawingml/2006/table">
            <a:tbl>
              <a:tblPr>
                <a:noFill/>
                <a:tableStyleId>{971E4B76-853E-4320-A891-EC600CAC6761}</a:tableStyleId>
              </a:tblPr>
              <a:tblGrid>
                <a:gridCol w="3938423"/>
                <a:gridCol w="3938423"/>
              </a:tblGrid>
              <a:tr h="381000">
                <a:tc>
                  <a:txBody>
                    <a:bodyPr/>
                    <a:lstStyle/>
                    <a:p>
                      <a:pPr lvl="0" rtl="0">
                        <a:spcBef>
                          <a:spcPts val="0"/>
                        </a:spcBef>
                        <a:buNone/>
                      </a:pPr>
                      <a:r>
                        <a:rPr lang="en" sz="3000"/>
                        <a:t>Community BPs</a:t>
                      </a:r>
                    </a:p>
                    <a:p>
                      <a:pPr lvl="0">
                        <a:spcBef>
                          <a:spcPts val="0"/>
                        </a:spcBef>
                        <a:buNone/>
                      </a:pPr>
                      <a:r>
                        <a:rPr lang="en" sz="3000"/>
                        <a:t>Vetting systems</a:t>
                      </a:r>
                    </a:p>
                    <a:p>
                      <a:pPr lvl="0" rtl="0">
                        <a:spcBef>
                          <a:spcPts val="0"/>
                        </a:spcBef>
                        <a:buNone/>
                      </a:pPr>
                      <a:r>
                        <a:rPr lang="en" sz="3000"/>
                        <a:t>Communication</a:t>
                      </a:r>
                    </a:p>
                  </a:txBody>
                  <a:tcPr marL="91425" marR="91425" marT="91425" marB="914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lvl="0" rtl="0">
                        <a:spcBef>
                          <a:spcPts val="0"/>
                        </a:spcBef>
                        <a:buNone/>
                      </a:pPr>
                      <a:r>
                        <a:rPr lang="en" sz="3000" dirty="0"/>
                        <a:t>Technical specs</a:t>
                      </a:r>
                    </a:p>
                    <a:p>
                      <a:pPr lvl="0" rtl="0">
                        <a:spcBef>
                          <a:spcPts val="0"/>
                        </a:spcBef>
                        <a:buNone/>
                      </a:pPr>
                      <a:r>
                        <a:rPr lang="en" sz="3000" dirty="0"/>
                        <a:t>API</a:t>
                      </a:r>
                    </a:p>
                    <a:p>
                      <a:pPr lvl="0" rtl="0">
                        <a:spcBef>
                          <a:spcPts val="0"/>
                        </a:spcBef>
                        <a:buNone/>
                      </a:pPr>
                      <a:r>
                        <a:rPr lang="en" sz="3000" dirty="0"/>
                        <a:t>Bug tracking</a:t>
                      </a:r>
                    </a:p>
                  </a:txBody>
                  <a:tcPr marL="91425" marR="91425" marT="91425" marB="914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81000">
                <a:tc>
                  <a:txBody>
                    <a:bodyPr/>
                    <a:lstStyle/>
                    <a:p>
                      <a:pPr lvl="0" rtl="0">
                        <a:spcBef>
                          <a:spcPts val="0"/>
                        </a:spcBef>
                        <a:buNone/>
                      </a:pPr>
                      <a:r>
                        <a:rPr lang="en" sz="3000" dirty="0"/>
                        <a:t>Templates</a:t>
                      </a:r>
                    </a:p>
                    <a:p>
                      <a:pPr lvl="0" rtl="0">
                        <a:spcBef>
                          <a:spcPts val="0"/>
                        </a:spcBef>
                        <a:buNone/>
                      </a:pPr>
                      <a:r>
                        <a:rPr lang="en" sz="3000" dirty="0"/>
                        <a:t>Definitions</a:t>
                      </a:r>
                    </a:p>
                    <a:p>
                      <a:pPr lvl="0" rtl="0">
                        <a:spcBef>
                          <a:spcPts val="0"/>
                        </a:spcBef>
                        <a:buNone/>
                      </a:pPr>
                      <a:r>
                        <a:rPr lang="en" sz="3000" dirty="0"/>
                        <a:t>Web forms</a:t>
                      </a:r>
                    </a:p>
                  </a:txBody>
                  <a:tcPr marL="91425" marR="91425" marT="91425" marB="914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lvl="0">
                        <a:spcBef>
                          <a:spcPts val="0"/>
                        </a:spcBef>
                        <a:buNone/>
                      </a:pPr>
                      <a:r>
                        <a:rPr lang="en" sz="3000" dirty="0"/>
                        <a:t>Code libraries</a:t>
                      </a:r>
                    </a:p>
                    <a:p>
                      <a:pPr lvl="0" rtl="0">
                        <a:spcBef>
                          <a:spcPts val="0"/>
                        </a:spcBef>
                        <a:buNone/>
                      </a:pPr>
                      <a:r>
                        <a:rPr lang="en-US" sz="3000" dirty="0" smtClean="0"/>
                        <a:t>Documentation</a:t>
                      </a:r>
                    </a:p>
                    <a:p>
                      <a:pPr lvl="0" rtl="0">
                        <a:spcBef>
                          <a:spcPts val="0"/>
                        </a:spcBef>
                        <a:buNone/>
                      </a:pPr>
                      <a:r>
                        <a:rPr lang="en" sz="3000" dirty="0" smtClean="0"/>
                        <a:t>API</a:t>
                      </a:r>
                      <a:endParaRPr lang="en" sz="3000" dirty="0"/>
                    </a:p>
                  </a:txBody>
                  <a:tcPr marL="91425" marR="91425" marT="91425" marB="914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bl>
          </a:graphicData>
        </a:graphic>
      </p:graphicFrame>
      <p:sp>
        <p:nvSpPr>
          <p:cNvPr id="7" name="Shape 96"/>
          <p:cNvSpPr txBox="1">
            <a:spLocks noGrp="1"/>
          </p:cNvSpPr>
          <p:nvPr>
            <p:ph type="title"/>
          </p:nvPr>
        </p:nvSpPr>
        <p:spPr>
          <a:xfrm>
            <a:off x="311700" y="227945"/>
            <a:ext cx="8520600" cy="572700"/>
          </a:xfrm>
          <a:prstGeom prst="rect">
            <a:avLst/>
          </a:prstGeom>
        </p:spPr>
        <p:txBody>
          <a:bodyPr lIns="91425" tIns="91425" rIns="91425" bIns="91425" anchor="t" anchorCtr="0">
            <a:noAutofit/>
          </a:bodyPr>
          <a:lstStyle/>
          <a:p>
            <a:pPr lvl="0" algn="r">
              <a:spcBef>
                <a:spcPts val="0"/>
              </a:spcBef>
              <a:buNone/>
            </a:pPr>
            <a:r>
              <a:rPr lang="en" sz="3600" i="1" dirty="0"/>
              <a:t>Does the Repository Provide...</a:t>
            </a:r>
          </a:p>
        </p:txBody>
      </p:sp>
      <p:cxnSp>
        <p:nvCxnSpPr>
          <p:cNvPr id="8" name="Shape 88"/>
          <p:cNvCxnSpPr/>
          <p:nvPr/>
        </p:nvCxnSpPr>
        <p:spPr>
          <a:xfrm rot="10800000">
            <a:off x="708225" y="250650"/>
            <a:ext cx="21900" cy="4271700"/>
          </a:xfrm>
          <a:prstGeom prst="straightConnector1">
            <a:avLst/>
          </a:prstGeom>
          <a:noFill/>
          <a:ln w="114300" cap="flat" cmpd="sng">
            <a:solidFill>
              <a:srgbClr val="CC0000"/>
            </a:solidFill>
            <a:prstDash val="solid"/>
            <a:round/>
            <a:headEnd type="none" w="lg" len="lg"/>
            <a:tailEnd type="triangle" w="lg" len="lg"/>
          </a:ln>
        </p:spPr>
      </p:cxnSp>
      <p:sp>
        <p:nvSpPr>
          <p:cNvPr id="9" name="Shape 91"/>
          <p:cNvSpPr txBox="1"/>
          <p:nvPr/>
        </p:nvSpPr>
        <p:spPr>
          <a:xfrm rot="16200000">
            <a:off x="-818381" y="2387725"/>
            <a:ext cx="2248212" cy="425100"/>
          </a:xfrm>
          <a:prstGeom prst="rect">
            <a:avLst/>
          </a:prstGeom>
          <a:noFill/>
          <a:ln>
            <a:noFill/>
          </a:ln>
        </p:spPr>
        <p:txBody>
          <a:bodyPr lIns="91425" tIns="91425" rIns="91425" bIns="91425" anchor="t" anchorCtr="0">
            <a:noAutofit/>
          </a:bodyPr>
          <a:lstStyle/>
          <a:p>
            <a:pPr lvl="0" algn="ctr" rtl="0">
              <a:spcBef>
                <a:spcPts val="0"/>
              </a:spcBef>
              <a:buNone/>
            </a:pPr>
            <a:r>
              <a:rPr lang="en-US" sz="2400" dirty="0" smtClean="0"/>
              <a:t>Liaison access </a:t>
            </a:r>
            <a:endParaRPr lang="en" sz="24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03" name="Shape 10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104" name="Shape 104" descr="of_course.jpg"/>
          <p:cNvPicPr preferRelativeResize="0"/>
          <p:nvPr/>
        </p:nvPicPr>
        <p:blipFill>
          <a:blip r:embed="rId3">
            <a:alphaModFix/>
          </a:blip>
          <a:stretch>
            <a:fillRect/>
          </a:stretch>
        </p:blipFill>
        <p:spPr>
          <a:xfrm>
            <a:off x="1592171" y="445025"/>
            <a:ext cx="5959656" cy="3975049"/>
          </a:xfrm>
          <a:prstGeom prst="rect">
            <a:avLst/>
          </a:prstGeom>
          <a:noFill/>
          <a:ln>
            <a:noFill/>
          </a:ln>
        </p:spPr>
      </p:pic>
      <p:sp>
        <p:nvSpPr>
          <p:cNvPr id="105" name="Shape 105"/>
          <p:cNvSpPr txBox="1"/>
          <p:nvPr/>
        </p:nvSpPr>
        <p:spPr>
          <a:xfrm>
            <a:off x="1010850" y="4488300"/>
            <a:ext cx="7122300" cy="5727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By SpaceX Photos (CRS-8) [CC0 or CC0], via Wikimedia Commons</a:t>
            </a:r>
          </a:p>
          <a:p>
            <a:pPr lvl="0">
              <a:spcBef>
                <a:spcPts val="0"/>
              </a:spcBef>
              <a:buNone/>
            </a:pPr>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348</Words>
  <Application>Microsoft Macintosh PowerPoint</Application>
  <PresentationFormat>On-screen Show (16:9)</PresentationFormat>
  <Paragraphs>50</Paragraphs>
  <Slides>8</Slides>
  <Notes>8</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simple-light-2</vt:lpstr>
      <vt:lpstr>POV: Data contributor</vt:lpstr>
      <vt:lpstr>Slide 2</vt:lpstr>
      <vt:lpstr>Landscape -  a Scientist’s Point of View</vt:lpstr>
      <vt:lpstr>Scientists need to know...</vt:lpstr>
      <vt:lpstr>Who needs to find it?</vt:lpstr>
      <vt:lpstr>Knowledge Spectrum</vt:lpstr>
      <vt:lpstr>Does the Repository Provide...</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 Data contributor</dc:title>
  <cp:lastModifiedBy>Margaret O'Brien</cp:lastModifiedBy>
  <cp:revision>7</cp:revision>
  <dcterms:created xsi:type="dcterms:W3CDTF">2016-07-20T14:05:05Z</dcterms:created>
  <dcterms:modified xsi:type="dcterms:W3CDTF">2016-07-20T14:49:36Z</dcterms:modified>
</cp:coreProperties>
</file>