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9144000"/>
  <p:notesSz cx="7010400" cy="9296400"/>
  <p:embeddedFontLst>
    <p:embeddedFont>
      <p:font typeface="Arial Narrow"/>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E84D2E39-9321-45C0-A3D3-98FAAD68F08A}">
  <a:tblStyle styleId="{E84D2E39-9321-45C0-A3D3-98FAAD68F08A}"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 styleId="{D06A2E64-9E96-4921-AEC8-1BE90568903D}" styleName="Table_1">
    <a:wholeTbl>
      <a:tcTxStyle/>
      <a:tcStyle>
        <a:tcBdr>
          <a:left>
            <a:ln cap="flat" cmpd="sng" w="12700">
              <a:solidFill>
                <a:srgbClr val="000000"/>
              </a:solidFill>
              <a:prstDash val="solid"/>
              <a:round/>
              <a:headEnd len="med" w="med" type="none"/>
              <a:tailEnd len="med" w="med" type="none"/>
            </a:ln>
          </a:left>
          <a:right>
            <a:ln cap="flat" cmpd="sng" w="12700">
              <a:solidFill>
                <a:srgbClr val="000000"/>
              </a:solidFill>
              <a:prstDash val="solid"/>
              <a:round/>
              <a:headEnd len="med" w="med" type="none"/>
              <a:tailEnd len="med" w="med" type="none"/>
            </a:ln>
          </a:right>
          <a:top>
            <a:ln cap="flat" cmpd="sng" w="12700">
              <a:solidFill>
                <a:srgbClr val="000000"/>
              </a:solidFill>
              <a:prstDash val="solid"/>
              <a:round/>
              <a:headEnd len="med" w="med" type="none"/>
              <a:tailEnd len="med" w="med" type="none"/>
            </a:ln>
          </a:top>
          <a:bottom>
            <a:ln cap="flat" cmpd="sng" w="12700">
              <a:solidFill>
                <a:srgbClr val="000000"/>
              </a:solidFill>
              <a:prstDash val="solid"/>
              <a:round/>
              <a:headEnd len="med" w="med" type="none"/>
              <a:tailEnd len="med" w="med" type="none"/>
            </a:ln>
          </a:bottom>
          <a:insideH>
            <a:ln cap="flat" cmpd="sng" w="12700">
              <a:solidFill>
                <a:srgbClr val="000000"/>
              </a:solidFill>
              <a:prstDash val="solid"/>
              <a:round/>
              <a:headEnd len="med" w="med" type="none"/>
              <a:tailEnd len="med" w="med" type="none"/>
            </a:ln>
          </a:insideH>
          <a:insideV>
            <a:ln cap="flat" cmpd="sng" w="12700">
              <a:solidFill>
                <a:srgbClr val="000000"/>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notesMaster" Target="notesMasters/notesMaster.xml"/><Relationship Id="rId6" Type="http://schemas.openxmlformats.org/officeDocument/2006/relationships/slide" Target="slides/slide.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ArialNarrow-bold.fntdata"/><Relationship Id="rId30" Type="http://schemas.openxmlformats.org/officeDocument/2006/relationships/font" Target="fonts/ArialNarrow-regular.fntdata"/><Relationship Id="rId11" Type="http://schemas.openxmlformats.org/officeDocument/2006/relationships/slide" Target="slides/slide5.xml"/><Relationship Id="rId33" Type="http://schemas.openxmlformats.org/officeDocument/2006/relationships/font" Target="fonts/ArialNarrow-boldItalic.fntdata"/><Relationship Id="rId10" Type="http://schemas.openxmlformats.org/officeDocument/2006/relationships/slide" Target="slides/slide4.xml"/><Relationship Id="rId32" Type="http://schemas.openxmlformats.org/officeDocument/2006/relationships/font" Target="fonts/ArialNarrow-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xml.rels><?xml version="1.0" encoding="UTF-8" standalone="yes"?><Relationships xmlns="http://schemas.openxmlformats.org/package/2006/relationships"><Relationship Id="rId1" Type="http://schemas.openxmlformats.org/officeDocument/2006/relationships/theme" Target="../theme/theme.xml"/></Relationships>
</file>

<file path=ppt/notesMasters/notesMaster.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2" y="1"/>
            <a:ext cx="3038475" cy="465138"/>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4" name="Shape 4"/>
          <p:cNvSpPr txBox="1"/>
          <p:nvPr>
            <p:ph idx="10" type="dt"/>
          </p:nvPr>
        </p:nvSpPr>
        <p:spPr>
          <a:xfrm>
            <a:off x="3970344" y="1"/>
            <a:ext cx="3038475" cy="465138"/>
          </a:xfrm>
          <a:prstGeom prst="rect">
            <a:avLst/>
          </a:prstGeom>
          <a:noFill/>
          <a:ln>
            <a:noFill/>
          </a:ln>
        </p:spPr>
        <p:txBody>
          <a:bodyPr anchorCtr="0" anchor="t" bIns="91425" lIns="91425" rIns="91425" tIns="91425"/>
          <a:lstStyle>
            <a:lvl1pPr indent="0" lvl="0" marL="0" marR="0" rtl="0" algn="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5" name="Shape 5"/>
          <p:cNvSpPr/>
          <p:nvPr>
            <p:ph idx="3" type="sldImg"/>
          </p:nvPr>
        </p:nvSpPr>
        <p:spPr>
          <a:xfrm>
            <a:off x="1181100" y="696912"/>
            <a:ext cx="4648198" cy="348615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701675" y="4416428"/>
            <a:ext cx="5607048" cy="4183063"/>
          </a:xfrm>
          <a:prstGeom prst="rect">
            <a:avLst/>
          </a:prstGeom>
          <a:noFill/>
          <a:ln>
            <a:noFill/>
          </a:ln>
        </p:spPr>
        <p:txBody>
          <a:bodyPr anchorCtr="0" anchor="t" bIns="91425" lIns="91425" rIns="91425" tIns="91425"/>
          <a:lstStyle>
            <a:lvl1pPr indent="0" lvl="0" marL="0" marR="0" rtl="0" algn="l">
              <a:spcBef>
                <a:spcPts val="360"/>
              </a:spcBef>
              <a:spcAft>
                <a:spcPts val="0"/>
              </a:spcAft>
              <a:defRPr b="0" i="0" sz="1200" u="none" cap="none" strike="noStrike">
                <a:solidFill>
                  <a:schemeClr val="dk1"/>
                </a:solidFill>
                <a:latin typeface="Arial"/>
                <a:ea typeface="Arial"/>
                <a:cs typeface="Arial"/>
                <a:sym typeface="Arial"/>
              </a:defRPr>
            </a:lvl1pPr>
            <a:lvl2pPr indent="0" lvl="1" marL="457200" marR="0" rtl="0" algn="l">
              <a:spcBef>
                <a:spcPts val="360"/>
              </a:spcBef>
              <a:spcAft>
                <a:spcPts val="0"/>
              </a:spcAft>
              <a:defRPr b="0" i="0" sz="1200" u="none" cap="none" strike="noStrike">
                <a:solidFill>
                  <a:schemeClr val="dk1"/>
                </a:solidFill>
                <a:latin typeface="Arial"/>
                <a:ea typeface="Arial"/>
                <a:cs typeface="Arial"/>
                <a:sym typeface="Arial"/>
              </a:defRPr>
            </a:lvl2pPr>
            <a:lvl3pPr indent="0" lvl="2" marL="914400" marR="0" rtl="0" algn="l">
              <a:spcBef>
                <a:spcPts val="360"/>
              </a:spcBef>
              <a:spcAft>
                <a:spcPts val="0"/>
              </a:spcAft>
              <a:defRPr b="0" i="0" sz="1200" u="none" cap="none" strike="noStrike">
                <a:solidFill>
                  <a:schemeClr val="dk1"/>
                </a:solidFill>
                <a:latin typeface="Arial"/>
                <a:ea typeface="Arial"/>
                <a:cs typeface="Arial"/>
                <a:sym typeface="Arial"/>
              </a:defRPr>
            </a:lvl3pPr>
            <a:lvl4pPr indent="0" lvl="3" marL="1371600" marR="0" rtl="0" algn="l">
              <a:spcBef>
                <a:spcPts val="360"/>
              </a:spcBef>
              <a:spcAft>
                <a:spcPts val="0"/>
              </a:spcAft>
              <a:defRPr b="0" i="0" sz="1200" u="none" cap="none" strike="noStrike">
                <a:solidFill>
                  <a:schemeClr val="dk1"/>
                </a:solidFill>
                <a:latin typeface="Arial"/>
                <a:ea typeface="Arial"/>
                <a:cs typeface="Arial"/>
                <a:sym typeface="Arial"/>
              </a:defRPr>
            </a:lvl4pPr>
            <a:lvl5pPr indent="0" lvl="4" marL="1828800" marR="0" rtl="0" algn="l">
              <a:spcBef>
                <a:spcPts val="360"/>
              </a:spcBef>
              <a:spcAft>
                <a:spcPts val="0"/>
              </a:spcAft>
              <a:defRPr b="0" i="0" sz="1200" u="none" cap="none" strike="noStrike">
                <a:solidFill>
                  <a:schemeClr val="dk1"/>
                </a:solidFill>
                <a:latin typeface="Arial"/>
                <a:ea typeface="Arial"/>
                <a:cs typeface="Arial"/>
                <a:sym typeface="Arial"/>
              </a:defRPr>
            </a:lvl5pPr>
            <a:lvl6pPr indent="0" lvl="5" marL="2286000" marR="0" rtl="0" algn="l">
              <a:spcBef>
                <a:spcPts val="0"/>
              </a:spcBef>
              <a:defRPr b="0" i="0" sz="1200" u="none" cap="none" strike="noStrike">
                <a:solidFill>
                  <a:schemeClr val="dk1"/>
                </a:solidFill>
                <a:latin typeface="Arial"/>
                <a:ea typeface="Arial"/>
                <a:cs typeface="Arial"/>
                <a:sym typeface="Arial"/>
              </a:defRPr>
            </a:lvl6pPr>
            <a:lvl7pPr indent="0" lvl="6" marL="2743200" marR="0" rtl="0" algn="l">
              <a:spcBef>
                <a:spcPts val="0"/>
              </a:spcBef>
              <a:defRPr b="0" i="0" sz="1200" u="none" cap="none" strike="noStrike">
                <a:solidFill>
                  <a:schemeClr val="dk1"/>
                </a:solidFill>
                <a:latin typeface="Arial"/>
                <a:ea typeface="Arial"/>
                <a:cs typeface="Arial"/>
                <a:sym typeface="Arial"/>
              </a:defRPr>
            </a:lvl7pPr>
            <a:lvl8pPr indent="0" lvl="7" marL="3200400" marR="0" rtl="0" algn="l">
              <a:spcBef>
                <a:spcPts val="0"/>
              </a:spcBef>
              <a:defRPr b="0" i="0" sz="1200" u="none" cap="none" strike="noStrike">
                <a:solidFill>
                  <a:schemeClr val="dk1"/>
                </a:solidFill>
                <a:latin typeface="Arial"/>
                <a:ea typeface="Arial"/>
                <a:cs typeface="Arial"/>
                <a:sym typeface="Arial"/>
              </a:defRPr>
            </a:lvl8pPr>
            <a:lvl9pPr indent="0" lvl="8" marL="3657600" marR="0" rtl="0" algn="l">
              <a:spcBef>
                <a:spcPts val="0"/>
              </a:spcBef>
              <a:defRPr b="0" i="0" sz="1200" u="none" cap="none" strike="noStrike">
                <a:solidFill>
                  <a:schemeClr val="dk1"/>
                </a:solidFill>
                <a:latin typeface="Arial"/>
                <a:ea typeface="Arial"/>
                <a:cs typeface="Arial"/>
                <a:sym typeface="Arial"/>
              </a:defRPr>
            </a:lvl9pPr>
          </a:lstStyle>
          <a:p/>
        </p:txBody>
      </p:sp>
      <p:sp>
        <p:nvSpPr>
          <p:cNvPr id="7" name="Shape 7"/>
          <p:cNvSpPr txBox="1"/>
          <p:nvPr>
            <p:ph idx="11" type="ftr"/>
          </p:nvPr>
        </p:nvSpPr>
        <p:spPr>
          <a:xfrm>
            <a:off x="2" y="8829675"/>
            <a:ext cx="3038475" cy="465138"/>
          </a:xfrm>
          <a:prstGeom prst="rect">
            <a:avLst/>
          </a:prstGeom>
          <a:noFill/>
          <a:ln>
            <a:noFill/>
          </a:ln>
        </p:spPr>
        <p:txBody>
          <a:bodyPr anchorCtr="0" anchor="b"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8" name="Shape 8"/>
          <p:cNvSpPr txBox="1"/>
          <p:nvPr>
            <p:ph idx="12" type="sldNum"/>
          </p:nvPr>
        </p:nvSpPr>
        <p:spPr>
          <a:xfrm>
            <a:off x="3970344" y="8829675"/>
            <a:ext cx="3038475" cy="465138"/>
          </a:xfrm>
          <a:prstGeom prst="rect">
            <a:avLst/>
          </a:prstGeom>
          <a:noFill/>
          <a:ln>
            <a:noFill/>
          </a:ln>
        </p:spPr>
        <p:txBody>
          <a:bodyPr anchorCtr="0" anchor="b" bIns="46575" lIns="93175" rIns="93175" tIns="46575">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tl val="0"/>
              </a:rPr>
              <a:t>‹#›</a:t>
            </a:fld>
          </a:p>
        </p:txBody>
      </p:sp>
    </p:spTree>
  </p:cSld>
  <p:clrMap accent1="accent1" accent2="accent2" accent3="accent3" accent4="accent4" accent5="accent5" accent6="accent6" bg1="lt1" bg2="dk2" tx1="dk1" tx2="lt2" folHlink="folHlink" hlink="hlink"/>
</p:notesMaster>
</file>

<file path=ppt/notesSlides/_rels/notesSlide.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xml"/></Relationships>
</file>

<file path=ppt/notesSlides/notesSlide.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6" name="Shape 86"/>
        <p:cNvGrpSpPr/>
        <p:nvPr/>
      </p:nvGrpSpPr>
      <p:grpSpPr>
        <a:xfrm>
          <a:off x="0" y="0"/>
          <a:ext cx="0" cy="0"/>
          <a:chOff x="0" y="0"/>
          <a:chExt cx="0" cy="0"/>
        </a:xfrm>
      </p:grpSpPr>
      <p:sp>
        <p:nvSpPr>
          <p:cNvPr id="87" name="Shape 87"/>
          <p:cNvSpPr txBox="1"/>
          <p:nvPr>
            <p:ph idx="1" type="body"/>
          </p:nvPr>
        </p:nvSpPr>
        <p:spPr>
          <a:xfrm>
            <a:off x="701675" y="4416428"/>
            <a:ext cx="5606999" cy="4183200"/>
          </a:xfrm>
          <a:prstGeom prst="rect">
            <a:avLst/>
          </a:prstGeom>
          <a:noFill/>
          <a:ln>
            <a:noFill/>
          </a:ln>
        </p:spPr>
        <p:txBody>
          <a:bodyPr anchorCtr="0" anchor="t" bIns="91425" lIns="91425" rIns="91425" tIns="91425">
            <a:noAutofit/>
          </a:bodyPr>
          <a:lstStyle/>
          <a:p>
            <a:pPr indent="0" lvl="0" marL="0" marR="0" rtl="0" algn="l">
              <a:spcBef>
                <a:spcPts val="0"/>
              </a:spcBef>
              <a:spcAft>
                <a:spcPts val="0"/>
              </a:spcAft>
              <a:buClr>
                <a:schemeClr val="dk1"/>
              </a:buClr>
              <a:buSzPct val="25000"/>
              <a:buFont typeface="Arial"/>
              <a:buNone/>
            </a:pPr>
            <a:r>
              <a:t/>
            </a:r>
            <a:endParaRPr b="0" i="0" sz="1200" u="none" cap="none" strike="noStrike">
              <a:solidFill>
                <a:schemeClr val="dk1"/>
              </a:solidFill>
              <a:latin typeface="Arial"/>
              <a:ea typeface="Arial"/>
              <a:cs typeface="Arial"/>
              <a:sym typeface="Arial"/>
            </a:endParaRPr>
          </a:p>
        </p:txBody>
      </p:sp>
      <p:sp>
        <p:nvSpPr>
          <p:cNvPr id="88" name="Shape 88"/>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8" name="Shape 98"/>
        <p:cNvGrpSpPr/>
        <p:nvPr/>
      </p:nvGrpSpPr>
      <p:grpSpPr>
        <a:xfrm>
          <a:off x="0" y="0"/>
          <a:ext cx="0" cy="0"/>
          <a:chOff x="0" y="0"/>
          <a:chExt cx="0" cy="0"/>
        </a:xfrm>
      </p:grpSpPr>
      <p:sp>
        <p:nvSpPr>
          <p:cNvPr id="99" name="Shape 99"/>
          <p:cNvSpPr txBox="1"/>
          <p:nvPr>
            <p:ph idx="1" type="body"/>
          </p:nvPr>
        </p:nvSpPr>
        <p:spPr>
          <a:xfrm>
            <a:off x="701675" y="4416428"/>
            <a:ext cx="5606999" cy="4183200"/>
          </a:xfrm>
          <a:prstGeom prst="rect">
            <a:avLst/>
          </a:prstGeom>
        </p:spPr>
        <p:txBody>
          <a:bodyPr anchorCtr="0" anchor="t" bIns="91425" lIns="91425" rIns="91425" tIns="91425">
            <a:noAutofit/>
          </a:bodyPr>
          <a:lstStyle/>
          <a:p>
            <a:pPr lvl="0" rtl="0">
              <a:spcBef>
                <a:spcPts val="0"/>
              </a:spcBef>
              <a:buNone/>
            </a:pPr>
            <a:r>
              <a:t/>
            </a:r>
            <a:endParaRPr/>
          </a:p>
        </p:txBody>
      </p:sp>
      <p:sp>
        <p:nvSpPr>
          <p:cNvPr id="100" name="Shape 100"/>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1175835" y="696276"/>
            <a:ext cx="46586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87" name="Shape 187"/>
          <p:cNvSpPr txBox="1"/>
          <p:nvPr>
            <p:ph idx="1" type="body"/>
          </p:nvPr>
        </p:nvSpPr>
        <p:spPr>
          <a:xfrm>
            <a:off x="701039" y="4416107"/>
            <a:ext cx="5608500" cy="4182299"/>
          </a:xfrm>
          <a:prstGeom prst="rect">
            <a:avLst/>
          </a:prstGeom>
        </p:spPr>
        <p:txBody>
          <a:bodyPr anchorCtr="0" anchor="t" bIns="91425" lIns="91425" rIns="91425" tIns="91425">
            <a:noAutofit/>
          </a:bodyPr>
          <a:lstStyle/>
          <a:p>
            <a:pPr lvl="0" rtl="0">
              <a:spcBef>
                <a:spcPts val="0"/>
              </a:spcBef>
              <a:buNone/>
            </a:pPr>
            <a:r>
              <a:rPr lang="en-US"/>
              <a:t>Note first the highly visual, user-centric, and proactive nature of the “smart” interface.  Recent searches, account management, and “trending” items can be highlighted. </a:t>
            </a:r>
          </a:p>
        </p:txBody>
      </p:sp>
      <p:sp>
        <p:nvSpPr>
          <p:cNvPr id="188" name="Shape 188"/>
          <p:cNvSpPr txBox="1"/>
          <p:nvPr>
            <p:ph idx="12" type="sldNum"/>
          </p:nvPr>
        </p:nvSpPr>
        <p:spPr>
          <a:xfrm>
            <a:off x="3970435" y="8830625"/>
            <a:ext cx="3038399" cy="464099"/>
          </a:xfrm>
          <a:prstGeom prst="rect">
            <a:avLst/>
          </a:prstGeom>
        </p:spPr>
        <p:txBody>
          <a:bodyPr anchorCtr="0" anchor="b" bIns="46575" lIns="93175" rIns="93175" tIns="46575">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7" name="Shape 197"/>
        <p:cNvGrpSpPr/>
        <p:nvPr/>
      </p:nvGrpSpPr>
      <p:grpSpPr>
        <a:xfrm>
          <a:off x="0" y="0"/>
          <a:ext cx="0" cy="0"/>
          <a:chOff x="0" y="0"/>
          <a:chExt cx="0" cy="0"/>
        </a:xfrm>
      </p:grpSpPr>
      <p:sp>
        <p:nvSpPr>
          <p:cNvPr id="198" name="Shape 198"/>
          <p:cNvSpPr/>
          <p:nvPr>
            <p:ph idx="2" type="sldImg"/>
          </p:nvPr>
        </p:nvSpPr>
        <p:spPr>
          <a:xfrm>
            <a:off x="1175835" y="696276"/>
            <a:ext cx="46586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99" name="Shape 199"/>
          <p:cNvSpPr txBox="1"/>
          <p:nvPr>
            <p:ph idx="1" type="body"/>
          </p:nvPr>
        </p:nvSpPr>
        <p:spPr>
          <a:xfrm>
            <a:off x="701039" y="4416107"/>
            <a:ext cx="5608500" cy="4182299"/>
          </a:xfrm>
          <a:prstGeom prst="rect">
            <a:avLst/>
          </a:prstGeom>
        </p:spPr>
        <p:txBody>
          <a:bodyPr anchorCtr="0" anchor="t" bIns="91425" lIns="91425" rIns="91425" tIns="91425">
            <a:noAutofit/>
          </a:bodyPr>
          <a:lstStyle/>
          <a:p>
            <a:pPr lvl="0" rtl="0">
              <a:spcBef>
                <a:spcPts val="0"/>
              </a:spcBef>
              <a:buNone/>
            </a:pPr>
            <a:r>
              <a:rPr lang="en-US"/>
              <a:t>Supporting the initial collection level discovery are features like summaries, user ratings, and related similar datasets (all supported by OneStops robust underlying standardized data, metadata, and infrastructure), all helping the user find a product they want to dig deeper into...</a:t>
            </a:r>
          </a:p>
        </p:txBody>
      </p:sp>
      <p:sp>
        <p:nvSpPr>
          <p:cNvPr id="200" name="Shape 200"/>
          <p:cNvSpPr txBox="1"/>
          <p:nvPr>
            <p:ph idx="12" type="sldNum"/>
          </p:nvPr>
        </p:nvSpPr>
        <p:spPr>
          <a:xfrm>
            <a:off x="3970435" y="8830625"/>
            <a:ext cx="3038399" cy="464099"/>
          </a:xfrm>
          <a:prstGeom prst="rect">
            <a:avLst/>
          </a:prstGeom>
        </p:spPr>
        <p:txBody>
          <a:bodyPr anchorCtr="0" anchor="b" bIns="46575" lIns="93175" rIns="93175" tIns="46575">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0" name="Shape 210"/>
        <p:cNvGrpSpPr/>
        <p:nvPr/>
      </p:nvGrpSpPr>
      <p:grpSpPr>
        <a:xfrm>
          <a:off x="0" y="0"/>
          <a:ext cx="0" cy="0"/>
          <a:chOff x="0" y="0"/>
          <a:chExt cx="0" cy="0"/>
        </a:xfrm>
      </p:grpSpPr>
      <p:sp>
        <p:nvSpPr>
          <p:cNvPr id="211" name="Shape 211"/>
          <p:cNvSpPr/>
          <p:nvPr>
            <p:ph idx="2" type="sldImg"/>
          </p:nvPr>
        </p:nvSpPr>
        <p:spPr>
          <a:xfrm>
            <a:off x="1175835" y="696276"/>
            <a:ext cx="46586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12" name="Shape 212"/>
          <p:cNvSpPr txBox="1"/>
          <p:nvPr>
            <p:ph idx="1" type="body"/>
          </p:nvPr>
        </p:nvSpPr>
        <p:spPr>
          <a:xfrm>
            <a:off x="701039" y="4416107"/>
            <a:ext cx="5608500" cy="4182299"/>
          </a:xfrm>
          <a:prstGeom prst="rect">
            <a:avLst/>
          </a:prstGeom>
        </p:spPr>
        <p:txBody>
          <a:bodyPr anchorCtr="0" anchor="t" bIns="91425" lIns="91425" rIns="91425" tIns="91425">
            <a:noAutofit/>
          </a:bodyPr>
          <a:lstStyle/>
          <a:p>
            <a:pPr lvl="0" rtl="0">
              <a:spcBef>
                <a:spcPts val="0"/>
              </a:spcBef>
              <a:buNone/>
            </a:pPr>
            <a:r>
              <a:rPr lang="en-US"/>
              <a:t>Query for granules and examine browser imagery… see detailed and direct links to immediately available services...</a:t>
            </a:r>
          </a:p>
        </p:txBody>
      </p:sp>
      <p:sp>
        <p:nvSpPr>
          <p:cNvPr id="213" name="Shape 213"/>
          <p:cNvSpPr txBox="1"/>
          <p:nvPr>
            <p:ph idx="12" type="sldNum"/>
          </p:nvPr>
        </p:nvSpPr>
        <p:spPr>
          <a:xfrm>
            <a:off x="3970435" y="8830625"/>
            <a:ext cx="3038399" cy="464099"/>
          </a:xfrm>
          <a:prstGeom prst="rect">
            <a:avLst/>
          </a:prstGeom>
        </p:spPr>
        <p:txBody>
          <a:bodyPr anchorCtr="0" anchor="b" bIns="46575" lIns="93175" rIns="93175" tIns="46575">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1175835" y="696276"/>
            <a:ext cx="46586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30" name="Shape 230"/>
          <p:cNvSpPr txBox="1"/>
          <p:nvPr>
            <p:ph idx="1" type="body"/>
          </p:nvPr>
        </p:nvSpPr>
        <p:spPr>
          <a:xfrm>
            <a:off x="701039" y="4416107"/>
            <a:ext cx="5608500" cy="4182299"/>
          </a:xfrm>
          <a:prstGeom prst="rect">
            <a:avLst/>
          </a:prstGeom>
        </p:spPr>
        <p:txBody>
          <a:bodyPr anchorCtr="0" anchor="t" bIns="91425" lIns="91425" rIns="91425" tIns="91425">
            <a:noAutofit/>
          </a:bodyPr>
          <a:lstStyle/>
          <a:p>
            <a:pPr lvl="0" rtl="0">
              <a:spcBef>
                <a:spcPts val="0"/>
              </a:spcBef>
              <a:buNone/>
            </a:pPr>
            <a:r>
              <a:rPr lang="en-US"/>
              <a:t>Generate a simple time series for applicable datasets, and get closer to the useful data needed to find those optimal shipping times and routes.</a:t>
            </a:r>
          </a:p>
        </p:txBody>
      </p:sp>
      <p:sp>
        <p:nvSpPr>
          <p:cNvPr id="231" name="Shape 231"/>
          <p:cNvSpPr txBox="1"/>
          <p:nvPr>
            <p:ph idx="12" type="sldNum"/>
          </p:nvPr>
        </p:nvSpPr>
        <p:spPr>
          <a:xfrm>
            <a:off x="3970435" y="8830625"/>
            <a:ext cx="3038399" cy="464099"/>
          </a:xfrm>
          <a:prstGeom prst="rect">
            <a:avLst/>
          </a:prstGeom>
        </p:spPr>
        <p:txBody>
          <a:bodyPr anchorCtr="0" anchor="b" bIns="46575" lIns="93175" rIns="93175" tIns="46575">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50" name="Shape 250"/>
        <p:cNvGrpSpPr/>
        <p:nvPr/>
      </p:nvGrpSpPr>
      <p:grpSpPr>
        <a:xfrm>
          <a:off x="0" y="0"/>
          <a:ext cx="0" cy="0"/>
          <a:chOff x="0" y="0"/>
          <a:chExt cx="0" cy="0"/>
        </a:xfrm>
      </p:grpSpPr>
      <p:sp>
        <p:nvSpPr>
          <p:cNvPr id="251" name="Shape 251"/>
          <p:cNvSpPr txBox="1"/>
          <p:nvPr>
            <p:ph idx="1" type="body"/>
          </p:nvPr>
        </p:nvSpPr>
        <p:spPr>
          <a:xfrm>
            <a:off x="701675" y="4416428"/>
            <a:ext cx="5607048" cy="4183063"/>
          </a:xfrm>
          <a:prstGeom prst="rect">
            <a:avLst/>
          </a:prstGeom>
        </p:spPr>
        <p:txBody>
          <a:bodyPr anchorCtr="0" anchor="t" bIns="91425" lIns="91425" rIns="91425" tIns="91425">
            <a:noAutofit/>
          </a:bodyPr>
          <a:lstStyle/>
          <a:p>
            <a:pPr lvl="0">
              <a:spcBef>
                <a:spcPts val="0"/>
              </a:spcBef>
              <a:buNone/>
            </a:pPr>
            <a:r>
              <a:t/>
            </a:r>
            <a:endParaRPr/>
          </a:p>
        </p:txBody>
      </p:sp>
      <p:sp>
        <p:nvSpPr>
          <p:cNvPr id="252" name="Shape 252"/>
          <p:cNvSpPr/>
          <p:nvPr>
            <p:ph idx="2" type="sldImg"/>
          </p:nvPr>
        </p:nvSpPr>
        <p:spPr>
          <a:xfrm>
            <a:off x="1181100" y="696912"/>
            <a:ext cx="4648198"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0" name="Shape 270"/>
        <p:cNvGrpSpPr/>
        <p:nvPr/>
      </p:nvGrpSpPr>
      <p:grpSpPr>
        <a:xfrm>
          <a:off x="0" y="0"/>
          <a:ext cx="0" cy="0"/>
          <a:chOff x="0" y="0"/>
          <a:chExt cx="0" cy="0"/>
        </a:xfrm>
      </p:grpSpPr>
      <p:sp>
        <p:nvSpPr>
          <p:cNvPr id="271" name="Shape 271"/>
          <p:cNvSpPr txBox="1"/>
          <p:nvPr>
            <p:ph idx="1" type="body"/>
          </p:nvPr>
        </p:nvSpPr>
        <p:spPr>
          <a:xfrm>
            <a:off x="701675" y="4416428"/>
            <a:ext cx="5607048" cy="4183063"/>
          </a:xfrm>
          <a:prstGeom prst="rect">
            <a:avLst/>
          </a:prstGeom>
        </p:spPr>
        <p:txBody>
          <a:bodyPr anchorCtr="0" anchor="t" bIns="91425" lIns="91425" rIns="91425" tIns="91425">
            <a:noAutofit/>
          </a:bodyPr>
          <a:lstStyle/>
          <a:p>
            <a:pPr lvl="0">
              <a:spcBef>
                <a:spcPts val="0"/>
              </a:spcBef>
              <a:buNone/>
            </a:pPr>
            <a:r>
              <a:t/>
            </a:r>
            <a:endParaRPr/>
          </a:p>
        </p:txBody>
      </p:sp>
      <p:sp>
        <p:nvSpPr>
          <p:cNvPr id="272" name="Shape 272"/>
          <p:cNvSpPr/>
          <p:nvPr>
            <p:ph idx="2" type="sldImg"/>
          </p:nvPr>
        </p:nvSpPr>
        <p:spPr>
          <a:xfrm>
            <a:off x="1181100" y="696912"/>
            <a:ext cx="4648198"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7" name="Shape 277"/>
        <p:cNvGrpSpPr/>
        <p:nvPr/>
      </p:nvGrpSpPr>
      <p:grpSpPr>
        <a:xfrm>
          <a:off x="0" y="0"/>
          <a:ext cx="0" cy="0"/>
          <a:chOff x="0" y="0"/>
          <a:chExt cx="0" cy="0"/>
        </a:xfrm>
      </p:grpSpPr>
      <p:sp>
        <p:nvSpPr>
          <p:cNvPr id="278" name="Shape 278"/>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279" name="Shape 279"/>
          <p:cNvSpPr txBox="1"/>
          <p:nvPr>
            <p:ph idx="1" type="body"/>
          </p:nvPr>
        </p:nvSpPr>
        <p:spPr>
          <a:xfrm>
            <a:off x="701675" y="4416428"/>
            <a:ext cx="5606999" cy="4183200"/>
          </a:xfrm>
          <a:prstGeom prst="rect">
            <a:avLst/>
          </a:prstGeom>
        </p:spPr>
        <p:txBody>
          <a:bodyPr anchorCtr="0" anchor="t" bIns="91425" lIns="91425" rIns="91425" tIns="91425">
            <a:noAutofit/>
          </a:bodyPr>
          <a:lstStyle/>
          <a:p>
            <a:pPr lvl="0">
              <a:spcBef>
                <a:spcPts val="0"/>
              </a:spcBef>
              <a:buNone/>
            </a:pPr>
            <a:r>
              <a:t/>
            </a:r>
            <a:endParaRPr/>
          </a:p>
        </p:txBody>
      </p:sp>
      <p:sp>
        <p:nvSpPr>
          <p:cNvPr id="280" name="Shape 280"/>
          <p:cNvSpPr txBox="1"/>
          <p:nvPr>
            <p:ph idx="12" type="sldNum"/>
          </p:nvPr>
        </p:nvSpPr>
        <p:spPr>
          <a:xfrm>
            <a:off x="3970344" y="8829675"/>
            <a:ext cx="3038399" cy="465000"/>
          </a:xfrm>
          <a:prstGeom prst="rect">
            <a:avLst/>
          </a:prstGeom>
        </p:spPr>
        <p:txBody>
          <a:bodyPr anchorCtr="0" anchor="b" bIns="46575" lIns="93175" rIns="93175" tIns="46575">
            <a:noAutofit/>
          </a:bodyPr>
          <a:lstStyle/>
          <a:p>
            <a:pPr lvl="0">
              <a:spcBef>
                <a:spcPts val="0"/>
              </a:spcBef>
              <a:buClr>
                <a:schemeClr val="dk1"/>
              </a:buClr>
              <a:buSzPct val="25000"/>
              <a:buFont typeface="Calibri"/>
              <a:buNone/>
            </a:pPr>
            <a:fld id="{00000000-1234-1234-1234-123412341234}" type="slidenum">
              <a:rPr lang="en-US"/>
              <a:t>‹#›</a:t>
            </a:fld>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04" name="Shape 304"/>
        <p:cNvGrpSpPr/>
        <p:nvPr/>
      </p:nvGrpSpPr>
      <p:grpSpPr>
        <a:xfrm>
          <a:off x="0" y="0"/>
          <a:ext cx="0" cy="0"/>
          <a:chOff x="0" y="0"/>
          <a:chExt cx="0" cy="0"/>
        </a:xfrm>
      </p:grpSpPr>
      <p:sp>
        <p:nvSpPr>
          <p:cNvPr id="305" name="Shape 305"/>
          <p:cNvSpPr txBox="1"/>
          <p:nvPr>
            <p:ph idx="1" type="body"/>
          </p:nvPr>
        </p:nvSpPr>
        <p:spPr>
          <a:xfrm>
            <a:off x="701675" y="4416428"/>
            <a:ext cx="5607048" cy="4183063"/>
          </a:xfrm>
          <a:prstGeom prst="rect">
            <a:avLst/>
          </a:prstGeom>
        </p:spPr>
        <p:txBody>
          <a:bodyPr anchorCtr="0" anchor="t" bIns="91425" lIns="91425" rIns="91425" tIns="91425">
            <a:noAutofit/>
          </a:bodyPr>
          <a:lstStyle/>
          <a:p>
            <a:pPr lvl="0">
              <a:spcBef>
                <a:spcPts val="0"/>
              </a:spcBef>
              <a:buNone/>
            </a:pPr>
            <a:r>
              <a:t/>
            </a:r>
            <a:endParaRPr/>
          </a:p>
        </p:txBody>
      </p:sp>
      <p:sp>
        <p:nvSpPr>
          <p:cNvPr id="306" name="Shape 306"/>
          <p:cNvSpPr/>
          <p:nvPr>
            <p:ph idx="2" type="sldImg"/>
          </p:nvPr>
        </p:nvSpPr>
        <p:spPr>
          <a:xfrm>
            <a:off x="1181100" y="696912"/>
            <a:ext cx="4648198"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13" name="Shape 313"/>
        <p:cNvGrpSpPr/>
        <p:nvPr/>
      </p:nvGrpSpPr>
      <p:grpSpPr>
        <a:xfrm>
          <a:off x="0" y="0"/>
          <a:ext cx="0" cy="0"/>
          <a:chOff x="0" y="0"/>
          <a:chExt cx="0" cy="0"/>
        </a:xfrm>
      </p:grpSpPr>
      <p:sp>
        <p:nvSpPr>
          <p:cNvPr id="314" name="Shape 314"/>
          <p:cNvSpPr txBox="1"/>
          <p:nvPr>
            <p:ph idx="1" type="body"/>
          </p:nvPr>
        </p:nvSpPr>
        <p:spPr>
          <a:xfrm>
            <a:off x="701675" y="4416428"/>
            <a:ext cx="5607048" cy="4183063"/>
          </a:xfrm>
          <a:prstGeom prst="rect">
            <a:avLst/>
          </a:prstGeom>
        </p:spPr>
        <p:txBody>
          <a:bodyPr anchorCtr="0" anchor="t" bIns="91425" lIns="91425" rIns="91425" tIns="91425">
            <a:noAutofit/>
          </a:bodyPr>
          <a:lstStyle/>
          <a:p>
            <a:pPr lvl="0">
              <a:spcBef>
                <a:spcPts val="0"/>
              </a:spcBef>
              <a:buNone/>
            </a:pPr>
            <a:r>
              <a:t/>
            </a:r>
            <a:endParaRPr/>
          </a:p>
        </p:txBody>
      </p:sp>
      <p:sp>
        <p:nvSpPr>
          <p:cNvPr id="315" name="Shape 315"/>
          <p:cNvSpPr/>
          <p:nvPr>
            <p:ph idx="2" type="sldImg"/>
          </p:nvPr>
        </p:nvSpPr>
        <p:spPr>
          <a:xfrm>
            <a:off x="1181100" y="696912"/>
            <a:ext cx="4648198"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0" name="Shape 320"/>
        <p:cNvGrpSpPr/>
        <p:nvPr/>
      </p:nvGrpSpPr>
      <p:grpSpPr>
        <a:xfrm>
          <a:off x="0" y="0"/>
          <a:ext cx="0" cy="0"/>
          <a:chOff x="0" y="0"/>
          <a:chExt cx="0" cy="0"/>
        </a:xfrm>
      </p:grpSpPr>
      <p:sp>
        <p:nvSpPr>
          <p:cNvPr id="321" name="Shape 321"/>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22" name="Shape 322"/>
          <p:cNvSpPr txBox="1"/>
          <p:nvPr>
            <p:ph idx="1" type="body"/>
          </p:nvPr>
        </p:nvSpPr>
        <p:spPr>
          <a:xfrm>
            <a:off x="701675" y="4416428"/>
            <a:ext cx="5606999" cy="4183200"/>
          </a:xfrm>
          <a:prstGeom prst="rect">
            <a:avLst/>
          </a:prstGeom>
        </p:spPr>
        <p:txBody>
          <a:bodyPr anchorCtr="0" anchor="t" bIns="91425" lIns="91425" rIns="91425" tIns="91425">
            <a:noAutofit/>
          </a:bodyPr>
          <a:lstStyle/>
          <a:p>
            <a:pPr lvl="0">
              <a:spcBef>
                <a:spcPts val="0"/>
              </a:spcBef>
              <a:buNone/>
            </a:pPr>
            <a:r>
              <a:t/>
            </a:r>
            <a:endParaRPr/>
          </a:p>
        </p:txBody>
      </p:sp>
      <p:sp>
        <p:nvSpPr>
          <p:cNvPr id="323" name="Shape 323"/>
          <p:cNvSpPr txBox="1"/>
          <p:nvPr>
            <p:ph idx="12" type="sldNum"/>
          </p:nvPr>
        </p:nvSpPr>
        <p:spPr>
          <a:xfrm>
            <a:off x="3970344" y="8829675"/>
            <a:ext cx="3038399" cy="465000"/>
          </a:xfrm>
          <a:prstGeom prst="rect">
            <a:avLst/>
          </a:prstGeom>
        </p:spPr>
        <p:txBody>
          <a:bodyPr anchorCtr="0" anchor="b" bIns="46575" lIns="93175" rIns="93175" tIns="46575">
            <a:noAutofit/>
          </a:bodyPr>
          <a:lstStyle/>
          <a:p>
            <a:pPr lvl="0">
              <a:spcBef>
                <a:spcPts val="0"/>
              </a:spcBef>
              <a:buClr>
                <a:schemeClr val="dk1"/>
              </a:buClr>
              <a:buSzPct val="25000"/>
              <a:buFont typeface="Calibri"/>
              <a:buNone/>
            </a:pPr>
            <a:fld id="{00000000-1234-1234-1234-123412341234}" type="slidenum">
              <a:rPr lang="en-US"/>
              <a:t>‹#›</a:t>
            </a:fld>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7" name="Shape 107"/>
          <p:cNvSpPr txBox="1"/>
          <p:nvPr>
            <p:ph idx="1" type="body"/>
          </p:nvPr>
        </p:nvSpPr>
        <p:spPr>
          <a:xfrm>
            <a:off x="701675" y="4416428"/>
            <a:ext cx="5606999" cy="4183200"/>
          </a:xfrm>
          <a:prstGeom prst="rect">
            <a:avLst/>
          </a:prstGeom>
        </p:spPr>
        <p:txBody>
          <a:bodyPr anchorCtr="0" anchor="t" bIns="91425" lIns="91425" rIns="91425" tIns="91425">
            <a:noAutofit/>
          </a:bodyPr>
          <a:lstStyle/>
          <a:p>
            <a:pPr lvl="0">
              <a:spcBef>
                <a:spcPts val="0"/>
              </a:spcBef>
              <a:buNone/>
            </a:pPr>
            <a:r>
              <a:t/>
            </a:r>
            <a:endParaRPr/>
          </a:p>
        </p:txBody>
      </p:sp>
      <p:sp>
        <p:nvSpPr>
          <p:cNvPr id="108" name="Shape 108"/>
          <p:cNvSpPr txBox="1"/>
          <p:nvPr>
            <p:ph idx="12" type="sldNum"/>
          </p:nvPr>
        </p:nvSpPr>
        <p:spPr>
          <a:xfrm>
            <a:off x="3970344" y="8829675"/>
            <a:ext cx="3038399" cy="465000"/>
          </a:xfrm>
          <a:prstGeom prst="rect">
            <a:avLst/>
          </a:prstGeom>
        </p:spPr>
        <p:txBody>
          <a:bodyPr anchorCtr="0" anchor="b" bIns="46575" lIns="93175" rIns="93175" tIns="46575">
            <a:noAutofit/>
          </a:bodyPr>
          <a:lstStyle/>
          <a:p>
            <a:pPr lvl="0">
              <a:spcBef>
                <a:spcPts val="0"/>
              </a:spcBef>
              <a:buClr>
                <a:schemeClr val="dk1"/>
              </a:buClr>
              <a:buSzPct val="25000"/>
              <a:buFont typeface="Calibri"/>
              <a:buNone/>
            </a:pPr>
            <a:fld id="{00000000-1234-1234-1234-123412341234}" type="slidenum">
              <a:rPr lang="en-US"/>
              <a:t>‹#›</a:t>
            </a:fld>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28" name="Shape 328"/>
        <p:cNvGrpSpPr/>
        <p:nvPr/>
      </p:nvGrpSpPr>
      <p:grpSpPr>
        <a:xfrm>
          <a:off x="0" y="0"/>
          <a:ext cx="0" cy="0"/>
          <a:chOff x="0" y="0"/>
          <a:chExt cx="0" cy="0"/>
        </a:xfrm>
      </p:grpSpPr>
      <p:sp>
        <p:nvSpPr>
          <p:cNvPr id="329" name="Shape 329"/>
          <p:cNvSpPr txBox="1"/>
          <p:nvPr>
            <p:ph idx="1" type="body"/>
          </p:nvPr>
        </p:nvSpPr>
        <p:spPr>
          <a:xfrm>
            <a:off x="701675" y="4416428"/>
            <a:ext cx="5607048" cy="4183063"/>
          </a:xfrm>
          <a:prstGeom prst="rect">
            <a:avLst/>
          </a:prstGeom>
        </p:spPr>
        <p:txBody>
          <a:bodyPr anchorCtr="0" anchor="t" bIns="91425" lIns="91425" rIns="91425" tIns="91425">
            <a:noAutofit/>
          </a:bodyPr>
          <a:lstStyle/>
          <a:p>
            <a:pPr lvl="0">
              <a:spcBef>
                <a:spcPts val="0"/>
              </a:spcBef>
              <a:buNone/>
            </a:pPr>
            <a:r>
              <a:t/>
            </a:r>
            <a:endParaRPr/>
          </a:p>
        </p:txBody>
      </p:sp>
      <p:sp>
        <p:nvSpPr>
          <p:cNvPr id="330" name="Shape 330"/>
          <p:cNvSpPr/>
          <p:nvPr>
            <p:ph idx="2" type="sldImg"/>
          </p:nvPr>
        </p:nvSpPr>
        <p:spPr>
          <a:xfrm>
            <a:off x="1181100" y="696912"/>
            <a:ext cx="4648198"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35" name="Shape 335"/>
        <p:cNvGrpSpPr/>
        <p:nvPr/>
      </p:nvGrpSpPr>
      <p:grpSpPr>
        <a:xfrm>
          <a:off x="0" y="0"/>
          <a:ext cx="0" cy="0"/>
          <a:chOff x="0" y="0"/>
          <a:chExt cx="0" cy="0"/>
        </a:xfrm>
      </p:grpSpPr>
      <p:sp>
        <p:nvSpPr>
          <p:cNvPr id="336" name="Shape 336"/>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37" name="Shape 337"/>
          <p:cNvSpPr txBox="1"/>
          <p:nvPr>
            <p:ph idx="1" type="body"/>
          </p:nvPr>
        </p:nvSpPr>
        <p:spPr>
          <a:xfrm>
            <a:off x="701675" y="4416428"/>
            <a:ext cx="5606999" cy="4183200"/>
          </a:xfrm>
          <a:prstGeom prst="rect">
            <a:avLst/>
          </a:prstGeom>
        </p:spPr>
        <p:txBody>
          <a:bodyPr anchorCtr="0" anchor="t" bIns="91425" lIns="91425" rIns="91425" tIns="91425">
            <a:noAutofit/>
          </a:bodyPr>
          <a:lstStyle/>
          <a:p>
            <a:pPr lvl="0">
              <a:spcBef>
                <a:spcPts val="0"/>
              </a:spcBef>
              <a:buNone/>
            </a:pPr>
            <a:r>
              <a:t/>
            </a:r>
            <a:endParaRPr/>
          </a:p>
        </p:txBody>
      </p:sp>
      <p:sp>
        <p:nvSpPr>
          <p:cNvPr id="338" name="Shape 338"/>
          <p:cNvSpPr txBox="1"/>
          <p:nvPr>
            <p:ph idx="12" type="sldNum"/>
          </p:nvPr>
        </p:nvSpPr>
        <p:spPr>
          <a:xfrm>
            <a:off x="3970344" y="8829675"/>
            <a:ext cx="3038399" cy="465000"/>
          </a:xfrm>
          <a:prstGeom prst="rect">
            <a:avLst/>
          </a:prstGeom>
        </p:spPr>
        <p:txBody>
          <a:bodyPr anchorCtr="0" anchor="b" bIns="46575" lIns="93175" rIns="93175" tIns="46575">
            <a:noAutofit/>
          </a:bodyPr>
          <a:lstStyle/>
          <a:p>
            <a:pPr lvl="0">
              <a:spcBef>
                <a:spcPts val="0"/>
              </a:spcBef>
              <a:buClr>
                <a:schemeClr val="dk1"/>
              </a:buClr>
              <a:buSzPct val="25000"/>
              <a:buFont typeface="Calibri"/>
              <a:buNone/>
            </a:pPr>
            <a:fld id="{00000000-1234-1234-1234-123412341234}" type="slidenum">
              <a:rPr lang="en-US"/>
              <a:t>‹#›</a:t>
            </a:fld>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43" name="Shape 343"/>
        <p:cNvGrpSpPr/>
        <p:nvPr/>
      </p:nvGrpSpPr>
      <p:grpSpPr>
        <a:xfrm>
          <a:off x="0" y="0"/>
          <a:ext cx="0" cy="0"/>
          <a:chOff x="0" y="0"/>
          <a:chExt cx="0" cy="0"/>
        </a:xfrm>
      </p:grpSpPr>
      <p:sp>
        <p:nvSpPr>
          <p:cNvPr id="344" name="Shape 344"/>
          <p:cNvSpPr txBox="1"/>
          <p:nvPr>
            <p:ph idx="1" type="body"/>
          </p:nvPr>
        </p:nvSpPr>
        <p:spPr>
          <a:xfrm>
            <a:off x="701675" y="4416428"/>
            <a:ext cx="5606999" cy="4183200"/>
          </a:xfrm>
          <a:prstGeom prst="rect">
            <a:avLst/>
          </a:prstGeom>
        </p:spPr>
        <p:txBody>
          <a:bodyPr anchorCtr="0" anchor="t" bIns="91425" lIns="91425" rIns="91425" tIns="91425">
            <a:noAutofit/>
          </a:bodyPr>
          <a:lstStyle/>
          <a:p>
            <a:pPr lvl="0" rtl="0">
              <a:spcBef>
                <a:spcPts val="0"/>
              </a:spcBef>
              <a:buNone/>
            </a:pPr>
            <a:r>
              <a:t/>
            </a:r>
            <a:endParaRPr/>
          </a:p>
        </p:txBody>
      </p:sp>
      <p:sp>
        <p:nvSpPr>
          <p:cNvPr id="345" name="Shape 345"/>
          <p:cNvSpPr/>
          <p:nvPr>
            <p:ph idx="2" type="sldImg"/>
          </p:nvPr>
        </p:nvSpPr>
        <p:spPr>
          <a:xfrm>
            <a:off x="1181100" y="696912"/>
            <a:ext cx="46481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350" name="Shape 350"/>
        <p:cNvGrpSpPr/>
        <p:nvPr/>
      </p:nvGrpSpPr>
      <p:grpSpPr>
        <a:xfrm>
          <a:off x="0" y="0"/>
          <a:ext cx="0" cy="0"/>
          <a:chOff x="0" y="0"/>
          <a:chExt cx="0" cy="0"/>
        </a:xfrm>
      </p:grpSpPr>
      <p:sp>
        <p:nvSpPr>
          <p:cNvPr id="351" name="Shape 351"/>
          <p:cNvSpPr txBox="1"/>
          <p:nvPr>
            <p:ph idx="1" type="body"/>
          </p:nvPr>
        </p:nvSpPr>
        <p:spPr>
          <a:xfrm>
            <a:off x="701675" y="4416428"/>
            <a:ext cx="5607048" cy="4183063"/>
          </a:xfrm>
          <a:prstGeom prst="rect">
            <a:avLst/>
          </a:prstGeom>
        </p:spPr>
        <p:txBody>
          <a:bodyPr anchorCtr="0" anchor="t" bIns="91425" lIns="91425" rIns="91425" tIns="91425">
            <a:noAutofit/>
          </a:bodyPr>
          <a:lstStyle/>
          <a:p>
            <a:pPr lvl="0">
              <a:spcBef>
                <a:spcPts val="0"/>
              </a:spcBef>
              <a:buNone/>
            </a:pPr>
            <a:r>
              <a:t/>
            </a:r>
            <a:endParaRPr/>
          </a:p>
        </p:txBody>
      </p:sp>
      <p:sp>
        <p:nvSpPr>
          <p:cNvPr id="352" name="Shape 352"/>
          <p:cNvSpPr/>
          <p:nvPr>
            <p:ph idx="2" type="sldImg"/>
          </p:nvPr>
        </p:nvSpPr>
        <p:spPr>
          <a:xfrm>
            <a:off x="1181100" y="696912"/>
            <a:ext cx="4648198"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txBox="1"/>
          <p:nvPr>
            <p:ph idx="1" type="body"/>
          </p:nvPr>
        </p:nvSpPr>
        <p:spPr>
          <a:xfrm>
            <a:off x="701675" y="4416428"/>
            <a:ext cx="5607048" cy="4183063"/>
          </a:xfrm>
          <a:prstGeom prst="rect">
            <a:avLst/>
          </a:prstGeom>
        </p:spPr>
        <p:txBody>
          <a:bodyPr anchorCtr="0" anchor="t" bIns="91425" lIns="91425" rIns="91425" tIns="91425">
            <a:noAutofit/>
          </a:bodyPr>
          <a:lstStyle/>
          <a:p>
            <a:pPr lvl="0">
              <a:spcBef>
                <a:spcPts val="0"/>
              </a:spcBef>
              <a:buNone/>
            </a:pPr>
            <a:r>
              <a:t/>
            </a:r>
            <a:endParaRPr/>
          </a:p>
        </p:txBody>
      </p:sp>
      <p:sp>
        <p:nvSpPr>
          <p:cNvPr id="115" name="Shape 115"/>
          <p:cNvSpPr/>
          <p:nvPr>
            <p:ph idx="2" type="sldImg"/>
          </p:nvPr>
        </p:nvSpPr>
        <p:spPr>
          <a:xfrm>
            <a:off x="1181100" y="696912"/>
            <a:ext cx="4648198"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txBox="1"/>
          <p:nvPr>
            <p:ph idx="1" type="body"/>
          </p:nvPr>
        </p:nvSpPr>
        <p:spPr>
          <a:xfrm>
            <a:off x="701675" y="4416428"/>
            <a:ext cx="5607048" cy="4183063"/>
          </a:xfrm>
          <a:prstGeom prst="rect">
            <a:avLst/>
          </a:prstGeom>
        </p:spPr>
        <p:txBody>
          <a:bodyPr anchorCtr="0" anchor="t" bIns="91425" lIns="91425" rIns="91425" tIns="91425">
            <a:noAutofit/>
          </a:bodyPr>
          <a:lstStyle/>
          <a:p>
            <a:pPr lvl="0">
              <a:spcBef>
                <a:spcPts val="0"/>
              </a:spcBef>
              <a:buNone/>
            </a:pPr>
            <a:r>
              <a:t/>
            </a:r>
            <a:endParaRPr/>
          </a:p>
        </p:txBody>
      </p:sp>
      <p:sp>
        <p:nvSpPr>
          <p:cNvPr id="122" name="Shape 122"/>
          <p:cNvSpPr/>
          <p:nvPr>
            <p:ph idx="2" type="sldImg"/>
          </p:nvPr>
        </p:nvSpPr>
        <p:spPr>
          <a:xfrm>
            <a:off x="1181100" y="696912"/>
            <a:ext cx="4648198"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8" name="Shape 128"/>
        <p:cNvGrpSpPr/>
        <p:nvPr/>
      </p:nvGrpSpPr>
      <p:grpSpPr>
        <a:xfrm>
          <a:off x="0" y="0"/>
          <a:ext cx="0" cy="0"/>
          <a:chOff x="0" y="0"/>
          <a:chExt cx="0" cy="0"/>
        </a:xfrm>
      </p:grpSpPr>
      <p:sp>
        <p:nvSpPr>
          <p:cNvPr id="129" name="Shape 129"/>
          <p:cNvSpPr txBox="1"/>
          <p:nvPr>
            <p:ph idx="1" type="body"/>
          </p:nvPr>
        </p:nvSpPr>
        <p:spPr>
          <a:xfrm>
            <a:off x="701675" y="4416428"/>
            <a:ext cx="5607048" cy="4183063"/>
          </a:xfrm>
          <a:prstGeom prst="rect">
            <a:avLst/>
          </a:prstGeom>
        </p:spPr>
        <p:txBody>
          <a:bodyPr anchorCtr="0" anchor="t" bIns="91425" lIns="91425" rIns="91425" tIns="91425">
            <a:noAutofit/>
          </a:bodyPr>
          <a:lstStyle/>
          <a:p>
            <a:pPr lvl="0">
              <a:spcBef>
                <a:spcPts val="0"/>
              </a:spcBef>
              <a:buNone/>
            </a:pPr>
            <a:r>
              <a:t/>
            </a:r>
            <a:endParaRPr/>
          </a:p>
        </p:txBody>
      </p:sp>
      <p:sp>
        <p:nvSpPr>
          <p:cNvPr id="130" name="Shape 130"/>
          <p:cNvSpPr/>
          <p:nvPr>
            <p:ph idx="2" type="sldImg"/>
          </p:nvPr>
        </p:nvSpPr>
        <p:spPr>
          <a:xfrm>
            <a:off x="1181100" y="696912"/>
            <a:ext cx="4648198"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5" name="Shape 135"/>
        <p:cNvGrpSpPr/>
        <p:nvPr/>
      </p:nvGrpSpPr>
      <p:grpSpPr>
        <a:xfrm>
          <a:off x="0" y="0"/>
          <a:ext cx="0" cy="0"/>
          <a:chOff x="0" y="0"/>
          <a:chExt cx="0" cy="0"/>
        </a:xfrm>
      </p:grpSpPr>
      <p:sp>
        <p:nvSpPr>
          <p:cNvPr id="136" name="Shape 136"/>
          <p:cNvSpPr txBox="1"/>
          <p:nvPr>
            <p:ph idx="1" type="body"/>
          </p:nvPr>
        </p:nvSpPr>
        <p:spPr>
          <a:xfrm>
            <a:off x="701675" y="4416428"/>
            <a:ext cx="5607048" cy="4183063"/>
          </a:xfrm>
          <a:prstGeom prst="rect">
            <a:avLst/>
          </a:prstGeom>
        </p:spPr>
        <p:txBody>
          <a:bodyPr anchorCtr="0" anchor="t" bIns="91425" lIns="91425" rIns="91425" tIns="91425">
            <a:noAutofit/>
          </a:bodyPr>
          <a:lstStyle/>
          <a:p>
            <a:pPr lvl="0">
              <a:spcBef>
                <a:spcPts val="0"/>
              </a:spcBef>
              <a:buNone/>
            </a:pPr>
            <a:r>
              <a:t/>
            </a:r>
            <a:endParaRPr/>
          </a:p>
        </p:txBody>
      </p:sp>
      <p:sp>
        <p:nvSpPr>
          <p:cNvPr id="137" name="Shape 137"/>
          <p:cNvSpPr/>
          <p:nvPr>
            <p:ph idx="2" type="sldImg"/>
          </p:nvPr>
        </p:nvSpPr>
        <p:spPr>
          <a:xfrm>
            <a:off x="1181100" y="696912"/>
            <a:ext cx="4648198" cy="348615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6" name="Shape 146"/>
        <p:cNvGrpSpPr/>
        <p:nvPr/>
      </p:nvGrpSpPr>
      <p:grpSpPr>
        <a:xfrm>
          <a:off x="0" y="0"/>
          <a:ext cx="0" cy="0"/>
          <a:chOff x="0" y="0"/>
          <a:chExt cx="0" cy="0"/>
        </a:xfrm>
      </p:grpSpPr>
      <p:sp>
        <p:nvSpPr>
          <p:cNvPr id="147" name="Shape 147"/>
          <p:cNvSpPr/>
          <p:nvPr>
            <p:ph idx="2" type="sldImg"/>
          </p:nvPr>
        </p:nvSpPr>
        <p:spPr>
          <a:xfrm>
            <a:off x="1175835" y="696276"/>
            <a:ext cx="46586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48" name="Shape 148"/>
          <p:cNvSpPr txBox="1"/>
          <p:nvPr>
            <p:ph idx="1" type="body"/>
          </p:nvPr>
        </p:nvSpPr>
        <p:spPr>
          <a:xfrm>
            <a:off x="701039" y="4416107"/>
            <a:ext cx="5608500" cy="4182299"/>
          </a:xfrm>
          <a:prstGeom prst="rect">
            <a:avLst/>
          </a:prstGeom>
        </p:spPr>
        <p:txBody>
          <a:bodyPr anchorCtr="0" anchor="t" bIns="91425" lIns="91425" rIns="91425" tIns="91425">
            <a:noAutofit/>
          </a:bodyPr>
          <a:lstStyle/>
          <a:p>
            <a:pPr lvl="0" rtl="0">
              <a:spcBef>
                <a:spcPts val="0"/>
              </a:spcBef>
              <a:buNone/>
            </a:pPr>
            <a:r>
              <a:rPr lang="en-US"/>
              <a:t>What value we are adding.</a:t>
            </a:r>
          </a:p>
        </p:txBody>
      </p:sp>
      <p:sp>
        <p:nvSpPr>
          <p:cNvPr id="149" name="Shape 149"/>
          <p:cNvSpPr txBox="1"/>
          <p:nvPr>
            <p:ph idx="12" type="sldNum"/>
          </p:nvPr>
        </p:nvSpPr>
        <p:spPr>
          <a:xfrm>
            <a:off x="3970435" y="8830625"/>
            <a:ext cx="3038399" cy="464099"/>
          </a:xfrm>
          <a:prstGeom prst="rect">
            <a:avLst/>
          </a:prstGeom>
        </p:spPr>
        <p:txBody>
          <a:bodyPr anchorCtr="0" anchor="b" bIns="46575" lIns="93175" rIns="93175" tIns="46575">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1175835" y="696276"/>
            <a:ext cx="46586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57" name="Shape 157"/>
          <p:cNvSpPr txBox="1"/>
          <p:nvPr>
            <p:ph idx="1" type="body"/>
          </p:nvPr>
        </p:nvSpPr>
        <p:spPr>
          <a:xfrm>
            <a:off x="701039" y="4416107"/>
            <a:ext cx="5608500" cy="4182299"/>
          </a:xfrm>
          <a:prstGeom prst="rect">
            <a:avLst/>
          </a:prstGeom>
        </p:spPr>
        <p:txBody>
          <a:bodyPr anchorCtr="0" anchor="t" bIns="91425" lIns="91425" rIns="91425" tIns="91425">
            <a:noAutofit/>
          </a:bodyPr>
          <a:lstStyle/>
          <a:p>
            <a:pPr lvl="0" rtl="0">
              <a:spcBef>
                <a:spcPts val="0"/>
              </a:spcBef>
              <a:buNone/>
            </a:pPr>
            <a:r>
              <a:rPr lang="en-US"/>
              <a:t>How we will do it.  Five slides are visuals to help see what OneStop will look like.</a:t>
            </a:r>
          </a:p>
        </p:txBody>
      </p:sp>
      <p:sp>
        <p:nvSpPr>
          <p:cNvPr id="158" name="Shape 158"/>
          <p:cNvSpPr txBox="1"/>
          <p:nvPr>
            <p:ph idx="12" type="sldNum"/>
          </p:nvPr>
        </p:nvSpPr>
        <p:spPr>
          <a:xfrm>
            <a:off x="3970435" y="8830625"/>
            <a:ext cx="3038399" cy="464099"/>
          </a:xfrm>
          <a:prstGeom prst="rect">
            <a:avLst/>
          </a:prstGeom>
        </p:spPr>
        <p:txBody>
          <a:bodyPr anchorCtr="0" anchor="b" bIns="46575" lIns="93175" rIns="93175" tIns="46575">
            <a:noAutofit/>
          </a:bodyPr>
          <a:lstStyle/>
          <a:p>
            <a:pPr lvl="0" rtl="0">
              <a:spcBef>
                <a:spcPts val="0"/>
              </a:spcBef>
              <a:buNone/>
            </a:pPr>
            <a:fld id="{00000000-1234-1234-1234-123412341234}" type="slidenum">
              <a:rPr lang="en-US"/>
              <a:t>‹#›</a:t>
            </a:fld>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1175835" y="696276"/>
            <a:ext cx="4658699" cy="3486299"/>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66" name="Shape 166"/>
          <p:cNvSpPr txBox="1"/>
          <p:nvPr>
            <p:ph idx="1" type="body"/>
          </p:nvPr>
        </p:nvSpPr>
        <p:spPr>
          <a:xfrm>
            <a:off x="701039" y="4416107"/>
            <a:ext cx="5608500" cy="4182299"/>
          </a:xfrm>
          <a:prstGeom prst="rect">
            <a:avLst/>
          </a:prstGeom>
        </p:spPr>
        <p:txBody>
          <a:bodyPr anchorCtr="0" anchor="t" bIns="91425" lIns="91425" rIns="91425" tIns="91425">
            <a:noAutofit/>
          </a:bodyPr>
          <a:lstStyle/>
          <a:p>
            <a:pPr lvl="0" rtl="0">
              <a:spcBef>
                <a:spcPts val="0"/>
              </a:spcBef>
              <a:buNone/>
            </a:pPr>
            <a:r>
              <a:rPr lang="en-US"/>
              <a:t>User Story:  Shipping company wants to find optimal times for delivering fragile cargo to Alaska.  Looking for patterns in low wind speed events, when seas are calm.  Today, with existing tape-based access, user makes a manual selection of a dataset they already know about, then select many granlues over a long period of time since they don’t know when the low wind events take place. Then, they wait for the granules to be retrieved from the tape robotics.. minutes to days.  Then they download them in bulk via FTP (if they can store that much data locally) and process them on their local hardware (if they have the right software and enough CPU cycles). </a:t>
            </a:r>
          </a:p>
          <a:p>
            <a:pPr lvl="0" rtl="0">
              <a:spcBef>
                <a:spcPts val="0"/>
              </a:spcBef>
              <a:buNone/>
            </a:pPr>
            <a:r>
              <a:t/>
            </a:r>
            <a:endParaRPr/>
          </a:p>
          <a:p>
            <a:pPr lvl="0" rtl="0">
              <a:spcBef>
                <a:spcPts val="0"/>
              </a:spcBef>
              <a:buNone/>
            </a:pPr>
            <a:r>
              <a:rPr lang="en-US"/>
              <a:t>Under OneStop, the process is transformed… highly visual interface enables discovery of available wind speed datasets.  Detailed landing pages can be viewed, and the right product identified.  Available services are summarized and options available to the user to dig deeper.  OneStop enables the modern way of interacting with Big Data… server side visualization and subset, cloud integration, support of mobile applications, etc.  THe next slides illustrate the benefits in more detail by walking through the rest of the user story...</a:t>
            </a:r>
          </a:p>
        </p:txBody>
      </p:sp>
      <p:sp>
        <p:nvSpPr>
          <p:cNvPr id="167" name="Shape 167"/>
          <p:cNvSpPr txBox="1"/>
          <p:nvPr>
            <p:ph idx="12" type="sldNum"/>
          </p:nvPr>
        </p:nvSpPr>
        <p:spPr>
          <a:xfrm>
            <a:off x="3970435" y="8830625"/>
            <a:ext cx="3038399" cy="464099"/>
          </a:xfrm>
          <a:prstGeom prst="rect">
            <a:avLst/>
          </a:prstGeom>
        </p:spPr>
        <p:txBody>
          <a:bodyPr anchorCtr="0" anchor="b" bIns="46575" lIns="93175" rIns="93175" tIns="46575">
            <a:noAutofit/>
          </a:bodyPr>
          <a:lstStyle/>
          <a:p>
            <a:pPr lvl="0" rtl="0">
              <a:spcBef>
                <a:spcPts val="0"/>
              </a:spcBef>
              <a:buNone/>
            </a:pPr>
            <a:fld id="{00000000-1234-1234-1234-123412341234}" type="slidenum">
              <a:rPr lang="en-US"/>
              <a:t>‹#›</a:t>
            </a:fld>
          </a:p>
        </p:txBody>
      </p:sp>
    </p:spTree>
  </p:cSld>
  <p:clrMapOvr>
    <a:masterClrMapping/>
  </p:clrMapOvr>
</p:notes>
</file>

<file path=ppt/slideLayouts/_rels/slideLayout.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xml"/></Relationships>
</file>

<file path=ppt/slideLayouts/slideLayout.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8" name="Shape 18"/>
        <p:cNvGrpSpPr/>
        <p:nvPr/>
      </p:nvGrpSpPr>
      <p:grpSpPr>
        <a:xfrm>
          <a:off x="0" y="0"/>
          <a:ext cx="0" cy="0"/>
          <a:chOff x="0" y="0"/>
          <a:chExt cx="0" cy="0"/>
        </a:xfrm>
      </p:grpSpPr>
      <p:sp>
        <p:nvSpPr>
          <p:cNvPr id="19" name="Shape 19"/>
          <p:cNvSpPr txBox="1"/>
          <p:nvPr>
            <p:ph type="ctrTitle"/>
          </p:nvPr>
        </p:nvSpPr>
        <p:spPr>
          <a:xfrm>
            <a:off x="685800" y="2130425"/>
            <a:ext cx="7772400" cy="1470023"/>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205867"/>
              </a:buClr>
              <a:buFont typeface="Arial Narrow"/>
              <a:buNone/>
              <a:defRPr b="0" i="0" sz="4000" u="none" cap="none" strike="noStrike">
                <a:solidFill>
                  <a:srgbClr val="205867"/>
                </a:solidFill>
                <a:latin typeface="Arial Narrow"/>
                <a:ea typeface="Arial Narrow"/>
                <a:cs typeface="Arial Narrow"/>
                <a:sym typeface="Arial Narrow"/>
                <a:rtl val="0"/>
              </a:defRPr>
            </a:lvl1pPr>
            <a:lvl2pPr indent="0" lvl="1"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0" marR="0" rtl="0" algn="ctr">
              <a:spcBef>
                <a:spcPts val="0"/>
              </a:spcBef>
              <a:spcAft>
                <a:spcPts val="0"/>
              </a:spcAft>
              <a:defRPr b="0" i="0" sz="1800" u="none" cap="none" strike="noStrike"/>
            </a:lvl3pPr>
            <a:lvl4pPr indent="0" lvl="3" marL="0" marR="0" rtl="0" algn="ctr">
              <a:spcBef>
                <a:spcPts val="0"/>
              </a:spcBef>
              <a:spcAft>
                <a:spcPts val="0"/>
              </a:spcAft>
              <a:defRPr b="0" i="0" sz="1800" u="none" cap="none" strike="noStrike"/>
            </a:lvl4pPr>
            <a:lvl5pPr indent="0" lvl="4" marL="0" marR="0" rtl="0" algn="ctr">
              <a:spcBef>
                <a:spcPts val="0"/>
              </a:spcBef>
              <a:spcAft>
                <a:spcPts val="0"/>
              </a:spcAft>
              <a:defRPr b="0" i="0" sz="1800" u="none" cap="none" strike="noStrike"/>
            </a:lvl5pPr>
            <a:lvl6pPr indent="0" lvl="5" marL="457200" marR="0" rtl="0" algn="ctr">
              <a:spcBef>
                <a:spcPts val="0"/>
              </a:spcBef>
              <a:spcAft>
                <a:spcPts val="0"/>
              </a:spcAft>
              <a:defRPr b="0" i="0" sz="1800" u="none" cap="none" strike="noStrike"/>
            </a:lvl6pPr>
            <a:lvl7pPr indent="0" lvl="6" marL="914400" marR="0" rtl="0" algn="ctr">
              <a:spcBef>
                <a:spcPts val="0"/>
              </a:spcBef>
              <a:spcAft>
                <a:spcPts val="0"/>
              </a:spcAft>
              <a:defRPr b="0" i="0" sz="1800" u="none" cap="none" strike="noStrike"/>
            </a:lvl7pPr>
            <a:lvl8pPr indent="0" lvl="7" marL="1371600" marR="0" rtl="0" algn="ctr">
              <a:spcBef>
                <a:spcPts val="0"/>
              </a:spcBef>
              <a:spcAft>
                <a:spcPts val="0"/>
              </a:spcAft>
              <a:defRPr b="0" i="0" sz="1800" u="none" cap="none" strike="noStrike"/>
            </a:lvl8pPr>
            <a:lvl9pPr indent="0" lvl="8" marL="1828800" marR="0" rtl="0" algn="ctr">
              <a:spcBef>
                <a:spcPts val="0"/>
              </a:spcBef>
              <a:spcAft>
                <a:spcPts val="0"/>
              </a:spcAft>
              <a:defRPr b="0" i="0" sz="1800" u="none" cap="none" strike="noStrike"/>
            </a:lvl9pPr>
          </a:lstStyle>
          <a:p/>
        </p:txBody>
      </p:sp>
      <p:sp>
        <p:nvSpPr>
          <p:cNvPr id="20" name="Shape 20"/>
          <p:cNvSpPr txBox="1"/>
          <p:nvPr>
            <p:ph idx="1" type="subTitle"/>
          </p:nvPr>
        </p:nvSpPr>
        <p:spPr>
          <a:xfrm>
            <a:off x="1371600" y="3886200"/>
            <a:ext cx="6400799" cy="1752600"/>
          </a:xfrm>
          <a:prstGeom prst="rect">
            <a:avLst/>
          </a:prstGeom>
          <a:noFill/>
          <a:ln>
            <a:noFill/>
          </a:ln>
        </p:spPr>
        <p:txBody>
          <a:bodyPr anchorCtr="0" anchor="t" bIns="91425" lIns="91425" rIns="91425" tIns="91425"/>
          <a:lstStyle>
            <a:lvl1pPr indent="0" lvl="0" marL="0" marR="0" rtl="0" algn="ctr">
              <a:lnSpc>
                <a:spcPct val="100000"/>
              </a:lnSpc>
              <a:spcBef>
                <a:spcPts val="640"/>
              </a:spcBef>
              <a:spcAft>
                <a:spcPts val="0"/>
              </a:spcAft>
              <a:buClr>
                <a:srgbClr val="888888"/>
              </a:buClr>
              <a:buFont typeface="Arial"/>
              <a:buNone/>
              <a:defRPr b="0" i="0" sz="2400" u="none" cap="none" strike="noStrike">
                <a:solidFill>
                  <a:srgbClr val="205867"/>
                </a:solidFill>
                <a:latin typeface="Arial"/>
                <a:ea typeface="Arial"/>
                <a:cs typeface="Arial"/>
                <a:sym typeface="Arial"/>
                <a:rtl val="0"/>
              </a:defRPr>
            </a:lvl1pPr>
            <a:lvl2pPr indent="0" lvl="1" marL="457200" marR="0" rtl="0" algn="ctr">
              <a:lnSpc>
                <a:spcPct val="100000"/>
              </a:lnSpc>
              <a:spcBef>
                <a:spcPts val="560"/>
              </a:spcBef>
              <a:spcAft>
                <a:spcPts val="0"/>
              </a:spcAft>
              <a:buClr>
                <a:srgbClr val="888888"/>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ctr">
              <a:lnSpc>
                <a:spcPct val="100000"/>
              </a:lnSpc>
              <a:spcBef>
                <a:spcPts val="480"/>
              </a:spcBef>
              <a:spcAft>
                <a:spcPts val="0"/>
              </a:spcAft>
              <a:buClr>
                <a:srgbClr val="888888"/>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ctr">
              <a:lnSpc>
                <a:spcPct val="100000"/>
              </a:lnSpc>
              <a:spcBef>
                <a:spcPts val="400"/>
              </a:spcBef>
              <a:spcAft>
                <a:spcPts val="0"/>
              </a:spcAft>
              <a:buClr>
                <a:srgbClr val="888888"/>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ctr">
              <a:lnSpc>
                <a:spcPct val="100000"/>
              </a:lnSpc>
              <a:spcBef>
                <a:spcPts val="400"/>
              </a:spcBef>
              <a:spcAft>
                <a:spcPts val="0"/>
              </a:spcAft>
              <a:buClr>
                <a:srgbClr val="888888"/>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ctr">
              <a:lnSpc>
                <a:spcPct val="100000"/>
              </a:lnSpc>
              <a:spcBef>
                <a:spcPts val="400"/>
              </a:spcBef>
              <a:spcAft>
                <a:spcPts val="0"/>
              </a:spcAft>
              <a:buClr>
                <a:srgbClr val="888888"/>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ctr">
              <a:lnSpc>
                <a:spcPct val="100000"/>
              </a:lnSpc>
              <a:spcBef>
                <a:spcPts val="400"/>
              </a:spcBef>
              <a:spcAft>
                <a:spcPts val="0"/>
              </a:spcAft>
              <a:buClr>
                <a:srgbClr val="888888"/>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ctr">
              <a:lnSpc>
                <a:spcPct val="100000"/>
              </a:lnSpc>
              <a:spcBef>
                <a:spcPts val="400"/>
              </a:spcBef>
              <a:spcAft>
                <a:spcPts val="0"/>
              </a:spcAft>
              <a:buClr>
                <a:srgbClr val="888888"/>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ctr">
              <a:lnSpc>
                <a:spcPct val="100000"/>
              </a:lnSpc>
              <a:spcBef>
                <a:spcPts val="400"/>
              </a:spcBef>
              <a:spcAft>
                <a:spcPts val="0"/>
              </a:spcAft>
              <a:buClr>
                <a:srgbClr val="888888"/>
              </a:buClr>
              <a:buFont typeface="Arial"/>
              <a:buNone/>
              <a:defRPr b="0" i="0" sz="1400" u="none" cap="none" strike="noStrike">
                <a:solidFill>
                  <a:srgbClr val="000000"/>
                </a:solidFill>
                <a:latin typeface="Arial"/>
                <a:ea typeface="Arial"/>
                <a:cs typeface="Arial"/>
                <a:sym typeface="Arial"/>
                <a:rtl val="0"/>
              </a:defRPr>
            </a:lvl9pPr>
          </a:lstStyle>
          <a:p/>
        </p:txBody>
      </p:sp>
      <p:sp>
        <p:nvSpPr>
          <p:cNvPr id="21" name="Shape 21"/>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22" name="Shape 22"/>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23" name="Shape 23"/>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4" name="Shape 24"/>
        <p:cNvGrpSpPr/>
        <p:nvPr/>
      </p:nvGrpSpPr>
      <p:grpSpPr>
        <a:xfrm>
          <a:off x="0" y="0"/>
          <a:ext cx="0" cy="0"/>
          <a:chOff x="0" y="0"/>
          <a:chExt cx="0" cy="0"/>
        </a:xfrm>
      </p:grpSpPr>
      <p:sp>
        <p:nvSpPr>
          <p:cNvPr id="25" name="Shape 25"/>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26" name="Shape 26"/>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 name="Shape 27"/>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28" name="Shape 28"/>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29" name="Shape 29"/>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Title and Content 1">
    <p:spTree>
      <p:nvGrpSpPr>
        <p:cNvPr id="82" name="Shape 82"/>
        <p:cNvGrpSpPr/>
        <p:nvPr/>
      </p:nvGrpSpPr>
      <p:grpSpPr>
        <a:xfrm>
          <a:off x="0" y="0"/>
          <a:ext cx="0" cy="0"/>
          <a:chOff x="0" y="0"/>
          <a:chExt cx="0" cy="0"/>
        </a:xfrm>
      </p:grpSpPr>
      <p:sp>
        <p:nvSpPr>
          <p:cNvPr id="83" name="Shape 83"/>
          <p:cNvSpPr txBox="1"/>
          <p:nvPr>
            <p:ph idx="1" type="body"/>
          </p:nvPr>
        </p:nvSpPr>
        <p:spPr>
          <a:xfrm>
            <a:off x="457200" y="1371600"/>
            <a:ext cx="8229600" cy="4908599"/>
          </a:xfrm>
          <a:prstGeom prst="rect">
            <a:avLst/>
          </a:prstGeom>
          <a:noFill/>
          <a:ln>
            <a:noFill/>
          </a:ln>
        </p:spPr>
        <p:txBody>
          <a:bodyPr anchorCtr="0" anchor="t" bIns="91425" lIns="91425" rIns="91425" tIns="91425"/>
          <a:lstStyle>
            <a:lvl1pPr indent="-101600" lvl="0" marL="342900" rtl="0">
              <a:spcBef>
                <a:spcPts val="0"/>
              </a:spcBef>
              <a:buClr>
                <a:schemeClr val="dk2"/>
              </a:buClr>
              <a:buFont typeface="Noto Symbol"/>
              <a:buChar char="▪"/>
              <a:defRPr/>
            </a:lvl1pPr>
            <a:lvl2pPr indent="-69850" lvl="1" marL="742950" rtl="0">
              <a:spcBef>
                <a:spcPts val="0"/>
              </a:spcBef>
              <a:buClr>
                <a:schemeClr val="dk2"/>
              </a:buClr>
              <a:buFont typeface="Noto Symbol"/>
              <a:buChar char="▪"/>
              <a:defRPr/>
            </a:lvl2pPr>
            <a:lvl3pPr indent="-12700" lvl="2" marL="1143000" rtl="0">
              <a:spcBef>
                <a:spcPts val="0"/>
              </a:spcBef>
              <a:buClr>
                <a:schemeClr val="dk2"/>
              </a:buClr>
              <a:buFont typeface="Noto Symbol"/>
              <a:buChar char="▪"/>
              <a:defRPr/>
            </a:lvl3pPr>
            <a:lvl4pPr indent="-12700" lvl="3" marL="1600200" rtl="0">
              <a:spcBef>
                <a:spcPts val="0"/>
              </a:spcBef>
              <a:buClr>
                <a:schemeClr val="dk2"/>
              </a:buClr>
              <a:buFont typeface="Noto Symbol"/>
              <a:buChar char="▪"/>
              <a:defRPr/>
            </a:lvl4pPr>
            <a:lvl5pPr indent="-12700" lvl="4" marL="2057400" rtl="0">
              <a:spcBef>
                <a:spcPts val="0"/>
              </a:spcBef>
              <a:buClr>
                <a:schemeClr val="dk2"/>
              </a:buClr>
              <a:buFont typeface="Noto Symbol"/>
              <a:buChar char="▪"/>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84" name="Shape 84"/>
          <p:cNvSpPr txBox="1"/>
          <p:nvPr>
            <p:ph type="title"/>
          </p:nvPr>
        </p:nvSpPr>
        <p:spPr>
          <a:xfrm>
            <a:off x="1371600" y="464410"/>
            <a:ext cx="6418200" cy="898499"/>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85" name="Shape 85"/>
          <p:cNvSpPr txBox="1"/>
          <p:nvPr>
            <p:ph idx="12" type="sldNum"/>
          </p:nvPr>
        </p:nvSpPr>
        <p:spPr>
          <a:xfrm>
            <a:off x="6862760" y="6469062"/>
            <a:ext cx="1823999" cy="304799"/>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lt1"/>
              </a:buClr>
              <a:buSzPct val="25000"/>
              <a:buFont typeface="Calibri"/>
              <a:buNone/>
            </a:pPr>
            <a:fld id="{00000000-1234-1234-1234-123412341234}" type="slidenum">
              <a:rPr b="0" i="0" lang="en-US" sz="1200" u="none" cap="none" strike="noStrike">
                <a:solidFill>
                  <a:schemeClr val="lt1"/>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30" name="Shape 30"/>
        <p:cNvGrpSpPr/>
        <p:nvPr/>
      </p:nvGrpSpPr>
      <p:grpSpPr>
        <a:xfrm>
          <a:off x="0" y="0"/>
          <a:ext cx="0" cy="0"/>
          <a:chOff x="0" y="0"/>
          <a:chExt cx="0" cy="0"/>
        </a:xfrm>
      </p:grpSpPr>
      <p:sp>
        <p:nvSpPr>
          <p:cNvPr id="31" name="Shape 31"/>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32" name="Shape 32"/>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33" name="Shape 33"/>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34" name="Shape 34"/>
        <p:cNvGrpSpPr/>
        <p:nvPr/>
      </p:nvGrpSpPr>
      <p:grpSpPr>
        <a:xfrm>
          <a:off x="0" y="0"/>
          <a:ext cx="0" cy="0"/>
          <a:chOff x="0" y="0"/>
          <a:chExt cx="0" cy="0"/>
        </a:xfrm>
      </p:grpSpPr>
      <p:sp>
        <p:nvSpPr>
          <p:cNvPr id="35" name="Shape 35"/>
          <p:cNvSpPr txBox="1"/>
          <p:nvPr>
            <p:ph type="title"/>
          </p:nvPr>
        </p:nvSpPr>
        <p:spPr>
          <a:xfrm>
            <a:off x="722312" y="4406900"/>
            <a:ext cx="7772400" cy="1362075"/>
          </a:xfrm>
          <a:prstGeom prst="rect">
            <a:avLst/>
          </a:prstGeom>
          <a:noFill/>
          <a:ln>
            <a:noFill/>
          </a:ln>
        </p:spPr>
        <p:txBody>
          <a:bodyPr anchorCtr="0" anchor="t"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36" name="Shape 36"/>
          <p:cNvSpPr txBox="1"/>
          <p:nvPr>
            <p:ph idx="1" type="body"/>
          </p:nvPr>
        </p:nvSpPr>
        <p:spPr>
          <a:xfrm>
            <a:off x="722312" y="2906713"/>
            <a:ext cx="7772400" cy="1500187"/>
          </a:xfrm>
          <a:prstGeom prst="rect">
            <a:avLst/>
          </a:prstGeom>
          <a:noFill/>
          <a:ln>
            <a:noFill/>
          </a:ln>
        </p:spPr>
        <p:txBody>
          <a:bodyPr anchorCtr="0" anchor="b" bIns="91425" lIns="91425" rIns="91425" tIns="91425"/>
          <a:lstStyle>
            <a:lvl1pPr indent="0" lvl="0" marL="0" rtl="0">
              <a:spcBef>
                <a:spcPts val="0"/>
              </a:spcBef>
              <a:buClr>
                <a:srgbClr val="888888"/>
              </a:buClr>
              <a:buFont typeface="Arial"/>
              <a:buNone/>
              <a:defRPr/>
            </a:lvl1pPr>
            <a:lvl2pPr indent="0" lvl="1" marL="457200" rtl="0">
              <a:spcBef>
                <a:spcPts val="0"/>
              </a:spcBef>
              <a:buClr>
                <a:srgbClr val="888888"/>
              </a:buClr>
              <a:buFont typeface="Arial"/>
              <a:buNone/>
              <a:defRPr/>
            </a:lvl2pPr>
            <a:lvl3pPr indent="0" lvl="2" marL="914400" rtl="0">
              <a:spcBef>
                <a:spcPts val="0"/>
              </a:spcBef>
              <a:buClr>
                <a:srgbClr val="888888"/>
              </a:buClr>
              <a:buFont typeface="Arial"/>
              <a:buNone/>
              <a:defRPr/>
            </a:lvl3pPr>
            <a:lvl4pPr indent="0" lvl="3" marL="1371600" rtl="0">
              <a:spcBef>
                <a:spcPts val="0"/>
              </a:spcBef>
              <a:buClr>
                <a:srgbClr val="888888"/>
              </a:buClr>
              <a:buFont typeface="Arial"/>
              <a:buNone/>
              <a:defRPr/>
            </a:lvl4pPr>
            <a:lvl5pPr indent="0" lvl="4" marL="1828800" rtl="0">
              <a:spcBef>
                <a:spcPts val="0"/>
              </a:spcBef>
              <a:buClr>
                <a:srgbClr val="888888"/>
              </a:buClr>
              <a:buFont typeface="Arial"/>
              <a:buNone/>
              <a:defRPr/>
            </a:lvl5pPr>
            <a:lvl6pPr indent="0" lvl="5" marL="2286000" rtl="0">
              <a:spcBef>
                <a:spcPts val="0"/>
              </a:spcBef>
              <a:buClr>
                <a:srgbClr val="888888"/>
              </a:buClr>
              <a:buFont typeface="Calibri"/>
              <a:buNone/>
              <a:defRPr/>
            </a:lvl6pPr>
            <a:lvl7pPr indent="0" lvl="6" marL="2743200" rtl="0">
              <a:spcBef>
                <a:spcPts val="0"/>
              </a:spcBef>
              <a:buClr>
                <a:srgbClr val="888888"/>
              </a:buClr>
              <a:buFont typeface="Calibri"/>
              <a:buNone/>
              <a:defRPr/>
            </a:lvl7pPr>
            <a:lvl8pPr indent="0" lvl="7" marL="3200400" rtl="0">
              <a:spcBef>
                <a:spcPts val="0"/>
              </a:spcBef>
              <a:buClr>
                <a:srgbClr val="888888"/>
              </a:buClr>
              <a:buFont typeface="Calibri"/>
              <a:buNone/>
              <a:defRPr/>
            </a:lvl8pPr>
            <a:lvl9pPr indent="0" lvl="8" marL="3657600" rtl="0">
              <a:spcBef>
                <a:spcPts val="0"/>
              </a:spcBef>
              <a:buClr>
                <a:srgbClr val="888888"/>
              </a:buClr>
              <a:buFont typeface="Calibri"/>
              <a:buNone/>
              <a:defRPr/>
            </a:lvl9pPr>
          </a:lstStyle>
          <a:p/>
        </p:txBody>
      </p:sp>
      <p:sp>
        <p:nvSpPr>
          <p:cNvPr id="37" name="Shape 37"/>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39" name="Shape 39"/>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43" name="Shape 43"/>
          <p:cNvSpPr txBox="1"/>
          <p:nvPr>
            <p:ph idx="2" type="body"/>
          </p:nvPr>
        </p:nvSpPr>
        <p:spPr>
          <a:xfrm>
            <a:off x="457200" y="2174875"/>
            <a:ext cx="4040187" cy="3951286"/>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4" name="Shape 44"/>
          <p:cNvSpPr txBox="1"/>
          <p:nvPr>
            <p:ph idx="3" type="body"/>
          </p:nvPr>
        </p:nvSpPr>
        <p:spPr>
          <a:xfrm>
            <a:off x="4645025" y="1535112"/>
            <a:ext cx="4041773" cy="639762"/>
          </a:xfrm>
          <a:prstGeom prst="rect">
            <a:avLst/>
          </a:prstGeom>
          <a:noFill/>
          <a:ln>
            <a:noFill/>
          </a:ln>
        </p:spPr>
        <p:txBody>
          <a:bodyPr anchorCtr="0" anchor="b"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45" name="Shape 45"/>
          <p:cNvSpPr txBox="1"/>
          <p:nvPr>
            <p:ph idx="4" type="body"/>
          </p:nvPr>
        </p:nvSpPr>
        <p:spPr>
          <a:xfrm>
            <a:off x="4645025" y="2174875"/>
            <a:ext cx="4041773" cy="3951286"/>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6" name="Shape 46"/>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48" name="Shape 48"/>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49" name="Shape 49"/>
        <p:cNvGrpSpPr/>
        <p:nvPr/>
      </p:nvGrpSpPr>
      <p:grpSpPr>
        <a:xfrm>
          <a:off x="0" y="0"/>
          <a:ext cx="0" cy="0"/>
          <a:chOff x="0" y="0"/>
          <a:chExt cx="0" cy="0"/>
        </a:xfrm>
      </p:grpSpPr>
      <p:sp>
        <p:nvSpPr>
          <p:cNvPr id="50" name="Shape 50"/>
          <p:cNvSpPr txBox="1"/>
          <p:nvPr>
            <p:ph type="title"/>
          </p:nvPr>
        </p:nvSpPr>
        <p:spPr>
          <a:xfrm>
            <a:off x="457200" y="273050"/>
            <a:ext cx="3008313" cy="1162048"/>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1" name="Shape 51"/>
          <p:cNvSpPr txBox="1"/>
          <p:nvPr>
            <p:ph idx="1" type="body"/>
          </p:nvPr>
        </p:nvSpPr>
        <p:spPr>
          <a:xfrm>
            <a:off x="3575050" y="273050"/>
            <a:ext cx="5111750" cy="5853111"/>
          </a:xfrm>
          <a:prstGeom prst="rect">
            <a:avLst/>
          </a:prstGeom>
          <a:noFill/>
          <a:ln>
            <a:noFill/>
          </a:ln>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2" name="Shape 52"/>
          <p:cNvSpPr txBox="1"/>
          <p:nvPr>
            <p:ph idx="2" type="body"/>
          </p:nvPr>
        </p:nvSpPr>
        <p:spPr>
          <a:xfrm>
            <a:off x="457200" y="1435100"/>
            <a:ext cx="3008313" cy="4691063"/>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53" name="Shape 53"/>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54" name="Shape 54"/>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55" name="Shape 55"/>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56" name="Shape 56"/>
        <p:cNvGrpSpPr/>
        <p:nvPr/>
      </p:nvGrpSpPr>
      <p:grpSpPr>
        <a:xfrm>
          <a:off x="0" y="0"/>
          <a:ext cx="0" cy="0"/>
          <a:chOff x="0" y="0"/>
          <a:chExt cx="0" cy="0"/>
        </a:xfrm>
      </p:grpSpPr>
      <p:sp>
        <p:nvSpPr>
          <p:cNvPr id="57" name="Shape 57"/>
          <p:cNvSpPr txBox="1"/>
          <p:nvPr>
            <p:ph type="title"/>
          </p:nvPr>
        </p:nvSpPr>
        <p:spPr>
          <a:xfrm>
            <a:off x="1792288" y="4800600"/>
            <a:ext cx="5486399" cy="566736"/>
          </a:xfrm>
          <a:prstGeom prst="rect">
            <a:avLst/>
          </a:prstGeom>
          <a:noFill/>
          <a:ln>
            <a:noFill/>
          </a:ln>
        </p:spPr>
        <p:txBody>
          <a:bodyPr anchorCtr="0" anchor="b" bIns="91425" lIns="91425" rIns="91425" tIns="91425"/>
          <a:lstStyle>
            <a:lvl1pPr lvl="0" rtl="0" algn="l">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58" name="Shape 58"/>
          <p:cNvSpPr/>
          <p:nvPr>
            <p:ph idx="2" type="pic"/>
          </p:nvPr>
        </p:nvSpPr>
        <p:spPr>
          <a:xfrm>
            <a:off x="1792288" y="612775"/>
            <a:ext cx="5486399" cy="4114800"/>
          </a:xfrm>
          <a:prstGeom prst="rect">
            <a:avLst/>
          </a:prstGeom>
          <a:noFill/>
          <a:ln>
            <a:noFill/>
          </a:ln>
        </p:spPr>
        <p:txBody>
          <a:bodyPr anchorCtr="0" anchor="ctr" bIns="91425" lIns="91425" rIns="91425" tIns="91425"/>
          <a:lstStyle>
            <a:lvl1pPr lvl="0">
              <a:spcBef>
                <a:spcPts val="0"/>
              </a:spcBef>
              <a:buNone/>
              <a:defRPr/>
            </a:lvl1pPr>
          </a:lstStyle>
          <a:p/>
        </p:txBody>
      </p:sp>
      <p:sp>
        <p:nvSpPr>
          <p:cNvPr id="59" name="Shape 59"/>
          <p:cNvSpPr txBox="1"/>
          <p:nvPr>
            <p:ph idx="1" type="body"/>
          </p:nvPr>
        </p:nvSpPr>
        <p:spPr>
          <a:xfrm>
            <a:off x="1792288" y="5367337"/>
            <a:ext cx="5486399" cy="804861"/>
          </a:xfrm>
          <a:prstGeom prst="rect">
            <a:avLst/>
          </a:prstGeom>
          <a:noFill/>
          <a:ln>
            <a:noFill/>
          </a:ln>
        </p:spPr>
        <p:txBody>
          <a:bodyPr anchorCtr="0" anchor="t" bIns="91425" lIns="91425" rIns="91425" tIns="91425"/>
          <a:lstStyle>
            <a:lvl1pPr indent="0" lvl="0" marL="0" rtl="0">
              <a:spcBef>
                <a:spcPts val="0"/>
              </a:spcBef>
              <a:buFont typeface="Arial"/>
              <a:buNone/>
              <a:defRPr/>
            </a:lvl1pPr>
            <a:lvl2pPr indent="0" lvl="1" marL="457200" rtl="0">
              <a:spcBef>
                <a:spcPts val="0"/>
              </a:spcBef>
              <a:buFont typeface="Arial"/>
              <a:buNone/>
              <a:defRPr/>
            </a:lvl2pPr>
            <a:lvl3pPr indent="0" lvl="2" marL="914400" rtl="0">
              <a:spcBef>
                <a:spcPts val="0"/>
              </a:spcBef>
              <a:buFont typeface="Arial"/>
              <a:buNone/>
              <a:defRPr/>
            </a:lvl3pPr>
            <a:lvl4pPr indent="0" lvl="3" marL="1371600" rtl="0">
              <a:spcBef>
                <a:spcPts val="0"/>
              </a:spcBef>
              <a:buFont typeface="Arial"/>
              <a:buNone/>
              <a:defRPr/>
            </a:lvl4pPr>
            <a:lvl5pPr indent="0" lvl="4" marL="1828800" rtl="0">
              <a:spcBef>
                <a:spcPts val="0"/>
              </a:spcBef>
              <a:buFont typeface="Arial"/>
              <a:buNone/>
              <a:defRPr/>
            </a:lvl5pPr>
            <a:lvl6pPr indent="0" lvl="5" marL="2286000" rtl="0">
              <a:spcBef>
                <a:spcPts val="0"/>
              </a:spcBef>
              <a:buFont typeface="Calibri"/>
              <a:buNone/>
              <a:defRPr/>
            </a:lvl6pPr>
            <a:lvl7pPr indent="0" lvl="6" marL="2743200" rtl="0">
              <a:spcBef>
                <a:spcPts val="0"/>
              </a:spcBef>
              <a:buFont typeface="Calibri"/>
              <a:buNone/>
              <a:defRPr/>
            </a:lvl7pPr>
            <a:lvl8pPr indent="0" lvl="7" marL="3200400" rtl="0">
              <a:spcBef>
                <a:spcPts val="0"/>
              </a:spcBef>
              <a:buFont typeface="Calibri"/>
              <a:buNone/>
              <a:defRPr/>
            </a:lvl8pPr>
            <a:lvl9pPr indent="0" lvl="8" marL="3657600" rtl="0">
              <a:spcBef>
                <a:spcPts val="0"/>
              </a:spcBef>
              <a:buFont typeface="Calibri"/>
              <a:buNone/>
              <a:defRPr/>
            </a:lvl9pPr>
          </a:lstStyle>
          <a:p/>
        </p:txBody>
      </p:sp>
      <p:sp>
        <p:nvSpPr>
          <p:cNvPr id="60" name="Shape 60"/>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1" name="Shape 61"/>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2" name="Shape 62"/>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63" name="Shape 63"/>
        <p:cNvGrpSpPr/>
        <p:nvPr/>
      </p:nvGrpSpPr>
      <p:grpSpPr>
        <a:xfrm>
          <a:off x="0" y="0"/>
          <a:ext cx="0" cy="0"/>
          <a:chOff x="0" y="0"/>
          <a:chExt cx="0" cy="0"/>
        </a:xfrm>
      </p:grpSpPr>
      <p:sp>
        <p:nvSpPr>
          <p:cNvPr id="64" name="Shape 64"/>
          <p:cNvSpPr txBox="1"/>
          <p:nvPr>
            <p:ph type="title"/>
          </p:nvPr>
        </p:nvSpPr>
        <p:spPr>
          <a:xfrm>
            <a:off x="457200" y="274637"/>
            <a:ext cx="8229600" cy="11430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65" name="Shape 65"/>
          <p:cNvSpPr txBox="1"/>
          <p:nvPr>
            <p:ph idx="1" type="body"/>
          </p:nvPr>
        </p:nvSpPr>
        <p:spPr>
          <a:xfrm rot="5400000">
            <a:off x="2309017" y="-251618"/>
            <a:ext cx="4525963" cy="8229600"/>
          </a:xfrm>
          <a:prstGeom prst="rect">
            <a:avLst/>
          </a:prstGeom>
          <a:noFill/>
          <a:ln>
            <a:noFill/>
          </a:ln>
        </p:spPr>
        <p:txBody>
          <a:bodyPr anchorCtr="0" anchor="t" bIns="91425" lIns="91425" rIns="91425" tIns="91425"/>
          <a:lstStyle>
            <a:lvl1pPr indent="12700" lvl="0" marL="342900" rtl="0" algn="l">
              <a:spcBef>
                <a:spcPts val="640"/>
              </a:spcBef>
              <a:spcAft>
                <a:spcPts val="0"/>
              </a:spcAft>
              <a:buClr>
                <a:schemeClr val="dk1"/>
              </a:buClr>
              <a:buFont typeface="Arial"/>
              <a:buChar char="•"/>
              <a:defRPr/>
            </a:lvl1pPr>
            <a:lvl2pPr indent="-19050" lvl="1" marL="742950" rtl="0" algn="l">
              <a:spcBef>
                <a:spcPts val="560"/>
              </a:spcBef>
              <a:spcAft>
                <a:spcPts val="0"/>
              </a:spcAft>
              <a:buClr>
                <a:schemeClr val="dk1"/>
              </a:buClr>
              <a:buFont typeface="Arial"/>
              <a:buChar char="–"/>
              <a:defRPr/>
            </a:lvl2pPr>
            <a:lvl3pPr indent="12700" lvl="2" marL="1143000" rtl="0" algn="l">
              <a:spcBef>
                <a:spcPts val="480"/>
              </a:spcBef>
              <a:spcAft>
                <a:spcPts val="0"/>
              </a:spcAft>
              <a:buClr>
                <a:schemeClr val="dk1"/>
              </a:buClr>
              <a:buFont typeface="Arial"/>
              <a:buChar char="•"/>
              <a:defRPr/>
            </a:lvl3pPr>
            <a:lvl4pPr indent="-12700" lvl="3" marL="1600200" rtl="0" algn="l">
              <a:spcBef>
                <a:spcPts val="400"/>
              </a:spcBef>
              <a:spcAft>
                <a:spcPts val="0"/>
              </a:spcAft>
              <a:buClr>
                <a:schemeClr val="dk1"/>
              </a:buClr>
              <a:buFont typeface="Arial"/>
              <a:buChar char="–"/>
              <a:defRPr/>
            </a:lvl4pPr>
            <a:lvl5pPr indent="-12700" lvl="4" marL="2057400" rtl="0" algn="l">
              <a:spcBef>
                <a:spcPts val="400"/>
              </a:spcBef>
              <a:spcAft>
                <a:spcPts val="0"/>
              </a:spcAft>
              <a:buClr>
                <a:schemeClr val="dk1"/>
              </a:buClr>
              <a:buFont typeface="Arial"/>
              <a:buChar char="»"/>
              <a:defRPr/>
            </a:lvl5pPr>
            <a:lvl6pPr indent="-12700" lvl="5" marL="2514600" rtl="0" algn="l">
              <a:spcBef>
                <a:spcPts val="400"/>
              </a:spcBef>
              <a:buClr>
                <a:schemeClr val="dk1"/>
              </a:buClr>
              <a:buFont typeface="Arial"/>
              <a:buChar char="•"/>
              <a:defRPr/>
            </a:lvl6pPr>
            <a:lvl7pPr indent="-12700" lvl="6" marL="2971800" rtl="0" algn="l">
              <a:spcBef>
                <a:spcPts val="400"/>
              </a:spcBef>
              <a:buClr>
                <a:schemeClr val="dk1"/>
              </a:buClr>
              <a:buFont typeface="Arial"/>
              <a:buChar char="•"/>
              <a:defRPr/>
            </a:lvl7pPr>
            <a:lvl8pPr indent="-12700" lvl="7" marL="3429000" rtl="0" algn="l">
              <a:spcBef>
                <a:spcPts val="400"/>
              </a:spcBef>
              <a:buClr>
                <a:schemeClr val="dk1"/>
              </a:buClr>
              <a:buFont typeface="Arial"/>
              <a:buChar char="•"/>
              <a:defRPr/>
            </a:lvl8pPr>
            <a:lvl9pPr indent="-12700" lvl="8" marL="3886200" rtl="0" algn="l">
              <a:spcBef>
                <a:spcPts val="400"/>
              </a:spcBef>
              <a:buClr>
                <a:schemeClr val="dk1"/>
              </a:buClr>
              <a:buFont typeface="Arial"/>
              <a:buChar char="•"/>
              <a:defRPr/>
            </a:lvl9pPr>
          </a:lstStyle>
          <a:p/>
        </p:txBody>
      </p:sp>
      <p:sp>
        <p:nvSpPr>
          <p:cNvPr id="66" name="Shape 66"/>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7" name="Shape 67"/>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68" name="Shape 68"/>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69" name="Shape 69"/>
        <p:cNvGrpSpPr/>
        <p:nvPr/>
      </p:nvGrpSpPr>
      <p:grpSpPr>
        <a:xfrm>
          <a:off x="0" y="0"/>
          <a:ext cx="0" cy="0"/>
          <a:chOff x="0" y="0"/>
          <a:chExt cx="0" cy="0"/>
        </a:xfrm>
      </p:grpSpPr>
      <p:sp>
        <p:nvSpPr>
          <p:cNvPr id="70" name="Shape 70"/>
          <p:cNvSpPr txBox="1"/>
          <p:nvPr>
            <p:ph type="title"/>
          </p:nvPr>
        </p:nvSpPr>
        <p:spPr>
          <a:xfrm rot="5400000">
            <a:off x="4732336" y="2171700"/>
            <a:ext cx="5851525" cy="2057400"/>
          </a:xfrm>
          <a:prstGeom prst="rect">
            <a:avLst/>
          </a:prstGeom>
          <a:noFill/>
          <a:ln>
            <a:noFill/>
          </a:ln>
        </p:spPr>
        <p:txBody>
          <a:bodyPr anchorCtr="0" anchor="ctr" bIns="91425" lIns="91425" rIns="91425" tIns="91425"/>
          <a:lstStyle>
            <a:lvl1pPr lvl="0" rtl="0" algn="ctr">
              <a:spcBef>
                <a:spcPts val="0"/>
              </a:spcBef>
              <a:spcAft>
                <a:spcPts val="0"/>
              </a:spcAft>
              <a:defRPr/>
            </a:lvl1pPr>
            <a:lvl2pPr lvl="1" rtl="0" algn="ctr">
              <a:spcBef>
                <a:spcPts val="0"/>
              </a:spcBef>
              <a:spcAft>
                <a:spcPts val="0"/>
              </a:spcAft>
              <a:defRPr/>
            </a:lvl2pPr>
            <a:lvl3pPr lvl="2" rtl="0" algn="ctr">
              <a:spcBef>
                <a:spcPts val="0"/>
              </a:spcBef>
              <a:spcAft>
                <a:spcPts val="0"/>
              </a:spcAft>
              <a:defRPr/>
            </a:lvl3pPr>
            <a:lvl4pPr lvl="3" rtl="0" algn="ctr">
              <a:spcBef>
                <a:spcPts val="0"/>
              </a:spcBef>
              <a:spcAft>
                <a:spcPts val="0"/>
              </a:spcAft>
              <a:defRPr/>
            </a:lvl4pPr>
            <a:lvl5pPr lvl="4" rtl="0" algn="ctr">
              <a:spcBef>
                <a:spcPts val="0"/>
              </a:spcBef>
              <a:spcAft>
                <a:spcPts val="0"/>
              </a:spcAft>
              <a:defRPr/>
            </a:lvl5pPr>
            <a:lvl6pPr lvl="5" marL="457200" rtl="0" algn="ctr">
              <a:spcBef>
                <a:spcPts val="0"/>
              </a:spcBef>
              <a:spcAft>
                <a:spcPts val="0"/>
              </a:spcAft>
              <a:defRPr/>
            </a:lvl6pPr>
            <a:lvl7pPr lvl="6" marL="914400" rtl="0" algn="ctr">
              <a:spcBef>
                <a:spcPts val="0"/>
              </a:spcBef>
              <a:spcAft>
                <a:spcPts val="0"/>
              </a:spcAft>
              <a:defRPr/>
            </a:lvl7pPr>
            <a:lvl8pPr lvl="7" marL="1371600" rtl="0" algn="ctr">
              <a:spcBef>
                <a:spcPts val="0"/>
              </a:spcBef>
              <a:spcAft>
                <a:spcPts val="0"/>
              </a:spcAft>
              <a:defRPr/>
            </a:lvl8pPr>
            <a:lvl9pPr lvl="8" marL="1828800" rtl="0" algn="ctr">
              <a:spcBef>
                <a:spcPts val="0"/>
              </a:spcBef>
              <a:spcAft>
                <a:spcPts val="0"/>
              </a:spcAft>
              <a:defRPr/>
            </a:lvl9pPr>
          </a:lstStyle>
          <a:p/>
        </p:txBody>
      </p:sp>
      <p:sp>
        <p:nvSpPr>
          <p:cNvPr id="71" name="Shape 71"/>
          <p:cNvSpPr txBox="1"/>
          <p:nvPr>
            <p:ph idx="1" type="body"/>
          </p:nvPr>
        </p:nvSpPr>
        <p:spPr>
          <a:xfrm rot="5400000">
            <a:off x="541336" y="190500"/>
            <a:ext cx="5851525" cy="6019798"/>
          </a:xfrm>
          <a:prstGeom prst="rect">
            <a:avLst/>
          </a:prstGeom>
          <a:noFill/>
          <a:ln>
            <a:noFill/>
          </a:ln>
        </p:spPr>
        <p:txBody>
          <a:bodyPr anchorCtr="0" anchor="t" bIns="91425" lIns="91425" rIns="91425" tIns="91425"/>
          <a:lstStyle>
            <a:lvl1pPr indent="12700" lvl="0" marL="342900" rtl="0" algn="l">
              <a:spcBef>
                <a:spcPts val="640"/>
              </a:spcBef>
              <a:spcAft>
                <a:spcPts val="0"/>
              </a:spcAft>
              <a:buClr>
                <a:schemeClr val="dk1"/>
              </a:buClr>
              <a:buFont typeface="Arial"/>
              <a:buChar char="•"/>
              <a:defRPr/>
            </a:lvl1pPr>
            <a:lvl2pPr indent="-19050" lvl="1" marL="742950" rtl="0" algn="l">
              <a:spcBef>
                <a:spcPts val="560"/>
              </a:spcBef>
              <a:spcAft>
                <a:spcPts val="0"/>
              </a:spcAft>
              <a:buClr>
                <a:schemeClr val="dk1"/>
              </a:buClr>
              <a:buFont typeface="Arial"/>
              <a:buChar char="–"/>
              <a:defRPr/>
            </a:lvl2pPr>
            <a:lvl3pPr indent="12700" lvl="2" marL="1143000" rtl="0" algn="l">
              <a:spcBef>
                <a:spcPts val="480"/>
              </a:spcBef>
              <a:spcAft>
                <a:spcPts val="0"/>
              </a:spcAft>
              <a:buClr>
                <a:schemeClr val="dk1"/>
              </a:buClr>
              <a:buFont typeface="Arial"/>
              <a:buChar char="•"/>
              <a:defRPr/>
            </a:lvl3pPr>
            <a:lvl4pPr indent="-12700" lvl="3" marL="1600200" rtl="0" algn="l">
              <a:spcBef>
                <a:spcPts val="400"/>
              </a:spcBef>
              <a:spcAft>
                <a:spcPts val="0"/>
              </a:spcAft>
              <a:buClr>
                <a:schemeClr val="dk1"/>
              </a:buClr>
              <a:buFont typeface="Arial"/>
              <a:buChar char="–"/>
              <a:defRPr/>
            </a:lvl4pPr>
            <a:lvl5pPr indent="-12700" lvl="4" marL="2057400" rtl="0" algn="l">
              <a:spcBef>
                <a:spcPts val="400"/>
              </a:spcBef>
              <a:spcAft>
                <a:spcPts val="0"/>
              </a:spcAft>
              <a:buClr>
                <a:schemeClr val="dk1"/>
              </a:buClr>
              <a:buFont typeface="Arial"/>
              <a:buChar char="»"/>
              <a:defRPr/>
            </a:lvl5pPr>
            <a:lvl6pPr indent="-12700" lvl="5" marL="2514600" rtl="0" algn="l">
              <a:spcBef>
                <a:spcPts val="400"/>
              </a:spcBef>
              <a:buClr>
                <a:schemeClr val="dk1"/>
              </a:buClr>
              <a:buFont typeface="Arial"/>
              <a:buChar char="•"/>
              <a:defRPr/>
            </a:lvl6pPr>
            <a:lvl7pPr indent="-12700" lvl="6" marL="2971800" rtl="0" algn="l">
              <a:spcBef>
                <a:spcPts val="400"/>
              </a:spcBef>
              <a:buClr>
                <a:schemeClr val="dk1"/>
              </a:buClr>
              <a:buFont typeface="Arial"/>
              <a:buChar char="•"/>
              <a:defRPr/>
            </a:lvl7pPr>
            <a:lvl8pPr indent="-12700" lvl="7" marL="3429000" rtl="0" algn="l">
              <a:spcBef>
                <a:spcPts val="400"/>
              </a:spcBef>
              <a:buClr>
                <a:schemeClr val="dk1"/>
              </a:buClr>
              <a:buFont typeface="Arial"/>
              <a:buChar char="•"/>
              <a:defRPr/>
            </a:lvl8pPr>
            <a:lvl9pPr indent="-12700" lvl="8" marL="3886200" rtl="0" algn="l">
              <a:spcBef>
                <a:spcPts val="400"/>
              </a:spcBef>
              <a:buClr>
                <a:schemeClr val="dk1"/>
              </a:buClr>
              <a:buFont typeface="Arial"/>
              <a:buChar char="•"/>
              <a:defRPr/>
            </a:lvl9pPr>
          </a:lstStyle>
          <a:p/>
        </p:txBody>
      </p:sp>
      <p:sp>
        <p:nvSpPr>
          <p:cNvPr id="72" name="Shape 72"/>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73" name="Shape 73"/>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74" name="Shape 74"/>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2_Title Only">
    <p:spTree>
      <p:nvGrpSpPr>
        <p:cNvPr id="75" name="Shape 75"/>
        <p:cNvGrpSpPr/>
        <p:nvPr/>
      </p:nvGrpSpPr>
      <p:grpSpPr>
        <a:xfrm>
          <a:off x="0" y="0"/>
          <a:ext cx="0" cy="0"/>
          <a:chOff x="0" y="0"/>
          <a:chExt cx="0" cy="0"/>
        </a:xfrm>
      </p:grpSpPr>
      <p:sp>
        <p:nvSpPr>
          <p:cNvPr id="76" name="Shape 76"/>
          <p:cNvSpPr/>
          <p:nvPr/>
        </p:nvSpPr>
        <p:spPr>
          <a:xfrm>
            <a:off x="0" y="0"/>
            <a:ext cx="9144000" cy="990598"/>
          </a:xfrm>
          <a:prstGeom prst="rect">
            <a:avLst/>
          </a:prstGeom>
          <a:solidFill>
            <a:srgbClr val="2D1BB5"/>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rtl val="0"/>
            </a:endParaRPr>
          </a:p>
        </p:txBody>
      </p:sp>
      <p:sp>
        <p:nvSpPr>
          <p:cNvPr id="77" name="Shape 77"/>
          <p:cNvSpPr txBox="1"/>
          <p:nvPr>
            <p:ph type="title"/>
          </p:nvPr>
        </p:nvSpPr>
        <p:spPr>
          <a:xfrm>
            <a:off x="228600" y="0"/>
            <a:ext cx="8686800" cy="1066799"/>
          </a:xfrm>
          <a:prstGeom prst="rect">
            <a:avLst/>
          </a:prstGeom>
          <a:noFill/>
          <a:ln>
            <a:noFill/>
          </a:ln>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78" name="Shape 78"/>
          <p:cNvSpPr txBox="1"/>
          <p:nvPr>
            <p:ph idx="1" type="body"/>
          </p:nvPr>
        </p:nvSpPr>
        <p:spPr>
          <a:xfrm>
            <a:off x="457200" y="1524000"/>
            <a:ext cx="8229600" cy="4525963"/>
          </a:xfrm>
          <a:prstGeom prst="rect">
            <a:avLst/>
          </a:prstGeom>
          <a:noFill/>
          <a:ln>
            <a:noFill/>
          </a:ln>
        </p:spPr>
        <p:txBody>
          <a:bodyPr anchorCtr="0" anchor="t" bIns="91425" lIns="91425" rIns="91425" tIns="91425"/>
          <a:lstStyle>
            <a:lvl1pPr indent="12700" lvl="0" marL="342900" rtl="0" algn="l">
              <a:spcBef>
                <a:spcPts val="640"/>
              </a:spcBef>
              <a:spcAft>
                <a:spcPts val="0"/>
              </a:spcAft>
              <a:buClr>
                <a:schemeClr val="dk1"/>
              </a:buClr>
              <a:buFont typeface="Arial"/>
              <a:buChar char="•"/>
              <a:defRPr/>
            </a:lvl1pPr>
            <a:lvl2pPr indent="-19050" lvl="1" marL="742950" rtl="0" algn="l">
              <a:spcBef>
                <a:spcPts val="560"/>
              </a:spcBef>
              <a:spcAft>
                <a:spcPts val="0"/>
              </a:spcAft>
              <a:buClr>
                <a:schemeClr val="dk1"/>
              </a:buClr>
              <a:buFont typeface="Arial"/>
              <a:buChar char="–"/>
              <a:defRPr/>
            </a:lvl2pPr>
            <a:lvl3pPr indent="12700" lvl="2" marL="1143000" rtl="0" algn="l">
              <a:spcBef>
                <a:spcPts val="480"/>
              </a:spcBef>
              <a:spcAft>
                <a:spcPts val="0"/>
              </a:spcAft>
              <a:buClr>
                <a:schemeClr val="dk1"/>
              </a:buClr>
              <a:buFont typeface="Arial"/>
              <a:buChar char="•"/>
              <a:defRPr/>
            </a:lvl3pPr>
            <a:lvl4pPr indent="-12700" lvl="3" marL="1600200" rtl="0" algn="l">
              <a:spcBef>
                <a:spcPts val="400"/>
              </a:spcBef>
              <a:spcAft>
                <a:spcPts val="0"/>
              </a:spcAft>
              <a:buClr>
                <a:schemeClr val="dk1"/>
              </a:buClr>
              <a:buFont typeface="Arial"/>
              <a:buChar char="–"/>
              <a:defRPr/>
            </a:lvl4pPr>
            <a:lvl5pPr indent="-12700" lvl="4" marL="2057400" rtl="0" algn="l">
              <a:spcBef>
                <a:spcPts val="400"/>
              </a:spcBef>
              <a:spcAft>
                <a:spcPts val="0"/>
              </a:spcAft>
              <a:buClr>
                <a:schemeClr val="dk1"/>
              </a:buClr>
              <a:buFont typeface="Arial"/>
              <a:buChar char="»"/>
              <a:defRPr/>
            </a:lvl5pPr>
            <a:lvl6pPr indent="-12700" lvl="5" marL="2514600" rtl="0" algn="l">
              <a:spcBef>
                <a:spcPts val="400"/>
              </a:spcBef>
              <a:buClr>
                <a:schemeClr val="dk1"/>
              </a:buClr>
              <a:buFont typeface="Arial"/>
              <a:buChar char="•"/>
              <a:defRPr/>
            </a:lvl6pPr>
            <a:lvl7pPr indent="-12700" lvl="6" marL="2971800" rtl="0" algn="l">
              <a:spcBef>
                <a:spcPts val="400"/>
              </a:spcBef>
              <a:buClr>
                <a:schemeClr val="dk1"/>
              </a:buClr>
              <a:buFont typeface="Arial"/>
              <a:buChar char="•"/>
              <a:defRPr/>
            </a:lvl7pPr>
            <a:lvl8pPr indent="-12700" lvl="7" marL="3429000" rtl="0" algn="l">
              <a:spcBef>
                <a:spcPts val="400"/>
              </a:spcBef>
              <a:buClr>
                <a:schemeClr val="dk1"/>
              </a:buClr>
              <a:buFont typeface="Arial"/>
              <a:buChar char="•"/>
              <a:defRPr/>
            </a:lvl8pPr>
            <a:lvl9pPr indent="-12700" lvl="8" marL="3886200" rtl="0" algn="l">
              <a:spcBef>
                <a:spcPts val="400"/>
              </a:spcBef>
              <a:buClr>
                <a:schemeClr val="dk1"/>
              </a:buClr>
              <a:buFont typeface="Arial"/>
              <a:buChar char="•"/>
              <a:defRPr/>
            </a:lvl9pPr>
          </a:lstStyle>
          <a:p/>
        </p:txBody>
      </p:sp>
      <p:sp>
        <p:nvSpPr>
          <p:cNvPr id="79" name="Shape 79"/>
          <p:cNvSpPr txBox="1"/>
          <p:nvPr>
            <p:ph idx="10" type="dt"/>
          </p:nvPr>
        </p:nvSpPr>
        <p:spPr>
          <a:xfrm>
            <a:off x="457200" y="6356350"/>
            <a:ext cx="2133598"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80" name="Shape 80"/>
          <p:cNvSpPr txBox="1"/>
          <p:nvPr>
            <p:ph idx="11" type="ftr"/>
          </p:nvPr>
        </p:nvSpPr>
        <p:spPr>
          <a:xfrm>
            <a:off x="3124200" y="6356350"/>
            <a:ext cx="2895600" cy="365125"/>
          </a:xfrm>
          <a:prstGeom prst="rect">
            <a:avLst/>
          </a:prstGeom>
          <a:noFill/>
          <a:ln>
            <a:noFill/>
          </a:ln>
        </p:spPr>
        <p:txBody>
          <a:bodyPr anchorCtr="0" anchor="t" bIns="91425" lIns="91425" rIns="91425" tIns="91425"/>
          <a:lstStyle>
            <a:lvl1pPr indent="0" lvl="0" marL="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1pPr>
            <a:lvl2pPr indent="0" lvl="1" marL="457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914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3pPr>
            <a:lvl4pPr indent="0" lvl="3" marL="1371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4pPr>
            <a:lvl5pPr indent="0" lvl="4" marL="18288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5pPr>
            <a:lvl6pPr indent="0" lvl="5" marL="22860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6pPr>
            <a:lvl7pPr indent="0" lvl="6" marL="27432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7pPr>
            <a:lvl8pPr indent="0" lvl="7" marL="32004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8pPr>
            <a:lvl9pPr indent="0" lvl="8" marL="3657600" marR="0" rtl="0" algn="l">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9pPr>
          </a:lstStyle>
          <a:p/>
        </p:txBody>
      </p:sp>
      <p:sp>
        <p:nvSpPr>
          <p:cNvPr id="81" name="Shape 81"/>
          <p:cNvSpPr txBox="1"/>
          <p:nvPr>
            <p:ph idx="12" type="sldNum"/>
          </p:nvPr>
        </p:nvSpPr>
        <p:spPr>
          <a:xfrm>
            <a:off x="6553200" y="6356350"/>
            <a:ext cx="2133598" cy="36512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chemeClr val="dk1"/>
              </a:buClr>
              <a:buSzPct val="25000"/>
              <a:buFont typeface="Calibri"/>
              <a:buNone/>
            </a:pPr>
            <a:fld id="{00000000-1234-1234-1234-123412341234}" type="slidenum">
              <a:rPr b="0" i="0" lang="en-US" sz="1800" u="none" cap="none" strike="noStrike">
                <a:solidFill>
                  <a:schemeClr val="dk1"/>
                </a:solidFill>
                <a:latin typeface="Calibri"/>
                <a:ea typeface="Calibri"/>
                <a:cs typeface="Calibri"/>
                <a:sym typeface="Calibri"/>
                <a:rtl val="0"/>
              </a:rPr>
              <a:t>‹#›</a:t>
            </a:fld>
          </a:p>
        </p:txBody>
      </p:sp>
    </p:spTree>
  </p:cSld>
  <p:clrMapOvr>
    <a:masterClrMapping/>
  </p:clrMapOvr>
</p:sldLayout>
</file>

<file path=ppt/slideMasters/_rels/slideMaster.xml.rels><?xml version="1.0" encoding="UTF-8" standalone="yes"?><Relationships xmlns="http://schemas.openxmlformats.org/package/2006/relationships"><Relationship Id="rId11" Type="http://schemas.openxmlformats.org/officeDocument/2006/relationships/slideLayout" Target="../slideLayouts/slideLayout8.xml"/><Relationship Id="rId10" Type="http://schemas.openxmlformats.org/officeDocument/2006/relationships/slideLayout" Target="../slideLayouts/slideLayout7.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01.jpg"/><Relationship Id="rId2" Type="http://schemas.openxmlformats.org/officeDocument/2006/relationships/image" Target="../media/image00.png"/><Relationship Id="rId3" Type="http://schemas.openxmlformats.org/officeDocument/2006/relationships/slideLayout" Target="../slideLayouts/slideLayout.xml"/><Relationship Id="rId4" Type="http://schemas.openxmlformats.org/officeDocument/2006/relationships/slideLayout" Target="../slideLayouts/slideLayout1.xml"/><Relationship Id="rId9" Type="http://schemas.openxmlformats.org/officeDocument/2006/relationships/slideLayout" Target="../slideLayouts/slideLayout6.xml"/><Relationship Id="rId14" Type="http://schemas.openxmlformats.org/officeDocument/2006/relationships/theme" Target="../theme/theme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9" name="Shape 9"/>
        <p:cNvGrpSpPr/>
        <p:nvPr/>
      </p:nvGrpSpPr>
      <p:grpSpPr>
        <a:xfrm>
          <a:off x="0" y="0"/>
          <a:ext cx="0" cy="0"/>
          <a:chOff x="0" y="0"/>
          <a:chExt cx="0" cy="0"/>
        </a:xfrm>
      </p:grpSpPr>
      <p:pic>
        <p:nvPicPr>
          <p:cNvPr id="10" name="Shape 10"/>
          <p:cNvPicPr preferRelativeResize="0"/>
          <p:nvPr/>
        </p:nvPicPr>
        <p:blipFill rotWithShape="1">
          <a:blip r:embed="rId1">
            <a:alphaModFix/>
          </a:blip>
          <a:srcRect b="79462" l="6584" r="6586" t="10269"/>
          <a:stretch/>
        </p:blipFill>
        <p:spPr>
          <a:xfrm>
            <a:off x="-11112" y="0"/>
            <a:ext cx="9155113" cy="355600"/>
          </a:xfrm>
          <a:prstGeom prst="rect">
            <a:avLst/>
          </a:prstGeom>
          <a:noFill/>
          <a:ln>
            <a:noFill/>
          </a:ln>
        </p:spPr>
      </p:pic>
      <p:sp>
        <p:nvSpPr>
          <p:cNvPr id="11" name="Shape 11"/>
          <p:cNvSpPr/>
          <p:nvPr/>
        </p:nvSpPr>
        <p:spPr>
          <a:xfrm>
            <a:off x="0" y="1547812"/>
            <a:ext cx="9144000" cy="5043487"/>
          </a:xfrm>
          <a:prstGeom prst="rect">
            <a:avLst/>
          </a:prstGeom>
          <a:solidFill>
            <a:srgbClr val="D8D8D8">
              <a:alpha val="69411"/>
            </a:srgbClr>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rtl val="0"/>
            </a:endParaRPr>
          </a:p>
        </p:txBody>
      </p:sp>
      <p:sp>
        <p:nvSpPr>
          <p:cNvPr id="12" name="Shape 12"/>
          <p:cNvSpPr/>
          <p:nvPr/>
        </p:nvSpPr>
        <p:spPr>
          <a:xfrm>
            <a:off x="0" y="422275"/>
            <a:ext cx="9144000" cy="1050924"/>
          </a:xfrm>
          <a:prstGeom prst="rect">
            <a:avLst/>
          </a:prstGeom>
          <a:solidFill>
            <a:srgbClr val="BFBFBF">
              <a:alpha val="69411"/>
            </a:srgbClr>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rtl val="0"/>
            </a:endParaRPr>
          </a:p>
        </p:txBody>
      </p:sp>
      <p:sp>
        <p:nvSpPr>
          <p:cNvPr id="13" name="Shape 13"/>
          <p:cNvSpPr txBox="1"/>
          <p:nvPr>
            <p:ph type="title"/>
          </p:nvPr>
        </p:nvSpPr>
        <p:spPr>
          <a:xfrm>
            <a:off x="457200" y="274637"/>
            <a:ext cx="8229600" cy="1143000"/>
          </a:xfrm>
          <a:prstGeom prst="rect">
            <a:avLst/>
          </a:prstGeom>
          <a:noFill/>
          <a:ln>
            <a:noFill/>
          </a:ln>
        </p:spPr>
        <p:txBody>
          <a:bodyPr anchorCtr="0" anchor="ctr" bIns="91425" lIns="91425" rIns="91425" tIns="91425"/>
          <a:lstStyle>
            <a:lvl1pPr indent="0" lvl="0" marL="0" marR="0" rtl="0" algn="ctr">
              <a:lnSpc>
                <a:spcPct val="100000"/>
              </a:lnSpc>
              <a:spcBef>
                <a:spcPts val="0"/>
              </a:spcBef>
              <a:spcAft>
                <a:spcPts val="0"/>
              </a:spcAft>
              <a:buClr>
                <a:srgbClr val="205867"/>
              </a:buClr>
              <a:buFont typeface="Arial Narrow"/>
              <a:buNone/>
              <a:defRPr b="0" i="0" sz="4000" u="none" cap="none" strike="noStrike">
                <a:solidFill>
                  <a:srgbClr val="205867"/>
                </a:solidFill>
                <a:latin typeface="Arial Narrow"/>
                <a:ea typeface="Arial Narrow"/>
                <a:cs typeface="Arial Narrow"/>
                <a:sym typeface="Arial Narrow"/>
                <a:rtl val="0"/>
              </a:defRPr>
            </a:lvl1pPr>
            <a:lvl2pPr indent="0" lvl="1" marL="0" marR="0" rtl="0" algn="ctr">
              <a:lnSpc>
                <a:spcPct val="100000"/>
              </a:lnSpc>
              <a:spcBef>
                <a:spcPts val="0"/>
              </a:spcBef>
              <a:spcAft>
                <a:spcPts val="0"/>
              </a:spcAft>
              <a:buClr>
                <a:srgbClr val="000000"/>
              </a:buClr>
              <a:buFont typeface="Arial"/>
              <a:buNone/>
              <a:defRPr b="0" i="0" sz="1400" u="none" cap="none" strike="noStrike">
                <a:solidFill>
                  <a:srgbClr val="000000"/>
                </a:solidFill>
                <a:latin typeface="Arial"/>
                <a:ea typeface="Arial"/>
                <a:cs typeface="Arial"/>
                <a:sym typeface="Arial"/>
                <a:rtl val="0"/>
              </a:defRPr>
            </a:lvl2pPr>
            <a:lvl3pPr indent="0" lvl="2" marL="0" marR="0" rtl="0" algn="ctr">
              <a:spcBef>
                <a:spcPts val="0"/>
              </a:spcBef>
              <a:spcAft>
                <a:spcPts val="0"/>
              </a:spcAft>
              <a:defRPr b="0" i="0" sz="1800" u="none" cap="none" strike="noStrike"/>
            </a:lvl3pPr>
            <a:lvl4pPr indent="0" lvl="3" marL="0" marR="0" rtl="0" algn="ctr">
              <a:spcBef>
                <a:spcPts val="0"/>
              </a:spcBef>
              <a:spcAft>
                <a:spcPts val="0"/>
              </a:spcAft>
              <a:defRPr b="0" i="0" sz="1800" u="none" cap="none" strike="noStrike"/>
            </a:lvl4pPr>
            <a:lvl5pPr indent="0" lvl="4" marL="0" marR="0" rtl="0" algn="ctr">
              <a:spcBef>
                <a:spcPts val="0"/>
              </a:spcBef>
              <a:spcAft>
                <a:spcPts val="0"/>
              </a:spcAft>
              <a:defRPr b="0" i="0" sz="1800" u="none" cap="none" strike="noStrike"/>
            </a:lvl5pPr>
            <a:lvl6pPr indent="0" lvl="5" marL="457200" marR="0" rtl="0" algn="ctr">
              <a:spcBef>
                <a:spcPts val="0"/>
              </a:spcBef>
              <a:spcAft>
                <a:spcPts val="0"/>
              </a:spcAft>
              <a:defRPr b="0" i="0" sz="1800" u="none" cap="none" strike="noStrike"/>
            </a:lvl6pPr>
            <a:lvl7pPr indent="0" lvl="6" marL="914400" marR="0" rtl="0" algn="ctr">
              <a:spcBef>
                <a:spcPts val="0"/>
              </a:spcBef>
              <a:spcAft>
                <a:spcPts val="0"/>
              </a:spcAft>
              <a:defRPr b="0" i="0" sz="1800" u="none" cap="none" strike="noStrike"/>
            </a:lvl7pPr>
            <a:lvl8pPr indent="0" lvl="7" marL="1371600" marR="0" rtl="0" algn="ctr">
              <a:spcBef>
                <a:spcPts val="0"/>
              </a:spcBef>
              <a:spcAft>
                <a:spcPts val="0"/>
              </a:spcAft>
              <a:defRPr b="0" i="0" sz="1800" u="none" cap="none" strike="noStrike"/>
            </a:lvl8pPr>
            <a:lvl9pPr indent="0" lvl="8" marL="1828800" marR="0" rtl="0" algn="ctr">
              <a:spcBef>
                <a:spcPts val="0"/>
              </a:spcBef>
              <a:spcAft>
                <a:spcPts val="0"/>
              </a:spcAft>
              <a:defRPr b="0" i="0" sz="1800" u="none" cap="none" strike="noStrike"/>
            </a:lvl9pPr>
          </a:lstStyle>
          <a:p/>
        </p:txBody>
      </p:sp>
      <p:sp>
        <p:nvSpPr>
          <p:cNvPr id="14" name="Shape 14"/>
          <p:cNvSpPr txBox="1"/>
          <p:nvPr>
            <p:ph idx="1" type="body"/>
          </p:nvPr>
        </p:nvSpPr>
        <p:spPr>
          <a:xfrm>
            <a:off x="457200" y="1600200"/>
            <a:ext cx="8229600" cy="4525963"/>
          </a:xfrm>
          <a:prstGeom prst="rect">
            <a:avLst/>
          </a:prstGeom>
          <a:noFill/>
          <a:ln>
            <a:noFill/>
          </a:ln>
        </p:spPr>
        <p:txBody>
          <a:bodyPr anchorCtr="0" anchor="t" bIns="91425" lIns="91425" rIns="91425" tIns="91425"/>
          <a:lstStyle>
            <a:lvl1pPr indent="12700" lvl="0" marL="342900" marR="0" rtl="0" algn="l">
              <a:lnSpc>
                <a:spcPct val="100000"/>
              </a:lnSpc>
              <a:spcBef>
                <a:spcPts val="640"/>
              </a:spcBef>
              <a:spcAft>
                <a:spcPts val="0"/>
              </a:spcAft>
              <a:buClr>
                <a:schemeClr val="dk1"/>
              </a:buClr>
              <a:buFont typeface="Arial"/>
              <a:buChar char="•"/>
              <a:defRPr b="0" i="0" sz="2400" u="none" cap="none" strike="noStrike">
                <a:solidFill>
                  <a:srgbClr val="205867"/>
                </a:solidFill>
                <a:latin typeface="Arial"/>
                <a:ea typeface="Arial"/>
                <a:cs typeface="Arial"/>
                <a:sym typeface="Arial"/>
                <a:rtl val="0"/>
              </a:defRPr>
            </a:lvl1pPr>
            <a:lvl2pPr indent="-19050" lvl="1" marL="742950" marR="0" rtl="0" algn="l">
              <a:lnSpc>
                <a:spcPct val="100000"/>
              </a:lnSpc>
              <a:spcBef>
                <a:spcPts val="560"/>
              </a:spcBef>
              <a:spcAft>
                <a:spcPts val="0"/>
              </a:spcAft>
              <a:buClr>
                <a:schemeClr val="dk1"/>
              </a:buClr>
              <a:buFont typeface="Arial"/>
              <a:buChar char="–"/>
              <a:defRPr b="0" i="0" sz="1400" u="none" cap="none" strike="noStrike">
                <a:solidFill>
                  <a:srgbClr val="000000"/>
                </a:solidFill>
                <a:latin typeface="Arial"/>
                <a:ea typeface="Arial"/>
                <a:cs typeface="Arial"/>
                <a:sym typeface="Arial"/>
                <a:rtl val="0"/>
              </a:defRPr>
            </a:lvl2pPr>
            <a:lvl3pPr indent="12700" lvl="2" marL="1143000" marR="0" rtl="0" algn="l">
              <a:lnSpc>
                <a:spcPct val="100000"/>
              </a:lnSpc>
              <a:spcBef>
                <a:spcPts val="480"/>
              </a:spcBef>
              <a:spcAft>
                <a:spcPts val="0"/>
              </a:spcAft>
              <a:buClr>
                <a:schemeClr val="dk1"/>
              </a:buClr>
              <a:buFont typeface="Arial"/>
              <a:buChar char="•"/>
              <a:defRPr b="0" i="0" sz="1400" u="none" cap="none" strike="noStrike">
                <a:solidFill>
                  <a:srgbClr val="000000"/>
                </a:solidFill>
                <a:latin typeface="Arial"/>
                <a:ea typeface="Arial"/>
                <a:cs typeface="Arial"/>
                <a:sym typeface="Arial"/>
                <a:rtl val="0"/>
              </a:defRPr>
            </a:lvl3pPr>
            <a:lvl4pPr indent="-12700" lvl="3" marL="1600200" marR="0" rtl="0" algn="l">
              <a:lnSpc>
                <a:spcPct val="100000"/>
              </a:lnSpc>
              <a:spcBef>
                <a:spcPts val="400"/>
              </a:spcBef>
              <a:spcAft>
                <a:spcPts val="0"/>
              </a:spcAft>
              <a:buClr>
                <a:schemeClr val="dk1"/>
              </a:buClr>
              <a:buFont typeface="Arial"/>
              <a:buChar char="–"/>
              <a:defRPr b="0" i="0" sz="1400" u="none" cap="none" strike="noStrike">
                <a:solidFill>
                  <a:srgbClr val="000000"/>
                </a:solidFill>
                <a:latin typeface="Arial"/>
                <a:ea typeface="Arial"/>
                <a:cs typeface="Arial"/>
                <a:sym typeface="Arial"/>
                <a:rtl val="0"/>
              </a:defRPr>
            </a:lvl4pPr>
            <a:lvl5pPr indent="-12700" lvl="4" marL="2057400" marR="0" rtl="0" algn="l">
              <a:lnSpc>
                <a:spcPct val="100000"/>
              </a:lnSpc>
              <a:spcBef>
                <a:spcPts val="400"/>
              </a:spcBef>
              <a:spcAft>
                <a:spcPts val="0"/>
              </a:spcAft>
              <a:buClr>
                <a:schemeClr val="dk1"/>
              </a:buClr>
              <a:buFont typeface="Arial"/>
              <a:buChar char="»"/>
              <a:defRPr b="0" i="0" sz="1400" u="none" cap="none" strike="noStrike">
                <a:solidFill>
                  <a:srgbClr val="000000"/>
                </a:solidFill>
                <a:latin typeface="Arial"/>
                <a:ea typeface="Arial"/>
                <a:cs typeface="Arial"/>
                <a:sym typeface="Arial"/>
                <a:rtl val="0"/>
              </a:defRPr>
            </a:lvl5pPr>
            <a:lvl6pPr indent="-12700" lvl="5" marL="2514600" marR="0" rtl="0" algn="l">
              <a:lnSpc>
                <a:spcPct val="100000"/>
              </a:lnSpc>
              <a:spcBef>
                <a:spcPts val="400"/>
              </a:spcBef>
              <a:spcAft>
                <a:spcPts val="0"/>
              </a:spcAft>
              <a:buClr>
                <a:schemeClr val="dk1"/>
              </a:buClr>
              <a:buFont typeface="Arial"/>
              <a:buChar char="•"/>
              <a:defRPr b="0" i="0" sz="1400" u="none" cap="none" strike="noStrike">
                <a:solidFill>
                  <a:srgbClr val="000000"/>
                </a:solidFill>
                <a:latin typeface="Arial"/>
                <a:ea typeface="Arial"/>
                <a:cs typeface="Arial"/>
                <a:sym typeface="Arial"/>
                <a:rtl val="0"/>
              </a:defRPr>
            </a:lvl6pPr>
            <a:lvl7pPr indent="-12700" lvl="6" marL="2971800" marR="0" rtl="0" algn="l">
              <a:lnSpc>
                <a:spcPct val="100000"/>
              </a:lnSpc>
              <a:spcBef>
                <a:spcPts val="400"/>
              </a:spcBef>
              <a:spcAft>
                <a:spcPts val="0"/>
              </a:spcAft>
              <a:buClr>
                <a:schemeClr val="dk1"/>
              </a:buClr>
              <a:buFont typeface="Arial"/>
              <a:buChar char="•"/>
              <a:defRPr b="0" i="0" sz="1400" u="none" cap="none" strike="noStrike">
                <a:solidFill>
                  <a:srgbClr val="000000"/>
                </a:solidFill>
                <a:latin typeface="Arial"/>
                <a:ea typeface="Arial"/>
                <a:cs typeface="Arial"/>
                <a:sym typeface="Arial"/>
                <a:rtl val="0"/>
              </a:defRPr>
            </a:lvl7pPr>
            <a:lvl8pPr indent="-12700" lvl="7" marL="3429000" marR="0" rtl="0" algn="l">
              <a:lnSpc>
                <a:spcPct val="100000"/>
              </a:lnSpc>
              <a:spcBef>
                <a:spcPts val="400"/>
              </a:spcBef>
              <a:spcAft>
                <a:spcPts val="0"/>
              </a:spcAft>
              <a:buClr>
                <a:schemeClr val="dk1"/>
              </a:buClr>
              <a:buFont typeface="Arial"/>
              <a:buChar char="•"/>
              <a:defRPr b="0" i="0" sz="1400" u="none" cap="none" strike="noStrike">
                <a:solidFill>
                  <a:srgbClr val="000000"/>
                </a:solidFill>
                <a:latin typeface="Arial"/>
                <a:ea typeface="Arial"/>
                <a:cs typeface="Arial"/>
                <a:sym typeface="Arial"/>
                <a:rtl val="0"/>
              </a:defRPr>
            </a:lvl8pPr>
            <a:lvl9pPr indent="-12700" lvl="8" marL="3886200" marR="0" rtl="0" algn="l">
              <a:lnSpc>
                <a:spcPct val="100000"/>
              </a:lnSpc>
              <a:spcBef>
                <a:spcPts val="400"/>
              </a:spcBef>
              <a:spcAft>
                <a:spcPts val="0"/>
              </a:spcAft>
              <a:buClr>
                <a:schemeClr val="dk1"/>
              </a:buClr>
              <a:buFont typeface="Arial"/>
              <a:buChar char="•"/>
              <a:defRPr b="0" i="0" sz="1400" u="none" cap="none" strike="noStrike">
                <a:solidFill>
                  <a:srgbClr val="000000"/>
                </a:solidFill>
                <a:latin typeface="Arial"/>
                <a:ea typeface="Arial"/>
                <a:cs typeface="Arial"/>
                <a:sym typeface="Arial"/>
                <a:rtl val="0"/>
              </a:defRPr>
            </a:lvl9pPr>
          </a:lstStyle>
          <a:p/>
        </p:txBody>
      </p:sp>
      <p:sp>
        <p:nvSpPr>
          <p:cNvPr id="15" name="Shape 15"/>
          <p:cNvSpPr txBox="1"/>
          <p:nvPr/>
        </p:nvSpPr>
        <p:spPr>
          <a:xfrm>
            <a:off x="8001000" y="6543675"/>
            <a:ext cx="1082675" cy="244474"/>
          </a:xfrm>
          <a:prstGeom prst="rect">
            <a:avLst/>
          </a:prstGeom>
          <a:noFill/>
          <a:ln>
            <a:noFill/>
          </a:ln>
        </p:spPr>
        <p:txBody>
          <a:bodyPr anchorCtr="0" anchor="t" bIns="45700" lIns="91425" rIns="91425" tIns="45700">
            <a:noAutofit/>
          </a:bodyPr>
          <a:lstStyle/>
          <a:p>
            <a:pPr indent="0" lvl="0" marL="0" marR="0" rtl="0" algn="r">
              <a:lnSpc>
                <a:spcPct val="100000"/>
              </a:lnSpc>
              <a:spcBef>
                <a:spcPts val="0"/>
              </a:spcBef>
              <a:spcAft>
                <a:spcPts val="0"/>
              </a:spcAft>
              <a:buClr>
                <a:schemeClr val="dk1"/>
              </a:buClr>
              <a:buSzPct val="25000"/>
              <a:buFont typeface="Calibri"/>
              <a:buNone/>
            </a:pPr>
            <a:fld id="{00000000-1234-1234-1234-123412341234}" type="slidenum">
              <a:rPr b="0" i="0" lang="en-US" sz="1200" u="none" cap="none" strike="noStrike">
                <a:solidFill>
                  <a:schemeClr val="dk1"/>
                </a:solidFill>
                <a:latin typeface="Calibri"/>
                <a:ea typeface="Calibri"/>
                <a:cs typeface="Calibri"/>
                <a:sym typeface="Calibri"/>
                <a:rtl val="0"/>
              </a:rPr>
              <a:t>‹#›</a:t>
            </a:fld>
          </a:p>
        </p:txBody>
      </p:sp>
      <p:sp>
        <p:nvSpPr>
          <p:cNvPr id="16" name="Shape 16"/>
          <p:cNvSpPr txBox="1"/>
          <p:nvPr/>
        </p:nvSpPr>
        <p:spPr>
          <a:xfrm>
            <a:off x="415925" y="6621463"/>
            <a:ext cx="7785100" cy="230185"/>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93CDDD"/>
              </a:buClr>
              <a:buSzPct val="25000"/>
              <a:buFont typeface="Calibri"/>
              <a:buNone/>
            </a:pPr>
            <a:r>
              <a:rPr b="0" i="0" lang="en-US" sz="900" u="none" cap="none" strike="noStrike">
                <a:solidFill>
                  <a:srgbClr val="93CDDD"/>
                </a:solidFill>
                <a:latin typeface="Calibri"/>
                <a:ea typeface="Calibri"/>
                <a:cs typeface="Calibri"/>
                <a:sym typeface="Calibri"/>
                <a:rtl val="0"/>
              </a:rPr>
              <a:t>NATIONAL CENTERS FOR ENVIRONMENTAL INFORMATION</a:t>
            </a:r>
          </a:p>
        </p:txBody>
      </p:sp>
      <p:pic>
        <p:nvPicPr>
          <p:cNvPr id="17" name="Shape 17"/>
          <p:cNvPicPr preferRelativeResize="0"/>
          <p:nvPr/>
        </p:nvPicPr>
        <p:blipFill rotWithShape="1">
          <a:blip r:embed="rId2">
            <a:alphaModFix/>
          </a:blip>
          <a:srcRect b="0" l="0" r="0" t="0"/>
          <a:stretch/>
        </p:blipFill>
        <p:spPr>
          <a:xfrm>
            <a:off x="63500" y="6427787"/>
            <a:ext cx="393700" cy="393700"/>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rtl val="0"/>
        </a:defRPr>
      </a:lvl9pPr>
    </p:otherStyle>
  </p:txStyles>
</p:sldMaster>
</file>

<file path=ppt/slides/_rels/slide.xml.rels><?xml version="1.0" encoding="UTF-8" standalone="yes"?><Relationships xmlns="http://schemas.openxmlformats.org/package/2006/relationships"><Relationship Id="rId1" Type="http://schemas.openxmlformats.org/officeDocument/2006/relationships/slideLayout" Target="../slideLayouts/slideLayout.xml"/><Relationship Id="rId2" Type="http://schemas.openxmlformats.org/officeDocument/2006/relationships/notesSlide" Target="../notesSlides/notesSlide.xml"/><Relationship Id="rId3" Type="http://schemas.openxmlformats.org/officeDocument/2006/relationships/image" Target="../media/image03.jpg"/><Relationship Id="rId4" Type="http://schemas.openxmlformats.org/officeDocument/2006/relationships/image" Target="../media/image02.png"/></Relationships>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goo.gl/forms/6c54aH7S1e" TargetMode="External"/><Relationship Id="rId4" Type="http://schemas.openxmlformats.org/officeDocument/2006/relationships/hyperlink" Target="http://goo.gl/forms/6c54aH7S1e"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04.png"/><Relationship Id="rId4" Type="http://schemas.openxmlformats.org/officeDocument/2006/relationships/hyperlink" Target="http://goo.gl/forms/6c54aH7S1e"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04.png"/><Relationship Id="rId4" Type="http://schemas.openxmlformats.org/officeDocument/2006/relationships/image" Target="../media/image05.png"/><Relationship Id="rId5" Type="http://schemas.openxmlformats.org/officeDocument/2006/relationships/hyperlink" Target="http://goo.gl/forms/6c54aH7S1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image" Target="../media/image04.png"/><Relationship Id="rId4" Type="http://schemas.openxmlformats.org/officeDocument/2006/relationships/image" Target="../media/image05.png"/><Relationship Id="rId5" Type="http://schemas.openxmlformats.org/officeDocument/2006/relationships/image" Target="../media/image10.png"/><Relationship Id="rId6" Type="http://schemas.openxmlformats.org/officeDocument/2006/relationships/image" Target="../media/image19.png"/><Relationship Id="rId7" Type="http://schemas.openxmlformats.org/officeDocument/2006/relationships/hyperlink" Target="http://goo.gl/forms/6c54aH7S1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3.xml"/><Relationship Id="rId3" Type="http://schemas.openxmlformats.org/officeDocument/2006/relationships/image" Target="../media/image04.png"/><Relationship Id="rId4" Type="http://schemas.openxmlformats.org/officeDocument/2006/relationships/image" Target="../media/image05.png"/><Relationship Id="rId9" Type="http://schemas.openxmlformats.org/officeDocument/2006/relationships/hyperlink" Target="http://goo.gl/forms/6c54aH7S1e" TargetMode="External"/><Relationship Id="rId5" Type="http://schemas.openxmlformats.org/officeDocument/2006/relationships/image" Target="../media/image17.png"/><Relationship Id="rId6" Type="http://schemas.openxmlformats.org/officeDocument/2006/relationships/image" Target="../media/image10.png"/><Relationship Id="rId7" Type="http://schemas.openxmlformats.org/officeDocument/2006/relationships/image" Target="../media/image19.png"/><Relationship Id="rId8" Type="http://schemas.openxmlformats.org/officeDocument/2006/relationships/image" Target="../media/image0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goo.gl/forms/6c54aH7S1e" TargetMode="External"/></Relationships>
</file>

<file path=ppt/slides/_rels/slide15.xml.rels><?xml version="1.0" encoding="UTF-8" standalone="yes"?><Relationships xmlns="http://schemas.openxmlformats.org/package/2006/relationships"><Relationship Id="rId11" Type="http://schemas.openxmlformats.org/officeDocument/2006/relationships/hyperlink" Target="http://goo.gl/forms/6c54aH7S1e" TargetMode="External"/><Relationship Id="rId10" Type="http://schemas.openxmlformats.org/officeDocument/2006/relationships/hyperlink" Target="https://docs.google.com/a/noaa.gov/document/d/1pTCLLRpN7pz7e6W2Nky1U2xxy7CtBOA3ahCeoMhLaWU/edit?usp=sharing" TargetMode="External"/><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docs.google.com/a/noaa.gov/document/d/1npv2WU9rMpmnF6V3fW0x6fnVfeDcntVQCx1c2gEr3KI/edit?usp=sharing" TargetMode="External"/><Relationship Id="rId4" Type="http://schemas.openxmlformats.org/officeDocument/2006/relationships/hyperlink" Target="https://docs.google.com/a/noaa.gov/document/d/1npv2WU9rMpmnF6V3fW0x6fnVfeDcntVQCx1c2gEr3KI/edit?usp=sharing" TargetMode="External"/><Relationship Id="rId9" Type="http://schemas.openxmlformats.org/officeDocument/2006/relationships/hyperlink" Target="https://www.nodc.noaa.gov/data/formats/netcdf/index.html" TargetMode="External"/><Relationship Id="rId5" Type="http://schemas.openxmlformats.org/officeDocument/2006/relationships/hyperlink" Target="https://docs.google.com/a/noaa.gov/document/d/1ZeZgYG5A2odVCunHzA7VDCll5XcbWelqRZnlpQxKlBo/edit?usp=sharing" TargetMode="External"/><Relationship Id="rId6" Type="http://schemas.openxmlformats.org/officeDocument/2006/relationships/hyperlink" Target="https://docs.google.com/a/noaa.gov/document/d/1ZeZgYG5A2odVCunHzA7VDCll5XcbWelqRZnlpQxKlBo/edit?usp=sharing" TargetMode="External"/><Relationship Id="rId7" Type="http://schemas.openxmlformats.org/officeDocument/2006/relationships/hyperlink" Target="https://drive.google.com/open?id=0B6JVLSFoX8zgY2xCMzRpN28tQzA" TargetMode="External"/><Relationship Id="rId8" Type="http://schemas.openxmlformats.org/officeDocument/2006/relationships/hyperlink" Target="https://drive.google.com/open?id=0B6JVLSFoX8zgRlhZX2VnZjktZm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08.png"/><Relationship Id="rId4" Type="http://schemas.openxmlformats.org/officeDocument/2006/relationships/image" Target="../media/image09.png"/><Relationship Id="rId5" Type="http://schemas.openxmlformats.org/officeDocument/2006/relationships/hyperlink" Target="http://goo.gl/forms/6c54aH7S1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2.png"/><Relationship Id="rId4" Type="http://schemas.openxmlformats.org/officeDocument/2006/relationships/hyperlink" Target="http://goo.gl/forms/6c54aH7S1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3.png"/><Relationship Id="rId4" Type="http://schemas.openxmlformats.org/officeDocument/2006/relationships/hyperlink" Target="http://goo.gl/forms/6c54aH7S1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goo.gl/forms/6c54aH7S1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goo.gl/forms/6c54aH7S1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hyperlink" Target="http://goo.gl/forms/6c54aH7S1e" TargetMode="External"/></Relationships>
</file>

<file path=ppt/slides/_rels/slide21.xml.rels><?xml version="1.0" encoding="UTF-8" standalone="yes"?><Relationships xmlns="http://schemas.openxmlformats.org/package/2006/relationships"><Relationship Id="rId11" Type="http://schemas.openxmlformats.org/officeDocument/2006/relationships/hyperlink" Target="http://chk.tbe.taleo.net/chk04/ats/careers/requisition.jsp?org=ERT&amp;cws=1&amp;rid=1398" TargetMode="External"/><Relationship Id="rId10" Type="http://schemas.openxmlformats.org/officeDocument/2006/relationships/hyperlink" Target="http://chk.tbe.taleo.net/chk04/ats/careers/requisition.jsp?org=ERT&amp;cws=1&amp;rid=1396" TargetMode="External"/><Relationship Id="rId13" Type="http://schemas.openxmlformats.org/officeDocument/2006/relationships/hyperlink" Target="http://goo.gl/forms/6c54aH7S1e" TargetMode="External"/><Relationship Id="rId12" Type="http://schemas.openxmlformats.org/officeDocument/2006/relationships/hyperlink" Target="http://chk.tbe.taleo.net/chk04/ats/careers/requisition.jsp?org=ERT&amp;cws=1&amp;rid=1399" TargetMode="External"/><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cires.colorado.edu/contact/jobs/job-openings/ciresncei-pra-software-engineer-ncei-9/" TargetMode="External"/><Relationship Id="rId4" Type="http://schemas.openxmlformats.org/officeDocument/2006/relationships/hyperlink" Target="http://chk.tbe.taleo.net/chk04/ats/careers/requisition.jsp?org=ERT&amp;cws=1&amp;rid=1394" TargetMode="External"/><Relationship Id="rId9" Type="http://schemas.openxmlformats.org/officeDocument/2006/relationships/hyperlink" Target="http://chk.tbe.taleo.net/chk04/ats/careers/requisition.jsp?org=ERT&amp;cws=1&amp;rid=1397" TargetMode="External"/><Relationship Id="rId5" Type="http://schemas.openxmlformats.org/officeDocument/2006/relationships/hyperlink" Target="http://chk.tbe.taleo.net/chk04/ats/careers/requisition.jsp?org=ERT&amp;cws=1&amp;rid=1392" TargetMode="External"/><Relationship Id="rId6" Type="http://schemas.openxmlformats.org/officeDocument/2006/relationships/hyperlink" Target="http://chk.tbe.taleo.net/chk04/ats/careers/requisition.jsp?org=ERT&amp;cws=1&amp;rid=1393" TargetMode="External"/><Relationship Id="rId7" Type="http://schemas.openxmlformats.org/officeDocument/2006/relationships/hyperlink" Target="http://chk.tbe.taleo.net/chk04/ats/careers/requisition.jsp?org=ERT&amp;cws=1&amp;rid=1394" TargetMode="External"/><Relationship Id="rId8" Type="http://schemas.openxmlformats.org/officeDocument/2006/relationships/hyperlink" Target="http://chk.tbe.taleo.net/chk04/ats/careers/requisition.jsp?org=ERT&amp;cws=1&amp;rid=1395"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hyperlink" Target="http://goo.gl/forms/6c54aH7S1e" TargetMode="External"/><Relationship Id="rId4" Type="http://schemas.openxmlformats.org/officeDocument/2006/relationships/hyperlink" Target="http://goo.gl/forms/6c54aH7S1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www.facebook.com/NOAANCEIclimate" TargetMode="External"/><Relationship Id="rId4" Type="http://schemas.openxmlformats.org/officeDocument/2006/relationships/hyperlink" Target="http://www.facebook.com/NOAANCEIoceangeo" TargetMode="External"/><Relationship Id="rId9" Type="http://schemas.openxmlformats.org/officeDocument/2006/relationships/image" Target="../media/image16.jpg"/><Relationship Id="rId5" Type="http://schemas.openxmlformats.org/officeDocument/2006/relationships/hyperlink" Target="http://www.twitter.com/NOAANCEIclimate" TargetMode="External"/><Relationship Id="rId6" Type="http://schemas.openxmlformats.org/officeDocument/2006/relationships/hyperlink" Target="http://www.twitter.com/NOAANCEIocngeo" TargetMode="External"/><Relationship Id="rId7" Type="http://schemas.openxmlformats.org/officeDocument/2006/relationships/image" Target="../media/image11.jpg"/><Relationship Id="rId8"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http://doi.org/10.7289/V5F47M2H" TargetMode="External"/><Relationship Id="rId4" Type="http://schemas.openxmlformats.org/officeDocument/2006/relationships/hyperlink" Target="https://nosc.noaa.gov/EDMC/PD.all.php" TargetMode="External"/><Relationship Id="rId5" Type="http://schemas.openxmlformats.org/officeDocument/2006/relationships/hyperlink" Target="http://goo.gl/forms/6c54aH7S1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hyperlink" Target="http://goo.gl/forms/6c54aH7S1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goo.gl/forms/6c54aH7S1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6.png"/><Relationship Id="rId4" Type="http://schemas.openxmlformats.org/officeDocument/2006/relationships/hyperlink" Target="http://goo.gl/forms/6c54aH7S1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hyperlink" Target="http://goo.gl/forms/6c54aH7S1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 Id="rId3" Type="http://schemas.openxmlformats.org/officeDocument/2006/relationships/hyperlink" Target="http://goo.gl/forms/6c54aH7S1e"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04.png"/><Relationship Id="rId4" Type="http://schemas.openxmlformats.org/officeDocument/2006/relationships/image" Target="../media/image05.png"/><Relationship Id="rId5" Type="http://schemas.openxmlformats.org/officeDocument/2006/relationships/image" Target="../media/image18.png"/><Relationship Id="rId6" Type="http://schemas.openxmlformats.org/officeDocument/2006/relationships/image" Target="../media/image14.png"/><Relationship Id="rId7" Type="http://schemas.openxmlformats.org/officeDocument/2006/relationships/hyperlink" Target="http://goo.gl/forms/6c54aH7S1e" TargetMode="External"/></Relationships>
</file>

<file path=ppt/slides/slide.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9" name="Shape 89"/>
        <p:cNvGrpSpPr/>
        <p:nvPr/>
      </p:nvGrpSpPr>
      <p:grpSpPr>
        <a:xfrm>
          <a:off x="0" y="0"/>
          <a:ext cx="0" cy="0"/>
          <a:chOff x="0" y="0"/>
          <a:chExt cx="0" cy="0"/>
        </a:xfrm>
      </p:grpSpPr>
      <p:sp>
        <p:nvSpPr>
          <p:cNvPr id="90" name="Shape 90"/>
          <p:cNvSpPr/>
          <p:nvPr/>
        </p:nvSpPr>
        <p:spPr>
          <a:xfrm>
            <a:off x="0" y="95370"/>
            <a:ext cx="9144000" cy="4246799"/>
          </a:xfrm>
          <a:prstGeom prst="rect">
            <a:avLst/>
          </a:prstGeom>
          <a:solidFill>
            <a:srgbClr val="3D7499"/>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pic>
        <p:nvPicPr>
          <p:cNvPr id="91" name="Shape 91"/>
          <p:cNvPicPr preferRelativeResize="0"/>
          <p:nvPr/>
        </p:nvPicPr>
        <p:blipFill rotWithShape="1">
          <a:blip r:embed="rId3">
            <a:alphaModFix/>
          </a:blip>
          <a:srcRect b="0" l="6979" r="15471" t="0"/>
          <a:stretch/>
        </p:blipFill>
        <p:spPr>
          <a:xfrm>
            <a:off x="0" y="0"/>
            <a:ext cx="9144000" cy="2776200"/>
          </a:xfrm>
          <a:prstGeom prst="rect">
            <a:avLst/>
          </a:prstGeom>
          <a:noFill/>
          <a:ln>
            <a:noFill/>
          </a:ln>
        </p:spPr>
      </p:pic>
      <p:sp>
        <p:nvSpPr>
          <p:cNvPr id="92" name="Shape 92"/>
          <p:cNvSpPr/>
          <p:nvPr/>
        </p:nvSpPr>
        <p:spPr>
          <a:xfrm>
            <a:off x="0" y="2070022"/>
            <a:ext cx="9144000" cy="2272199"/>
          </a:xfrm>
          <a:prstGeom prst="rect">
            <a:avLst/>
          </a:prstGeom>
          <a:solidFill>
            <a:srgbClr val="205867">
              <a:alpha val="69410"/>
            </a:srgbClr>
          </a:solidFill>
          <a:ln>
            <a:noFill/>
          </a:ln>
        </p:spPr>
        <p:txBody>
          <a:bodyPr anchorCtr="0" anchor="ctr" bIns="45700" lIns="91425" rIns="91425" tIns="45700">
            <a:noAutofit/>
          </a:bodyPr>
          <a:lstStyle/>
          <a:p>
            <a:pPr indent="0" lvl="0" marL="0" marR="0" rtl="0" algn="ctr">
              <a:lnSpc>
                <a:spcPct val="100000"/>
              </a:lnSpc>
              <a:spcBef>
                <a:spcPts val="0"/>
              </a:spcBef>
              <a:spcAft>
                <a:spcPts val="0"/>
              </a:spcAft>
              <a:buClr>
                <a:srgbClr val="000000"/>
              </a:buClr>
              <a:buFont typeface="Arial"/>
              <a:buNone/>
            </a:pPr>
            <a:r>
              <a:t/>
            </a:r>
            <a:endParaRPr b="0" i="0" sz="1800" u="none" cap="none" strike="noStrike">
              <a:solidFill>
                <a:schemeClr val="lt1"/>
              </a:solidFill>
              <a:latin typeface="Calibri"/>
              <a:ea typeface="Calibri"/>
              <a:cs typeface="Calibri"/>
              <a:sym typeface="Calibri"/>
            </a:endParaRPr>
          </a:p>
        </p:txBody>
      </p:sp>
      <p:sp>
        <p:nvSpPr>
          <p:cNvPr id="93" name="Shape 93"/>
          <p:cNvSpPr txBox="1"/>
          <p:nvPr>
            <p:ph idx="1" type="subTitle"/>
          </p:nvPr>
        </p:nvSpPr>
        <p:spPr>
          <a:xfrm>
            <a:off x="398462" y="5805487"/>
            <a:ext cx="8389800" cy="538199"/>
          </a:xfrm>
          <a:prstGeom prst="rect">
            <a:avLst/>
          </a:prstGeom>
          <a:noFill/>
          <a:ln>
            <a:noFill/>
          </a:ln>
        </p:spPr>
        <p:txBody>
          <a:bodyPr anchorCtr="0" anchor="t" bIns="45700" lIns="91425" rIns="91425" tIns="45700">
            <a:noAutofit/>
          </a:bodyPr>
          <a:lstStyle/>
          <a:p>
            <a:pPr lvl="0" rtl="0">
              <a:spcBef>
                <a:spcPts val="0"/>
              </a:spcBef>
              <a:buClr>
                <a:srgbClr val="9B9DA0"/>
              </a:buClr>
              <a:buSzPct val="25000"/>
              <a:buFont typeface="Arial"/>
              <a:buNone/>
            </a:pPr>
            <a:r>
              <a:rPr lang="en-US" sz="1600">
                <a:solidFill>
                  <a:srgbClr val="9B9DA0"/>
                </a:solidFill>
                <a:latin typeface="Arial Narrow"/>
                <a:ea typeface="Arial Narrow"/>
                <a:cs typeface="Arial Narrow"/>
                <a:sym typeface="Arial Narrow"/>
              </a:rPr>
              <a:t>January 7, 2016</a:t>
            </a:r>
          </a:p>
        </p:txBody>
      </p:sp>
      <p:sp>
        <p:nvSpPr>
          <p:cNvPr id="94" name="Shape 94"/>
          <p:cNvSpPr txBox="1"/>
          <p:nvPr/>
        </p:nvSpPr>
        <p:spPr>
          <a:xfrm>
            <a:off x="376237" y="6248400"/>
            <a:ext cx="8389800" cy="261900"/>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rgbClr val="80AECC"/>
              </a:buClr>
              <a:buSzPct val="25000"/>
              <a:buFont typeface="Arial"/>
              <a:buNone/>
            </a:pPr>
            <a:r>
              <a:rPr b="0" i="0" lang="en-US" sz="1100" u="none" cap="none" strike="noStrike">
                <a:solidFill>
                  <a:srgbClr val="80AECC"/>
                </a:solidFill>
                <a:latin typeface="Arial Narrow"/>
                <a:ea typeface="Arial Narrow"/>
                <a:cs typeface="Arial Narrow"/>
                <a:sym typeface="Arial Narrow"/>
              </a:rPr>
              <a:t>NOAA Satellite and Information Service  |  National Centers for Environmental Information</a:t>
            </a:r>
          </a:p>
        </p:txBody>
      </p:sp>
      <p:sp>
        <p:nvSpPr>
          <p:cNvPr id="95" name="Shape 95"/>
          <p:cNvSpPr txBox="1"/>
          <p:nvPr/>
        </p:nvSpPr>
        <p:spPr>
          <a:xfrm>
            <a:off x="0" y="4326803"/>
            <a:ext cx="9144000" cy="953999"/>
          </a:xfrm>
          <a:prstGeom prst="rect">
            <a:avLst/>
          </a:prstGeom>
          <a:noFill/>
          <a:ln>
            <a:noFill/>
          </a:ln>
        </p:spPr>
        <p:txBody>
          <a:bodyPr anchorCtr="0" anchor="t" bIns="45700" lIns="91425" rIns="91425" tIns="45700">
            <a:noAutofit/>
          </a:bodyPr>
          <a:lstStyle/>
          <a:p>
            <a:pPr indent="0" lvl="0" marL="0" marR="0" rtl="0" algn="ctr">
              <a:lnSpc>
                <a:spcPct val="100000"/>
              </a:lnSpc>
              <a:spcBef>
                <a:spcPts val="0"/>
              </a:spcBef>
              <a:spcAft>
                <a:spcPts val="0"/>
              </a:spcAft>
              <a:buClr>
                <a:schemeClr val="dk1"/>
              </a:buClr>
              <a:buFont typeface="Arial"/>
              <a:buNone/>
            </a:pPr>
            <a:r>
              <a:t/>
            </a:r>
            <a:endParaRPr b="0" i="0" sz="1800" u="none" cap="none" strike="noStrike">
              <a:solidFill>
                <a:schemeClr val="dk1"/>
              </a:solidFill>
              <a:latin typeface="Arial Narrow"/>
              <a:ea typeface="Arial Narrow"/>
              <a:cs typeface="Arial Narrow"/>
              <a:sym typeface="Arial Narrow"/>
            </a:endParaRPr>
          </a:p>
          <a:p>
            <a:pPr indent="0" lvl="0" marL="0" marR="0" rtl="0" algn="ctr">
              <a:lnSpc>
                <a:spcPct val="100000"/>
              </a:lnSpc>
              <a:spcBef>
                <a:spcPts val="0"/>
              </a:spcBef>
              <a:spcAft>
                <a:spcPts val="0"/>
              </a:spcAft>
              <a:buClr>
                <a:schemeClr val="dk1"/>
              </a:buClr>
              <a:buSzPct val="25000"/>
              <a:buFont typeface="Arial"/>
              <a:buNone/>
            </a:pPr>
            <a:r>
              <a:rPr lang="en-US" sz="2000">
                <a:solidFill>
                  <a:schemeClr val="dk1"/>
                </a:solidFill>
                <a:latin typeface="Arial Narrow"/>
                <a:ea typeface="Arial Narrow"/>
                <a:cs typeface="Arial Narrow"/>
                <a:sym typeface="Arial Narrow"/>
              </a:rPr>
              <a:t>Kenneth S. Casey</a:t>
            </a:r>
            <a:br>
              <a:rPr b="0" i="0" lang="en-US" sz="1800" u="none" cap="none" strike="noStrike">
                <a:solidFill>
                  <a:schemeClr val="dk1"/>
                </a:solidFill>
                <a:latin typeface="Arial Narrow"/>
                <a:ea typeface="Arial Narrow"/>
                <a:cs typeface="Arial Narrow"/>
                <a:sym typeface="Arial Narrow"/>
              </a:rPr>
            </a:br>
            <a:r>
              <a:rPr i="1" lang="en-US" sz="1800">
                <a:solidFill>
                  <a:schemeClr val="dk1"/>
                </a:solidFill>
                <a:latin typeface="Arial Narrow"/>
                <a:ea typeface="Arial Narrow"/>
                <a:cs typeface="Arial Narrow"/>
                <a:sym typeface="Arial Narrow"/>
              </a:rPr>
              <a:t>OneStop</a:t>
            </a:r>
            <a:r>
              <a:rPr lang="en-US" sz="1800">
                <a:solidFill>
                  <a:schemeClr val="dk1"/>
                </a:solidFill>
                <a:latin typeface="Arial Narrow"/>
                <a:ea typeface="Arial Narrow"/>
                <a:cs typeface="Arial Narrow"/>
                <a:sym typeface="Arial Narrow"/>
              </a:rPr>
              <a:t> Project Manager</a:t>
            </a:r>
          </a:p>
          <a:p>
            <a:pPr indent="0" lvl="0" marL="0" marR="0" rtl="0" algn="ctr">
              <a:lnSpc>
                <a:spcPct val="100000"/>
              </a:lnSpc>
              <a:spcBef>
                <a:spcPts val="0"/>
              </a:spcBef>
              <a:spcAft>
                <a:spcPts val="0"/>
              </a:spcAft>
              <a:buClr>
                <a:schemeClr val="dk1"/>
              </a:buClr>
              <a:buSzPct val="25000"/>
              <a:buFont typeface="Arial"/>
              <a:buNone/>
            </a:pPr>
            <a:r>
              <a:rPr b="0" i="0" lang="en-US" sz="1800" u="none" cap="none" strike="noStrike">
                <a:solidFill>
                  <a:schemeClr val="dk1"/>
                </a:solidFill>
                <a:latin typeface="Arial Narrow"/>
                <a:ea typeface="Arial Narrow"/>
                <a:cs typeface="Arial Narrow"/>
                <a:sym typeface="Arial Narrow"/>
              </a:rPr>
              <a:t>NOAA’s National Centers for Environmental Information</a:t>
            </a:r>
          </a:p>
        </p:txBody>
      </p:sp>
      <p:pic>
        <p:nvPicPr>
          <p:cNvPr id="96" name="Shape 96"/>
          <p:cNvPicPr preferRelativeResize="0"/>
          <p:nvPr/>
        </p:nvPicPr>
        <p:blipFill rotWithShape="1">
          <a:blip r:embed="rId4">
            <a:alphaModFix/>
          </a:blip>
          <a:srcRect b="0" l="0" r="0" t="0"/>
          <a:stretch/>
        </p:blipFill>
        <p:spPr>
          <a:xfrm>
            <a:off x="8022504" y="5815012"/>
            <a:ext cx="865199" cy="866699"/>
          </a:xfrm>
          <a:prstGeom prst="rect">
            <a:avLst/>
          </a:prstGeom>
          <a:noFill/>
          <a:ln>
            <a:noFill/>
          </a:ln>
        </p:spPr>
      </p:pic>
      <p:sp>
        <p:nvSpPr>
          <p:cNvPr id="97" name="Shape 97"/>
          <p:cNvSpPr txBox="1"/>
          <p:nvPr/>
        </p:nvSpPr>
        <p:spPr>
          <a:xfrm>
            <a:off x="376236" y="2895600"/>
            <a:ext cx="8620199" cy="769500"/>
          </a:xfrm>
          <a:prstGeom prst="rect">
            <a:avLst/>
          </a:prstGeom>
          <a:noFill/>
          <a:ln>
            <a:noFill/>
          </a:ln>
        </p:spPr>
        <p:txBody>
          <a:bodyPr anchorCtr="0" anchor="t" bIns="45700" lIns="91425" rIns="91425" tIns="45700">
            <a:noAutofit/>
          </a:bodyPr>
          <a:lstStyle/>
          <a:p>
            <a:pPr lvl="0" rtl="0">
              <a:spcBef>
                <a:spcPts val="0"/>
              </a:spcBef>
              <a:buClr>
                <a:schemeClr val="lt1"/>
              </a:buClr>
              <a:buSzPct val="25000"/>
              <a:buFont typeface="Arial"/>
              <a:buNone/>
            </a:pPr>
            <a:r>
              <a:rPr b="1" i="1" lang="en-US" sz="3600">
                <a:solidFill>
                  <a:schemeClr val="lt1"/>
                </a:solidFill>
              </a:rPr>
              <a:t>OneStop</a:t>
            </a:r>
            <a:r>
              <a:rPr b="1" lang="en-US" sz="3600">
                <a:solidFill>
                  <a:schemeClr val="lt1"/>
                </a:solidFill>
              </a:rPr>
              <a:t>: Project Overview</a:t>
            </a:r>
          </a:p>
          <a:p>
            <a:pPr lvl="0" rtl="0">
              <a:spcBef>
                <a:spcPts val="0"/>
              </a:spcBef>
              <a:buClr>
                <a:schemeClr val="lt1"/>
              </a:buClr>
              <a:buSzPct val="25000"/>
              <a:buFont typeface="Arial"/>
              <a:buNone/>
            </a:pPr>
            <a:r>
              <a:rPr b="1" lang="en-US" sz="2200">
                <a:solidFill>
                  <a:schemeClr val="lt1"/>
                </a:solidFill>
              </a:rPr>
              <a:t>Improving NOAA’s Data Discovery and Access Framework</a:t>
            </a:r>
          </a:p>
        </p:txBody>
      </p:sp>
    </p:spTree>
  </p:cSld>
  <p:clrMapOvr>
    <a:masterClrMapping/>
  </p:clrMapOvr>
  <p:transition spd="slow">
    <p:cut/>
  </p:transition>
</p:sld>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1" name="Shape 101"/>
        <p:cNvGrpSpPr/>
        <p:nvPr/>
      </p:nvGrpSpPr>
      <p:grpSpPr>
        <a:xfrm>
          <a:off x="0" y="0"/>
          <a:ext cx="0" cy="0"/>
          <a:chOff x="0" y="0"/>
          <a:chExt cx="0" cy="0"/>
        </a:xfrm>
      </p:grpSpPr>
      <p:sp>
        <p:nvSpPr>
          <p:cNvPr id="102" name="Shape 102"/>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i="1" lang="en-US"/>
              <a:t>OneStop</a:t>
            </a:r>
            <a:r>
              <a:rPr lang="en-US"/>
              <a:t> Feedback Form</a:t>
            </a:r>
          </a:p>
        </p:txBody>
      </p:sp>
      <p:sp>
        <p:nvSpPr>
          <p:cNvPr id="103" name="Shape 103"/>
          <p:cNvSpPr txBox="1"/>
          <p:nvPr>
            <p:ph idx="1" type="body"/>
          </p:nvPr>
        </p:nvSpPr>
        <p:spPr>
          <a:xfrm>
            <a:off x="457200" y="1600200"/>
            <a:ext cx="8229600" cy="4526100"/>
          </a:xfrm>
          <a:prstGeom prst="rect">
            <a:avLst/>
          </a:prstGeom>
          <a:noFill/>
          <a:ln>
            <a:noFill/>
          </a:ln>
        </p:spPr>
        <p:txBody>
          <a:bodyPr anchorCtr="0" anchor="ctr" bIns="91425" lIns="91425" rIns="91425" tIns="91425">
            <a:noAutofit/>
          </a:bodyPr>
          <a:lstStyle/>
          <a:p>
            <a:pPr indent="-139700" lvl="0" marL="342900" marR="0" rtl="0" algn="ctr">
              <a:lnSpc>
                <a:spcPct val="100000"/>
              </a:lnSpc>
              <a:spcBef>
                <a:spcPts val="0"/>
              </a:spcBef>
              <a:spcAft>
                <a:spcPts val="0"/>
              </a:spcAft>
              <a:buClr>
                <a:srgbClr val="205867"/>
              </a:buClr>
              <a:buSzPct val="60000"/>
              <a:buFont typeface="Arial"/>
              <a:buNone/>
            </a:pPr>
            <a:r>
              <a:rPr lang="en-US" sz="4000" u="sng">
                <a:solidFill>
                  <a:schemeClr val="hlink"/>
                </a:solidFill>
                <a:hlinkClick r:id="rId3"/>
              </a:rPr>
              <a:t>http://goo.gl/forms/6c54aH7S1e</a:t>
            </a:r>
          </a:p>
          <a:p>
            <a:pPr indent="-139700" lvl="0" marL="342900" marR="0" rtl="0" algn="ctr">
              <a:lnSpc>
                <a:spcPct val="100000"/>
              </a:lnSpc>
              <a:spcBef>
                <a:spcPts val="0"/>
              </a:spcBef>
              <a:spcAft>
                <a:spcPts val="0"/>
              </a:spcAft>
              <a:buClr>
                <a:srgbClr val="205867"/>
              </a:buClr>
              <a:buSzPct val="66666"/>
              <a:buFont typeface="Arial"/>
              <a:buNone/>
            </a:pPr>
            <a:r>
              <a:t/>
            </a:r>
            <a:endParaRPr sz="3600"/>
          </a:p>
          <a:p>
            <a:pPr indent="-139700" lvl="0" marL="342900" marR="0" rtl="0" algn="ctr">
              <a:lnSpc>
                <a:spcPct val="100000"/>
              </a:lnSpc>
              <a:spcBef>
                <a:spcPts val="0"/>
              </a:spcBef>
              <a:spcAft>
                <a:spcPts val="0"/>
              </a:spcAft>
              <a:buClr>
                <a:srgbClr val="205867"/>
              </a:buClr>
              <a:buSzPct val="66666"/>
              <a:buFont typeface="Arial"/>
              <a:buNone/>
            </a:pPr>
            <a:r>
              <a:rPr lang="en-US" sz="3600"/>
              <a:t>Three thumbs up/thumbs down questions, add a user story, become a beta tester, and a free text comment field (email address optional)</a:t>
            </a:r>
          </a:p>
          <a:p>
            <a:pPr indent="-139700" lvl="0" marL="342900" marR="0" rtl="0" algn="ctr">
              <a:lnSpc>
                <a:spcPct val="100000"/>
              </a:lnSpc>
              <a:spcBef>
                <a:spcPts val="0"/>
              </a:spcBef>
              <a:spcAft>
                <a:spcPts val="0"/>
              </a:spcAft>
              <a:buClr>
                <a:srgbClr val="205867"/>
              </a:buClr>
              <a:buSzPct val="66666"/>
              <a:buFont typeface="Arial"/>
              <a:buNone/>
            </a:pPr>
            <a:r>
              <a:t/>
            </a:r>
            <a:endParaRPr sz="3600"/>
          </a:p>
          <a:p>
            <a:pPr indent="-139700" lvl="0" marL="342900" marR="0" rtl="0" algn="ctr">
              <a:lnSpc>
                <a:spcPct val="100000"/>
              </a:lnSpc>
              <a:spcBef>
                <a:spcPts val="0"/>
              </a:spcBef>
              <a:spcAft>
                <a:spcPts val="0"/>
              </a:spcAft>
              <a:buClr>
                <a:srgbClr val="205867"/>
              </a:buClr>
              <a:buSzPct val="66666"/>
              <a:buFont typeface="Arial"/>
              <a:buNone/>
            </a:pPr>
            <a:r>
              <a:rPr b="1" lang="en-US" sz="3600"/>
              <a:t>Open it now!!  I’ll wait for you….</a:t>
            </a:r>
            <a:r>
              <a:rPr lang="en-US" sz="3600"/>
              <a:t> </a:t>
            </a:r>
          </a:p>
        </p:txBody>
      </p:sp>
      <p:sp>
        <p:nvSpPr>
          <p:cNvPr id="104" name="Shape 104"/>
          <p:cNvSpPr txBox="1"/>
          <p:nvPr/>
        </p:nvSpPr>
        <p:spPr>
          <a:xfrm>
            <a:off x="5629200" y="6515100"/>
            <a:ext cx="3514799" cy="342899"/>
          </a:xfrm>
          <a:prstGeom prst="rect">
            <a:avLst/>
          </a:prstGeom>
          <a:noFill/>
          <a:ln>
            <a:noFill/>
          </a:ln>
        </p:spPr>
        <p:txBody>
          <a:bodyPr anchorCtr="0" anchor="t" bIns="91425" lIns="91425" rIns="91425" tIns="91425">
            <a:noAutofit/>
          </a:bodyPr>
          <a:lstStyle/>
          <a:p>
            <a:pPr indent="-139700" lvl="0" marL="342900" rtl="0" algn="ctr">
              <a:spcBef>
                <a:spcPts val="0"/>
              </a:spcBef>
              <a:buClr>
                <a:srgbClr val="205867"/>
              </a:buClr>
              <a:buSzPct val="200000"/>
              <a:buFont typeface="Arial"/>
              <a:buNone/>
            </a:pPr>
            <a:r>
              <a:rPr lang="en-US" sz="1200" u="sng">
                <a:solidFill>
                  <a:schemeClr val="hlink"/>
                </a:solidFill>
                <a:hlinkClick r:id="rId4"/>
              </a:rPr>
              <a:t>http://goo.gl/forms/6c54aH7S1e</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9" name="Shape 189"/>
        <p:cNvGrpSpPr/>
        <p:nvPr/>
      </p:nvGrpSpPr>
      <p:grpSpPr>
        <a:xfrm>
          <a:off x="0" y="0"/>
          <a:ext cx="0" cy="0"/>
          <a:chOff x="0" y="0"/>
          <a:chExt cx="0" cy="0"/>
        </a:xfrm>
      </p:grpSpPr>
      <p:cxnSp>
        <p:nvCxnSpPr>
          <p:cNvPr id="190" name="Shape 190"/>
          <p:cNvCxnSpPr>
            <a:stCxn id="191" idx="2"/>
          </p:cNvCxnSpPr>
          <p:nvPr/>
        </p:nvCxnSpPr>
        <p:spPr>
          <a:xfrm>
            <a:off x="2044550" y="3342087"/>
            <a:ext cx="4200" cy="1678500"/>
          </a:xfrm>
          <a:prstGeom prst="straightConnector1">
            <a:avLst/>
          </a:prstGeom>
          <a:noFill/>
          <a:ln cap="flat" cmpd="sng" w="9525">
            <a:solidFill>
              <a:srgbClr val="D9D9D9"/>
            </a:solidFill>
            <a:prstDash val="solid"/>
            <a:round/>
            <a:headEnd len="lg" w="lg" type="none"/>
            <a:tailEnd len="lg" w="lg" type="triangle"/>
          </a:ln>
        </p:spPr>
      </p:cxnSp>
      <p:sp>
        <p:nvSpPr>
          <p:cNvPr id="192" name="Shape 192"/>
          <p:cNvSpPr txBox="1"/>
          <p:nvPr>
            <p:ph idx="12" type="sldNum"/>
          </p:nvPr>
        </p:nvSpPr>
        <p:spPr>
          <a:xfrm>
            <a:off x="6862760" y="6469062"/>
            <a:ext cx="1823999" cy="304799"/>
          </a:xfrm>
          <a:prstGeom prst="rect">
            <a:avLst/>
          </a:prstGeom>
        </p:spPr>
        <p:txBody>
          <a:bodyPr anchorCtr="0" anchor="t" bIns="45700" lIns="91425" rIns="91425" tIns="45700">
            <a:noAutofit/>
          </a:bodyPr>
          <a:lstStyle/>
          <a:p>
            <a:pPr lvl="0" rtl="0">
              <a:spcBef>
                <a:spcPts val="0"/>
              </a:spcBef>
              <a:buClr>
                <a:schemeClr val="lt1"/>
              </a:buClr>
              <a:buSzPct val="25000"/>
              <a:buFont typeface="Calibri"/>
              <a:buNone/>
            </a:pPr>
            <a:fld id="{00000000-1234-1234-1234-123412341234}" type="slidenum">
              <a:rPr lang="en-US"/>
              <a:t>‹#›</a:t>
            </a:fld>
          </a:p>
        </p:txBody>
      </p:sp>
      <p:graphicFrame>
        <p:nvGraphicFramePr>
          <p:cNvPr id="193" name="Shape 193"/>
          <p:cNvGraphicFramePr/>
          <p:nvPr/>
        </p:nvGraphicFramePr>
        <p:xfrm>
          <a:off x="310675" y="1563950"/>
          <a:ext cx="3000000" cy="3000000"/>
        </p:xfrm>
        <a:graphic>
          <a:graphicData uri="http://schemas.openxmlformats.org/drawingml/2006/table">
            <a:tbl>
              <a:tblPr>
                <a:noFill/>
                <a:tableStyleId>{E84D2E39-9321-45C0-A3D3-98FAAD68F08A}</a:tableStyleId>
              </a:tblPr>
              <a:tblGrid>
                <a:gridCol w="6429550"/>
                <a:gridCol w="1972650"/>
              </a:tblGrid>
              <a:tr h="634425">
                <a:tc gridSpan="2">
                  <a:txBody>
                    <a:bodyPr>
                      <a:noAutofit/>
                    </a:bodyPr>
                    <a:lstStyle/>
                    <a:p>
                      <a:pPr lvl="0" rtl="0" algn="ctr">
                        <a:spcBef>
                          <a:spcPts val="0"/>
                        </a:spcBef>
                        <a:buNone/>
                      </a:pPr>
                      <a:r>
                        <a:rPr lang="en-US"/>
                        <a:t>Workflow with </a:t>
                      </a:r>
                      <a:r>
                        <a:rPr i="1" lang="en-US"/>
                        <a:t>OneStop</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9DAF8"/>
                    </a:solidFill>
                  </a:tcPr>
                </a:tc>
                <a:tc hMerge="1"/>
              </a:tr>
              <a:tr h="3921075">
                <a:tc>
                  <a:txBody>
                    <a:bodyPr>
                      <a:noAutofit/>
                    </a:bodyPr>
                    <a:lstStyle/>
                    <a:p>
                      <a:pPr lvl="0" rtl="0">
                        <a:spcBef>
                          <a:spcPts val="0"/>
                        </a:spcBef>
                        <a:buNone/>
                      </a:pPr>
                      <a:r>
                        <a:rPr lang="en-US"/>
                        <a:t>Notional Mockup for illustrative purposes</a:t>
                      </a:r>
                    </a:p>
                  </a:txBody>
                  <a:tcPr marT="91425" marB="91425" marR="91425" marL="91425" anchor="b">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D9EAD3"/>
                    </a:solidFill>
                  </a:tcPr>
                </a:tc>
                <a:tc>
                  <a:txBody>
                    <a:bodyPr>
                      <a:noAutofit/>
                    </a:bodyPr>
                    <a:lstStyle/>
                    <a:p>
                      <a:pPr lvl="0" rtl="0">
                        <a:spcBef>
                          <a:spcPts val="500"/>
                        </a:spcBef>
                        <a:buClr>
                          <a:schemeClr val="dk1"/>
                        </a:buClr>
                        <a:buSzPct val="78571"/>
                        <a:buFont typeface="Arial"/>
                        <a:buNone/>
                      </a:pPr>
                      <a:r>
                        <a:rPr lang="en-US">
                          <a:solidFill>
                            <a:srgbClr val="1C4587"/>
                          </a:solidFill>
                        </a:rPr>
                        <a:t>Netflix analogy...</a:t>
                      </a:r>
                    </a:p>
                    <a:p>
                      <a:pPr indent="-228600" lvl="0" marL="457200" rtl="0">
                        <a:spcBef>
                          <a:spcPts val="500"/>
                        </a:spcBef>
                        <a:buClr>
                          <a:srgbClr val="1C4587"/>
                        </a:buClr>
                        <a:buChar char="•"/>
                      </a:pPr>
                      <a:r>
                        <a:rPr lang="en-US">
                          <a:solidFill>
                            <a:srgbClr val="1C4587"/>
                          </a:solidFill>
                        </a:rPr>
                        <a:t>User-centric</a:t>
                      </a:r>
                    </a:p>
                    <a:p>
                      <a:pPr indent="-228600" lvl="0" marL="457200" rtl="0">
                        <a:spcBef>
                          <a:spcPts val="500"/>
                        </a:spcBef>
                        <a:buClr>
                          <a:srgbClr val="1C4587"/>
                        </a:buClr>
                        <a:buChar char="•"/>
                      </a:pPr>
                      <a:r>
                        <a:rPr lang="en-US">
                          <a:solidFill>
                            <a:srgbClr val="1C4587"/>
                          </a:solidFill>
                        </a:rPr>
                        <a:t>Highly visual</a:t>
                      </a:r>
                    </a:p>
                    <a:p>
                      <a:pPr indent="-228600" lvl="0" marL="457200" rtl="0">
                        <a:spcBef>
                          <a:spcPts val="500"/>
                        </a:spcBef>
                        <a:buClr>
                          <a:srgbClr val="1C4587"/>
                        </a:buClr>
                        <a:buChar char="•"/>
                      </a:pPr>
                      <a:r>
                        <a:rPr lang="en-US">
                          <a:solidFill>
                            <a:srgbClr val="1C4587"/>
                          </a:solidFill>
                        </a:rPr>
                        <a:t>Proactive</a:t>
                      </a:r>
                    </a:p>
                    <a:p>
                      <a:pPr indent="-228600" lvl="0" marL="457200" rtl="0">
                        <a:spcBef>
                          <a:spcPts val="500"/>
                        </a:spcBef>
                        <a:buClr>
                          <a:srgbClr val="1C4587"/>
                        </a:buClr>
                        <a:buChar char="•"/>
                      </a:pPr>
                      <a:r>
                        <a:rPr lang="en-US">
                          <a:solidFill>
                            <a:srgbClr val="1C4587"/>
                          </a:solidFill>
                        </a:rPr>
                        <a:t>...</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D9EAD3"/>
                    </a:solidFill>
                  </a:tcPr>
                </a:tc>
              </a:tr>
            </a:tbl>
          </a:graphicData>
        </a:graphic>
      </p:graphicFrame>
      <p:pic>
        <p:nvPicPr>
          <p:cNvPr id="194" name="Shape 194"/>
          <p:cNvPicPr preferRelativeResize="0"/>
          <p:nvPr/>
        </p:nvPicPr>
        <p:blipFill>
          <a:blip r:embed="rId3">
            <a:alphaModFix/>
          </a:blip>
          <a:stretch>
            <a:fillRect/>
          </a:stretch>
        </p:blipFill>
        <p:spPr>
          <a:xfrm>
            <a:off x="433975" y="2377000"/>
            <a:ext cx="6110299" cy="3437050"/>
          </a:xfrm>
          <a:prstGeom prst="rect">
            <a:avLst/>
          </a:prstGeom>
          <a:noFill/>
          <a:ln>
            <a:noFill/>
          </a:ln>
        </p:spPr>
      </p:pic>
      <p:sp>
        <p:nvSpPr>
          <p:cNvPr id="195" name="Shape 195"/>
          <p:cNvSpPr txBox="1"/>
          <p:nvPr>
            <p:ph type="title"/>
          </p:nvPr>
        </p:nvSpPr>
        <p:spPr>
          <a:xfrm>
            <a:off x="262425" y="464400"/>
            <a:ext cx="8541900" cy="898499"/>
          </a:xfrm>
          <a:prstGeom prst="rect">
            <a:avLst/>
          </a:prstGeom>
        </p:spPr>
        <p:txBody>
          <a:bodyPr anchorCtr="0" anchor="ctr" bIns="91425" lIns="91425" rIns="91425" tIns="91425">
            <a:noAutofit/>
          </a:bodyPr>
          <a:lstStyle/>
          <a:p>
            <a:pPr lvl="0" rtl="0">
              <a:spcBef>
                <a:spcPts val="0"/>
              </a:spcBef>
              <a:buNone/>
            </a:pPr>
            <a:r>
              <a:rPr i="1" lang="en-US"/>
              <a:t>OneStop</a:t>
            </a:r>
            <a:r>
              <a:rPr lang="en-US"/>
              <a:t> Value Proposition - Case Study</a:t>
            </a:r>
          </a:p>
        </p:txBody>
      </p:sp>
      <p:sp>
        <p:nvSpPr>
          <p:cNvPr id="196" name="Shape 196"/>
          <p:cNvSpPr txBox="1"/>
          <p:nvPr/>
        </p:nvSpPr>
        <p:spPr>
          <a:xfrm>
            <a:off x="5629200" y="6515100"/>
            <a:ext cx="3514799" cy="342899"/>
          </a:xfrm>
          <a:prstGeom prst="rect">
            <a:avLst/>
          </a:prstGeom>
          <a:noFill/>
          <a:ln>
            <a:noFill/>
          </a:ln>
        </p:spPr>
        <p:txBody>
          <a:bodyPr anchorCtr="0" anchor="t" bIns="91425" lIns="91425" rIns="91425" tIns="91425">
            <a:noAutofit/>
          </a:bodyPr>
          <a:lstStyle/>
          <a:p>
            <a:pPr indent="12700" lvl="0" marL="342900" rtl="0" algn="ctr">
              <a:spcBef>
                <a:spcPts val="0"/>
              </a:spcBef>
              <a:buNone/>
            </a:pPr>
            <a:r>
              <a:rPr lang="en-US" sz="1200" u="sng">
                <a:solidFill>
                  <a:schemeClr val="hlink"/>
                </a:solidFill>
                <a:hlinkClick r:id="rId4"/>
              </a:rPr>
              <a:t>http://goo.gl/forms/6c54aH7S1e</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1" name="Shape 201"/>
        <p:cNvGrpSpPr/>
        <p:nvPr/>
      </p:nvGrpSpPr>
      <p:grpSpPr>
        <a:xfrm>
          <a:off x="0" y="0"/>
          <a:ext cx="0" cy="0"/>
          <a:chOff x="0" y="0"/>
          <a:chExt cx="0" cy="0"/>
        </a:xfrm>
      </p:grpSpPr>
      <p:cxnSp>
        <p:nvCxnSpPr>
          <p:cNvPr id="202" name="Shape 202"/>
          <p:cNvCxnSpPr>
            <a:stCxn id="203" idx="2"/>
          </p:cNvCxnSpPr>
          <p:nvPr/>
        </p:nvCxnSpPr>
        <p:spPr>
          <a:xfrm>
            <a:off x="2044550" y="3342087"/>
            <a:ext cx="4200" cy="1678500"/>
          </a:xfrm>
          <a:prstGeom prst="straightConnector1">
            <a:avLst/>
          </a:prstGeom>
          <a:noFill/>
          <a:ln cap="flat" cmpd="sng" w="9525">
            <a:solidFill>
              <a:srgbClr val="D9D9D9"/>
            </a:solidFill>
            <a:prstDash val="solid"/>
            <a:round/>
            <a:headEnd len="lg" w="lg" type="none"/>
            <a:tailEnd len="lg" w="lg" type="triangle"/>
          </a:ln>
        </p:spPr>
      </p:cxnSp>
      <p:sp>
        <p:nvSpPr>
          <p:cNvPr id="204" name="Shape 204"/>
          <p:cNvSpPr txBox="1"/>
          <p:nvPr>
            <p:ph idx="12" type="sldNum"/>
          </p:nvPr>
        </p:nvSpPr>
        <p:spPr>
          <a:xfrm>
            <a:off x="6862760" y="6469062"/>
            <a:ext cx="1823999" cy="304799"/>
          </a:xfrm>
          <a:prstGeom prst="rect">
            <a:avLst/>
          </a:prstGeom>
        </p:spPr>
        <p:txBody>
          <a:bodyPr anchorCtr="0" anchor="t" bIns="45700" lIns="91425" rIns="91425" tIns="45700">
            <a:noAutofit/>
          </a:bodyPr>
          <a:lstStyle/>
          <a:p>
            <a:pPr lvl="0" rtl="0">
              <a:spcBef>
                <a:spcPts val="0"/>
              </a:spcBef>
              <a:buClr>
                <a:schemeClr val="lt1"/>
              </a:buClr>
              <a:buSzPct val="25000"/>
              <a:buFont typeface="Calibri"/>
              <a:buNone/>
            </a:pPr>
            <a:fld id="{00000000-1234-1234-1234-123412341234}" type="slidenum">
              <a:rPr lang="en-US"/>
              <a:t>‹#›</a:t>
            </a:fld>
          </a:p>
        </p:txBody>
      </p:sp>
      <p:graphicFrame>
        <p:nvGraphicFramePr>
          <p:cNvPr id="205" name="Shape 205"/>
          <p:cNvGraphicFramePr/>
          <p:nvPr/>
        </p:nvGraphicFramePr>
        <p:xfrm>
          <a:off x="310675" y="1563950"/>
          <a:ext cx="3000000" cy="3000000"/>
        </p:xfrm>
        <a:graphic>
          <a:graphicData uri="http://schemas.openxmlformats.org/drawingml/2006/table">
            <a:tbl>
              <a:tblPr>
                <a:noFill/>
                <a:tableStyleId>{E84D2E39-9321-45C0-A3D3-98FAAD68F08A}</a:tableStyleId>
              </a:tblPr>
              <a:tblGrid>
                <a:gridCol w="6429550"/>
                <a:gridCol w="1972650"/>
              </a:tblGrid>
              <a:tr h="634425">
                <a:tc gridSpan="2">
                  <a:txBody>
                    <a:bodyPr>
                      <a:noAutofit/>
                    </a:bodyPr>
                    <a:lstStyle/>
                    <a:p>
                      <a:pPr lvl="0" rtl="0" algn="ctr">
                        <a:spcBef>
                          <a:spcPts val="0"/>
                        </a:spcBef>
                        <a:buNone/>
                      </a:pPr>
                      <a:r>
                        <a:rPr lang="en-US"/>
                        <a:t>Workflow with </a:t>
                      </a:r>
                      <a:r>
                        <a:rPr i="1" lang="en-US"/>
                        <a:t>OneStop</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9DAF8"/>
                    </a:solidFill>
                  </a:tcPr>
                </a:tc>
                <a:tc hMerge="1"/>
              </a:tr>
              <a:tr h="3921075">
                <a:tc>
                  <a:txBody>
                    <a:bodyPr>
                      <a:noAutofit/>
                    </a:bodyPr>
                    <a:lstStyle/>
                    <a:p>
                      <a:pPr lvl="0" rtl="0">
                        <a:spcBef>
                          <a:spcPts val="0"/>
                        </a:spcBef>
                        <a:buNone/>
                      </a:pPr>
                      <a:r>
                        <a:rPr lang="en-US"/>
                        <a:t>Notional Mockup for illustrative purposes</a:t>
                      </a:r>
                    </a:p>
                  </a:txBody>
                  <a:tcPr marT="91425" marB="91425" marR="91425" marL="91425" anchor="b">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D9EAD3"/>
                    </a:solidFill>
                  </a:tcPr>
                </a:tc>
                <a:tc>
                  <a:txBody>
                    <a:bodyPr>
                      <a:noAutofit/>
                    </a:bodyPr>
                    <a:lstStyle/>
                    <a:p>
                      <a:pPr lvl="0" rtl="0">
                        <a:spcBef>
                          <a:spcPts val="500"/>
                        </a:spcBef>
                        <a:buNone/>
                      </a:pPr>
                      <a:r>
                        <a:rPr lang="en-US">
                          <a:solidFill>
                            <a:srgbClr val="1C4587"/>
                          </a:solidFill>
                        </a:rPr>
                        <a:t>Netflix analogy...</a:t>
                      </a:r>
                    </a:p>
                    <a:p>
                      <a:pPr indent="-228600" lvl="0" marL="457200" rtl="0">
                        <a:spcBef>
                          <a:spcPts val="500"/>
                        </a:spcBef>
                        <a:buClr>
                          <a:srgbClr val="1C4587"/>
                        </a:buClr>
                        <a:buChar char="•"/>
                      </a:pPr>
                      <a:r>
                        <a:rPr lang="en-US">
                          <a:solidFill>
                            <a:srgbClr val="1C4587"/>
                          </a:solidFill>
                        </a:rPr>
                        <a:t>User-centric</a:t>
                      </a:r>
                    </a:p>
                    <a:p>
                      <a:pPr indent="-228600" lvl="0" marL="457200" rtl="0">
                        <a:spcBef>
                          <a:spcPts val="500"/>
                        </a:spcBef>
                        <a:buClr>
                          <a:srgbClr val="1C4587"/>
                        </a:buClr>
                        <a:buChar char="•"/>
                      </a:pPr>
                      <a:r>
                        <a:rPr lang="en-US">
                          <a:solidFill>
                            <a:srgbClr val="1C4587"/>
                          </a:solidFill>
                        </a:rPr>
                        <a:t>Highly visual</a:t>
                      </a:r>
                    </a:p>
                    <a:p>
                      <a:pPr indent="-228600" lvl="0" marL="457200" rtl="0">
                        <a:spcBef>
                          <a:spcPts val="500"/>
                        </a:spcBef>
                        <a:buClr>
                          <a:srgbClr val="1C4587"/>
                        </a:buClr>
                        <a:buChar char="•"/>
                      </a:pPr>
                      <a:r>
                        <a:rPr lang="en-US">
                          <a:solidFill>
                            <a:srgbClr val="1C4587"/>
                          </a:solidFill>
                        </a:rPr>
                        <a:t>Proactive</a:t>
                      </a:r>
                    </a:p>
                    <a:p>
                      <a:pPr indent="-228600" lvl="0" marL="457200" rtl="0">
                        <a:spcBef>
                          <a:spcPts val="500"/>
                        </a:spcBef>
                        <a:buClr>
                          <a:srgbClr val="1C4587"/>
                        </a:buClr>
                        <a:buChar char="•"/>
                      </a:pPr>
                      <a:r>
                        <a:rPr lang="en-US">
                          <a:solidFill>
                            <a:srgbClr val="1C4587"/>
                          </a:solidFill>
                        </a:rPr>
                        <a:t>Summary descriptions</a:t>
                      </a:r>
                    </a:p>
                    <a:p>
                      <a:pPr indent="-228600" lvl="0" marL="457200" rtl="0">
                        <a:spcBef>
                          <a:spcPts val="500"/>
                        </a:spcBef>
                        <a:buClr>
                          <a:srgbClr val="1C4587"/>
                        </a:buClr>
                        <a:buChar char="•"/>
                      </a:pPr>
                      <a:r>
                        <a:rPr lang="en-US">
                          <a:solidFill>
                            <a:srgbClr val="1C4587"/>
                          </a:solidFill>
                        </a:rPr>
                        <a:t>Ratings</a:t>
                      </a:r>
                    </a:p>
                    <a:p>
                      <a:pPr indent="-228600" lvl="0" marL="457200" rtl="0">
                        <a:spcBef>
                          <a:spcPts val="500"/>
                        </a:spcBef>
                        <a:buClr>
                          <a:srgbClr val="1C4587"/>
                        </a:buClr>
                        <a:buChar char="•"/>
                      </a:pPr>
                      <a:r>
                        <a:rPr lang="en-US">
                          <a:solidFill>
                            <a:srgbClr val="1C4587"/>
                          </a:solidFill>
                        </a:rPr>
                        <a:t>Related items</a:t>
                      </a:r>
                    </a:p>
                    <a:p>
                      <a:pPr lvl="0" rtl="0">
                        <a:spcBef>
                          <a:spcPts val="500"/>
                        </a:spcBef>
                        <a:buClr>
                          <a:srgbClr val="000000"/>
                        </a:buClr>
                        <a:buSzPct val="78571"/>
                        <a:buNone/>
                      </a:pPr>
                      <a:r>
                        <a:rPr lang="en-US">
                          <a:solidFill>
                            <a:srgbClr val="1C4587"/>
                          </a:solidFill>
                        </a:rPr>
                        <a:t>“</a:t>
                      </a:r>
                      <a:r>
                        <a:rPr i="1" lang="en-US">
                          <a:solidFill>
                            <a:srgbClr val="1C4587"/>
                          </a:solidFill>
                        </a:rPr>
                        <a:t>OneStop</a:t>
                      </a:r>
                      <a:r>
                        <a:rPr lang="en-US">
                          <a:solidFill>
                            <a:srgbClr val="1C4587"/>
                          </a:solidFill>
                        </a:rPr>
                        <a:t> ready…”</a:t>
                      </a:r>
                    </a:p>
                    <a:p>
                      <a:pPr indent="-317500" lvl="0" marL="457200" rtl="0">
                        <a:spcBef>
                          <a:spcPts val="500"/>
                        </a:spcBef>
                        <a:buClr>
                          <a:srgbClr val="1C4587"/>
                        </a:buClr>
                        <a:buSzPct val="100000"/>
                        <a:buChar char="•"/>
                      </a:pPr>
                      <a:r>
                        <a:rPr lang="en-US">
                          <a:solidFill>
                            <a:srgbClr val="1C4587"/>
                          </a:solidFill>
                        </a:rPr>
                        <a:t>Standardized data/metadata</a:t>
                      </a:r>
                    </a:p>
                    <a:p>
                      <a:pPr indent="-317500" lvl="0" marL="457200" rtl="0">
                        <a:spcBef>
                          <a:spcPts val="500"/>
                        </a:spcBef>
                        <a:buClr>
                          <a:srgbClr val="1C4587"/>
                        </a:buClr>
                        <a:buSzPct val="100000"/>
                        <a:buChar char="•"/>
                      </a:pPr>
                      <a:r>
                        <a:rPr lang="en-US">
                          <a:solidFill>
                            <a:srgbClr val="1C4587"/>
                          </a:solidFill>
                        </a:rPr>
                        <a:t>Robust underlying  infrastructure and services</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D9EAD3"/>
                    </a:solidFill>
                  </a:tcPr>
                </a:tc>
              </a:tr>
            </a:tbl>
          </a:graphicData>
        </a:graphic>
      </p:graphicFrame>
      <p:pic>
        <p:nvPicPr>
          <p:cNvPr id="206" name="Shape 206"/>
          <p:cNvPicPr preferRelativeResize="0"/>
          <p:nvPr/>
        </p:nvPicPr>
        <p:blipFill>
          <a:blip r:embed="rId3">
            <a:alphaModFix amt="13000"/>
          </a:blip>
          <a:stretch>
            <a:fillRect/>
          </a:stretch>
        </p:blipFill>
        <p:spPr>
          <a:xfrm>
            <a:off x="433975" y="2377000"/>
            <a:ext cx="6110299" cy="3437050"/>
          </a:xfrm>
          <a:prstGeom prst="rect">
            <a:avLst/>
          </a:prstGeom>
          <a:noFill/>
          <a:ln>
            <a:noFill/>
          </a:ln>
        </p:spPr>
      </p:pic>
      <p:pic>
        <p:nvPicPr>
          <p:cNvPr id="207" name="Shape 207"/>
          <p:cNvPicPr preferRelativeResize="0"/>
          <p:nvPr/>
        </p:nvPicPr>
        <p:blipFill>
          <a:blip r:embed="rId4">
            <a:alphaModFix/>
          </a:blip>
          <a:stretch>
            <a:fillRect/>
          </a:stretch>
        </p:blipFill>
        <p:spPr>
          <a:xfrm>
            <a:off x="1189024" y="2270500"/>
            <a:ext cx="3543549" cy="3543549"/>
          </a:xfrm>
          <a:prstGeom prst="rect">
            <a:avLst/>
          </a:prstGeom>
          <a:noFill/>
          <a:ln>
            <a:noFill/>
          </a:ln>
        </p:spPr>
      </p:pic>
      <p:sp>
        <p:nvSpPr>
          <p:cNvPr id="208" name="Shape 208"/>
          <p:cNvSpPr txBox="1"/>
          <p:nvPr>
            <p:ph type="title"/>
          </p:nvPr>
        </p:nvSpPr>
        <p:spPr>
          <a:xfrm>
            <a:off x="262425" y="464400"/>
            <a:ext cx="8541900" cy="898499"/>
          </a:xfrm>
          <a:prstGeom prst="rect">
            <a:avLst/>
          </a:prstGeom>
        </p:spPr>
        <p:txBody>
          <a:bodyPr anchorCtr="0" anchor="ctr" bIns="91425" lIns="91425" rIns="91425" tIns="91425">
            <a:noAutofit/>
          </a:bodyPr>
          <a:lstStyle/>
          <a:p>
            <a:pPr lvl="0" rtl="0">
              <a:spcBef>
                <a:spcPts val="0"/>
              </a:spcBef>
              <a:buNone/>
            </a:pPr>
            <a:r>
              <a:rPr i="1" lang="en-US"/>
              <a:t>OneStop</a:t>
            </a:r>
            <a:r>
              <a:rPr lang="en-US"/>
              <a:t> Value Proposition - Case Study</a:t>
            </a:r>
          </a:p>
        </p:txBody>
      </p:sp>
      <p:sp>
        <p:nvSpPr>
          <p:cNvPr id="209" name="Shape 209"/>
          <p:cNvSpPr txBox="1"/>
          <p:nvPr/>
        </p:nvSpPr>
        <p:spPr>
          <a:xfrm>
            <a:off x="5629200" y="6515100"/>
            <a:ext cx="3514799" cy="342899"/>
          </a:xfrm>
          <a:prstGeom prst="rect">
            <a:avLst/>
          </a:prstGeom>
          <a:noFill/>
          <a:ln>
            <a:noFill/>
          </a:ln>
        </p:spPr>
        <p:txBody>
          <a:bodyPr anchorCtr="0" anchor="t" bIns="91425" lIns="91425" rIns="91425" tIns="91425">
            <a:noAutofit/>
          </a:bodyPr>
          <a:lstStyle/>
          <a:p>
            <a:pPr indent="12700" lvl="0" marL="342900" rtl="0" algn="ctr">
              <a:spcBef>
                <a:spcPts val="0"/>
              </a:spcBef>
              <a:buNone/>
            </a:pPr>
            <a:r>
              <a:rPr lang="en-US" sz="1200" u="sng">
                <a:solidFill>
                  <a:schemeClr val="hlink"/>
                </a:solidFill>
                <a:hlinkClick r:id="rId5"/>
              </a:rPr>
              <a:t>http://goo.gl/forms/6c54aH7S1e</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cxnSp>
        <p:nvCxnSpPr>
          <p:cNvPr id="215" name="Shape 215"/>
          <p:cNvCxnSpPr>
            <a:stCxn id="216" idx="2"/>
          </p:cNvCxnSpPr>
          <p:nvPr/>
        </p:nvCxnSpPr>
        <p:spPr>
          <a:xfrm>
            <a:off x="2044550" y="3342087"/>
            <a:ext cx="4200" cy="1678500"/>
          </a:xfrm>
          <a:prstGeom prst="straightConnector1">
            <a:avLst/>
          </a:prstGeom>
          <a:noFill/>
          <a:ln cap="flat" cmpd="sng" w="9525">
            <a:solidFill>
              <a:srgbClr val="D9D9D9"/>
            </a:solidFill>
            <a:prstDash val="solid"/>
            <a:round/>
            <a:headEnd len="lg" w="lg" type="none"/>
            <a:tailEnd len="lg" w="lg" type="triangle"/>
          </a:ln>
        </p:spPr>
      </p:cxnSp>
      <p:sp>
        <p:nvSpPr>
          <p:cNvPr id="217" name="Shape 217"/>
          <p:cNvSpPr txBox="1"/>
          <p:nvPr>
            <p:ph idx="12" type="sldNum"/>
          </p:nvPr>
        </p:nvSpPr>
        <p:spPr>
          <a:xfrm>
            <a:off x="6862760" y="6469062"/>
            <a:ext cx="1823999" cy="304799"/>
          </a:xfrm>
          <a:prstGeom prst="rect">
            <a:avLst/>
          </a:prstGeom>
        </p:spPr>
        <p:txBody>
          <a:bodyPr anchorCtr="0" anchor="t" bIns="45700" lIns="91425" rIns="91425" tIns="45700">
            <a:noAutofit/>
          </a:bodyPr>
          <a:lstStyle/>
          <a:p>
            <a:pPr lvl="0" rtl="0">
              <a:spcBef>
                <a:spcPts val="0"/>
              </a:spcBef>
              <a:buClr>
                <a:schemeClr val="lt1"/>
              </a:buClr>
              <a:buSzPct val="25000"/>
              <a:buFont typeface="Calibri"/>
              <a:buNone/>
            </a:pPr>
            <a:fld id="{00000000-1234-1234-1234-123412341234}" type="slidenum">
              <a:rPr lang="en-US"/>
              <a:t>‹#›</a:t>
            </a:fld>
          </a:p>
        </p:txBody>
      </p:sp>
      <p:graphicFrame>
        <p:nvGraphicFramePr>
          <p:cNvPr id="218" name="Shape 218"/>
          <p:cNvGraphicFramePr/>
          <p:nvPr/>
        </p:nvGraphicFramePr>
        <p:xfrm>
          <a:off x="310675" y="1563950"/>
          <a:ext cx="3000000" cy="3000000"/>
        </p:xfrm>
        <a:graphic>
          <a:graphicData uri="http://schemas.openxmlformats.org/drawingml/2006/table">
            <a:tbl>
              <a:tblPr>
                <a:noFill/>
                <a:tableStyleId>{E84D2E39-9321-45C0-A3D3-98FAAD68F08A}</a:tableStyleId>
              </a:tblPr>
              <a:tblGrid>
                <a:gridCol w="6429550"/>
                <a:gridCol w="1972650"/>
              </a:tblGrid>
              <a:tr h="634425">
                <a:tc gridSpan="2">
                  <a:txBody>
                    <a:bodyPr>
                      <a:noAutofit/>
                    </a:bodyPr>
                    <a:lstStyle/>
                    <a:p>
                      <a:pPr lvl="0" rtl="0" algn="ctr">
                        <a:spcBef>
                          <a:spcPts val="0"/>
                        </a:spcBef>
                        <a:buNone/>
                      </a:pPr>
                      <a:r>
                        <a:rPr lang="en-US"/>
                        <a:t>Workflow with </a:t>
                      </a:r>
                      <a:r>
                        <a:rPr i="1" lang="en-US"/>
                        <a:t>OneStop</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9DAF8"/>
                    </a:solidFill>
                  </a:tcPr>
                </a:tc>
                <a:tc hMerge="1"/>
              </a:tr>
              <a:tr h="3921075">
                <a:tc>
                  <a:txBody>
                    <a:bodyPr>
                      <a:noAutofit/>
                    </a:bodyPr>
                    <a:lstStyle/>
                    <a:p>
                      <a:pPr lvl="0" rtl="0">
                        <a:spcBef>
                          <a:spcPts val="0"/>
                        </a:spcBef>
                        <a:buNone/>
                      </a:pPr>
                      <a:r>
                        <a:rPr lang="en-US"/>
                        <a:t>Notional Mockup for illustrative purposes</a:t>
                      </a:r>
                    </a:p>
                  </a:txBody>
                  <a:tcPr marT="91425" marB="91425" marR="91425" marL="91425" anchor="b">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D9EAD3"/>
                    </a:solidFill>
                  </a:tcPr>
                </a:tc>
                <a:tc>
                  <a:txBody>
                    <a:bodyPr>
                      <a:noAutofit/>
                    </a:bodyPr>
                    <a:lstStyle/>
                    <a:p>
                      <a:pPr indent="-228600" lvl="0" marL="457200" rtl="0">
                        <a:spcBef>
                          <a:spcPts val="500"/>
                        </a:spcBef>
                        <a:buClr>
                          <a:srgbClr val="1C4587"/>
                        </a:buClr>
                        <a:buChar char="●"/>
                      </a:pPr>
                      <a:r>
                        <a:rPr lang="en-US">
                          <a:solidFill>
                            <a:srgbClr val="1C4587"/>
                          </a:solidFill>
                        </a:rPr>
                        <a:t>See available data granules</a:t>
                      </a:r>
                    </a:p>
                    <a:p>
                      <a:pPr indent="-228600" lvl="0" marL="457200" rtl="0">
                        <a:spcBef>
                          <a:spcPts val="500"/>
                        </a:spcBef>
                        <a:buClr>
                          <a:srgbClr val="1C4587"/>
                        </a:buClr>
                        <a:buChar char="●"/>
                      </a:pPr>
                      <a:r>
                        <a:rPr lang="en-US">
                          <a:solidFill>
                            <a:srgbClr val="1C4587"/>
                          </a:solidFill>
                        </a:rPr>
                        <a:t>Direct link to access mechanisms</a:t>
                      </a:r>
                    </a:p>
                    <a:p>
                      <a:pPr indent="-228600" lvl="0" marL="457200" rtl="0">
                        <a:spcBef>
                          <a:spcPts val="500"/>
                        </a:spcBef>
                        <a:buClr>
                          <a:srgbClr val="1C4587"/>
                        </a:buClr>
                        <a:buChar char="●"/>
                      </a:pPr>
                      <a:r>
                        <a:rPr lang="en-US">
                          <a:solidFill>
                            <a:srgbClr val="1C4587"/>
                          </a:solidFill>
                        </a:rPr>
                        <a:t>Examine browse imagery</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D9EAD3"/>
                    </a:solidFill>
                  </a:tcPr>
                </a:tc>
              </a:tr>
            </a:tbl>
          </a:graphicData>
        </a:graphic>
      </p:graphicFrame>
      <p:pic>
        <p:nvPicPr>
          <p:cNvPr id="219" name="Shape 219"/>
          <p:cNvPicPr preferRelativeResize="0"/>
          <p:nvPr/>
        </p:nvPicPr>
        <p:blipFill>
          <a:blip r:embed="rId3">
            <a:alphaModFix amt="14000"/>
          </a:blip>
          <a:stretch>
            <a:fillRect/>
          </a:stretch>
        </p:blipFill>
        <p:spPr>
          <a:xfrm>
            <a:off x="433975" y="2377000"/>
            <a:ext cx="6110299" cy="3437050"/>
          </a:xfrm>
          <a:prstGeom prst="rect">
            <a:avLst/>
          </a:prstGeom>
          <a:noFill/>
          <a:ln>
            <a:noFill/>
          </a:ln>
        </p:spPr>
      </p:pic>
      <p:pic>
        <p:nvPicPr>
          <p:cNvPr id="220" name="Shape 220"/>
          <p:cNvPicPr preferRelativeResize="0"/>
          <p:nvPr/>
        </p:nvPicPr>
        <p:blipFill>
          <a:blip r:embed="rId4">
            <a:alphaModFix amt="14000"/>
          </a:blip>
          <a:stretch>
            <a:fillRect/>
          </a:stretch>
        </p:blipFill>
        <p:spPr>
          <a:xfrm>
            <a:off x="1189024" y="2270500"/>
            <a:ext cx="3543549" cy="3543549"/>
          </a:xfrm>
          <a:prstGeom prst="rect">
            <a:avLst/>
          </a:prstGeom>
          <a:noFill/>
          <a:ln>
            <a:noFill/>
          </a:ln>
        </p:spPr>
      </p:pic>
      <p:grpSp>
        <p:nvGrpSpPr>
          <p:cNvPr id="221" name="Shape 221"/>
          <p:cNvGrpSpPr/>
          <p:nvPr/>
        </p:nvGrpSpPr>
        <p:grpSpPr>
          <a:xfrm>
            <a:off x="1915725" y="2374550"/>
            <a:ext cx="4697250" cy="3314700"/>
            <a:chOff x="1915725" y="2374550"/>
            <a:chExt cx="4697250" cy="3314700"/>
          </a:xfrm>
        </p:grpSpPr>
        <p:sp>
          <p:nvSpPr>
            <p:cNvPr id="222" name="Shape 222"/>
            <p:cNvSpPr/>
            <p:nvPr/>
          </p:nvSpPr>
          <p:spPr>
            <a:xfrm>
              <a:off x="1915725" y="2374550"/>
              <a:ext cx="4692600" cy="3314700"/>
            </a:xfrm>
            <a:prstGeom prst="rect">
              <a:avLst/>
            </a:prstGeom>
            <a:solidFill>
              <a:schemeClr val="lt2"/>
            </a:solidFill>
            <a:ln cap="flat" cmpd="sng" w="9525">
              <a:solidFill>
                <a:srgbClr val="4A86E8"/>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223" name="Shape 223"/>
            <p:cNvPicPr preferRelativeResize="0"/>
            <p:nvPr/>
          </p:nvPicPr>
          <p:blipFill>
            <a:blip r:embed="rId5">
              <a:alphaModFix/>
            </a:blip>
            <a:stretch>
              <a:fillRect/>
            </a:stretch>
          </p:blipFill>
          <p:spPr>
            <a:xfrm>
              <a:off x="1972075" y="2395375"/>
              <a:ext cx="3417374" cy="3293799"/>
            </a:xfrm>
            <a:prstGeom prst="rect">
              <a:avLst/>
            </a:prstGeom>
            <a:noFill/>
            <a:ln>
              <a:noFill/>
            </a:ln>
          </p:spPr>
        </p:pic>
        <p:pic>
          <p:nvPicPr>
            <p:cNvPr id="224" name="Shape 224"/>
            <p:cNvPicPr preferRelativeResize="0"/>
            <p:nvPr/>
          </p:nvPicPr>
          <p:blipFill>
            <a:blip r:embed="rId6">
              <a:alphaModFix/>
            </a:blip>
            <a:stretch>
              <a:fillRect/>
            </a:stretch>
          </p:blipFill>
          <p:spPr>
            <a:xfrm>
              <a:off x="5389449" y="2395374"/>
              <a:ext cx="1223525" cy="1223525"/>
            </a:xfrm>
            <a:prstGeom prst="rect">
              <a:avLst/>
            </a:prstGeom>
            <a:noFill/>
            <a:ln>
              <a:noFill/>
            </a:ln>
          </p:spPr>
        </p:pic>
        <p:sp>
          <p:nvSpPr>
            <p:cNvPr id="225" name="Shape 225"/>
            <p:cNvSpPr/>
            <p:nvPr/>
          </p:nvSpPr>
          <p:spPr>
            <a:xfrm>
              <a:off x="2036475" y="2954100"/>
              <a:ext cx="3292199" cy="265500"/>
            </a:xfrm>
            <a:prstGeom prst="rect">
              <a:avLst/>
            </a:prstGeom>
            <a:noFill/>
            <a:ln cap="flat" cmpd="sng" w="9525">
              <a:solidFill>
                <a:srgbClr val="0000FF"/>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grpSp>
      <p:sp>
        <p:nvSpPr>
          <p:cNvPr id="226" name="Shape 226"/>
          <p:cNvSpPr txBox="1"/>
          <p:nvPr>
            <p:ph type="title"/>
          </p:nvPr>
        </p:nvSpPr>
        <p:spPr>
          <a:xfrm>
            <a:off x="262425" y="464400"/>
            <a:ext cx="8541900" cy="898499"/>
          </a:xfrm>
          <a:prstGeom prst="rect">
            <a:avLst/>
          </a:prstGeom>
        </p:spPr>
        <p:txBody>
          <a:bodyPr anchorCtr="0" anchor="ctr" bIns="91425" lIns="91425" rIns="91425" tIns="91425">
            <a:noAutofit/>
          </a:bodyPr>
          <a:lstStyle/>
          <a:p>
            <a:pPr lvl="0" rtl="0">
              <a:spcBef>
                <a:spcPts val="0"/>
              </a:spcBef>
              <a:buNone/>
            </a:pPr>
            <a:r>
              <a:rPr i="1" lang="en-US"/>
              <a:t>OneStop</a:t>
            </a:r>
            <a:r>
              <a:rPr lang="en-US"/>
              <a:t> Value Proposition - Case Study</a:t>
            </a:r>
          </a:p>
        </p:txBody>
      </p:sp>
      <p:sp>
        <p:nvSpPr>
          <p:cNvPr id="227" name="Shape 227"/>
          <p:cNvSpPr txBox="1"/>
          <p:nvPr/>
        </p:nvSpPr>
        <p:spPr>
          <a:xfrm>
            <a:off x="5629200" y="6515100"/>
            <a:ext cx="3514799" cy="342899"/>
          </a:xfrm>
          <a:prstGeom prst="rect">
            <a:avLst/>
          </a:prstGeom>
          <a:noFill/>
          <a:ln>
            <a:noFill/>
          </a:ln>
        </p:spPr>
        <p:txBody>
          <a:bodyPr anchorCtr="0" anchor="t" bIns="91425" lIns="91425" rIns="91425" tIns="91425">
            <a:noAutofit/>
          </a:bodyPr>
          <a:lstStyle/>
          <a:p>
            <a:pPr indent="12700" lvl="0" marL="342900" rtl="0" algn="ctr">
              <a:spcBef>
                <a:spcPts val="0"/>
              </a:spcBef>
              <a:buNone/>
            </a:pPr>
            <a:r>
              <a:rPr lang="en-US" sz="1200" u="sng">
                <a:solidFill>
                  <a:schemeClr val="hlink"/>
                </a:solidFill>
                <a:hlinkClick r:id="rId7"/>
              </a:rPr>
              <a:t>http://goo.gl/forms/6c54aH7S1e</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cxnSp>
        <p:nvCxnSpPr>
          <p:cNvPr id="233" name="Shape 233"/>
          <p:cNvCxnSpPr>
            <a:stCxn id="234" idx="2"/>
          </p:cNvCxnSpPr>
          <p:nvPr/>
        </p:nvCxnSpPr>
        <p:spPr>
          <a:xfrm>
            <a:off x="2044550" y="3342087"/>
            <a:ext cx="4200" cy="1678500"/>
          </a:xfrm>
          <a:prstGeom prst="straightConnector1">
            <a:avLst/>
          </a:prstGeom>
          <a:noFill/>
          <a:ln cap="flat" cmpd="sng" w="9525">
            <a:solidFill>
              <a:srgbClr val="D9D9D9"/>
            </a:solidFill>
            <a:prstDash val="solid"/>
            <a:round/>
            <a:headEnd len="lg" w="lg" type="none"/>
            <a:tailEnd len="lg" w="lg" type="triangle"/>
          </a:ln>
        </p:spPr>
      </p:cxnSp>
      <p:sp>
        <p:nvSpPr>
          <p:cNvPr id="235" name="Shape 235"/>
          <p:cNvSpPr txBox="1"/>
          <p:nvPr>
            <p:ph idx="12" type="sldNum"/>
          </p:nvPr>
        </p:nvSpPr>
        <p:spPr>
          <a:xfrm>
            <a:off x="6862760" y="6469062"/>
            <a:ext cx="1823999" cy="304799"/>
          </a:xfrm>
          <a:prstGeom prst="rect">
            <a:avLst/>
          </a:prstGeom>
        </p:spPr>
        <p:txBody>
          <a:bodyPr anchorCtr="0" anchor="t" bIns="45700" lIns="91425" rIns="91425" tIns="45700">
            <a:noAutofit/>
          </a:bodyPr>
          <a:lstStyle/>
          <a:p>
            <a:pPr lvl="0" rtl="0">
              <a:spcBef>
                <a:spcPts val="0"/>
              </a:spcBef>
              <a:buClr>
                <a:schemeClr val="lt1"/>
              </a:buClr>
              <a:buSzPct val="25000"/>
              <a:buFont typeface="Calibri"/>
              <a:buNone/>
            </a:pPr>
            <a:fld id="{00000000-1234-1234-1234-123412341234}" type="slidenum">
              <a:rPr lang="en-US"/>
              <a:t>‹#›</a:t>
            </a:fld>
          </a:p>
        </p:txBody>
      </p:sp>
      <p:graphicFrame>
        <p:nvGraphicFramePr>
          <p:cNvPr id="236" name="Shape 236"/>
          <p:cNvGraphicFramePr/>
          <p:nvPr/>
        </p:nvGraphicFramePr>
        <p:xfrm>
          <a:off x="310675" y="1563950"/>
          <a:ext cx="3000000" cy="3000000"/>
        </p:xfrm>
        <a:graphic>
          <a:graphicData uri="http://schemas.openxmlformats.org/drawingml/2006/table">
            <a:tbl>
              <a:tblPr>
                <a:noFill/>
                <a:tableStyleId>{E84D2E39-9321-45C0-A3D3-98FAAD68F08A}</a:tableStyleId>
              </a:tblPr>
              <a:tblGrid>
                <a:gridCol w="6429550"/>
                <a:gridCol w="1972650"/>
              </a:tblGrid>
              <a:tr h="634425">
                <a:tc gridSpan="2">
                  <a:txBody>
                    <a:bodyPr>
                      <a:noAutofit/>
                    </a:bodyPr>
                    <a:lstStyle/>
                    <a:p>
                      <a:pPr lvl="0" rtl="0" algn="ctr">
                        <a:spcBef>
                          <a:spcPts val="0"/>
                        </a:spcBef>
                        <a:buNone/>
                      </a:pPr>
                      <a:r>
                        <a:rPr lang="en-US"/>
                        <a:t>Workflow with </a:t>
                      </a:r>
                      <a:r>
                        <a:rPr i="1" lang="en-US"/>
                        <a:t>OneStop</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9DAF8"/>
                    </a:solidFill>
                  </a:tcPr>
                </a:tc>
                <a:tc hMerge="1"/>
              </a:tr>
              <a:tr h="3921075">
                <a:tc>
                  <a:txBody>
                    <a:bodyPr>
                      <a:noAutofit/>
                    </a:bodyPr>
                    <a:lstStyle/>
                    <a:p>
                      <a:pPr lvl="0" rtl="0">
                        <a:spcBef>
                          <a:spcPts val="0"/>
                        </a:spcBef>
                        <a:buNone/>
                      </a:pPr>
                      <a:r>
                        <a:rPr lang="en-US"/>
                        <a:t>Notional Mockup for illustrative purposes</a:t>
                      </a:r>
                    </a:p>
                  </a:txBody>
                  <a:tcPr marT="91425" marB="91425" marR="91425" marL="91425" anchor="b">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D9EAD3"/>
                    </a:solidFill>
                  </a:tcPr>
                </a:tc>
                <a:tc>
                  <a:txBody>
                    <a:bodyPr>
                      <a:noAutofit/>
                    </a:bodyPr>
                    <a:lstStyle/>
                    <a:p>
                      <a:pPr indent="-228600" lvl="0" marL="457200" rtl="0">
                        <a:spcBef>
                          <a:spcPts val="500"/>
                        </a:spcBef>
                        <a:buClr>
                          <a:srgbClr val="1C4587"/>
                        </a:buClr>
                        <a:buChar char="●"/>
                      </a:pPr>
                      <a:r>
                        <a:rPr lang="en-US">
                          <a:solidFill>
                            <a:srgbClr val="1C4587"/>
                          </a:solidFill>
                        </a:rPr>
                        <a:t>Generate simple time series </a:t>
                      </a:r>
                    </a:p>
                    <a:p>
                      <a:pPr indent="-228600" lvl="0" marL="457200" rtl="0">
                        <a:spcBef>
                          <a:spcPts val="500"/>
                        </a:spcBef>
                        <a:buClr>
                          <a:srgbClr val="1C4587"/>
                        </a:buClr>
                        <a:buChar char="●"/>
                      </a:pPr>
                      <a:r>
                        <a:rPr lang="en-US">
                          <a:solidFill>
                            <a:srgbClr val="1C4587"/>
                          </a:solidFill>
                        </a:rPr>
                        <a:t>Find low wind speed events</a:t>
                      </a:r>
                    </a:p>
                    <a:p>
                      <a:pPr indent="-228600" lvl="0" marL="457200" rtl="0">
                        <a:spcBef>
                          <a:spcPts val="500"/>
                        </a:spcBef>
                        <a:buClr>
                          <a:srgbClr val="1C4587"/>
                        </a:buClr>
                        <a:buChar char="●"/>
                      </a:pPr>
                      <a:r>
                        <a:rPr lang="en-US">
                          <a:solidFill>
                            <a:srgbClr val="1C4587"/>
                          </a:solidFill>
                        </a:rPr>
                        <a:t>And only download those data, or better yet, connect directly to the web services!</a:t>
                      </a: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D9EAD3"/>
                    </a:solidFill>
                  </a:tcPr>
                </a:tc>
              </a:tr>
            </a:tbl>
          </a:graphicData>
        </a:graphic>
      </p:graphicFrame>
      <p:pic>
        <p:nvPicPr>
          <p:cNvPr id="237" name="Shape 237"/>
          <p:cNvPicPr preferRelativeResize="0"/>
          <p:nvPr/>
        </p:nvPicPr>
        <p:blipFill>
          <a:blip r:embed="rId3">
            <a:alphaModFix amt="14000"/>
          </a:blip>
          <a:stretch>
            <a:fillRect/>
          </a:stretch>
        </p:blipFill>
        <p:spPr>
          <a:xfrm>
            <a:off x="433975" y="2377000"/>
            <a:ext cx="6110299" cy="3437050"/>
          </a:xfrm>
          <a:prstGeom prst="rect">
            <a:avLst/>
          </a:prstGeom>
          <a:noFill/>
          <a:ln>
            <a:noFill/>
          </a:ln>
        </p:spPr>
      </p:pic>
      <p:pic>
        <p:nvPicPr>
          <p:cNvPr id="238" name="Shape 238"/>
          <p:cNvPicPr preferRelativeResize="0"/>
          <p:nvPr/>
        </p:nvPicPr>
        <p:blipFill>
          <a:blip r:embed="rId4">
            <a:alphaModFix amt="14000"/>
          </a:blip>
          <a:stretch>
            <a:fillRect/>
          </a:stretch>
        </p:blipFill>
        <p:spPr>
          <a:xfrm>
            <a:off x="1189024" y="2270500"/>
            <a:ext cx="3543549" cy="3543549"/>
          </a:xfrm>
          <a:prstGeom prst="rect">
            <a:avLst/>
          </a:prstGeom>
          <a:noFill/>
          <a:ln>
            <a:noFill/>
          </a:ln>
        </p:spPr>
      </p:pic>
      <p:pic>
        <p:nvPicPr>
          <p:cNvPr id="239" name="Shape 239"/>
          <p:cNvPicPr preferRelativeResize="0"/>
          <p:nvPr/>
        </p:nvPicPr>
        <p:blipFill rotWithShape="1">
          <a:blip r:embed="rId5">
            <a:alphaModFix amt="14000"/>
          </a:blip>
          <a:srcRect b="0" l="44246" r="0" t="4861"/>
          <a:stretch/>
        </p:blipFill>
        <p:spPr>
          <a:xfrm>
            <a:off x="2044550" y="2603200"/>
            <a:ext cx="3267999" cy="2993949"/>
          </a:xfrm>
          <a:prstGeom prst="rect">
            <a:avLst/>
          </a:prstGeom>
          <a:noFill/>
          <a:ln>
            <a:noFill/>
          </a:ln>
        </p:spPr>
      </p:pic>
      <p:grpSp>
        <p:nvGrpSpPr>
          <p:cNvPr id="240" name="Shape 240"/>
          <p:cNvGrpSpPr/>
          <p:nvPr/>
        </p:nvGrpSpPr>
        <p:grpSpPr>
          <a:xfrm>
            <a:off x="1915725" y="2374550"/>
            <a:ext cx="4697250" cy="3314700"/>
            <a:chOff x="1915725" y="2374550"/>
            <a:chExt cx="4697250" cy="3314700"/>
          </a:xfrm>
        </p:grpSpPr>
        <p:sp>
          <p:nvSpPr>
            <p:cNvPr id="241" name="Shape 241"/>
            <p:cNvSpPr/>
            <p:nvPr/>
          </p:nvSpPr>
          <p:spPr>
            <a:xfrm>
              <a:off x="1915725" y="2374550"/>
              <a:ext cx="4692600" cy="33147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pic>
          <p:nvPicPr>
            <p:cNvPr id="242" name="Shape 242"/>
            <p:cNvPicPr preferRelativeResize="0"/>
            <p:nvPr/>
          </p:nvPicPr>
          <p:blipFill>
            <a:blip r:embed="rId6">
              <a:alphaModFix amt="14000"/>
            </a:blip>
            <a:stretch>
              <a:fillRect/>
            </a:stretch>
          </p:blipFill>
          <p:spPr>
            <a:xfrm>
              <a:off x="1972075" y="2395375"/>
              <a:ext cx="3417374" cy="3293799"/>
            </a:xfrm>
            <a:prstGeom prst="rect">
              <a:avLst/>
            </a:prstGeom>
            <a:noFill/>
            <a:ln>
              <a:noFill/>
            </a:ln>
          </p:spPr>
        </p:pic>
        <p:pic>
          <p:nvPicPr>
            <p:cNvPr id="243" name="Shape 243"/>
            <p:cNvPicPr preferRelativeResize="0"/>
            <p:nvPr/>
          </p:nvPicPr>
          <p:blipFill>
            <a:blip r:embed="rId7">
              <a:alphaModFix amt="14000"/>
            </a:blip>
            <a:stretch>
              <a:fillRect/>
            </a:stretch>
          </p:blipFill>
          <p:spPr>
            <a:xfrm>
              <a:off x="5389449" y="2395374"/>
              <a:ext cx="1223525" cy="1223525"/>
            </a:xfrm>
            <a:prstGeom prst="rect">
              <a:avLst/>
            </a:prstGeom>
            <a:noFill/>
            <a:ln>
              <a:noFill/>
            </a:ln>
          </p:spPr>
        </p:pic>
      </p:grpSp>
      <p:pic>
        <p:nvPicPr>
          <p:cNvPr id="244" name="Shape 244"/>
          <p:cNvPicPr preferRelativeResize="0"/>
          <p:nvPr/>
        </p:nvPicPr>
        <p:blipFill rotWithShape="1">
          <a:blip r:embed="rId8">
            <a:alphaModFix/>
          </a:blip>
          <a:srcRect b="0" l="0" r="7935" t="13119"/>
          <a:stretch/>
        </p:blipFill>
        <p:spPr>
          <a:xfrm>
            <a:off x="3087625" y="3037600"/>
            <a:ext cx="3216400" cy="2287500"/>
          </a:xfrm>
          <a:prstGeom prst="rect">
            <a:avLst/>
          </a:prstGeom>
          <a:noFill/>
          <a:ln cap="flat" cmpd="sng" w="9525">
            <a:solidFill>
              <a:srgbClr val="000000"/>
            </a:solidFill>
            <a:prstDash val="solid"/>
            <a:round/>
            <a:headEnd len="med" w="med" type="none"/>
            <a:tailEnd len="med" w="med" type="none"/>
          </a:ln>
        </p:spPr>
      </p:pic>
      <p:sp>
        <p:nvSpPr>
          <p:cNvPr id="245" name="Shape 245"/>
          <p:cNvSpPr/>
          <p:nvPr/>
        </p:nvSpPr>
        <p:spPr>
          <a:xfrm>
            <a:off x="3670475" y="4535500"/>
            <a:ext cx="587699" cy="561299"/>
          </a:xfrm>
          <a:prstGeom prst="flowChartConnector">
            <a:avLst/>
          </a:prstGeom>
          <a:noFill/>
          <a:ln cap="flat" cmpd="sng" w="28575">
            <a:solidFill>
              <a:srgbClr val="FF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6" name="Shape 246"/>
          <p:cNvSpPr txBox="1"/>
          <p:nvPr>
            <p:ph type="title"/>
          </p:nvPr>
        </p:nvSpPr>
        <p:spPr>
          <a:xfrm>
            <a:off x="262425" y="464400"/>
            <a:ext cx="8541900" cy="898499"/>
          </a:xfrm>
          <a:prstGeom prst="rect">
            <a:avLst/>
          </a:prstGeom>
        </p:spPr>
        <p:txBody>
          <a:bodyPr anchorCtr="0" anchor="ctr" bIns="91425" lIns="91425" rIns="91425" tIns="91425">
            <a:noAutofit/>
          </a:bodyPr>
          <a:lstStyle/>
          <a:p>
            <a:pPr lvl="0" rtl="0">
              <a:spcBef>
                <a:spcPts val="0"/>
              </a:spcBef>
              <a:buNone/>
            </a:pPr>
            <a:r>
              <a:rPr i="1" lang="en-US"/>
              <a:t>OneStop</a:t>
            </a:r>
            <a:r>
              <a:rPr lang="en-US"/>
              <a:t> Value Proposition - Case Study</a:t>
            </a:r>
          </a:p>
        </p:txBody>
      </p:sp>
      <p:sp>
        <p:nvSpPr>
          <p:cNvPr id="247" name="Shape 247"/>
          <p:cNvSpPr txBox="1"/>
          <p:nvPr/>
        </p:nvSpPr>
        <p:spPr>
          <a:xfrm>
            <a:off x="5629200" y="6515100"/>
            <a:ext cx="3514799" cy="342899"/>
          </a:xfrm>
          <a:prstGeom prst="rect">
            <a:avLst/>
          </a:prstGeom>
          <a:noFill/>
          <a:ln>
            <a:noFill/>
          </a:ln>
        </p:spPr>
        <p:txBody>
          <a:bodyPr anchorCtr="0" anchor="t" bIns="91425" lIns="91425" rIns="91425" tIns="91425">
            <a:noAutofit/>
          </a:bodyPr>
          <a:lstStyle/>
          <a:p>
            <a:pPr indent="12700" lvl="0" marL="342900" rtl="0" algn="ctr">
              <a:spcBef>
                <a:spcPts val="0"/>
              </a:spcBef>
              <a:buNone/>
            </a:pPr>
            <a:r>
              <a:rPr lang="en-US" sz="1200" u="sng">
                <a:solidFill>
                  <a:schemeClr val="hlink"/>
                </a:solidFill>
                <a:hlinkClick r:id="rId9"/>
              </a:rPr>
              <a:t>http://goo.gl/forms/6c54aH7S1e</a:t>
            </a:r>
          </a:p>
        </p:txBody>
      </p:sp>
      <p:sp>
        <p:nvSpPr>
          <p:cNvPr id="248" name="Shape 248"/>
          <p:cNvSpPr/>
          <p:nvPr/>
        </p:nvSpPr>
        <p:spPr>
          <a:xfrm>
            <a:off x="4732575" y="4535500"/>
            <a:ext cx="587699" cy="561299"/>
          </a:xfrm>
          <a:prstGeom prst="flowChartConnector">
            <a:avLst/>
          </a:prstGeom>
          <a:noFill/>
          <a:ln cap="flat" cmpd="sng" w="28575">
            <a:solidFill>
              <a:srgbClr val="FF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249" name="Shape 249"/>
          <p:cNvSpPr/>
          <p:nvPr/>
        </p:nvSpPr>
        <p:spPr>
          <a:xfrm>
            <a:off x="5446875" y="4535500"/>
            <a:ext cx="587699" cy="561299"/>
          </a:xfrm>
          <a:prstGeom prst="flowChartConnector">
            <a:avLst/>
          </a:prstGeom>
          <a:noFill/>
          <a:ln cap="flat" cmpd="sng" w="28575">
            <a:solidFill>
              <a:srgbClr val="FFFF00"/>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3" name="Shape 253"/>
        <p:cNvGrpSpPr/>
        <p:nvPr/>
      </p:nvGrpSpPr>
      <p:grpSpPr>
        <a:xfrm>
          <a:off x="0" y="0"/>
          <a:ext cx="0" cy="0"/>
          <a:chOff x="0" y="0"/>
          <a:chExt cx="0" cy="0"/>
        </a:xfrm>
      </p:grpSpPr>
      <p:sp>
        <p:nvSpPr>
          <p:cNvPr id="254" name="Shape 254"/>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i="1" lang="en-US"/>
              <a:t>OneStop</a:t>
            </a:r>
            <a:r>
              <a:rPr lang="en-US"/>
              <a:t> Project Organization</a:t>
            </a:r>
          </a:p>
        </p:txBody>
      </p:sp>
      <p:cxnSp>
        <p:nvCxnSpPr>
          <p:cNvPr id="255" name="Shape 255"/>
          <p:cNvCxnSpPr>
            <a:stCxn id="256" idx="3"/>
            <a:endCxn id="257" idx="1"/>
          </p:cNvCxnSpPr>
          <p:nvPr/>
        </p:nvCxnSpPr>
        <p:spPr>
          <a:xfrm>
            <a:off x="1971750" y="3405499"/>
            <a:ext cx="5200500" cy="0"/>
          </a:xfrm>
          <a:prstGeom prst="straightConnector1">
            <a:avLst/>
          </a:prstGeom>
          <a:noFill/>
          <a:ln cap="flat" cmpd="sng" w="76200">
            <a:solidFill>
              <a:srgbClr val="FFFF00"/>
            </a:solidFill>
            <a:prstDash val="solid"/>
            <a:round/>
            <a:headEnd len="lg" w="lg" type="none"/>
            <a:tailEnd len="lg" w="lg" type="none"/>
          </a:ln>
        </p:spPr>
      </p:cxnSp>
      <p:cxnSp>
        <p:nvCxnSpPr>
          <p:cNvPr id="258" name="Shape 258"/>
          <p:cNvCxnSpPr>
            <a:stCxn id="259" idx="0"/>
          </p:cNvCxnSpPr>
          <p:nvPr/>
        </p:nvCxnSpPr>
        <p:spPr>
          <a:xfrm>
            <a:off x="4571999" y="1940783"/>
            <a:ext cx="0" cy="2817600"/>
          </a:xfrm>
          <a:prstGeom prst="straightConnector1">
            <a:avLst/>
          </a:prstGeom>
          <a:noFill/>
          <a:ln cap="flat" cmpd="sng" w="76200">
            <a:solidFill>
              <a:srgbClr val="FFFF00"/>
            </a:solidFill>
            <a:prstDash val="solid"/>
            <a:round/>
            <a:headEnd len="lg" w="lg" type="none"/>
            <a:tailEnd len="lg" w="lg" type="none"/>
          </a:ln>
        </p:spPr>
      </p:cxnSp>
      <p:sp>
        <p:nvSpPr>
          <p:cNvPr id="260" name="Shape 260"/>
          <p:cNvSpPr/>
          <p:nvPr/>
        </p:nvSpPr>
        <p:spPr>
          <a:xfrm>
            <a:off x="1101900" y="4682200"/>
            <a:ext cx="6940200" cy="1055100"/>
          </a:xfrm>
          <a:prstGeom prst="roundRect">
            <a:avLst>
              <a:gd fmla="val 16667" name="adj"/>
            </a:avLst>
          </a:prstGeom>
          <a:solidFill>
            <a:srgbClr val="3C78D8"/>
          </a:solidFill>
          <a:ln cap="flat" cmpd="sng" w="19050">
            <a:solidFill>
              <a:srgbClr val="000000"/>
            </a:solidFill>
            <a:prstDash val="solid"/>
            <a:round/>
            <a:headEnd len="med" w="med" type="none"/>
            <a:tailEnd len="med" w="med" type="none"/>
          </a:ln>
        </p:spPr>
        <p:txBody>
          <a:bodyPr anchorCtr="0" anchor="t" bIns="91425" lIns="91425" rIns="91425" tIns="91425">
            <a:noAutofit/>
          </a:bodyPr>
          <a:lstStyle/>
          <a:p>
            <a:pPr lvl="0" rtl="0" algn="ctr">
              <a:spcBef>
                <a:spcPts val="0"/>
              </a:spcBef>
              <a:buNone/>
            </a:pPr>
            <a:r>
              <a:rPr b="1" lang="en-US" sz="1800"/>
              <a:t>OneStop Project Teams</a:t>
            </a:r>
          </a:p>
        </p:txBody>
      </p:sp>
      <p:sp>
        <p:nvSpPr>
          <p:cNvPr id="261" name="Shape 261"/>
          <p:cNvSpPr/>
          <p:nvPr/>
        </p:nvSpPr>
        <p:spPr>
          <a:xfrm>
            <a:off x="1872750" y="3926325"/>
            <a:ext cx="5398499" cy="622499"/>
          </a:xfrm>
          <a:prstGeom prst="roundRect">
            <a:avLst>
              <a:gd fmla="val 16667" name="adj"/>
            </a:avLst>
          </a:prstGeom>
          <a:solidFill>
            <a:srgbClr val="3C78D8"/>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sz="1800"/>
              <a:t>OneStop Integrated Project Team (IPT)</a:t>
            </a:r>
          </a:p>
          <a:p>
            <a:pPr lvl="0" rtl="0" algn="ctr">
              <a:spcBef>
                <a:spcPts val="0"/>
              </a:spcBef>
              <a:buNone/>
            </a:pPr>
            <a:r>
              <a:rPr b="1" lang="en-US" sz="1800"/>
              <a:t>NCEI, ACIO-S, OSGS</a:t>
            </a:r>
          </a:p>
        </p:txBody>
      </p:sp>
      <p:sp>
        <p:nvSpPr>
          <p:cNvPr id="259" name="Shape 259"/>
          <p:cNvSpPr/>
          <p:nvPr/>
        </p:nvSpPr>
        <p:spPr>
          <a:xfrm>
            <a:off x="2704800" y="1940783"/>
            <a:ext cx="3734399" cy="943799"/>
          </a:xfrm>
          <a:prstGeom prst="roundRect">
            <a:avLst>
              <a:gd fmla="val 16667" name="adj"/>
            </a:avLst>
          </a:prstGeom>
          <a:solidFill>
            <a:srgbClr val="3C78D8"/>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sz="1800"/>
              <a:t>NCEI and NESDIS Management</a:t>
            </a:r>
          </a:p>
        </p:txBody>
      </p:sp>
      <p:sp>
        <p:nvSpPr>
          <p:cNvPr id="262" name="Shape 262"/>
          <p:cNvSpPr/>
          <p:nvPr/>
        </p:nvSpPr>
        <p:spPr>
          <a:xfrm>
            <a:off x="2271300" y="3094250"/>
            <a:ext cx="4601400" cy="622499"/>
          </a:xfrm>
          <a:prstGeom prst="roundRect">
            <a:avLst>
              <a:gd fmla="val 16667" name="adj"/>
            </a:avLst>
          </a:prstGeom>
          <a:solidFill>
            <a:srgbClr val="3C78D8"/>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sz="1800"/>
              <a:t>Kenneth Casey, Project Manager</a:t>
            </a:r>
          </a:p>
        </p:txBody>
      </p:sp>
      <p:sp>
        <p:nvSpPr>
          <p:cNvPr id="257" name="Shape 257"/>
          <p:cNvSpPr/>
          <p:nvPr/>
        </p:nvSpPr>
        <p:spPr>
          <a:xfrm>
            <a:off x="7172250" y="3094250"/>
            <a:ext cx="1717800" cy="622499"/>
          </a:xfrm>
          <a:prstGeom prst="roundRect">
            <a:avLst>
              <a:gd fmla="val 16667" name="adj"/>
            </a:avLst>
          </a:prstGeom>
          <a:solidFill>
            <a:srgbClr val="3C78D8"/>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sz="1800"/>
              <a:t>User Engagement</a:t>
            </a:r>
          </a:p>
        </p:txBody>
      </p:sp>
      <p:sp>
        <p:nvSpPr>
          <p:cNvPr id="256" name="Shape 256"/>
          <p:cNvSpPr/>
          <p:nvPr/>
        </p:nvSpPr>
        <p:spPr>
          <a:xfrm>
            <a:off x="253950" y="3094250"/>
            <a:ext cx="1717800" cy="622499"/>
          </a:xfrm>
          <a:prstGeom prst="roundRect">
            <a:avLst>
              <a:gd fmla="val 16667" name="adj"/>
            </a:avLst>
          </a:prstGeom>
          <a:solidFill>
            <a:srgbClr val="3C78D8"/>
          </a:solidFill>
          <a:ln cap="flat" cmpd="sng" w="19050">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sz="1800"/>
              <a:t>Cross-NOAA Engagement</a:t>
            </a:r>
          </a:p>
        </p:txBody>
      </p:sp>
      <p:sp>
        <p:nvSpPr>
          <p:cNvPr id="263" name="Shape 263"/>
          <p:cNvSpPr/>
          <p:nvPr/>
        </p:nvSpPr>
        <p:spPr>
          <a:xfrm>
            <a:off x="1263925" y="5111000"/>
            <a:ext cx="1007399" cy="564599"/>
          </a:xfrm>
          <a:prstGeom prst="roundRect">
            <a:avLst>
              <a:gd fmla="val 16667" name="adj"/>
            </a:avLst>
          </a:prstGeom>
          <a:solidFill>
            <a:srgbClr val="EEECE1"/>
          </a:solidFill>
          <a:ln cap="flat" cmpd="sng" w="9525">
            <a:solidFill>
              <a:srgbClr val="1F497D"/>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1100"/>
              <a:t>Architecture Team</a:t>
            </a:r>
          </a:p>
        </p:txBody>
      </p:sp>
      <p:sp>
        <p:nvSpPr>
          <p:cNvPr id="264" name="Shape 264"/>
          <p:cNvSpPr/>
          <p:nvPr/>
        </p:nvSpPr>
        <p:spPr>
          <a:xfrm>
            <a:off x="2314575" y="5111000"/>
            <a:ext cx="1007399" cy="564599"/>
          </a:xfrm>
          <a:prstGeom prst="roundRect">
            <a:avLst>
              <a:gd fmla="val 16667" name="adj"/>
            </a:avLst>
          </a:prstGeom>
          <a:solidFill>
            <a:srgbClr val="EEECE1"/>
          </a:solidFill>
          <a:ln cap="flat" cmpd="sng" w="9525">
            <a:solidFill>
              <a:srgbClr val="1F497D"/>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1100"/>
              <a:t>IT Team</a:t>
            </a:r>
          </a:p>
        </p:txBody>
      </p:sp>
      <p:sp>
        <p:nvSpPr>
          <p:cNvPr id="265" name="Shape 265"/>
          <p:cNvSpPr/>
          <p:nvPr/>
        </p:nvSpPr>
        <p:spPr>
          <a:xfrm>
            <a:off x="3365225" y="5111000"/>
            <a:ext cx="1007399" cy="564599"/>
          </a:xfrm>
          <a:prstGeom prst="roundRect">
            <a:avLst>
              <a:gd fmla="val 16667" name="adj"/>
            </a:avLst>
          </a:prstGeom>
          <a:solidFill>
            <a:srgbClr val="EEECE1"/>
          </a:solidFill>
          <a:ln cap="flat" cmpd="sng" w="9525">
            <a:solidFill>
              <a:srgbClr val="1F497D"/>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1100"/>
              <a:t>Metadata Team</a:t>
            </a:r>
          </a:p>
        </p:txBody>
      </p:sp>
      <p:sp>
        <p:nvSpPr>
          <p:cNvPr id="266" name="Shape 266"/>
          <p:cNvSpPr/>
          <p:nvPr/>
        </p:nvSpPr>
        <p:spPr>
          <a:xfrm>
            <a:off x="4415875" y="5111000"/>
            <a:ext cx="1007399" cy="564599"/>
          </a:xfrm>
          <a:prstGeom prst="roundRect">
            <a:avLst>
              <a:gd fmla="val 16667" name="adj"/>
            </a:avLst>
          </a:prstGeom>
          <a:solidFill>
            <a:srgbClr val="EEECE1"/>
          </a:solidFill>
          <a:ln cap="flat" cmpd="sng" w="9525">
            <a:solidFill>
              <a:srgbClr val="1F497D"/>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1100"/>
              <a:t>Relevance Ranking Team</a:t>
            </a:r>
          </a:p>
        </p:txBody>
      </p:sp>
      <p:sp>
        <p:nvSpPr>
          <p:cNvPr id="267" name="Shape 267"/>
          <p:cNvSpPr/>
          <p:nvPr/>
        </p:nvSpPr>
        <p:spPr>
          <a:xfrm>
            <a:off x="5466525" y="5111000"/>
            <a:ext cx="1132200" cy="564599"/>
          </a:xfrm>
          <a:prstGeom prst="roundRect">
            <a:avLst>
              <a:gd fmla="val 16667" name="adj"/>
            </a:avLst>
          </a:prstGeom>
          <a:solidFill>
            <a:srgbClr val="EEECE1"/>
          </a:solidFill>
          <a:ln cap="flat" cmpd="sng" w="9525">
            <a:solidFill>
              <a:srgbClr val="1F497D"/>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1100"/>
              <a:t>Data Improvement Team</a:t>
            </a:r>
          </a:p>
        </p:txBody>
      </p:sp>
      <p:sp>
        <p:nvSpPr>
          <p:cNvPr id="268" name="Shape 268"/>
          <p:cNvSpPr/>
          <p:nvPr/>
        </p:nvSpPr>
        <p:spPr>
          <a:xfrm>
            <a:off x="6669575" y="5111000"/>
            <a:ext cx="1007399" cy="564599"/>
          </a:xfrm>
          <a:prstGeom prst="roundRect">
            <a:avLst>
              <a:gd fmla="val 16667" name="adj"/>
            </a:avLst>
          </a:prstGeom>
          <a:solidFill>
            <a:srgbClr val="EEECE1"/>
          </a:solidFill>
          <a:ln cap="flat" cmpd="sng" w="9525">
            <a:solidFill>
              <a:srgbClr val="1F497D"/>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lang="en-US" sz="1100"/>
              <a:t>Data Services Team</a:t>
            </a:r>
          </a:p>
        </p:txBody>
      </p:sp>
      <p:sp>
        <p:nvSpPr>
          <p:cNvPr id="269" name="Shape 269"/>
          <p:cNvSpPr txBox="1"/>
          <p:nvPr/>
        </p:nvSpPr>
        <p:spPr>
          <a:xfrm>
            <a:off x="5629200" y="6515100"/>
            <a:ext cx="3514799" cy="342899"/>
          </a:xfrm>
          <a:prstGeom prst="rect">
            <a:avLst/>
          </a:prstGeom>
          <a:noFill/>
          <a:ln>
            <a:noFill/>
          </a:ln>
        </p:spPr>
        <p:txBody>
          <a:bodyPr anchorCtr="0" anchor="t" bIns="91425" lIns="91425" rIns="91425" tIns="91425">
            <a:noAutofit/>
          </a:bodyPr>
          <a:lstStyle/>
          <a:p>
            <a:pPr indent="12700" lvl="0" marL="342900" rtl="0" algn="ctr">
              <a:spcBef>
                <a:spcPts val="0"/>
              </a:spcBef>
              <a:buNone/>
            </a:pPr>
            <a:r>
              <a:rPr lang="en-US" sz="1200" u="sng">
                <a:solidFill>
                  <a:schemeClr val="hlink"/>
                </a:solidFill>
                <a:hlinkClick r:id="rId3"/>
              </a:rPr>
              <a:t>http://goo.gl/forms/6c54aH7S1e</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3" name="Shape 273"/>
        <p:cNvGrpSpPr/>
        <p:nvPr/>
      </p:nvGrpSpPr>
      <p:grpSpPr>
        <a:xfrm>
          <a:off x="0" y="0"/>
          <a:ext cx="0" cy="0"/>
          <a:chOff x="0" y="0"/>
          <a:chExt cx="0" cy="0"/>
        </a:xfrm>
      </p:grpSpPr>
      <p:sp>
        <p:nvSpPr>
          <p:cNvPr id="274" name="Shape 274"/>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i="1" lang="en-US"/>
              <a:t>OneStop</a:t>
            </a:r>
            <a:r>
              <a:rPr lang="en-US"/>
              <a:t> Progress to Date</a:t>
            </a:r>
          </a:p>
        </p:txBody>
      </p:sp>
      <p:sp>
        <p:nvSpPr>
          <p:cNvPr id="275" name="Shape 275"/>
          <p:cNvSpPr txBox="1"/>
          <p:nvPr>
            <p:ph idx="1" type="body"/>
          </p:nvPr>
        </p:nvSpPr>
        <p:spPr>
          <a:xfrm>
            <a:off x="457200" y="1447800"/>
            <a:ext cx="8229600" cy="4526100"/>
          </a:xfrm>
          <a:prstGeom prst="rect">
            <a:avLst/>
          </a:prstGeom>
          <a:noFill/>
          <a:ln>
            <a:noFill/>
          </a:ln>
        </p:spPr>
        <p:txBody>
          <a:bodyPr anchorCtr="0" anchor="t" bIns="91425" lIns="91425" rIns="91425" tIns="91425">
            <a:noAutofit/>
          </a:bodyPr>
          <a:lstStyle/>
          <a:p>
            <a:pPr indent="-368300" lvl="0" marL="457200" rtl="0">
              <a:spcBef>
                <a:spcPts val="500"/>
              </a:spcBef>
              <a:buClr>
                <a:schemeClr val="dk1"/>
              </a:buClr>
              <a:buSzPct val="100000"/>
            </a:pPr>
            <a:r>
              <a:rPr lang="en-US" sz="2200">
                <a:solidFill>
                  <a:schemeClr val="dk1"/>
                </a:solidFill>
              </a:rPr>
              <a:t>Feasibility Assessment: May</a:t>
            </a:r>
          </a:p>
          <a:p>
            <a:pPr indent="-368300" lvl="0" marL="457200" rtl="0">
              <a:spcBef>
                <a:spcPts val="500"/>
              </a:spcBef>
              <a:buClr>
                <a:srgbClr val="1C4587"/>
              </a:buClr>
              <a:buSzPct val="100000"/>
            </a:pPr>
            <a:r>
              <a:rPr lang="en-US" sz="2200">
                <a:solidFill>
                  <a:schemeClr val="dk1"/>
                </a:solidFill>
              </a:rPr>
              <a:t>Project Scoping, Charter, and Approval: June-July</a:t>
            </a:r>
          </a:p>
          <a:p>
            <a:pPr indent="-368300" lvl="0" marL="457200" rtl="0">
              <a:spcBef>
                <a:spcPts val="500"/>
              </a:spcBef>
              <a:buClr>
                <a:srgbClr val="1C4587"/>
              </a:buClr>
              <a:buSzPct val="100000"/>
            </a:pPr>
            <a:r>
              <a:rPr lang="en-US" sz="2200">
                <a:solidFill>
                  <a:schemeClr val="dk1"/>
                </a:solidFill>
              </a:rPr>
              <a:t>FY15 Procurement: August-September</a:t>
            </a:r>
          </a:p>
          <a:p>
            <a:pPr indent="-368300" lvl="0" marL="457200" rtl="0">
              <a:spcBef>
                <a:spcPts val="500"/>
              </a:spcBef>
              <a:buClr>
                <a:srgbClr val="1C4587"/>
              </a:buClr>
              <a:buSzPct val="100000"/>
            </a:pPr>
            <a:r>
              <a:rPr lang="en-US" sz="2200">
                <a:solidFill>
                  <a:schemeClr val="dk1"/>
                </a:solidFill>
              </a:rPr>
              <a:t>Formation of Teams: September-October</a:t>
            </a:r>
          </a:p>
          <a:p>
            <a:pPr indent="-368300" lvl="0" marL="457200" rtl="0">
              <a:spcBef>
                <a:spcPts val="500"/>
              </a:spcBef>
              <a:buClr>
                <a:srgbClr val="1C4587"/>
              </a:buClr>
              <a:buSzPct val="100000"/>
            </a:pPr>
            <a:r>
              <a:rPr lang="en-US" sz="2200">
                <a:solidFill>
                  <a:schemeClr val="dk1"/>
                </a:solidFill>
              </a:rPr>
              <a:t>November-December:</a:t>
            </a:r>
          </a:p>
          <a:p>
            <a:pPr indent="-368300" lvl="1" marL="914400" rtl="0">
              <a:spcBef>
                <a:spcPts val="500"/>
              </a:spcBef>
              <a:buClr>
                <a:schemeClr val="dk1"/>
              </a:buClr>
              <a:buSzPct val="100000"/>
            </a:pPr>
            <a:r>
              <a:rPr lang="en-US" sz="2200">
                <a:solidFill>
                  <a:schemeClr val="dk1"/>
                </a:solidFill>
              </a:rPr>
              <a:t>FY16 Procurements</a:t>
            </a:r>
          </a:p>
          <a:p>
            <a:pPr indent="-368300" lvl="1" marL="914400" rtl="0">
              <a:spcBef>
                <a:spcPts val="500"/>
              </a:spcBef>
              <a:buClr>
                <a:srgbClr val="1C4587"/>
              </a:buClr>
              <a:buSzPct val="100000"/>
            </a:pPr>
            <a:r>
              <a:rPr i="1" lang="en-US" sz="2200" u="sng">
                <a:solidFill>
                  <a:schemeClr val="hlink"/>
                </a:solidFill>
                <a:hlinkClick r:id="rId3"/>
              </a:rPr>
              <a:t>OneStop</a:t>
            </a:r>
            <a:r>
              <a:rPr lang="en-US" sz="2200" u="sng">
                <a:solidFill>
                  <a:schemeClr val="hlink"/>
                </a:solidFill>
                <a:hlinkClick r:id="rId4"/>
              </a:rPr>
              <a:t> Design and Architecture Document</a:t>
            </a:r>
          </a:p>
          <a:p>
            <a:pPr indent="-368300" lvl="1" marL="914400" rtl="0">
              <a:spcBef>
                <a:spcPts val="500"/>
              </a:spcBef>
              <a:buClr>
                <a:schemeClr val="dk1"/>
              </a:buClr>
              <a:buSzPct val="100000"/>
            </a:pPr>
            <a:r>
              <a:rPr lang="en-US" sz="2200">
                <a:solidFill>
                  <a:schemeClr val="dk1"/>
                </a:solidFill>
              </a:rPr>
              <a:t>GEARS Enterprise Architecture Team concurrence</a:t>
            </a:r>
          </a:p>
          <a:p>
            <a:pPr indent="-368300" lvl="1" marL="914400" rtl="0">
              <a:spcBef>
                <a:spcPts val="500"/>
              </a:spcBef>
              <a:buClr>
                <a:srgbClr val="1C4587"/>
              </a:buClr>
              <a:buSzPct val="100000"/>
            </a:pPr>
            <a:r>
              <a:rPr i="1" lang="en-US" sz="2200" u="sng">
                <a:solidFill>
                  <a:schemeClr val="hlink"/>
                </a:solidFill>
                <a:hlinkClick r:id="rId5"/>
              </a:rPr>
              <a:t>OneStop </a:t>
            </a:r>
            <a:r>
              <a:rPr lang="en-US" sz="2200" u="sng">
                <a:solidFill>
                  <a:schemeClr val="hlink"/>
                </a:solidFill>
                <a:hlinkClick r:id="rId6"/>
              </a:rPr>
              <a:t>Storage Concept of Operations</a:t>
            </a:r>
            <a:r>
              <a:rPr lang="en-US" sz="2200">
                <a:solidFill>
                  <a:schemeClr val="dk1"/>
                </a:solidFill>
              </a:rPr>
              <a:t> </a:t>
            </a:r>
          </a:p>
          <a:p>
            <a:pPr indent="-368300" lvl="1" marL="914400" rtl="0">
              <a:spcBef>
                <a:spcPts val="500"/>
              </a:spcBef>
              <a:buClr>
                <a:srgbClr val="1C4587"/>
              </a:buClr>
              <a:buSzPct val="100000"/>
            </a:pPr>
            <a:r>
              <a:rPr lang="en-US" sz="2200">
                <a:solidFill>
                  <a:schemeClr val="dk1"/>
                </a:solidFill>
              </a:rPr>
              <a:t>IRMAC Procurement </a:t>
            </a:r>
            <a:r>
              <a:rPr lang="en-US" sz="2200" u="sng">
                <a:solidFill>
                  <a:schemeClr val="hlink"/>
                </a:solidFill>
                <a:hlinkClick r:id="rId7"/>
              </a:rPr>
              <a:t>Request</a:t>
            </a:r>
            <a:r>
              <a:rPr lang="en-US" sz="2200">
                <a:solidFill>
                  <a:schemeClr val="dk1"/>
                </a:solidFill>
              </a:rPr>
              <a:t> and </a:t>
            </a:r>
            <a:r>
              <a:rPr lang="en-US" sz="2200" u="sng">
                <a:solidFill>
                  <a:schemeClr val="hlink"/>
                </a:solidFill>
                <a:hlinkClick r:id="rId8"/>
              </a:rPr>
              <a:t>Approval</a:t>
            </a:r>
          </a:p>
          <a:p>
            <a:pPr indent="-368300" lvl="1" marL="914400" rtl="0">
              <a:spcBef>
                <a:spcPts val="500"/>
              </a:spcBef>
              <a:buClr>
                <a:srgbClr val="1C4587"/>
              </a:buClr>
              <a:buSzPct val="100000"/>
            </a:pPr>
            <a:r>
              <a:rPr lang="en-US" sz="2200">
                <a:solidFill>
                  <a:schemeClr val="dk1"/>
                </a:solidFill>
              </a:rPr>
              <a:t>Data Format Best Practice: </a:t>
            </a:r>
            <a:r>
              <a:rPr lang="en-US" sz="2200" u="sng">
                <a:solidFill>
                  <a:schemeClr val="hlink"/>
                </a:solidFill>
                <a:hlinkClick r:id="rId9"/>
              </a:rPr>
              <a:t>NCEI netCDF Templates v2</a:t>
            </a:r>
          </a:p>
          <a:p>
            <a:pPr indent="-368300" lvl="1" marL="914400" rtl="0">
              <a:spcBef>
                <a:spcPts val="500"/>
              </a:spcBef>
              <a:buClr>
                <a:srgbClr val="1C4587"/>
              </a:buClr>
              <a:buSzPct val="100000"/>
            </a:pPr>
            <a:r>
              <a:rPr lang="en-US" sz="2200">
                <a:solidFill>
                  <a:schemeClr val="dk1"/>
                </a:solidFill>
              </a:rPr>
              <a:t>Metadata Best Practice: </a:t>
            </a:r>
            <a:r>
              <a:rPr lang="en-US" sz="2200" u="sng">
                <a:solidFill>
                  <a:schemeClr val="hlink"/>
                </a:solidFill>
                <a:hlinkClick r:id="rId10"/>
              </a:rPr>
              <a:t>Draft</a:t>
            </a:r>
          </a:p>
          <a:p>
            <a:pPr indent="-368300" lvl="0" marL="457200" rtl="0">
              <a:spcBef>
                <a:spcPts val="500"/>
              </a:spcBef>
              <a:buClr>
                <a:srgbClr val="1C4587"/>
              </a:buClr>
              <a:buSzPct val="100000"/>
            </a:pPr>
            <a:r>
              <a:rPr lang="en-US" sz="2200">
                <a:solidFill>
                  <a:schemeClr val="dk1"/>
                </a:solidFill>
              </a:rPr>
              <a:t>Throughout, ongoing community engagement (NOSC, CIOC, DAARWG, EDMC, AGU, EDM Workshop, ESIP, etc.)</a:t>
            </a:r>
          </a:p>
        </p:txBody>
      </p:sp>
      <p:sp>
        <p:nvSpPr>
          <p:cNvPr id="276" name="Shape 276"/>
          <p:cNvSpPr txBox="1"/>
          <p:nvPr/>
        </p:nvSpPr>
        <p:spPr>
          <a:xfrm>
            <a:off x="5629200" y="6515100"/>
            <a:ext cx="3514799" cy="342899"/>
          </a:xfrm>
          <a:prstGeom prst="rect">
            <a:avLst/>
          </a:prstGeom>
          <a:noFill/>
          <a:ln>
            <a:noFill/>
          </a:ln>
        </p:spPr>
        <p:txBody>
          <a:bodyPr anchorCtr="0" anchor="t" bIns="91425" lIns="91425" rIns="91425" tIns="91425">
            <a:noAutofit/>
          </a:bodyPr>
          <a:lstStyle/>
          <a:p>
            <a:pPr indent="12700" lvl="0" marL="342900" rtl="0" algn="ctr">
              <a:spcBef>
                <a:spcPts val="0"/>
              </a:spcBef>
              <a:buNone/>
            </a:pPr>
            <a:r>
              <a:rPr lang="en-US" sz="1200" u="sng">
                <a:solidFill>
                  <a:schemeClr val="hlink"/>
                </a:solidFill>
                <a:hlinkClick r:id="rId11"/>
              </a:rPr>
              <a:t>http://goo.gl/forms/6c54aH7S1e</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81" name="Shape 281"/>
        <p:cNvGrpSpPr/>
        <p:nvPr/>
      </p:nvGrpSpPr>
      <p:grpSpPr>
        <a:xfrm>
          <a:off x="0" y="0"/>
          <a:ext cx="0" cy="0"/>
          <a:chOff x="0" y="0"/>
          <a:chExt cx="0" cy="0"/>
        </a:xfrm>
      </p:grpSpPr>
      <p:sp>
        <p:nvSpPr>
          <p:cNvPr id="282" name="Shape 282"/>
          <p:cNvSpPr txBox="1"/>
          <p:nvPr>
            <p:ph type="title"/>
          </p:nvPr>
        </p:nvSpPr>
        <p:spPr>
          <a:xfrm>
            <a:off x="457200" y="274637"/>
            <a:ext cx="8229600" cy="1143000"/>
          </a:xfrm>
          <a:prstGeom prst="rect">
            <a:avLst/>
          </a:prstGeom>
        </p:spPr>
        <p:txBody>
          <a:bodyPr anchorCtr="0" anchor="ctr" bIns="91425" lIns="91425" rIns="91425" tIns="91425">
            <a:noAutofit/>
          </a:bodyPr>
          <a:lstStyle/>
          <a:p>
            <a:pPr lvl="0" rtl="0">
              <a:spcBef>
                <a:spcPts val="0"/>
              </a:spcBef>
              <a:buNone/>
            </a:pPr>
            <a:r>
              <a:rPr i="1" lang="en-US"/>
              <a:t>OneStop </a:t>
            </a:r>
            <a:r>
              <a:rPr lang="en-US"/>
              <a:t>Data Framework</a:t>
            </a:r>
            <a:r>
              <a:rPr baseline="30000" lang="en-US"/>
              <a:t>30,000 ft</a:t>
            </a:r>
          </a:p>
        </p:txBody>
      </p:sp>
      <p:cxnSp>
        <p:nvCxnSpPr>
          <p:cNvPr id="283" name="Shape 283"/>
          <p:cNvCxnSpPr>
            <a:stCxn id="284" idx="0"/>
            <a:endCxn id="285" idx="2"/>
          </p:cNvCxnSpPr>
          <p:nvPr/>
        </p:nvCxnSpPr>
        <p:spPr>
          <a:xfrm>
            <a:off x="3598224" y="1818066"/>
            <a:ext cx="300" cy="4494300"/>
          </a:xfrm>
          <a:prstGeom prst="straightConnector1">
            <a:avLst/>
          </a:prstGeom>
          <a:noFill/>
          <a:ln cap="flat" cmpd="sng" w="38100">
            <a:solidFill>
              <a:srgbClr val="0000FF"/>
            </a:solidFill>
            <a:prstDash val="solid"/>
            <a:round/>
            <a:headEnd len="lg" w="lg" type="none"/>
            <a:tailEnd len="lg" w="lg" type="none"/>
          </a:ln>
        </p:spPr>
      </p:cxnSp>
      <p:sp>
        <p:nvSpPr>
          <p:cNvPr id="286" name="Shape 286"/>
          <p:cNvSpPr/>
          <p:nvPr/>
        </p:nvSpPr>
        <p:spPr>
          <a:xfrm>
            <a:off x="2331662" y="2868216"/>
            <a:ext cx="2640600" cy="705300"/>
          </a:xfrm>
          <a:prstGeom prst="roundRect">
            <a:avLst>
              <a:gd fmla="val 16667" name="adj"/>
            </a:avLst>
          </a:prstGeom>
          <a:solidFill>
            <a:srgbClr val="FF9900"/>
          </a:solidFill>
          <a:ln cap="flat" cmpd="sng" w="19050">
            <a:solidFill>
              <a:srgbClr val="00387E"/>
            </a:solidFill>
            <a:prstDash val="solid"/>
            <a:round/>
            <a:headEnd len="med" w="med" type="none"/>
            <a:tailEnd len="med" w="med" type="none"/>
          </a:ln>
        </p:spPr>
        <p:txBody>
          <a:bodyPr anchorCtr="0" anchor="ctr" bIns="91425" lIns="91425" rIns="91425" tIns="91425">
            <a:noAutofit/>
          </a:bodyPr>
          <a:lstStyle/>
          <a:p>
            <a:pPr lvl="0" rtl="0" algn="ctr">
              <a:spcBef>
                <a:spcPts val="0"/>
              </a:spcBef>
              <a:buClr>
                <a:srgbClr val="000000"/>
              </a:buClr>
              <a:buSzPct val="91666"/>
              <a:buFont typeface="Arial"/>
              <a:buNone/>
            </a:pPr>
            <a:r>
              <a:rPr b="1" lang="en-US" sz="1200">
                <a:solidFill>
                  <a:srgbClr val="000000"/>
                </a:solidFill>
              </a:rPr>
              <a:t>Catalog Services</a:t>
            </a:r>
          </a:p>
        </p:txBody>
      </p:sp>
      <p:grpSp>
        <p:nvGrpSpPr>
          <p:cNvPr id="287" name="Shape 287"/>
          <p:cNvGrpSpPr/>
          <p:nvPr/>
        </p:nvGrpSpPr>
        <p:grpSpPr>
          <a:xfrm>
            <a:off x="2743249" y="1618749"/>
            <a:ext cx="1817207" cy="1175309"/>
            <a:chOff x="6539200" y="796500"/>
            <a:chExt cx="1796724" cy="1315399"/>
          </a:xfrm>
        </p:grpSpPr>
        <p:pic>
          <p:nvPicPr>
            <p:cNvPr id="288" name="Shape 288"/>
            <p:cNvPicPr preferRelativeResize="0"/>
            <p:nvPr/>
          </p:nvPicPr>
          <p:blipFill>
            <a:blip r:embed="rId3">
              <a:alphaModFix/>
            </a:blip>
            <a:stretch>
              <a:fillRect/>
            </a:stretch>
          </p:blipFill>
          <p:spPr>
            <a:xfrm>
              <a:off x="6539200" y="796500"/>
              <a:ext cx="1796724" cy="1315399"/>
            </a:xfrm>
            <a:prstGeom prst="rect">
              <a:avLst/>
            </a:prstGeom>
            <a:noFill/>
            <a:ln>
              <a:noFill/>
            </a:ln>
          </p:spPr>
        </p:pic>
        <p:sp>
          <p:nvSpPr>
            <p:cNvPr id="284" name="Shape 284"/>
            <p:cNvSpPr/>
            <p:nvPr/>
          </p:nvSpPr>
          <p:spPr>
            <a:xfrm>
              <a:off x="6652837" y="1019575"/>
              <a:ext cx="1463400" cy="619799"/>
            </a:xfrm>
            <a:prstGeom prst="roundRect">
              <a:avLst>
                <a:gd fmla="val 16667" name="adj"/>
              </a:avLst>
            </a:prstGeom>
            <a:solidFill>
              <a:srgbClr val="C6DFFF"/>
            </a:solidFill>
            <a:ln cap="flat" cmpd="sng" w="19050">
              <a:solidFill>
                <a:srgbClr val="00387E"/>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sz="1200">
                  <a:solidFill>
                    <a:srgbClr val="073763"/>
                  </a:solidFill>
                </a:rPr>
                <a:t>User Interface</a:t>
              </a:r>
            </a:p>
          </p:txBody>
        </p:sp>
      </p:grpSp>
      <p:sp>
        <p:nvSpPr>
          <p:cNvPr id="289" name="Shape 289"/>
          <p:cNvSpPr/>
          <p:nvPr/>
        </p:nvSpPr>
        <p:spPr>
          <a:xfrm>
            <a:off x="1035580" y="4919200"/>
            <a:ext cx="5125800" cy="457800"/>
          </a:xfrm>
          <a:prstGeom prst="roundRect">
            <a:avLst>
              <a:gd fmla="val 16667" name="adj"/>
            </a:avLst>
          </a:prstGeom>
          <a:solidFill>
            <a:srgbClr val="6AA84F"/>
          </a:solidFill>
          <a:ln cap="flat" cmpd="sng" w="19050">
            <a:solidFill>
              <a:srgbClr val="00387E"/>
            </a:solidFill>
            <a:prstDash val="solid"/>
            <a:round/>
            <a:headEnd len="med" w="med" type="none"/>
            <a:tailEnd len="med" w="med" type="none"/>
          </a:ln>
        </p:spPr>
        <p:txBody>
          <a:bodyPr anchorCtr="0" anchor="b" bIns="91425" lIns="91425" rIns="91425" tIns="91425">
            <a:noAutofit/>
          </a:bodyPr>
          <a:lstStyle/>
          <a:p>
            <a:pPr lvl="0" rtl="0" algn="ctr">
              <a:spcBef>
                <a:spcPts val="0"/>
              </a:spcBef>
              <a:buNone/>
            </a:pPr>
            <a:r>
              <a:rPr b="1" lang="en-US" sz="1200"/>
              <a:t>Data access, subset, visualization, and granule services</a:t>
            </a:r>
          </a:p>
        </p:txBody>
      </p:sp>
      <p:sp>
        <p:nvSpPr>
          <p:cNvPr id="290" name="Shape 290"/>
          <p:cNvSpPr/>
          <p:nvPr/>
        </p:nvSpPr>
        <p:spPr>
          <a:xfrm>
            <a:off x="1035575" y="5605725"/>
            <a:ext cx="5125800" cy="705525"/>
          </a:xfrm>
          <a:prstGeom prst="flowChartMagneticDisk">
            <a:avLst/>
          </a:prstGeom>
          <a:solidFill>
            <a:srgbClr val="93C47D"/>
          </a:solidFill>
          <a:ln cap="flat" cmpd="sng" w="19050">
            <a:solidFill>
              <a:srgbClr val="00387E"/>
            </a:solidFill>
            <a:prstDash val="solid"/>
            <a:round/>
            <a:headEnd len="med" w="med" type="none"/>
            <a:tailEnd len="med" w="med" type="none"/>
          </a:ln>
        </p:spPr>
        <p:txBody>
          <a:bodyPr anchorCtr="0" anchor="b" bIns="91425" lIns="91425" rIns="91425" tIns="91425">
            <a:noAutofit/>
          </a:bodyPr>
          <a:lstStyle/>
          <a:p>
            <a:pPr lvl="0" rtl="0" algn="ctr">
              <a:spcBef>
                <a:spcPts val="0"/>
              </a:spcBef>
              <a:buNone/>
            </a:pPr>
            <a:r>
              <a:rPr b="1" lang="en-US" sz="1200">
                <a:solidFill>
                  <a:srgbClr val="000000"/>
                </a:solidFill>
              </a:rPr>
              <a:t>Data - Local Disk and/or Cloud Deployment </a:t>
            </a:r>
          </a:p>
        </p:txBody>
      </p:sp>
      <p:sp>
        <p:nvSpPr>
          <p:cNvPr id="291" name="Shape 291"/>
          <p:cNvSpPr/>
          <p:nvPr/>
        </p:nvSpPr>
        <p:spPr>
          <a:xfrm>
            <a:off x="2621975" y="3728570"/>
            <a:ext cx="2098817" cy="1076813"/>
          </a:xfrm>
          <a:prstGeom prst="flowChartMultidocument">
            <a:avLst/>
          </a:prstGeom>
          <a:solidFill>
            <a:srgbClr val="FFFF00"/>
          </a:solidFill>
          <a:ln cap="flat" cmpd="sng" w="19050">
            <a:solidFill>
              <a:srgbClr val="00387E"/>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sz="1200"/>
              <a:t>Metadata</a:t>
            </a:r>
          </a:p>
        </p:txBody>
      </p:sp>
      <p:cxnSp>
        <p:nvCxnSpPr>
          <p:cNvPr id="292" name="Shape 292"/>
          <p:cNvCxnSpPr/>
          <p:nvPr/>
        </p:nvCxnSpPr>
        <p:spPr>
          <a:xfrm>
            <a:off x="6418892" y="1650814"/>
            <a:ext cx="43800" cy="4664400"/>
          </a:xfrm>
          <a:prstGeom prst="straightConnector1">
            <a:avLst/>
          </a:prstGeom>
          <a:noFill/>
          <a:ln cap="flat" cmpd="sng" w="9525">
            <a:solidFill>
              <a:srgbClr val="000000"/>
            </a:solidFill>
            <a:prstDash val="dash"/>
            <a:round/>
            <a:headEnd len="lg" w="lg" type="none"/>
            <a:tailEnd len="lg" w="lg" type="none"/>
          </a:ln>
        </p:spPr>
      </p:cxnSp>
      <p:pic>
        <p:nvPicPr>
          <p:cNvPr id="293" name="Shape 293"/>
          <p:cNvPicPr preferRelativeResize="0"/>
          <p:nvPr/>
        </p:nvPicPr>
        <p:blipFill>
          <a:blip r:embed="rId4">
            <a:alphaModFix/>
          </a:blip>
          <a:stretch>
            <a:fillRect/>
          </a:stretch>
        </p:blipFill>
        <p:spPr>
          <a:xfrm>
            <a:off x="6793400" y="1618750"/>
            <a:ext cx="1817200" cy="1014300"/>
          </a:xfrm>
          <a:prstGeom prst="rect">
            <a:avLst/>
          </a:prstGeom>
          <a:noFill/>
          <a:ln>
            <a:noFill/>
          </a:ln>
        </p:spPr>
      </p:pic>
      <p:sp>
        <p:nvSpPr>
          <p:cNvPr id="294" name="Shape 294"/>
          <p:cNvSpPr/>
          <p:nvPr/>
        </p:nvSpPr>
        <p:spPr>
          <a:xfrm>
            <a:off x="6928276" y="1818071"/>
            <a:ext cx="1480200" cy="553799"/>
          </a:xfrm>
          <a:prstGeom prst="roundRect">
            <a:avLst>
              <a:gd fmla="val 16667" name="adj"/>
            </a:avLst>
          </a:prstGeom>
          <a:solidFill>
            <a:srgbClr val="C6DFFF"/>
          </a:solidFill>
          <a:ln cap="flat" cmpd="sng" w="19050">
            <a:solidFill>
              <a:srgbClr val="00387E"/>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sz="1200">
                <a:solidFill>
                  <a:srgbClr val="073763"/>
                </a:solidFill>
              </a:rPr>
              <a:t>Other User Interfaces</a:t>
            </a:r>
          </a:p>
        </p:txBody>
      </p:sp>
      <p:cxnSp>
        <p:nvCxnSpPr>
          <p:cNvPr id="295" name="Shape 295"/>
          <p:cNvCxnSpPr>
            <a:stCxn id="293" idx="1"/>
            <a:endCxn id="286" idx="3"/>
          </p:cNvCxnSpPr>
          <p:nvPr/>
        </p:nvCxnSpPr>
        <p:spPr>
          <a:xfrm flipH="1">
            <a:off x="4972400" y="2125900"/>
            <a:ext cx="1821000" cy="1095000"/>
          </a:xfrm>
          <a:prstGeom prst="straightConnector1">
            <a:avLst/>
          </a:prstGeom>
          <a:noFill/>
          <a:ln cap="flat" cmpd="sng" w="9525">
            <a:solidFill>
              <a:srgbClr val="000000"/>
            </a:solidFill>
            <a:prstDash val="solid"/>
            <a:round/>
            <a:headEnd len="lg" w="lg" type="triangle"/>
            <a:tailEnd len="lg" w="lg" type="triangle"/>
          </a:ln>
        </p:spPr>
      </p:cxnSp>
      <p:pic>
        <p:nvPicPr>
          <p:cNvPr id="296" name="Shape 296"/>
          <p:cNvPicPr preferRelativeResize="0"/>
          <p:nvPr/>
        </p:nvPicPr>
        <p:blipFill>
          <a:blip r:embed="rId4">
            <a:alphaModFix/>
          </a:blip>
          <a:stretch>
            <a:fillRect/>
          </a:stretch>
        </p:blipFill>
        <p:spPr>
          <a:xfrm>
            <a:off x="6793550" y="2921850"/>
            <a:ext cx="1817200" cy="1014300"/>
          </a:xfrm>
          <a:prstGeom prst="rect">
            <a:avLst/>
          </a:prstGeom>
          <a:noFill/>
          <a:ln>
            <a:noFill/>
          </a:ln>
        </p:spPr>
      </p:pic>
      <p:sp>
        <p:nvSpPr>
          <p:cNvPr id="297" name="Shape 297"/>
          <p:cNvSpPr/>
          <p:nvPr/>
        </p:nvSpPr>
        <p:spPr>
          <a:xfrm>
            <a:off x="6928276" y="3095921"/>
            <a:ext cx="1480200" cy="553799"/>
          </a:xfrm>
          <a:prstGeom prst="roundRect">
            <a:avLst>
              <a:gd fmla="val 16667" name="adj"/>
            </a:avLst>
          </a:prstGeom>
          <a:solidFill>
            <a:srgbClr val="C6DFFF"/>
          </a:solidFill>
          <a:ln cap="flat" cmpd="sng" w="19050">
            <a:solidFill>
              <a:srgbClr val="00387E"/>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sz="1200">
                <a:solidFill>
                  <a:srgbClr val="073763"/>
                </a:solidFill>
              </a:rPr>
              <a:t>Other Metadata Systems</a:t>
            </a:r>
          </a:p>
        </p:txBody>
      </p:sp>
      <p:cxnSp>
        <p:nvCxnSpPr>
          <p:cNvPr id="298" name="Shape 298"/>
          <p:cNvCxnSpPr>
            <a:stCxn id="297" idx="1"/>
            <a:endCxn id="286" idx="3"/>
          </p:cNvCxnSpPr>
          <p:nvPr/>
        </p:nvCxnSpPr>
        <p:spPr>
          <a:xfrm rot="10800000">
            <a:off x="4972276" y="3220721"/>
            <a:ext cx="1956000" cy="152100"/>
          </a:xfrm>
          <a:prstGeom prst="straightConnector1">
            <a:avLst/>
          </a:prstGeom>
          <a:noFill/>
          <a:ln cap="flat" cmpd="sng" w="9525">
            <a:solidFill>
              <a:srgbClr val="000000"/>
            </a:solidFill>
            <a:prstDash val="solid"/>
            <a:round/>
            <a:headEnd len="lg" w="lg" type="triangle"/>
            <a:tailEnd len="lg" w="lg" type="triangle"/>
          </a:ln>
        </p:spPr>
      </p:cxnSp>
      <p:cxnSp>
        <p:nvCxnSpPr>
          <p:cNvPr id="299" name="Shape 299"/>
          <p:cNvCxnSpPr>
            <a:stCxn id="297" idx="1"/>
            <a:endCxn id="291" idx="3"/>
          </p:cNvCxnSpPr>
          <p:nvPr/>
        </p:nvCxnSpPr>
        <p:spPr>
          <a:xfrm flipH="1">
            <a:off x="4720876" y="3372821"/>
            <a:ext cx="2207400" cy="894300"/>
          </a:xfrm>
          <a:prstGeom prst="straightConnector1">
            <a:avLst/>
          </a:prstGeom>
          <a:noFill/>
          <a:ln cap="flat" cmpd="sng" w="9525">
            <a:solidFill>
              <a:srgbClr val="000000"/>
            </a:solidFill>
            <a:prstDash val="solid"/>
            <a:round/>
            <a:headEnd len="lg" w="lg" type="triangle"/>
            <a:tailEnd len="lg" w="lg" type="triangle"/>
          </a:ln>
        </p:spPr>
      </p:cxnSp>
      <p:pic>
        <p:nvPicPr>
          <p:cNvPr id="300" name="Shape 300"/>
          <p:cNvPicPr preferRelativeResize="0"/>
          <p:nvPr/>
        </p:nvPicPr>
        <p:blipFill>
          <a:blip r:embed="rId4">
            <a:alphaModFix/>
          </a:blip>
          <a:stretch>
            <a:fillRect/>
          </a:stretch>
        </p:blipFill>
        <p:spPr>
          <a:xfrm>
            <a:off x="6793550" y="4224950"/>
            <a:ext cx="1817200" cy="1014300"/>
          </a:xfrm>
          <a:prstGeom prst="rect">
            <a:avLst/>
          </a:prstGeom>
          <a:noFill/>
          <a:ln>
            <a:noFill/>
          </a:ln>
        </p:spPr>
      </p:pic>
      <p:sp>
        <p:nvSpPr>
          <p:cNvPr id="301" name="Shape 301"/>
          <p:cNvSpPr/>
          <p:nvPr/>
        </p:nvSpPr>
        <p:spPr>
          <a:xfrm>
            <a:off x="6961901" y="4373771"/>
            <a:ext cx="1480200" cy="553799"/>
          </a:xfrm>
          <a:prstGeom prst="roundRect">
            <a:avLst>
              <a:gd fmla="val 16667" name="adj"/>
            </a:avLst>
          </a:prstGeom>
          <a:solidFill>
            <a:srgbClr val="C6DFFF"/>
          </a:solidFill>
          <a:ln cap="flat" cmpd="sng" w="19050">
            <a:solidFill>
              <a:srgbClr val="00387E"/>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sz="1200">
                <a:solidFill>
                  <a:srgbClr val="073763"/>
                </a:solidFill>
              </a:rPr>
              <a:t>Other Data Access Systems</a:t>
            </a:r>
          </a:p>
        </p:txBody>
      </p:sp>
      <p:cxnSp>
        <p:nvCxnSpPr>
          <p:cNvPr id="302" name="Shape 302"/>
          <p:cNvCxnSpPr>
            <a:stCxn id="300" idx="1"/>
            <a:endCxn id="289" idx="3"/>
          </p:cNvCxnSpPr>
          <p:nvPr/>
        </p:nvCxnSpPr>
        <p:spPr>
          <a:xfrm flipH="1">
            <a:off x="6161450" y="4732100"/>
            <a:ext cx="632100" cy="416100"/>
          </a:xfrm>
          <a:prstGeom prst="straightConnector1">
            <a:avLst/>
          </a:prstGeom>
          <a:noFill/>
          <a:ln cap="flat" cmpd="sng" w="9525">
            <a:solidFill>
              <a:srgbClr val="000000"/>
            </a:solidFill>
            <a:prstDash val="solid"/>
            <a:round/>
            <a:headEnd len="lg" w="lg" type="triangle"/>
            <a:tailEnd len="lg" w="lg" type="triangle"/>
          </a:ln>
        </p:spPr>
      </p:cxnSp>
      <p:sp>
        <p:nvSpPr>
          <p:cNvPr id="303" name="Shape 303"/>
          <p:cNvSpPr txBox="1"/>
          <p:nvPr/>
        </p:nvSpPr>
        <p:spPr>
          <a:xfrm>
            <a:off x="5629200" y="6515100"/>
            <a:ext cx="3514799" cy="342899"/>
          </a:xfrm>
          <a:prstGeom prst="rect">
            <a:avLst/>
          </a:prstGeom>
          <a:noFill/>
          <a:ln>
            <a:noFill/>
          </a:ln>
        </p:spPr>
        <p:txBody>
          <a:bodyPr anchorCtr="0" anchor="t" bIns="91425" lIns="91425" rIns="91425" tIns="91425">
            <a:noAutofit/>
          </a:bodyPr>
          <a:lstStyle/>
          <a:p>
            <a:pPr indent="12700" lvl="0" marL="342900" rtl="0" algn="ctr">
              <a:spcBef>
                <a:spcPts val="0"/>
              </a:spcBef>
              <a:buNone/>
            </a:pPr>
            <a:r>
              <a:rPr lang="en-US" sz="1200" u="sng">
                <a:solidFill>
                  <a:schemeClr val="hlink"/>
                </a:solidFill>
                <a:hlinkClick r:id="rId5"/>
              </a:rPr>
              <a:t>http://goo.gl/forms/6c54aH7S1e</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7" name="Shape 307"/>
        <p:cNvGrpSpPr/>
        <p:nvPr/>
      </p:nvGrpSpPr>
      <p:grpSpPr>
        <a:xfrm>
          <a:off x="0" y="0"/>
          <a:ext cx="0" cy="0"/>
          <a:chOff x="0" y="0"/>
          <a:chExt cx="0" cy="0"/>
        </a:xfrm>
      </p:grpSpPr>
      <p:sp>
        <p:nvSpPr>
          <p:cNvPr id="308" name="Shape 308"/>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i="1" lang="en-US"/>
              <a:t>OneStop</a:t>
            </a:r>
            <a:r>
              <a:rPr lang="en-US"/>
              <a:t> Architectural Components</a:t>
            </a:r>
          </a:p>
        </p:txBody>
      </p:sp>
      <p:pic>
        <p:nvPicPr>
          <p:cNvPr id="309" name="Shape 309"/>
          <p:cNvPicPr preferRelativeResize="0"/>
          <p:nvPr/>
        </p:nvPicPr>
        <p:blipFill rotWithShape="1">
          <a:blip r:embed="rId3">
            <a:alphaModFix/>
          </a:blip>
          <a:srcRect b="18216" l="17511" r="34005" t="7824"/>
          <a:stretch/>
        </p:blipFill>
        <p:spPr>
          <a:xfrm>
            <a:off x="956493" y="1375100"/>
            <a:ext cx="4433175" cy="5071774"/>
          </a:xfrm>
          <a:prstGeom prst="rect">
            <a:avLst/>
          </a:prstGeom>
          <a:noFill/>
          <a:ln>
            <a:noFill/>
          </a:ln>
        </p:spPr>
      </p:pic>
      <p:sp>
        <p:nvSpPr>
          <p:cNvPr id="310" name="Shape 310"/>
          <p:cNvSpPr txBox="1"/>
          <p:nvPr/>
        </p:nvSpPr>
        <p:spPr>
          <a:xfrm>
            <a:off x="5510123" y="1598950"/>
            <a:ext cx="3305399" cy="4452600"/>
          </a:xfrm>
          <a:prstGeom prst="rect">
            <a:avLst/>
          </a:prstGeom>
          <a:noFill/>
          <a:ln>
            <a:noFill/>
          </a:ln>
        </p:spPr>
        <p:txBody>
          <a:bodyPr anchorCtr="0" anchor="t" bIns="91425" lIns="91425" rIns="91425" tIns="91425">
            <a:noAutofit/>
          </a:bodyPr>
          <a:lstStyle/>
          <a:p>
            <a:pPr indent="-342900" lvl="0" marL="457200" rtl="0">
              <a:spcBef>
                <a:spcPts val="500"/>
              </a:spcBef>
              <a:buClr>
                <a:srgbClr val="000000"/>
              </a:buClr>
              <a:buSzPct val="100000"/>
              <a:buChar char="•"/>
            </a:pPr>
            <a:r>
              <a:rPr lang="en-US" sz="1800"/>
              <a:t>Build on foundation of existing, mature data standards and web services</a:t>
            </a:r>
          </a:p>
          <a:p>
            <a:pPr indent="-342900" lvl="0" marL="457200" rtl="0">
              <a:spcBef>
                <a:spcPts val="500"/>
              </a:spcBef>
              <a:buClr>
                <a:srgbClr val="000000"/>
              </a:buClr>
              <a:buSzPct val="100000"/>
              <a:buChar char="•"/>
            </a:pPr>
            <a:r>
              <a:rPr lang="en-US" sz="1800"/>
              <a:t>Emphasize not just interface, but the supporting data infrastructure</a:t>
            </a:r>
          </a:p>
          <a:p>
            <a:pPr indent="-342900" lvl="0" marL="457200" rtl="0">
              <a:spcBef>
                <a:spcPts val="500"/>
              </a:spcBef>
              <a:buClr>
                <a:srgbClr val="1C4587"/>
              </a:buClr>
              <a:buSzPct val="100000"/>
              <a:buChar char="•"/>
            </a:pPr>
            <a:r>
              <a:rPr lang="en-US" sz="1800"/>
              <a:t>User-centered, design focused</a:t>
            </a:r>
          </a:p>
        </p:txBody>
      </p:sp>
      <p:sp>
        <p:nvSpPr>
          <p:cNvPr id="311" name="Shape 311"/>
          <p:cNvSpPr/>
          <p:nvPr/>
        </p:nvSpPr>
        <p:spPr>
          <a:xfrm>
            <a:off x="5632998" y="4751875"/>
            <a:ext cx="3053699" cy="1571699"/>
          </a:xfrm>
          <a:prstGeom prst="roundRect">
            <a:avLst>
              <a:gd fmla="val 16667" name="adj"/>
            </a:avLst>
          </a:prstGeom>
          <a:solidFill>
            <a:srgbClr val="D9D9D9"/>
          </a:solidFill>
          <a:ln cap="flat" cmpd="sng" w="9525">
            <a:solidFill>
              <a:srgbClr val="000000"/>
            </a:solidFill>
            <a:prstDash val="solid"/>
            <a:round/>
            <a:headEnd len="med" w="med" type="none"/>
            <a:tailEnd len="med" w="med" type="none"/>
          </a:ln>
        </p:spPr>
        <p:txBody>
          <a:bodyPr anchorCtr="0" anchor="ctr" bIns="91425" lIns="91425" rIns="91425" tIns="91425">
            <a:noAutofit/>
          </a:bodyPr>
          <a:lstStyle/>
          <a:p>
            <a:pPr lvl="0" rtl="0" algn="ctr">
              <a:spcBef>
                <a:spcPts val="0"/>
              </a:spcBef>
              <a:buNone/>
            </a:pPr>
            <a:r>
              <a:rPr b="1" lang="en-US">
                <a:solidFill>
                  <a:srgbClr val="3D85C6"/>
                </a:solidFill>
              </a:rPr>
              <a:t>Design Principles</a:t>
            </a:r>
          </a:p>
          <a:p>
            <a:pPr lvl="0" rtl="0" algn="ctr">
              <a:spcBef>
                <a:spcPts val="0"/>
              </a:spcBef>
              <a:buNone/>
            </a:pPr>
            <a:r>
              <a:t/>
            </a:r>
            <a:endParaRPr b="1" sz="1200">
              <a:solidFill>
                <a:srgbClr val="3D85C6"/>
              </a:solidFill>
            </a:endParaRPr>
          </a:p>
          <a:p>
            <a:pPr indent="-285750" lvl="0" marL="457200" rtl="0">
              <a:lnSpc>
                <a:spcPct val="115000"/>
              </a:lnSpc>
              <a:spcBef>
                <a:spcPts val="0"/>
              </a:spcBef>
              <a:buClr>
                <a:srgbClr val="000000"/>
              </a:buClr>
              <a:buSzPct val="100000"/>
              <a:buChar char="✅"/>
            </a:pPr>
            <a:r>
              <a:rPr lang="en-US" sz="900">
                <a:solidFill>
                  <a:srgbClr val="000000"/>
                </a:solidFill>
              </a:rPr>
              <a:t>Use existing enterprise capabilities when possible</a:t>
            </a:r>
          </a:p>
          <a:p>
            <a:pPr indent="-285750" lvl="0" marL="457200" rtl="0">
              <a:lnSpc>
                <a:spcPct val="115000"/>
              </a:lnSpc>
              <a:spcBef>
                <a:spcPts val="0"/>
              </a:spcBef>
              <a:buClr>
                <a:srgbClr val="000000"/>
              </a:buClr>
              <a:buSzPct val="100000"/>
              <a:buChar char="✅"/>
            </a:pPr>
            <a:r>
              <a:rPr lang="en-US" sz="900">
                <a:solidFill>
                  <a:srgbClr val="000000"/>
                </a:solidFill>
              </a:rPr>
              <a:t>Rely on loose coupling of reusable system components</a:t>
            </a:r>
          </a:p>
          <a:p>
            <a:pPr indent="-285750" lvl="0" marL="457200" rtl="0">
              <a:lnSpc>
                <a:spcPct val="115000"/>
              </a:lnSpc>
              <a:spcBef>
                <a:spcPts val="0"/>
              </a:spcBef>
              <a:buClr>
                <a:srgbClr val="000000"/>
              </a:buClr>
              <a:buSzPct val="100000"/>
              <a:buChar char="✅"/>
            </a:pPr>
            <a:r>
              <a:rPr lang="en-US" sz="900">
                <a:solidFill>
                  <a:srgbClr val="000000"/>
                </a:solidFill>
              </a:rPr>
              <a:t>Use standards at interfaces</a:t>
            </a:r>
          </a:p>
          <a:p>
            <a:pPr indent="-285750" lvl="0" marL="457200" rtl="0">
              <a:lnSpc>
                <a:spcPct val="115000"/>
              </a:lnSpc>
              <a:spcBef>
                <a:spcPts val="0"/>
              </a:spcBef>
              <a:buClr>
                <a:srgbClr val="000000"/>
              </a:buClr>
              <a:buSzPct val="100000"/>
              <a:buChar char="✅"/>
            </a:pPr>
            <a:r>
              <a:rPr lang="en-US" sz="900">
                <a:solidFill>
                  <a:srgbClr val="000000"/>
                </a:solidFill>
              </a:rPr>
              <a:t>Use Open Source</a:t>
            </a:r>
          </a:p>
        </p:txBody>
      </p:sp>
      <p:sp>
        <p:nvSpPr>
          <p:cNvPr id="312" name="Shape 312"/>
          <p:cNvSpPr txBox="1"/>
          <p:nvPr/>
        </p:nvSpPr>
        <p:spPr>
          <a:xfrm>
            <a:off x="5629200" y="6515100"/>
            <a:ext cx="3514799" cy="342899"/>
          </a:xfrm>
          <a:prstGeom prst="rect">
            <a:avLst/>
          </a:prstGeom>
          <a:noFill/>
          <a:ln>
            <a:noFill/>
          </a:ln>
        </p:spPr>
        <p:txBody>
          <a:bodyPr anchorCtr="0" anchor="t" bIns="91425" lIns="91425" rIns="91425" tIns="91425">
            <a:noAutofit/>
          </a:bodyPr>
          <a:lstStyle/>
          <a:p>
            <a:pPr indent="12700" lvl="0" marL="342900" rtl="0" algn="ctr">
              <a:spcBef>
                <a:spcPts val="0"/>
              </a:spcBef>
              <a:buNone/>
            </a:pPr>
            <a:r>
              <a:rPr lang="en-US" sz="1200" u="sng">
                <a:solidFill>
                  <a:schemeClr val="hlink"/>
                </a:solidFill>
                <a:hlinkClick r:id="rId4"/>
              </a:rPr>
              <a:t>http://goo.gl/forms/6c54aH7S1e</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6" name="Shape 316"/>
        <p:cNvGrpSpPr/>
        <p:nvPr/>
      </p:nvGrpSpPr>
      <p:grpSpPr>
        <a:xfrm>
          <a:off x="0" y="0"/>
          <a:ext cx="0" cy="0"/>
          <a:chOff x="0" y="0"/>
          <a:chExt cx="0" cy="0"/>
        </a:xfrm>
      </p:grpSpPr>
      <p:sp>
        <p:nvSpPr>
          <p:cNvPr id="317" name="Shape 317"/>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lang="en-US"/>
              <a:t>Advancing Enterprise Capabilities</a:t>
            </a:r>
          </a:p>
        </p:txBody>
      </p:sp>
      <p:pic>
        <p:nvPicPr>
          <p:cNvPr id="318" name="Shape 318"/>
          <p:cNvPicPr preferRelativeResize="0"/>
          <p:nvPr/>
        </p:nvPicPr>
        <p:blipFill rotWithShape="1">
          <a:blip r:embed="rId3">
            <a:alphaModFix/>
          </a:blip>
          <a:srcRect b="5837" l="0" r="0" t="3942"/>
          <a:stretch/>
        </p:blipFill>
        <p:spPr>
          <a:xfrm>
            <a:off x="807556" y="1468725"/>
            <a:ext cx="7546285" cy="5106150"/>
          </a:xfrm>
          <a:prstGeom prst="rect">
            <a:avLst/>
          </a:prstGeom>
          <a:noFill/>
          <a:ln>
            <a:noFill/>
          </a:ln>
        </p:spPr>
      </p:pic>
      <p:sp>
        <p:nvSpPr>
          <p:cNvPr id="319" name="Shape 319"/>
          <p:cNvSpPr txBox="1"/>
          <p:nvPr/>
        </p:nvSpPr>
        <p:spPr>
          <a:xfrm>
            <a:off x="5629200" y="6515100"/>
            <a:ext cx="3514799" cy="342899"/>
          </a:xfrm>
          <a:prstGeom prst="rect">
            <a:avLst/>
          </a:prstGeom>
          <a:noFill/>
          <a:ln>
            <a:noFill/>
          </a:ln>
        </p:spPr>
        <p:txBody>
          <a:bodyPr anchorCtr="0" anchor="t" bIns="91425" lIns="91425" rIns="91425" tIns="91425">
            <a:noAutofit/>
          </a:bodyPr>
          <a:lstStyle/>
          <a:p>
            <a:pPr indent="12700" lvl="0" marL="342900" rtl="0" algn="ctr">
              <a:spcBef>
                <a:spcPts val="0"/>
              </a:spcBef>
              <a:buNone/>
            </a:pPr>
            <a:r>
              <a:rPr lang="en-US" sz="1200" u="sng">
                <a:solidFill>
                  <a:schemeClr val="hlink"/>
                </a:solidFill>
                <a:hlinkClick r:id="rId4"/>
              </a:rPr>
              <a:t>http://goo.gl/forms/6c54aH7S1e</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24" name="Shape 324"/>
        <p:cNvGrpSpPr/>
        <p:nvPr/>
      </p:nvGrpSpPr>
      <p:grpSpPr>
        <a:xfrm>
          <a:off x="0" y="0"/>
          <a:ext cx="0" cy="0"/>
          <a:chOff x="0" y="0"/>
          <a:chExt cx="0" cy="0"/>
        </a:xfrm>
      </p:grpSpPr>
      <p:sp>
        <p:nvSpPr>
          <p:cNvPr id="325" name="Shape 325"/>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a:t>Schedule</a:t>
            </a:r>
          </a:p>
        </p:txBody>
      </p:sp>
      <p:graphicFrame>
        <p:nvGraphicFramePr>
          <p:cNvPr id="326" name="Shape 326"/>
          <p:cNvGraphicFramePr/>
          <p:nvPr/>
        </p:nvGraphicFramePr>
        <p:xfrm>
          <a:off x="269287" y="1498175"/>
          <a:ext cx="3000000" cy="3000000"/>
        </p:xfrm>
        <a:graphic>
          <a:graphicData uri="http://schemas.openxmlformats.org/drawingml/2006/table">
            <a:tbl>
              <a:tblPr>
                <a:noFill/>
                <a:tableStyleId>{D06A2E64-9E96-4921-AEC8-1BE90568903D}</a:tableStyleId>
              </a:tblPr>
              <a:tblGrid>
                <a:gridCol w="6367500"/>
                <a:gridCol w="2237925"/>
              </a:tblGrid>
              <a:tr h="12700">
                <a:tc>
                  <a:txBody>
                    <a:bodyPr>
                      <a:noAutofit/>
                    </a:bodyPr>
                    <a:lstStyle/>
                    <a:p>
                      <a:pPr lvl="0" rtl="0" algn="ctr">
                        <a:spcBef>
                          <a:spcPts val="0"/>
                        </a:spcBef>
                        <a:buNone/>
                      </a:pPr>
                      <a:r>
                        <a:rPr lang="en-US" sz="2400"/>
                        <a:t>Event</a:t>
                      </a:r>
                    </a:p>
                  </a:txBody>
                  <a:tcPr marT="63500" marB="63500" marR="63500" marL="63500">
                    <a:solidFill>
                      <a:srgbClr val="4A86E8"/>
                    </a:solidFill>
                  </a:tcPr>
                </a:tc>
                <a:tc>
                  <a:txBody>
                    <a:bodyPr>
                      <a:noAutofit/>
                    </a:bodyPr>
                    <a:lstStyle/>
                    <a:p>
                      <a:pPr lvl="0" rtl="0" algn="ctr">
                        <a:spcBef>
                          <a:spcPts val="0"/>
                        </a:spcBef>
                        <a:buNone/>
                      </a:pPr>
                      <a:r>
                        <a:rPr lang="en-US" sz="2400"/>
                        <a:t>Date</a:t>
                      </a:r>
                    </a:p>
                  </a:txBody>
                  <a:tcPr marT="63500" marB="63500" marR="63500" marL="63500">
                    <a:solidFill>
                      <a:srgbClr val="4A86E8"/>
                    </a:solidFill>
                  </a:tcPr>
                </a:tc>
              </a:tr>
              <a:tr h="12700">
                <a:tc>
                  <a:txBody>
                    <a:bodyPr>
                      <a:noAutofit/>
                    </a:bodyPr>
                    <a:lstStyle/>
                    <a:p>
                      <a:pPr lvl="0" rtl="0">
                        <a:spcBef>
                          <a:spcPts val="0"/>
                        </a:spcBef>
                        <a:buNone/>
                      </a:pPr>
                      <a:r>
                        <a:rPr lang="en-US" sz="2400"/>
                        <a:t>Project Initiation</a:t>
                      </a:r>
                    </a:p>
                  </a:txBody>
                  <a:tcPr marT="63500" marB="63500" marR="63500" marL="63500">
                    <a:solidFill>
                      <a:srgbClr val="FFFFFF"/>
                    </a:solidFill>
                  </a:tcPr>
                </a:tc>
                <a:tc>
                  <a:txBody>
                    <a:bodyPr>
                      <a:noAutofit/>
                    </a:bodyPr>
                    <a:lstStyle/>
                    <a:p>
                      <a:pPr lvl="0" rtl="0" algn="ctr">
                        <a:spcBef>
                          <a:spcPts val="0"/>
                        </a:spcBef>
                        <a:buNone/>
                      </a:pPr>
                      <a:r>
                        <a:rPr lang="en-US" sz="2400"/>
                        <a:t>Q4 FY15</a:t>
                      </a:r>
                    </a:p>
                  </a:txBody>
                  <a:tcPr marT="63500" marB="63500" marR="63500" marL="63500">
                    <a:solidFill>
                      <a:srgbClr val="FFFFFF"/>
                    </a:solidFill>
                  </a:tcPr>
                </a:tc>
              </a:tr>
              <a:tr h="12700">
                <a:tc>
                  <a:txBody>
                    <a:bodyPr>
                      <a:noAutofit/>
                    </a:bodyPr>
                    <a:lstStyle/>
                    <a:p>
                      <a:pPr lvl="0" rtl="0">
                        <a:spcBef>
                          <a:spcPts val="0"/>
                        </a:spcBef>
                        <a:buNone/>
                      </a:pPr>
                      <a:r>
                        <a:rPr lang="en-US" sz="2400"/>
                        <a:t>Architecture Design Review</a:t>
                      </a:r>
                    </a:p>
                  </a:txBody>
                  <a:tcPr marT="63500" marB="63500" marR="63500" marL="63500">
                    <a:solidFill>
                      <a:srgbClr val="FFFFFF"/>
                    </a:solidFill>
                  </a:tcPr>
                </a:tc>
                <a:tc>
                  <a:txBody>
                    <a:bodyPr>
                      <a:noAutofit/>
                    </a:bodyPr>
                    <a:lstStyle/>
                    <a:p>
                      <a:pPr lvl="0" rtl="0" algn="ctr">
                        <a:spcBef>
                          <a:spcPts val="0"/>
                        </a:spcBef>
                        <a:buNone/>
                      </a:pPr>
                      <a:r>
                        <a:rPr lang="en-US" sz="2400"/>
                        <a:t>Q1 FY16</a:t>
                      </a:r>
                    </a:p>
                  </a:txBody>
                  <a:tcPr marT="63500" marB="63500" marR="63500" marL="63500">
                    <a:solidFill>
                      <a:srgbClr val="FFFFFF"/>
                    </a:solidFill>
                  </a:tcPr>
                </a:tc>
              </a:tr>
              <a:tr h="12700">
                <a:tc>
                  <a:txBody>
                    <a:bodyPr>
                      <a:noAutofit/>
                    </a:bodyPr>
                    <a:lstStyle/>
                    <a:p>
                      <a:pPr lvl="0" rtl="0">
                        <a:spcBef>
                          <a:spcPts val="0"/>
                        </a:spcBef>
                        <a:buNone/>
                      </a:pPr>
                      <a:r>
                        <a:rPr lang="en-US" sz="2400"/>
                        <a:t>Operational Readiness testing</a:t>
                      </a:r>
                    </a:p>
                  </a:txBody>
                  <a:tcPr marT="63500" marB="63500" marR="63500" marL="63500">
                    <a:solidFill>
                      <a:srgbClr val="FFFFFF"/>
                    </a:solidFill>
                  </a:tcPr>
                </a:tc>
                <a:tc>
                  <a:txBody>
                    <a:bodyPr>
                      <a:noAutofit/>
                    </a:bodyPr>
                    <a:lstStyle/>
                    <a:p>
                      <a:pPr lvl="0" rtl="0" algn="ctr">
                        <a:spcBef>
                          <a:spcPts val="0"/>
                        </a:spcBef>
                        <a:buNone/>
                      </a:pPr>
                      <a:r>
                        <a:rPr lang="en-US" sz="2400"/>
                        <a:t>Q3 FY16</a:t>
                      </a:r>
                    </a:p>
                  </a:txBody>
                  <a:tcPr marT="63500" marB="63500" marR="63500" marL="63500">
                    <a:solidFill>
                      <a:srgbClr val="FFFFFF"/>
                    </a:solidFill>
                  </a:tcPr>
                </a:tc>
              </a:tr>
              <a:tr h="12700">
                <a:tc>
                  <a:txBody>
                    <a:bodyPr>
                      <a:noAutofit/>
                    </a:bodyPr>
                    <a:lstStyle/>
                    <a:p>
                      <a:pPr lvl="0" rtl="0">
                        <a:spcBef>
                          <a:spcPts val="0"/>
                        </a:spcBef>
                        <a:buNone/>
                      </a:pPr>
                      <a:r>
                        <a:rPr lang="en-US" sz="2400"/>
                        <a:t>Software Release -- Beta Version</a:t>
                      </a:r>
                    </a:p>
                  </a:txBody>
                  <a:tcPr marT="63500" marB="63500" marR="63500" marL="63500">
                    <a:solidFill>
                      <a:srgbClr val="FFFFFF"/>
                    </a:solidFill>
                  </a:tcPr>
                </a:tc>
                <a:tc>
                  <a:txBody>
                    <a:bodyPr>
                      <a:noAutofit/>
                    </a:bodyPr>
                    <a:lstStyle/>
                    <a:p>
                      <a:pPr lvl="0" rtl="0" algn="ctr">
                        <a:spcBef>
                          <a:spcPts val="0"/>
                        </a:spcBef>
                        <a:buNone/>
                      </a:pPr>
                      <a:r>
                        <a:rPr lang="en-US" sz="2400"/>
                        <a:t>Q4 FY16</a:t>
                      </a:r>
                    </a:p>
                  </a:txBody>
                  <a:tcPr marT="63500" marB="63500" marR="63500" marL="63500">
                    <a:solidFill>
                      <a:srgbClr val="FFFFFF"/>
                    </a:solidFill>
                  </a:tcPr>
                </a:tc>
              </a:tr>
              <a:tr h="12700">
                <a:tc>
                  <a:txBody>
                    <a:bodyPr>
                      <a:noAutofit/>
                    </a:bodyPr>
                    <a:lstStyle/>
                    <a:p>
                      <a:pPr lvl="0" rtl="0">
                        <a:spcBef>
                          <a:spcPts val="0"/>
                        </a:spcBef>
                        <a:buNone/>
                      </a:pPr>
                      <a:r>
                        <a:rPr lang="en-US" sz="2400"/>
                        <a:t>Internal Evaluation Report</a:t>
                      </a:r>
                    </a:p>
                  </a:txBody>
                  <a:tcPr marT="63500" marB="63500" marR="63500" marL="63500">
                    <a:solidFill>
                      <a:srgbClr val="FFFFFF"/>
                    </a:solidFill>
                  </a:tcPr>
                </a:tc>
                <a:tc>
                  <a:txBody>
                    <a:bodyPr>
                      <a:noAutofit/>
                    </a:bodyPr>
                    <a:lstStyle/>
                    <a:p>
                      <a:pPr lvl="0" rtl="0" algn="ctr">
                        <a:spcBef>
                          <a:spcPts val="0"/>
                        </a:spcBef>
                        <a:buNone/>
                      </a:pPr>
                      <a:r>
                        <a:rPr lang="en-US" sz="2400"/>
                        <a:t>Q1 FY17</a:t>
                      </a:r>
                    </a:p>
                  </a:txBody>
                  <a:tcPr marT="63500" marB="63500" marR="63500" marL="63500">
                    <a:solidFill>
                      <a:srgbClr val="FFFFFF"/>
                    </a:solidFill>
                  </a:tcPr>
                </a:tc>
              </a:tr>
              <a:tr h="12700">
                <a:tc>
                  <a:txBody>
                    <a:bodyPr>
                      <a:noAutofit/>
                    </a:bodyPr>
                    <a:lstStyle/>
                    <a:p>
                      <a:pPr lvl="0" rtl="0">
                        <a:spcBef>
                          <a:spcPts val="0"/>
                        </a:spcBef>
                        <a:buNone/>
                      </a:pPr>
                      <a:r>
                        <a:rPr lang="en-US" sz="2400"/>
                        <a:t>Software Release -- Version 1.0</a:t>
                      </a:r>
                    </a:p>
                  </a:txBody>
                  <a:tcPr marT="63500" marB="63500" marR="63500" marL="63500">
                    <a:solidFill>
                      <a:srgbClr val="FFFFFF"/>
                    </a:solidFill>
                  </a:tcPr>
                </a:tc>
                <a:tc>
                  <a:txBody>
                    <a:bodyPr>
                      <a:noAutofit/>
                    </a:bodyPr>
                    <a:lstStyle/>
                    <a:p>
                      <a:pPr lvl="0" rtl="0" algn="ctr">
                        <a:spcBef>
                          <a:spcPts val="0"/>
                        </a:spcBef>
                        <a:buNone/>
                      </a:pPr>
                      <a:r>
                        <a:rPr lang="en-US" sz="2400"/>
                        <a:t>Q1 FY17</a:t>
                      </a:r>
                    </a:p>
                  </a:txBody>
                  <a:tcPr marT="63500" marB="63500" marR="63500" marL="63500">
                    <a:solidFill>
                      <a:srgbClr val="FFFFFF"/>
                    </a:solidFill>
                  </a:tcPr>
                </a:tc>
              </a:tr>
              <a:tr h="12700">
                <a:tc>
                  <a:txBody>
                    <a:bodyPr>
                      <a:noAutofit/>
                    </a:bodyPr>
                    <a:lstStyle/>
                    <a:p>
                      <a:pPr lvl="0" rtl="0">
                        <a:spcBef>
                          <a:spcPts val="0"/>
                        </a:spcBef>
                        <a:buNone/>
                      </a:pPr>
                      <a:r>
                        <a:rPr lang="en-US" sz="2400"/>
                        <a:t>Independent Evaluation Report</a:t>
                      </a:r>
                    </a:p>
                  </a:txBody>
                  <a:tcPr marT="63500" marB="63500" marR="63500" marL="63500">
                    <a:solidFill>
                      <a:srgbClr val="FFFFFF"/>
                    </a:solidFill>
                  </a:tcPr>
                </a:tc>
                <a:tc>
                  <a:txBody>
                    <a:bodyPr>
                      <a:noAutofit/>
                    </a:bodyPr>
                    <a:lstStyle/>
                    <a:p>
                      <a:pPr lvl="0" rtl="0" algn="ctr">
                        <a:spcBef>
                          <a:spcPts val="0"/>
                        </a:spcBef>
                        <a:buNone/>
                      </a:pPr>
                      <a:r>
                        <a:rPr lang="en-US" sz="2400"/>
                        <a:t>Q1 FY17</a:t>
                      </a:r>
                    </a:p>
                  </a:txBody>
                  <a:tcPr marT="63500" marB="63500" marR="63500" marL="63500">
                    <a:solidFill>
                      <a:srgbClr val="FFFFFF"/>
                    </a:solidFill>
                  </a:tcPr>
                </a:tc>
              </a:tr>
              <a:tr h="12700">
                <a:tc>
                  <a:txBody>
                    <a:bodyPr>
                      <a:noAutofit/>
                    </a:bodyPr>
                    <a:lstStyle/>
                    <a:p>
                      <a:pPr lvl="0" rtl="0">
                        <a:spcBef>
                          <a:spcPts val="0"/>
                        </a:spcBef>
                        <a:buNone/>
                      </a:pPr>
                      <a:r>
                        <a:rPr lang="en-US" sz="2400"/>
                        <a:t>Software Release -- Version 1.1</a:t>
                      </a:r>
                    </a:p>
                  </a:txBody>
                  <a:tcPr marT="63500" marB="63500" marR="63500" marL="63500">
                    <a:solidFill>
                      <a:srgbClr val="FFFFFF"/>
                    </a:solidFill>
                  </a:tcPr>
                </a:tc>
                <a:tc>
                  <a:txBody>
                    <a:bodyPr>
                      <a:noAutofit/>
                    </a:bodyPr>
                    <a:lstStyle/>
                    <a:p>
                      <a:pPr lvl="0" rtl="0" algn="ctr">
                        <a:spcBef>
                          <a:spcPts val="0"/>
                        </a:spcBef>
                        <a:buNone/>
                      </a:pPr>
                      <a:r>
                        <a:rPr lang="en-US" sz="2400"/>
                        <a:t>Q2 FY17</a:t>
                      </a:r>
                    </a:p>
                  </a:txBody>
                  <a:tcPr marT="63500" marB="63500" marR="63500" marL="63500">
                    <a:solidFill>
                      <a:srgbClr val="FFFFFF"/>
                    </a:solidFill>
                  </a:tcPr>
                </a:tc>
              </a:tr>
              <a:tr h="12700">
                <a:tc>
                  <a:txBody>
                    <a:bodyPr>
                      <a:noAutofit/>
                    </a:bodyPr>
                    <a:lstStyle/>
                    <a:p>
                      <a:pPr lvl="0" rtl="0">
                        <a:spcBef>
                          <a:spcPts val="0"/>
                        </a:spcBef>
                        <a:buNone/>
                      </a:pPr>
                      <a:r>
                        <a:rPr lang="en-US" sz="2400"/>
                        <a:t>Pathfinder Completion - Shift to Sustainment</a:t>
                      </a:r>
                    </a:p>
                  </a:txBody>
                  <a:tcPr marT="63500" marB="63500" marR="63500" marL="63500">
                    <a:solidFill>
                      <a:srgbClr val="FFFFFF"/>
                    </a:solidFill>
                  </a:tcPr>
                </a:tc>
                <a:tc>
                  <a:txBody>
                    <a:bodyPr>
                      <a:noAutofit/>
                    </a:bodyPr>
                    <a:lstStyle/>
                    <a:p>
                      <a:pPr lvl="0" rtl="0" algn="ctr">
                        <a:spcBef>
                          <a:spcPts val="0"/>
                        </a:spcBef>
                        <a:buNone/>
                      </a:pPr>
                      <a:r>
                        <a:rPr lang="en-US" sz="2400"/>
                        <a:t>Q2 FY17</a:t>
                      </a:r>
                    </a:p>
                  </a:txBody>
                  <a:tcPr marT="63500" marB="63500" marR="63500" marL="63500">
                    <a:solidFill>
                      <a:srgbClr val="FFFFFF"/>
                    </a:solidFill>
                  </a:tcPr>
                </a:tc>
              </a:tr>
            </a:tbl>
          </a:graphicData>
        </a:graphic>
      </p:graphicFrame>
      <p:sp>
        <p:nvSpPr>
          <p:cNvPr id="327" name="Shape 327"/>
          <p:cNvSpPr txBox="1"/>
          <p:nvPr/>
        </p:nvSpPr>
        <p:spPr>
          <a:xfrm>
            <a:off x="5629200" y="6515100"/>
            <a:ext cx="3514799" cy="342899"/>
          </a:xfrm>
          <a:prstGeom prst="rect">
            <a:avLst/>
          </a:prstGeom>
          <a:noFill/>
          <a:ln>
            <a:noFill/>
          </a:ln>
        </p:spPr>
        <p:txBody>
          <a:bodyPr anchorCtr="0" anchor="t" bIns="91425" lIns="91425" rIns="91425" tIns="91425">
            <a:noAutofit/>
          </a:bodyPr>
          <a:lstStyle/>
          <a:p>
            <a:pPr indent="12700" lvl="0" marL="342900" rtl="0" algn="ctr">
              <a:spcBef>
                <a:spcPts val="0"/>
              </a:spcBef>
              <a:buNone/>
            </a:pPr>
            <a:r>
              <a:rPr lang="en-US" sz="1200" u="sng">
                <a:solidFill>
                  <a:schemeClr val="hlink"/>
                </a:solidFill>
                <a:hlinkClick r:id="rId3"/>
              </a:rPr>
              <a:t>http://goo.gl/forms/6c54aH7S1e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9" name="Shape 109"/>
        <p:cNvGrpSpPr/>
        <p:nvPr/>
      </p:nvGrpSpPr>
      <p:grpSpPr>
        <a:xfrm>
          <a:off x="0" y="0"/>
          <a:ext cx="0" cy="0"/>
          <a:chOff x="0" y="0"/>
          <a:chExt cx="0" cy="0"/>
        </a:xfrm>
      </p:grpSpPr>
      <p:sp>
        <p:nvSpPr>
          <p:cNvPr id="110" name="Shape 110"/>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a:t>Recalling Yesterday’s Plenary</a:t>
            </a:r>
          </a:p>
        </p:txBody>
      </p:sp>
      <p:sp>
        <p:nvSpPr>
          <p:cNvPr id="111" name="Shape 111"/>
          <p:cNvSpPr txBox="1"/>
          <p:nvPr>
            <p:ph idx="1" type="body"/>
          </p:nvPr>
        </p:nvSpPr>
        <p:spPr>
          <a:xfrm>
            <a:off x="457200" y="1600200"/>
            <a:ext cx="8229600" cy="4526100"/>
          </a:xfrm>
          <a:prstGeom prst="rect">
            <a:avLst/>
          </a:prstGeom>
        </p:spPr>
        <p:txBody>
          <a:bodyPr anchorCtr="0" anchor="t" bIns="91425" lIns="91425" rIns="91425" tIns="91425">
            <a:noAutofit/>
          </a:bodyPr>
          <a:lstStyle/>
          <a:p>
            <a:pPr indent="0" lvl="0" marL="0" rtl="0" algn="ctr">
              <a:lnSpc>
                <a:spcPct val="100000"/>
              </a:lnSpc>
              <a:spcBef>
                <a:spcPts val="0"/>
              </a:spcBef>
              <a:spcAft>
                <a:spcPts val="1400"/>
              </a:spcAft>
              <a:buNone/>
            </a:pPr>
            <a:r>
              <a:rPr i="1" lang="en-US" sz="2000">
                <a:solidFill>
                  <a:srgbClr val="000000"/>
                </a:solidFill>
              </a:rPr>
              <a:t>“What’s the use of having developed a science well enough to make predictions if, in the end, all we’re willing to do is stand around and wait for them to come true?”  </a:t>
            </a:r>
            <a:r>
              <a:rPr lang="en-US" sz="2000">
                <a:solidFill>
                  <a:srgbClr val="000000"/>
                </a:solidFill>
              </a:rPr>
              <a:t>– Dr. F. Sherwood Rowland</a:t>
            </a:r>
          </a:p>
          <a:p>
            <a:pPr indent="0" lvl="0" marL="0" rtl="0">
              <a:spcBef>
                <a:spcPts val="0"/>
              </a:spcBef>
              <a:buNone/>
            </a:pPr>
            <a:r>
              <a:t/>
            </a:r>
            <a:endParaRPr sz="2000">
              <a:solidFill>
                <a:srgbClr val="000000"/>
              </a:solidFill>
            </a:endParaRPr>
          </a:p>
          <a:p>
            <a:pPr indent="0" lvl="0" marL="0" rtl="0" algn="ctr">
              <a:spcBef>
                <a:spcPts val="0"/>
              </a:spcBef>
              <a:buNone/>
            </a:pPr>
            <a:r>
              <a:rPr lang="en-US" sz="2000">
                <a:solidFill>
                  <a:srgbClr val="000000"/>
                </a:solidFill>
              </a:rPr>
              <a:t>“Is it enough for a scientist simply to publish a paper? Isn’t it a responsibility of scientists, if you believe that you have found something that can affect the environment, isn’t it your responsibility to actually do something about it, </a:t>
            </a:r>
          </a:p>
          <a:p>
            <a:pPr indent="0" lvl="0" marL="0" rtl="0" algn="ctr">
              <a:spcBef>
                <a:spcPts val="0"/>
              </a:spcBef>
              <a:buNone/>
            </a:pPr>
            <a:r>
              <a:rPr b="1" i="1" lang="en-US">
                <a:solidFill>
                  <a:srgbClr val="000000"/>
                </a:solidFill>
              </a:rPr>
              <a:t>enough so that action actually takes place? </a:t>
            </a:r>
          </a:p>
          <a:p>
            <a:pPr indent="0" lvl="0" marL="0" rtl="0">
              <a:spcBef>
                <a:spcPts val="0"/>
              </a:spcBef>
              <a:buNone/>
            </a:pPr>
            <a:r>
              <a:t/>
            </a:r>
            <a:endParaRPr sz="1800">
              <a:solidFill>
                <a:srgbClr val="000000"/>
              </a:solidFill>
            </a:endParaRPr>
          </a:p>
          <a:p>
            <a:pPr indent="0" lvl="0" marL="0" rtl="0">
              <a:spcBef>
                <a:spcPts val="0"/>
              </a:spcBef>
              <a:buNone/>
            </a:pPr>
            <a:r>
              <a:t/>
            </a:r>
            <a:endParaRPr sz="1800">
              <a:solidFill>
                <a:srgbClr val="000000"/>
              </a:solidFill>
            </a:endParaRPr>
          </a:p>
          <a:p>
            <a:pPr lvl="0">
              <a:spcBef>
                <a:spcPts val="0"/>
              </a:spcBef>
              <a:buNone/>
            </a:pPr>
            <a:r>
              <a:rPr lang="en-US" sz="1800">
                <a:solidFill>
                  <a:srgbClr val="000000"/>
                </a:solidFill>
              </a:rPr>
              <a:t>- See more at: https://www.climatecommunication.org/news/in-memory-of-f-sherwood-rowland-1996-interview/#sthash.2bO3mDQk.dpuf</a:t>
            </a:r>
          </a:p>
        </p:txBody>
      </p:sp>
      <p:sp>
        <p:nvSpPr>
          <p:cNvPr id="112" name="Shape 112"/>
          <p:cNvSpPr txBox="1"/>
          <p:nvPr/>
        </p:nvSpPr>
        <p:spPr>
          <a:xfrm>
            <a:off x="5629200" y="6515100"/>
            <a:ext cx="3514799" cy="342899"/>
          </a:xfrm>
          <a:prstGeom prst="rect">
            <a:avLst/>
          </a:prstGeom>
          <a:noFill/>
          <a:ln>
            <a:noFill/>
          </a:ln>
        </p:spPr>
        <p:txBody>
          <a:bodyPr anchorCtr="0" anchor="t" bIns="91425" lIns="91425" rIns="91425" tIns="91425">
            <a:noAutofit/>
          </a:bodyPr>
          <a:lstStyle/>
          <a:p>
            <a:pPr indent="12700" lvl="0" marL="342900" rtl="0" algn="ctr">
              <a:spcBef>
                <a:spcPts val="0"/>
              </a:spcBef>
              <a:buNone/>
            </a:pPr>
            <a:r>
              <a:rPr lang="en-US" sz="1200" u="sng">
                <a:solidFill>
                  <a:schemeClr val="hlink"/>
                </a:solidFill>
                <a:hlinkClick r:id="rId3"/>
              </a:rPr>
              <a:t>http://goo.gl/forms/6c54aH7S1e</a:t>
            </a:r>
          </a:p>
        </p:txBody>
      </p:sp>
    </p:spTree>
  </p:cSld>
  <p:clrMapOvr>
    <a:masterClrMapping/>
  </p:clrMapOvr>
  <p:transition spd="slow">
    <p:cut/>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gtEl>
                                        <p:attrNameLst>
                                          <p:attrName>style.visibility</p:attrName>
                                        </p:attrNameLst>
                                      </p:cBhvr>
                                      <p:to>
                                        <p:strVal val="visible"/>
                                      </p:to>
                                    </p:set>
                                    <p:animEffect filter="fade" transition="in">
                                      <p:cBhvr>
                                        <p:cTn dur="1000"/>
                                        <p:tgtEl>
                                          <p:spTgt spid="1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animEffect filter="fade" transition="in">
                                      <p:cBhvr>
                                        <p:cTn dur="1000"/>
                                        <p:tgtEl>
                                          <p:spTgt spid="1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animEffect filter="fade" transition="in">
                                      <p:cBhvr>
                                        <p:cTn dur="1000"/>
                                        <p:tgtEl>
                                          <p:spTgt spid="1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animEffect filter="fade" transition="in">
                                      <p:cBhvr>
                                        <p:cTn dur="1000"/>
                                        <p:tgtEl>
                                          <p:spTgt spid="11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3" st="3"/>
                                            </p:txEl>
                                          </p:spTgt>
                                        </p:tgtEl>
                                        <p:attrNameLst>
                                          <p:attrName>style.visibility</p:attrName>
                                        </p:attrNameLst>
                                      </p:cBhvr>
                                      <p:to>
                                        <p:strVal val="visible"/>
                                      </p:to>
                                    </p:set>
                                    <p:animEffect filter="fade" transition="in">
                                      <p:cBhvr>
                                        <p:cTn dur="1000"/>
                                        <p:tgtEl>
                                          <p:spTgt spid="11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4" st="4"/>
                                            </p:txEl>
                                          </p:spTgt>
                                        </p:tgtEl>
                                        <p:attrNameLst>
                                          <p:attrName>style.visibility</p:attrName>
                                        </p:attrNameLst>
                                      </p:cBhvr>
                                      <p:to>
                                        <p:strVal val="visible"/>
                                      </p:to>
                                    </p:set>
                                    <p:animEffect filter="fade" transition="in">
                                      <p:cBhvr>
                                        <p:cTn dur="1000"/>
                                        <p:tgtEl>
                                          <p:spTgt spid="11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5" st="5"/>
                                            </p:txEl>
                                          </p:spTgt>
                                        </p:tgtEl>
                                        <p:attrNameLst>
                                          <p:attrName>style.visibility</p:attrName>
                                        </p:attrNameLst>
                                      </p:cBhvr>
                                      <p:to>
                                        <p:strVal val="visible"/>
                                      </p:to>
                                    </p:set>
                                    <p:animEffect filter="fade" transition="in">
                                      <p:cBhvr>
                                        <p:cTn dur="1000"/>
                                        <p:tgtEl>
                                          <p:spTgt spid="11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1">
                                            <p:txEl>
                                              <p:pRg end="6" st="6"/>
                                            </p:txEl>
                                          </p:spTgt>
                                        </p:tgtEl>
                                        <p:attrNameLst>
                                          <p:attrName>style.visibility</p:attrName>
                                        </p:attrNameLst>
                                      </p:cBhvr>
                                      <p:to>
                                        <p:strVal val="visible"/>
                                      </p:to>
                                    </p:set>
                                    <p:animEffect filter="fade" transition="in">
                                      <p:cBhvr>
                                        <p:cTn dur="1000"/>
                                        <p:tgtEl>
                                          <p:spTgt spid="111">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1" name="Shape 331"/>
        <p:cNvGrpSpPr/>
        <p:nvPr/>
      </p:nvGrpSpPr>
      <p:grpSpPr>
        <a:xfrm>
          <a:off x="0" y="0"/>
          <a:ext cx="0" cy="0"/>
          <a:chOff x="0" y="0"/>
          <a:chExt cx="0" cy="0"/>
        </a:xfrm>
      </p:grpSpPr>
      <p:sp>
        <p:nvSpPr>
          <p:cNvPr id="332" name="Shape 332"/>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lang="en-US"/>
              <a:t>Remaining Session Agenda (Loosely)</a:t>
            </a:r>
          </a:p>
        </p:txBody>
      </p:sp>
      <p:sp>
        <p:nvSpPr>
          <p:cNvPr id="333" name="Shape 333"/>
          <p:cNvSpPr txBox="1"/>
          <p:nvPr>
            <p:ph idx="1" type="body"/>
          </p:nvPr>
        </p:nvSpPr>
        <p:spPr>
          <a:xfrm>
            <a:off x="197700" y="1600200"/>
            <a:ext cx="8748599" cy="4786199"/>
          </a:xfrm>
          <a:prstGeom prst="rect">
            <a:avLst/>
          </a:prstGeom>
          <a:noFill/>
          <a:ln>
            <a:noFill/>
          </a:ln>
        </p:spPr>
        <p:txBody>
          <a:bodyPr anchorCtr="0" anchor="t" bIns="91425" lIns="91425" rIns="91425" tIns="91425">
            <a:noAutofit/>
          </a:bodyPr>
          <a:lstStyle/>
          <a:p>
            <a:pPr indent="-69850" lvl="0" marL="0" marR="0" rtl="0">
              <a:lnSpc>
                <a:spcPct val="115000"/>
              </a:lnSpc>
              <a:spcBef>
                <a:spcPts val="0"/>
              </a:spcBef>
              <a:buClr>
                <a:srgbClr val="000000"/>
              </a:buClr>
              <a:buSzPct val="36666"/>
              <a:buFont typeface="Arial"/>
              <a:buNone/>
            </a:pPr>
            <a:r>
              <a:rPr b="1" lang="en-US" sz="3000">
                <a:solidFill>
                  <a:srgbClr val="B45F06"/>
                </a:solidFill>
                <a:latin typeface="Calibri"/>
                <a:ea typeface="Calibri"/>
                <a:cs typeface="Calibri"/>
                <a:sym typeface="Calibri"/>
              </a:rPr>
              <a:t>2:30: </a:t>
            </a:r>
            <a:r>
              <a:rPr b="1" lang="en-US" sz="3000">
                <a:solidFill>
                  <a:srgbClr val="666666"/>
                </a:solidFill>
                <a:latin typeface="Calibri"/>
                <a:ea typeface="Calibri"/>
                <a:cs typeface="Calibri"/>
                <a:sym typeface="Calibri"/>
              </a:rPr>
              <a:t>Review of the </a:t>
            </a:r>
            <a:r>
              <a:rPr b="1" i="1" lang="en-US" sz="3000">
                <a:solidFill>
                  <a:srgbClr val="666666"/>
                </a:solidFill>
                <a:latin typeface="Calibri"/>
                <a:ea typeface="Calibri"/>
                <a:cs typeface="Calibri"/>
                <a:sym typeface="Calibri"/>
              </a:rPr>
              <a:t>OneStop</a:t>
            </a:r>
            <a:r>
              <a:rPr b="1" lang="en-US" sz="3000">
                <a:solidFill>
                  <a:srgbClr val="666666"/>
                </a:solidFill>
                <a:latin typeface="Calibri"/>
                <a:ea typeface="Calibri"/>
                <a:cs typeface="Calibri"/>
                <a:sym typeface="Calibri"/>
              </a:rPr>
              <a:t> Architecture, </a:t>
            </a:r>
            <a:r>
              <a:rPr i="1" lang="en-US" sz="3000">
                <a:solidFill>
                  <a:srgbClr val="666666"/>
                </a:solidFill>
                <a:latin typeface="Calibri"/>
                <a:ea typeface="Calibri"/>
                <a:cs typeface="Calibri"/>
                <a:sym typeface="Calibri"/>
              </a:rPr>
              <a:t>Dave Fischman, NOAA/NESDIS</a:t>
            </a:r>
          </a:p>
          <a:p>
            <a:pPr indent="-69850" lvl="0" marL="0" marR="0" rtl="0">
              <a:lnSpc>
                <a:spcPct val="115000"/>
              </a:lnSpc>
              <a:spcBef>
                <a:spcPts val="0"/>
              </a:spcBef>
              <a:buClr>
                <a:srgbClr val="000000"/>
              </a:buClr>
              <a:buSzPct val="36666"/>
              <a:buFont typeface="Arial"/>
              <a:buNone/>
            </a:pPr>
            <a:r>
              <a:rPr b="1" lang="en-US" sz="3000">
                <a:solidFill>
                  <a:srgbClr val="B45F06"/>
                </a:solidFill>
                <a:latin typeface="Calibri"/>
                <a:ea typeface="Calibri"/>
                <a:cs typeface="Calibri"/>
                <a:sym typeface="Calibri"/>
              </a:rPr>
              <a:t>2:45: </a:t>
            </a:r>
            <a:r>
              <a:rPr b="1" i="1" lang="en-US" sz="3000">
                <a:solidFill>
                  <a:srgbClr val="666666"/>
                </a:solidFill>
                <a:latin typeface="Calibri"/>
                <a:ea typeface="Calibri"/>
                <a:cs typeface="Calibri"/>
                <a:sym typeface="Calibri"/>
              </a:rPr>
              <a:t>OneStop</a:t>
            </a:r>
            <a:r>
              <a:rPr b="1" lang="en-US" sz="3000">
                <a:solidFill>
                  <a:srgbClr val="666666"/>
                </a:solidFill>
                <a:latin typeface="Calibri"/>
                <a:ea typeface="Calibri"/>
                <a:cs typeface="Calibri"/>
                <a:sym typeface="Calibri"/>
              </a:rPr>
              <a:t>: Progress Toward Implementation of Enterprise Storage Services</a:t>
            </a:r>
            <a:r>
              <a:rPr lang="en-US" sz="3000">
                <a:solidFill>
                  <a:srgbClr val="666666"/>
                </a:solidFill>
                <a:latin typeface="Calibri"/>
                <a:ea typeface="Calibri"/>
                <a:cs typeface="Calibri"/>
                <a:sym typeface="Calibri"/>
              </a:rPr>
              <a:t>, </a:t>
            </a:r>
            <a:r>
              <a:rPr i="1" lang="en-US" sz="3000">
                <a:solidFill>
                  <a:srgbClr val="666666"/>
                </a:solidFill>
                <a:latin typeface="Calibri"/>
                <a:ea typeface="Calibri"/>
                <a:cs typeface="Calibri"/>
                <a:sym typeface="Calibri"/>
              </a:rPr>
              <a:t>John Relph, NOAA/NESDIS</a:t>
            </a:r>
          </a:p>
          <a:p>
            <a:pPr indent="-69850" lvl="0" marL="0" marR="0" rtl="0">
              <a:lnSpc>
                <a:spcPct val="115000"/>
              </a:lnSpc>
              <a:spcBef>
                <a:spcPts val="0"/>
              </a:spcBef>
              <a:buClr>
                <a:srgbClr val="000000"/>
              </a:buClr>
              <a:buSzPct val="36666"/>
              <a:buFont typeface="Arial"/>
              <a:buNone/>
            </a:pPr>
            <a:r>
              <a:rPr b="1" lang="en-US" sz="3000">
                <a:solidFill>
                  <a:srgbClr val="B45F06"/>
                </a:solidFill>
                <a:latin typeface="Calibri"/>
                <a:ea typeface="Calibri"/>
                <a:cs typeface="Calibri"/>
                <a:sym typeface="Calibri"/>
              </a:rPr>
              <a:t>3:00: </a:t>
            </a:r>
            <a:r>
              <a:rPr b="1" lang="en-US" sz="3000">
                <a:solidFill>
                  <a:srgbClr val="666666"/>
                </a:solidFill>
                <a:latin typeface="Calibri"/>
                <a:ea typeface="Calibri"/>
                <a:cs typeface="Calibri"/>
                <a:sym typeface="Calibri"/>
              </a:rPr>
              <a:t>Status and Progress of </a:t>
            </a:r>
            <a:r>
              <a:rPr b="1" i="1" lang="en-US" sz="3000">
                <a:solidFill>
                  <a:srgbClr val="666666"/>
                </a:solidFill>
                <a:latin typeface="Calibri"/>
                <a:ea typeface="Calibri"/>
                <a:cs typeface="Calibri"/>
                <a:sym typeface="Calibri"/>
              </a:rPr>
              <a:t>OneStop</a:t>
            </a:r>
            <a:r>
              <a:rPr b="1" lang="en-US" sz="3000">
                <a:solidFill>
                  <a:srgbClr val="666666"/>
                </a:solidFill>
                <a:latin typeface="Calibri"/>
                <a:ea typeface="Calibri"/>
                <a:cs typeface="Calibri"/>
                <a:sym typeface="Calibri"/>
              </a:rPr>
              <a:t>’s Implementation of the NOAA Procedural Directive for Data Documentation and Citation, </a:t>
            </a:r>
            <a:r>
              <a:rPr i="1" lang="en-US" sz="3000">
                <a:solidFill>
                  <a:srgbClr val="666666"/>
                </a:solidFill>
                <a:latin typeface="Calibri"/>
                <a:ea typeface="Calibri"/>
                <a:cs typeface="Calibri"/>
                <a:sym typeface="Calibri"/>
              </a:rPr>
              <a:t>Nancy Ritchey, NOAA/NESDIS</a:t>
            </a:r>
          </a:p>
          <a:p>
            <a:pPr indent="-69850" lvl="0" marL="0" marR="0" rtl="0">
              <a:lnSpc>
                <a:spcPct val="115000"/>
              </a:lnSpc>
              <a:spcBef>
                <a:spcPts val="0"/>
              </a:spcBef>
              <a:buClr>
                <a:srgbClr val="000000"/>
              </a:buClr>
              <a:buSzPct val="36666"/>
              <a:buFont typeface="Arial"/>
              <a:buNone/>
            </a:pPr>
            <a:r>
              <a:rPr b="1" lang="en-US" sz="3000">
                <a:solidFill>
                  <a:srgbClr val="B45F06"/>
                </a:solidFill>
                <a:latin typeface="Calibri"/>
                <a:ea typeface="Calibri"/>
                <a:cs typeface="Calibri"/>
                <a:sym typeface="Calibri"/>
              </a:rPr>
              <a:t>3:15: </a:t>
            </a:r>
            <a:r>
              <a:rPr b="1" lang="en-US" sz="3000">
                <a:solidFill>
                  <a:srgbClr val="666666"/>
                </a:solidFill>
                <a:latin typeface="Calibri"/>
                <a:ea typeface="Calibri"/>
                <a:cs typeface="Calibri"/>
                <a:sym typeface="Calibri"/>
              </a:rPr>
              <a:t>Open Discussion</a:t>
            </a:r>
          </a:p>
        </p:txBody>
      </p:sp>
      <p:sp>
        <p:nvSpPr>
          <p:cNvPr id="334" name="Shape 334"/>
          <p:cNvSpPr txBox="1"/>
          <p:nvPr/>
        </p:nvSpPr>
        <p:spPr>
          <a:xfrm>
            <a:off x="5629200" y="6515100"/>
            <a:ext cx="3514799" cy="342899"/>
          </a:xfrm>
          <a:prstGeom prst="rect">
            <a:avLst/>
          </a:prstGeom>
          <a:noFill/>
          <a:ln>
            <a:noFill/>
          </a:ln>
        </p:spPr>
        <p:txBody>
          <a:bodyPr anchorCtr="0" anchor="t" bIns="91425" lIns="91425" rIns="91425" tIns="91425">
            <a:noAutofit/>
          </a:bodyPr>
          <a:lstStyle/>
          <a:p>
            <a:pPr indent="12700" lvl="0" marL="342900" rtl="0" algn="ctr">
              <a:spcBef>
                <a:spcPts val="0"/>
              </a:spcBef>
              <a:buNone/>
            </a:pPr>
            <a:r>
              <a:rPr lang="en-US" sz="1200" u="sng">
                <a:solidFill>
                  <a:schemeClr val="hlink"/>
                </a:solidFill>
                <a:hlinkClick r:id="rId3"/>
              </a:rPr>
              <a:t>http://goo.gl/forms/6c54aH7S1e</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9" name="Shape 339"/>
        <p:cNvGrpSpPr/>
        <p:nvPr/>
      </p:nvGrpSpPr>
      <p:grpSpPr>
        <a:xfrm>
          <a:off x="0" y="0"/>
          <a:ext cx="0" cy="0"/>
          <a:chOff x="0" y="0"/>
          <a:chExt cx="0" cy="0"/>
        </a:xfrm>
      </p:grpSpPr>
      <p:sp>
        <p:nvSpPr>
          <p:cNvPr id="340" name="Shape 340"/>
          <p:cNvSpPr txBox="1"/>
          <p:nvPr>
            <p:ph type="title"/>
          </p:nvPr>
        </p:nvSpPr>
        <p:spPr>
          <a:xfrm>
            <a:off x="457200" y="274637"/>
            <a:ext cx="8229600" cy="1143000"/>
          </a:xfrm>
          <a:prstGeom prst="rect">
            <a:avLst/>
          </a:prstGeom>
        </p:spPr>
        <p:txBody>
          <a:bodyPr anchorCtr="0" anchor="ctr" bIns="91425" lIns="91425" rIns="91425" tIns="91425">
            <a:noAutofit/>
          </a:bodyPr>
          <a:lstStyle/>
          <a:p>
            <a:pPr lvl="0">
              <a:spcBef>
                <a:spcPts val="0"/>
              </a:spcBef>
              <a:buNone/>
            </a:pPr>
            <a:r>
              <a:rPr lang="en-US"/>
              <a:t>We are hiring!</a:t>
            </a:r>
          </a:p>
        </p:txBody>
      </p:sp>
      <p:sp>
        <p:nvSpPr>
          <p:cNvPr id="341" name="Shape 341"/>
          <p:cNvSpPr txBox="1"/>
          <p:nvPr>
            <p:ph idx="1" type="body"/>
          </p:nvPr>
        </p:nvSpPr>
        <p:spPr>
          <a:xfrm>
            <a:off x="200025" y="1600200"/>
            <a:ext cx="8786700" cy="4526100"/>
          </a:xfrm>
          <a:prstGeom prst="rect">
            <a:avLst/>
          </a:prstGeom>
        </p:spPr>
        <p:txBody>
          <a:bodyPr anchorCtr="0" anchor="t" bIns="91425" lIns="91425" rIns="91425" tIns="91425">
            <a:noAutofit/>
          </a:bodyPr>
          <a:lstStyle/>
          <a:p>
            <a:pPr indent="0" lvl="0" marL="0" rtl="0" algn="ctr">
              <a:spcBef>
                <a:spcPts val="0"/>
              </a:spcBef>
              <a:buNone/>
            </a:pPr>
            <a:r>
              <a:rPr b="1" lang="en-US" sz="1400"/>
              <a:t>Agile Team in Boulder: (up to five positions) </a:t>
            </a:r>
            <a:r>
              <a:rPr lang="en-US" sz="1400" u="sng">
                <a:solidFill>
                  <a:schemeClr val="hlink"/>
                </a:solidFill>
                <a:hlinkClick r:id="rId3"/>
              </a:rPr>
              <a:t>https://cires.colorado.edu/contact/jobs/job-openings/ciresncei-pra-software-engineer-ncei-9/</a:t>
            </a:r>
            <a:r>
              <a:rPr lang="en-US" sz="1400"/>
              <a:t> </a:t>
            </a:r>
          </a:p>
          <a:p>
            <a:pPr indent="0" lvl="0" marL="0" rtl="0" algn="ctr">
              <a:spcBef>
                <a:spcPts val="0"/>
              </a:spcBef>
              <a:buNone/>
            </a:pPr>
            <a:r>
              <a:t/>
            </a:r>
            <a:endParaRPr sz="1400"/>
          </a:p>
          <a:p>
            <a:pPr indent="0" lvl="0" marL="0" rtl="0" algn="ctr">
              <a:spcBef>
                <a:spcPts val="0"/>
              </a:spcBef>
              <a:buNone/>
            </a:pPr>
            <a:r>
              <a:rPr b="1" lang="en-US" sz="1400"/>
              <a:t>Metadata Content Specialists (1 in each of three locations)</a:t>
            </a:r>
          </a:p>
          <a:p>
            <a:pPr indent="-69850" lvl="0" marL="0" rtl="0" algn="ctr">
              <a:spcBef>
                <a:spcPts val="0"/>
              </a:spcBef>
              <a:buClr>
                <a:schemeClr val="dk1"/>
              </a:buClr>
              <a:buSzPct val="78571"/>
              <a:buFont typeface="Arial"/>
              <a:buNone/>
            </a:pPr>
            <a:r>
              <a:rPr lang="en-US" sz="1400"/>
              <a:t>Silver Spring - </a:t>
            </a:r>
            <a:r>
              <a:rPr lang="en-US" sz="1400" u="sng">
                <a:solidFill>
                  <a:schemeClr val="hlink"/>
                </a:solidFill>
                <a:hlinkClick r:id="rId4"/>
              </a:rPr>
              <a:t>http://chk.tbe.taleo.net/chk04/ats/careers/requisition.jsp?org=ERT&amp;cws=1&amp;rid=1394</a:t>
            </a:r>
          </a:p>
          <a:p>
            <a:pPr indent="0" lvl="0" marL="0" rtl="0" algn="ctr">
              <a:spcBef>
                <a:spcPts val="0"/>
              </a:spcBef>
              <a:buNone/>
            </a:pPr>
            <a:r>
              <a:rPr lang="en-US" sz="1400"/>
              <a:t>Asheville - </a:t>
            </a:r>
            <a:r>
              <a:rPr lang="en-US" sz="1400" u="sng">
                <a:solidFill>
                  <a:schemeClr val="hlink"/>
                </a:solidFill>
                <a:hlinkClick r:id="rId5"/>
              </a:rPr>
              <a:t>http://chk.tbe.taleo.net/chk04/ats/careers/requisition.jsp?org=ERT&amp;cws=1&amp;rid=1392</a:t>
            </a:r>
          </a:p>
          <a:p>
            <a:pPr indent="0" lvl="0" marL="0" rtl="0" algn="ctr">
              <a:spcBef>
                <a:spcPts val="0"/>
              </a:spcBef>
              <a:buNone/>
            </a:pPr>
            <a:r>
              <a:rPr lang="en-US" sz="1400"/>
              <a:t>Boulder - </a:t>
            </a:r>
            <a:r>
              <a:rPr lang="en-US" sz="1400" u="sng">
                <a:solidFill>
                  <a:schemeClr val="hlink"/>
                </a:solidFill>
                <a:hlinkClick r:id="rId6"/>
              </a:rPr>
              <a:t>http://chk.tbe.taleo.net/chk04/ats/careers/requisition.jsp?org=ERT&amp;cws=1&amp;rid=1393</a:t>
            </a:r>
          </a:p>
          <a:p>
            <a:pPr indent="0" lvl="0" marL="0" rtl="0" algn="ctr">
              <a:spcBef>
                <a:spcPts val="0"/>
              </a:spcBef>
              <a:buNone/>
            </a:pPr>
            <a:r>
              <a:t/>
            </a:r>
            <a:endParaRPr sz="1400" u="sng">
              <a:solidFill>
                <a:schemeClr val="hlink"/>
              </a:solidFill>
              <a:hlinkClick r:id="rId7"/>
            </a:endParaRPr>
          </a:p>
          <a:p>
            <a:pPr indent="0" lvl="0" marL="0" rtl="0" algn="ctr">
              <a:spcBef>
                <a:spcPts val="0"/>
              </a:spcBef>
              <a:buNone/>
            </a:pPr>
            <a:r>
              <a:rPr b="1" lang="en-US" sz="1400"/>
              <a:t>Data Modernization, Granule Metadata, Metadata Rubrics - Junior Developers</a:t>
            </a:r>
          </a:p>
          <a:p>
            <a:pPr indent="0" lvl="0" marL="0" rtl="0" algn="ctr">
              <a:spcBef>
                <a:spcPts val="0"/>
              </a:spcBef>
              <a:buNone/>
            </a:pPr>
            <a:r>
              <a:rPr b="1" lang="en-US" sz="1400"/>
              <a:t>(1 in Silver Spring, 1 in Asheville, 2 in Boulder)</a:t>
            </a:r>
          </a:p>
          <a:p>
            <a:pPr indent="0" lvl="0" marL="0" rtl="0" algn="ctr">
              <a:spcBef>
                <a:spcPts val="0"/>
              </a:spcBef>
              <a:buNone/>
            </a:pPr>
            <a:r>
              <a:rPr lang="en-US" sz="1400"/>
              <a:t>Silver Spring - </a:t>
            </a:r>
            <a:r>
              <a:rPr lang="en-US" sz="1400" u="sng">
                <a:solidFill>
                  <a:schemeClr val="hlink"/>
                </a:solidFill>
                <a:hlinkClick r:id="rId8"/>
              </a:rPr>
              <a:t>http://chk.tbe.taleo.net/chk04/ats/careers/requisition.jsp?org=ERT&amp;cws=1&amp;rid=1395</a:t>
            </a:r>
          </a:p>
          <a:p>
            <a:pPr indent="0" lvl="0" marL="0" rtl="0" algn="ctr">
              <a:spcBef>
                <a:spcPts val="0"/>
              </a:spcBef>
              <a:buNone/>
            </a:pPr>
            <a:r>
              <a:rPr lang="en-US" sz="1400"/>
              <a:t>Asheville - </a:t>
            </a:r>
            <a:r>
              <a:rPr lang="en-US" sz="1400" u="sng">
                <a:solidFill>
                  <a:schemeClr val="hlink"/>
                </a:solidFill>
                <a:hlinkClick r:id="rId9"/>
              </a:rPr>
              <a:t>http://chk.tbe.taleo.net/chk04/ats/careers/requisition.jsp?org=ERT&amp;cws=1&amp;rid=1397</a:t>
            </a:r>
          </a:p>
          <a:p>
            <a:pPr indent="-69850" lvl="0" marL="0" rtl="0" algn="ctr">
              <a:spcBef>
                <a:spcPts val="0"/>
              </a:spcBef>
              <a:buClr>
                <a:schemeClr val="dk1"/>
              </a:buClr>
              <a:buSzPct val="78571"/>
              <a:buFont typeface="Arial"/>
              <a:buNone/>
            </a:pPr>
            <a:r>
              <a:rPr lang="en-US" sz="1400"/>
              <a:t>Boulder - </a:t>
            </a:r>
            <a:r>
              <a:rPr lang="en-US" sz="1400" u="sng">
                <a:solidFill>
                  <a:schemeClr val="hlink"/>
                </a:solidFill>
                <a:hlinkClick r:id="rId10"/>
              </a:rPr>
              <a:t>http://chk.tbe.taleo.net/chk04/ats/careers/requisition.jsp?org=ERT&amp;cws=1&amp;rid=1396</a:t>
            </a:r>
          </a:p>
          <a:p>
            <a:pPr indent="0" lvl="0" marL="0" rtl="0" algn="ctr">
              <a:spcBef>
                <a:spcPts val="0"/>
              </a:spcBef>
              <a:buNone/>
            </a:pPr>
            <a:r>
              <a:t/>
            </a:r>
            <a:endParaRPr sz="1400"/>
          </a:p>
          <a:p>
            <a:pPr indent="0" lvl="0" marL="0" rtl="0" algn="ctr">
              <a:spcBef>
                <a:spcPts val="0"/>
              </a:spcBef>
              <a:buNone/>
            </a:pPr>
            <a:r>
              <a:rPr b="1" lang="en-US" sz="1400"/>
              <a:t>Metadata Tool Developers - Senior Developers</a:t>
            </a:r>
          </a:p>
          <a:p>
            <a:pPr indent="0" lvl="0" marL="0" rtl="0" algn="ctr">
              <a:spcBef>
                <a:spcPts val="0"/>
              </a:spcBef>
              <a:buNone/>
            </a:pPr>
            <a:r>
              <a:rPr b="1" lang="en-US" sz="1400"/>
              <a:t>(1 in each of Silver Spring and Asheville locations)</a:t>
            </a:r>
          </a:p>
          <a:p>
            <a:pPr lvl="0" rtl="0" algn="ctr">
              <a:spcBef>
                <a:spcPts val="0"/>
              </a:spcBef>
              <a:buClr>
                <a:schemeClr val="dk1"/>
              </a:buClr>
              <a:buSzPct val="78571"/>
              <a:buFont typeface="Arial"/>
              <a:buNone/>
            </a:pPr>
            <a:r>
              <a:rPr lang="en-US" sz="1400"/>
              <a:t>Silver Spring - </a:t>
            </a:r>
            <a:r>
              <a:rPr lang="en-US" sz="1400" u="sng">
                <a:solidFill>
                  <a:schemeClr val="hlink"/>
                </a:solidFill>
                <a:hlinkClick r:id="rId11"/>
              </a:rPr>
              <a:t>http://chk.tbe.taleo.net/chk04/ats/careers/requisition.jsp?org=ERT&amp;cws=1&amp;rid=1398</a:t>
            </a:r>
          </a:p>
          <a:p>
            <a:pPr lvl="0" rtl="0" algn="ctr">
              <a:spcBef>
                <a:spcPts val="0"/>
              </a:spcBef>
              <a:buClr>
                <a:schemeClr val="dk1"/>
              </a:buClr>
              <a:buSzPct val="78571"/>
              <a:buFont typeface="Arial"/>
              <a:buNone/>
            </a:pPr>
            <a:r>
              <a:rPr lang="en-US" sz="1400"/>
              <a:t>Asheville - </a:t>
            </a:r>
            <a:r>
              <a:rPr lang="en-US" sz="1400" u="sng">
                <a:solidFill>
                  <a:schemeClr val="hlink"/>
                </a:solidFill>
                <a:hlinkClick r:id="rId12"/>
              </a:rPr>
              <a:t>http://chk.tbe.taleo.net/chk04/ats/careers/requisition.jsp?org=ERT&amp;cws=1&amp;rid=1399</a:t>
            </a:r>
          </a:p>
          <a:p>
            <a:pPr indent="0" lvl="0" marL="0" algn="ctr">
              <a:spcBef>
                <a:spcPts val="0"/>
              </a:spcBef>
              <a:buNone/>
            </a:pPr>
            <a:r>
              <a:t/>
            </a:r>
            <a:endParaRPr b="1" sz="1400"/>
          </a:p>
        </p:txBody>
      </p:sp>
      <p:sp>
        <p:nvSpPr>
          <p:cNvPr id="342" name="Shape 342"/>
          <p:cNvSpPr txBox="1"/>
          <p:nvPr/>
        </p:nvSpPr>
        <p:spPr>
          <a:xfrm>
            <a:off x="5629200" y="6515100"/>
            <a:ext cx="3514799" cy="342899"/>
          </a:xfrm>
          <a:prstGeom prst="rect">
            <a:avLst/>
          </a:prstGeom>
          <a:noFill/>
          <a:ln>
            <a:noFill/>
          </a:ln>
        </p:spPr>
        <p:txBody>
          <a:bodyPr anchorCtr="0" anchor="t" bIns="91425" lIns="91425" rIns="91425" tIns="91425">
            <a:noAutofit/>
          </a:bodyPr>
          <a:lstStyle/>
          <a:p>
            <a:pPr indent="12700" lvl="0" marL="342900" rtl="0" algn="ctr">
              <a:spcBef>
                <a:spcPts val="0"/>
              </a:spcBef>
              <a:buNone/>
            </a:pPr>
            <a:r>
              <a:rPr lang="en-US" sz="1200" u="sng">
                <a:solidFill>
                  <a:schemeClr val="hlink"/>
                </a:solidFill>
                <a:hlinkClick r:id="rId13"/>
              </a:rPr>
              <a:t>http://goo.gl/forms/6c54aH7S1e</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46" name="Shape 346"/>
        <p:cNvGrpSpPr/>
        <p:nvPr/>
      </p:nvGrpSpPr>
      <p:grpSpPr>
        <a:xfrm>
          <a:off x="0" y="0"/>
          <a:ext cx="0" cy="0"/>
          <a:chOff x="0" y="0"/>
          <a:chExt cx="0" cy="0"/>
        </a:xfrm>
      </p:grpSpPr>
      <p:sp>
        <p:nvSpPr>
          <p:cNvPr id="347" name="Shape 347"/>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i="1" lang="en-US"/>
              <a:t>OneStop</a:t>
            </a:r>
            <a:r>
              <a:rPr lang="en-US"/>
              <a:t> Feedback Form</a:t>
            </a:r>
          </a:p>
        </p:txBody>
      </p:sp>
      <p:sp>
        <p:nvSpPr>
          <p:cNvPr id="348" name="Shape 348"/>
          <p:cNvSpPr txBox="1"/>
          <p:nvPr>
            <p:ph idx="1" type="body"/>
          </p:nvPr>
        </p:nvSpPr>
        <p:spPr>
          <a:xfrm>
            <a:off x="457200" y="1600200"/>
            <a:ext cx="8229600" cy="4526100"/>
          </a:xfrm>
          <a:prstGeom prst="rect">
            <a:avLst/>
          </a:prstGeom>
          <a:noFill/>
          <a:ln>
            <a:noFill/>
          </a:ln>
        </p:spPr>
        <p:txBody>
          <a:bodyPr anchorCtr="0" anchor="ctr" bIns="91425" lIns="91425" rIns="91425" tIns="91425">
            <a:noAutofit/>
          </a:bodyPr>
          <a:lstStyle/>
          <a:p>
            <a:pPr indent="-139700" lvl="0" marL="342900" marR="0" rtl="0" algn="ctr">
              <a:lnSpc>
                <a:spcPct val="100000"/>
              </a:lnSpc>
              <a:spcBef>
                <a:spcPts val="0"/>
              </a:spcBef>
              <a:spcAft>
                <a:spcPts val="0"/>
              </a:spcAft>
              <a:buClr>
                <a:srgbClr val="205867"/>
              </a:buClr>
              <a:buSzPct val="66666"/>
              <a:buFont typeface="Arial"/>
              <a:buNone/>
            </a:pPr>
            <a:r>
              <a:rPr lang="en-US" sz="3600" u="sng">
                <a:solidFill>
                  <a:schemeClr val="hlink"/>
                </a:solidFill>
                <a:hlinkClick r:id="rId3"/>
              </a:rPr>
              <a:t>http://goo.gl/forms/6c54aH7S1e</a:t>
            </a:r>
          </a:p>
          <a:p>
            <a:pPr indent="-139700" lvl="0" marL="342900" marR="0" rtl="0" algn="ctr">
              <a:lnSpc>
                <a:spcPct val="100000"/>
              </a:lnSpc>
              <a:spcBef>
                <a:spcPts val="0"/>
              </a:spcBef>
              <a:spcAft>
                <a:spcPts val="0"/>
              </a:spcAft>
              <a:buClr>
                <a:srgbClr val="205867"/>
              </a:buClr>
              <a:buSzPct val="66666"/>
              <a:buFont typeface="Arial"/>
              <a:buNone/>
            </a:pPr>
            <a:r>
              <a:t/>
            </a:r>
            <a:endParaRPr sz="3600"/>
          </a:p>
          <a:p>
            <a:pPr indent="-139700" lvl="0" marL="342900" marR="0" rtl="0" algn="ctr">
              <a:lnSpc>
                <a:spcPct val="100000"/>
              </a:lnSpc>
              <a:spcBef>
                <a:spcPts val="0"/>
              </a:spcBef>
              <a:spcAft>
                <a:spcPts val="0"/>
              </a:spcAft>
              <a:buClr>
                <a:srgbClr val="205867"/>
              </a:buClr>
              <a:buSzPct val="66666"/>
              <a:buFont typeface="Arial"/>
              <a:buNone/>
            </a:pPr>
            <a:r>
              <a:rPr lang="en-US" sz="3600"/>
              <a:t>Three thumbs up/thumbs down questions, add a user story, become a beta tester, and a free text comment field (email address optional)</a:t>
            </a:r>
          </a:p>
          <a:p>
            <a:pPr indent="-139700" lvl="0" marL="342900" marR="0" rtl="0" algn="ctr">
              <a:lnSpc>
                <a:spcPct val="100000"/>
              </a:lnSpc>
              <a:spcBef>
                <a:spcPts val="0"/>
              </a:spcBef>
              <a:spcAft>
                <a:spcPts val="0"/>
              </a:spcAft>
              <a:buClr>
                <a:srgbClr val="205867"/>
              </a:buClr>
              <a:buSzPct val="66666"/>
              <a:buFont typeface="Arial"/>
              <a:buNone/>
            </a:pPr>
            <a:r>
              <a:t/>
            </a:r>
            <a:endParaRPr sz="3600"/>
          </a:p>
          <a:p>
            <a:pPr indent="-139700" lvl="0" marL="342900" marR="0" rtl="0" algn="ctr">
              <a:lnSpc>
                <a:spcPct val="100000"/>
              </a:lnSpc>
              <a:spcBef>
                <a:spcPts val="0"/>
              </a:spcBef>
              <a:spcAft>
                <a:spcPts val="0"/>
              </a:spcAft>
              <a:buClr>
                <a:srgbClr val="205867"/>
              </a:buClr>
              <a:buSzPct val="66666"/>
              <a:buFont typeface="Arial"/>
              <a:buNone/>
            </a:pPr>
            <a:r>
              <a:rPr lang="en-US" sz="3600"/>
              <a:t>Questions?</a:t>
            </a:r>
          </a:p>
        </p:txBody>
      </p:sp>
      <p:sp>
        <p:nvSpPr>
          <p:cNvPr id="349" name="Shape 349"/>
          <p:cNvSpPr txBox="1"/>
          <p:nvPr/>
        </p:nvSpPr>
        <p:spPr>
          <a:xfrm>
            <a:off x="5629200" y="6515100"/>
            <a:ext cx="3514799" cy="342899"/>
          </a:xfrm>
          <a:prstGeom prst="rect">
            <a:avLst/>
          </a:prstGeom>
          <a:noFill/>
          <a:ln>
            <a:noFill/>
          </a:ln>
        </p:spPr>
        <p:txBody>
          <a:bodyPr anchorCtr="0" anchor="t" bIns="91425" lIns="91425" rIns="91425" tIns="91425">
            <a:noAutofit/>
          </a:bodyPr>
          <a:lstStyle/>
          <a:p>
            <a:pPr indent="12700" lvl="0" marL="342900" rtl="0" algn="ctr">
              <a:spcBef>
                <a:spcPts val="0"/>
              </a:spcBef>
              <a:buNone/>
            </a:pPr>
            <a:r>
              <a:rPr lang="en-US" sz="1200" u="sng">
                <a:solidFill>
                  <a:schemeClr val="hlink"/>
                </a:solidFill>
                <a:hlinkClick r:id="rId4"/>
              </a:rPr>
              <a:t>http://goo.gl/forms/6c54aH7S1e</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53" name="Shape 353"/>
        <p:cNvGrpSpPr/>
        <p:nvPr/>
      </p:nvGrpSpPr>
      <p:grpSpPr>
        <a:xfrm>
          <a:off x="0" y="0"/>
          <a:ext cx="0" cy="0"/>
          <a:chOff x="0" y="0"/>
          <a:chExt cx="0" cy="0"/>
        </a:xfrm>
      </p:grpSpPr>
      <p:sp>
        <p:nvSpPr>
          <p:cNvPr id="354" name="Shape 354"/>
          <p:cNvSpPr txBox="1"/>
          <p:nvPr/>
        </p:nvSpPr>
        <p:spPr>
          <a:xfrm>
            <a:off x="179613" y="5285014"/>
            <a:ext cx="8839199" cy="95410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tl val="0"/>
              </a:rPr>
              <a:t>NCEI Climate Facebook: </a:t>
            </a:r>
            <a:r>
              <a:rPr b="0" i="0" lang="en-US" sz="1400" u="sng" cap="none" strike="noStrike">
                <a:solidFill>
                  <a:schemeClr val="hlink"/>
                </a:solidFill>
                <a:latin typeface="Arial"/>
                <a:ea typeface="Arial"/>
                <a:cs typeface="Arial"/>
                <a:sym typeface="Arial"/>
                <a:hlinkClick r:id="rId3"/>
                <a:rtl val="0"/>
              </a:rPr>
              <a:t>http://www.facebook.com/NOAANCEIclimate</a:t>
            </a:r>
            <a:br>
              <a:rPr b="0" i="0" lang="en-US" sz="1400" u="none" cap="none" strike="noStrike">
                <a:solidFill>
                  <a:srgbClr val="000000"/>
                </a:solidFill>
                <a:latin typeface="Arial"/>
                <a:ea typeface="Arial"/>
                <a:cs typeface="Arial"/>
                <a:sym typeface="Arial"/>
                <a:rtl val="0"/>
              </a:rPr>
            </a:br>
            <a:r>
              <a:rPr b="0" i="0" lang="en-US" sz="1400" u="none" cap="none" strike="noStrike">
                <a:solidFill>
                  <a:srgbClr val="000000"/>
                </a:solidFill>
                <a:latin typeface="Arial"/>
                <a:ea typeface="Arial"/>
                <a:cs typeface="Arial"/>
                <a:sym typeface="Arial"/>
                <a:rtl val="0"/>
              </a:rPr>
              <a:t>NCEI Ocean &amp; Geophysics Facebook: </a:t>
            </a:r>
            <a:r>
              <a:rPr b="0" i="0" lang="en-US" sz="1400" u="sng" cap="none" strike="noStrike">
                <a:solidFill>
                  <a:schemeClr val="hlink"/>
                </a:solidFill>
                <a:latin typeface="Arial"/>
                <a:ea typeface="Arial"/>
                <a:cs typeface="Arial"/>
                <a:sym typeface="Arial"/>
                <a:hlinkClick r:id="rId4"/>
                <a:rtl val="0"/>
              </a:rPr>
              <a:t>http://www.facebook.com/NOAANCEIoceangeo</a:t>
            </a:r>
            <a:br>
              <a:rPr b="0" i="0" lang="en-US" sz="1400" u="none" cap="none" strike="noStrike">
                <a:solidFill>
                  <a:srgbClr val="000000"/>
                </a:solidFill>
                <a:latin typeface="Arial"/>
                <a:ea typeface="Arial"/>
                <a:cs typeface="Arial"/>
                <a:sym typeface="Arial"/>
                <a:rtl val="0"/>
              </a:rPr>
            </a:br>
            <a:r>
              <a:rPr b="0" i="0" lang="en-US" sz="1400" u="none" cap="none" strike="noStrike">
                <a:solidFill>
                  <a:srgbClr val="000000"/>
                </a:solidFill>
                <a:latin typeface="Arial"/>
                <a:ea typeface="Arial"/>
                <a:cs typeface="Arial"/>
                <a:sym typeface="Arial"/>
                <a:rtl val="0"/>
              </a:rPr>
              <a:t>NCEI Climate Twitter (@NOAANCEIclimate): </a:t>
            </a:r>
            <a:r>
              <a:rPr b="0" i="0" lang="en-US" sz="1400" u="sng" cap="none" strike="noStrike">
                <a:solidFill>
                  <a:schemeClr val="hlink"/>
                </a:solidFill>
                <a:latin typeface="Arial"/>
                <a:ea typeface="Arial"/>
                <a:cs typeface="Arial"/>
                <a:sym typeface="Arial"/>
                <a:hlinkClick r:id="rId5"/>
                <a:rtl val="0"/>
              </a:rPr>
              <a:t>http://www.twitter.com/NOAANCEIclimate</a:t>
            </a:r>
          </a:p>
          <a:p>
            <a:pPr indent="0" lvl="0" marL="0" marR="0" rtl="0" algn="l">
              <a:lnSpc>
                <a:spcPct val="100000"/>
              </a:lnSpc>
              <a:spcBef>
                <a:spcPts val="0"/>
              </a:spcBef>
              <a:spcAft>
                <a:spcPts val="0"/>
              </a:spcAft>
              <a:buClr>
                <a:srgbClr val="000000"/>
              </a:buClr>
              <a:buSzPct val="25000"/>
              <a:buFont typeface="Arial"/>
              <a:buNone/>
            </a:pPr>
            <a:r>
              <a:rPr b="0" i="0" lang="en-US" sz="1400" u="none" cap="none" strike="noStrike">
                <a:solidFill>
                  <a:srgbClr val="000000"/>
                </a:solidFill>
                <a:latin typeface="Arial"/>
                <a:ea typeface="Arial"/>
                <a:cs typeface="Arial"/>
                <a:sym typeface="Arial"/>
                <a:rtl val="0"/>
              </a:rPr>
              <a:t>NCEI Ocean &amp; Geophysics Twitter (@NOAANCEIocngeo): </a:t>
            </a:r>
            <a:r>
              <a:rPr b="0" i="0" lang="en-US" sz="1400" u="sng" cap="none" strike="noStrike">
                <a:solidFill>
                  <a:schemeClr val="hlink"/>
                </a:solidFill>
                <a:latin typeface="Arial"/>
                <a:ea typeface="Arial"/>
                <a:cs typeface="Arial"/>
                <a:sym typeface="Arial"/>
                <a:hlinkClick r:id="rId6"/>
                <a:rtl val="0"/>
              </a:rPr>
              <a:t>http://www.twitter.com/NOAANCEIocngeo</a:t>
            </a:r>
          </a:p>
        </p:txBody>
      </p:sp>
      <p:sp>
        <p:nvSpPr>
          <p:cNvPr id="355" name="Shape 355"/>
          <p:cNvSpPr txBox="1"/>
          <p:nvPr/>
        </p:nvSpPr>
        <p:spPr>
          <a:xfrm>
            <a:off x="5993173" y="3741341"/>
            <a:ext cx="2889568" cy="707886"/>
          </a:xfrm>
          <a:prstGeom prst="rect">
            <a:avLst/>
          </a:prstGeom>
          <a:noFill/>
          <a:ln>
            <a:noFill/>
          </a:ln>
        </p:spPr>
        <p:txBody>
          <a:bodyPr anchorCtr="0" anchor="t" bIns="45700" lIns="91425" rIns="91425" tIns="45700">
            <a:noAutofit/>
          </a:bodyPr>
          <a:lstStyle/>
          <a:p>
            <a:pPr indent="0" lvl="0" marL="0" marR="0" rtl="0" algn="l">
              <a:lnSpc>
                <a:spcPct val="100000"/>
              </a:lnSpc>
              <a:spcBef>
                <a:spcPts val="0"/>
              </a:spcBef>
              <a:spcAft>
                <a:spcPts val="0"/>
              </a:spcAft>
              <a:buClr>
                <a:srgbClr val="002060"/>
              </a:buClr>
              <a:buSzPct val="25000"/>
              <a:buFont typeface="Arial"/>
              <a:buNone/>
            </a:pPr>
            <a:r>
              <a:rPr b="1" i="0" lang="en-US" sz="2000" u="none" cap="none" strike="noStrike">
                <a:solidFill>
                  <a:srgbClr val="002060"/>
                </a:solidFill>
                <a:latin typeface="Arial"/>
                <a:ea typeface="Arial"/>
                <a:cs typeface="Arial"/>
                <a:sym typeface="Arial"/>
                <a:rtl val="0"/>
              </a:rPr>
              <a:t>www.ncei.noaa.gov</a:t>
            </a:r>
          </a:p>
          <a:p>
            <a:pPr indent="0" lvl="0" marL="0" marR="0" rtl="0" algn="l">
              <a:lnSpc>
                <a:spcPct val="100000"/>
              </a:lnSpc>
              <a:spcBef>
                <a:spcPts val="0"/>
              </a:spcBef>
              <a:spcAft>
                <a:spcPts val="0"/>
              </a:spcAft>
              <a:buClr>
                <a:srgbClr val="002060"/>
              </a:buClr>
              <a:buFont typeface="Arial"/>
              <a:buNone/>
            </a:pPr>
            <a:r>
              <a:t/>
            </a:r>
            <a:endParaRPr b="1" i="0" sz="2000" u="none" cap="none" strike="noStrike">
              <a:solidFill>
                <a:srgbClr val="002060"/>
              </a:solidFill>
              <a:latin typeface="Arial"/>
              <a:ea typeface="Arial"/>
              <a:cs typeface="Arial"/>
              <a:sym typeface="Arial"/>
              <a:rtl val="0"/>
            </a:endParaRPr>
          </a:p>
        </p:txBody>
      </p:sp>
      <p:pic>
        <p:nvPicPr>
          <p:cNvPr id="356" name="Shape 356"/>
          <p:cNvPicPr preferRelativeResize="0"/>
          <p:nvPr/>
        </p:nvPicPr>
        <p:blipFill rotWithShape="1">
          <a:blip r:embed="rId7">
            <a:alphaModFix/>
          </a:blip>
          <a:srcRect b="0" l="0" r="0" t="0"/>
          <a:stretch/>
        </p:blipFill>
        <p:spPr>
          <a:xfrm>
            <a:off x="272139" y="4822542"/>
            <a:ext cx="381000" cy="381000"/>
          </a:xfrm>
          <a:prstGeom prst="rect">
            <a:avLst/>
          </a:prstGeom>
          <a:noFill/>
          <a:ln>
            <a:noFill/>
          </a:ln>
        </p:spPr>
      </p:pic>
      <p:pic>
        <p:nvPicPr>
          <p:cNvPr id="357" name="Shape 357"/>
          <p:cNvPicPr preferRelativeResize="0"/>
          <p:nvPr/>
        </p:nvPicPr>
        <p:blipFill rotWithShape="1">
          <a:blip r:embed="rId8">
            <a:alphaModFix/>
          </a:blip>
          <a:srcRect b="0" l="0" r="0" t="0"/>
          <a:stretch/>
        </p:blipFill>
        <p:spPr>
          <a:xfrm>
            <a:off x="838200" y="4827528"/>
            <a:ext cx="381000" cy="381000"/>
          </a:xfrm>
          <a:prstGeom prst="rect">
            <a:avLst/>
          </a:prstGeom>
          <a:noFill/>
          <a:ln>
            <a:noFill/>
          </a:ln>
        </p:spPr>
      </p:pic>
      <p:pic>
        <p:nvPicPr>
          <p:cNvPr id="358" name="Shape 358"/>
          <p:cNvPicPr preferRelativeResize="0"/>
          <p:nvPr/>
        </p:nvPicPr>
        <p:blipFill rotWithShape="1">
          <a:blip r:embed="rId9">
            <a:alphaModFix/>
          </a:blip>
          <a:srcRect b="0" l="0" r="0" t="0"/>
          <a:stretch/>
        </p:blipFill>
        <p:spPr>
          <a:xfrm>
            <a:off x="228600" y="1512112"/>
            <a:ext cx="5712936" cy="2856468"/>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lang="en-US"/>
              <a:t>Background and Motivation</a:t>
            </a:r>
          </a:p>
        </p:txBody>
      </p:sp>
      <p:sp>
        <p:nvSpPr>
          <p:cNvPr id="118" name="Shape 118"/>
          <p:cNvSpPr txBox="1"/>
          <p:nvPr>
            <p:ph idx="1" type="body"/>
          </p:nvPr>
        </p:nvSpPr>
        <p:spPr>
          <a:xfrm>
            <a:off x="457200" y="1600200"/>
            <a:ext cx="8229600" cy="4800600"/>
          </a:xfrm>
          <a:prstGeom prst="rect">
            <a:avLst/>
          </a:prstGeom>
          <a:noFill/>
          <a:ln>
            <a:noFill/>
          </a:ln>
        </p:spPr>
        <p:txBody>
          <a:bodyPr anchorCtr="0" anchor="t" bIns="91425" lIns="91425" rIns="91425" tIns="91425">
            <a:noAutofit/>
          </a:bodyPr>
          <a:lstStyle/>
          <a:p>
            <a:pPr indent="12700" lvl="0" rtl="0">
              <a:spcBef>
                <a:spcPts val="500"/>
              </a:spcBef>
              <a:spcAft>
                <a:spcPts val="300"/>
              </a:spcAft>
              <a:buClr>
                <a:schemeClr val="dk2"/>
              </a:buClr>
              <a:buSzPct val="100000"/>
              <a:buFont typeface="Arial"/>
            </a:pPr>
            <a:r>
              <a:rPr lang="en-US" sz="2200">
                <a:solidFill>
                  <a:schemeClr val="dk1"/>
                </a:solidFill>
              </a:rPr>
              <a:t>Administration directs agencies to provide open access to their data and information -- sets policy/practices environment</a:t>
            </a:r>
          </a:p>
          <a:p>
            <a:pPr indent="558800" lvl="1" rtl="0">
              <a:spcBef>
                <a:spcPts val="500"/>
              </a:spcBef>
              <a:spcAft>
                <a:spcPts val="300"/>
              </a:spcAft>
              <a:buClr>
                <a:schemeClr val="dk2"/>
              </a:buClr>
              <a:buSzPct val="100000"/>
              <a:buFont typeface="Arial"/>
            </a:pPr>
            <a:r>
              <a:rPr i="1" lang="en-US" sz="1800">
                <a:solidFill>
                  <a:schemeClr val="dk1"/>
                </a:solidFill>
              </a:rPr>
              <a:t>US Open Data Policy, Executive Order and OMB Memorandum M-13-13 (2013)</a:t>
            </a:r>
          </a:p>
          <a:p>
            <a:pPr indent="558800" lvl="1" rtl="0">
              <a:spcBef>
                <a:spcPts val="500"/>
              </a:spcBef>
              <a:spcAft>
                <a:spcPts val="300"/>
              </a:spcAft>
              <a:buClr>
                <a:schemeClr val="dk2"/>
              </a:buClr>
              <a:buSzPct val="100000"/>
              <a:buFont typeface="Arial"/>
            </a:pPr>
            <a:r>
              <a:rPr i="1" lang="en-US" sz="1800">
                <a:solidFill>
                  <a:schemeClr val="dk1"/>
                </a:solidFill>
              </a:rPr>
              <a:t>OSTP Memo, Increasing Access to the Results of Federally Funded Scientific Research</a:t>
            </a:r>
            <a:r>
              <a:rPr lang="en-US" sz="1800">
                <a:solidFill>
                  <a:schemeClr val="dk1"/>
                </a:solidFill>
              </a:rPr>
              <a:t>, OSTP Memo (2013)</a:t>
            </a:r>
          </a:p>
          <a:p>
            <a:pPr indent="558800" lvl="1" rtl="0">
              <a:spcBef>
                <a:spcPts val="500"/>
              </a:spcBef>
              <a:spcAft>
                <a:spcPts val="300"/>
              </a:spcAft>
              <a:buClr>
                <a:schemeClr val="dk1"/>
              </a:buClr>
              <a:buSzPct val="100000"/>
              <a:buFont typeface="Noto Symbol"/>
            </a:pPr>
            <a:r>
              <a:rPr lang="en-US" sz="1800">
                <a:solidFill>
                  <a:schemeClr val="dk1"/>
                </a:solidFill>
              </a:rPr>
              <a:t>USGEO Common Framework for Earth Observing Data (CFEOD)</a:t>
            </a:r>
          </a:p>
          <a:p>
            <a:pPr indent="38100" lvl="0" rtl="0">
              <a:spcBef>
                <a:spcPts val="500"/>
              </a:spcBef>
              <a:buClr>
                <a:srgbClr val="1C4587"/>
              </a:buClr>
              <a:buSzPct val="81818"/>
              <a:buFont typeface="Arial"/>
            </a:pPr>
            <a:r>
              <a:rPr lang="en-US" sz="2200">
                <a:solidFill>
                  <a:schemeClr val="dk1"/>
                </a:solidFill>
              </a:rPr>
              <a:t>DOC/NOAA respond with new initiatives to expand data access</a:t>
            </a:r>
          </a:p>
          <a:p>
            <a:pPr indent="558800" lvl="1" rtl="0">
              <a:spcBef>
                <a:spcPts val="500"/>
              </a:spcBef>
              <a:spcAft>
                <a:spcPts val="300"/>
              </a:spcAft>
              <a:buClr>
                <a:schemeClr val="dk2"/>
              </a:buClr>
              <a:buSzPct val="100000"/>
              <a:buFont typeface="Noto Symbol"/>
            </a:pPr>
            <a:r>
              <a:rPr lang="en-US" sz="1800">
                <a:solidFill>
                  <a:schemeClr val="dk1"/>
                </a:solidFill>
              </a:rPr>
              <a:t>NOAA funding (~$0.9M in FY15) for Big Earth Data Initiative (BEDI)</a:t>
            </a:r>
          </a:p>
          <a:p>
            <a:pPr indent="558800" lvl="1" rtl="0">
              <a:spcBef>
                <a:spcPts val="500"/>
              </a:spcBef>
              <a:spcAft>
                <a:spcPts val="300"/>
              </a:spcAft>
              <a:buClr>
                <a:schemeClr val="dk2"/>
              </a:buClr>
              <a:buSzPct val="100000"/>
              <a:buFont typeface="Arial"/>
            </a:pPr>
            <a:r>
              <a:rPr lang="en-US" sz="1800">
                <a:solidFill>
                  <a:schemeClr val="dk1"/>
                </a:solidFill>
              </a:rPr>
              <a:t>Big Data Project -- Cooperative R&amp;D Agreements (CRADA)</a:t>
            </a:r>
          </a:p>
          <a:p>
            <a:pPr indent="558800" lvl="1" rtl="0">
              <a:spcBef>
                <a:spcPts val="500"/>
              </a:spcBef>
              <a:spcAft>
                <a:spcPts val="300"/>
              </a:spcAft>
              <a:buClr>
                <a:schemeClr val="dk2"/>
              </a:buClr>
              <a:buSzPct val="100000"/>
              <a:buFont typeface="Arial"/>
            </a:pPr>
            <a:r>
              <a:rPr lang="en-US" sz="1800" u="sng">
                <a:solidFill>
                  <a:schemeClr val="hlink"/>
                </a:solidFill>
                <a:hlinkClick r:id="rId3"/>
              </a:rPr>
              <a:t>NOAA Public Access to Research Results (PARR) Plan</a:t>
            </a:r>
            <a:r>
              <a:rPr lang="en-US" sz="1800">
                <a:solidFill>
                  <a:schemeClr val="dk1"/>
                </a:solidFill>
              </a:rPr>
              <a:t>, 2/13/15</a:t>
            </a:r>
          </a:p>
          <a:p>
            <a:pPr indent="558800" lvl="1" rtl="0">
              <a:spcBef>
                <a:spcPts val="500"/>
              </a:spcBef>
              <a:spcAft>
                <a:spcPts val="300"/>
              </a:spcAft>
              <a:buClr>
                <a:schemeClr val="dk2"/>
              </a:buClr>
              <a:buSzPct val="100000"/>
              <a:buFont typeface="Arial"/>
            </a:pPr>
            <a:r>
              <a:rPr lang="en-US" sz="1800">
                <a:solidFill>
                  <a:schemeClr val="dk1"/>
                </a:solidFill>
              </a:rPr>
              <a:t>NOAA </a:t>
            </a:r>
            <a:r>
              <a:rPr lang="en-US" sz="1800" u="sng">
                <a:solidFill>
                  <a:schemeClr val="hlink"/>
                </a:solidFill>
                <a:hlinkClick r:id="rId4"/>
              </a:rPr>
              <a:t>Procedural Directives</a:t>
            </a:r>
            <a:r>
              <a:rPr lang="en-US" sz="1800">
                <a:solidFill>
                  <a:schemeClr val="dk1"/>
                </a:solidFill>
              </a:rPr>
              <a:t> (Access, Documentation, Data Management Planning, Data Citation, Archive, Data Sharing)</a:t>
            </a:r>
          </a:p>
        </p:txBody>
      </p:sp>
      <p:sp>
        <p:nvSpPr>
          <p:cNvPr id="119" name="Shape 119"/>
          <p:cNvSpPr txBox="1"/>
          <p:nvPr/>
        </p:nvSpPr>
        <p:spPr>
          <a:xfrm>
            <a:off x="5629200" y="6515100"/>
            <a:ext cx="3514799" cy="342899"/>
          </a:xfrm>
          <a:prstGeom prst="rect">
            <a:avLst/>
          </a:prstGeom>
          <a:noFill/>
          <a:ln>
            <a:noFill/>
          </a:ln>
        </p:spPr>
        <p:txBody>
          <a:bodyPr anchorCtr="0" anchor="t" bIns="91425" lIns="91425" rIns="91425" tIns="91425">
            <a:noAutofit/>
          </a:bodyPr>
          <a:lstStyle/>
          <a:p>
            <a:pPr indent="12700" lvl="0" marL="342900" rtl="0" algn="ctr">
              <a:spcBef>
                <a:spcPts val="0"/>
              </a:spcBef>
              <a:buNone/>
            </a:pPr>
            <a:r>
              <a:rPr lang="en-US" sz="1200" u="sng">
                <a:solidFill>
                  <a:schemeClr val="hlink"/>
                </a:solidFill>
                <a:hlinkClick r:id="rId5"/>
              </a:rPr>
              <a:t>http://goo.gl/forms/6c54aH7S1e</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i="1" lang="en-US"/>
              <a:t>OneStop</a:t>
            </a:r>
            <a:r>
              <a:rPr lang="en-US"/>
              <a:t> Purpose</a:t>
            </a:r>
          </a:p>
        </p:txBody>
      </p:sp>
      <p:sp>
        <p:nvSpPr>
          <p:cNvPr id="125" name="Shape 125"/>
          <p:cNvSpPr txBox="1"/>
          <p:nvPr>
            <p:ph idx="1" type="body"/>
          </p:nvPr>
        </p:nvSpPr>
        <p:spPr>
          <a:xfrm>
            <a:off x="457200" y="1600200"/>
            <a:ext cx="8229600" cy="4525963"/>
          </a:xfrm>
          <a:prstGeom prst="rect">
            <a:avLst/>
          </a:prstGeom>
          <a:noFill/>
          <a:ln>
            <a:noFill/>
          </a:ln>
        </p:spPr>
        <p:txBody>
          <a:bodyPr anchorCtr="0" anchor="t" bIns="91425" lIns="91425" rIns="91425" tIns="91425">
            <a:noAutofit/>
          </a:bodyPr>
          <a:lstStyle/>
          <a:p>
            <a:pPr indent="-69850" lvl="0" marL="0" rtl="0" algn="ctr">
              <a:spcBef>
                <a:spcPts val="500"/>
              </a:spcBef>
              <a:spcAft>
                <a:spcPts val="300"/>
              </a:spcAft>
              <a:buClr>
                <a:schemeClr val="dk1"/>
              </a:buClr>
              <a:buSzPct val="45833"/>
              <a:buFont typeface="Arial"/>
              <a:buNone/>
            </a:pPr>
            <a:r>
              <a:rPr lang="en-US">
                <a:solidFill>
                  <a:schemeClr val="dk1"/>
                </a:solidFill>
              </a:rPr>
              <a:t>NESDIS</a:t>
            </a:r>
            <a:r>
              <a:rPr baseline="30000" lang="en-US">
                <a:solidFill>
                  <a:schemeClr val="dk1"/>
                </a:solidFill>
              </a:rPr>
              <a:t>*</a:t>
            </a:r>
            <a:r>
              <a:rPr lang="en-US">
                <a:solidFill>
                  <a:schemeClr val="dk1"/>
                </a:solidFill>
              </a:rPr>
              <a:t> contributing a pathfinder effort through </a:t>
            </a:r>
          </a:p>
          <a:p>
            <a:pPr indent="-69850" lvl="0" marL="0" rtl="0" algn="ctr">
              <a:spcBef>
                <a:spcPts val="500"/>
              </a:spcBef>
              <a:spcAft>
                <a:spcPts val="300"/>
              </a:spcAft>
              <a:buClr>
                <a:schemeClr val="dk1"/>
              </a:buClr>
              <a:buSzPct val="45833"/>
              <a:buFont typeface="Arial"/>
              <a:buNone/>
            </a:pPr>
            <a:r>
              <a:rPr lang="en-US">
                <a:solidFill>
                  <a:schemeClr val="dk1"/>
                </a:solidFill>
              </a:rPr>
              <a:t>NCEI to improve discovery, access, and </a:t>
            </a:r>
          </a:p>
          <a:p>
            <a:pPr indent="-69850" lvl="0" marL="0" rtl="0" algn="ctr">
              <a:spcBef>
                <a:spcPts val="500"/>
              </a:spcBef>
              <a:spcAft>
                <a:spcPts val="300"/>
              </a:spcAft>
              <a:buClr>
                <a:schemeClr val="dk1"/>
              </a:buClr>
              <a:buSzPct val="45833"/>
              <a:buFont typeface="Arial"/>
              <a:buNone/>
            </a:pPr>
            <a:r>
              <a:rPr lang="en-US">
                <a:solidFill>
                  <a:schemeClr val="dk1"/>
                </a:solidFill>
              </a:rPr>
              <a:t>usability of its data: </a:t>
            </a:r>
            <a:r>
              <a:rPr b="1" i="1" lang="en-US">
                <a:solidFill>
                  <a:schemeClr val="dk1"/>
                </a:solidFill>
              </a:rPr>
              <a:t>OneStop</a:t>
            </a:r>
          </a:p>
          <a:p>
            <a:pPr indent="-69850" lvl="0" marL="457200" rtl="0">
              <a:spcBef>
                <a:spcPts val="500"/>
              </a:spcBef>
              <a:spcAft>
                <a:spcPts val="300"/>
              </a:spcAft>
              <a:buClr>
                <a:schemeClr val="dk1"/>
              </a:buClr>
              <a:buSzPct val="61111"/>
              <a:buFont typeface="Arial"/>
              <a:buNone/>
            </a:pPr>
            <a:r>
              <a:t/>
            </a:r>
            <a:endParaRPr sz="1800">
              <a:solidFill>
                <a:schemeClr val="dk1"/>
              </a:solidFill>
            </a:endParaRPr>
          </a:p>
          <a:p>
            <a:pPr indent="0" lvl="0" rtl="0">
              <a:spcBef>
                <a:spcPts val="300"/>
              </a:spcBef>
              <a:spcAft>
                <a:spcPts val="300"/>
              </a:spcAft>
              <a:buClr>
                <a:schemeClr val="dk2"/>
              </a:buClr>
              <a:buSzPct val="100000"/>
              <a:buFont typeface="Arial"/>
            </a:pPr>
            <a:r>
              <a:rPr b="1" i="1" lang="en-US">
                <a:solidFill>
                  <a:schemeClr val="dk1"/>
                </a:solidFill>
              </a:rPr>
              <a:t>OneStop</a:t>
            </a:r>
            <a:r>
              <a:rPr lang="en-US">
                <a:solidFill>
                  <a:schemeClr val="dk1"/>
                </a:solidFill>
              </a:rPr>
              <a:t> supports NOAA's efforts by leveraging existing catalog and access technologies to develop an improved data access framework that will provide improved discovery, access, and visualization services for the highest quality data that NOAA has to offer</a:t>
            </a:r>
          </a:p>
        </p:txBody>
      </p:sp>
      <p:sp>
        <p:nvSpPr>
          <p:cNvPr id="126" name="Shape 126"/>
          <p:cNvSpPr txBox="1"/>
          <p:nvPr/>
        </p:nvSpPr>
        <p:spPr>
          <a:xfrm>
            <a:off x="585800" y="6029325"/>
            <a:ext cx="8229600" cy="959999"/>
          </a:xfrm>
          <a:prstGeom prst="rect">
            <a:avLst/>
          </a:prstGeom>
          <a:noFill/>
          <a:ln>
            <a:noFill/>
          </a:ln>
        </p:spPr>
        <p:txBody>
          <a:bodyPr anchorCtr="0" anchor="t" bIns="91425" lIns="91425" rIns="91425" tIns="91425">
            <a:noAutofit/>
          </a:bodyPr>
          <a:lstStyle/>
          <a:p>
            <a:pPr lvl="0">
              <a:spcBef>
                <a:spcPts val="0"/>
              </a:spcBef>
              <a:buNone/>
            </a:pPr>
            <a:r>
              <a:rPr lang="en-US"/>
              <a:t>* With contributions from multiple NESDIS Programs </a:t>
            </a:r>
          </a:p>
        </p:txBody>
      </p:sp>
      <p:sp>
        <p:nvSpPr>
          <p:cNvPr id="127" name="Shape 127"/>
          <p:cNvSpPr txBox="1"/>
          <p:nvPr/>
        </p:nvSpPr>
        <p:spPr>
          <a:xfrm>
            <a:off x="5629200" y="6515100"/>
            <a:ext cx="3514799" cy="342899"/>
          </a:xfrm>
          <a:prstGeom prst="rect">
            <a:avLst/>
          </a:prstGeom>
          <a:noFill/>
          <a:ln>
            <a:noFill/>
          </a:ln>
        </p:spPr>
        <p:txBody>
          <a:bodyPr anchorCtr="0" anchor="t" bIns="91425" lIns="91425" rIns="91425" tIns="91425">
            <a:noAutofit/>
          </a:bodyPr>
          <a:lstStyle/>
          <a:p>
            <a:pPr indent="12700" lvl="0" marL="342900" rtl="0" algn="ctr">
              <a:spcBef>
                <a:spcPts val="0"/>
              </a:spcBef>
              <a:buNone/>
            </a:pPr>
            <a:r>
              <a:rPr lang="en-US" sz="1200" u="sng">
                <a:solidFill>
                  <a:schemeClr val="hlink"/>
                </a:solidFill>
                <a:hlinkClick r:id="rId3"/>
              </a:rPr>
              <a:t>http://goo.gl/forms/6c54aH7S1e</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x="0" y="0"/>
          <a:ext cx="0" cy="0"/>
          <a:chOff x="0" y="0"/>
          <a:chExt cx="0" cy="0"/>
        </a:xfrm>
      </p:grpSpPr>
      <p:sp>
        <p:nvSpPr>
          <p:cNvPr id="132" name="Shape 132"/>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i="1" lang="en-US"/>
              <a:t>OneStop </a:t>
            </a:r>
            <a:r>
              <a:rPr lang="en-US"/>
              <a:t>Scope</a:t>
            </a:r>
          </a:p>
        </p:txBody>
      </p:sp>
      <p:sp>
        <p:nvSpPr>
          <p:cNvPr id="133" name="Shape 133"/>
          <p:cNvSpPr txBox="1"/>
          <p:nvPr>
            <p:ph idx="1" type="body"/>
          </p:nvPr>
        </p:nvSpPr>
        <p:spPr>
          <a:xfrm>
            <a:off x="457200" y="1600200"/>
            <a:ext cx="8229600" cy="4525963"/>
          </a:xfrm>
          <a:prstGeom prst="rect">
            <a:avLst/>
          </a:prstGeom>
          <a:noFill/>
          <a:ln>
            <a:noFill/>
          </a:ln>
        </p:spPr>
        <p:txBody>
          <a:bodyPr anchorCtr="0" anchor="t" bIns="91425" lIns="91425" rIns="91425" tIns="91425">
            <a:noAutofit/>
          </a:bodyPr>
          <a:lstStyle/>
          <a:p>
            <a:pPr indent="-368300" lvl="0" marL="457200" rtl="0">
              <a:spcBef>
                <a:spcPts val="300"/>
              </a:spcBef>
              <a:spcAft>
                <a:spcPts val="300"/>
              </a:spcAft>
              <a:buClr>
                <a:schemeClr val="dk1"/>
              </a:buClr>
              <a:buSzPct val="100000"/>
            </a:pPr>
            <a:r>
              <a:rPr b="1" i="1" lang="en-US" sz="2200">
                <a:solidFill>
                  <a:schemeClr val="dk1"/>
                </a:solidFill>
              </a:rPr>
              <a:t>OneStop</a:t>
            </a:r>
            <a:r>
              <a:rPr lang="en-US" sz="2200">
                <a:solidFill>
                  <a:schemeClr val="dk1"/>
                </a:solidFill>
              </a:rPr>
              <a:t> is a NESDIS pathfinder effort with an initial focus on JPSS, GOES-R, and other high-priority NCEI-stewarded data but eventually scalable across NOAA’s data</a:t>
            </a:r>
          </a:p>
          <a:p>
            <a:pPr indent="-368300" lvl="0" marL="457200" rtl="0">
              <a:spcBef>
                <a:spcPts val="300"/>
              </a:spcBef>
              <a:spcAft>
                <a:spcPts val="300"/>
              </a:spcAft>
              <a:buClr>
                <a:schemeClr val="dk2"/>
              </a:buClr>
              <a:buSzPct val="100000"/>
            </a:pPr>
            <a:r>
              <a:rPr b="1" i="1" lang="en-US" sz="2200">
                <a:solidFill>
                  <a:schemeClr val="dk1"/>
                </a:solidFill>
              </a:rPr>
              <a:t>OneStop</a:t>
            </a:r>
            <a:r>
              <a:rPr lang="en-US" sz="2200">
                <a:solidFill>
                  <a:schemeClr val="dk1"/>
                </a:solidFill>
              </a:rPr>
              <a:t> will also leverage, when possible, datasets improved by the Big Earth Data Initiative (BEDI) and both leverage and support data cloud-enabled by the NOAA Big Data Project (BDP), but is not reliant on those separate efforts for success</a:t>
            </a:r>
          </a:p>
          <a:p>
            <a:pPr indent="-368300" lvl="0" marL="457200" rtl="0">
              <a:spcBef>
                <a:spcPts val="500"/>
              </a:spcBef>
              <a:buClr>
                <a:schemeClr val="dk1"/>
              </a:buClr>
              <a:buSzPct val="100000"/>
            </a:pPr>
            <a:r>
              <a:rPr b="1" i="1" lang="en-US" sz="2200">
                <a:solidFill>
                  <a:schemeClr val="dk1"/>
                </a:solidFill>
              </a:rPr>
              <a:t>OneStop </a:t>
            </a:r>
            <a:r>
              <a:rPr lang="en-US" sz="2200">
                <a:solidFill>
                  <a:schemeClr val="dk1"/>
                </a:solidFill>
              </a:rPr>
              <a:t>supports implementation of Open Data, NOAA PARR, and EDMC Procedural Directive requirements by improving data documentation, access, and machine-readability</a:t>
            </a:r>
          </a:p>
        </p:txBody>
      </p:sp>
      <p:sp>
        <p:nvSpPr>
          <p:cNvPr id="134" name="Shape 134"/>
          <p:cNvSpPr txBox="1"/>
          <p:nvPr/>
        </p:nvSpPr>
        <p:spPr>
          <a:xfrm>
            <a:off x="5629200" y="6515100"/>
            <a:ext cx="3514799" cy="342899"/>
          </a:xfrm>
          <a:prstGeom prst="rect">
            <a:avLst/>
          </a:prstGeom>
          <a:noFill/>
          <a:ln>
            <a:noFill/>
          </a:ln>
        </p:spPr>
        <p:txBody>
          <a:bodyPr anchorCtr="0" anchor="t" bIns="91425" lIns="91425" rIns="91425" tIns="91425">
            <a:noAutofit/>
          </a:bodyPr>
          <a:lstStyle/>
          <a:p>
            <a:pPr indent="12700" lvl="0" marL="342900" rtl="0" algn="ctr">
              <a:spcBef>
                <a:spcPts val="0"/>
              </a:spcBef>
              <a:buNone/>
            </a:pPr>
            <a:r>
              <a:rPr lang="en-US" sz="1200" u="sng">
                <a:solidFill>
                  <a:schemeClr val="hlink"/>
                </a:solidFill>
                <a:hlinkClick r:id="rId3"/>
              </a:rPr>
              <a:t>http://goo.gl/forms/6c54aH7S1e</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8" name="Shape 138"/>
        <p:cNvGrpSpPr/>
        <p:nvPr/>
      </p:nvGrpSpPr>
      <p:grpSpPr>
        <a:xfrm>
          <a:off x="0" y="0"/>
          <a:ext cx="0" cy="0"/>
          <a:chOff x="0" y="0"/>
          <a:chExt cx="0" cy="0"/>
        </a:xfrm>
      </p:grpSpPr>
      <p:sp>
        <p:nvSpPr>
          <p:cNvPr id="139" name="Shape 139"/>
          <p:cNvSpPr/>
          <p:nvPr/>
        </p:nvSpPr>
        <p:spPr>
          <a:xfrm>
            <a:off x="-75" y="1524500"/>
            <a:ext cx="9144000" cy="4929300"/>
          </a:xfrm>
          <a:prstGeom prst="rect">
            <a:avLst/>
          </a:prstGeom>
          <a:solidFill>
            <a:srgbClr val="FFFFFF"/>
          </a:solidFill>
          <a:ln>
            <a:noFill/>
          </a:ln>
        </p:spPr>
        <p:txBody>
          <a:bodyPr anchorCtr="0" anchor="ctr" bIns="91425" lIns="91425" rIns="91425" tIns="91425">
            <a:noAutofit/>
          </a:bodyPr>
          <a:lstStyle/>
          <a:p>
            <a:pPr lvl="0">
              <a:spcBef>
                <a:spcPts val="0"/>
              </a:spcBef>
              <a:buNone/>
            </a:pPr>
            <a:r>
              <a:t/>
            </a:r>
            <a:endParaRPr/>
          </a:p>
        </p:txBody>
      </p:sp>
      <p:sp>
        <p:nvSpPr>
          <p:cNvPr id="140" name="Shape 140"/>
          <p:cNvSpPr txBox="1"/>
          <p:nvPr>
            <p:ph type="title"/>
          </p:nvPr>
        </p:nvSpPr>
        <p:spPr>
          <a:xfrm>
            <a:off x="457200" y="274637"/>
            <a:ext cx="8229600" cy="1143000"/>
          </a:xfrm>
          <a:prstGeom prst="rect">
            <a:avLst/>
          </a:prstGeom>
          <a:noFill/>
          <a:ln>
            <a:noFill/>
          </a:ln>
        </p:spPr>
        <p:txBody>
          <a:bodyPr anchorCtr="0" anchor="ctr" bIns="91425" lIns="91425" rIns="91425" tIns="91425">
            <a:noAutofit/>
          </a:bodyPr>
          <a:lstStyle/>
          <a:p>
            <a:pPr indent="0" lvl="0" marL="0" marR="0" rtl="0" algn="ctr">
              <a:lnSpc>
                <a:spcPct val="100000"/>
              </a:lnSpc>
              <a:spcBef>
                <a:spcPts val="0"/>
              </a:spcBef>
              <a:spcAft>
                <a:spcPts val="0"/>
              </a:spcAft>
              <a:buClr>
                <a:srgbClr val="205867"/>
              </a:buClr>
              <a:buSzPct val="25000"/>
              <a:buFont typeface="Arial Narrow"/>
              <a:buNone/>
            </a:pPr>
            <a:r>
              <a:rPr i="1" lang="en-US"/>
              <a:t>OneStop</a:t>
            </a:r>
            <a:r>
              <a:rPr lang="en-US"/>
              <a:t> Relation to Other Data Initiatives</a:t>
            </a:r>
          </a:p>
        </p:txBody>
      </p:sp>
      <p:pic>
        <p:nvPicPr>
          <p:cNvPr id="141" name="Shape 141"/>
          <p:cNvPicPr preferRelativeResize="0"/>
          <p:nvPr/>
        </p:nvPicPr>
        <p:blipFill rotWithShape="1">
          <a:blip r:embed="rId3">
            <a:alphaModFix/>
          </a:blip>
          <a:srcRect b="4306" l="0" r="0" t="0"/>
          <a:stretch/>
        </p:blipFill>
        <p:spPr>
          <a:xfrm>
            <a:off x="1116603" y="1493975"/>
            <a:ext cx="6910792" cy="4959824"/>
          </a:xfrm>
          <a:prstGeom prst="rect">
            <a:avLst/>
          </a:prstGeom>
          <a:noFill/>
          <a:ln>
            <a:noFill/>
          </a:ln>
        </p:spPr>
      </p:pic>
      <p:sp>
        <p:nvSpPr>
          <p:cNvPr id="142" name="Shape 142"/>
          <p:cNvSpPr txBox="1"/>
          <p:nvPr/>
        </p:nvSpPr>
        <p:spPr>
          <a:xfrm>
            <a:off x="7071225" y="1493975"/>
            <a:ext cx="2072700" cy="834600"/>
          </a:xfrm>
          <a:prstGeom prst="rect">
            <a:avLst/>
          </a:prstGeom>
          <a:solidFill>
            <a:srgbClr val="FFFFFF"/>
          </a:solidFill>
          <a:ln>
            <a:noFill/>
          </a:ln>
        </p:spPr>
        <p:txBody>
          <a:bodyPr anchorCtr="0" anchor="t" bIns="91425" lIns="91425" rIns="91425" tIns="91425">
            <a:noAutofit/>
          </a:bodyPr>
          <a:lstStyle/>
          <a:p>
            <a:pPr lvl="0" rtl="0">
              <a:spcBef>
                <a:spcPts val="0"/>
              </a:spcBef>
              <a:buNone/>
            </a:pPr>
            <a:r>
              <a:rPr b="1" i="1" lang="en-US"/>
              <a:t>OneStop</a:t>
            </a:r>
            <a:r>
              <a:rPr b="1" lang="en-US"/>
              <a:t> will leverage datasets improved under BEDI</a:t>
            </a:r>
          </a:p>
        </p:txBody>
      </p:sp>
      <p:sp>
        <p:nvSpPr>
          <p:cNvPr id="143" name="Shape 143"/>
          <p:cNvSpPr txBox="1"/>
          <p:nvPr/>
        </p:nvSpPr>
        <p:spPr>
          <a:xfrm>
            <a:off x="401250" y="4359500"/>
            <a:ext cx="2336099" cy="1547099"/>
          </a:xfrm>
          <a:prstGeom prst="rect">
            <a:avLst/>
          </a:prstGeom>
          <a:noFill/>
          <a:ln>
            <a:noFill/>
          </a:ln>
        </p:spPr>
        <p:txBody>
          <a:bodyPr anchorCtr="0" anchor="t" bIns="91425" lIns="91425" rIns="91425" tIns="91425">
            <a:noAutofit/>
          </a:bodyPr>
          <a:lstStyle/>
          <a:p>
            <a:pPr lvl="0" rtl="0">
              <a:spcBef>
                <a:spcPts val="0"/>
              </a:spcBef>
              <a:buNone/>
            </a:pPr>
            <a:r>
              <a:rPr b="1" i="1" lang="en-US"/>
              <a:t>OneStop</a:t>
            </a:r>
            <a:r>
              <a:rPr b="1" lang="en-US"/>
              <a:t> will leverage and support BDP by simplifying access to data currently on tape and enabling discovery of cloud-hosted data</a:t>
            </a:r>
          </a:p>
        </p:txBody>
      </p:sp>
      <p:sp>
        <p:nvSpPr>
          <p:cNvPr id="144" name="Shape 144"/>
          <p:cNvSpPr txBox="1"/>
          <p:nvPr/>
        </p:nvSpPr>
        <p:spPr>
          <a:xfrm>
            <a:off x="6519675" y="4565025"/>
            <a:ext cx="2551800" cy="1394100"/>
          </a:xfrm>
          <a:prstGeom prst="rect">
            <a:avLst/>
          </a:prstGeom>
          <a:noFill/>
          <a:ln>
            <a:noFill/>
          </a:ln>
        </p:spPr>
        <p:txBody>
          <a:bodyPr anchorCtr="0" anchor="ctr" bIns="91425" lIns="91425" rIns="91425" tIns="91425">
            <a:noAutofit/>
          </a:bodyPr>
          <a:lstStyle/>
          <a:p>
            <a:pPr lvl="0" rtl="0">
              <a:spcBef>
                <a:spcPts val="560"/>
              </a:spcBef>
              <a:buNone/>
            </a:pPr>
            <a:r>
              <a:rPr b="1" lang="en-US" sz="2400">
                <a:solidFill>
                  <a:srgbClr val="1C4587"/>
                </a:solidFill>
              </a:rPr>
              <a:t>Goal: To enable public access to NOAA data</a:t>
            </a:r>
          </a:p>
        </p:txBody>
      </p:sp>
      <p:sp>
        <p:nvSpPr>
          <p:cNvPr id="145" name="Shape 145"/>
          <p:cNvSpPr txBox="1"/>
          <p:nvPr/>
        </p:nvSpPr>
        <p:spPr>
          <a:xfrm>
            <a:off x="5629200" y="6515100"/>
            <a:ext cx="3514799" cy="342899"/>
          </a:xfrm>
          <a:prstGeom prst="rect">
            <a:avLst/>
          </a:prstGeom>
          <a:noFill/>
          <a:ln>
            <a:noFill/>
          </a:ln>
        </p:spPr>
        <p:txBody>
          <a:bodyPr anchorCtr="0" anchor="t" bIns="91425" lIns="91425" rIns="91425" tIns="91425">
            <a:noAutofit/>
          </a:bodyPr>
          <a:lstStyle/>
          <a:p>
            <a:pPr indent="12700" lvl="0" marL="342900" rtl="0" algn="ctr">
              <a:spcBef>
                <a:spcPts val="0"/>
              </a:spcBef>
              <a:buNone/>
            </a:pPr>
            <a:r>
              <a:rPr lang="en-US" sz="1200" u="sng">
                <a:solidFill>
                  <a:schemeClr val="hlink"/>
                </a:solidFill>
                <a:hlinkClick r:id="rId4"/>
              </a:rPr>
              <a:t>http://goo.gl/forms/6c54aH7S1e</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idx="1" type="body"/>
          </p:nvPr>
        </p:nvSpPr>
        <p:spPr>
          <a:xfrm>
            <a:off x="457200" y="1524000"/>
            <a:ext cx="8229600" cy="4908599"/>
          </a:xfrm>
          <a:prstGeom prst="rect">
            <a:avLst/>
          </a:prstGeom>
        </p:spPr>
        <p:txBody>
          <a:bodyPr anchorCtr="0" anchor="t" bIns="91425" lIns="91425" rIns="91425" tIns="91425">
            <a:noAutofit/>
          </a:bodyPr>
          <a:lstStyle/>
          <a:p>
            <a:pPr indent="0" lvl="0" marL="0" rtl="0">
              <a:lnSpc>
                <a:spcPct val="115000"/>
              </a:lnSpc>
              <a:spcBef>
                <a:spcPts val="200"/>
              </a:spcBef>
              <a:spcAft>
                <a:spcPts val="700"/>
              </a:spcAft>
              <a:buNone/>
            </a:pPr>
            <a:r>
              <a:rPr lang="en-US" sz="2200">
                <a:solidFill>
                  <a:schemeClr val="dk1"/>
                </a:solidFill>
              </a:rPr>
              <a:t>For NOAA programs who need to ensure their data are publicly accessible and machine readable to meet US Open Data mandates, </a:t>
            </a:r>
            <a:r>
              <a:rPr i="1" lang="en-US" sz="2200">
                <a:solidFill>
                  <a:schemeClr val="dk1"/>
                </a:solidFill>
              </a:rPr>
              <a:t>OneStop</a:t>
            </a:r>
            <a:r>
              <a:rPr lang="en-US" sz="2200">
                <a:solidFill>
                  <a:schemeClr val="dk1"/>
                </a:solidFill>
              </a:rPr>
              <a:t> is a data discovery and access framework that will meet those requirements and satisfy evolving user expectations. Those expectations include modern web services and an exemplar user interface that is simple, smart, and provides next-level discovery and access to support </a:t>
            </a:r>
            <a:r>
              <a:rPr lang="en-US" sz="2200">
                <a:solidFill>
                  <a:srgbClr val="252525"/>
                </a:solidFill>
              </a:rPr>
              <a:t>a wide range of new research and commercial innovation.</a:t>
            </a:r>
          </a:p>
        </p:txBody>
      </p:sp>
      <p:sp>
        <p:nvSpPr>
          <p:cNvPr id="152" name="Shape 152"/>
          <p:cNvSpPr txBox="1"/>
          <p:nvPr>
            <p:ph type="title"/>
          </p:nvPr>
        </p:nvSpPr>
        <p:spPr>
          <a:xfrm>
            <a:off x="1371600" y="464410"/>
            <a:ext cx="6418200" cy="898499"/>
          </a:xfrm>
          <a:prstGeom prst="rect">
            <a:avLst/>
          </a:prstGeom>
        </p:spPr>
        <p:txBody>
          <a:bodyPr anchorCtr="0" anchor="ctr" bIns="91425" lIns="91425" rIns="91425" tIns="91425">
            <a:noAutofit/>
          </a:bodyPr>
          <a:lstStyle/>
          <a:p>
            <a:pPr lvl="0" rtl="0">
              <a:spcBef>
                <a:spcPts val="0"/>
              </a:spcBef>
              <a:buNone/>
            </a:pPr>
            <a:r>
              <a:rPr i="1" lang="en-US"/>
              <a:t>OneStop</a:t>
            </a:r>
            <a:r>
              <a:rPr lang="en-US"/>
              <a:t> Value Proposition</a:t>
            </a:r>
          </a:p>
        </p:txBody>
      </p:sp>
      <p:sp>
        <p:nvSpPr>
          <p:cNvPr id="153" name="Shape 153"/>
          <p:cNvSpPr txBox="1"/>
          <p:nvPr>
            <p:ph idx="12" type="sldNum"/>
          </p:nvPr>
        </p:nvSpPr>
        <p:spPr>
          <a:xfrm>
            <a:off x="6862760" y="6469062"/>
            <a:ext cx="1823999" cy="304799"/>
          </a:xfrm>
          <a:prstGeom prst="rect">
            <a:avLst/>
          </a:prstGeom>
        </p:spPr>
        <p:txBody>
          <a:bodyPr anchorCtr="0" anchor="t" bIns="45700" lIns="91425" rIns="91425" tIns="45700">
            <a:noAutofit/>
          </a:bodyPr>
          <a:lstStyle/>
          <a:p>
            <a:pPr lvl="0" rtl="0">
              <a:spcBef>
                <a:spcPts val="0"/>
              </a:spcBef>
              <a:buClr>
                <a:schemeClr val="lt1"/>
              </a:buClr>
              <a:buSzPct val="25000"/>
              <a:buFont typeface="Calibri"/>
              <a:buNone/>
            </a:pPr>
            <a:fld id="{00000000-1234-1234-1234-123412341234}" type="slidenum">
              <a:rPr lang="en-US"/>
              <a:t>‹#›</a:t>
            </a:fld>
          </a:p>
        </p:txBody>
      </p:sp>
      <p:sp>
        <p:nvSpPr>
          <p:cNvPr id="154" name="Shape 154"/>
          <p:cNvSpPr txBox="1"/>
          <p:nvPr/>
        </p:nvSpPr>
        <p:spPr>
          <a:xfrm>
            <a:off x="5629200" y="6515100"/>
            <a:ext cx="3514799" cy="342899"/>
          </a:xfrm>
          <a:prstGeom prst="rect">
            <a:avLst/>
          </a:prstGeom>
          <a:noFill/>
          <a:ln>
            <a:noFill/>
          </a:ln>
        </p:spPr>
        <p:txBody>
          <a:bodyPr anchorCtr="0" anchor="t" bIns="91425" lIns="91425" rIns="91425" tIns="91425">
            <a:noAutofit/>
          </a:bodyPr>
          <a:lstStyle/>
          <a:p>
            <a:pPr indent="12700" lvl="0" marL="342900" rtl="0" algn="ctr">
              <a:spcBef>
                <a:spcPts val="0"/>
              </a:spcBef>
              <a:buNone/>
            </a:pPr>
            <a:r>
              <a:rPr lang="en-US" sz="1200" u="sng">
                <a:solidFill>
                  <a:schemeClr val="hlink"/>
                </a:solidFill>
                <a:hlinkClick r:id="rId3"/>
              </a:rPr>
              <a:t>http://goo.gl/forms/6c54aH7S1e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9" name="Shape 159"/>
        <p:cNvGrpSpPr/>
        <p:nvPr/>
      </p:nvGrpSpPr>
      <p:grpSpPr>
        <a:xfrm>
          <a:off x="0" y="0"/>
          <a:ext cx="0" cy="0"/>
          <a:chOff x="0" y="0"/>
          <a:chExt cx="0" cy="0"/>
        </a:xfrm>
      </p:grpSpPr>
      <p:sp>
        <p:nvSpPr>
          <p:cNvPr id="160" name="Shape 160"/>
          <p:cNvSpPr txBox="1"/>
          <p:nvPr>
            <p:ph idx="1" type="body"/>
          </p:nvPr>
        </p:nvSpPr>
        <p:spPr>
          <a:xfrm>
            <a:off x="217200" y="1524000"/>
            <a:ext cx="8709599" cy="4908599"/>
          </a:xfrm>
          <a:prstGeom prst="rect">
            <a:avLst/>
          </a:prstGeom>
        </p:spPr>
        <p:txBody>
          <a:bodyPr anchorCtr="0" anchor="t" bIns="91425" lIns="91425" rIns="91425" tIns="91425">
            <a:noAutofit/>
          </a:bodyPr>
          <a:lstStyle/>
          <a:p>
            <a:pPr indent="-381000" lvl="0" marL="457200" rtl="0">
              <a:spcBef>
                <a:spcPts val="500"/>
              </a:spcBef>
              <a:buClr>
                <a:srgbClr val="000000"/>
              </a:buClr>
              <a:buSzPct val="100000"/>
              <a:buFont typeface="Arial"/>
            </a:pPr>
            <a:r>
              <a:rPr lang="en-US" sz="2400">
                <a:solidFill>
                  <a:srgbClr val="000000"/>
                </a:solidFill>
              </a:rPr>
              <a:t>Modernize high-priority* data </a:t>
            </a:r>
          </a:p>
          <a:p>
            <a:pPr indent="-342900" lvl="1" marL="914400" rtl="0">
              <a:spcBef>
                <a:spcPts val="500"/>
              </a:spcBef>
              <a:buClr>
                <a:srgbClr val="000000"/>
              </a:buClr>
              <a:buSzPct val="100000"/>
              <a:buFont typeface="Arial"/>
            </a:pPr>
            <a:r>
              <a:rPr lang="en-US" sz="1800"/>
              <a:t>Update data and metadata to meet standards and best practices</a:t>
            </a:r>
          </a:p>
          <a:p>
            <a:pPr indent="-342900" lvl="1" marL="914400" rtl="0">
              <a:spcBef>
                <a:spcPts val="500"/>
              </a:spcBef>
              <a:buClr>
                <a:srgbClr val="000000"/>
              </a:buClr>
              <a:buSzPct val="100000"/>
              <a:buFont typeface="Arial"/>
            </a:pPr>
            <a:r>
              <a:rPr lang="en-US" sz="1800"/>
              <a:t>Copy data from tape to disk or cloud to support access</a:t>
            </a:r>
          </a:p>
          <a:p>
            <a:pPr indent="-381000" lvl="0" marL="457200" rtl="0">
              <a:spcBef>
                <a:spcPts val="500"/>
              </a:spcBef>
              <a:buClr>
                <a:srgbClr val="000000"/>
              </a:buClr>
              <a:buSzPct val="100000"/>
              <a:buFont typeface="Arial"/>
            </a:pPr>
            <a:r>
              <a:rPr lang="en-US" sz="2400">
                <a:solidFill>
                  <a:srgbClr val="000000"/>
                </a:solidFill>
              </a:rPr>
              <a:t>Improve data infrastructure in a secure, user-centered way</a:t>
            </a:r>
          </a:p>
          <a:p>
            <a:pPr indent="-342900" lvl="1" marL="914400" rtl="0">
              <a:spcBef>
                <a:spcPts val="500"/>
              </a:spcBef>
              <a:buClr>
                <a:srgbClr val="000000"/>
              </a:buClr>
              <a:buSzPct val="100000"/>
              <a:buFont typeface="Arial"/>
            </a:pPr>
            <a:r>
              <a:rPr lang="en-US" sz="1800"/>
              <a:t>Improve rankings so most relevant data listed first (think Google)</a:t>
            </a:r>
          </a:p>
          <a:p>
            <a:pPr indent="-342900" lvl="1" marL="914400" rtl="0">
              <a:spcBef>
                <a:spcPts val="500"/>
              </a:spcBef>
              <a:buClr>
                <a:srgbClr val="000000"/>
              </a:buClr>
              <a:buSzPct val="100000"/>
              <a:buFont typeface="Arial"/>
            </a:pPr>
            <a:r>
              <a:rPr lang="en-US" sz="1800"/>
              <a:t>Improve “facets” to allow filtering of results (think Amazon)</a:t>
            </a:r>
          </a:p>
          <a:p>
            <a:pPr indent="-342900" lvl="1" marL="914400" rtl="0">
              <a:spcBef>
                <a:spcPts val="500"/>
              </a:spcBef>
              <a:buClr>
                <a:srgbClr val="000000"/>
              </a:buClr>
              <a:buSzPct val="100000"/>
              <a:buFont typeface="Arial"/>
            </a:pPr>
            <a:r>
              <a:rPr lang="en-US" sz="1800"/>
              <a:t>Support data visualization to enhance search experience (think Netflix)</a:t>
            </a:r>
          </a:p>
          <a:p>
            <a:pPr indent="-342900" lvl="1" marL="914400" rtl="0">
              <a:spcBef>
                <a:spcPts val="500"/>
              </a:spcBef>
              <a:buClr>
                <a:srgbClr val="000000"/>
              </a:buClr>
              <a:buSzPct val="100000"/>
              <a:buFont typeface="Arial"/>
            </a:pPr>
            <a:r>
              <a:rPr lang="en-US" sz="1800"/>
              <a:t>Improve performance and stability of interface to meet user expectations</a:t>
            </a:r>
          </a:p>
          <a:p>
            <a:pPr indent="-342900" lvl="1" marL="914400" rtl="0">
              <a:spcBef>
                <a:spcPts val="500"/>
              </a:spcBef>
              <a:buClr>
                <a:srgbClr val="000000"/>
              </a:buClr>
              <a:buSzPct val="100000"/>
              <a:buFont typeface="Arial"/>
            </a:pPr>
            <a:r>
              <a:rPr lang="en-US" sz="1800"/>
              <a:t>Enable user registration to support ratings, save searches, etc.</a:t>
            </a:r>
          </a:p>
          <a:p>
            <a:pPr indent="-381000" lvl="0" marL="457200" rtl="0">
              <a:spcBef>
                <a:spcPts val="500"/>
              </a:spcBef>
              <a:spcAft>
                <a:spcPts val="300"/>
              </a:spcAft>
              <a:buClr>
                <a:srgbClr val="000000"/>
              </a:buClr>
              <a:buSzPct val="100000"/>
              <a:buFont typeface="Arial"/>
            </a:pPr>
            <a:r>
              <a:rPr lang="en-US" sz="2400">
                <a:solidFill>
                  <a:srgbClr val="000000"/>
                </a:solidFill>
              </a:rPr>
              <a:t>Release software incrementally for internal stakeholder review and external testing</a:t>
            </a:r>
          </a:p>
          <a:p>
            <a:pPr indent="-69850" lvl="0" marL="457200" rtl="0">
              <a:spcBef>
                <a:spcPts val="560"/>
              </a:spcBef>
              <a:buClr>
                <a:srgbClr val="000000"/>
              </a:buClr>
              <a:buSzPct val="50000"/>
              <a:buNone/>
            </a:pPr>
            <a:r>
              <a:rPr lang="en-US">
                <a:solidFill>
                  <a:srgbClr val="1C4587"/>
                </a:solidFill>
              </a:rPr>
              <a:t> </a:t>
            </a:r>
            <a:r>
              <a:rPr lang="en-US" sz="1200">
                <a:solidFill>
                  <a:srgbClr val="1C4587"/>
                </a:solidFill>
              </a:rPr>
              <a:t>*  </a:t>
            </a:r>
            <a:r>
              <a:rPr lang="en-US" sz="1200">
                <a:solidFill>
                  <a:schemeClr val="dk1"/>
                </a:solidFill>
              </a:rPr>
              <a:t>Initial prioritization has been by/in by the NOAA Big Data Partnerships, National Climate Assessment/Global Change Information System, Climate Data Initiative, 2012 Earth Observations Assessment, and the NOAA-owned Observing Systems of Record/NOAA Observing System Integrated Assessment</a:t>
            </a:r>
          </a:p>
        </p:txBody>
      </p:sp>
      <p:sp>
        <p:nvSpPr>
          <p:cNvPr id="161" name="Shape 161"/>
          <p:cNvSpPr txBox="1"/>
          <p:nvPr>
            <p:ph type="title"/>
          </p:nvPr>
        </p:nvSpPr>
        <p:spPr>
          <a:xfrm>
            <a:off x="1371600" y="464410"/>
            <a:ext cx="6418200" cy="898499"/>
          </a:xfrm>
          <a:prstGeom prst="rect">
            <a:avLst/>
          </a:prstGeom>
        </p:spPr>
        <p:txBody>
          <a:bodyPr anchorCtr="0" anchor="ctr" bIns="91425" lIns="91425" rIns="91425" tIns="91425">
            <a:noAutofit/>
          </a:bodyPr>
          <a:lstStyle/>
          <a:p>
            <a:pPr lvl="0" rtl="0">
              <a:spcBef>
                <a:spcPts val="0"/>
              </a:spcBef>
              <a:buNone/>
            </a:pPr>
            <a:r>
              <a:rPr i="1" lang="en-US"/>
              <a:t>OneStop</a:t>
            </a:r>
            <a:r>
              <a:rPr lang="en-US"/>
              <a:t> Approach</a:t>
            </a:r>
          </a:p>
        </p:txBody>
      </p:sp>
      <p:sp>
        <p:nvSpPr>
          <p:cNvPr id="162" name="Shape 162"/>
          <p:cNvSpPr txBox="1"/>
          <p:nvPr>
            <p:ph idx="12" type="sldNum"/>
          </p:nvPr>
        </p:nvSpPr>
        <p:spPr>
          <a:xfrm>
            <a:off x="6862760" y="6469062"/>
            <a:ext cx="1823999" cy="304799"/>
          </a:xfrm>
          <a:prstGeom prst="rect">
            <a:avLst/>
          </a:prstGeom>
        </p:spPr>
        <p:txBody>
          <a:bodyPr anchorCtr="0" anchor="t" bIns="45700" lIns="91425" rIns="91425" tIns="45700">
            <a:noAutofit/>
          </a:bodyPr>
          <a:lstStyle/>
          <a:p>
            <a:pPr lvl="0" rtl="0">
              <a:spcBef>
                <a:spcPts val="0"/>
              </a:spcBef>
              <a:buClr>
                <a:schemeClr val="lt1"/>
              </a:buClr>
              <a:buSzPct val="25000"/>
              <a:buFont typeface="Calibri"/>
              <a:buNone/>
            </a:pPr>
            <a:fld id="{00000000-1234-1234-1234-123412341234}" type="slidenum">
              <a:rPr lang="en-US"/>
              <a:t>‹#›</a:t>
            </a:fld>
          </a:p>
        </p:txBody>
      </p:sp>
      <p:sp>
        <p:nvSpPr>
          <p:cNvPr id="163" name="Shape 163"/>
          <p:cNvSpPr txBox="1"/>
          <p:nvPr/>
        </p:nvSpPr>
        <p:spPr>
          <a:xfrm>
            <a:off x="5629200" y="6515100"/>
            <a:ext cx="3514799" cy="342899"/>
          </a:xfrm>
          <a:prstGeom prst="rect">
            <a:avLst/>
          </a:prstGeom>
          <a:noFill/>
          <a:ln>
            <a:noFill/>
          </a:ln>
        </p:spPr>
        <p:txBody>
          <a:bodyPr anchorCtr="0" anchor="t" bIns="91425" lIns="91425" rIns="91425" tIns="91425">
            <a:noAutofit/>
          </a:bodyPr>
          <a:lstStyle/>
          <a:p>
            <a:pPr indent="12700" lvl="0" marL="342900" rtl="0" algn="ctr">
              <a:spcBef>
                <a:spcPts val="0"/>
              </a:spcBef>
              <a:buNone/>
            </a:pPr>
            <a:r>
              <a:rPr lang="en-US" sz="1200" u="sng">
                <a:solidFill>
                  <a:schemeClr val="hlink"/>
                </a:solidFill>
                <a:hlinkClick r:id="rId3"/>
              </a:rPr>
              <a:t>http://goo.gl/forms/6c54aH7S1e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8" name="Shape 168"/>
        <p:cNvGrpSpPr/>
        <p:nvPr/>
      </p:nvGrpSpPr>
      <p:grpSpPr>
        <a:xfrm>
          <a:off x="0" y="0"/>
          <a:ext cx="0" cy="0"/>
          <a:chOff x="0" y="0"/>
          <a:chExt cx="0" cy="0"/>
        </a:xfrm>
      </p:grpSpPr>
      <p:cxnSp>
        <p:nvCxnSpPr>
          <p:cNvPr id="169" name="Shape 169"/>
          <p:cNvCxnSpPr>
            <a:stCxn id="170" idx="2"/>
          </p:cNvCxnSpPr>
          <p:nvPr/>
        </p:nvCxnSpPr>
        <p:spPr>
          <a:xfrm>
            <a:off x="2044550" y="3342087"/>
            <a:ext cx="4200" cy="1678500"/>
          </a:xfrm>
          <a:prstGeom prst="straightConnector1">
            <a:avLst/>
          </a:prstGeom>
          <a:noFill/>
          <a:ln cap="flat" cmpd="sng" w="9525">
            <a:solidFill>
              <a:srgbClr val="D9D9D9"/>
            </a:solidFill>
            <a:prstDash val="solid"/>
            <a:round/>
            <a:headEnd len="lg" w="lg" type="none"/>
            <a:tailEnd len="lg" w="lg" type="triangle"/>
          </a:ln>
        </p:spPr>
      </p:cxnSp>
      <p:cxnSp>
        <p:nvCxnSpPr>
          <p:cNvPr id="171" name="Shape 171"/>
          <p:cNvCxnSpPr/>
          <p:nvPr/>
        </p:nvCxnSpPr>
        <p:spPr>
          <a:xfrm>
            <a:off x="7143275" y="3496387"/>
            <a:ext cx="6299" cy="1532700"/>
          </a:xfrm>
          <a:prstGeom prst="straightConnector1">
            <a:avLst/>
          </a:prstGeom>
          <a:noFill/>
          <a:ln cap="flat" cmpd="sng" w="9525">
            <a:solidFill>
              <a:srgbClr val="D9D9D9"/>
            </a:solidFill>
            <a:prstDash val="solid"/>
            <a:round/>
            <a:headEnd len="lg" w="lg" type="none"/>
            <a:tailEnd len="lg" w="lg" type="triangle"/>
          </a:ln>
        </p:spPr>
      </p:cxnSp>
      <p:sp>
        <p:nvSpPr>
          <p:cNvPr id="172" name="Shape 172"/>
          <p:cNvSpPr txBox="1"/>
          <p:nvPr>
            <p:ph idx="12" type="sldNum"/>
          </p:nvPr>
        </p:nvSpPr>
        <p:spPr>
          <a:xfrm>
            <a:off x="6862760" y="6469062"/>
            <a:ext cx="1823999" cy="304799"/>
          </a:xfrm>
          <a:prstGeom prst="rect">
            <a:avLst/>
          </a:prstGeom>
        </p:spPr>
        <p:txBody>
          <a:bodyPr anchorCtr="0" anchor="t" bIns="45700" lIns="91425" rIns="91425" tIns="45700">
            <a:noAutofit/>
          </a:bodyPr>
          <a:lstStyle/>
          <a:p>
            <a:pPr lvl="0" rtl="0">
              <a:spcBef>
                <a:spcPts val="0"/>
              </a:spcBef>
              <a:buClr>
                <a:schemeClr val="lt1"/>
              </a:buClr>
              <a:buSzPct val="25000"/>
              <a:buFont typeface="Calibri"/>
              <a:buNone/>
            </a:pPr>
            <a:fld id="{00000000-1234-1234-1234-123412341234}" type="slidenum">
              <a:rPr lang="en-US"/>
              <a:t>‹#›</a:t>
            </a:fld>
          </a:p>
        </p:txBody>
      </p:sp>
      <p:graphicFrame>
        <p:nvGraphicFramePr>
          <p:cNvPr id="173" name="Shape 173"/>
          <p:cNvGraphicFramePr/>
          <p:nvPr/>
        </p:nvGraphicFramePr>
        <p:xfrm>
          <a:off x="262500" y="1563950"/>
          <a:ext cx="3000000" cy="3000000"/>
        </p:xfrm>
        <a:graphic>
          <a:graphicData uri="http://schemas.openxmlformats.org/drawingml/2006/table">
            <a:tbl>
              <a:tblPr>
                <a:noFill/>
                <a:tableStyleId>{E84D2E39-9321-45C0-A3D3-98FAAD68F08A}</a:tableStyleId>
              </a:tblPr>
              <a:tblGrid>
                <a:gridCol w="3455950"/>
                <a:gridCol w="1638625"/>
                <a:gridCol w="3447400"/>
              </a:tblGrid>
              <a:tr h="579325">
                <a:tc>
                  <a:txBody>
                    <a:bodyPr>
                      <a:noAutofit/>
                    </a:bodyPr>
                    <a:lstStyle/>
                    <a:p>
                      <a:pPr lvl="0" rtl="0" algn="ctr">
                        <a:spcBef>
                          <a:spcPts val="0"/>
                        </a:spcBef>
                        <a:buNone/>
                      </a:pPr>
                      <a:r>
                        <a:rPr lang="en-US"/>
                        <a:t>Current User Workflow </a:t>
                      </a:r>
                    </a:p>
                    <a:p>
                      <a:pPr lvl="0" rtl="0" algn="ctr">
                        <a:spcBef>
                          <a:spcPts val="0"/>
                        </a:spcBef>
                        <a:buNone/>
                      </a:pPr>
                      <a:r>
                        <a:rPr lang="en-US"/>
                        <a:t>for Many NOAA Big Data Datasets</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9DAF8"/>
                    </a:solidFill>
                  </a:tcPr>
                </a:tc>
                <a:tc>
                  <a:txBody>
                    <a:bodyPr>
                      <a:noAutofit/>
                    </a:bodyPr>
                    <a:lstStyle/>
                    <a:p>
                      <a:pPr lvl="0" rtl="0" algn="ctr">
                        <a:spcBef>
                          <a:spcPts val="0"/>
                        </a:spcBef>
                        <a:buNone/>
                      </a:pPr>
                      <a:r>
                        <a:t/>
                      </a:r>
                      <a:endParaRP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lgn="ctr">
                        <a:spcBef>
                          <a:spcPts val="0"/>
                        </a:spcBef>
                        <a:buNone/>
                      </a:pPr>
                      <a:r>
                        <a:rPr lang="en-US"/>
                        <a:t>Workflow with </a:t>
                      </a:r>
                      <a:r>
                        <a:rPr i="1" lang="en-US"/>
                        <a:t>OneStop</a:t>
                      </a:r>
                    </a:p>
                  </a:txBody>
                  <a:tcPr marT="91425" marB="91425" marR="91425" marL="91425" anchor="ctr">
                    <a:lnL cap="flat" cmpd="sng" w="9525">
                      <a:solidFill>
                        <a:srgbClr val="000000"/>
                      </a:solidFill>
                      <a:prstDash val="solid"/>
                      <a:round/>
                      <a:headEnd len="med" w="med" type="none"/>
                      <a:tailEnd len="med" w="med" type="none"/>
                    </a:lnL>
                    <a:lnR cap="flat" cmpd="sng" w="9525">
                      <a:solidFill>
                        <a:srgbClr val="000000"/>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000000"/>
                      </a:solidFill>
                      <a:prstDash val="solid"/>
                      <a:round/>
                      <a:headEnd len="med" w="med" type="none"/>
                      <a:tailEnd len="med" w="med" type="none"/>
                    </a:lnB>
                    <a:solidFill>
                      <a:srgbClr val="C9DAF8"/>
                    </a:solidFill>
                  </a:tcPr>
                </a:tc>
              </a:tr>
              <a:tr h="1385475">
                <a:tc>
                  <a:txBody>
                    <a:bodyPr>
                      <a:noAutofit/>
                    </a:bodyPr>
                    <a:lstStyle/>
                    <a:p>
                      <a:pPr lvl="0">
                        <a:spcBef>
                          <a:spcPts val="0"/>
                        </a:spcBef>
                        <a:buNone/>
                      </a:pPr>
                      <a:r>
                        <a:t/>
                      </a:r>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FCE5CD"/>
                    </a:solidFill>
                  </a:tcPr>
                </a:tc>
                <a:tc>
                  <a:txBody>
                    <a:bodyPr>
                      <a:noAutofit/>
                    </a:bodyPr>
                    <a:lstStyle/>
                    <a:p>
                      <a:pPr lvl="0">
                        <a:spcBef>
                          <a:spcPts val="0"/>
                        </a:spcBef>
                        <a:buNone/>
                      </a:pPr>
                      <a:r>
                        <a:t/>
                      </a:r>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a:spcBef>
                          <a:spcPts val="0"/>
                        </a:spcBef>
                        <a:buNone/>
                      </a:pPr>
                      <a:r>
                        <a:t/>
                      </a:r>
                      <a:endParaRPr/>
                    </a:p>
                  </a:txBody>
                  <a:tcPr marT="91425" marB="91425" marR="91425" marL="91425">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000000"/>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D9EAD3"/>
                    </a:solidFill>
                  </a:tcPr>
                </a:tc>
              </a:tr>
              <a:tr h="1520900">
                <a:tc>
                  <a:txBody>
                    <a:bodyPr>
                      <a:noAutofit/>
                    </a:bodyPr>
                    <a:lstStyle/>
                    <a:p>
                      <a:pPr lvl="0" rtl="0" algn="ctr">
                        <a:spcBef>
                          <a:spcPts val="0"/>
                        </a:spcBef>
                        <a:buNone/>
                      </a:pPr>
                      <a:r>
                        <a:rPr lang="en-US"/>
                        <a:t>Response Time: Minutes to Days</a:t>
                      </a:r>
                    </a:p>
                    <a:p>
                      <a:pPr lvl="0" rtl="0" algn="ctr">
                        <a:spcBef>
                          <a:spcPts val="0"/>
                        </a:spcBef>
                        <a:buNone/>
                      </a:pPr>
                      <a:r>
                        <a:t/>
                      </a:r>
                      <a:endParaRPr/>
                    </a:p>
                    <a:p>
                      <a:pPr lvl="0" rtl="0" algn="ctr">
                        <a:spcBef>
                          <a:spcPts val="0"/>
                        </a:spcBef>
                        <a:buNone/>
                      </a:pPr>
                      <a:r>
                        <a:rPr lang="en-US"/>
                        <a:t>Download Only, via FTP</a:t>
                      </a:r>
                    </a:p>
                  </a:txBody>
                  <a:tcPr marT="91425" marB="91425" marR="91425" marL="91425" anchor="ctr">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FCE5CD"/>
                    </a:solidFill>
                  </a:tcPr>
                </a:tc>
                <a:tc>
                  <a:txBody>
                    <a:bodyPr>
                      <a:noAutofit/>
                    </a:bodyPr>
                    <a:lstStyle/>
                    <a:p>
                      <a:pPr lvl="0" rtl="0" algn="ctr">
                        <a:spcBef>
                          <a:spcPts val="0"/>
                        </a:spcBef>
                        <a:buNone/>
                      </a:pPr>
                      <a:r>
                        <a:t/>
                      </a:r>
                      <a:endParaRPr/>
                    </a:p>
                  </a:txBody>
                  <a:tcPr marT="91425" marB="91425" marR="91425" marL="91425" anchor="ctr">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lgn="ctr">
                        <a:spcBef>
                          <a:spcPts val="0"/>
                        </a:spcBef>
                        <a:buNone/>
                      </a:pPr>
                      <a:r>
                        <a:rPr lang="en-US"/>
                        <a:t>Response Time: Immediate</a:t>
                      </a:r>
                    </a:p>
                    <a:p>
                      <a:pPr lvl="0" rtl="0" algn="ctr">
                        <a:spcBef>
                          <a:spcPts val="0"/>
                        </a:spcBef>
                        <a:buNone/>
                      </a:pPr>
                      <a:r>
                        <a:t/>
                      </a:r>
                      <a:endParaRPr/>
                    </a:p>
                    <a:p>
                      <a:pPr lvl="0" rtl="0" algn="ctr">
                        <a:spcBef>
                          <a:spcPts val="0"/>
                        </a:spcBef>
                        <a:buNone/>
                      </a:pPr>
                      <a:r>
                        <a:rPr lang="en-US"/>
                        <a:t>Range of Download, Subset, and Visualization services (e.g., WMS, OPeNDAP, THREDDS) plus cloud access when available</a:t>
                      </a:r>
                    </a:p>
                    <a:p>
                      <a:pPr lvl="0" rtl="0" algn="ctr">
                        <a:spcBef>
                          <a:spcPts val="0"/>
                        </a:spcBef>
                        <a:buNone/>
                      </a:pPr>
                      <a:r>
                        <a:t/>
                      </a:r>
                      <a:endParaRPr/>
                    </a:p>
                  </a:txBody>
                  <a:tcPr marT="91425" marB="91425" marR="91425" marL="91425" anchor="ctr">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D9EAD3"/>
                    </a:solidFill>
                  </a:tcPr>
                </a:tc>
              </a:tr>
              <a:tr h="776500">
                <a:tc>
                  <a:txBody>
                    <a:bodyPr>
                      <a:noAutofit/>
                    </a:bodyPr>
                    <a:lstStyle/>
                    <a:p>
                      <a:pPr lvl="0" rtl="0" algn="ctr">
                        <a:spcBef>
                          <a:spcPts val="0"/>
                        </a:spcBef>
                        <a:buNone/>
                      </a:pPr>
                      <a:r>
                        <a:rPr lang="en-US"/>
                        <a:t>Supports traditional order, </a:t>
                      </a:r>
                    </a:p>
                    <a:p>
                      <a:pPr lvl="0" rtl="0" algn="ctr">
                        <a:spcBef>
                          <a:spcPts val="0"/>
                        </a:spcBef>
                        <a:buNone/>
                      </a:pPr>
                      <a:r>
                        <a:rPr lang="en-US"/>
                        <a:t>bulk download, and application </a:t>
                      </a:r>
                    </a:p>
                    <a:p>
                      <a:pPr lvl="0" rtl="0" algn="ctr">
                        <a:spcBef>
                          <a:spcPts val="0"/>
                        </a:spcBef>
                        <a:buNone/>
                      </a:pPr>
                      <a:r>
                        <a:rPr lang="en-US"/>
                        <a:t>of known data on user’s system</a:t>
                      </a:r>
                    </a:p>
                  </a:txBody>
                  <a:tcPr marT="91425" marB="91425" marR="91425" marL="91425" anchor="ctr">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FCE5CD"/>
                    </a:solidFill>
                  </a:tcPr>
                </a:tc>
                <a:tc>
                  <a:txBody>
                    <a:bodyPr>
                      <a:noAutofit/>
                    </a:bodyPr>
                    <a:lstStyle/>
                    <a:p>
                      <a:pPr lvl="0" rtl="0" algn="ctr">
                        <a:spcBef>
                          <a:spcPts val="0"/>
                        </a:spcBef>
                        <a:buNone/>
                      </a:pPr>
                      <a:r>
                        <a:t/>
                      </a:r>
                      <a:endParaRPr/>
                    </a:p>
                  </a:txBody>
                  <a:tcPr marT="91425" marB="91425" marR="91425" marL="91425" anchor="ctr">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tcPr>
                </a:tc>
                <a:tc>
                  <a:txBody>
                    <a:bodyPr>
                      <a:noAutofit/>
                    </a:bodyPr>
                    <a:lstStyle/>
                    <a:p>
                      <a:pPr lvl="0" rtl="0" algn="ctr">
                        <a:spcBef>
                          <a:spcPts val="0"/>
                        </a:spcBef>
                        <a:buNone/>
                      </a:pPr>
                      <a:r>
                        <a:rPr lang="en-US"/>
                        <a:t>Supports  server-wide subset, visualization, and mobile apps; effective discovery of previously unknown data; innovative commercial applications; and cloud-based access (when available)</a:t>
                      </a:r>
                    </a:p>
                  </a:txBody>
                  <a:tcPr marT="91425" marB="91425" marR="91425" marL="91425" anchor="ctr">
                    <a:lnL cap="flat" cmpd="sng" w="9525">
                      <a:solidFill>
                        <a:srgbClr val="9E9E9E">
                          <a:alpha val="0"/>
                        </a:srgbClr>
                      </a:solidFill>
                      <a:prstDash val="solid"/>
                      <a:round/>
                      <a:headEnd len="med" w="med" type="none"/>
                      <a:tailEnd len="med" w="med" type="none"/>
                    </a:lnL>
                    <a:lnR cap="flat" cmpd="sng" w="9525">
                      <a:solidFill>
                        <a:srgbClr val="9E9E9E">
                          <a:alpha val="0"/>
                        </a:srgbClr>
                      </a:solidFill>
                      <a:prstDash val="solid"/>
                      <a:round/>
                      <a:headEnd len="med" w="med" type="none"/>
                      <a:tailEnd len="med" w="med" type="none"/>
                    </a:lnR>
                    <a:lnT cap="flat" cmpd="sng" w="9525">
                      <a:solidFill>
                        <a:srgbClr val="9E9E9E">
                          <a:alpha val="0"/>
                        </a:srgbClr>
                      </a:solidFill>
                      <a:prstDash val="solid"/>
                      <a:round/>
                      <a:headEnd len="med" w="med" type="none"/>
                      <a:tailEnd len="med" w="med" type="none"/>
                    </a:lnT>
                    <a:lnB cap="flat" cmpd="sng" w="9525">
                      <a:solidFill>
                        <a:srgbClr val="9E9E9E">
                          <a:alpha val="0"/>
                        </a:srgbClr>
                      </a:solidFill>
                      <a:prstDash val="solid"/>
                      <a:round/>
                      <a:headEnd len="med" w="med" type="none"/>
                      <a:tailEnd len="med" w="med" type="none"/>
                    </a:lnB>
                    <a:solidFill>
                      <a:srgbClr val="D9EAD3"/>
                    </a:solidFill>
                  </a:tcPr>
                </a:tc>
              </a:tr>
            </a:tbl>
          </a:graphicData>
        </a:graphic>
      </p:graphicFrame>
      <p:sp>
        <p:nvSpPr>
          <p:cNvPr id="174" name="Shape 174"/>
          <p:cNvSpPr/>
          <p:nvPr/>
        </p:nvSpPr>
        <p:spPr>
          <a:xfrm>
            <a:off x="3899100" y="2669925"/>
            <a:ext cx="1345799" cy="445799"/>
          </a:xfrm>
          <a:prstGeom prst="rightArrow">
            <a:avLst>
              <a:gd fmla="val 50000" name="adj1"/>
              <a:gd fmla="val 50000" name="adj2"/>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75" name="Shape 175"/>
          <p:cNvSpPr/>
          <p:nvPr/>
        </p:nvSpPr>
        <p:spPr>
          <a:xfrm>
            <a:off x="3899100" y="4155050"/>
            <a:ext cx="1345799" cy="445799"/>
          </a:xfrm>
          <a:prstGeom prst="rightArrow">
            <a:avLst>
              <a:gd fmla="val 50000" name="adj1"/>
              <a:gd fmla="val 50000" name="adj2"/>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76" name="Shape 176"/>
          <p:cNvPicPr preferRelativeResize="0"/>
          <p:nvPr/>
        </p:nvPicPr>
        <p:blipFill>
          <a:blip r:embed="rId3">
            <a:alphaModFix/>
          </a:blip>
          <a:stretch>
            <a:fillRect/>
          </a:stretch>
        </p:blipFill>
        <p:spPr>
          <a:xfrm>
            <a:off x="5444574" y="2266437"/>
            <a:ext cx="2227149" cy="1252774"/>
          </a:xfrm>
          <a:prstGeom prst="rect">
            <a:avLst/>
          </a:prstGeom>
          <a:noFill/>
          <a:ln>
            <a:noFill/>
          </a:ln>
        </p:spPr>
      </p:pic>
      <p:pic>
        <p:nvPicPr>
          <p:cNvPr id="177" name="Shape 177"/>
          <p:cNvPicPr preferRelativeResize="0"/>
          <p:nvPr/>
        </p:nvPicPr>
        <p:blipFill>
          <a:blip r:embed="rId4">
            <a:alphaModFix/>
          </a:blip>
          <a:stretch>
            <a:fillRect/>
          </a:stretch>
        </p:blipFill>
        <p:spPr>
          <a:xfrm>
            <a:off x="7828322" y="2443562"/>
            <a:ext cx="898477" cy="898500"/>
          </a:xfrm>
          <a:prstGeom prst="rect">
            <a:avLst/>
          </a:prstGeom>
          <a:noFill/>
          <a:ln>
            <a:noFill/>
          </a:ln>
        </p:spPr>
      </p:pic>
      <p:sp>
        <p:nvSpPr>
          <p:cNvPr id="178" name="Shape 178"/>
          <p:cNvSpPr/>
          <p:nvPr/>
        </p:nvSpPr>
        <p:spPr>
          <a:xfrm>
            <a:off x="3899100" y="5487775"/>
            <a:ext cx="1345799" cy="445799"/>
          </a:xfrm>
          <a:prstGeom prst="rightArrow">
            <a:avLst>
              <a:gd fmla="val 50000" name="adj1"/>
              <a:gd fmla="val 50000" name="adj2"/>
            </a:avLst>
          </a:prstGeom>
          <a:solidFill>
            <a:srgbClr val="FFFFFF"/>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pic>
        <p:nvPicPr>
          <p:cNvPr id="179" name="Shape 179"/>
          <p:cNvPicPr preferRelativeResize="0"/>
          <p:nvPr/>
        </p:nvPicPr>
        <p:blipFill rotWithShape="1">
          <a:blip r:embed="rId5">
            <a:alphaModFix/>
          </a:blip>
          <a:srcRect b="0" l="22568" r="23298" t="9387"/>
          <a:stretch/>
        </p:blipFill>
        <p:spPr>
          <a:xfrm>
            <a:off x="422400" y="2266450"/>
            <a:ext cx="1395326" cy="1459673"/>
          </a:xfrm>
          <a:prstGeom prst="rect">
            <a:avLst/>
          </a:prstGeom>
          <a:noFill/>
          <a:ln>
            <a:noFill/>
          </a:ln>
        </p:spPr>
      </p:pic>
      <p:pic>
        <p:nvPicPr>
          <p:cNvPr id="180" name="Shape 180"/>
          <p:cNvPicPr preferRelativeResize="0"/>
          <p:nvPr/>
        </p:nvPicPr>
        <p:blipFill>
          <a:blip r:embed="rId6">
            <a:alphaModFix/>
          </a:blip>
          <a:stretch>
            <a:fillRect/>
          </a:stretch>
        </p:blipFill>
        <p:spPr>
          <a:xfrm>
            <a:off x="2100037" y="2450005"/>
            <a:ext cx="1191161" cy="1092557"/>
          </a:xfrm>
          <a:prstGeom prst="rect">
            <a:avLst/>
          </a:prstGeom>
          <a:noFill/>
          <a:ln>
            <a:noFill/>
          </a:ln>
        </p:spPr>
      </p:pic>
      <p:cxnSp>
        <p:nvCxnSpPr>
          <p:cNvPr id="181" name="Shape 181"/>
          <p:cNvCxnSpPr>
            <a:stCxn id="179" idx="3"/>
            <a:endCxn id="180" idx="1"/>
          </p:cNvCxnSpPr>
          <p:nvPr/>
        </p:nvCxnSpPr>
        <p:spPr>
          <a:xfrm>
            <a:off x="1817726" y="2996286"/>
            <a:ext cx="282300" cy="0"/>
          </a:xfrm>
          <a:prstGeom prst="straightConnector1">
            <a:avLst/>
          </a:prstGeom>
          <a:noFill/>
          <a:ln cap="flat" cmpd="sng" w="9525">
            <a:solidFill>
              <a:schemeClr val="dk2"/>
            </a:solidFill>
            <a:prstDash val="solid"/>
            <a:round/>
            <a:headEnd len="lg" w="lg" type="none"/>
            <a:tailEnd len="lg" w="lg" type="triangle"/>
          </a:ln>
        </p:spPr>
      </p:cxnSp>
      <p:cxnSp>
        <p:nvCxnSpPr>
          <p:cNvPr id="182" name="Shape 182"/>
          <p:cNvCxnSpPr>
            <a:stCxn id="176" idx="3"/>
            <a:endCxn id="177" idx="1"/>
          </p:cNvCxnSpPr>
          <p:nvPr/>
        </p:nvCxnSpPr>
        <p:spPr>
          <a:xfrm>
            <a:off x="7671724" y="2892824"/>
            <a:ext cx="156600" cy="0"/>
          </a:xfrm>
          <a:prstGeom prst="straightConnector1">
            <a:avLst/>
          </a:prstGeom>
          <a:noFill/>
          <a:ln cap="flat" cmpd="sng" w="9525">
            <a:solidFill>
              <a:schemeClr val="dk2"/>
            </a:solidFill>
            <a:prstDash val="solid"/>
            <a:round/>
            <a:headEnd len="lg" w="lg" type="none"/>
            <a:tailEnd len="lg" w="lg" type="triangle"/>
          </a:ln>
        </p:spPr>
      </p:cxnSp>
      <p:sp>
        <p:nvSpPr>
          <p:cNvPr id="183" name="Shape 183"/>
          <p:cNvSpPr txBox="1"/>
          <p:nvPr>
            <p:ph type="title"/>
          </p:nvPr>
        </p:nvSpPr>
        <p:spPr>
          <a:xfrm>
            <a:off x="262425" y="464400"/>
            <a:ext cx="8541900" cy="898499"/>
          </a:xfrm>
          <a:prstGeom prst="rect">
            <a:avLst/>
          </a:prstGeom>
        </p:spPr>
        <p:txBody>
          <a:bodyPr anchorCtr="0" anchor="ctr" bIns="91425" lIns="91425" rIns="91425" tIns="91425">
            <a:noAutofit/>
          </a:bodyPr>
          <a:lstStyle/>
          <a:p>
            <a:pPr lvl="0" rtl="0">
              <a:spcBef>
                <a:spcPts val="0"/>
              </a:spcBef>
              <a:buNone/>
            </a:pPr>
            <a:r>
              <a:rPr i="1" lang="en-US"/>
              <a:t>OneStop</a:t>
            </a:r>
            <a:r>
              <a:rPr lang="en-US"/>
              <a:t> Value Proposition - Case Study</a:t>
            </a:r>
          </a:p>
        </p:txBody>
      </p:sp>
      <p:sp>
        <p:nvSpPr>
          <p:cNvPr id="184" name="Shape 184"/>
          <p:cNvSpPr txBox="1"/>
          <p:nvPr/>
        </p:nvSpPr>
        <p:spPr>
          <a:xfrm>
            <a:off x="5629200" y="6515100"/>
            <a:ext cx="3514799" cy="342899"/>
          </a:xfrm>
          <a:prstGeom prst="rect">
            <a:avLst/>
          </a:prstGeom>
          <a:noFill/>
          <a:ln>
            <a:noFill/>
          </a:ln>
        </p:spPr>
        <p:txBody>
          <a:bodyPr anchorCtr="0" anchor="t" bIns="91425" lIns="91425" rIns="91425" tIns="91425">
            <a:noAutofit/>
          </a:bodyPr>
          <a:lstStyle/>
          <a:p>
            <a:pPr indent="12700" lvl="0" marL="342900" rtl="0" algn="ctr">
              <a:spcBef>
                <a:spcPts val="0"/>
              </a:spcBef>
              <a:buNone/>
            </a:pPr>
            <a:r>
              <a:rPr lang="en-US" sz="1200" u="sng">
                <a:solidFill>
                  <a:schemeClr val="hlink"/>
                </a:solidFill>
                <a:hlinkClick r:id="rId7"/>
              </a:rPr>
              <a:t>http://goo.gl/forms/6c54aH7S1e</a:t>
            </a:r>
          </a:p>
        </p:txBody>
      </p:sp>
    </p:spTree>
  </p:cSld>
  <p:clrMapOvr>
    <a:masterClrMapping/>
  </p:clrMapOvr>
  <p:transition spd="slow">
    <p:cut/>
  </p:transition>
</p:sld>
</file>

<file path=ppt/theme/theme.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