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219430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301" algn="l" defTabSz="219430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602" algn="l" defTabSz="219430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2903" algn="l" defTabSz="219430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202" algn="l" defTabSz="219430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1503" algn="l" defTabSz="219430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5804" algn="l" defTabSz="219430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0105" algn="l" defTabSz="219430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4405" algn="l" defTabSz="219430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29" d="100"/>
          <a:sy n="29" d="100"/>
        </p:scale>
        <p:origin x="-2016" y="-19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1787B-0108-B04B-A4A9-2AE159BD92DD}" type="datetimeFigureOut">
              <a:rPr lang="en-US" smtClean="0"/>
              <a:pPr/>
              <a:t>6/27/14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DB38A-E98E-7C42-8393-E2AECBCAB6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68577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9430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301" algn="l" defTabSz="219430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8602" algn="l" defTabSz="219430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2903" algn="l" defTabSz="219430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7202" algn="l" defTabSz="219430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1503" algn="l" defTabSz="219430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5804" algn="l" defTabSz="219430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0105" algn="l" defTabSz="219430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4405" algn="l" defTabSz="219430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DB38A-E98E-7C42-8393-E2AECBCAB65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481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1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5" y="18653760"/>
            <a:ext cx="30723841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8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2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7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1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5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0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4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4F8-9EA6-3A4C-9BB9-3C8151076337}" type="datetimeFigureOut">
              <a:rPr lang="en-US" smtClean="0"/>
              <a:pPr/>
              <a:t>6/27/14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6291-32F1-4249-9D78-485C8E1EC4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32699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4F8-9EA6-3A4C-9BB9-3C8151076337}" type="datetimeFigureOut">
              <a:rPr lang="en-US" smtClean="0"/>
              <a:pPr/>
              <a:t>6/27/14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6291-32F1-4249-9D78-485C8E1EC4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303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6" y="1318265"/>
            <a:ext cx="28895039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4F8-9EA6-3A4C-9BB9-3C8151076337}" type="datetimeFigureOut">
              <a:rPr lang="en-US" smtClean="0"/>
              <a:pPr/>
              <a:t>6/27/14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6291-32F1-4249-9D78-485C8E1EC4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8155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4F8-9EA6-3A4C-9BB9-3C8151076337}" type="datetimeFigureOut">
              <a:rPr lang="en-US" smtClean="0"/>
              <a:pPr/>
              <a:t>6/27/14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6291-32F1-4249-9D78-485C8E1EC4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7320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122"/>
            <a:ext cx="37307520" cy="6537960"/>
          </a:xfrm>
        </p:spPr>
        <p:txBody>
          <a:bodyPr anchor="t"/>
          <a:lstStyle>
            <a:lvl1pPr algn="l">
              <a:defRPr sz="19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226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301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8602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290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7202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150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580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010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440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4F8-9EA6-3A4C-9BB9-3C8151076337}" type="datetimeFigureOut">
              <a:rPr lang="en-US" smtClean="0"/>
              <a:pPr/>
              <a:t>6/27/14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6291-32F1-4249-9D78-485C8E1EC4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465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1" y="7680964"/>
            <a:ext cx="19385280" cy="21724622"/>
          </a:xfrm>
        </p:spPr>
        <p:txBody>
          <a:bodyPr/>
          <a:lstStyle>
            <a:lvl1pPr>
              <a:defRPr sz="13500"/>
            </a:lvl1pPr>
            <a:lvl2pPr>
              <a:defRPr sz="116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1" y="7680964"/>
            <a:ext cx="19385280" cy="21724622"/>
          </a:xfrm>
        </p:spPr>
        <p:txBody>
          <a:bodyPr/>
          <a:lstStyle>
            <a:lvl1pPr>
              <a:defRPr sz="13500"/>
            </a:lvl1pPr>
            <a:lvl2pPr>
              <a:defRPr sz="116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4F8-9EA6-3A4C-9BB9-3C8151076337}" type="datetimeFigureOut">
              <a:rPr lang="en-US" smtClean="0"/>
              <a:pPr/>
              <a:t>6/27/14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6291-32F1-4249-9D78-485C8E1EC4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44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5" y="7368543"/>
            <a:ext cx="19392903" cy="3070858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194301" indent="0">
              <a:buNone/>
              <a:defRPr sz="9600" b="1"/>
            </a:lvl2pPr>
            <a:lvl3pPr marL="4388602" indent="0">
              <a:buNone/>
              <a:defRPr sz="8600" b="1"/>
            </a:lvl3pPr>
            <a:lvl4pPr marL="6582903" indent="0">
              <a:buNone/>
              <a:defRPr sz="7700" b="1"/>
            </a:lvl4pPr>
            <a:lvl5pPr marL="8777202" indent="0">
              <a:buNone/>
              <a:defRPr sz="7700" b="1"/>
            </a:lvl5pPr>
            <a:lvl6pPr marL="10971503" indent="0">
              <a:buNone/>
              <a:defRPr sz="7700" b="1"/>
            </a:lvl6pPr>
            <a:lvl7pPr marL="13165804" indent="0">
              <a:buNone/>
              <a:defRPr sz="7700" b="1"/>
            </a:lvl7pPr>
            <a:lvl8pPr marL="15360105" indent="0">
              <a:buNone/>
              <a:defRPr sz="7700" b="1"/>
            </a:lvl8pPr>
            <a:lvl9pPr marL="17554405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5" y="10439401"/>
            <a:ext cx="19392903" cy="18966182"/>
          </a:xfrm>
        </p:spPr>
        <p:txBody>
          <a:bodyPr/>
          <a:lstStyle>
            <a:lvl1pPr>
              <a:defRPr sz="116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3"/>
            <a:ext cx="19400520" cy="3070858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194301" indent="0">
              <a:buNone/>
              <a:defRPr sz="9600" b="1"/>
            </a:lvl2pPr>
            <a:lvl3pPr marL="4388602" indent="0">
              <a:buNone/>
              <a:defRPr sz="8600" b="1"/>
            </a:lvl3pPr>
            <a:lvl4pPr marL="6582903" indent="0">
              <a:buNone/>
              <a:defRPr sz="7700" b="1"/>
            </a:lvl4pPr>
            <a:lvl5pPr marL="8777202" indent="0">
              <a:buNone/>
              <a:defRPr sz="7700" b="1"/>
            </a:lvl5pPr>
            <a:lvl6pPr marL="10971503" indent="0">
              <a:buNone/>
              <a:defRPr sz="7700" b="1"/>
            </a:lvl6pPr>
            <a:lvl7pPr marL="13165804" indent="0">
              <a:buNone/>
              <a:defRPr sz="7700" b="1"/>
            </a:lvl7pPr>
            <a:lvl8pPr marL="15360105" indent="0">
              <a:buNone/>
              <a:defRPr sz="7700" b="1"/>
            </a:lvl8pPr>
            <a:lvl9pPr marL="17554405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1"/>
            <a:ext cx="19400520" cy="18966182"/>
          </a:xfrm>
        </p:spPr>
        <p:txBody>
          <a:bodyPr/>
          <a:lstStyle>
            <a:lvl1pPr>
              <a:defRPr sz="116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4F8-9EA6-3A4C-9BB9-3C8151076337}" type="datetimeFigureOut">
              <a:rPr lang="en-US" smtClean="0"/>
              <a:pPr/>
              <a:t>6/27/14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6291-32F1-4249-9D78-485C8E1EC4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646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4F8-9EA6-3A4C-9BB9-3C8151076337}" type="datetimeFigureOut">
              <a:rPr lang="en-US" smtClean="0"/>
              <a:pPr/>
              <a:t>6/27/14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6291-32F1-4249-9D78-485C8E1EC4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7548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4F8-9EA6-3A4C-9BB9-3C8151076337}" type="datetimeFigureOut">
              <a:rPr lang="en-US" smtClean="0"/>
              <a:pPr/>
              <a:t>6/27/14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6291-32F1-4249-9D78-485C8E1EC4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468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6" y="1310640"/>
            <a:ext cx="14439903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1" y="1310644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500"/>
            </a:lvl2pPr>
            <a:lvl3pPr>
              <a:defRPr sz="116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6" y="6888484"/>
            <a:ext cx="14439903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301" indent="0">
              <a:buNone/>
              <a:defRPr sz="5800"/>
            </a:lvl2pPr>
            <a:lvl3pPr marL="4388602" indent="0">
              <a:buNone/>
              <a:defRPr sz="4700"/>
            </a:lvl3pPr>
            <a:lvl4pPr marL="6582903" indent="0">
              <a:buNone/>
              <a:defRPr sz="4400"/>
            </a:lvl4pPr>
            <a:lvl5pPr marL="8777202" indent="0">
              <a:buNone/>
              <a:defRPr sz="4400"/>
            </a:lvl5pPr>
            <a:lvl6pPr marL="10971503" indent="0">
              <a:buNone/>
              <a:defRPr sz="4400"/>
            </a:lvl6pPr>
            <a:lvl7pPr marL="13165804" indent="0">
              <a:buNone/>
              <a:defRPr sz="4400"/>
            </a:lvl7pPr>
            <a:lvl8pPr marL="15360105" indent="0">
              <a:buNone/>
              <a:defRPr sz="4400"/>
            </a:lvl8pPr>
            <a:lvl9pPr marL="17554405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4F8-9EA6-3A4C-9BB9-3C8151076337}" type="datetimeFigureOut">
              <a:rPr lang="en-US" smtClean="0"/>
              <a:pPr/>
              <a:t>6/27/14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6291-32F1-4249-9D78-485C8E1EC4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811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1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301" indent="0">
              <a:buNone/>
              <a:defRPr sz="13500"/>
            </a:lvl2pPr>
            <a:lvl3pPr marL="4388602" indent="0">
              <a:buNone/>
              <a:defRPr sz="11600"/>
            </a:lvl3pPr>
            <a:lvl4pPr marL="6582903" indent="0">
              <a:buNone/>
              <a:defRPr sz="9600"/>
            </a:lvl4pPr>
            <a:lvl5pPr marL="8777202" indent="0">
              <a:buNone/>
              <a:defRPr sz="9600"/>
            </a:lvl5pPr>
            <a:lvl6pPr marL="10971503" indent="0">
              <a:buNone/>
              <a:defRPr sz="9600"/>
            </a:lvl6pPr>
            <a:lvl7pPr marL="13165804" indent="0">
              <a:buNone/>
              <a:defRPr sz="9600"/>
            </a:lvl7pPr>
            <a:lvl8pPr marL="15360105" indent="0">
              <a:buNone/>
              <a:defRPr sz="9600"/>
            </a:lvl8pPr>
            <a:lvl9pPr marL="17554405" indent="0">
              <a:buNone/>
              <a:defRPr sz="9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301" indent="0">
              <a:buNone/>
              <a:defRPr sz="5800"/>
            </a:lvl2pPr>
            <a:lvl3pPr marL="4388602" indent="0">
              <a:buNone/>
              <a:defRPr sz="4700"/>
            </a:lvl3pPr>
            <a:lvl4pPr marL="6582903" indent="0">
              <a:buNone/>
              <a:defRPr sz="4400"/>
            </a:lvl4pPr>
            <a:lvl5pPr marL="8777202" indent="0">
              <a:buNone/>
              <a:defRPr sz="4400"/>
            </a:lvl5pPr>
            <a:lvl6pPr marL="10971503" indent="0">
              <a:buNone/>
              <a:defRPr sz="4400"/>
            </a:lvl6pPr>
            <a:lvl7pPr marL="13165804" indent="0">
              <a:buNone/>
              <a:defRPr sz="4400"/>
            </a:lvl7pPr>
            <a:lvl8pPr marL="15360105" indent="0">
              <a:buNone/>
              <a:defRPr sz="4400"/>
            </a:lvl8pPr>
            <a:lvl9pPr marL="17554405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34F8-9EA6-3A4C-9BB9-3C8151076337}" type="datetimeFigureOut">
              <a:rPr lang="en-US" smtClean="0"/>
              <a:pPr/>
              <a:t>6/27/14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66291-32F1-4249-9D78-485C8E1EC4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229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5" y="1318262"/>
            <a:ext cx="39502081" cy="5486400"/>
          </a:xfrm>
          <a:prstGeom prst="rect">
            <a:avLst/>
          </a:prstGeom>
        </p:spPr>
        <p:txBody>
          <a:bodyPr vert="horz" lIns="438860" tIns="219429" rIns="438860" bIns="21942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5" y="7680964"/>
            <a:ext cx="39502081" cy="21724622"/>
          </a:xfrm>
          <a:prstGeom prst="rect">
            <a:avLst/>
          </a:prstGeom>
        </p:spPr>
        <p:txBody>
          <a:bodyPr vert="horz" lIns="438860" tIns="219429" rIns="438860" bIns="21942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5" y="30510483"/>
            <a:ext cx="10241281" cy="1752600"/>
          </a:xfrm>
          <a:prstGeom prst="rect">
            <a:avLst/>
          </a:prstGeom>
        </p:spPr>
        <p:txBody>
          <a:bodyPr vert="horz" lIns="438860" tIns="219429" rIns="438860" bIns="219429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B34F8-9EA6-3A4C-9BB9-3C8151076337}" type="datetimeFigureOut">
              <a:rPr lang="en-US" smtClean="0"/>
              <a:pPr/>
              <a:t>6/27/14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1" y="30510483"/>
            <a:ext cx="13898880" cy="1752600"/>
          </a:xfrm>
          <a:prstGeom prst="rect">
            <a:avLst/>
          </a:prstGeom>
        </p:spPr>
        <p:txBody>
          <a:bodyPr vert="horz" lIns="438860" tIns="219429" rIns="438860" bIns="219429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5" y="30510483"/>
            <a:ext cx="10241281" cy="1752600"/>
          </a:xfrm>
          <a:prstGeom prst="rect">
            <a:avLst/>
          </a:prstGeom>
        </p:spPr>
        <p:txBody>
          <a:bodyPr vert="horz" lIns="438860" tIns="219429" rIns="438860" bIns="219429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66291-32F1-4249-9D78-485C8E1EC4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475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301" rtl="0" eaLnBrk="1" latinLnBrk="0" hangingPunct="1">
        <a:spcBef>
          <a:spcPct val="0"/>
        </a:spcBef>
        <a:buNone/>
        <a:defRPr sz="21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725" indent="-1645725" algn="l" defTabSz="2194301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738" indent="-1371438" algn="l" defTabSz="2194301" rtl="0" eaLnBrk="1" latinLnBrk="0" hangingPunct="1">
        <a:spcBef>
          <a:spcPct val="20000"/>
        </a:spcBef>
        <a:buFont typeface="Arial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5753" indent="-1097150" algn="l" defTabSz="2194301" rtl="0" eaLnBrk="1" latinLnBrk="0" hangingPunct="1">
        <a:spcBef>
          <a:spcPct val="20000"/>
        </a:spcBef>
        <a:buFont typeface="Arial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051" indent="-1097150" algn="l" defTabSz="2194301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4352" indent="-1097150" algn="l" defTabSz="2194301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8654" indent="-1097150" algn="l" defTabSz="2194301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2954" indent="-1097150" algn="l" defTabSz="2194301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7256" indent="-1097150" algn="l" defTabSz="2194301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1556" indent="-1097150" algn="l" defTabSz="2194301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30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301" algn="l" defTabSz="219430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602" algn="l" defTabSz="219430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2903" algn="l" defTabSz="219430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202" algn="l" defTabSz="219430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1503" algn="l" defTabSz="219430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5804" algn="l" defTabSz="219430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0105" algn="l" defTabSz="219430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4405" algn="l" defTabSz="219430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search.org" TargetMode="External"/><Relationship Id="rId4" Type="http://schemas.openxmlformats.org/officeDocument/2006/relationships/hyperlink" Target="https://api.echo.nasa.gov/cwic-smart" TargetMode="External"/><Relationship Id="rId5" Type="http://schemas.openxmlformats.org/officeDocument/2006/relationships/hyperlink" Target="mailto:andrew.e.mitchell@nasa.gov" TargetMode="External"/><Relationship Id="rId6" Type="http://schemas.openxmlformats.org/officeDocument/2006/relationships/image" Target="../media/image1.gif"/><Relationship Id="rId7" Type="http://schemas.openxmlformats.org/officeDocument/2006/relationships/hyperlink" Target="mailto:douglas.j.newman@nasa.gov" TargetMode="External"/><Relationship Id="rId8" Type="http://schemas.openxmlformats.org/officeDocument/2006/relationships/hyperlink" Target="christopher.s.lynnes@nasa.gov" TargetMode="External"/><Relationship Id="rId9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" y="0"/>
            <a:ext cx="43891195" cy="5581408"/>
          </a:xfrm>
          <a:prstGeom prst="rect">
            <a:avLst/>
          </a:prstGeom>
          <a:ln cap="flat">
            <a:noFill/>
            <a:beve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38860" tIns="219429" rIns="438860" bIns="219429" spcCol="0" rtlCol="0" anchor="ctr"/>
          <a:lstStyle/>
          <a:p>
            <a:pPr algn="ctr"/>
            <a:endParaRPr lang="en-US" dirty="0"/>
          </a:p>
        </p:txBody>
      </p:sp>
      <p:sp>
        <p:nvSpPr>
          <p:cNvPr id="15" name="Round Same Side Corner Rectangle 14"/>
          <p:cNvSpPr/>
          <p:nvPr/>
        </p:nvSpPr>
        <p:spPr>
          <a:xfrm>
            <a:off x="965210" y="5802229"/>
            <a:ext cx="11902807" cy="1579272"/>
          </a:xfrm>
          <a:prstGeom prst="round2Same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438860" tIns="219429" rIns="438860" bIns="219429" anchor="t"/>
          <a:lstStyle/>
          <a:p>
            <a:r>
              <a:rPr lang="en-US" sz="5800" b="1" spc="263" dirty="0">
                <a:effectLst>
                  <a:outerShdw blurRad="50800" dist="38100" dir="2700000" algn="tl" rotWithShape="0">
                    <a:srgbClr val="000000">
                      <a:alpha val="28000"/>
                    </a:srgbClr>
                  </a:outerShdw>
                </a:effectLst>
              </a:rPr>
              <a:t>What Is Open Search?</a:t>
            </a:r>
          </a:p>
        </p:txBody>
      </p:sp>
      <p:sp>
        <p:nvSpPr>
          <p:cNvPr id="26" name="Round Same Side Corner Rectangle 25"/>
          <p:cNvSpPr/>
          <p:nvPr/>
        </p:nvSpPr>
        <p:spPr>
          <a:xfrm>
            <a:off x="31139817" y="5802229"/>
            <a:ext cx="11900183" cy="1579272"/>
          </a:xfrm>
          <a:prstGeom prst="round2Same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438860" tIns="219429" rIns="438860" bIns="219429" anchor="t"/>
          <a:lstStyle/>
          <a:p>
            <a:pPr algn="r"/>
            <a:r>
              <a:rPr lang="en-US" sz="5800" b="1" spc="263" dirty="0">
                <a:effectLst>
                  <a:outerShdw blurRad="50800" dist="38100" dir="2700000" algn="tl" rotWithShape="0">
                    <a:srgbClr val="000000">
                      <a:alpha val="28000"/>
                    </a:srgbClr>
                  </a:outerShdw>
                </a:effectLst>
              </a:rPr>
              <a:t>Who Is Using It?</a:t>
            </a:r>
          </a:p>
        </p:txBody>
      </p:sp>
      <p:sp>
        <p:nvSpPr>
          <p:cNvPr id="27" name="Rectangle 26"/>
          <p:cNvSpPr/>
          <p:nvPr/>
        </p:nvSpPr>
        <p:spPr>
          <a:xfrm>
            <a:off x="965208" y="7381502"/>
            <a:ext cx="11902809" cy="1288612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38860" tIns="219429" rIns="438860" bIns="219429"/>
          <a:lstStyle/>
          <a:p>
            <a:pPr>
              <a:buNone/>
            </a:pPr>
            <a:r>
              <a:rPr lang="en-US" sz="47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cs typeface="Arial Unicode MS"/>
              </a:rPr>
              <a:t>From </a:t>
            </a:r>
            <a:r>
              <a:rPr lang="en-US" sz="47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cs typeface="Arial Unicode MS"/>
                <a:hlinkClick r:id="rId3"/>
              </a:rPr>
              <a:t>www.opensearch.org</a:t>
            </a:r>
            <a:endParaRPr lang="en-US" sz="47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cs typeface="Arial Unicode MS"/>
            </a:endParaRPr>
          </a:p>
          <a:p>
            <a:pPr algn="ctr">
              <a:buNone/>
            </a:pPr>
            <a:r>
              <a:rPr lang="en-US" sz="4700" i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cs typeface="Arial Unicode MS"/>
              </a:rPr>
              <a:t> ‘OpenSearch is a collection of simple formats for the sharing of search results’</a:t>
            </a:r>
          </a:p>
          <a:p>
            <a:pPr algn="ctr">
              <a:buNone/>
            </a:pPr>
            <a:endParaRPr lang="en-US" sz="4700" i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cs typeface="Arial Unicode MS"/>
            </a:endParaRPr>
          </a:p>
          <a:p>
            <a:pPr>
              <a:buFont typeface="Arial"/>
              <a:buChar char="•"/>
            </a:pPr>
            <a:r>
              <a:rPr lang="en-US" sz="47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cs typeface="Arial Unicode MS"/>
              </a:rPr>
              <a:t> A simple HTTP GET request</a:t>
            </a:r>
          </a:p>
          <a:p>
            <a:pPr>
              <a:buFont typeface="Arial"/>
              <a:buChar char="•"/>
            </a:pPr>
            <a:r>
              <a:rPr lang="en-US" sz="47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cs typeface="Arial Unicode MS"/>
              </a:rPr>
              <a:t> A standardized response – ATOM feed</a:t>
            </a:r>
          </a:p>
          <a:p>
            <a:pPr>
              <a:buFont typeface="Arial"/>
              <a:buChar char="•"/>
            </a:pPr>
            <a:r>
              <a:rPr lang="en-US" sz="47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cs typeface="Arial Unicode MS"/>
              </a:rPr>
              <a:t> Queries can be made and results parsed using your browser</a:t>
            </a:r>
          </a:p>
          <a:p>
            <a:endParaRPr lang="en-US" sz="47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cs typeface="Arial Unicode MS"/>
            </a:endParaRPr>
          </a:p>
          <a:p>
            <a:r>
              <a:rPr lang="en-US" sz="47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cs typeface="Arial Unicode MS"/>
              </a:rPr>
              <a:t>Extended for Earth data:</a:t>
            </a:r>
          </a:p>
          <a:p>
            <a:endParaRPr lang="en-US" sz="47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cs typeface="Arial Unicode MS"/>
            </a:endParaRPr>
          </a:p>
          <a:p>
            <a:pPr marL="409774" indent="-409774">
              <a:buFont typeface="Arial"/>
              <a:buChar char="•"/>
            </a:pPr>
            <a:r>
              <a:rPr lang="en-US" sz="47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cs typeface="Arial Unicode MS"/>
              </a:rPr>
              <a:t>A simple query interface catering to ~90% of user queries* (free text + spatial + temporal)</a:t>
            </a:r>
          </a:p>
          <a:p>
            <a:pPr marL="409774" indent="-409774">
              <a:buFont typeface="Arial"/>
              <a:buChar char="•"/>
            </a:pPr>
            <a:r>
              <a:rPr lang="en-US" sz="47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cs typeface="Arial Unicode MS"/>
              </a:rPr>
              <a:t>High precision results from two-step querying</a:t>
            </a:r>
          </a:p>
          <a:p>
            <a:pPr algn="r"/>
            <a:r>
              <a:rPr lang="en-US" sz="35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cs typeface="Arial Unicode MS"/>
              </a:rPr>
              <a:t>* Based on ECHO search metrics from 2013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1144207" y="7381503"/>
            <a:ext cx="11900183" cy="142457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38860" tIns="219429" rIns="438860" bIns="219429" numCol="1" rtlCol="0" anchor="t"/>
          <a:lstStyle/>
          <a:p>
            <a:pPr marL="670084" lvl="1" indent="-500063"/>
            <a:r>
              <a:rPr lang="en-US" sz="47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Clients:</a:t>
            </a:r>
          </a:p>
          <a:p>
            <a:pPr marL="670084" lvl="1" indent="-500063">
              <a:buFont typeface="Arial"/>
              <a:buChar char="•"/>
            </a:pPr>
            <a:r>
              <a:rPr lang="en-US" sz="47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Sophisticated Science Users</a:t>
            </a:r>
          </a:p>
          <a:p>
            <a:pPr marL="670084" lvl="1" indent="-500063">
              <a:buFont typeface="Arial"/>
              <a:buChar char="•"/>
            </a:pPr>
            <a:r>
              <a:rPr lang="en-US" sz="47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Simple Subset Wizard</a:t>
            </a:r>
          </a:p>
          <a:p>
            <a:pPr marL="670084" lvl="1" indent="-500063">
              <a:buFont typeface="Arial"/>
              <a:buChar char="•"/>
            </a:pPr>
            <a:r>
              <a:rPr lang="en-US" sz="47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Federated Giovanni</a:t>
            </a:r>
          </a:p>
          <a:p>
            <a:pPr marL="670084" lvl="1" indent="-500063">
              <a:buFont typeface="Arial"/>
              <a:buChar char="•"/>
            </a:pPr>
            <a:r>
              <a:rPr lang="en-US" sz="47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Cwic-Smart</a:t>
            </a:r>
          </a:p>
          <a:p>
            <a:pPr marL="670084" lvl="1" indent="-500063">
              <a:buFont typeface="Arial"/>
              <a:buChar char="•"/>
            </a:pPr>
            <a:r>
              <a:rPr lang="en-US" sz="47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JAXA Water Portal</a:t>
            </a:r>
          </a:p>
          <a:p>
            <a:pPr marL="670084" lvl="1" indent="-500063"/>
            <a:endParaRPr lang="en-US" sz="47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670084" lvl="1" indent="-500063"/>
            <a:r>
              <a:rPr lang="en-US" sz="47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Servers:</a:t>
            </a:r>
          </a:p>
          <a:p>
            <a:pPr marL="670084" lvl="1" indent="-500063">
              <a:buFont typeface="Arial"/>
              <a:buChar char="•"/>
            </a:pPr>
            <a:r>
              <a:rPr lang="en-US" sz="47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ECHO (EOS Clearinghouse) – </a:t>
            </a:r>
            <a:r>
              <a:rPr lang="en-US" sz="35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ourier New"/>
                <a:cs typeface="Courier New"/>
              </a:rPr>
              <a:t>api.echo.nasa.gov/open-search</a:t>
            </a:r>
          </a:p>
          <a:p>
            <a:pPr marL="670084" lvl="1" indent="-500063">
              <a:buFont typeface="Arial"/>
              <a:buChar char="•"/>
            </a:pPr>
            <a:r>
              <a:rPr lang="en-US" sz="47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Mirador - </a:t>
            </a:r>
            <a:r>
              <a:rPr lang="en-US" sz="35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ourier New"/>
                <a:cs typeface="Courier New"/>
              </a:rPr>
              <a:t>mirador.gsfc.nasa.gov/mirador_dataset_opensearch.xml</a:t>
            </a:r>
          </a:p>
          <a:p>
            <a:pPr marL="670084" lvl="1" indent="-500063">
              <a:buFont typeface="Arial"/>
              <a:buChar char="•"/>
            </a:pPr>
            <a:r>
              <a:rPr lang="en-US" sz="47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ESA - </a:t>
            </a:r>
            <a:r>
              <a:rPr lang="en-US" sz="35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ourier New"/>
                <a:cs typeface="Courier New"/>
              </a:rPr>
              <a:t>geo.spacebel.be/opensearch</a:t>
            </a:r>
          </a:p>
          <a:p>
            <a:pPr marL="670084" lvl="1" indent="-500063">
              <a:buFont typeface="Arial"/>
              <a:buChar char="•"/>
            </a:pPr>
            <a:r>
              <a:rPr lang="en-US" sz="47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CWIC (CEOS WGISS Integrated Catalog) -  </a:t>
            </a:r>
            <a:r>
              <a:rPr lang="en-US" sz="35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ourier New"/>
                <a:cs typeface="Courier New"/>
              </a:rPr>
              <a:t>cwic.wgiss.ceos.org/opensearch</a:t>
            </a:r>
          </a:p>
          <a:p>
            <a:pPr marL="670084" lvl="1" indent="-500063">
              <a:buFont typeface="Arial"/>
              <a:buChar char="•"/>
            </a:pPr>
            <a:r>
              <a:rPr lang="en-US" sz="47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IDN (International Directory Network) - </a:t>
            </a:r>
            <a:r>
              <a:rPr lang="en-US" sz="35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ourier New"/>
                <a:cs typeface="Courier New"/>
              </a:rPr>
              <a:t>gcmd.gsfc.nasa.gov/KeywordSearch/default/openSearch.jsp</a:t>
            </a:r>
          </a:p>
          <a:p>
            <a:pPr marL="670084" lvl="1" indent="-500063">
              <a:buFont typeface="Arial"/>
              <a:buChar char="•"/>
            </a:pPr>
            <a:r>
              <a:rPr lang="en-US" sz="47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HyDRO - </a:t>
            </a:r>
            <a:r>
              <a:rPr lang="en-US" sz="35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ourier New"/>
                <a:cs typeface="Courier New"/>
              </a:rPr>
              <a:t>ghrc.nsstc.nasa.gov/hydro/ghost.xml</a:t>
            </a:r>
          </a:p>
          <a:p>
            <a:pPr marL="670084" lvl="1" indent="-500063"/>
            <a:endParaRPr lang="en-US" sz="47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1" name="Round Same Side Corner Rectangle 30"/>
          <p:cNvSpPr/>
          <p:nvPr/>
        </p:nvSpPr>
        <p:spPr>
          <a:xfrm>
            <a:off x="965204" y="20974503"/>
            <a:ext cx="11895792" cy="1579272"/>
          </a:xfrm>
          <a:prstGeom prst="round2Same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438860" tIns="219429" rIns="438860" bIns="219429" anchor="t"/>
          <a:lstStyle/>
          <a:p>
            <a:r>
              <a:rPr lang="en-US" sz="5800" b="1" spc="263" dirty="0">
                <a:effectLst>
                  <a:outerShdw blurRad="50800" dist="38100" dir="2700000" algn="tl" rotWithShape="0">
                    <a:srgbClr val="000000">
                      <a:alpha val="28000"/>
                    </a:srgbClr>
                  </a:outerShdw>
                </a:effectLst>
              </a:rPr>
              <a:t>Why Should I Use It?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72221" y="22553778"/>
            <a:ext cx="11895792" cy="801020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38860" tIns="219429" rIns="438860" bIns="219429"/>
          <a:lstStyle/>
          <a:p>
            <a:pPr marL="409774" indent="-409774">
              <a:buFont typeface="Arial"/>
              <a:buChar char="•"/>
            </a:pPr>
            <a:r>
              <a:rPr lang="en-US" sz="47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Build tools to integrate data from multiple archives</a:t>
            </a:r>
          </a:p>
          <a:p>
            <a:pPr marL="409774" indent="-409774"/>
            <a:endParaRPr lang="en-US" sz="47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409774" indent="-409774">
              <a:buFont typeface="Arial"/>
              <a:buChar char="•"/>
            </a:pPr>
            <a:r>
              <a:rPr lang="en-US" sz="47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Script and fine-tune your access to data archives</a:t>
            </a:r>
          </a:p>
          <a:p>
            <a:endParaRPr lang="en-US" sz="47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Font typeface="Arial"/>
              <a:buChar char="•"/>
            </a:pPr>
            <a:r>
              <a:rPr lang="en-US" sz="47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OpenSearch is</a:t>
            </a:r>
          </a:p>
          <a:p>
            <a:pPr marL="1198761" lvl="1">
              <a:buFont typeface="Arial"/>
              <a:buChar char="•"/>
            </a:pPr>
            <a:r>
              <a:rPr lang="en-US" sz="42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en-US" sz="47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easy to learn</a:t>
            </a:r>
          </a:p>
          <a:p>
            <a:pPr marL="1198761" lvl="1">
              <a:buFont typeface="Arial"/>
              <a:buChar char="•"/>
            </a:pPr>
            <a:r>
              <a:rPr lang="en-US" sz="47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 easy and cheap to implement</a:t>
            </a:r>
          </a:p>
          <a:p>
            <a:pPr marL="1198761" lvl="1">
              <a:buFont typeface="Arial"/>
              <a:buChar char="•"/>
            </a:pPr>
            <a:r>
              <a:rPr lang="en-US" sz="47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 easy to integrate into applications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972218" y="31520084"/>
            <a:ext cx="42067783" cy="1792479"/>
            <a:chOff x="1134250" y="34420702"/>
            <a:chExt cx="49079079" cy="1991642"/>
          </a:xfrm>
        </p:grpSpPr>
        <p:sp>
          <p:nvSpPr>
            <p:cNvPr id="39" name="Rounded Rectangle 38"/>
            <p:cNvSpPr/>
            <p:nvPr/>
          </p:nvSpPr>
          <p:spPr>
            <a:xfrm>
              <a:off x="1134258" y="34435152"/>
              <a:ext cx="49079071" cy="1313184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34250" y="34420702"/>
              <a:ext cx="48836731" cy="1366360"/>
            </a:xfrm>
            <a:prstGeom prst="rect">
              <a:avLst/>
            </a:prstGeom>
            <a:noFill/>
          </p:spPr>
          <p:txBody>
            <a:bodyPr wrap="square" lIns="501554" tIns="250776" rIns="501554" bIns="250776" rtlCol="0" anchor="ctr">
              <a:spAutoFit/>
            </a:bodyPr>
            <a:lstStyle/>
            <a:p>
              <a:r>
                <a:rPr lang="en-US" sz="4700" dirty="0">
                  <a:hlinkClick r:id="rId4"/>
                </a:rPr>
                <a:t>https://api.echo.nasa.gov/cwic-smart</a:t>
              </a:r>
              <a:endParaRPr lang="en-US" sz="47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5785517" y="34599883"/>
              <a:ext cx="13961938" cy="181246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sz="4700" dirty="0"/>
                <a:t>NASA POC: </a:t>
              </a:r>
              <a:r>
                <a:rPr lang="en-US" sz="4700" dirty="0">
                  <a:hlinkClick r:id="rId5"/>
                </a:rPr>
                <a:t>andrew.e.mitchell@nasa.gov</a:t>
              </a:r>
              <a:r>
                <a:rPr lang="en-US" sz="4700" dirty="0"/>
                <a:t>    </a:t>
              </a:r>
              <a:endParaRPr lang="en-US" sz="47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endParaRPr>
            </a:p>
            <a:p>
              <a:endParaRPr lang="en-US" sz="5300" dirty="0"/>
            </a:p>
          </p:txBody>
        </p:sp>
      </p:grpSp>
      <p:sp>
        <p:nvSpPr>
          <p:cNvPr id="25" name="Round Same Side Corner Rectangle 24"/>
          <p:cNvSpPr/>
          <p:nvPr/>
        </p:nvSpPr>
        <p:spPr>
          <a:xfrm>
            <a:off x="13334527" y="5802229"/>
            <a:ext cx="17338773" cy="1579272"/>
          </a:xfrm>
          <a:prstGeom prst="round2Same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438860" tIns="219429" rIns="438860" bIns="219429" anchor="t"/>
          <a:lstStyle/>
          <a:p>
            <a:pPr algn="ctr"/>
            <a:r>
              <a:rPr lang="en-US" sz="5800" b="1" spc="263" dirty="0">
                <a:effectLst>
                  <a:outerShdw blurRad="50800" dist="38100" dir="2700000" algn="tl" rotWithShape="0">
                    <a:srgbClr val="000000">
                      <a:alpha val="28000"/>
                    </a:srgbClr>
                  </a:outerShdw>
                </a:effectLst>
              </a:rPr>
              <a:t>How Do I Use It?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3334527" y="7381504"/>
            <a:ext cx="17338773" cy="231824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38860" tIns="219429" rIns="438860" bIns="219429" rtlCol="0" anchor="t"/>
          <a:lstStyle/>
          <a:p>
            <a:pPr marL="800100" indent="-800100"/>
            <a:r>
              <a:rPr lang="en-US" sz="4700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1. Get the OpenSearch Description Document from a search engine </a:t>
            </a:r>
          </a:p>
          <a:p>
            <a:pPr marL="800100" indent="-800100"/>
            <a:r>
              <a:rPr lang="en-US" sz="3500" dirty="0">
                <a:latin typeface="Courier New"/>
                <a:cs typeface="Courier New"/>
              </a:rPr>
              <a:t>GET gcmd.nasa.gov/opensearch/dataset/descriptor_document.xml</a:t>
            </a:r>
          </a:p>
          <a:p>
            <a:pPr marL="800100" indent="-800100"/>
            <a:endParaRPr lang="en-US" sz="3500" dirty="0"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ourier New"/>
              <a:cs typeface="Courier New"/>
            </a:endParaRPr>
          </a:p>
          <a:p>
            <a:pPr marL="800100" indent="-800100"/>
            <a:r>
              <a:rPr lang="en-US" sz="47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cs typeface="Courier"/>
              </a:rPr>
              <a:t>2. Construct a query starting with the URL template</a:t>
            </a:r>
          </a:p>
          <a:p>
            <a:pPr marL="800100" indent="-800100"/>
            <a:r>
              <a:rPr lang="en-US" sz="3500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ourier New"/>
                <a:cs typeface="Courier New"/>
              </a:rPr>
              <a:t>&lt;Url template=”</a:t>
            </a:r>
            <a:r>
              <a:rPr lang="en-US" sz="3500" dirty="0">
                <a:latin typeface="Courier New"/>
                <a:cs typeface="Courier New"/>
              </a:rPr>
              <a:t>gcmd.nasa.gov/opensearch/datasets</a:t>
            </a:r>
            <a:r>
              <a:rPr lang="en-US" sz="3500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ourier New"/>
                <a:cs typeface="Courier New"/>
              </a:rPr>
              <a:t>?searchTerms=</a:t>
            </a:r>
            <a:r>
              <a:rPr lang="en-US" sz="3500" b="1" dirty="0">
                <a:solidFill>
                  <a:srgbClr val="FF00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ourier New"/>
                <a:cs typeface="Courier New"/>
              </a:rPr>
              <a:t>{searchTerms}</a:t>
            </a:r>
            <a:r>
              <a:rPr lang="en-US" sz="3500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ourier New"/>
                <a:cs typeface="Courier New"/>
              </a:rPr>
              <a:t>”/&gt;</a:t>
            </a:r>
          </a:p>
          <a:p>
            <a:pPr marL="800100" indent="-800100"/>
            <a:endParaRPr lang="en-US" sz="3500" dirty="0"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ourier New"/>
              <a:cs typeface="Courier New"/>
            </a:endParaRPr>
          </a:p>
          <a:p>
            <a:pPr marL="800100" indent="-800100"/>
            <a:r>
              <a:rPr lang="en-US" sz="4700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cs typeface="Courier New"/>
              </a:rPr>
              <a:t>3. Fill in the {placeholders} with your parameters</a:t>
            </a:r>
            <a:endParaRPr lang="en-US" sz="47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cs typeface="Courier New"/>
            </a:endParaRPr>
          </a:p>
          <a:p>
            <a:pPr marL="800100" indent="-800100"/>
            <a:r>
              <a:rPr lang="en-US" sz="3500" dirty="0">
                <a:latin typeface="Courier New"/>
                <a:cs typeface="Courier New"/>
              </a:rPr>
              <a:t>GET gcmd.nasa.gov/opensearch/datasets.atom?searchTerms=</a:t>
            </a:r>
            <a:r>
              <a:rPr lang="en-US" sz="3500" b="1" dirty="0">
                <a:solidFill>
                  <a:srgbClr val="FF0000"/>
                </a:solidFill>
                <a:latin typeface="Courier New"/>
                <a:cs typeface="Courier New"/>
              </a:rPr>
              <a:t>modis</a:t>
            </a:r>
          </a:p>
          <a:p>
            <a:pPr marL="800100" indent="-800100"/>
            <a:endParaRPr lang="en-US" sz="3500" b="1" dirty="0"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ourier New"/>
              <a:cs typeface="Courier New"/>
            </a:endParaRPr>
          </a:p>
          <a:p>
            <a:pPr marL="800100" indent="-800100"/>
            <a:r>
              <a:rPr lang="en-US" sz="4700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cs typeface="Courier New"/>
              </a:rPr>
              <a:t>4. Execute your search</a:t>
            </a:r>
            <a:endParaRPr lang="en-US" sz="4700" dirty="0"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800100" indent="-800100"/>
            <a:endParaRPr lang="en-US" sz="4700" dirty="0" smtClean="0"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800100" indent="-800100"/>
            <a:endParaRPr lang="en-US" sz="4700" dirty="0" smtClean="0"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800100" indent="-800100"/>
            <a:endParaRPr lang="en-US" sz="4700" dirty="0" smtClean="0"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800100" indent="-800100"/>
            <a:endParaRPr lang="en-US" sz="4700" dirty="0" smtClean="0"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800100" indent="-800100"/>
            <a:endParaRPr lang="en-US" sz="4700" dirty="0"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800100" indent="-800100"/>
            <a:r>
              <a:rPr lang="en-US" sz="4700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5. Find an entry of interest</a:t>
            </a:r>
          </a:p>
          <a:p>
            <a:pPr marL="800100" indent="-800100"/>
            <a:r>
              <a:rPr lang="en-US" sz="3500" dirty="0">
                <a:latin typeface="Courier New"/>
                <a:cs typeface="Courier New"/>
              </a:rPr>
              <a:t>&lt;title&gt;The dataset I was looking for V001&lt;/title&gt;</a:t>
            </a:r>
            <a:br>
              <a:rPr lang="en-US" sz="3500" dirty="0">
                <a:latin typeface="Courier New"/>
                <a:cs typeface="Courier New"/>
              </a:rPr>
            </a:br>
            <a:endParaRPr lang="en-US" sz="4700" dirty="0"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800100" indent="-800100"/>
            <a:r>
              <a:rPr lang="en-US" sz="4700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6. Does it have a link of relation of ‘search’ and type of </a:t>
            </a:r>
            <a:br>
              <a:rPr lang="en-US" sz="4700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700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‘application/opensearchdescription+xml’ ?</a:t>
            </a:r>
          </a:p>
          <a:p>
            <a:pPr marL="800100" indent="-800100"/>
            <a:r>
              <a:rPr lang="en-US" sz="3500" dirty="0">
                <a:latin typeface="Courier New"/>
                <a:cs typeface="Courier New"/>
              </a:rPr>
              <a:t>&lt;link </a:t>
            </a:r>
            <a:r>
              <a:rPr lang="en-US" sz="3500" b="1" dirty="0">
                <a:solidFill>
                  <a:srgbClr val="FF0000"/>
                </a:solidFill>
                <a:latin typeface="Courier New"/>
                <a:cs typeface="Courier New"/>
              </a:rPr>
              <a:t>rel="search” type=“application/opensearchdescription+xml” </a:t>
            </a:r>
            <a:r>
              <a:rPr lang="en-US" sz="3500" dirty="0">
                <a:latin typeface="Courier New"/>
                <a:cs typeface="Courier New"/>
              </a:rPr>
              <a:t>href="http://cwic.wgiss.ceos.org/opensearch/my_dataset/granules/osdd.xml"/&gt;</a:t>
            </a:r>
          </a:p>
          <a:p>
            <a:pPr marL="2994401" lvl="1" indent="-800100"/>
            <a:endParaRPr lang="en-US" sz="3500" dirty="0"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1257102" indent="-1257102"/>
            <a:r>
              <a:rPr lang="en-US" sz="4700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6</a:t>
            </a:r>
            <a:r>
              <a:rPr lang="en-US" sz="4700" i="1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bis</a:t>
            </a:r>
            <a:r>
              <a:rPr lang="en-US" sz="4700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. If so, drill down on that result </a:t>
            </a:r>
            <a:br>
              <a:rPr lang="en-US" sz="4700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700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using the OpenSearch Description</a:t>
            </a:r>
            <a:br>
              <a:rPr lang="en-US" sz="4700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700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Document and repeat</a:t>
            </a:r>
            <a:r>
              <a:rPr lang="en-US" sz="47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…</a:t>
            </a:r>
          </a:p>
          <a:p>
            <a:pPr marL="800100" indent="-800100"/>
            <a:endParaRPr lang="en-US" sz="4700" dirty="0" smtClean="0"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800100" indent="-800100"/>
            <a:endParaRPr lang="en-US" sz="4700" dirty="0"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800100" indent="-800100"/>
            <a:endParaRPr lang="en-US" sz="4700" dirty="0"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800100" indent="-800100"/>
            <a:r>
              <a:rPr lang="en-US" sz="4700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7. Look for Browse images (rel=“icon”)…</a:t>
            </a:r>
          </a:p>
          <a:p>
            <a:pPr marL="800100" indent="-800100"/>
            <a:r>
              <a:rPr lang="en-US" sz="3500" dirty="0">
                <a:latin typeface="Courier New"/>
                <a:cs typeface="Courier New"/>
              </a:rPr>
              <a:t>&lt;link href=”foo.jpg" hreflang="en-US" </a:t>
            </a:r>
            <a:r>
              <a:rPr lang="en-US" sz="3500" b="1" dirty="0">
                <a:solidFill>
                  <a:srgbClr val="FF0000"/>
                </a:solidFill>
                <a:latin typeface="Courier New"/>
                <a:cs typeface="Courier New"/>
              </a:rPr>
              <a:t>rel="icon”</a:t>
            </a:r>
            <a:r>
              <a:rPr lang="en-US" sz="3500" dirty="0">
                <a:latin typeface="Courier New"/>
                <a:cs typeface="Courier New"/>
              </a:rPr>
              <a:t>/&gt;</a:t>
            </a:r>
            <a:endParaRPr lang="en-US" sz="3500" dirty="0"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800100" indent="-800100"/>
            <a:r>
              <a:rPr lang="en-US" sz="4700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8. Look for data to download (rel=“enclosure”)</a:t>
            </a:r>
          </a:p>
          <a:p>
            <a:pPr marL="800100" indent="-800100"/>
            <a:r>
              <a:rPr lang="en-US" sz="3500" dirty="0">
                <a:latin typeface="Courier New"/>
                <a:cs typeface="Courier New"/>
              </a:rPr>
              <a:t>&lt;link href=”foo.hdf" hreflang="en-US" </a:t>
            </a:r>
            <a:r>
              <a:rPr lang="en-US" sz="3500" b="1" dirty="0">
                <a:solidFill>
                  <a:srgbClr val="FF0000"/>
                </a:solidFill>
                <a:latin typeface="Courier New"/>
                <a:cs typeface="Courier New"/>
              </a:rPr>
              <a:t>rel=“enclosure”</a:t>
            </a:r>
            <a:r>
              <a:rPr lang="en-US" sz="3500" dirty="0">
                <a:solidFill>
                  <a:srgbClr val="FF0000"/>
                </a:solidFill>
                <a:latin typeface="Courier New"/>
                <a:cs typeface="Courier New"/>
              </a:rPr>
              <a:t>/</a:t>
            </a:r>
            <a:r>
              <a:rPr lang="en-US" sz="3500" dirty="0">
                <a:latin typeface="Courier New"/>
                <a:cs typeface="Courier New"/>
              </a:rPr>
              <a:t>&gt;</a:t>
            </a:r>
            <a:endParaRPr lang="en-US" sz="3500" dirty="0"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ourier New"/>
              <a:cs typeface="Courier New"/>
            </a:endParaRPr>
          </a:p>
          <a:p>
            <a:pPr marL="800100" indent="-800100"/>
            <a:endParaRPr lang="en-US" sz="3500" dirty="0"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2" name="Round Same Side Corner Rectangle 31"/>
          <p:cNvSpPr/>
          <p:nvPr/>
        </p:nvSpPr>
        <p:spPr>
          <a:xfrm>
            <a:off x="31131007" y="21846818"/>
            <a:ext cx="11900156" cy="2904153"/>
          </a:xfrm>
          <a:prstGeom prst="round2Same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438860" tIns="219429" rIns="438860" bIns="219429" anchor="t"/>
          <a:lstStyle/>
          <a:p>
            <a:pPr algn="r"/>
            <a:r>
              <a:rPr lang="en-US" sz="5800" b="1" spc="263" dirty="0">
                <a:effectLst>
                  <a:outerShdw blurRad="50800" dist="38100" dir="2700000" algn="tl" rotWithShape="0">
                    <a:srgbClr val="000000">
                      <a:alpha val="28000"/>
                    </a:srgbClr>
                  </a:outerShdw>
                </a:effectLst>
              </a:rPr>
              <a:t>Documentation and Support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1144231" y="23426091"/>
            <a:ext cx="11900156" cy="707466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38860" tIns="219429" rIns="438860" bIns="219429" numCol="1" anchor="t"/>
          <a:lstStyle/>
          <a:p>
            <a:r>
              <a:rPr lang="en-US" sz="47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OpenSearch Specification:</a:t>
            </a:r>
          </a:p>
          <a:p>
            <a:r>
              <a:rPr lang="en-US" sz="35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ourier New"/>
                <a:cs typeface="Courier New"/>
              </a:rPr>
              <a:t>opensearch.org/Specifications/OpenSearch</a:t>
            </a:r>
          </a:p>
          <a:p>
            <a:endParaRPr lang="en-US" sz="47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sz="47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ESIP OpenSearch Best Practices:</a:t>
            </a:r>
          </a:p>
          <a:p>
            <a:r>
              <a:rPr lang="en-US" sz="35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ourier New"/>
                <a:cs typeface="Courier New"/>
              </a:rPr>
              <a:t>wiki.esipfed.org/index.php/File:ESIP_OpenSearch_Best_Practices.docx</a:t>
            </a:r>
          </a:p>
          <a:p>
            <a:endParaRPr lang="en-US" sz="47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sz="47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CWIC OpenSearch Best Practices:</a:t>
            </a:r>
          </a:p>
          <a:p>
            <a:r>
              <a:rPr lang="en-US" sz="35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ourier New"/>
                <a:cs typeface="Courier New"/>
              </a:rPr>
              <a:t>wiki.earthdata.nasa.gov/display/CWIC/CWIC+Open+Search+Best+Practices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84037" y="1063666"/>
            <a:ext cx="43891195" cy="4169817"/>
            <a:chOff x="98043" y="1181848"/>
            <a:chExt cx="51206394" cy="4633130"/>
          </a:xfrm>
        </p:grpSpPr>
        <p:sp>
          <p:nvSpPr>
            <p:cNvPr id="17" name="TextBox 16"/>
            <p:cNvSpPr txBox="1"/>
            <p:nvPr/>
          </p:nvSpPr>
          <p:spPr>
            <a:xfrm>
              <a:off x="98043" y="1648444"/>
              <a:ext cx="51206394" cy="2204197"/>
            </a:xfrm>
            <a:prstGeom prst="rect">
              <a:avLst/>
            </a:prstGeom>
            <a:noFill/>
          </p:spPr>
          <p:txBody>
            <a:bodyPr wrap="square" lIns="501554" tIns="250776" rIns="501554" bIns="250776" rtlCol="0">
              <a:spAutoFit/>
            </a:bodyPr>
            <a:lstStyle/>
            <a:p>
              <a:pPr algn="ctr"/>
              <a:r>
                <a:rPr lang="en-US" sz="9600" b="1" dirty="0"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</a:rPr>
                <a:t>OpenSearch: the data search API for everyone</a:t>
              </a:r>
            </a:p>
          </p:txBody>
        </p:sp>
        <p:pic>
          <p:nvPicPr>
            <p:cNvPr id="24" name="Picture 23" descr="Nasa-logo.gif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62094" y="1181848"/>
              <a:ext cx="4826567" cy="3935493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5988661" y="4448617"/>
              <a:ext cx="39425158" cy="1366361"/>
            </a:xfrm>
            <a:prstGeom prst="rect">
              <a:avLst/>
            </a:prstGeom>
            <a:noFill/>
          </p:spPr>
          <p:txBody>
            <a:bodyPr wrap="square" lIns="501554" tIns="250776" rIns="501554" bIns="250776" rtlCol="0">
              <a:spAutoFit/>
            </a:bodyPr>
            <a:lstStyle/>
            <a:p>
              <a:pPr algn="ctr"/>
              <a:r>
                <a:rPr lang="en-US" sz="4700" dirty="0"/>
                <a:t>Authors: Doug Newman (</a:t>
              </a:r>
              <a:r>
                <a:rPr lang="en-US" sz="4700" dirty="0">
                  <a:hlinkClick r:id="rId7"/>
                </a:rPr>
                <a:t>douglas.j.newman@nasa.gov</a:t>
              </a:r>
              <a:r>
                <a:rPr lang="en-US" sz="4700" dirty="0"/>
                <a:t>), Dr Christopher Lynnes (</a:t>
              </a:r>
              <a:r>
                <a:rPr lang="en-US" sz="4700" dirty="0">
                  <a:hlinkClick r:id="rId8" action="ppaction://hlinkfile"/>
                </a:rPr>
                <a:t>christopher.s.lynnes@nasa.gov</a:t>
              </a:r>
              <a:r>
                <a:rPr lang="en-US" sz="4700" dirty="0"/>
                <a:t>)</a:t>
              </a:r>
            </a:p>
          </p:txBody>
        </p:sp>
        <p:pic>
          <p:nvPicPr>
            <p:cNvPr id="60" name="Picture 59" descr="ESIP-logo.jp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4685181" y="1648444"/>
              <a:ext cx="5522995" cy="3172979"/>
            </a:xfrm>
            <a:prstGeom prst="rect">
              <a:avLst/>
            </a:prstGeom>
          </p:spPr>
        </p:pic>
      </p:grpSp>
      <p:grpSp>
        <p:nvGrpSpPr>
          <p:cNvPr id="98" name="Group 97"/>
          <p:cNvGrpSpPr/>
          <p:nvPr/>
        </p:nvGrpSpPr>
        <p:grpSpPr>
          <a:xfrm>
            <a:off x="23175648" y="23037923"/>
            <a:ext cx="7010077" cy="3973554"/>
            <a:chOff x="457200" y="1695065"/>
            <a:chExt cx="8170762" cy="4410924"/>
          </a:xfrm>
        </p:grpSpPr>
        <p:sp>
          <p:nvSpPr>
            <p:cNvPr id="99" name="Pentagon 98"/>
            <p:cNvSpPr/>
            <p:nvPr/>
          </p:nvSpPr>
          <p:spPr>
            <a:xfrm>
              <a:off x="5767246" y="2962045"/>
              <a:ext cx="2250098" cy="429454"/>
            </a:xfrm>
            <a:prstGeom prst="homePlate">
              <a:avLst>
                <a:gd name="adj" fmla="val 0"/>
              </a:avLst>
            </a:prstGeom>
            <a:ln>
              <a:solidFill>
                <a:schemeClr val="tx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Franklin Gothic Book (Body)"/>
                  <a:cs typeface="Franklin Gothic Book (Body)"/>
                </a:rPr>
                <a:t>HTTP GET Request</a:t>
              </a:r>
            </a:p>
          </p:txBody>
        </p:sp>
        <p:sp>
          <p:nvSpPr>
            <p:cNvPr id="100" name="Pentagon 99"/>
            <p:cNvSpPr/>
            <p:nvPr/>
          </p:nvSpPr>
          <p:spPr>
            <a:xfrm>
              <a:off x="457203" y="3750711"/>
              <a:ext cx="3471333" cy="429454"/>
            </a:xfrm>
            <a:prstGeom prst="homePlate">
              <a:avLst>
                <a:gd name="adj" fmla="val 0"/>
              </a:avLst>
            </a:prstGeom>
            <a:ln>
              <a:solidFill>
                <a:schemeClr val="tx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HTTP Response</a:t>
              </a:r>
            </a:p>
          </p:txBody>
        </p:sp>
        <p:grpSp>
          <p:nvGrpSpPr>
            <p:cNvPr id="101" name="Group 42"/>
            <p:cNvGrpSpPr/>
            <p:nvPr/>
          </p:nvGrpSpPr>
          <p:grpSpPr>
            <a:xfrm>
              <a:off x="457200" y="4609619"/>
              <a:ext cx="1735668" cy="1496370"/>
              <a:chOff x="191488" y="4871355"/>
              <a:chExt cx="1735668" cy="1688630"/>
            </a:xfrm>
          </p:grpSpPr>
          <p:sp>
            <p:nvSpPr>
              <p:cNvPr id="131" name="Rectangle 14"/>
              <p:cNvSpPr/>
              <p:nvPr/>
            </p:nvSpPr>
            <p:spPr>
              <a:xfrm>
                <a:off x="191490" y="4871355"/>
                <a:ext cx="1735666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Atom Entry 1</a:t>
                </a:r>
              </a:p>
            </p:txBody>
          </p:sp>
          <p:sp>
            <p:nvSpPr>
              <p:cNvPr id="132" name="Rectangle 17"/>
              <p:cNvSpPr/>
              <p:nvPr/>
            </p:nvSpPr>
            <p:spPr>
              <a:xfrm>
                <a:off x="191489" y="5209081"/>
                <a:ext cx="1735665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Metadata Link</a:t>
                </a:r>
              </a:p>
            </p:txBody>
          </p:sp>
          <p:sp>
            <p:nvSpPr>
              <p:cNvPr id="133" name="Rectangle 18"/>
              <p:cNvSpPr/>
              <p:nvPr/>
            </p:nvSpPr>
            <p:spPr>
              <a:xfrm>
                <a:off x="191489" y="5884533"/>
                <a:ext cx="1735665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Data Link</a:t>
                </a: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191489" y="5546807"/>
                <a:ext cx="1735665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Search Link</a:t>
                </a: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191488" y="6222259"/>
                <a:ext cx="1735667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Documentation Link</a:t>
                </a:r>
              </a:p>
            </p:txBody>
          </p:sp>
        </p:grpSp>
        <p:sp>
          <p:nvSpPr>
            <p:cNvPr id="102" name="Rectangle 101"/>
            <p:cNvSpPr/>
            <p:nvPr/>
          </p:nvSpPr>
          <p:spPr>
            <a:xfrm>
              <a:off x="2192870" y="4609619"/>
              <a:ext cx="1735666" cy="299274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Atom Entry 2</a:t>
              </a: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192869" y="4908893"/>
              <a:ext cx="1735665" cy="299274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Metadata Link</a:t>
              </a: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192869" y="5507441"/>
              <a:ext cx="1735665" cy="299274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Data Link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192872" y="5208167"/>
              <a:ext cx="1735665" cy="299274"/>
            </a:xfrm>
            <a:prstGeom prst="rect">
              <a:avLst/>
            </a:prstGeom>
            <a:solidFill>
              <a:srgbClr val="B7DEE8"/>
            </a:solidFill>
            <a:ln>
              <a:solidFill>
                <a:schemeClr val="tx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Search Link</a:t>
              </a: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192868" y="5806715"/>
              <a:ext cx="1735667" cy="299274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Documentation Link</a:t>
              </a:r>
            </a:p>
          </p:txBody>
        </p:sp>
        <p:sp>
          <p:nvSpPr>
            <p:cNvPr id="107" name="Pentagon 106"/>
            <p:cNvSpPr/>
            <p:nvPr/>
          </p:nvSpPr>
          <p:spPr>
            <a:xfrm>
              <a:off x="457201" y="4180165"/>
              <a:ext cx="3471336" cy="429454"/>
            </a:xfrm>
            <a:prstGeom prst="homePlate">
              <a:avLst>
                <a:gd name="adj" fmla="val 0"/>
              </a:avLst>
            </a:prstGeom>
            <a:ln>
              <a:solidFill>
                <a:schemeClr val="tx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Parent ATOM Feed</a:t>
              </a:r>
            </a:p>
          </p:txBody>
        </p:sp>
        <p:sp>
          <p:nvSpPr>
            <p:cNvPr id="108" name="Down Arrow 107"/>
            <p:cNvSpPr/>
            <p:nvPr/>
          </p:nvSpPr>
          <p:spPr>
            <a:xfrm>
              <a:off x="6649975" y="2371837"/>
              <a:ext cx="484632" cy="590209"/>
            </a:xfrm>
            <a:prstGeom prst="downArrow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09" name="Group 42"/>
            <p:cNvGrpSpPr/>
            <p:nvPr/>
          </p:nvGrpSpPr>
          <p:grpSpPr>
            <a:xfrm>
              <a:off x="5156625" y="3750711"/>
              <a:ext cx="3471337" cy="2355278"/>
              <a:chOff x="191485" y="3767293"/>
              <a:chExt cx="3471337" cy="2657894"/>
            </a:xfrm>
          </p:grpSpPr>
          <p:sp>
            <p:nvSpPr>
              <p:cNvPr id="117" name="Pentagon 116"/>
              <p:cNvSpPr/>
              <p:nvPr/>
            </p:nvSpPr>
            <p:spPr>
              <a:xfrm>
                <a:off x="191488" y="3767293"/>
                <a:ext cx="3471333" cy="484632"/>
              </a:xfrm>
              <a:prstGeom prst="homePlate">
                <a:avLst>
                  <a:gd name="adj" fmla="val 0"/>
                </a:avLst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HTTP Response</a:t>
                </a:r>
              </a:p>
            </p:txBody>
          </p:sp>
          <p:grpSp>
            <p:nvGrpSpPr>
              <p:cNvPr id="118" name="Group 42"/>
              <p:cNvGrpSpPr/>
              <p:nvPr/>
            </p:nvGrpSpPr>
            <p:grpSpPr>
              <a:xfrm>
                <a:off x="191485" y="4736557"/>
                <a:ext cx="1735668" cy="1688630"/>
                <a:chOff x="191488" y="4871355"/>
                <a:chExt cx="1735668" cy="1688630"/>
              </a:xfrm>
            </p:grpSpPr>
            <p:sp>
              <p:nvSpPr>
                <p:cNvPr id="126" name="Rectangle 125"/>
                <p:cNvSpPr/>
                <p:nvPr/>
              </p:nvSpPr>
              <p:spPr>
                <a:xfrm>
                  <a:off x="191490" y="4871355"/>
                  <a:ext cx="1735666" cy="337726"/>
                </a:xfrm>
                <a:prstGeom prst="rect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/>
                    <a:t>Atom Entry 1</a:t>
                  </a: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191489" y="5209081"/>
                  <a:ext cx="1735665" cy="337726"/>
                </a:xfrm>
                <a:prstGeom prst="rect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/>
                    <a:t>Metadata Link</a:t>
                  </a:r>
                </a:p>
              </p:txBody>
            </p:sp>
            <p:sp>
              <p:nvSpPr>
                <p:cNvPr id="128" name="Rectangle 127"/>
                <p:cNvSpPr/>
                <p:nvPr/>
              </p:nvSpPr>
              <p:spPr>
                <a:xfrm>
                  <a:off x="191489" y="5884533"/>
                  <a:ext cx="1735665" cy="337726"/>
                </a:xfrm>
                <a:prstGeom prst="rect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/>
                    <a:t>Data Link</a:t>
                  </a:r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191489" y="5546807"/>
                  <a:ext cx="1735665" cy="337726"/>
                </a:xfrm>
                <a:prstGeom prst="rect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/>
                    <a:t>Search Link</a:t>
                  </a:r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191488" y="6222259"/>
                  <a:ext cx="1735667" cy="337726"/>
                </a:xfrm>
                <a:prstGeom prst="rect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/>
                    <a:t>Documentation Link</a:t>
                  </a:r>
                </a:p>
              </p:txBody>
            </p:sp>
          </p:grpSp>
          <p:grpSp>
            <p:nvGrpSpPr>
              <p:cNvPr id="119" name="Group 50"/>
              <p:cNvGrpSpPr/>
              <p:nvPr/>
            </p:nvGrpSpPr>
            <p:grpSpPr>
              <a:xfrm>
                <a:off x="1927153" y="4736557"/>
                <a:ext cx="1735668" cy="1688630"/>
                <a:chOff x="191488" y="4871355"/>
                <a:chExt cx="1735668" cy="1688630"/>
              </a:xfrm>
            </p:grpSpPr>
            <p:sp>
              <p:nvSpPr>
                <p:cNvPr id="121" name="Rectangle 120"/>
                <p:cNvSpPr/>
                <p:nvPr/>
              </p:nvSpPr>
              <p:spPr>
                <a:xfrm>
                  <a:off x="191490" y="4871355"/>
                  <a:ext cx="1735666" cy="337726"/>
                </a:xfrm>
                <a:prstGeom prst="rect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/>
                    <a:t>Atom Entry 2</a:t>
                  </a:r>
                </a:p>
              </p:txBody>
            </p:sp>
            <p:sp>
              <p:nvSpPr>
                <p:cNvPr id="122" name="Rectangle 121"/>
                <p:cNvSpPr/>
                <p:nvPr/>
              </p:nvSpPr>
              <p:spPr>
                <a:xfrm>
                  <a:off x="191489" y="5209081"/>
                  <a:ext cx="1735665" cy="337726"/>
                </a:xfrm>
                <a:prstGeom prst="rect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/>
                    <a:t>Metadata Link</a:t>
                  </a:r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191489" y="5884533"/>
                  <a:ext cx="1735665" cy="337726"/>
                </a:xfrm>
                <a:prstGeom prst="rect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/>
                    <a:t>Data Link</a:t>
                  </a:r>
                </a:p>
              </p:txBody>
            </p:sp>
            <p:sp>
              <p:nvSpPr>
                <p:cNvPr id="124" name="Rectangle 123"/>
                <p:cNvSpPr/>
                <p:nvPr/>
              </p:nvSpPr>
              <p:spPr>
                <a:xfrm>
                  <a:off x="191489" y="5546807"/>
                  <a:ext cx="1735665" cy="337726"/>
                </a:xfrm>
                <a:prstGeom prst="rect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/>
                    <a:t>Search Link</a:t>
                  </a:r>
                </a:p>
              </p:txBody>
            </p:sp>
            <p:sp>
              <p:nvSpPr>
                <p:cNvPr id="125" name="Rectangle 124"/>
                <p:cNvSpPr/>
                <p:nvPr/>
              </p:nvSpPr>
              <p:spPr>
                <a:xfrm>
                  <a:off x="191488" y="6222259"/>
                  <a:ext cx="1735667" cy="337726"/>
                </a:xfrm>
                <a:prstGeom prst="rect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/>
                    <a:t>Documentation Link</a:t>
                  </a:r>
                </a:p>
              </p:txBody>
            </p:sp>
          </p:grpSp>
          <p:sp>
            <p:nvSpPr>
              <p:cNvPr id="120" name="Pentagon 119"/>
              <p:cNvSpPr/>
              <p:nvPr/>
            </p:nvSpPr>
            <p:spPr>
              <a:xfrm>
                <a:off x="191486" y="4251925"/>
                <a:ext cx="3471336" cy="484632"/>
              </a:xfrm>
              <a:prstGeom prst="homePlate">
                <a:avLst>
                  <a:gd name="adj" fmla="val 0"/>
                </a:avLst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Child ATOM Feed</a:t>
                </a:r>
              </a:p>
            </p:txBody>
          </p:sp>
        </p:grpSp>
        <p:sp>
          <p:nvSpPr>
            <p:cNvPr id="110" name="Down Arrow 109"/>
            <p:cNvSpPr/>
            <p:nvPr/>
          </p:nvSpPr>
          <p:spPr>
            <a:xfrm>
              <a:off x="6649975" y="3391499"/>
              <a:ext cx="484632" cy="359212"/>
            </a:xfrm>
            <a:prstGeom prst="downArrow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Pentagon 110"/>
            <p:cNvSpPr/>
            <p:nvPr/>
          </p:nvSpPr>
          <p:spPr>
            <a:xfrm>
              <a:off x="1067821" y="2962045"/>
              <a:ext cx="2250098" cy="429454"/>
            </a:xfrm>
            <a:prstGeom prst="homePlate">
              <a:avLst>
                <a:gd name="adj" fmla="val 0"/>
              </a:avLst>
            </a:prstGeom>
            <a:ln>
              <a:solidFill>
                <a:schemeClr val="tx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HTTP GET Request</a:t>
              </a:r>
            </a:p>
          </p:txBody>
        </p:sp>
        <p:sp>
          <p:nvSpPr>
            <p:cNvPr id="112" name="Down Arrow 111"/>
            <p:cNvSpPr/>
            <p:nvPr/>
          </p:nvSpPr>
          <p:spPr>
            <a:xfrm>
              <a:off x="1950550" y="2371837"/>
              <a:ext cx="484632" cy="590209"/>
            </a:xfrm>
            <a:prstGeom prst="downArrow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Down Arrow 112"/>
            <p:cNvSpPr/>
            <p:nvPr/>
          </p:nvSpPr>
          <p:spPr>
            <a:xfrm>
              <a:off x="1950550" y="3391499"/>
              <a:ext cx="484632" cy="359212"/>
            </a:xfrm>
            <a:prstGeom prst="downArrow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Oval 113"/>
            <p:cNvSpPr/>
            <p:nvPr/>
          </p:nvSpPr>
          <p:spPr>
            <a:xfrm>
              <a:off x="457203" y="1695065"/>
              <a:ext cx="3471333" cy="785263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Parent OSDD</a:t>
              </a:r>
            </a:p>
          </p:txBody>
        </p:sp>
        <p:sp>
          <p:nvSpPr>
            <p:cNvPr id="115" name="Oval 114"/>
            <p:cNvSpPr/>
            <p:nvPr/>
          </p:nvSpPr>
          <p:spPr>
            <a:xfrm>
              <a:off x="5156624" y="1695065"/>
              <a:ext cx="3471337" cy="785263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Child OSDD</a:t>
              </a:r>
            </a:p>
          </p:txBody>
        </p:sp>
        <p:cxnSp>
          <p:nvCxnSpPr>
            <p:cNvPr id="116" name="Elbow Connector 115"/>
            <p:cNvCxnSpPr>
              <a:stCxn id="105" idx="3"/>
              <a:endCxn id="115" idx="2"/>
            </p:cNvCxnSpPr>
            <p:nvPr/>
          </p:nvCxnSpPr>
          <p:spPr>
            <a:xfrm flipV="1">
              <a:off x="3928537" y="2087697"/>
              <a:ext cx="1228087" cy="3270107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oup 135"/>
          <p:cNvGrpSpPr/>
          <p:nvPr/>
        </p:nvGrpSpPr>
        <p:grpSpPr>
          <a:xfrm>
            <a:off x="20727459" y="13837619"/>
            <a:ext cx="8831503" cy="3576179"/>
            <a:chOff x="457201" y="3460252"/>
            <a:chExt cx="8023451" cy="2826415"/>
          </a:xfrm>
        </p:grpSpPr>
        <p:grpSp>
          <p:nvGrpSpPr>
            <p:cNvPr id="137" name="Group 30"/>
            <p:cNvGrpSpPr/>
            <p:nvPr/>
          </p:nvGrpSpPr>
          <p:grpSpPr>
            <a:xfrm>
              <a:off x="457201" y="4788857"/>
              <a:ext cx="2942894" cy="1497810"/>
              <a:chOff x="457200" y="3533363"/>
              <a:chExt cx="2942894" cy="1497810"/>
            </a:xfrm>
          </p:grpSpPr>
          <p:sp>
            <p:nvSpPr>
              <p:cNvPr id="156" name="Pentagon 155"/>
              <p:cNvSpPr/>
              <p:nvPr/>
            </p:nvSpPr>
            <p:spPr>
              <a:xfrm>
                <a:off x="457200" y="3533363"/>
                <a:ext cx="2942893" cy="484632"/>
              </a:xfrm>
              <a:prstGeom prst="homePlate">
                <a:avLst>
                  <a:gd name="adj" fmla="val 0"/>
                </a:avLst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HTTP GET Request</a:t>
                </a:r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457201" y="4017995"/>
                <a:ext cx="2942893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/>
                  <a:t>keyword = air temperature</a:t>
                </a:r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457201" y="4355721"/>
                <a:ext cx="2942893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/>
                  <a:t>bounding_box = 39.1 -96.6 39.1 -96.6 </a:t>
                </a: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457201" y="4693447"/>
                <a:ext cx="2942893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/>
                  <a:t>start_date = 2013-11-13T00:00:00Z </a:t>
                </a:r>
              </a:p>
            </p:txBody>
          </p:sp>
        </p:grpSp>
        <p:grpSp>
          <p:nvGrpSpPr>
            <p:cNvPr id="138" name="Group 31"/>
            <p:cNvGrpSpPr/>
            <p:nvPr/>
          </p:nvGrpSpPr>
          <p:grpSpPr>
            <a:xfrm>
              <a:off x="5579738" y="3775679"/>
              <a:ext cx="2900914" cy="2510988"/>
              <a:chOff x="5579736" y="3533363"/>
              <a:chExt cx="2900914" cy="2510988"/>
            </a:xfrm>
          </p:grpSpPr>
          <p:sp>
            <p:nvSpPr>
              <p:cNvPr id="143" name="Pentagon 142"/>
              <p:cNvSpPr/>
              <p:nvPr/>
            </p:nvSpPr>
            <p:spPr>
              <a:xfrm>
                <a:off x="5579737" y="3533363"/>
                <a:ext cx="2900913" cy="484632"/>
              </a:xfrm>
              <a:prstGeom prst="homePlate">
                <a:avLst>
                  <a:gd name="adj" fmla="val 0"/>
                </a:avLst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HTTP Response</a:t>
                </a: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5579736" y="4017995"/>
                <a:ext cx="1450457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ID</a:t>
                </a: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5579737" y="4355721"/>
                <a:ext cx="1450456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Spatial Extent</a:t>
                </a:r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5579737" y="4693447"/>
                <a:ext cx="1450456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Temporal Extent</a:t>
                </a:r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5579737" y="5031173"/>
                <a:ext cx="1450456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Metadata Link</a:t>
                </a: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5579737" y="5706625"/>
                <a:ext cx="1450456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Data Link</a:t>
                </a: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5579737" y="5368899"/>
                <a:ext cx="1450456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Search Link</a:t>
                </a: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7030193" y="4017995"/>
                <a:ext cx="1450457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ID</a:t>
                </a: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7030194" y="4355721"/>
                <a:ext cx="1450456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Spatial Extent</a:t>
                </a: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7030194" y="4693447"/>
                <a:ext cx="1450456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Temporal Extent</a:t>
                </a: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7030194" y="5031173"/>
                <a:ext cx="1450456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Metadata Link</a:t>
                </a: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7030194" y="5706625"/>
                <a:ext cx="1450456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Data Link</a:t>
                </a: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7030194" y="5368899"/>
                <a:ext cx="1450456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Search Link</a:t>
                </a:r>
              </a:p>
            </p:txBody>
          </p:sp>
        </p:grpSp>
        <p:sp>
          <p:nvSpPr>
            <p:cNvPr id="139" name="Right Arrow 138"/>
            <p:cNvSpPr/>
            <p:nvPr/>
          </p:nvSpPr>
          <p:spPr>
            <a:xfrm>
              <a:off x="3940108" y="5368899"/>
              <a:ext cx="978408" cy="484632"/>
            </a:xfrm>
            <a:prstGeom prst="rightArrow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0" name="Group 36"/>
            <p:cNvGrpSpPr/>
            <p:nvPr/>
          </p:nvGrpSpPr>
          <p:grpSpPr>
            <a:xfrm>
              <a:off x="457202" y="3460252"/>
              <a:ext cx="2942893" cy="1328605"/>
              <a:chOff x="457202" y="3460252"/>
              <a:chExt cx="2942893" cy="1328605"/>
            </a:xfrm>
          </p:grpSpPr>
          <p:sp>
            <p:nvSpPr>
              <p:cNvPr id="141" name="Oval 140"/>
              <p:cNvSpPr/>
              <p:nvPr/>
            </p:nvSpPr>
            <p:spPr>
              <a:xfrm>
                <a:off x="457202" y="3460252"/>
                <a:ext cx="2942893" cy="997775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OpenSearch Descriptor Document</a:t>
                </a:r>
              </a:p>
            </p:txBody>
          </p:sp>
          <p:sp>
            <p:nvSpPr>
              <p:cNvPr id="142" name="Right Arrow 141"/>
              <p:cNvSpPr/>
              <p:nvPr/>
            </p:nvSpPr>
            <p:spPr>
              <a:xfrm rot="5400000">
                <a:off x="1770862" y="4386542"/>
                <a:ext cx="319998" cy="484632"/>
              </a:xfrm>
              <a:prstGeom prst="rightArrow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2339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8323</TotalTime>
  <Words>660</Words>
  <Application>Microsoft Macintosh PowerPoint</Application>
  <PresentationFormat>Custom</PresentationFormat>
  <Paragraphs>126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Raythen - NASA ECHO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Cechini</dc:creator>
  <cp:lastModifiedBy>Doug Newman</cp:lastModifiedBy>
  <cp:revision>149</cp:revision>
  <cp:lastPrinted>2014-06-26T22:12:47Z</cp:lastPrinted>
  <dcterms:created xsi:type="dcterms:W3CDTF">2014-06-27T12:04:59Z</dcterms:created>
  <dcterms:modified xsi:type="dcterms:W3CDTF">2014-06-27T12:21:31Z</dcterms:modified>
</cp:coreProperties>
</file>