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algn="l" defTabSz="4387850"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4387850"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4387850"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4387850"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4387850"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ews, Tiffany J. (LARC-E301)[BOOZ ALLEN HAMILTON INC]"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C37"/>
    <a:srgbClr val="2432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05" autoAdjust="0"/>
  </p:normalViewPr>
  <p:slideViewPr>
    <p:cSldViewPr>
      <p:cViewPr>
        <p:scale>
          <a:sx n="66" d="100"/>
          <a:sy n="66" d="100"/>
        </p:scale>
        <p:origin x="6328" y="-104"/>
      </p:cViewPr>
      <p:guideLst>
        <p:guide orient="horz" pos="11664"/>
        <p:guide pos="147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13T15:28:51.994" idx="1">
    <p:pos x="6992" y="10672"/>
    <p:text>Mike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a:defRPr sz="1200">
                <a:ea typeface="ＭＳ Ｐゴシック" pitchFamily="-110" charset="-128"/>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B2103917-8335-E84C-82B3-3F2D622158BD}" type="datetime1">
              <a:rPr lang="en-US"/>
              <a:pPr>
                <a:defRPr/>
              </a:pPr>
              <a:t>6/26/13</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a:defRPr sz="1200">
                <a:ea typeface="ＭＳ Ｐゴシック" pitchFamily="-110" charset="-128"/>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EF61452B-8A6F-F141-B25A-2F455E28DD02}" type="slidenum">
              <a:rPr lang="en-US"/>
              <a:pPr>
                <a:defRPr/>
              </a:pPr>
              <a:t>‹#›</a:t>
            </a:fld>
            <a:endParaRPr lang="en-US"/>
          </a:p>
        </p:txBody>
      </p:sp>
    </p:spTree>
    <p:extLst>
      <p:ext uri="{BB962C8B-B14F-4D97-AF65-F5344CB8AC3E}">
        <p14:creationId xmlns:p14="http://schemas.microsoft.com/office/powerpoint/2010/main" val="2518811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defTabSz="447251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pPr>
              <a:defRPr/>
            </a:pPr>
            <a:fld id="{71C7C500-6E27-B64B-88CF-71B2D10F7974}" type="datetime1">
              <a:rPr lang="en-US"/>
              <a:pPr>
                <a:defRPr/>
              </a:pPr>
              <a:t>6/26/13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defTabSz="4472513"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pPr>
              <a:defRPr/>
            </a:pPr>
            <a:fld id="{957C4304-A2DD-7A4C-B052-0F506C444A16}" type="slidenum">
              <a:rPr lang="en-US"/>
              <a:pPr>
                <a:defRPr/>
              </a:pPr>
              <a:t>‹#›</a:t>
            </a:fld>
            <a:endParaRPr lang="en-US"/>
          </a:p>
        </p:txBody>
      </p:sp>
    </p:spTree>
    <p:extLst>
      <p:ext uri="{BB962C8B-B14F-4D97-AF65-F5344CB8AC3E}">
        <p14:creationId xmlns:p14="http://schemas.microsoft.com/office/powerpoint/2010/main" val="1122448843"/>
      </p:ext>
    </p:extLst>
  </p:cSld>
  <p:clrMap bg1="lt1" tx1="dk1" bg2="lt2" tx2="dk2" accent1="accent1" accent2="accent2" accent3="accent3" accent4="accent4" accent5="accent5" accent6="accent6" hlink="hlink" folHlink="folHlink"/>
  <p:notesStyle>
    <a:lvl1pPr algn="l" defTabSz="4387850" rtl="0" eaLnBrk="0" fontAlgn="base" hangingPunct="0">
      <a:spcBef>
        <a:spcPct val="30000"/>
      </a:spcBef>
      <a:spcAft>
        <a:spcPct val="0"/>
      </a:spcAft>
      <a:defRPr sz="5800" kern="1200">
        <a:solidFill>
          <a:schemeClr val="tx1"/>
        </a:solidFill>
        <a:latin typeface="+mn-lt"/>
        <a:ea typeface="ＭＳ Ｐゴシック" pitchFamily="-110" charset="-128"/>
        <a:cs typeface="ＭＳ Ｐゴシック" charset="0"/>
      </a:defRPr>
    </a:lvl1pPr>
    <a:lvl2pPr marL="2193925" algn="l" defTabSz="4387850" rtl="0" eaLnBrk="0" fontAlgn="base" hangingPunct="0">
      <a:spcBef>
        <a:spcPct val="30000"/>
      </a:spcBef>
      <a:spcAft>
        <a:spcPct val="0"/>
      </a:spcAft>
      <a:defRPr sz="5800" kern="1200">
        <a:solidFill>
          <a:schemeClr val="tx1"/>
        </a:solidFill>
        <a:latin typeface="+mn-lt"/>
        <a:ea typeface="ＭＳ Ｐゴシック" pitchFamily="-110" charset="-128"/>
        <a:cs typeface="+mn-cs"/>
      </a:defRPr>
    </a:lvl2pPr>
    <a:lvl3pPr marL="4387850" algn="l" defTabSz="4387850" rtl="0" eaLnBrk="0" fontAlgn="base" hangingPunct="0">
      <a:spcBef>
        <a:spcPct val="30000"/>
      </a:spcBef>
      <a:spcAft>
        <a:spcPct val="0"/>
      </a:spcAft>
      <a:defRPr sz="5800" kern="1200">
        <a:solidFill>
          <a:schemeClr val="tx1"/>
        </a:solidFill>
        <a:latin typeface="+mn-lt"/>
        <a:ea typeface="ＭＳ Ｐゴシック" pitchFamily="-110" charset="-128"/>
        <a:cs typeface="+mn-cs"/>
      </a:defRPr>
    </a:lvl3pPr>
    <a:lvl4pPr marL="6583363" algn="l" defTabSz="4387850" rtl="0" eaLnBrk="0" fontAlgn="base" hangingPunct="0">
      <a:spcBef>
        <a:spcPct val="30000"/>
      </a:spcBef>
      <a:spcAft>
        <a:spcPct val="0"/>
      </a:spcAft>
      <a:defRPr sz="5800" kern="1200">
        <a:solidFill>
          <a:schemeClr val="tx1"/>
        </a:solidFill>
        <a:latin typeface="+mn-lt"/>
        <a:ea typeface="ＭＳ Ｐゴシック" pitchFamily="-110" charset="-128"/>
        <a:cs typeface="+mn-cs"/>
      </a:defRPr>
    </a:lvl4pPr>
    <a:lvl5pPr marL="8777288" algn="l" defTabSz="4387850" rtl="0" eaLnBrk="0" fontAlgn="base" hangingPunct="0">
      <a:spcBef>
        <a:spcPct val="30000"/>
      </a:spcBef>
      <a:spcAft>
        <a:spcPct val="0"/>
      </a:spcAft>
      <a:defRPr sz="5800" kern="1200">
        <a:solidFill>
          <a:schemeClr val="tx1"/>
        </a:solidFill>
        <a:latin typeface="+mn-lt"/>
        <a:ea typeface="ＭＳ Ｐゴシック" pitchFamily="-110" charset="-128"/>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fld id="{9B57788B-7FCD-A143-A73E-950AC8B56BE1}" type="slidenum">
              <a:rPr lang="en-US" sz="1200">
                <a:latin typeface="Calibri" charset="0"/>
              </a:rPr>
              <a:pPr eaLnBrk="1" hangingPunct="1"/>
              <a:t>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919F4D-30ED-8346-9B1B-228DB6B2EA51}" type="datetime1">
              <a:rPr lang="en-US"/>
              <a:pPr>
                <a:defRPr/>
              </a:pPr>
              <a:t>6/26/13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008B27-3AE3-2D41-95C3-0BE8FB4C9ED0}" type="slidenum">
              <a:rPr lang="en-US"/>
              <a:pPr>
                <a:defRPr/>
              </a:pPr>
              <a:t>‹#›</a:t>
            </a:fld>
            <a:endParaRPr lang="en-US"/>
          </a:p>
        </p:txBody>
      </p:sp>
    </p:spTree>
    <p:extLst>
      <p:ext uri="{BB962C8B-B14F-4D97-AF65-F5344CB8AC3E}">
        <p14:creationId xmlns:p14="http://schemas.microsoft.com/office/powerpoint/2010/main" val="316212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18E925-6FDC-1A46-8128-16ED4BFAAABB}" type="datetime1">
              <a:rPr lang="en-US"/>
              <a:pPr>
                <a:defRPr/>
              </a:pPr>
              <a:t>6/26/13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088AD3-A488-6742-B756-07ED26D6EBA9}" type="slidenum">
              <a:rPr lang="en-US"/>
              <a:pPr>
                <a:defRPr/>
              </a:pPr>
              <a:t>‹#›</a:t>
            </a:fld>
            <a:endParaRPr lang="en-US"/>
          </a:p>
        </p:txBody>
      </p:sp>
    </p:spTree>
    <p:extLst>
      <p:ext uri="{BB962C8B-B14F-4D97-AF65-F5344CB8AC3E}">
        <p14:creationId xmlns:p14="http://schemas.microsoft.com/office/powerpoint/2010/main" val="378081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3256D1-D046-C441-967A-63DB376C2114}" type="datetime1">
              <a:rPr lang="en-US"/>
              <a:pPr>
                <a:defRPr/>
              </a:pPr>
              <a:t>6/26/13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CD2B1-1A84-1740-9A13-8FA4E8112586}" type="slidenum">
              <a:rPr lang="en-US"/>
              <a:pPr>
                <a:defRPr/>
              </a:pPr>
              <a:t>‹#›</a:t>
            </a:fld>
            <a:endParaRPr lang="en-US"/>
          </a:p>
        </p:txBody>
      </p:sp>
    </p:spTree>
    <p:extLst>
      <p:ext uri="{BB962C8B-B14F-4D97-AF65-F5344CB8AC3E}">
        <p14:creationId xmlns:p14="http://schemas.microsoft.com/office/powerpoint/2010/main" val="405461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C2F008-D76D-924F-B4E3-A49D4DED23AE}" type="datetime1">
              <a:rPr lang="en-US"/>
              <a:pPr>
                <a:defRPr/>
              </a:pPr>
              <a:t>6/26/13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7A13-C334-1346-8397-6C4BB401A10C}" type="slidenum">
              <a:rPr lang="en-US"/>
              <a:pPr>
                <a:defRPr/>
              </a:pPr>
              <a:t>‹#›</a:t>
            </a:fld>
            <a:endParaRPr lang="en-US"/>
          </a:p>
        </p:txBody>
      </p:sp>
    </p:spTree>
    <p:extLst>
      <p:ext uri="{BB962C8B-B14F-4D97-AF65-F5344CB8AC3E}">
        <p14:creationId xmlns:p14="http://schemas.microsoft.com/office/powerpoint/2010/main" val="326486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5A1117-319F-8648-9E8F-D7A399CDDB8A}" type="datetime1">
              <a:rPr lang="en-US"/>
              <a:pPr>
                <a:defRPr/>
              </a:pPr>
              <a:t>6/26/13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79ED2-C742-2340-9040-BFE7EE5CD3D4}" type="slidenum">
              <a:rPr lang="en-US"/>
              <a:pPr>
                <a:defRPr/>
              </a:pPr>
              <a:t>‹#›</a:t>
            </a:fld>
            <a:endParaRPr lang="en-US"/>
          </a:p>
        </p:txBody>
      </p:sp>
    </p:spTree>
    <p:extLst>
      <p:ext uri="{BB962C8B-B14F-4D97-AF65-F5344CB8AC3E}">
        <p14:creationId xmlns:p14="http://schemas.microsoft.com/office/powerpoint/2010/main" val="18341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44A657-BAC1-9345-98D2-4570CD225D8C}" type="datetime1">
              <a:rPr lang="en-US"/>
              <a:pPr>
                <a:defRPr/>
              </a:pPr>
              <a:t>6/26/13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B33EFF-7FA9-714C-A243-0C1DA355C7E6}" type="slidenum">
              <a:rPr lang="en-US"/>
              <a:pPr>
                <a:defRPr/>
              </a:pPr>
              <a:t>‹#›</a:t>
            </a:fld>
            <a:endParaRPr lang="en-US"/>
          </a:p>
        </p:txBody>
      </p:sp>
    </p:spTree>
    <p:extLst>
      <p:ext uri="{BB962C8B-B14F-4D97-AF65-F5344CB8AC3E}">
        <p14:creationId xmlns:p14="http://schemas.microsoft.com/office/powerpoint/2010/main" val="10864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F63C50-4266-6F49-886D-C1CEB108D908}" type="datetime1">
              <a:rPr lang="en-US"/>
              <a:pPr>
                <a:defRPr/>
              </a:pPr>
              <a:t>6/26/13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284C3F-67A4-B34E-A1D9-A68B65EB88B3}" type="slidenum">
              <a:rPr lang="en-US"/>
              <a:pPr>
                <a:defRPr/>
              </a:pPr>
              <a:t>‹#›</a:t>
            </a:fld>
            <a:endParaRPr lang="en-US"/>
          </a:p>
        </p:txBody>
      </p:sp>
    </p:spTree>
    <p:extLst>
      <p:ext uri="{BB962C8B-B14F-4D97-AF65-F5344CB8AC3E}">
        <p14:creationId xmlns:p14="http://schemas.microsoft.com/office/powerpoint/2010/main" val="182120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A48919-9128-A04B-88F0-0263E7550483}" type="datetime1">
              <a:rPr lang="en-US"/>
              <a:pPr>
                <a:defRPr/>
              </a:pPr>
              <a:t>6/26/13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BDCB48-6FE1-7746-9E63-F70E32C3A62D}" type="slidenum">
              <a:rPr lang="en-US"/>
              <a:pPr>
                <a:defRPr/>
              </a:pPr>
              <a:t>‹#›</a:t>
            </a:fld>
            <a:endParaRPr lang="en-US"/>
          </a:p>
        </p:txBody>
      </p:sp>
    </p:spTree>
    <p:extLst>
      <p:ext uri="{BB962C8B-B14F-4D97-AF65-F5344CB8AC3E}">
        <p14:creationId xmlns:p14="http://schemas.microsoft.com/office/powerpoint/2010/main" val="425354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E57D12-D1E2-BF45-901E-05F046E70147}" type="datetime1">
              <a:rPr lang="en-US"/>
              <a:pPr>
                <a:defRPr/>
              </a:pPr>
              <a:t>6/26/13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765573-402F-C74F-B523-146C9821FE59}" type="slidenum">
              <a:rPr lang="en-US"/>
              <a:pPr>
                <a:defRPr/>
              </a:pPr>
              <a:t>‹#›</a:t>
            </a:fld>
            <a:endParaRPr lang="en-US"/>
          </a:p>
        </p:txBody>
      </p:sp>
    </p:spTree>
    <p:extLst>
      <p:ext uri="{BB962C8B-B14F-4D97-AF65-F5344CB8AC3E}">
        <p14:creationId xmlns:p14="http://schemas.microsoft.com/office/powerpoint/2010/main" val="419695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596D2-BCD8-9540-88FE-D2A975724265}" type="datetime1">
              <a:rPr lang="en-US"/>
              <a:pPr>
                <a:defRPr/>
              </a:pPr>
              <a:t>6/26/13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0512F1-AB2E-BF41-B1FD-A39186E109A2}" type="slidenum">
              <a:rPr lang="en-US"/>
              <a:pPr>
                <a:defRPr/>
              </a:pPr>
              <a:t>‹#›</a:t>
            </a:fld>
            <a:endParaRPr lang="en-US"/>
          </a:p>
        </p:txBody>
      </p:sp>
    </p:spTree>
    <p:extLst>
      <p:ext uri="{BB962C8B-B14F-4D97-AF65-F5344CB8AC3E}">
        <p14:creationId xmlns:p14="http://schemas.microsoft.com/office/powerpoint/2010/main" val="35634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dirty="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980EDF-FCE3-0A47-BE57-EB9DC4A551E1}" type="datetime1">
              <a:rPr lang="en-US"/>
              <a:pPr>
                <a:defRPr/>
              </a:pPr>
              <a:t>6/26/13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39399F-E381-9145-9139-B235FEFF60B3}" type="slidenum">
              <a:rPr lang="en-US"/>
              <a:pPr>
                <a:defRPr/>
              </a:pPr>
              <a:t>‹#›</a:t>
            </a:fld>
            <a:endParaRPr lang="en-US"/>
          </a:p>
        </p:txBody>
      </p:sp>
    </p:spTree>
    <p:extLst>
      <p:ext uri="{BB962C8B-B14F-4D97-AF65-F5344CB8AC3E}">
        <p14:creationId xmlns:p14="http://schemas.microsoft.com/office/powerpoint/2010/main" val="30505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defRPr sz="5800">
                <a:solidFill>
                  <a:srgbClr val="898989"/>
                </a:solidFill>
                <a:latin typeface="Calibri" charset="0"/>
              </a:defRPr>
            </a:lvl1pPr>
          </a:lstStyle>
          <a:p>
            <a:pPr>
              <a:defRPr/>
            </a:pPr>
            <a:fld id="{8978AB93-E41F-4A48-A249-6E9F8DC18C90}" type="datetime1">
              <a:rPr lang="en-US"/>
              <a:pPr>
                <a:defRPr/>
              </a:pPr>
              <a:t>6/26/13</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a:defRPr sz="5800">
                <a:solidFill>
                  <a:srgbClr val="898989"/>
                </a:solidFill>
                <a:latin typeface="Calibri" charset="0"/>
              </a:defRPr>
            </a:lvl1pPr>
          </a:lstStyle>
          <a:p>
            <a:pPr>
              <a:defRPr/>
            </a:pPr>
            <a:fld id="{231BF88E-4E91-FB48-9C9F-E07B48C79E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ＭＳ Ｐゴシック" pitchFamily="-110" charset="-128"/>
          <a:cs typeface="ＭＳ Ｐゴシック" charset="0"/>
        </a:defRPr>
      </a:lvl1pPr>
      <a:lvl2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2pPr>
      <a:lvl3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3pPr>
      <a:lvl4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4pPr>
      <a:lvl5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ＭＳ Ｐゴシック" pitchFamily="-110" charset="-128"/>
          <a:cs typeface="ＭＳ Ｐゴシック" charset="0"/>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ＭＳ Ｐゴシック" pitchFamily="-110" charset="-128"/>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ＭＳ Ｐゴシック" pitchFamily="-110" charset="-128"/>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ＭＳ Ｐゴシック" pitchFamily="-110" charset="-128"/>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ＭＳ Ｐゴシック" pitchFamily="-110" charset="-128"/>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6" Type="http://schemas.openxmlformats.org/officeDocument/2006/relationships/image" Target="../media/image44.png"/><Relationship Id="rId47" Type="http://schemas.openxmlformats.org/officeDocument/2006/relationships/comments" Target="../comments/comment1.xml"/><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30" Type="http://schemas.openxmlformats.org/officeDocument/2006/relationships/image" Target="../media/image28.png"/><Relationship Id="rId31" Type="http://schemas.openxmlformats.org/officeDocument/2006/relationships/image" Target="../media/image29.png"/><Relationship Id="rId32" Type="http://schemas.openxmlformats.org/officeDocument/2006/relationships/image" Target="../media/image30.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1.png"/><Relationship Id="rId34" Type="http://schemas.openxmlformats.org/officeDocument/2006/relationships/image" Target="../media/image32.png"/><Relationship Id="rId35" Type="http://schemas.openxmlformats.org/officeDocument/2006/relationships/image" Target="../media/image33.png"/><Relationship Id="rId36" Type="http://schemas.openxmlformats.org/officeDocument/2006/relationships/image" Target="../media/image34.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37" Type="http://schemas.openxmlformats.org/officeDocument/2006/relationships/image" Target="../media/image35.png"/><Relationship Id="rId38" Type="http://schemas.openxmlformats.org/officeDocument/2006/relationships/image" Target="../media/image36.png"/><Relationship Id="rId39" Type="http://schemas.openxmlformats.org/officeDocument/2006/relationships/image" Target="../media/image37.png"/><Relationship Id="rId40" Type="http://schemas.openxmlformats.org/officeDocument/2006/relationships/image" Target="../media/image38.png"/><Relationship Id="rId41" Type="http://schemas.openxmlformats.org/officeDocument/2006/relationships/image" Target="../media/image39.png"/><Relationship Id="rId42" Type="http://schemas.openxmlformats.org/officeDocument/2006/relationships/image" Target="../media/image40.png"/><Relationship Id="rId43" Type="http://schemas.openxmlformats.org/officeDocument/2006/relationships/image" Target="../media/image41.png"/><Relationship Id="rId44" Type="http://schemas.openxmlformats.org/officeDocument/2006/relationships/image" Target="../media/image42.png"/><Relationship Id="rId4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291">
            <a:alpha val="72156"/>
          </a:srgbClr>
        </a:solidFill>
        <a:effectLst/>
      </p:bgPr>
    </p:bg>
    <p:spTree>
      <p:nvGrpSpPr>
        <p:cNvPr id="1" name=""/>
        <p:cNvGrpSpPr/>
        <p:nvPr/>
      </p:nvGrpSpPr>
      <p:grpSpPr>
        <a:xfrm>
          <a:off x="0" y="0"/>
          <a:ext cx="0" cy="0"/>
          <a:chOff x="0" y="0"/>
          <a:chExt cx="0" cy="0"/>
        </a:xfrm>
      </p:grpSpPr>
      <p:sp>
        <p:nvSpPr>
          <p:cNvPr id="15362" name="TextBox 9"/>
          <p:cNvSpPr txBox="1">
            <a:spLocks noChangeArrowheads="1"/>
          </p:cNvSpPr>
          <p:nvPr/>
        </p:nvSpPr>
        <p:spPr bwMode="auto">
          <a:xfrm flipV="1">
            <a:off x="685800" y="21821775"/>
            <a:ext cx="6781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3200"/>
              <a:t>, </a:t>
            </a:r>
          </a:p>
        </p:txBody>
      </p:sp>
      <p:sp>
        <p:nvSpPr>
          <p:cNvPr id="4" name="TextBox 3"/>
          <p:cNvSpPr txBox="1">
            <a:spLocks noChangeArrowheads="1"/>
          </p:cNvSpPr>
          <p:nvPr/>
        </p:nvSpPr>
        <p:spPr bwMode="auto">
          <a:xfrm>
            <a:off x="9448800" y="341312"/>
            <a:ext cx="26136600" cy="2554288"/>
          </a:xfrm>
          <a:prstGeom prst="rect">
            <a:avLst/>
          </a:prstGeom>
          <a:gradFill rotWithShape="0">
            <a:gsLst>
              <a:gs pos="0">
                <a:srgbClr val="9AB5E4"/>
              </a:gs>
              <a:gs pos="50000">
                <a:srgbClr val="C2D1ED"/>
              </a:gs>
              <a:gs pos="100000">
                <a:srgbClr val="E1E8F5"/>
              </a:gs>
            </a:gsLst>
            <a:lin ang="5400000"/>
          </a:gradFill>
          <a:ln w="57150">
            <a:solidFill>
              <a:schemeClr val="tx1"/>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8600">
                <a:solidFill>
                  <a:schemeClr val="tx1"/>
                </a:solidFill>
                <a:latin typeface="Arial" charset="0"/>
                <a:ea typeface="ＭＳ Ｐゴシック" pitchFamily="-110" charset="-128"/>
              </a:defRPr>
            </a:lvl1pPr>
            <a:lvl2pPr marL="37931725" indent="-37474525" eaLnBrk="0" hangingPunct="0">
              <a:defRPr sz="8600">
                <a:solidFill>
                  <a:schemeClr val="tx1"/>
                </a:solidFill>
                <a:latin typeface="Arial" charset="0"/>
                <a:ea typeface="ＭＳ Ｐゴシック" pitchFamily="-110" charset="-128"/>
              </a:defRPr>
            </a:lvl2pPr>
            <a:lvl3pPr eaLnBrk="0" hangingPunct="0">
              <a:defRPr sz="8600">
                <a:solidFill>
                  <a:schemeClr val="tx1"/>
                </a:solidFill>
                <a:latin typeface="Arial" charset="0"/>
                <a:ea typeface="ＭＳ Ｐゴシック" pitchFamily="-110" charset="-128"/>
              </a:defRPr>
            </a:lvl3pPr>
            <a:lvl4pPr eaLnBrk="0" hangingPunct="0">
              <a:defRPr sz="8600">
                <a:solidFill>
                  <a:schemeClr val="tx1"/>
                </a:solidFill>
                <a:latin typeface="Arial" charset="0"/>
                <a:ea typeface="ＭＳ Ｐゴシック" pitchFamily="-110" charset="-128"/>
              </a:defRPr>
            </a:lvl4pPr>
            <a:lvl5pPr eaLnBrk="0" hangingPunct="0">
              <a:defRPr sz="8600">
                <a:solidFill>
                  <a:schemeClr val="tx1"/>
                </a:solidFill>
                <a:latin typeface="Arial" charset="0"/>
                <a:ea typeface="ＭＳ Ｐゴシック" pitchFamily="-110" charset="-128"/>
              </a:defRPr>
            </a:lvl5pPr>
            <a:lvl6pPr marL="457200" eaLnBrk="0" fontAlgn="base" hangingPunct="0">
              <a:spcBef>
                <a:spcPct val="0"/>
              </a:spcBef>
              <a:spcAft>
                <a:spcPct val="0"/>
              </a:spcAft>
              <a:defRPr sz="8600">
                <a:solidFill>
                  <a:schemeClr val="tx1"/>
                </a:solidFill>
                <a:latin typeface="Arial" charset="0"/>
                <a:ea typeface="ＭＳ Ｐゴシック" pitchFamily="-110" charset="-128"/>
              </a:defRPr>
            </a:lvl6pPr>
            <a:lvl7pPr marL="914400" eaLnBrk="0" fontAlgn="base" hangingPunct="0">
              <a:spcBef>
                <a:spcPct val="0"/>
              </a:spcBef>
              <a:spcAft>
                <a:spcPct val="0"/>
              </a:spcAft>
              <a:defRPr sz="8600">
                <a:solidFill>
                  <a:schemeClr val="tx1"/>
                </a:solidFill>
                <a:latin typeface="Arial" charset="0"/>
                <a:ea typeface="ＭＳ Ｐゴシック" pitchFamily="-110" charset="-128"/>
              </a:defRPr>
            </a:lvl7pPr>
            <a:lvl8pPr marL="1371600" eaLnBrk="0" fontAlgn="base" hangingPunct="0">
              <a:spcBef>
                <a:spcPct val="0"/>
              </a:spcBef>
              <a:spcAft>
                <a:spcPct val="0"/>
              </a:spcAft>
              <a:defRPr sz="8600">
                <a:solidFill>
                  <a:schemeClr val="tx1"/>
                </a:solidFill>
                <a:latin typeface="Arial" charset="0"/>
                <a:ea typeface="ＭＳ Ｐゴシック" pitchFamily="-110" charset="-128"/>
              </a:defRPr>
            </a:lvl8pPr>
            <a:lvl9pPr marL="1828800" eaLnBrk="0" fontAlgn="base" hangingPunct="0">
              <a:spcBef>
                <a:spcPct val="0"/>
              </a:spcBef>
              <a:spcAft>
                <a:spcPct val="0"/>
              </a:spcAft>
              <a:defRPr sz="8600">
                <a:solidFill>
                  <a:schemeClr val="tx1"/>
                </a:solidFill>
                <a:latin typeface="Arial" charset="0"/>
                <a:ea typeface="ＭＳ Ｐゴシック" pitchFamily="-110" charset="-128"/>
              </a:defRPr>
            </a:lvl9pPr>
          </a:lstStyle>
          <a:p>
            <a:pPr algn="ctr" eaLnBrk="1" hangingPunct="1">
              <a:defRPr/>
            </a:pPr>
            <a:r>
              <a:rPr lang="en-US" sz="8000" dirty="0" smtClean="0">
                <a:latin typeface="Calibri" pitchFamily="-110" charset="0"/>
                <a:cs typeface="+mn-cs"/>
              </a:rPr>
              <a:t>Overview of Data Discovery and Access at the Atmospheric Science Data Center</a:t>
            </a:r>
          </a:p>
        </p:txBody>
      </p:sp>
      <p:graphicFrame>
        <p:nvGraphicFramePr>
          <p:cNvPr id="9" name="Table 8"/>
          <p:cNvGraphicFramePr>
            <a:graphicFrameLocks noGrp="1"/>
          </p:cNvGraphicFramePr>
          <p:nvPr>
            <p:extLst>
              <p:ext uri="{D42A27DB-BD31-4B8C-83A1-F6EECF244321}">
                <p14:modId xmlns:p14="http://schemas.microsoft.com/office/powerpoint/2010/main" val="2269915130"/>
              </p:ext>
            </p:extLst>
          </p:nvPr>
        </p:nvGraphicFramePr>
        <p:xfrm>
          <a:off x="685800" y="4724400"/>
          <a:ext cx="10544175" cy="5111765"/>
        </p:xfrm>
        <a:graphic>
          <a:graphicData uri="http://schemas.openxmlformats.org/drawingml/2006/table">
            <a:tbl>
              <a:tblPr/>
              <a:tblGrid>
                <a:gridCol w="10544175"/>
              </a:tblGrid>
              <a:tr h="829315">
                <a:tc>
                  <a:txBody>
                    <a:bodyPr/>
                    <a:lstStyle/>
                    <a:p>
                      <a:pPr marL="0" marR="0" lvl="0" indent="0" algn="ctr" defTabSz="438785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a:ea typeface="ＭＳ Ｐゴシック" charset="0"/>
                          <a:cs typeface="Arial"/>
                        </a:rPr>
                        <a:t>ASDC Introduction</a:t>
                      </a:r>
                      <a:endParaRPr kumimoji="0" lang="en-US" sz="4800" b="1" i="0" u="none" strike="noStrike" cap="none" normalizeH="0" baseline="0" dirty="0">
                        <a:ln>
                          <a:noFill/>
                        </a:ln>
                        <a:solidFill>
                          <a:schemeClr val="tx1"/>
                        </a:solidFill>
                        <a:effectLst/>
                        <a:latin typeface="Arial"/>
                        <a:ea typeface="ＭＳ Ｐゴシック" charset="0"/>
                        <a:cs typeface="Aria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F497D"/>
                        </a:gs>
                        <a:gs pos="50000">
                          <a:srgbClr val="C2D1ED"/>
                        </a:gs>
                        <a:gs pos="100000">
                          <a:srgbClr val="E1E8F5"/>
                        </a:gs>
                      </a:gsLst>
                      <a:lin ang="5400000"/>
                    </a:gradFill>
                  </a:tcPr>
                </a:tc>
              </a:tr>
              <a:tr h="4123685">
                <a:tc>
                  <a:txBody>
                    <a:bodyPr/>
                    <a:lstStyle/>
                    <a:p>
                      <a:r>
                        <a:rPr lang="en-US" sz="2500" b="0" i="0" u="none" strike="noStrike" kern="1200" baseline="0" dirty="0" smtClean="0">
                          <a:solidFill>
                            <a:schemeClr val="tx1"/>
                          </a:solidFill>
                          <a:latin typeface="Arial"/>
                          <a:ea typeface="+mn-ea"/>
                          <a:cs typeface="Arial"/>
                        </a:rPr>
                        <a:t>The Atmospheric Science Data Center (ASDC) at NASA Langley Research Center is responsible for the ingest, archive, and distribution of NASA Earth Science data in the areas of radiation budget, clouds, aerosols, and tropospheric chemistry. The ASDC specializes in atmospheric data that is important to understanding the causes and processes of global climate change and the consequences of human activities on the climate. The ASDC currently supports more than 44 projects and has over 1,700 archived data sets, which increase daily. ASDC customers include scientists, researchers, federal, state, and local governments, academia, industry, and application users, the remote sensing community, and the general public.</a:t>
                      </a:r>
                      <a:endParaRPr kumimoji="0" lang="en-US" sz="2500" b="0" i="0" u="none" strike="noStrike" cap="none" normalizeH="0" baseline="0" dirty="0" smtClean="0">
                        <a:ln>
                          <a:noFill/>
                        </a:ln>
                        <a:solidFill>
                          <a:srgbClr val="000000"/>
                        </a:solidFill>
                        <a:effectLst/>
                        <a:latin typeface="Arial"/>
                        <a:ea typeface="ＭＳ Ｐゴシック" charset="0"/>
                        <a:cs typeface="Arial"/>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33893406"/>
              </p:ext>
            </p:extLst>
          </p:nvPr>
        </p:nvGraphicFramePr>
        <p:xfrm>
          <a:off x="32918400" y="4419600"/>
          <a:ext cx="10439400" cy="21107400"/>
        </p:xfrm>
        <a:graphic>
          <a:graphicData uri="http://schemas.openxmlformats.org/drawingml/2006/table">
            <a:tbl>
              <a:tblPr/>
              <a:tblGrid>
                <a:gridCol w="10439400"/>
              </a:tblGrid>
              <a:tr h="986760">
                <a:tc>
                  <a:txBody>
                    <a:bodyPr/>
                    <a:lstStyle/>
                    <a:p>
                      <a:pPr marL="0" marR="0" lvl="0" indent="0" algn="ctr" defTabSz="438785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ea typeface="ＭＳ Ｐゴシック" charset="0"/>
                          <a:cs typeface="Arial" charset="0"/>
                        </a:rPr>
                        <a:t>Way Forward</a:t>
                      </a:r>
                      <a:endParaRPr kumimoji="0" lang="en-US" sz="4800" b="1" i="0" u="none" strike="noStrike" cap="none" normalizeH="0" baseline="0" dirty="0">
                        <a:ln>
                          <a:noFill/>
                        </a:ln>
                        <a:solidFill>
                          <a:schemeClr val="tx1"/>
                        </a:solidFill>
                        <a:effectLst/>
                        <a:latin typeface="Arial" charset="0"/>
                        <a:ea typeface="ＭＳ Ｐゴシック"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7375E"/>
                        </a:gs>
                        <a:gs pos="50000">
                          <a:srgbClr val="C2D1ED"/>
                        </a:gs>
                        <a:gs pos="100000">
                          <a:srgbClr val="E1E8F5"/>
                        </a:gs>
                      </a:gsLst>
                      <a:lin ang="5400000"/>
                    </a:gradFill>
                  </a:tcPr>
                </a:tc>
              </a:tr>
              <a:tr h="20120640">
                <a:tc>
                  <a:txBody>
                    <a:bodyPr/>
                    <a:lstStyle/>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31663572"/>
              </p:ext>
            </p:extLst>
          </p:nvPr>
        </p:nvGraphicFramePr>
        <p:xfrm>
          <a:off x="701675" y="10087311"/>
          <a:ext cx="10575925" cy="8429289"/>
        </p:xfrm>
        <a:graphic>
          <a:graphicData uri="http://schemas.openxmlformats.org/drawingml/2006/table">
            <a:tbl>
              <a:tblPr/>
              <a:tblGrid>
                <a:gridCol w="10575925"/>
              </a:tblGrid>
              <a:tr h="775681">
                <a:tc>
                  <a:txBody>
                    <a:bodyPr/>
                    <a:lstStyle/>
                    <a:p>
                      <a:pPr marL="0" marR="0" lvl="0" indent="0" algn="ctr" defTabSz="4387850" rtl="0" eaLnBrk="1" fontAlgn="base" latinLnBrk="0" hangingPunct="1">
                        <a:lnSpc>
                          <a:spcPct val="100000"/>
                        </a:lnSpc>
                        <a:spcBef>
                          <a:spcPct val="0"/>
                        </a:spcBef>
                        <a:spcAft>
                          <a:spcPct val="0"/>
                        </a:spcAft>
                        <a:buClrTx/>
                        <a:buSzTx/>
                        <a:buFontTx/>
                        <a:buNone/>
                        <a:tabLst/>
                        <a:defRPr/>
                      </a:pPr>
                      <a:r>
                        <a:rPr lang="en-US" sz="4800" b="1" dirty="0" smtClean="0">
                          <a:latin typeface="Arial"/>
                          <a:cs typeface="Arial"/>
                        </a:rPr>
                        <a:t>Strategy &amp; Innovation</a:t>
                      </a:r>
                    </a:p>
                  </a:txBody>
                  <a:tcPr marL="91439" marR="9143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7375E"/>
                        </a:gs>
                        <a:gs pos="50000">
                          <a:srgbClr val="C2D1ED"/>
                        </a:gs>
                        <a:gs pos="100000">
                          <a:srgbClr val="E1E8F5"/>
                        </a:gs>
                      </a:gsLst>
                      <a:lin ang="5400000"/>
                    </a:gradFill>
                  </a:tcPr>
                </a:tc>
              </a:tr>
              <a:tr h="7606319">
                <a:tc>
                  <a:txBody>
                    <a:bodyPr/>
                    <a:lstStyle/>
                    <a:p>
                      <a:r>
                        <a:rPr lang="en-US" sz="2500" b="0" i="0" u="none" strike="noStrike" kern="1200" baseline="0" dirty="0" smtClean="0">
                          <a:solidFill>
                            <a:schemeClr val="tx1"/>
                          </a:solidFill>
                          <a:latin typeface="Arial"/>
                          <a:ea typeface="+mn-ea"/>
                          <a:cs typeface="Arial"/>
                        </a:rPr>
                        <a:t>The ASDC’s first ever strategic plan, intended for fiscal year 2013 and beyond, serves as a mission-focused plan with six defined goals. Each goal identifies supporting objectives and tasks for implementation that emphasize the vision and support the mission and values of the ASDC.</a:t>
                      </a:r>
                      <a:endParaRPr kumimoji="0" lang="en-US" sz="2500" b="0" i="0" u="none" strike="noStrike" cap="none" normalizeH="0" baseline="0" dirty="0">
                        <a:ln>
                          <a:noFill/>
                        </a:ln>
                        <a:solidFill>
                          <a:srgbClr val="000000"/>
                        </a:solidFill>
                        <a:effectLst/>
                        <a:latin typeface="Arial"/>
                        <a:ea typeface="ＭＳ Ｐゴシック" charset="0"/>
                        <a:cs typeface="Arial"/>
                      </a:endParaRPr>
                    </a:p>
                    <a:p>
                      <a:pPr marL="39688" marR="0" lvl="0" indent="-39688" algn="l" defTabSz="4387850" rtl="0" eaLnBrk="1" fontAlgn="base" latinLnBrk="0" hangingPunct="1">
                        <a:lnSpc>
                          <a:spcPct val="100000"/>
                        </a:lnSpc>
                        <a:spcBef>
                          <a:spcPct val="0"/>
                        </a:spcBef>
                        <a:spcAft>
                          <a:spcPct val="0"/>
                        </a:spcAft>
                        <a:buClrTx/>
                        <a:buSzTx/>
                        <a:buFontTx/>
                        <a:buNone/>
                        <a:tabLst/>
                      </a:pPr>
                      <a:r>
                        <a:rPr lang="en-US" sz="2500" kern="1200" dirty="0" smtClean="0">
                          <a:solidFill>
                            <a:schemeClr val="tx1"/>
                          </a:solidFill>
                          <a:effectLst/>
                          <a:latin typeface="Arial"/>
                          <a:ea typeface="+mn-ea"/>
                          <a:cs typeface="Arial"/>
                        </a:rPr>
                        <a:t>Through the implementation advanced data discovery and access practices the ASDC will address the following strategic goals: </a:t>
                      </a:r>
                    </a:p>
                    <a:p>
                      <a:pPr marL="39688" marR="0" lvl="0" indent="-39688" algn="l" defTabSz="438785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Arial"/>
                        <a:ea typeface="ＭＳ Ｐゴシック" charset="0"/>
                        <a:cs typeface="Arial"/>
                      </a:endParaRPr>
                    </a:p>
                    <a:p>
                      <a:pPr marL="39688" marR="0" lvl="0" indent="-39688" algn="l" defTabSz="4387850" rtl="0" eaLnBrk="1" fontAlgn="base" latinLnBrk="0" hangingPunct="1">
                        <a:lnSpc>
                          <a:spcPct val="100000"/>
                        </a:lnSpc>
                        <a:spcBef>
                          <a:spcPct val="0"/>
                        </a:spcBef>
                        <a:spcAft>
                          <a:spcPct val="0"/>
                        </a:spcAft>
                        <a:buClrTx/>
                        <a:buSzTx/>
                        <a:buFontTx/>
                        <a:buNone/>
                        <a:tabLst/>
                      </a:pPr>
                      <a:endParaRPr kumimoji="0" lang="en-US" sz="2500" b="0" i="1" u="none" strike="noStrike" cap="none" normalizeH="0" baseline="0" dirty="0">
                        <a:ln>
                          <a:noFill/>
                        </a:ln>
                        <a:solidFill>
                          <a:srgbClr val="000000"/>
                        </a:solidFill>
                        <a:effectLst/>
                        <a:latin typeface="Arial" charset="0"/>
                        <a:ea typeface="ＭＳ Ｐゴシック" charset="0"/>
                        <a:cs typeface="Arial" charset="0"/>
                      </a:endParaRPr>
                    </a:p>
                    <a:p>
                      <a:pPr marL="39688" marR="0" lvl="0" indent="-39688" algn="l" defTabSz="438785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Arial" charset="0"/>
                        <a:ea typeface="ＭＳ Ｐゴシック" charset="0"/>
                        <a:cs typeface="Arial" charset="0"/>
                      </a:endParaRPr>
                    </a:p>
                    <a:p>
                      <a:pPr marL="39688" marR="0" lvl="0" indent="-39688" algn="l" defTabSz="438785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 name="Table 17"/>
          <p:cNvGraphicFramePr>
            <a:graphicFrameLocks noGrp="1"/>
          </p:cNvGraphicFramePr>
          <p:nvPr/>
        </p:nvGraphicFramePr>
        <p:xfrm>
          <a:off x="11658600" y="4419600"/>
          <a:ext cx="21031200" cy="28270200"/>
        </p:xfrm>
        <a:graphic>
          <a:graphicData uri="http://schemas.openxmlformats.org/drawingml/2006/table">
            <a:tbl>
              <a:tblPr/>
              <a:tblGrid>
                <a:gridCol w="21031200"/>
              </a:tblGrid>
              <a:tr h="914400">
                <a:tc>
                  <a:txBody>
                    <a:bodyPr/>
                    <a:lstStyle/>
                    <a:p>
                      <a:pPr marL="0" marR="0" lvl="0" indent="0" algn="ctr" defTabSz="438785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pitchFamily="34" charset="0"/>
                          <a:ea typeface="ＭＳ Ｐゴシック" pitchFamily="-110" charset="-128"/>
                          <a:cs typeface="Arial" pitchFamily="34" charset="0"/>
                        </a:rPr>
                        <a:t>ASDC Advanced Data Discovery and Access</a:t>
                      </a:r>
                      <a:endParaRPr kumimoji="0" lang="en-US" sz="4800" b="0" i="1" u="none" strike="noStrike" cap="none" normalizeH="0" baseline="0" dirty="0" smtClean="0">
                        <a:ln>
                          <a:noFill/>
                        </a:ln>
                        <a:solidFill>
                          <a:schemeClr val="tx1"/>
                        </a:solidFill>
                        <a:effectLst/>
                        <a:latin typeface="Arial" pitchFamily="34" charset="0"/>
                        <a:ea typeface="ＭＳ Ｐゴシック" pitchFamily="-110" charset="-128"/>
                        <a:cs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tx2">
                            <a:lumMod val="75000"/>
                          </a:schemeClr>
                        </a:gs>
                        <a:gs pos="50000">
                          <a:schemeClr val="accent1">
                            <a:tint val="44500"/>
                            <a:satMod val="160000"/>
                          </a:schemeClr>
                        </a:gs>
                        <a:gs pos="100000">
                          <a:schemeClr val="accent1">
                            <a:tint val="23500"/>
                            <a:satMod val="160000"/>
                          </a:schemeClr>
                        </a:gs>
                      </a:gsLst>
                      <a:lin ang="5400000" scaled="0"/>
                    </a:gradFill>
                  </a:tcPr>
                </a:tc>
              </a:tr>
              <a:tr h="27355800">
                <a:tc>
                  <a:txBody>
                    <a:bodyPr/>
                    <a:lstStyle/>
                    <a:p>
                      <a:pPr marL="0" marR="0" lvl="0" indent="0" algn="l" defTabSz="4387850" rtl="0" eaLnBrk="1" fontAlgn="base" latinLnBrk="0" hangingPunct="1">
                        <a:lnSpc>
                          <a:spcPct val="100000"/>
                        </a:lnSpc>
                        <a:spcBef>
                          <a:spcPct val="0"/>
                        </a:spcBef>
                        <a:spcAft>
                          <a:spcPct val="0"/>
                        </a:spcAft>
                        <a:buClrTx/>
                        <a:buSzTx/>
                        <a:buFont typeface="Arial"/>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ctr" defTabSz="438785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bg1">
                            <a:lumMod val="65000"/>
                          </a:schemeClr>
                        </a:solidFill>
                        <a:effectLst/>
                        <a:latin typeface="Arial" pitchFamily="34" charset="0"/>
                        <a:ea typeface="ＭＳ Ｐゴシック" pitchFamily="-110" charset="-128"/>
                        <a:cs typeface="Arial" pitchFamily="34" charset="0"/>
                      </a:endParaRPr>
                    </a:p>
                    <a:p>
                      <a:pPr marL="0" marR="0" lvl="0" indent="0" algn="ctr" defTabSz="438785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defRPr/>
                      </a:pPr>
                      <a:endParaRPr lang="en-US" sz="3200" b="1" dirty="0" smtClean="0">
                        <a:solidFill>
                          <a:srgbClr val="000000"/>
                        </a:solidFill>
                        <a:cs typeface="Arial"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p>
                      <a:pPr marL="0" marR="0" lvl="0" indent="0" algn="l" defTabSz="4387850" rtl="0" eaLnBrk="1" fontAlgn="base" latinLnBrk="0" hangingPunct="1">
                        <a:lnSpc>
                          <a:spcPct val="100000"/>
                        </a:lnSpc>
                        <a:spcBef>
                          <a:spcPct val="0"/>
                        </a:spcBef>
                        <a:spcAft>
                          <a:spcPct val="0"/>
                        </a:spcAft>
                        <a:buClrTx/>
                        <a:buSzTx/>
                        <a:buFontTx/>
                        <a:buNone/>
                        <a:tabLst>
                          <a:tab pos="628650" algn="l"/>
                        </a:tabLst>
                      </a:pPr>
                      <a:endParaRPr kumimoji="0" lang="en-US" sz="3200" b="0" i="0" u="none" strike="noStrike" cap="none" normalizeH="0" baseline="0" dirty="0" smtClean="0">
                        <a:ln>
                          <a:noFill/>
                        </a:ln>
                        <a:solidFill>
                          <a:srgbClr val="000000"/>
                        </a:solidFill>
                        <a:effectLst/>
                        <a:latin typeface="Arial" pitchFamily="34" charset="0"/>
                        <a:ea typeface="ＭＳ Ｐゴシック" pitchFamily="-110" charset="-128"/>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96" name="TextBox 11"/>
          <p:cNvSpPr txBox="1">
            <a:spLocks noChangeArrowheads="1"/>
          </p:cNvSpPr>
          <p:nvPr/>
        </p:nvSpPr>
        <p:spPr bwMode="auto">
          <a:xfrm>
            <a:off x="11582400" y="3005138"/>
            <a:ext cx="210724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400" b="1" dirty="0"/>
              <a:t>John </a:t>
            </a:r>
            <a:r>
              <a:rPr lang="en-US" sz="4400" b="1" dirty="0" err="1"/>
              <a:t>Kusterer</a:t>
            </a:r>
            <a:endParaRPr lang="en-US" sz="4400" b="1" baseline="30000" dirty="0"/>
          </a:p>
          <a:p>
            <a:pPr algn="ctr" eaLnBrk="1" hangingPunct="1"/>
            <a:r>
              <a:rPr lang="en-US" sz="3200" i="1" dirty="0"/>
              <a:t>NASA Langley Research Center, Hampton, VA</a:t>
            </a:r>
          </a:p>
        </p:txBody>
      </p:sp>
      <p:sp>
        <p:nvSpPr>
          <p:cNvPr id="15397" name="TextBox 57"/>
          <p:cNvSpPr txBox="1">
            <a:spLocks noChangeArrowheads="1"/>
          </p:cNvSpPr>
          <p:nvPr/>
        </p:nvSpPr>
        <p:spPr bwMode="auto">
          <a:xfrm>
            <a:off x="685800" y="13350419"/>
            <a:ext cx="1059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a:r>
              <a:rPr lang="en-US" sz="3000" b="1" i="1" dirty="0">
                <a:solidFill>
                  <a:schemeClr val="tx2"/>
                </a:solidFill>
                <a:latin typeface="Garamond" charset="0"/>
                <a:cs typeface="Garamond" charset="0"/>
              </a:rPr>
              <a:t>Goal #1</a:t>
            </a:r>
          </a:p>
          <a:p>
            <a:pPr algn="ctr"/>
            <a:r>
              <a:rPr lang="en-US" sz="3000" b="1" i="1" dirty="0">
                <a:solidFill>
                  <a:schemeClr val="tx2"/>
                </a:solidFill>
                <a:latin typeface="Garamond" charset="0"/>
                <a:cs typeface="Garamond" charset="0"/>
              </a:rPr>
              <a:t>The ASDC will strive to expand beyond its existing customer base by increasing accessibility to a broader, worldwide market; through the use of innovative technologies, the ASDC will enhance data access capabilities and develop plans to share data with new user communities.  </a:t>
            </a:r>
            <a:br>
              <a:rPr lang="en-US" sz="3000" b="1" i="1" dirty="0">
                <a:solidFill>
                  <a:schemeClr val="tx2"/>
                </a:solidFill>
                <a:latin typeface="Garamond" charset="0"/>
                <a:cs typeface="Garamond" charset="0"/>
              </a:rPr>
            </a:br>
            <a:endParaRPr lang="en-US" sz="3000" b="1" i="1" dirty="0" smtClean="0">
              <a:solidFill>
                <a:schemeClr val="tx2"/>
              </a:solidFill>
              <a:latin typeface="Garamond" charset="0"/>
              <a:cs typeface="Garamond" charset="0"/>
            </a:endParaRPr>
          </a:p>
          <a:p>
            <a:pPr algn="ctr"/>
            <a:r>
              <a:rPr lang="en-US" sz="3000" b="1" i="1" dirty="0" smtClean="0">
                <a:solidFill>
                  <a:schemeClr val="tx2"/>
                </a:solidFill>
                <a:latin typeface="Garamond" charset="0"/>
                <a:cs typeface="Garamond" charset="0"/>
              </a:rPr>
              <a:t>Goal </a:t>
            </a:r>
            <a:r>
              <a:rPr lang="en-US" sz="3000" b="1" i="1" dirty="0">
                <a:solidFill>
                  <a:schemeClr val="tx2"/>
                </a:solidFill>
                <a:latin typeface="Garamond" charset="0"/>
                <a:cs typeface="Garamond" charset="0"/>
              </a:rPr>
              <a:t>#4</a:t>
            </a:r>
          </a:p>
          <a:p>
            <a:pPr algn="ctr"/>
            <a:r>
              <a:rPr lang="en-US" sz="3000" b="1" i="1" dirty="0">
                <a:solidFill>
                  <a:schemeClr val="tx2"/>
                </a:solidFill>
                <a:latin typeface="Garamond" charset="0"/>
                <a:cs typeface="Garamond" charset="0"/>
              </a:rPr>
              <a:t>The ASDC will continue to foster innovation by actively assessing emerging technologies and their applicability to existing and projected customer needs and requirements in order to mitigate gaps in capability</a:t>
            </a:r>
          </a:p>
        </p:txBody>
      </p:sp>
      <p:pic>
        <p:nvPicPr>
          <p:cNvPr id="15398" name="Picture 4" descr="NASA_Meatball_c"/>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644525" y="560388"/>
            <a:ext cx="36988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 name="Table 90"/>
          <p:cNvGraphicFramePr>
            <a:graphicFrameLocks noGrp="1"/>
          </p:cNvGraphicFramePr>
          <p:nvPr>
            <p:extLst>
              <p:ext uri="{D42A27DB-BD31-4B8C-83A1-F6EECF244321}">
                <p14:modId xmlns:p14="http://schemas.microsoft.com/office/powerpoint/2010/main" val="1609446609"/>
              </p:ext>
            </p:extLst>
          </p:nvPr>
        </p:nvGraphicFramePr>
        <p:xfrm>
          <a:off x="32918400" y="25855299"/>
          <a:ext cx="10515600" cy="6814447"/>
        </p:xfrm>
        <a:graphic>
          <a:graphicData uri="http://schemas.openxmlformats.org/drawingml/2006/table">
            <a:tbl>
              <a:tblPr/>
              <a:tblGrid>
                <a:gridCol w="10515600"/>
              </a:tblGrid>
              <a:tr h="770241">
                <a:tc>
                  <a:txBody>
                    <a:bodyPr/>
                    <a:lstStyle/>
                    <a:p>
                      <a:pPr marL="0" marR="0" lvl="0" indent="0" algn="ctr" defTabSz="438785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ea typeface="ＭＳ Ｐゴシック" charset="0"/>
                          <a:cs typeface="Arial" charset="0"/>
                        </a:rPr>
                        <a:t>Acknowledgements</a:t>
                      </a:r>
                      <a:endParaRPr kumimoji="0" lang="en-US" sz="4800" b="1" i="0" u="none" strike="noStrike" cap="none" normalizeH="0" baseline="0" dirty="0">
                        <a:ln>
                          <a:noFill/>
                        </a:ln>
                        <a:solidFill>
                          <a:schemeClr val="tx1"/>
                        </a:solidFill>
                        <a:effectLst/>
                        <a:latin typeface="Arial" charset="0"/>
                        <a:ea typeface="ＭＳ Ｐゴシック"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17375E"/>
                        </a:gs>
                        <a:gs pos="50000">
                          <a:srgbClr val="C2D1ED"/>
                        </a:gs>
                        <a:gs pos="100000">
                          <a:srgbClr val="E1E8F5"/>
                        </a:gs>
                      </a:gsLst>
                      <a:lin ang="5400000"/>
                    </a:gradFill>
                  </a:tcPr>
                </a:tc>
              </a:tr>
              <a:tr h="5991505">
                <a:tc>
                  <a:txBody>
                    <a:bodyPr/>
                    <a:lstStyle/>
                    <a:p>
                      <a:pPr marL="0" marR="0" lvl="0" indent="0" algn="l" defTabSz="4387850" rtl="0" eaLnBrk="1" fontAlgn="base" latinLnBrk="0" hangingPunct="1">
                        <a:lnSpc>
                          <a:spcPct val="100000"/>
                        </a:lnSpc>
                        <a:spcBef>
                          <a:spcPct val="0"/>
                        </a:spcBef>
                        <a:spcAft>
                          <a:spcPct val="0"/>
                        </a:spcAft>
                        <a:buClrTx/>
                        <a:buSzTx/>
                        <a:buFont typeface="Arial" charset="0"/>
                        <a:buNone/>
                        <a:tabLst/>
                        <a:defRPr/>
                      </a:pP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The author would like to thank the following people for their efforts: </a:t>
                      </a:r>
                      <a:b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br>
                      <a:endParaRPr kumimoji="0" lang="en-US" sz="2500" b="0" i="0" u="none" strike="noStrike" cap="none" normalizeH="0" baseline="0" dirty="0" smtClean="0">
                        <a:ln>
                          <a:noFill/>
                        </a:ln>
                        <a:solidFill>
                          <a:srgbClr val="000000"/>
                        </a:solidFill>
                        <a:effectLst/>
                        <a:latin typeface="Arial" charset="0"/>
                        <a:ea typeface="ＭＳ Ｐゴシック" charset="0"/>
                        <a:cs typeface="Arial" charset="0"/>
                      </a:endParaRPr>
                    </a:p>
                    <a:p>
                      <a:pPr marL="342900" marR="0" lvl="0" indent="-342900" algn="l" defTabSz="4387850" rtl="0" eaLnBrk="1" fontAlgn="base" latinLnBrk="0" hangingPunct="1">
                        <a:lnSpc>
                          <a:spcPct val="100000"/>
                        </a:lnSpc>
                        <a:spcBef>
                          <a:spcPct val="0"/>
                        </a:spcBef>
                        <a:spcAft>
                          <a:spcPct val="0"/>
                        </a:spcAft>
                        <a:buClrTx/>
                        <a:buSzTx/>
                        <a:buFont typeface="Arial"/>
                        <a:buChar char="•"/>
                        <a:tabLst/>
                        <a:defRPr/>
                      </a:pP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Reagan Moore, Charles Schmidt, and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Arcot</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Rajasekar</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at RENCI for their continuous support and collaboration with our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iRODS</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implementation. </a:t>
                      </a:r>
                      <a:b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br>
                      <a:endParaRPr kumimoji="0" lang="en-US" sz="2500" b="0" i="0" u="none" strike="noStrike" cap="none" normalizeH="0" baseline="0" dirty="0" smtClean="0">
                        <a:ln>
                          <a:noFill/>
                        </a:ln>
                        <a:solidFill>
                          <a:srgbClr val="000000"/>
                        </a:solidFill>
                        <a:effectLst/>
                        <a:latin typeface="Arial" charset="0"/>
                        <a:ea typeface="ＭＳ Ｐゴシック" charset="0"/>
                        <a:cs typeface="Arial" charset="0"/>
                      </a:endParaRPr>
                    </a:p>
                    <a:p>
                      <a:pPr marL="342900" marR="0" lvl="0" indent="-342900" algn="l" defTabSz="4387850" rtl="0" eaLnBrk="1" fontAlgn="base" latinLnBrk="0" hangingPunct="1">
                        <a:lnSpc>
                          <a:spcPct val="100000"/>
                        </a:lnSpc>
                        <a:spcBef>
                          <a:spcPct val="0"/>
                        </a:spcBef>
                        <a:spcAft>
                          <a:spcPct val="0"/>
                        </a:spcAft>
                        <a:buClrTx/>
                        <a:buSzTx/>
                        <a:buFont typeface="Arial"/>
                        <a:buChar char="•"/>
                        <a:tabLst/>
                        <a:defRPr/>
                      </a:pP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The partnership with NCCS (Daniel Duffy, John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Schnase</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Al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Settell</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Glen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Tamkin</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Ed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Luczak</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and Mark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McInerney</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has been invaluable to the success of the </a:t>
                      </a:r>
                      <a:r>
                        <a:rPr kumimoji="0" lang="en-US" sz="2500" b="0" i="0" u="none" strike="noStrike" cap="none" normalizeH="0" baseline="0" dirty="0" err="1" smtClean="0">
                          <a:ln>
                            <a:noFill/>
                          </a:ln>
                          <a:solidFill>
                            <a:srgbClr val="000000"/>
                          </a:solidFill>
                          <a:effectLst/>
                          <a:latin typeface="Arial" charset="0"/>
                          <a:ea typeface="ＭＳ Ｐゴシック" charset="0"/>
                          <a:cs typeface="Arial" charset="0"/>
                        </a:rPr>
                        <a:t>iRODS</a:t>
                      </a:r>
                      <a: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t> pilot.</a:t>
                      </a:r>
                      <a:br>
                        <a:rPr kumimoji="0" lang="en-US" sz="2500" b="0" i="0" u="none" strike="noStrike" cap="none" normalizeH="0" baseline="0" dirty="0" smtClean="0">
                          <a:ln>
                            <a:noFill/>
                          </a:ln>
                          <a:solidFill>
                            <a:srgbClr val="000000"/>
                          </a:solidFill>
                          <a:effectLst/>
                          <a:latin typeface="Arial" charset="0"/>
                          <a:ea typeface="ＭＳ Ｐゴシック" charset="0"/>
                          <a:cs typeface="Arial" charset="0"/>
                        </a:rPr>
                      </a:br>
                      <a:endParaRPr kumimoji="0" lang="en-US" sz="2500" b="0" i="0" u="none" strike="noStrike" cap="none" normalizeH="0" baseline="0" dirty="0" smtClean="0">
                        <a:ln>
                          <a:noFill/>
                        </a:ln>
                        <a:solidFill>
                          <a:srgbClr val="000000"/>
                        </a:solidFill>
                        <a:effectLst/>
                        <a:latin typeface="Arial" charset="0"/>
                        <a:ea typeface="ＭＳ Ｐゴシック" charset="0"/>
                        <a:cs typeface="Arial" charset="0"/>
                      </a:endParaRPr>
                    </a:p>
                    <a:p>
                      <a:pPr marL="342900" marR="0" lvl="0" indent="-342900" algn="l" defTabSz="4387850" rtl="0" eaLnBrk="1" fontAlgn="base" latinLnBrk="0" hangingPunct="1">
                        <a:lnSpc>
                          <a:spcPct val="100000"/>
                        </a:lnSpc>
                        <a:spcBef>
                          <a:spcPct val="0"/>
                        </a:spcBef>
                        <a:spcAft>
                          <a:spcPct val="0"/>
                        </a:spcAft>
                        <a:buClrTx/>
                        <a:buSzTx/>
                        <a:buFont typeface="Arial"/>
                        <a:buChar char="•"/>
                        <a:tabLst/>
                        <a:defRPr/>
                      </a:pPr>
                      <a:r>
                        <a:rPr lang="en-US" sz="2500" kern="1200" dirty="0" err="1" smtClean="0">
                          <a:solidFill>
                            <a:srgbClr val="000000"/>
                          </a:solidFill>
                          <a:latin typeface="Arial" pitchFamily="34" charset="0"/>
                          <a:ea typeface="ＭＳ Ｐゴシック" pitchFamily="34" charset="-128"/>
                          <a:cs typeface="Arial" pitchFamily="34" charset="0"/>
                        </a:rPr>
                        <a:t>Noman</a:t>
                      </a:r>
                      <a:r>
                        <a:rPr lang="en-US" sz="2500" kern="1200" dirty="0" smtClean="0">
                          <a:solidFill>
                            <a:srgbClr val="000000"/>
                          </a:solidFill>
                          <a:latin typeface="Arial" pitchFamily="34" charset="0"/>
                          <a:ea typeface="ＭＳ Ｐゴシック" pitchFamily="34" charset="-128"/>
                          <a:cs typeface="Arial" pitchFamily="34" charset="0"/>
                        </a:rPr>
                        <a:t> </a:t>
                      </a:r>
                      <a:r>
                        <a:rPr lang="en-US" sz="2500" kern="1200" dirty="0" err="1" smtClean="0">
                          <a:solidFill>
                            <a:srgbClr val="000000"/>
                          </a:solidFill>
                          <a:latin typeface="Arial" pitchFamily="34" charset="0"/>
                          <a:ea typeface="ＭＳ Ｐゴシック" pitchFamily="34" charset="-128"/>
                          <a:cs typeface="Arial" pitchFamily="34" charset="0"/>
                        </a:rPr>
                        <a:t>Nawajish</a:t>
                      </a:r>
                      <a:r>
                        <a:rPr lang="en-US" sz="2500" kern="1200" dirty="0" smtClean="0">
                          <a:solidFill>
                            <a:srgbClr val="000000"/>
                          </a:solidFill>
                          <a:latin typeface="Arial" pitchFamily="34" charset="0"/>
                          <a:ea typeface="ＭＳ Ｐゴシック" pitchFamily="34" charset="-128"/>
                          <a:cs typeface="Arial" pitchFamily="34" charset="0"/>
                        </a:rPr>
                        <a:t> from </a:t>
                      </a:r>
                      <a:r>
                        <a:rPr lang="en-US" sz="2500" kern="1200" dirty="0" err="1" smtClean="0">
                          <a:solidFill>
                            <a:srgbClr val="000000"/>
                          </a:solidFill>
                          <a:latin typeface="Arial" pitchFamily="34" charset="0"/>
                          <a:ea typeface="ＭＳ Ｐゴシック" pitchFamily="34" charset="-128"/>
                          <a:cs typeface="Arial" pitchFamily="34" charset="0"/>
                        </a:rPr>
                        <a:t>Esri</a:t>
                      </a:r>
                      <a:r>
                        <a:rPr lang="en-US" sz="2500" kern="1200" baseline="0" dirty="0" smtClean="0">
                          <a:solidFill>
                            <a:srgbClr val="000000"/>
                          </a:solidFill>
                          <a:latin typeface="Arial" pitchFamily="34" charset="0"/>
                          <a:ea typeface="ＭＳ Ｐゴシック" pitchFamily="34" charset="-128"/>
                          <a:cs typeface="Arial" pitchFamily="34" charset="0"/>
                        </a:rPr>
                        <a:t> </a:t>
                      </a:r>
                      <a:r>
                        <a:rPr lang="en-US" sz="2500" kern="1200" dirty="0" smtClean="0">
                          <a:solidFill>
                            <a:srgbClr val="000000"/>
                          </a:solidFill>
                          <a:latin typeface="Arial" pitchFamily="34" charset="0"/>
                          <a:ea typeface="ＭＳ Ｐゴシック" pitchFamily="34" charset="-128"/>
                          <a:cs typeface="Arial" pitchFamily="34" charset="0"/>
                        </a:rPr>
                        <a:t>and members of the</a:t>
                      </a:r>
                      <a:r>
                        <a:rPr lang="en-US" sz="2500" kern="1200" baseline="0" dirty="0" smtClean="0">
                          <a:solidFill>
                            <a:srgbClr val="000000"/>
                          </a:solidFill>
                          <a:latin typeface="Arial" pitchFamily="34" charset="0"/>
                          <a:ea typeface="ＭＳ Ｐゴシック" pitchFamily="34" charset="-128"/>
                          <a:cs typeface="Arial" pitchFamily="34" charset="0"/>
                        </a:rPr>
                        <a:t> </a:t>
                      </a:r>
                      <a:r>
                        <a:rPr lang="en-US" sz="2500" kern="1200" dirty="0" smtClean="0">
                          <a:solidFill>
                            <a:srgbClr val="000000"/>
                          </a:solidFill>
                          <a:latin typeface="Arial" pitchFamily="34" charset="0"/>
                          <a:ea typeface="ＭＳ Ｐゴシック" pitchFamily="34" charset="-128"/>
                          <a:cs typeface="Arial" pitchFamily="34" charset="0"/>
                        </a:rPr>
                        <a:t>Earth Science Data System Working Group (ESDSWG) for Geospatial for their continuous support and collaboration with the ASDC’s GIS implementation. </a:t>
                      </a:r>
                    </a:p>
                    <a:p>
                      <a:pPr marL="0" marR="0" lvl="0" indent="0" algn="l" defTabSz="4387850" rtl="0" eaLnBrk="1" fontAlgn="base" latinLnBrk="0" hangingPunct="1">
                        <a:lnSpc>
                          <a:spcPct val="100000"/>
                        </a:lnSpc>
                        <a:spcBef>
                          <a:spcPct val="0"/>
                        </a:spcBef>
                        <a:spcAft>
                          <a:spcPct val="0"/>
                        </a:spcAft>
                        <a:buClrTx/>
                        <a:buSzTx/>
                        <a:buFont typeface="Arial" charset="0"/>
                        <a:buNone/>
                        <a:tabLst/>
                        <a:defRPr/>
                      </a:pPr>
                      <a:r>
                        <a:rPr kumimoji="0" lang="en-US" sz="2500" b="1" i="0" u="none" strike="noStrike" cap="none" normalizeH="0" baseline="0" dirty="0" smtClean="0">
                          <a:ln>
                            <a:noFill/>
                          </a:ln>
                          <a:solidFill>
                            <a:srgbClr val="000000"/>
                          </a:solidFill>
                          <a:effectLst/>
                          <a:latin typeface="Arial" charset="0"/>
                          <a:ea typeface="ＭＳ Ｐゴシック" charset="0"/>
                          <a:cs typeface="Arial" charset="0"/>
                        </a:rPr>
                        <a:t> </a:t>
                      </a:r>
                      <a:endParaRPr kumimoji="0" lang="en-US" sz="2500" b="1" i="0" u="none" strike="noStrike" cap="none" normalizeH="0" baseline="0" dirty="0">
                        <a:ln>
                          <a:noFill/>
                        </a:ln>
                        <a:solidFill>
                          <a:srgbClr val="000000"/>
                        </a:solidFill>
                        <a:effectLst/>
                        <a:latin typeface="Arial" charset="0"/>
                        <a:ea typeface="ＭＳ Ｐゴシック"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2149194644"/>
              </p:ext>
            </p:extLst>
          </p:nvPr>
        </p:nvGraphicFramePr>
        <p:xfrm>
          <a:off x="685800" y="18745200"/>
          <a:ext cx="10626725" cy="13944600"/>
        </p:xfrm>
        <a:graphic>
          <a:graphicData uri="http://schemas.openxmlformats.org/drawingml/2006/table">
            <a:tbl>
              <a:tblPr/>
              <a:tblGrid>
                <a:gridCol w="10626725"/>
              </a:tblGrid>
              <a:tr h="1039107">
                <a:tc>
                  <a:txBody>
                    <a:bodyPr/>
                    <a:lstStyle/>
                    <a:p>
                      <a:pPr marL="0" marR="0" lvl="0" indent="0" algn="ctr" defTabSz="438785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pitchFamily="34" charset="0"/>
                          <a:ea typeface="ＭＳ Ｐゴシック" pitchFamily="-110" charset="-128"/>
                          <a:cs typeface="Arial" pitchFamily="34" charset="0"/>
                        </a:rPr>
                        <a:t>ASDC Data Distribution Principles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tx2">
                            <a:lumMod val="75000"/>
                          </a:schemeClr>
                        </a:gs>
                        <a:gs pos="50000">
                          <a:schemeClr val="accent1">
                            <a:tint val="44500"/>
                            <a:satMod val="160000"/>
                          </a:schemeClr>
                        </a:gs>
                        <a:gs pos="100000">
                          <a:schemeClr val="accent1">
                            <a:tint val="23500"/>
                            <a:satMod val="160000"/>
                          </a:schemeClr>
                        </a:gs>
                      </a:gsLst>
                      <a:lin ang="5400000" scaled="0"/>
                    </a:gradFill>
                  </a:tcPr>
                </a:tc>
              </a:tr>
              <a:tr h="12905493">
                <a:tc>
                  <a:txBody>
                    <a:bodyPr/>
                    <a:lstStyle/>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p>
                      <a:pPr marL="0" marR="0" lvl="0" indent="0" algn="l" defTabSz="438785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smtClean="0">
                        <a:ln>
                          <a:noFill/>
                        </a:ln>
                        <a:solidFill>
                          <a:srgbClr val="000000"/>
                        </a:solidFill>
                        <a:effectLst/>
                        <a:latin typeface="Calibri" pitchFamily="-110" charset="0"/>
                        <a:ea typeface="ＭＳ Ｐゴシック" pitchFamily="-110"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416" name="TextBox 20"/>
          <p:cNvSpPr txBox="1">
            <a:spLocks noChangeArrowheads="1"/>
          </p:cNvSpPr>
          <p:nvPr/>
        </p:nvSpPr>
        <p:spPr bwMode="auto">
          <a:xfrm>
            <a:off x="914400" y="21063287"/>
            <a:ext cx="10210800" cy="108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defRPr/>
            </a:pPr>
            <a:r>
              <a:rPr lang="en-US" sz="2500" dirty="0" smtClean="0"/>
              <a:t>The ASDC, in its role as an EOS-DIS (Earth Observing System Data and Information System) DAAC (Distributed Active Archive Center) has made substantial improvements to the way in which data is delivered. The architecture has been developed, in response to emerging customer needs to support multiple paths for access. </a:t>
            </a:r>
          </a:p>
          <a:p>
            <a:pPr>
              <a:defRPr/>
            </a:pPr>
            <a:endParaRPr lang="en-US" sz="2500" dirty="0" smtClean="0"/>
          </a:p>
          <a:p>
            <a:pPr>
              <a:defRPr/>
            </a:pPr>
            <a:r>
              <a:rPr lang="en-US" sz="2500" dirty="0" smtClean="0"/>
              <a:t>In addition to data, two additional elements are key to data distribution:</a:t>
            </a:r>
          </a:p>
          <a:p>
            <a:pPr marL="342900" indent="-342900">
              <a:buFont typeface="Wingdings" charset="2"/>
              <a:buChar char="Ø"/>
              <a:defRPr/>
            </a:pPr>
            <a:r>
              <a:rPr lang="en-US" sz="2500" u="sng" dirty="0" smtClean="0"/>
              <a:t>Metadata</a:t>
            </a:r>
            <a:r>
              <a:rPr lang="en-US" sz="2500" dirty="0" smtClean="0"/>
              <a:t> </a:t>
            </a:r>
            <a:r>
              <a:rPr lang="en-US" sz="2500" i="1" dirty="0" smtClean="0"/>
              <a:t>describes provenance, authoritative source, derivation</a:t>
            </a:r>
          </a:p>
          <a:p>
            <a:pPr marL="342900" indent="-342900">
              <a:buFont typeface="Wingdings" charset="2"/>
              <a:buChar char="Ø"/>
              <a:defRPr/>
            </a:pPr>
            <a:r>
              <a:rPr lang="en-US" sz="2500" u="sng" dirty="0" smtClean="0"/>
              <a:t>Documentation</a:t>
            </a:r>
            <a:r>
              <a:rPr lang="en-US" sz="2500" dirty="0" smtClean="0"/>
              <a:t> </a:t>
            </a:r>
            <a:r>
              <a:rPr lang="en-US" sz="2500" i="1" dirty="0" smtClean="0"/>
              <a:t>includes all available descriptive narrative, broken into bite-sized chunks </a:t>
            </a:r>
          </a:p>
          <a:p>
            <a:pPr marL="457200" indent="-457200">
              <a:buFont typeface="+mj-lt"/>
              <a:buAutoNum type="arabicPeriod"/>
              <a:defRPr/>
            </a:pPr>
            <a:endParaRPr lang="en-US" sz="2500" dirty="0" smtClean="0"/>
          </a:p>
          <a:p>
            <a:pPr>
              <a:defRPr/>
            </a:pPr>
            <a:r>
              <a:rPr lang="en-US" sz="2500" dirty="0" smtClean="0"/>
              <a:t>Data access methods all rely on the same files:</a:t>
            </a:r>
          </a:p>
          <a:p>
            <a:pPr marL="342900" indent="-342900">
              <a:buFont typeface="Wingdings" charset="2"/>
              <a:buChar char="Ø"/>
              <a:defRPr/>
            </a:pPr>
            <a:r>
              <a:rPr lang="en-US" sz="2500" dirty="0" smtClean="0"/>
              <a:t>Unified Disk Archive with all data accessible from one system</a:t>
            </a:r>
          </a:p>
          <a:p>
            <a:pPr marL="1085850" lvl="1" indent="-342900">
              <a:buSzPct val="50000"/>
              <a:buFont typeface="Wingdings" charset="2"/>
              <a:buChar char="u"/>
              <a:defRPr/>
            </a:pPr>
            <a:r>
              <a:rPr lang="en-US" sz="2500" dirty="0" smtClean="0"/>
              <a:t>Ensures that the correct version of a file is delivered</a:t>
            </a:r>
          </a:p>
          <a:p>
            <a:pPr marL="1085850" lvl="1" indent="-342900">
              <a:buSzPct val="50000"/>
              <a:buFont typeface="Wingdings" charset="2"/>
              <a:buChar char="u"/>
              <a:defRPr/>
            </a:pPr>
            <a:r>
              <a:rPr lang="en-US" sz="2500" dirty="0" smtClean="0"/>
              <a:t>Reduces the cost of disk space to make redundant copies</a:t>
            </a:r>
          </a:p>
          <a:p>
            <a:pPr marL="1085850" lvl="1" indent="-342900">
              <a:buSzPct val="50000"/>
              <a:buFont typeface="Wingdings" charset="2"/>
              <a:buChar char="u"/>
              <a:defRPr/>
            </a:pPr>
            <a:r>
              <a:rPr lang="en-US" sz="2500" dirty="0" smtClean="0"/>
              <a:t>Provides a lower latency than Tape Archive with Disk Cache</a:t>
            </a:r>
          </a:p>
          <a:p>
            <a:pPr marL="342900" indent="-342900">
              <a:buFont typeface="Wingdings" charset="2"/>
              <a:buChar char="Ø"/>
              <a:defRPr/>
            </a:pPr>
            <a:r>
              <a:rPr lang="en-US" sz="2500" dirty="0" smtClean="0"/>
              <a:t>Tape Backup ensures stewardship requirements are met</a:t>
            </a:r>
          </a:p>
          <a:p>
            <a:pPr marL="1085850" lvl="1" indent="-342900">
              <a:buSzPct val="50000"/>
              <a:buFont typeface="Wingdings" charset="2"/>
              <a:buChar char="u"/>
              <a:defRPr/>
            </a:pPr>
            <a:r>
              <a:rPr lang="en-US" sz="2500" dirty="0" smtClean="0"/>
              <a:t>Requires verification of the integrity of disk files</a:t>
            </a:r>
          </a:p>
          <a:p>
            <a:pPr marL="342900" indent="-342900">
              <a:buFont typeface="Wingdings" charset="2"/>
              <a:buChar char="Ø"/>
              <a:defRPr/>
            </a:pPr>
            <a:r>
              <a:rPr lang="en-US" sz="2500" dirty="0" smtClean="0"/>
              <a:t>Minimizes duplication within ASDC except for stewardship</a:t>
            </a:r>
          </a:p>
          <a:p>
            <a:pPr marL="342900" indent="-342900">
              <a:buFont typeface="Wingdings" charset="2"/>
              <a:buChar char="Ø"/>
              <a:defRPr/>
            </a:pPr>
            <a:r>
              <a:rPr lang="en-US" sz="2500" dirty="0" smtClean="0"/>
              <a:t>Follows ESDIS strategy for Digital Object Identifier’s (DOIs) to trace back to the source</a:t>
            </a:r>
          </a:p>
          <a:p>
            <a:pPr marL="1085850" lvl="1" indent="-342900">
              <a:buSzPct val="50000"/>
              <a:buFont typeface="Wingdings" charset="2"/>
              <a:buChar char="u"/>
              <a:defRPr/>
            </a:pPr>
            <a:r>
              <a:rPr lang="en-US" sz="2500" dirty="0" smtClean="0"/>
              <a:t>Can DOI’s be overlaid on delivery from metadata instead of inserted into original file?</a:t>
            </a:r>
            <a:br>
              <a:rPr lang="en-US" sz="2500" dirty="0" smtClean="0"/>
            </a:br>
            <a:endParaRPr lang="en-US" sz="2500" dirty="0" smtClean="0"/>
          </a:p>
          <a:p>
            <a:pPr>
              <a:buSzPct val="50000"/>
              <a:defRPr/>
            </a:pPr>
            <a:r>
              <a:rPr lang="en-US" sz="2500" dirty="0" smtClean="0"/>
              <a:t>Advanced </a:t>
            </a:r>
            <a:r>
              <a:rPr lang="en-US" sz="2500" dirty="0"/>
              <a:t>data distribution systems </a:t>
            </a:r>
            <a:r>
              <a:rPr lang="en-US" sz="2500" dirty="0" smtClean="0"/>
              <a:t>currently being assessed by the ASDC include </a:t>
            </a:r>
            <a:r>
              <a:rPr lang="en-US" sz="2500" dirty="0" err="1"/>
              <a:t>OPeNDAP</a:t>
            </a:r>
            <a:r>
              <a:rPr lang="en-US" sz="2500" dirty="0"/>
              <a:t> (Open-source Project for a Network Data Access Protocol), </a:t>
            </a:r>
            <a:r>
              <a:rPr lang="en-US" sz="2500" dirty="0" err="1"/>
              <a:t>Esri</a:t>
            </a:r>
            <a:r>
              <a:rPr lang="en-US" sz="2500" dirty="0"/>
              <a:t> (Environmental Systems Research Institute), and </a:t>
            </a:r>
            <a:r>
              <a:rPr lang="en-US" sz="2500" dirty="0" err="1"/>
              <a:t>iRODS</a:t>
            </a:r>
            <a:r>
              <a:rPr lang="en-US" sz="2500" dirty="0"/>
              <a:t> (integrated Rule-Oriented Data System)</a:t>
            </a:r>
            <a:r>
              <a:rPr lang="en-US" sz="2500" dirty="0" smtClean="0"/>
              <a:t>.</a:t>
            </a:r>
          </a:p>
        </p:txBody>
      </p:sp>
      <p:cxnSp>
        <p:nvCxnSpPr>
          <p:cNvPr id="21" name="Straight Connector 20"/>
          <p:cNvCxnSpPr/>
          <p:nvPr/>
        </p:nvCxnSpPr>
        <p:spPr>
          <a:xfrm>
            <a:off x="13106400" y="16535400"/>
            <a:ext cx="17907000" cy="0"/>
          </a:xfrm>
          <a:prstGeom prst="line">
            <a:avLst/>
          </a:prstGeom>
        </p:spPr>
        <p:style>
          <a:lnRef idx="1">
            <a:schemeClr val="dk1"/>
          </a:lnRef>
          <a:fillRef idx="0">
            <a:schemeClr val="dk1"/>
          </a:fillRef>
          <a:effectRef idx="0">
            <a:schemeClr val="dk1"/>
          </a:effectRef>
          <a:fontRef idx="minor">
            <a:schemeClr val="tx1"/>
          </a:fontRef>
        </p:style>
      </p:cxnSp>
      <p:pic>
        <p:nvPicPr>
          <p:cNvPr id="15417" name="Picture 2" descr="Screenshot_6_11_13_11_26_A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19200"/>
            <a:ext cx="49704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8" name="Picture 4" descr="Screenshot_6_11_13_11_49_A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600" y="990600"/>
            <a:ext cx="3962400" cy="199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ame 11"/>
          <p:cNvSpPr/>
          <p:nvPr/>
        </p:nvSpPr>
        <p:spPr>
          <a:xfrm>
            <a:off x="11734800" y="5486400"/>
            <a:ext cx="20802600" cy="2514600"/>
          </a:xfrm>
          <a:prstGeom prst="frame">
            <a:avLst/>
          </a:prstGeom>
          <a:gradFill>
            <a:gsLst>
              <a:gs pos="0">
                <a:srgbClr val="CC3C37">
                  <a:alpha val="36000"/>
                </a:srgb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chemeClr val="tx1"/>
              </a:solidFill>
            </a:endParaRPr>
          </a:p>
        </p:txBody>
      </p:sp>
      <p:sp>
        <p:nvSpPr>
          <p:cNvPr id="16" name="TextBox 15"/>
          <p:cNvSpPr txBox="1"/>
          <p:nvPr/>
        </p:nvSpPr>
        <p:spPr>
          <a:xfrm>
            <a:off x="11963400" y="5715000"/>
            <a:ext cx="20345400" cy="19700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3000" dirty="0"/>
              <a:t>The ASDC realizes that an integrated architecture would be beneficial as the use of these systems could serve as a means to reduce latency and create a path for machine-to-machine access in order to more efficiently distribute data products. By better understanding of the implementation, capabilities, and operational considerations of these systems, the ASDC has been able to draw more conclusive decisions on whether or not to implement technologies and/or pursue additional options.</a:t>
            </a:r>
            <a:r>
              <a:rPr lang="en-US" sz="3200" dirty="0"/>
              <a:t> </a:t>
            </a:r>
            <a:endParaRPr lang="en-US" sz="3200" dirty="0">
              <a:latin typeface="Arial"/>
              <a:cs typeface="Arial"/>
            </a:endParaRPr>
          </a:p>
        </p:txBody>
      </p:sp>
      <p:cxnSp>
        <p:nvCxnSpPr>
          <p:cNvPr id="34" name="Straight Connector 33"/>
          <p:cNvCxnSpPr/>
          <p:nvPr/>
        </p:nvCxnSpPr>
        <p:spPr>
          <a:xfrm>
            <a:off x="33451800" y="15925800"/>
            <a:ext cx="9448800" cy="0"/>
          </a:xfrm>
          <a:prstGeom prst="line">
            <a:avLst/>
          </a:prstGeom>
        </p:spPr>
        <p:style>
          <a:lnRef idx="1">
            <a:schemeClr val="dk1"/>
          </a:lnRef>
          <a:fillRef idx="0">
            <a:schemeClr val="dk1"/>
          </a:fillRef>
          <a:effectRef idx="0">
            <a:schemeClr val="dk1"/>
          </a:effectRef>
          <a:fontRef idx="minor">
            <a:schemeClr val="tx1"/>
          </a:fontRef>
        </p:style>
      </p:cxnSp>
      <p:pic>
        <p:nvPicPr>
          <p:cNvPr id="15430" name="Picture 2" descr="DataDistributionArchitec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68400" y="8991600"/>
            <a:ext cx="14706600" cy="738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604200" y="6019800"/>
            <a:ext cx="9372600" cy="8171468"/>
          </a:xfrm>
          <a:prstGeom prst="rect">
            <a:avLst/>
          </a:prstGeom>
          <a:noFill/>
        </p:spPr>
        <p:txBody>
          <a:bodyPr wrap="square">
            <a:spAutoFit/>
          </a:bodyPr>
          <a:lstStyle/>
          <a:p>
            <a:pPr>
              <a:defRPr/>
            </a:pPr>
            <a:r>
              <a:rPr lang="en-US" sz="2500" dirty="0">
                <a:solidFill>
                  <a:srgbClr val="000000"/>
                </a:solidFill>
                <a:latin typeface="Arial"/>
                <a:cs typeface="Arial"/>
              </a:rPr>
              <a:t>The overarching goals of the ASDC in the implementation of these technologies are to:</a:t>
            </a:r>
          </a:p>
          <a:p>
            <a:pPr marL="342900" indent="-342900">
              <a:buFont typeface="Arial"/>
              <a:buChar char="•"/>
              <a:defRPr/>
            </a:pPr>
            <a:endParaRPr lang="en-US" sz="2500" dirty="0">
              <a:solidFill>
                <a:srgbClr val="000000"/>
              </a:solidFill>
              <a:latin typeface="Arial"/>
              <a:cs typeface="Arial"/>
            </a:endParaRPr>
          </a:p>
          <a:p>
            <a:pPr marL="342900" indent="-342900">
              <a:buFont typeface="Wingdings" charset="2"/>
              <a:buChar char=""/>
              <a:defRPr/>
            </a:pPr>
            <a:r>
              <a:rPr lang="en-US" sz="2500" i="1" dirty="0">
                <a:solidFill>
                  <a:srgbClr val="000000"/>
                </a:solidFill>
                <a:latin typeface="Arial"/>
                <a:cs typeface="Arial"/>
              </a:rPr>
              <a:t>Establish and maintain partnerships to ensure seamless transition as new capabilities </a:t>
            </a:r>
            <a:r>
              <a:rPr lang="en-US" sz="2500" i="1" dirty="0" smtClean="0">
                <a:solidFill>
                  <a:srgbClr val="000000"/>
                </a:solidFill>
                <a:latin typeface="Arial"/>
                <a:cs typeface="Arial"/>
              </a:rPr>
              <a:t>emerge.</a:t>
            </a:r>
            <a:br>
              <a:rPr lang="en-US" sz="2500" i="1" dirty="0" smtClean="0">
                <a:solidFill>
                  <a:srgbClr val="000000"/>
                </a:solidFill>
                <a:latin typeface="Arial"/>
                <a:cs typeface="Arial"/>
              </a:rPr>
            </a:br>
            <a:endParaRPr lang="en-US" sz="2500" i="1" dirty="0">
              <a:solidFill>
                <a:srgbClr val="000000"/>
              </a:solidFill>
              <a:latin typeface="Arial"/>
              <a:cs typeface="Arial"/>
            </a:endParaRPr>
          </a:p>
          <a:p>
            <a:pPr marL="342900" indent="-342900">
              <a:buFont typeface="Wingdings" charset="2"/>
              <a:buChar char=""/>
              <a:defRPr/>
            </a:pPr>
            <a:r>
              <a:rPr lang="en-US" sz="2500" i="1" dirty="0" smtClean="0">
                <a:solidFill>
                  <a:srgbClr val="000000"/>
                </a:solidFill>
                <a:latin typeface="Arial"/>
                <a:cs typeface="Arial"/>
              </a:rPr>
              <a:t>Operationalize </a:t>
            </a:r>
            <a:r>
              <a:rPr lang="en-US" sz="2500" i="1" dirty="0" err="1">
                <a:solidFill>
                  <a:srgbClr val="000000"/>
                </a:solidFill>
                <a:latin typeface="Arial"/>
                <a:cs typeface="Arial"/>
              </a:rPr>
              <a:t>iRODS</a:t>
            </a:r>
            <a:r>
              <a:rPr lang="en-US" sz="2500" i="1" dirty="0">
                <a:solidFill>
                  <a:srgbClr val="000000"/>
                </a:solidFill>
                <a:latin typeface="Arial"/>
                <a:cs typeface="Arial"/>
              </a:rPr>
              <a:t> pilot and leverage the </a:t>
            </a:r>
            <a:r>
              <a:rPr lang="en-US" sz="2500" i="1" dirty="0" err="1">
                <a:solidFill>
                  <a:srgbClr val="000000"/>
                </a:solidFill>
                <a:latin typeface="Arial"/>
                <a:cs typeface="Arial"/>
              </a:rPr>
              <a:t>iRODS</a:t>
            </a:r>
            <a:r>
              <a:rPr lang="en-US" sz="2500" i="1" dirty="0">
                <a:solidFill>
                  <a:srgbClr val="000000"/>
                </a:solidFill>
                <a:latin typeface="Arial"/>
                <a:cs typeface="Arial"/>
              </a:rPr>
              <a:t> architecture to extend capability for multi-DAAC (Distributed Active Archive Center) federation and distributed search </a:t>
            </a:r>
            <a:endParaRPr lang="en-US" sz="2500" i="1" dirty="0" smtClean="0">
              <a:solidFill>
                <a:srgbClr val="000000"/>
              </a:solidFill>
              <a:latin typeface="Arial"/>
              <a:cs typeface="Arial"/>
            </a:endParaRPr>
          </a:p>
          <a:p>
            <a:pPr marL="342900" indent="-342900">
              <a:buFont typeface="Wingdings" charset="2"/>
              <a:buChar char=""/>
              <a:defRPr/>
            </a:pPr>
            <a:endParaRPr lang="en-US" sz="2500" i="1" dirty="0">
              <a:solidFill>
                <a:srgbClr val="000000"/>
              </a:solidFill>
              <a:latin typeface="Arial"/>
              <a:cs typeface="Arial"/>
            </a:endParaRPr>
          </a:p>
          <a:p>
            <a:pPr marL="342900" indent="-342900">
              <a:buFont typeface="Wingdings" charset="2"/>
              <a:buChar char=""/>
              <a:defRPr/>
            </a:pPr>
            <a:r>
              <a:rPr lang="en-US" sz="2500" i="1" dirty="0" smtClean="0">
                <a:solidFill>
                  <a:srgbClr val="000000"/>
                </a:solidFill>
                <a:latin typeface="Arial"/>
                <a:cs typeface="Arial"/>
              </a:rPr>
              <a:t>Improve the quality of data delivery through:</a:t>
            </a:r>
            <a:br>
              <a:rPr lang="en-US" sz="2500" i="1" dirty="0" smtClean="0">
                <a:solidFill>
                  <a:srgbClr val="000000"/>
                </a:solidFill>
                <a:latin typeface="Arial"/>
                <a:cs typeface="Arial"/>
              </a:rPr>
            </a:br>
            <a:endParaRPr lang="en-US" sz="2500" i="1" dirty="0" smtClean="0">
              <a:solidFill>
                <a:srgbClr val="000000"/>
              </a:solidFill>
              <a:latin typeface="Arial"/>
              <a:cs typeface="Arial"/>
            </a:endParaRPr>
          </a:p>
          <a:p>
            <a:pPr>
              <a:defRPr/>
            </a:pPr>
            <a:endParaRPr lang="en-US" sz="2500" i="1" dirty="0" smtClean="0">
              <a:solidFill>
                <a:srgbClr val="000000"/>
              </a:solidFill>
              <a:latin typeface="Arial"/>
              <a:cs typeface="Arial"/>
            </a:endParaRPr>
          </a:p>
          <a:p>
            <a:pPr>
              <a:defRPr/>
            </a:pPr>
            <a:endParaRPr lang="en-US" sz="2500" i="1" dirty="0">
              <a:solidFill>
                <a:srgbClr val="000000"/>
              </a:solidFill>
              <a:latin typeface="Arial"/>
              <a:cs typeface="Arial"/>
            </a:endParaRPr>
          </a:p>
          <a:p>
            <a:pPr>
              <a:defRPr/>
            </a:pPr>
            <a:endParaRPr lang="en-US" sz="2500" i="1" dirty="0" smtClean="0">
              <a:solidFill>
                <a:srgbClr val="000000"/>
              </a:solidFill>
              <a:latin typeface="Arial"/>
              <a:cs typeface="Arial"/>
            </a:endParaRPr>
          </a:p>
          <a:p>
            <a:pPr>
              <a:defRPr/>
            </a:pPr>
            <a:endParaRPr lang="en-US" sz="2500" i="1" dirty="0">
              <a:solidFill>
                <a:srgbClr val="000000"/>
              </a:solidFill>
              <a:latin typeface="Arial"/>
              <a:cs typeface="Arial"/>
            </a:endParaRPr>
          </a:p>
          <a:p>
            <a:pPr>
              <a:defRPr/>
            </a:pPr>
            <a:endParaRPr lang="en-US" sz="2500" i="1" dirty="0" smtClean="0">
              <a:solidFill>
                <a:srgbClr val="000000"/>
              </a:solidFill>
              <a:latin typeface="Arial"/>
              <a:cs typeface="Arial"/>
            </a:endParaRPr>
          </a:p>
          <a:p>
            <a:pPr>
              <a:defRPr/>
            </a:pPr>
            <a:endParaRPr lang="en-US" sz="2500" i="1" dirty="0">
              <a:solidFill>
                <a:srgbClr val="000000"/>
              </a:solidFill>
              <a:latin typeface="Arial"/>
              <a:cs typeface="Arial"/>
            </a:endParaRPr>
          </a:p>
          <a:p>
            <a:pPr>
              <a:defRPr/>
            </a:pPr>
            <a:endParaRPr lang="en-US" sz="2500" i="1" dirty="0" smtClean="0">
              <a:solidFill>
                <a:srgbClr val="000000"/>
              </a:solidFill>
              <a:latin typeface="Arial"/>
              <a:cs typeface="Arial"/>
            </a:endParaRPr>
          </a:p>
          <a:p>
            <a:pPr>
              <a:defRPr/>
            </a:pPr>
            <a:endParaRPr lang="en-US" sz="2500" i="1" dirty="0">
              <a:solidFill>
                <a:srgbClr val="000000"/>
              </a:solidFill>
              <a:latin typeface="Arial"/>
              <a:cs typeface="Arial"/>
            </a:endParaRPr>
          </a:p>
          <a:p>
            <a:pPr>
              <a:defRPr/>
            </a:pPr>
            <a:endParaRPr lang="en-US" sz="2500" i="1" dirty="0">
              <a:solidFill>
                <a:srgbClr val="000000"/>
              </a:solidFill>
              <a:latin typeface="Arial"/>
              <a:cs typeface="Arial"/>
            </a:endParaRPr>
          </a:p>
        </p:txBody>
      </p:sp>
      <p:pic>
        <p:nvPicPr>
          <p:cNvPr id="15432" name="Picture 2" descr="Screen Shot 2013-06-20 at 10.23.20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9888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bwMode="auto">
          <a:xfrm>
            <a:off x="419100" y="-49213"/>
            <a:ext cx="8229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438912" tIns="219456" rIns="438912" bIns="219456" anchor="ctr">
            <a:normAutofit fontScale="25000" lnSpcReduction="20000"/>
          </a:bodyPr>
          <a:lstStyle>
            <a:lvl1pPr algn="ctr" defTabSz="4387850" rtl="0" eaLnBrk="0" fontAlgn="base" hangingPunct="0">
              <a:spcBef>
                <a:spcPct val="0"/>
              </a:spcBef>
              <a:spcAft>
                <a:spcPct val="0"/>
              </a:spcAft>
              <a:defRPr sz="21100" kern="1200">
                <a:solidFill>
                  <a:schemeClr val="tx1"/>
                </a:solidFill>
                <a:latin typeface="+mj-lt"/>
                <a:ea typeface="ＭＳ Ｐゴシック" pitchFamily="-110" charset="-128"/>
                <a:cs typeface="ＭＳ Ｐゴシック" charset="0"/>
              </a:defRPr>
            </a:lvl1pPr>
            <a:lvl2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2pPr>
            <a:lvl3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3pPr>
            <a:lvl4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4pPr>
            <a:lvl5pPr algn="ctr" defTabSz="4387850" rtl="0" eaLnBrk="0" fontAlgn="base" hangingPunct="0">
              <a:spcBef>
                <a:spcPct val="0"/>
              </a:spcBef>
              <a:spcAft>
                <a:spcPct val="0"/>
              </a:spcAft>
              <a:defRPr sz="21100">
                <a:solidFill>
                  <a:schemeClr val="tx1"/>
                </a:solidFill>
                <a:latin typeface="Calibri" pitchFamily="34" charset="0"/>
                <a:ea typeface="ＭＳ Ｐゴシック" pitchFamily="-110" charset="-128"/>
                <a:cs typeface="ＭＳ Ｐゴシック"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a:lstStyle>
          <a:p>
            <a:pPr>
              <a:defRPr/>
            </a:pPr>
            <a:r>
              <a:rPr lang="en-US" sz="3200" smtClean="0"/>
              <a:t>Data Distribution Architecture</a:t>
            </a:r>
            <a:endParaRPr lang="en-US" sz="3200" dirty="0"/>
          </a:p>
        </p:txBody>
      </p:sp>
      <p:sp>
        <p:nvSpPr>
          <p:cNvPr id="15434" name="TextBox 4"/>
          <p:cNvSpPr txBox="1">
            <a:spLocks noChangeArrowheads="1"/>
          </p:cNvSpPr>
          <p:nvPr/>
        </p:nvSpPr>
        <p:spPr bwMode="auto">
          <a:xfrm>
            <a:off x="13563600" y="8077200"/>
            <a:ext cx="1684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a:t>Data Distribution Architecture</a:t>
            </a:r>
          </a:p>
        </p:txBody>
      </p:sp>
      <p:sp>
        <p:nvSpPr>
          <p:cNvPr id="15435" name="TextBox 5"/>
          <p:cNvSpPr txBox="1">
            <a:spLocks noChangeArrowheads="1"/>
          </p:cNvSpPr>
          <p:nvPr/>
        </p:nvSpPr>
        <p:spPr bwMode="auto">
          <a:xfrm>
            <a:off x="13106400" y="16695737"/>
            <a:ext cx="1790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u="sng" dirty="0"/>
              <a:t>Potential Customer Communities</a:t>
            </a:r>
          </a:p>
        </p:txBody>
      </p:sp>
      <p:graphicFrame>
        <p:nvGraphicFramePr>
          <p:cNvPr id="8" name="Table 7"/>
          <p:cNvGraphicFramePr>
            <a:graphicFrameLocks noGrp="1"/>
          </p:cNvGraphicFramePr>
          <p:nvPr>
            <p:extLst>
              <p:ext uri="{D42A27DB-BD31-4B8C-83A1-F6EECF244321}">
                <p14:modId xmlns:p14="http://schemas.microsoft.com/office/powerpoint/2010/main" val="1929241091"/>
              </p:ext>
            </p:extLst>
          </p:nvPr>
        </p:nvGraphicFramePr>
        <p:xfrm>
          <a:off x="11796713" y="18669000"/>
          <a:ext cx="11672887" cy="13944600"/>
        </p:xfrm>
        <a:graphic>
          <a:graphicData uri="http://schemas.openxmlformats.org/drawingml/2006/table">
            <a:tbl>
              <a:tblPr firstRow="1" bandRow="1">
                <a:tableStyleId>{5C22544A-7EE6-4342-B048-85BDC9FD1C3A}</a:tableStyleId>
              </a:tblPr>
              <a:tblGrid>
                <a:gridCol w="5638782"/>
                <a:gridCol w="6034105"/>
              </a:tblGrid>
              <a:tr h="13944600">
                <a:tc>
                  <a:txBody>
                    <a:bodyPr/>
                    <a:lstStyle/>
                    <a:p>
                      <a:r>
                        <a:rPr lang="en-US" sz="2500" b="1" dirty="0" smtClean="0">
                          <a:solidFill>
                            <a:srgbClr val="000000"/>
                          </a:solidFill>
                          <a:latin typeface="Arial"/>
                          <a:cs typeface="Arial"/>
                        </a:rPr>
                        <a:t>NASA GSFC GMAO</a:t>
                      </a:r>
                    </a:p>
                    <a:p>
                      <a:pPr marL="342900" indent="-342900">
                        <a:buFont typeface="Arial"/>
                        <a:buChar char="•"/>
                      </a:pPr>
                      <a:r>
                        <a:rPr lang="en-US" sz="2500" b="0" dirty="0" smtClean="0">
                          <a:solidFill>
                            <a:srgbClr val="000000"/>
                          </a:solidFill>
                          <a:latin typeface="Arial"/>
                          <a:cs typeface="Arial"/>
                        </a:rPr>
                        <a:t>Assimilation</a:t>
                      </a:r>
                    </a:p>
                    <a:p>
                      <a:pPr marL="342900" indent="-342900">
                        <a:buFont typeface="Arial"/>
                        <a:buChar char="•"/>
                      </a:pPr>
                      <a:r>
                        <a:rPr lang="en-US" sz="2500" b="0" dirty="0" smtClean="0">
                          <a:solidFill>
                            <a:srgbClr val="000000"/>
                          </a:solidFill>
                          <a:latin typeface="Arial"/>
                          <a:cs typeface="Arial"/>
                        </a:rPr>
                        <a:t>Model initialization and verification</a:t>
                      </a:r>
                    </a:p>
                    <a:p>
                      <a:pPr marL="342900" indent="-342900">
                        <a:buFont typeface="Arial"/>
                        <a:buChar char="•"/>
                      </a:pPr>
                      <a:r>
                        <a:rPr lang="en-US" sz="2500" b="0" dirty="0" smtClean="0">
                          <a:solidFill>
                            <a:srgbClr val="000000"/>
                          </a:solidFill>
                          <a:latin typeface="Arial"/>
                          <a:cs typeface="Arial"/>
                        </a:rPr>
                        <a:t>Via NCCS</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NASA GISS</a:t>
                      </a:r>
                    </a:p>
                    <a:p>
                      <a:pPr marL="342900" indent="-342900">
                        <a:buFont typeface="Arial"/>
                        <a:buChar char="•"/>
                      </a:pPr>
                      <a:r>
                        <a:rPr lang="en-US" sz="2500" b="0" dirty="0" smtClean="0">
                          <a:solidFill>
                            <a:srgbClr val="000000"/>
                          </a:solidFill>
                          <a:latin typeface="Arial"/>
                          <a:cs typeface="Arial"/>
                        </a:rPr>
                        <a:t>Model input and verification</a:t>
                      </a:r>
                    </a:p>
                    <a:p>
                      <a:pPr marL="342900" indent="-342900">
                        <a:buFont typeface="Arial"/>
                        <a:buChar char="•"/>
                      </a:pPr>
                      <a:r>
                        <a:rPr lang="en-US" sz="2500" b="0" dirty="0" smtClean="0">
                          <a:solidFill>
                            <a:srgbClr val="000000"/>
                          </a:solidFill>
                          <a:latin typeface="Arial"/>
                          <a:cs typeface="Arial"/>
                        </a:rPr>
                        <a:t>Via NCCS</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NSF NCAR</a:t>
                      </a:r>
                    </a:p>
                    <a:p>
                      <a:pPr marL="342900" indent="-342900">
                        <a:buFont typeface="Arial"/>
                        <a:buChar char="•"/>
                      </a:pPr>
                      <a:r>
                        <a:rPr lang="en-US" sz="2500" b="0" dirty="0" smtClean="0">
                          <a:solidFill>
                            <a:srgbClr val="000000"/>
                          </a:solidFill>
                          <a:latin typeface="Arial"/>
                          <a:cs typeface="Arial"/>
                        </a:rPr>
                        <a:t>Model input and verification</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err="1" smtClean="0">
                          <a:solidFill>
                            <a:srgbClr val="000000"/>
                          </a:solidFill>
                          <a:latin typeface="Arial"/>
                          <a:cs typeface="Arial"/>
                        </a:rPr>
                        <a:t>DoD</a:t>
                      </a:r>
                      <a:r>
                        <a:rPr lang="en-US" sz="2500" b="1" dirty="0" smtClean="0">
                          <a:solidFill>
                            <a:srgbClr val="000000"/>
                          </a:solidFill>
                          <a:latin typeface="Arial"/>
                          <a:cs typeface="Arial"/>
                        </a:rPr>
                        <a:t> MIT Lincoln Labs</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NASA ARC NEX</a:t>
                      </a:r>
                    </a:p>
                    <a:p>
                      <a:pPr marL="342900" indent="-342900">
                        <a:buFont typeface="Arial"/>
                        <a:buChar char="•"/>
                      </a:pPr>
                      <a:r>
                        <a:rPr lang="en-US" sz="2500" b="0" dirty="0" smtClean="0">
                          <a:solidFill>
                            <a:srgbClr val="000000"/>
                          </a:solidFill>
                          <a:latin typeface="Arial"/>
                          <a:cs typeface="Arial"/>
                        </a:rPr>
                        <a:t>Transfer data to Ames</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NASA GSFC </a:t>
                      </a:r>
                    </a:p>
                    <a:p>
                      <a:r>
                        <a:rPr lang="en-US" sz="2500" b="0" dirty="0" smtClean="0">
                          <a:solidFill>
                            <a:srgbClr val="000000"/>
                          </a:solidFill>
                          <a:latin typeface="Arial"/>
                          <a:cs typeface="Arial"/>
                        </a:rPr>
                        <a:t>Land Information System</a:t>
                      </a:r>
                    </a:p>
                    <a:p>
                      <a:pPr marL="342900" indent="-342900">
                        <a:buFont typeface="Arial"/>
                        <a:buChar char="•"/>
                      </a:pPr>
                      <a:r>
                        <a:rPr lang="en-US" sz="2500" b="0" dirty="0" smtClean="0">
                          <a:solidFill>
                            <a:srgbClr val="000000"/>
                          </a:solidFill>
                          <a:latin typeface="Arial"/>
                          <a:cs typeface="Arial"/>
                        </a:rPr>
                        <a:t>Via NCCS</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NOAA ESRL/GFDL</a:t>
                      </a:r>
                    </a:p>
                    <a:p>
                      <a:r>
                        <a:rPr lang="en-US" sz="2500" b="1" dirty="0" smtClean="0">
                          <a:solidFill>
                            <a:srgbClr val="000000"/>
                          </a:solidFill>
                          <a:latin typeface="Arial"/>
                          <a:cs typeface="Arial"/>
                        </a:rPr>
                        <a:t/>
                      </a:r>
                      <a:br>
                        <a:rPr lang="en-US" sz="2500" b="1" dirty="0" smtClean="0">
                          <a:solidFill>
                            <a:srgbClr val="000000"/>
                          </a:solidFill>
                          <a:latin typeface="Arial"/>
                          <a:cs typeface="Arial"/>
                        </a:rPr>
                      </a:br>
                      <a:r>
                        <a:rPr lang="en-US" sz="2500" b="1" dirty="0" smtClean="0">
                          <a:solidFill>
                            <a:srgbClr val="000000"/>
                          </a:solidFill>
                          <a:latin typeface="Arial"/>
                          <a:cs typeface="Arial"/>
                        </a:rPr>
                        <a:t>NOAA EMC</a:t>
                      </a:r>
                    </a:p>
                    <a:p>
                      <a:r>
                        <a:rPr lang="en-US" sz="2500" b="1" dirty="0" smtClean="0">
                          <a:solidFill>
                            <a:srgbClr val="000000"/>
                          </a:solidFill>
                          <a:latin typeface="Arial"/>
                          <a:cs typeface="Arial"/>
                        </a:rPr>
                        <a:t/>
                      </a:r>
                      <a:br>
                        <a:rPr lang="en-US" sz="2500" b="1" dirty="0" smtClean="0">
                          <a:solidFill>
                            <a:srgbClr val="000000"/>
                          </a:solidFill>
                          <a:latin typeface="Arial"/>
                          <a:cs typeface="Arial"/>
                        </a:rPr>
                      </a:br>
                      <a:r>
                        <a:rPr lang="en-US" sz="2500" b="1" dirty="0" smtClean="0">
                          <a:solidFill>
                            <a:srgbClr val="000000"/>
                          </a:solidFill>
                          <a:latin typeface="Arial"/>
                          <a:cs typeface="Arial"/>
                        </a:rPr>
                        <a:t>NOAA NCEP</a:t>
                      </a:r>
                    </a:p>
                    <a:p>
                      <a:r>
                        <a:rPr lang="en-US" sz="2500" b="0" dirty="0" smtClean="0">
                          <a:solidFill>
                            <a:srgbClr val="000000"/>
                          </a:solidFill>
                          <a:latin typeface="Arial"/>
                          <a:cs typeface="Arial"/>
                        </a:rPr>
                        <a:t/>
                      </a:r>
                      <a:br>
                        <a:rPr lang="en-US" sz="2500" b="0" dirty="0" smtClean="0">
                          <a:solidFill>
                            <a:srgbClr val="000000"/>
                          </a:solidFill>
                          <a:latin typeface="Arial"/>
                          <a:cs typeface="Arial"/>
                        </a:rPr>
                      </a:br>
                      <a:r>
                        <a:rPr lang="en-US" sz="2500" b="1" dirty="0" smtClean="0">
                          <a:solidFill>
                            <a:srgbClr val="000000"/>
                          </a:solidFill>
                          <a:latin typeface="Arial"/>
                          <a:cs typeface="Arial"/>
                        </a:rPr>
                        <a:t>USN Navy Oceanographer</a:t>
                      </a:r>
                    </a:p>
                    <a:p>
                      <a:pPr marL="342900" indent="-342900">
                        <a:buFont typeface="Arial"/>
                        <a:buChar char="•"/>
                      </a:pPr>
                      <a:r>
                        <a:rPr lang="en-US" sz="2500" b="0" dirty="0" smtClean="0">
                          <a:solidFill>
                            <a:srgbClr val="000000"/>
                          </a:solidFill>
                          <a:latin typeface="Arial"/>
                          <a:cs typeface="Arial"/>
                        </a:rPr>
                        <a:t>USN FNMOC</a:t>
                      </a:r>
                    </a:p>
                    <a:p>
                      <a:pPr marL="342900" indent="-342900">
                        <a:buFont typeface="Arial"/>
                        <a:buChar char="•"/>
                      </a:pPr>
                      <a:r>
                        <a:rPr lang="en-US" sz="2500" b="0" dirty="0" err="1" smtClean="0">
                          <a:solidFill>
                            <a:srgbClr val="000000"/>
                          </a:solidFill>
                          <a:latin typeface="Arial"/>
                          <a:cs typeface="Arial"/>
                        </a:rPr>
                        <a:t>Stennis</a:t>
                      </a:r>
                      <a:r>
                        <a:rPr lang="en-US" sz="2500" b="0" dirty="0" smtClean="0">
                          <a:solidFill>
                            <a:srgbClr val="000000"/>
                          </a:solidFill>
                          <a:latin typeface="Arial"/>
                          <a:cs typeface="Arial"/>
                        </a:rPr>
                        <a:t> facility</a:t>
                      </a:r>
                    </a:p>
                    <a:p>
                      <a:pPr marL="342900" indent="-342900">
                        <a:buFont typeface="Arial"/>
                        <a:buChar char="•"/>
                      </a:pPr>
                      <a:endParaRPr lang="en-US" sz="2500" b="0" dirty="0" smtClean="0">
                        <a:solidFill>
                          <a:srgbClr val="000000"/>
                        </a:solidFill>
                        <a:latin typeface="Arial"/>
                        <a:cs typeface="Arial"/>
                      </a:endParaRPr>
                    </a:p>
                    <a:p>
                      <a:pPr marL="0" marR="0" indent="0" algn="l" defTabSz="4389120" rtl="0" eaLnBrk="1" fontAlgn="auto" latinLnBrk="0" hangingPunct="1">
                        <a:lnSpc>
                          <a:spcPct val="100000"/>
                        </a:lnSpc>
                        <a:spcBef>
                          <a:spcPts val="0"/>
                        </a:spcBef>
                        <a:spcAft>
                          <a:spcPts val="0"/>
                        </a:spcAft>
                        <a:buClrTx/>
                        <a:buSzTx/>
                        <a:buFont typeface="Arial"/>
                        <a:buNone/>
                        <a:tabLst/>
                        <a:defRPr/>
                      </a:pPr>
                      <a:r>
                        <a:rPr lang="en-US" sz="2500" b="1" dirty="0" smtClean="0">
                          <a:solidFill>
                            <a:srgbClr val="000000"/>
                          </a:solidFill>
                          <a:latin typeface="Arial"/>
                          <a:cs typeface="Arial"/>
                        </a:rPr>
                        <a:t>USAF Weather Agency</a:t>
                      </a:r>
                    </a:p>
                    <a:p>
                      <a:pPr marL="0" indent="0">
                        <a:buFont typeface="Arial"/>
                        <a:buNone/>
                      </a:pPr>
                      <a:endParaRPr lang="en-US" sz="2500" b="0" dirty="0" smtClean="0">
                        <a:solidFill>
                          <a:srgbClr val="000000"/>
                        </a:solidFill>
                        <a:latin typeface="Arial"/>
                        <a:cs typeface="Arial"/>
                      </a:endParaRPr>
                    </a:p>
                    <a:p>
                      <a:pPr marL="0" marR="0" indent="0" algn="l" defTabSz="4389120" rtl="0" eaLnBrk="1" fontAlgn="auto" latinLnBrk="0" hangingPunct="1">
                        <a:lnSpc>
                          <a:spcPct val="100000"/>
                        </a:lnSpc>
                        <a:spcBef>
                          <a:spcPts val="0"/>
                        </a:spcBef>
                        <a:spcAft>
                          <a:spcPts val="0"/>
                        </a:spcAft>
                        <a:buClrTx/>
                        <a:buSzTx/>
                        <a:buFontTx/>
                        <a:buNone/>
                        <a:tabLst/>
                        <a:defRPr/>
                      </a:pPr>
                      <a:r>
                        <a:rPr lang="en-US" sz="2500" b="1" dirty="0" smtClean="0">
                          <a:solidFill>
                            <a:srgbClr val="000000"/>
                          </a:solidFill>
                          <a:latin typeface="Arial"/>
                          <a:cs typeface="Arial"/>
                        </a:rPr>
                        <a:t>EPA  EMVL</a:t>
                      </a:r>
                    </a:p>
                    <a:p>
                      <a:endParaRPr lang="en-US" sz="2500" b="0" dirty="0">
                        <a:solidFill>
                          <a:srgbClr val="000000"/>
                        </a:solidFill>
                        <a:latin typeface="Arial"/>
                        <a:cs typeface="Arial"/>
                      </a:endParaRPr>
                    </a:p>
                  </a:txBody>
                  <a:tcPr>
                    <a:noFill/>
                  </a:tcPr>
                </a:tc>
                <a:tc>
                  <a:txBody>
                    <a:bodyPr/>
                    <a:lstStyle/>
                    <a:p>
                      <a:r>
                        <a:rPr lang="en-US" sz="2500" b="1" dirty="0" smtClean="0">
                          <a:solidFill>
                            <a:srgbClr val="000000"/>
                          </a:solidFill>
                          <a:latin typeface="Arial"/>
                          <a:cs typeface="Arial"/>
                        </a:rPr>
                        <a:t>CESM</a:t>
                      </a:r>
                      <a:r>
                        <a:rPr lang="en-US" sz="2500" b="0" dirty="0" smtClean="0">
                          <a:solidFill>
                            <a:srgbClr val="000000"/>
                          </a:solidFill>
                          <a:latin typeface="Arial"/>
                          <a:cs typeface="Arial"/>
                        </a:rPr>
                        <a:t> </a:t>
                      </a:r>
                      <a:br>
                        <a:rPr lang="en-US" sz="2500" b="0" dirty="0" smtClean="0">
                          <a:solidFill>
                            <a:srgbClr val="000000"/>
                          </a:solidFill>
                          <a:latin typeface="Arial"/>
                          <a:cs typeface="Arial"/>
                        </a:rPr>
                      </a:br>
                      <a:r>
                        <a:rPr lang="en-US" sz="2500" b="0" dirty="0" smtClean="0">
                          <a:solidFill>
                            <a:srgbClr val="000000"/>
                          </a:solidFill>
                          <a:latin typeface="Arial"/>
                          <a:cs typeface="Arial"/>
                        </a:rPr>
                        <a:t>(Community Earth System Model</a:t>
                      </a:r>
                    </a:p>
                    <a:p>
                      <a:pPr marL="342900" indent="-342900">
                        <a:buFont typeface="Arial"/>
                        <a:buChar char="•"/>
                      </a:pPr>
                      <a:r>
                        <a:rPr lang="en-US" sz="2500" b="0" dirty="0" smtClean="0">
                          <a:solidFill>
                            <a:srgbClr val="000000"/>
                          </a:solidFill>
                          <a:latin typeface="Arial"/>
                          <a:cs typeface="Arial"/>
                        </a:rPr>
                        <a:t>(NCAR, NOAA, NASA, DoE, NSF)</a:t>
                      </a:r>
                    </a:p>
                    <a:p>
                      <a:pPr marL="0" indent="0">
                        <a:buFont typeface="Arial"/>
                        <a:buNone/>
                      </a:pPr>
                      <a:endParaRPr lang="en-US" sz="2500" b="0" dirty="0" smtClean="0">
                        <a:solidFill>
                          <a:srgbClr val="000000"/>
                        </a:solidFill>
                        <a:latin typeface="Arial"/>
                        <a:cs typeface="Arial"/>
                      </a:endParaRPr>
                    </a:p>
                    <a:p>
                      <a:r>
                        <a:rPr lang="en-US" sz="2500" b="1" dirty="0" smtClean="0">
                          <a:solidFill>
                            <a:srgbClr val="000000"/>
                          </a:solidFill>
                          <a:latin typeface="Arial"/>
                          <a:cs typeface="Arial"/>
                        </a:rPr>
                        <a:t>NSF University Research</a:t>
                      </a:r>
                      <a:br>
                        <a:rPr lang="en-US" sz="2500" b="1" dirty="0" smtClean="0">
                          <a:solidFill>
                            <a:srgbClr val="000000"/>
                          </a:solidFill>
                          <a:latin typeface="Arial"/>
                          <a:cs typeface="Arial"/>
                        </a:rPr>
                      </a:br>
                      <a:endParaRPr lang="en-US" sz="2500" b="1" dirty="0" smtClean="0">
                        <a:solidFill>
                          <a:srgbClr val="000000"/>
                        </a:solidFill>
                        <a:latin typeface="Arial"/>
                        <a:cs typeface="Arial"/>
                      </a:endParaRPr>
                    </a:p>
                    <a:p>
                      <a:pPr marL="342900" indent="-342900">
                        <a:buFont typeface="Arial"/>
                        <a:buChar char="•"/>
                      </a:pPr>
                      <a:r>
                        <a:rPr lang="en-US" sz="2500" b="0" dirty="0" err="1" smtClean="0">
                          <a:solidFill>
                            <a:srgbClr val="000000"/>
                          </a:solidFill>
                          <a:latin typeface="Arial"/>
                          <a:cs typeface="Arial"/>
                        </a:rPr>
                        <a:t>EarthCube</a:t>
                      </a:r>
                      <a:endParaRPr lang="en-US" sz="2500" b="0" dirty="0" smtClean="0">
                        <a:solidFill>
                          <a:srgbClr val="000000"/>
                        </a:solidFill>
                        <a:latin typeface="Arial"/>
                        <a:cs typeface="Arial"/>
                      </a:endParaRPr>
                    </a:p>
                    <a:p>
                      <a:pPr marL="342900" indent="-342900">
                        <a:buFont typeface="Arial"/>
                        <a:buChar char="•"/>
                      </a:pPr>
                      <a:r>
                        <a:rPr lang="en-US" sz="2500" b="0" dirty="0" err="1" smtClean="0">
                          <a:solidFill>
                            <a:srgbClr val="000000"/>
                          </a:solidFill>
                          <a:latin typeface="Arial"/>
                          <a:cs typeface="Arial"/>
                        </a:rPr>
                        <a:t>xSEDE</a:t>
                      </a:r>
                      <a:endParaRPr lang="en-US" sz="2500" b="0" dirty="0" smtClean="0">
                        <a:solidFill>
                          <a:srgbClr val="000000"/>
                        </a:solidFill>
                        <a:latin typeface="Arial"/>
                        <a:cs typeface="Arial"/>
                      </a:endParaRP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University of London – GERB</a:t>
                      </a:r>
                    </a:p>
                    <a:p>
                      <a:endParaRPr lang="en-US" sz="2500" b="0" dirty="0" smtClean="0">
                        <a:solidFill>
                          <a:srgbClr val="000000"/>
                        </a:solidFill>
                        <a:latin typeface="Arial"/>
                        <a:cs typeface="Arial"/>
                      </a:endParaRPr>
                    </a:p>
                    <a:p>
                      <a:r>
                        <a:rPr lang="en-US" sz="2500" b="1" dirty="0" err="1" smtClean="0">
                          <a:solidFill>
                            <a:srgbClr val="000000"/>
                          </a:solidFill>
                          <a:latin typeface="Arial"/>
                          <a:cs typeface="Arial"/>
                        </a:rPr>
                        <a:t>UKMet</a:t>
                      </a:r>
                      <a:endParaRPr lang="en-US" sz="2500" b="1" dirty="0" smtClean="0">
                        <a:solidFill>
                          <a:srgbClr val="000000"/>
                        </a:solidFill>
                        <a:latin typeface="Arial"/>
                        <a:cs typeface="Arial"/>
                      </a:endParaRP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ECMWF</a:t>
                      </a:r>
                    </a:p>
                    <a:p>
                      <a:pPr marL="342900" indent="-342900">
                        <a:buFont typeface="Arial"/>
                        <a:buChar char="•"/>
                      </a:pPr>
                      <a:r>
                        <a:rPr lang="en-US" sz="2500" b="0" dirty="0" smtClean="0">
                          <a:solidFill>
                            <a:srgbClr val="000000"/>
                          </a:solidFill>
                          <a:latin typeface="Arial"/>
                          <a:cs typeface="Arial"/>
                        </a:rPr>
                        <a:t>Assimilation</a:t>
                      </a:r>
                    </a:p>
                    <a:p>
                      <a:pPr marL="342900" indent="-342900">
                        <a:buFont typeface="Arial"/>
                        <a:buChar char="•"/>
                      </a:pPr>
                      <a:r>
                        <a:rPr lang="en-US" sz="2500" b="0" dirty="0" smtClean="0">
                          <a:solidFill>
                            <a:srgbClr val="000000"/>
                          </a:solidFill>
                          <a:latin typeface="Arial"/>
                          <a:cs typeface="Arial"/>
                        </a:rPr>
                        <a:t>Weather Modeling</a:t>
                      </a: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University of Michigan AOSS</a:t>
                      </a:r>
                    </a:p>
                    <a:p>
                      <a:endParaRPr lang="en-US" sz="2500" b="1" dirty="0" smtClean="0">
                        <a:solidFill>
                          <a:srgbClr val="000000"/>
                        </a:solidFill>
                        <a:latin typeface="Arial"/>
                        <a:cs typeface="Arial"/>
                      </a:endParaRPr>
                    </a:p>
                    <a:p>
                      <a:r>
                        <a:rPr lang="en-US" sz="2500" b="1" dirty="0" smtClean="0">
                          <a:solidFill>
                            <a:srgbClr val="000000"/>
                          </a:solidFill>
                          <a:latin typeface="Arial"/>
                          <a:cs typeface="Arial"/>
                        </a:rPr>
                        <a:t>University of Wisconsin SSEC</a:t>
                      </a:r>
                    </a:p>
                    <a:p>
                      <a:endParaRPr lang="en-US" sz="2500" b="1" dirty="0" smtClean="0">
                        <a:solidFill>
                          <a:srgbClr val="000000"/>
                        </a:solidFill>
                        <a:latin typeface="Arial"/>
                        <a:cs typeface="Arial"/>
                      </a:endParaRPr>
                    </a:p>
                    <a:p>
                      <a:r>
                        <a:rPr lang="en-US" sz="2500" b="1" dirty="0" smtClean="0">
                          <a:solidFill>
                            <a:srgbClr val="000000"/>
                          </a:solidFill>
                          <a:latin typeface="Arial"/>
                          <a:cs typeface="Arial"/>
                        </a:rPr>
                        <a:t>UC Berkeley Earth &amp; Planetary Science</a:t>
                      </a:r>
                    </a:p>
                    <a:p>
                      <a:pPr marL="342900" indent="-342900">
                        <a:buFont typeface="Arial"/>
                        <a:buChar char="•"/>
                      </a:pPr>
                      <a:r>
                        <a:rPr lang="en-US" sz="2500" b="0" dirty="0" smtClean="0">
                          <a:solidFill>
                            <a:srgbClr val="000000"/>
                          </a:solidFill>
                          <a:latin typeface="Arial"/>
                          <a:cs typeface="Arial"/>
                        </a:rPr>
                        <a:t>Bill Collins</a:t>
                      </a: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Northrop Grumman Weather Models</a:t>
                      </a:r>
                    </a:p>
                    <a:p>
                      <a:endParaRPr lang="en-US" sz="2500" b="1" dirty="0" smtClean="0">
                        <a:solidFill>
                          <a:srgbClr val="000000"/>
                        </a:solidFill>
                        <a:latin typeface="Arial"/>
                        <a:cs typeface="Arial"/>
                      </a:endParaRPr>
                    </a:p>
                    <a:p>
                      <a:r>
                        <a:rPr lang="en-US" sz="2500" b="1" dirty="0" smtClean="0">
                          <a:solidFill>
                            <a:srgbClr val="000000"/>
                          </a:solidFill>
                          <a:latin typeface="Arial"/>
                          <a:cs typeface="Arial"/>
                        </a:rPr>
                        <a:t>Harris Corporation and </a:t>
                      </a:r>
                    </a:p>
                    <a:p>
                      <a:r>
                        <a:rPr lang="en-US" sz="2500" b="1" dirty="0" smtClean="0">
                          <a:solidFill>
                            <a:srgbClr val="000000"/>
                          </a:solidFill>
                          <a:latin typeface="Arial"/>
                          <a:cs typeface="Arial"/>
                        </a:rPr>
                        <a:t>FAA</a:t>
                      </a: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USGS Eros Data Center (LP DAAC)</a:t>
                      </a:r>
                    </a:p>
                    <a:p>
                      <a:endParaRPr lang="en-US" sz="2500" b="0" dirty="0" smtClean="0">
                        <a:solidFill>
                          <a:srgbClr val="000000"/>
                        </a:solidFill>
                        <a:latin typeface="Arial"/>
                        <a:cs typeface="Arial"/>
                      </a:endParaRPr>
                    </a:p>
                    <a:p>
                      <a:endParaRPr lang="en-US" sz="2500" b="0" dirty="0" smtClean="0">
                        <a:solidFill>
                          <a:srgbClr val="000000"/>
                        </a:solidFill>
                        <a:latin typeface="Arial"/>
                        <a:cs typeface="Arial"/>
                      </a:endParaRPr>
                    </a:p>
                    <a:p>
                      <a:r>
                        <a:rPr lang="en-US" sz="2500" b="1" dirty="0" smtClean="0">
                          <a:solidFill>
                            <a:srgbClr val="000000"/>
                          </a:solidFill>
                          <a:latin typeface="Arial"/>
                          <a:cs typeface="Arial"/>
                        </a:rPr>
                        <a:t>UMBC – CHMPR (NSF I/URC)</a:t>
                      </a:r>
                    </a:p>
                    <a:p>
                      <a:endParaRPr lang="en-US" sz="2500" b="0" dirty="0">
                        <a:solidFill>
                          <a:srgbClr val="000000"/>
                        </a:solidFill>
                        <a:latin typeface="Arial"/>
                        <a:cs typeface="Arial"/>
                      </a:endParaRPr>
                    </a:p>
                  </a:txBody>
                  <a:tcPr>
                    <a:noFill/>
                  </a:tcPr>
                </a:tc>
              </a:tr>
            </a:tbl>
          </a:graphicData>
        </a:graphic>
      </p:graphicFrame>
      <p:pic>
        <p:nvPicPr>
          <p:cNvPr id="15444" name="Picture 10" descr="Screen Shot 2013-06-20 at 11.13.14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981238" y="18669000"/>
            <a:ext cx="21637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5" name="Picture 16" descr="Screen Shot 2013-06-20 at 11.15.13 A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0" y="21717000"/>
            <a:ext cx="19050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6" name="Picture 18" descr="Screen Shot 2013-06-20 at 11.16.44 A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792200" y="20283488"/>
            <a:ext cx="3581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7" name="Picture 19" descr="Screen Shot 2013-06-20 at 11.17.52 A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392400" y="23012400"/>
            <a:ext cx="16764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8" name="Picture 21" descr="Screen Shot 2013-06-20 at 11.19.08 A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392400" y="24079200"/>
            <a:ext cx="17272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9" name="Picture 22" descr="Screen Shot 2013-06-20 at 11.20.44 A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392400" y="25069800"/>
            <a:ext cx="157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0" name="Picture 23" descr="Screen Shot 2013-06-20 at 11.22.06 A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392400" y="26584275"/>
            <a:ext cx="152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1" name="Picture 24" descr="Screen Shot 2013-06-20 at 11.24.04 AM.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801975" y="28651200"/>
            <a:ext cx="11906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2" name="Picture 27" descr="Screen Shot 2013-06-20 at 11.25.57 AM.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13013" y="30175200"/>
            <a:ext cx="14747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3" name="Picture 28" descr="Screen Shot 2013-06-20 at 11.28.52 AM.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944600" y="31089600"/>
            <a:ext cx="973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4" name="Picture 40" descr="Screen Shot 2013-06-20 at 11.30.51 AM.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0042188" y="18669000"/>
            <a:ext cx="22955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5" name="Picture 41" descr="Screen Shot 2013-06-20 at 11.39.50 AM.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9584988" y="20669250"/>
            <a:ext cx="28178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6" name="Picture 42" descr="Screen Shot 2013-06-20 at 11.41.23 AM.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9508788" y="21202650"/>
            <a:ext cx="990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7" name="Picture 43" descr="Screen Shot 2013-06-20 at 11.42.26 A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0651788" y="21278850"/>
            <a:ext cx="1695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8" name="Picture 44" descr="Screen Shot 2013-06-20 at 11.44.23 AM.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1412200" y="22479000"/>
            <a:ext cx="16891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59" name="Picture 45" descr="Screen Shot 2013-06-20 at 11.47.02 AM.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821400" y="22707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0" name="Picture 46" descr="Screen Shot 2013-06-20 at 11.54.23 AM.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9964400" y="23928388"/>
            <a:ext cx="21066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1" name="Picture 47" descr="Screen Shot 2013-06-20 at 11.55.23 AM.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934488" y="24765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 name="Picture 48" descr="Screen Shot 2013-06-20 at 11.56.04 AM.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858288" y="25831800"/>
            <a:ext cx="97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 name="Picture 49" descr="Screen Shot 2013-06-20 at 11.57.54 AM.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9431000" y="27203400"/>
            <a:ext cx="3765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 name="Picture 50" descr="Screen Shot 2013-06-20 at 11.59.51 AM.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0829588" y="28303538"/>
            <a:ext cx="24653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 name="Picture 51" descr="Screen Shot 2013-06-20 at 12.01.56 PM.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21272500" y="28700413"/>
            <a:ext cx="173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6" name="Picture 52" descr="Screen Shot 2013-06-20 at 12.04.38 PM.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9354800" y="29005213"/>
            <a:ext cx="838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7" name="Picture 53" descr="Screen Shot 2013-06-20 at 12.10.49 PM.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8664238" y="30229175"/>
            <a:ext cx="45767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8" name="Picture 54" descr="Screen Shot 2013-06-20 at 12.14.24 PM.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9429412" y="31761112"/>
            <a:ext cx="32019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9" name="TextBox 56"/>
          <p:cNvSpPr txBox="1">
            <a:spLocks noChangeArrowheads="1"/>
          </p:cNvSpPr>
          <p:nvPr/>
        </p:nvSpPr>
        <p:spPr bwMode="auto">
          <a:xfrm>
            <a:off x="11963400" y="17810163"/>
            <a:ext cx="102108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3500" b="1">
                <a:solidFill>
                  <a:schemeClr val="tx2"/>
                </a:solidFill>
              </a:rPr>
              <a:t>Institutional Breakdown</a:t>
            </a:r>
          </a:p>
        </p:txBody>
      </p:sp>
      <p:sp>
        <p:nvSpPr>
          <p:cNvPr id="15470" name="TextBox 70"/>
          <p:cNvSpPr txBox="1">
            <a:spLocks noChangeArrowheads="1"/>
          </p:cNvSpPr>
          <p:nvPr/>
        </p:nvSpPr>
        <p:spPr bwMode="auto">
          <a:xfrm>
            <a:off x="21717000" y="17733963"/>
            <a:ext cx="102108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3500" b="1">
                <a:solidFill>
                  <a:schemeClr val="tx2"/>
                </a:solidFill>
              </a:rPr>
              <a:t>Functional Breakdown</a:t>
            </a:r>
          </a:p>
        </p:txBody>
      </p:sp>
      <p:graphicFrame>
        <p:nvGraphicFramePr>
          <p:cNvPr id="59" name="Table 58"/>
          <p:cNvGraphicFramePr>
            <a:graphicFrameLocks noGrp="1"/>
          </p:cNvGraphicFramePr>
          <p:nvPr>
            <p:extLst>
              <p:ext uri="{D42A27DB-BD31-4B8C-83A1-F6EECF244321}">
                <p14:modId xmlns:p14="http://schemas.microsoft.com/office/powerpoint/2010/main" val="2842953637"/>
              </p:ext>
            </p:extLst>
          </p:nvPr>
        </p:nvGraphicFramePr>
        <p:xfrm>
          <a:off x="24079200" y="18516600"/>
          <a:ext cx="8153400" cy="13972599"/>
        </p:xfrm>
        <a:graphic>
          <a:graphicData uri="http://schemas.openxmlformats.org/drawingml/2006/table">
            <a:tbl>
              <a:tblPr firstRow="1" bandRow="1">
                <a:tableStyleId>{5C22544A-7EE6-4342-B048-85BDC9FD1C3A}</a:tableStyleId>
              </a:tblPr>
              <a:tblGrid>
                <a:gridCol w="8153400"/>
              </a:tblGrid>
              <a:tr h="11417241">
                <a:tc>
                  <a:txBody>
                    <a:bodyPr/>
                    <a:lstStyle/>
                    <a:p>
                      <a:r>
                        <a:rPr lang="en-US" sz="2500" b="1" dirty="0" smtClean="0">
                          <a:solidFill>
                            <a:schemeClr val="tx1"/>
                          </a:solidFill>
                          <a:latin typeface="Arial"/>
                          <a:cs typeface="Arial"/>
                        </a:rPr>
                        <a:t>Modeling Communities</a:t>
                      </a:r>
                    </a:p>
                    <a:p>
                      <a:pPr marL="342900" indent="-342900">
                        <a:buFont typeface="Arial"/>
                        <a:buChar char="•"/>
                      </a:pPr>
                      <a:r>
                        <a:rPr lang="en-US" sz="2500" b="0" dirty="0" smtClean="0">
                          <a:solidFill>
                            <a:schemeClr val="tx1"/>
                          </a:solidFill>
                          <a:latin typeface="Arial"/>
                          <a:cs typeface="Arial"/>
                        </a:rPr>
                        <a:t>Climate</a:t>
                      </a:r>
                    </a:p>
                    <a:p>
                      <a:pPr marL="342900" indent="-342900">
                        <a:buFont typeface="Arial"/>
                        <a:buChar char="•"/>
                      </a:pPr>
                      <a:r>
                        <a:rPr lang="en-US" sz="2500" b="0" dirty="0" smtClean="0">
                          <a:solidFill>
                            <a:schemeClr val="tx1"/>
                          </a:solidFill>
                          <a:latin typeface="Arial"/>
                          <a:cs typeface="Arial"/>
                        </a:rPr>
                        <a:t>Weather</a:t>
                      </a:r>
                    </a:p>
                    <a:p>
                      <a:pPr marL="342900" indent="-342900">
                        <a:buFont typeface="Arial"/>
                        <a:buChar char="•"/>
                      </a:pPr>
                      <a:r>
                        <a:rPr lang="en-US" sz="2500" b="0" dirty="0" smtClean="0">
                          <a:solidFill>
                            <a:schemeClr val="tx1"/>
                          </a:solidFill>
                          <a:latin typeface="Arial"/>
                          <a:cs typeface="Arial"/>
                        </a:rPr>
                        <a:t>Land Processes</a:t>
                      </a:r>
                    </a:p>
                    <a:p>
                      <a:pPr marL="342900" indent="-342900">
                        <a:buFont typeface="Arial"/>
                        <a:buChar char="•"/>
                      </a:pPr>
                      <a:r>
                        <a:rPr lang="en-US" sz="2500" b="0" dirty="0" smtClean="0">
                          <a:solidFill>
                            <a:schemeClr val="tx1"/>
                          </a:solidFill>
                          <a:latin typeface="Arial"/>
                          <a:cs typeface="Arial"/>
                        </a:rPr>
                        <a:t>Hurricanes</a:t>
                      </a:r>
                    </a:p>
                    <a:p>
                      <a:pPr marL="342900" indent="-342900">
                        <a:buFont typeface="Arial"/>
                        <a:buChar char="•"/>
                      </a:pPr>
                      <a:r>
                        <a:rPr lang="en-US" sz="2500" b="0" dirty="0" smtClean="0">
                          <a:solidFill>
                            <a:schemeClr val="tx1"/>
                          </a:solidFill>
                          <a:latin typeface="Arial"/>
                          <a:cs typeface="Arial"/>
                        </a:rPr>
                        <a:t>Oceanography processes</a:t>
                      </a:r>
                    </a:p>
                    <a:p>
                      <a:pPr marL="342900" indent="-342900">
                        <a:buFont typeface="Arial"/>
                        <a:buChar char="•"/>
                      </a:pPr>
                      <a:r>
                        <a:rPr lang="en-US" sz="2500" b="0" dirty="0" err="1" smtClean="0">
                          <a:solidFill>
                            <a:schemeClr val="tx1"/>
                          </a:solidFill>
                          <a:latin typeface="Arial"/>
                          <a:cs typeface="Arial"/>
                        </a:rPr>
                        <a:t>Cryosphere</a:t>
                      </a:r>
                      <a:r>
                        <a:rPr lang="en-US" sz="2500" b="0" dirty="0" smtClean="0">
                          <a:solidFill>
                            <a:schemeClr val="tx1"/>
                          </a:solidFill>
                          <a:latin typeface="Arial"/>
                          <a:cs typeface="Arial"/>
                        </a:rPr>
                        <a:t> processes</a:t>
                      </a:r>
                    </a:p>
                    <a:p>
                      <a:pPr marL="342900" indent="-342900">
                        <a:buFont typeface="Arial"/>
                        <a:buChar char="•"/>
                      </a:pPr>
                      <a:r>
                        <a:rPr lang="en-US" sz="2500" b="0" dirty="0" err="1" smtClean="0">
                          <a:solidFill>
                            <a:schemeClr val="tx1"/>
                          </a:solidFill>
                          <a:latin typeface="Arial"/>
                          <a:cs typeface="Arial"/>
                        </a:rPr>
                        <a:t>Atmo</a:t>
                      </a:r>
                      <a:r>
                        <a:rPr lang="en-US" sz="2500" b="0" dirty="0" smtClean="0">
                          <a:solidFill>
                            <a:schemeClr val="tx1"/>
                          </a:solidFill>
                          <a:latin typeface="Arial"/>
                          <a:cs typeface="Arial"/>
                        </a:rPr>
                        <a:t> </a:t>
                      </a:r>
                      <a:r>
                        <a:rPr lang="en-US" sz="2500" b="0" dirty="0" err="1" smtClean="0">
                          <a:solidFill>
                            <a:schemeClr val="tx1"/>
                          </a:solidFill>
                          <a:latin typeface="Arial"/>
                          <a:cs typeface="Arial"/>
                        </a:rPr>
                        <a:t>Chem</a:t>
                      </a:r>
                      <a:r>
                        <a:rPr lang="en-US" sz="2500" b="0" dirty="0" smtClean="0">
                          <a:solidFill>
                            <a:schemeClr val="tx1"/>
                          </a:solidFill>
                          <a:latin typeface="Arial"/>
                          <a:cs typeface="Arial"/>
                        </a:rPr>
                        <a:t> processes</a:t>
                      </a:r>
                    </a:p>
                    <a:p>
                      <a:r>
                        <a:rPr lang="en-US" sz="2500" b="0" dirty="0" smtClean="0">
                          <a:solidFill>
                            <a:schemeClr val="tx1"/>
                          </a:solidFill>
                          <a:latin typeface="Arial"/>
                          <a:cs typeface="Arial"/>
                        </a:rPr>
                        <a:t/>
                      </a:r>
                      <a:br>
                        <a:rPr lang="en-US" sz="2500" b="0" dirty="0" smtClean="0">
                          <a:solidFill>
                            <a:schemeClr val="tx1"/>
                          </a:solidFill>
                          <a:latin typeface="Arial"/>
                          <a:cs typeface="Arial"/>
                        </a:rPr>
                      </a:br>
                      <a:endParaRPr lang="en-US" sz="2500" b="0" dirty="0" smtClean="0">
                        <a:solidFill>
                          <a:schemeClr val="tx1"/>
                        </a:solidFill>
                        <a:latin typeface="Arial"/>
                        <a:cs typeface="Arial"/>
                      </a:endParaRPr>
                    </a:p>
                    <a:p>
                      <a:r>
                        <a:rPr lang="en-US" sz="2500" b="1" dirty="0" smtClean="0">
                          <a:solidFill>
                            <a:schemeClr val="tx1"/>
                          </a:solidFill>
                          <a:latin typeface="Arial"/>
                          <a:cs typeface="Arial"/>
                        </a:rPr>
                        <a:t>Analysis Communities</a:t>
                      </a:r>
                    </a:p>
                    <a:p>
                      <a:pPr marL="342900" indent="-342900">
                        <a:buFont typeface="Arial"/>
                        <a:buChar char="•"/>
                      </a:pPr>
                      <a:r>
                        <a:rPr lang="en-US" sz="2500" b="0" dirty="0" smtClean="0">
                          <a:solidFill>
                            <a:schemeClr val="tx1"/>
                          </a:solidFill>
                          <a:latin typeface="Arial"/>
                          <a:cs typeface="Arial"/>
                        </a:rPr>
                        <a:t>Universities</a:t>
                      </a:r>
                    </a:p>
                    <a:p>
                      <a:pPr marL="342900" indent="-342900">
                        <a:buFont typeface="Arial"/>
                        <a:buChar char="•"/>
                      </a:pPr>
                      <a:r>
                        <a:rPr lang="en-US" sz="2500" b="0" dirty="0" err="1" smtClean="0">
                          <a:solidFill>
                            <a:schemeClr val="tx1"/>
                          </a:solidFill>
                          <a:latin typeface="Arial"/>
                          <a:cs typeface="Arial"/>
                        </a:rPr>
                        <a:t>LaRC</a:t>
                      </a:r>
                      <a:r>
                        <a:rPr lang="en-US" sz="2500" b="0" dirty="0" smtClean="0">
                          <a:solidFill>
                            <a:schemeClr val="tx1"/>
                          </a:solidFill>
                          <a:latin typeface="Arial"/>
                          <a:cs typeface="Arial"/>
                        </a:rPr>
                        <a:t> SD</a:t>
                      </a:r>
                    </a:p>
                    <a:p>
                      <a:endParaRPr lang="en-US" sz="2500" b="0" dirty="0" smtClean="0">
                        <a:solidFill>
                          <a:schemeClr val="tx1"/>
                        </a:solidFill>
                        <a:latin typeface="Arial"/>
                        <a:cs typeface="Arial"/>
                      </a:endParaRPr>
                    </a:p>
                    <a:p>
                      <a:endParaRPr lang="en-US" sz="2500" b="0" dirty="0" smtClean="0">
                        <a:solidFill>
                          <a:schemeClr val="tx1"/>
                        </a:solidFill>
                        <a:latin typeface="Arial"/>
                        <a:cs typeface="Arial"/>
                      </a:endParaRPr>
                    </a:p>
                    <a:p>
                      <a:r>
                        <a:rPr lang="en-US" sz="2500" b="1" dirty="0" smtClean="0">
                          <a:solidFill>
                            <a:schemeClr val="tx1"/>
                          </a:solidFill>
                          <a:latin typeface="Arial"/>
                          <a:cs typeface="Arial"/>
                        </a:rPr>
                        <a:t>Instrument Communities</a:t>
                      </a:r>
                    </a:p>
                    <a:p>
                      <a:pPr marL="342900" indent="-342900">
                        <a:buFont typeface="Arial"/>
                        <a:buChar char="•"/>
                      </a:pPr>
                      <a:r>
                        <a:rPr lang="en-US" sz="2500" b="0" dirty="0" smtClean="0">
                          <a:solidFill>
                            <a:schemeClr val="tx1"/>
                          </a:solidFill>
                          <a:latin typeface="Arial"/>
                          <a:cs typeface="Arial"/>
                        </a:rPr>
                        <a:t>CERES</a:t>
                      </a:r>
                    </a:p>
                    <a:p>
                      <a:pPr marL="342900" indent="-342900">
                        <a:buFont typeface="Arial"/>
                        <a:buChar char="•"/>
                      </a:pPr>
                      <a:r>
                        <a:rPr lang="en-US" sz="2500" b="0" dirty="0" smtClean="0">
                          <a:solidFill>
                            <a:schemeClr val="tx1"/>
                          </a:solidFill>
                          <a:latin typeface="Arial"/>
                          <a:cs typeface="Arial"/>
                        </a:rPr>
                        <a:t>CALIPSO</a:t>
                      </a:r>
                    </a:p>
                    <a:p>
                      <a:pPr marL="342900" indent="-342900">
                        <a:buFont typeface="Arial"/>
                        <a:buChar char="•"/>
                      </a:pPr>
                      <a:r>
                        <a:rPr lang="en-US" sz="2500" b="0" dirty="0" smtClean="0">
                          <a:solidFill>
                            <a:schemeClr val="tx1"/>
                          </a:solidFill>
                          <a:latin typeface="Arial"/>
                          <a:cs typeface="Arial"/>
                        </a:rPr>
                        <a:t>SAGE</a:t>
                      </a:r>
                    </a:p>
                    <a:p>
                      <a:pPr marL="342900" indent="-342900">
                        <a:buFont typeface="Arial"/>
                        <a:buChar char="•"/>
                      </a:pPr>
                      <a:r>
                        <a:rPr lang="en-US" sz="2500" b="0" dirty="0" smtClean="0">
                          <a:solidFill>
                            <a:schemeClr val="tx1"/>
                          </a:solidFill>
                          <a:latin typeface="Arial"/>
                          <a:cs typeface="Arial"/>
                        </a:rPr>
                        <a:t>MISR</a:t>
                      </a:r>
                    </a:p>
                    <a:p>
                      <a:pPr marL="342900" indent="-342900">
                        <a:buFont typeface="Arial"/>
                        <a:buChar char="•"/>
                      </a:pPr>
                      <a:r>
                        <a:rPr lang="en-US" sz="2500" b="0" dirty="0" err="1" smtClean="0">
                          <a:solidFill>
                            <a:schemeClr val="tx1"/>
                          </a:solidFill>
                          <a:latin typeface="Arial"/>
                          <a:cs typeface="Arial"/>
                        </a:rPr>
                        <a:t>LaRC</a:t>
                      </a:r>
                      <a:r>
                        <a:rPr lang="en-US" sz="2500" b="0" dirty="0" smtClean="0">
                          <a:solidFill>
                            <a:schemeClr val="tx1"/>
                          </a:solidFill>
                          <a:latin typeface="Arial"/>
                          <a:cs typeface="Arial"/>
                        </a:rPr>
                        <a:t> LIDAR</a:t>
                      </a:r>
                    </a:p>
                    <a:p>
                      <a:pPr marL="342900" indent="-342900">
                        <a:buFont typeface="Arial"/>
                        <a:buChar char="•"/>
                      </a:pPr>
                      <a:r>
                        <a:rPr lang="en-US" sz="2500" b="0" dirty="0" smtClean="0">
                          <a:solidFill>
                            <a:schemeClr val="tx1"/>
                          </a:solidFill>
                          <a:latin typeface="Arial"/>
                          <a:cs typeface="Arial"/>
                        </a:rPr>
                        <a:t>Suborbital Missions</a:t>
                      </a:r>
                    </a:p>
                    <a:p>
                      <a:endParaRPr lang="en-US" sz="2500" b="0" dirty="0" smtClean="0">
                        <a:solidFill>
                          <a:schemeClr val="tx1"/>
                        </a:solidFill>
                        <a:latin typeface="Arial"/>
                        <a:cs typeface="Arial"/>
                      </a:endParaRPr>
                    </a:p>
                    <a:p>
                      <a:r>
                        <a:rPr lang="en-US" sz="2500" b="1" dirty="0" smtClean="0">
                          <a:solidFill>
                            <a:schemeClr val="tx1"/>
                          </a:solidFill>
                          <a:latin typeface="Arial"/>
                          <a:cs typeface="Arial"/>
                        </a:rPr>
                        <a:t>Applications</a:t>
                      </a:r>
                    </a:p>
                    <a:p>
                      <a:pPr marL="342900" indent="-342900">
                        <a:buFont typeface="Arial"/>
                        <a:buChar char="•"/>
                      </a:pPr>
                      <a:r>
                        <a:rPr lang="en-US" sz="2500" b="0" dirty="0" smtClean="0">
                          <a:solidFill>
                            <a:schemeClr val="tx1"/>
                          </a:solidFill>
                          <a:latin typeface="Arial"/>
                          <a:cs typeface="Arial"/>
                        </a:rPr>
                        <a:t>FEMA</a:t>
                      </a:r>
                      <a:br>
                        <a:rPr lang="en-US" sz="2500" b="0" dirty="0" smtClean="0">
                          <a:solidFill>
                            <a:schemeClr val="tx1"/>
                          </a:solidFill>
                          <a:latin typeface="Arial"/>
                          <a:cs typeface="Arial"/>
                        </a:rPr>
                      </a:br>
                      <a:endParaRPr lang="en-US" sz="2500" b="0" dirty="0" smtClean="0">
                        <a:solidFill>
                          <a:schemeClr val="tx1"/>
                        </a:solidFill>
                        <a:latin typeface="Arial"/>
                        <a:cs typeface="Arial"/>
                      </a:endParaRPr>
                    </a:p>
                    <a:p>
                      <a:pPr marL="342900" indent="-342900">
                        <a:buFont typeface="Arial"/>
                        <a:buChar char="•"/>
                      </a:pPr>
                      <a:r>
                        <a:rPr lang="en-US" sz="2500" b="0" dirty="0" smtClean="0">
                          <a:solidFill>
                            <a:schemeClr val="tx1"/>
                          </a:solidFill>
                          <a:latin typeface="Arial"/>
                          <a:cs typeface="Arial"/>
                        </a:rPr>
                        <a:t>US Army Corps of Engineers</a:t>
                      </a:r>
                      <a:br>
                        <a:rPr lang="en-US" sz="2500" b="0" dirty="0" smtClean="0">
                          <a:solidFill>
                            <a:schemeClr val="tx1"/>
                          </a:solidFill>
                          <a:latin typeface="Arial"/>
                          <a:cs typeface="Arial"/>
                        </a:rPr>
                      </a:br>
                      <a:endParaRPr lang="en-US" sz="2500" b="0" dirty="0" smtClean="0">
                        <a:solidFill>
                          <a:schemeClr val="tx1"/>
                        </a:solidFill>
                        <a:latin typeface="Arial"/>
                        <a:cs typeface="Arial"/>
                      </a:endParaRPr>
                    </a:p>
                    <a:p>
                      <a:pPr marL="342900" indent="-342900">
                        <a:buFont typeface="Arial"/>
                        <a:buChar char="•"/>
                      </a:pPr>
                      <a:r>
                        <a:rPr lang="en-US" sz="2500" b="0" dirty="0" err="1" smtClean="0">
                          <a:solidFill>
                            <a:schemeClr val="tx1"/>
                          </a:solidFill>
                          <a:latin typeface="Arial"/>
                          <a:cs typeface="Arial"/>
                        </a:rPr>
                        <a:t>NavOceanO</a:t>
                      </a:r>
                      <a:endParaRPr lang="en-US" sz="2500" b="0" dirty="0" smtClean="0">
                        <a:solidFill>
                          <a:schemeClr val="tx1"/>
                        </a:solidFill>
                        <a:latin typeface="Arial"/>
                        <a:cs typeface="Arial"/>
                      </a:endParaRPr>
                    </a:p>
                    <a:p>
                      <a:endParaRPr lang="en-US" sz="2500" dirty="0">
                        <a:solidFill>
                          <a:schemeClr val="tx1"/>
                        </a:solidFill>
                        <a:latin typeface="Arial"/>
                        <a:cs typeface="Arial"/>
                      </a:endParaRPr>
                    </a:p>
                  </a:txBody>
                  <a:tcPr>
                    <a:noFill/>
                  </a:tcPr>
                </a:tc>
              </a:tr>
              <a:tr h="2451159">
                <a:tc>
                  <a:txBody>
                    <a:bodyPr/>
                    <a:lstStyle/>
                    <a:p>
                      <a:endParaRPr lang="en-US" sz="2500" dirty="0">
                        <a:solidFill>
                          <a:schemeClr val="tx1"/>
                        </a:solidFill>
                        <a:latin typeface="Arial"/>
                        <a:cs typeface="Arial"/>
                      </a:endParaRPr>
                    </a:p>
                  </a:txBody>
                  <a:tcPr>
                    <a:noFill/>
                  </a:tcPr>
                </a:tc>
              </a:tr>
            </a:tbl>
          </a:graphicData>
        </a:graphic>
      </p:graphicFrame>
      <p:pic>
        <p:nvPicPr>
          <p:cNvPr id="15479" name="Picture 59" descr="Screen Shot 2013-06-20 at 12.31.14 PM.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6212800" y="27355800"/>
            <a:ext cx="2092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0" name="Picture 60" descr="Screen Shot 2013-06-20 at 12.33.25 PM.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8879800" y="27965400"/>
            <a:ext cx="22510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1" name="Picture 61" descr="Screen Shot 2013-06-20 at 12.34.19 PM.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6670000" y="29260800"/>
            <a:ext cx="17541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2" name="Picture 62" descr="Screen Shot 2013-06-20 at 12.37.49 PM.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8276691" y="19011900"/>
            <a:ext cx="3879709"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3" name="Picture 63" descr="Screen Shot 2013-06-20 at 12.38.57 PM.png"/>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8346400" y="22054244"/>
            <a:ext cx="2895600" cy="217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4" name="Picture 64" descr="Screen Shot 2013-06-20 at 12.39.45 PM.png"/>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6289000" y="24765000"/>
            <a:ext cx="11001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5" name="Picture 65" descr="Screen Shot 2013-06-20 at 12.40.43 PM.png"/>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736800" y="24765000"/>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6" name="Picture 66" descr="Screen Shot 2013-06-20 at 12.42.25 PM.png"/>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29565600" y="24765000"/>
            <a:ext cx="1090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7" name="Picture 67" descr="Screen Shot 2013-06-20 at 12.45.09 PM.png"/>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26670000" y="25679400"/>
            <a:ext cx="19812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88" name="Picture 68" descr="Screen Shot 2013-06-20 at 12.47.05 PM.png"/>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28651200" y="26052463"/>
            <a:ext cx="13731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832800" y="16383000"/>
            <a:ext cx="8610600" cy="2785378"/>
          </a:xfrm>
          <a:prstGeom prst="rect">
            <a:avLst/>
          </a:prstGeom>
          <a:noFill/>
        </p:spPr>
        <p:txBody>
          <a:bodyPr wrap="square" rtlCol="0">
            <a:spAutoFit/>
          </a:bodyPr>
          <a:lstStyle/>
          <a:p>
            <a:pPr>
              <a:defRPr/>
            </a:pPr>
            <a:r>
              <a:rPr lang="en-US" sz="2500" dirty="0"/>
              <a:t>It is envisioned that implementation of these advanced data delivery systems at the ASDC </a:t>
            </a:r>
            <a:r>
              <a:rPr lang="en-US" sz="2500" dirty="0" smtClean="0"/>
              <a:t>will continue to permit </a:t>
            </a:r>
            <a:r>
              <a:rPr lang="en-US" sz="2500" dirty="0"/>
              <a:t>rapid, on-demand distribution of data products from the entire orderable collection</a:t>
            </a:r>
            <a:r>
              <a:rPr lang="en-US" sz="2500" dirty="0" smtClean="0"/>
              <a:t>. Deployment </a:t>
            </a:r>
            <a:r>
              <a:rPr lang="en-US" sz="2500" dirty="0"/>
              <a:t>of these systems, in order to provide distribution of the entire ASDC collection of orderable data products, would also be advertised in the GCMD. </a:t>
            </a:r>
            <a:endParaRPr lang="en-US" sz="2500" i="1" dirty="0">
              <a:solidFill>
                <a:srgbClr val="000000"/>
              </a:solidFill>
              <a:latin typeface="Arial"/>
              <a:cs typeface="Arial"/>
            </a:endParaRPr>
          </a:p>
        </p:txBody>
      </p:sp>
      <p:sp>
        <p:nvSpPr>
          <p:cNvPr id="5" name="TextBox 4"/>
          <p:cNvSpPr txBox="1"/>
          <p:nvPr/>
        </p:nvSpPr>
        <p:spPr>
          <a:xfrm>
            <a:off x="33985200" y="10668000"/>
            <a:ext cx="8686800" cy="3554819"/>
          </a:xfrm>
          <a:prstGeom prst="rect">
            <a:avLst/>
          </a:prstGeom>
          <a:noFill/>
        </p:spPr>
        <p:txBody>
          <a:bodyPr wrap="square" rtlCol="0">
            <a:spAutoFit/>
          </a:bodyPr>
          <a:lstStyle/>
          <a:p>
            <a:pPr marL="342900" indent="-342900">
              <a:buFont typeface="Arial"/>
              <a:buChar char="•"/>
              <a:defRPr/>
            </a:pPr>
            <a:r>
              <a:rPr lang="en-US" sz="2500" i="1" dirty="0">
                <a:solidFill>
                  <a:srgbClr val="000000"/>
                </a:solidFill>
                <a:latin typeface="Arial"/>
                <a:cs typeface="Arial"/>
              </a:rPr>
              <a:t>Development of an approach to enable virtualization and provide capacity to respond in an agile way to new customer requests</a:t>
            </a:r>
          </a:p>
          <a:p>
            <a:pPr marL="342900" indent="-342900">
              <a:buFont typeface="Arial"/>
              <a:buChar char="•"/>
              <a:defRPr/>
            </a:pPr>
            <a:r>
              <a:rPr lang="en-US" sz="2500" i="1" dirty="0">
                <a:solidFill>
                  <a:srgbClr val="000000"/>
                </a:solidFill>
                <a:latin typeface="Arial"/>
                <a:cs typeface="Arial"/>
              </a:rPr>
              <a:t>Implementation of  a path to migrate existing services into the cloud and integrate cloud storage with the ASDC’s repository</a:t>
            </a:r>
          </a:p>
          <a:p>
            <a:pPr marL="342900" indent="-342900">
              <a:buFont typeface="Arial"/>
              <a:buChar char="•"/>
              <a:defRPr/>
            </a:pPr>
            <a:r>
              <a:rPr lang="en-US" sz="2500" i="1" dirty="0">
                <a:solidFill>
                  <a:srgbClr val="000000"/>
                </a:solidFill>
                <a:latin typeface="Arial"/>
                <a:cs typeface="Arial"/>
              </a:rPr>
              <a:t>Integrate data discovery, management, and access applications (</a:t>
            </a:r>
            <a:r>
              <a:rPr lang="en-US" sz="2500" i="1" dirty="0" err="1">
                <a:solidFill>
                  <a:srgbClr val="000000"/>
                </a:solidFill>
                <a:latin typeface="Arial"/>
                <a:cs typeface="Arial"/>
              </a:rPr>
              <a:t>OPeNDAP</a:t>
            </a:r>
            <a:r>
              <a:rPr lang="en-US" sz="2500" i="1" dirty="0">
                <a:solidFill>
                  <a:srgbClr val="000000"/>
                </a:solidFill>
                <a:latin typeface="Arial"/>
                <a:cs typeface="Arial"/>
              </a:rPr>
              <a:t>, </a:t>
            </a:r>
            <a:r>
              <a:rPr lang="en-US" sz="2500" i="1" dirty="0" err="1">
                <a:solidFill>
                  <a:srgbClr val="000000"/>
                </a:solidFill>
                <a:latin typeface="Arial"/>
                <a:cs typeface="Arial"/>
              </a:rPr>
              <a:t>Hadoop</a:t>
            </a:r>
            <a:r>
              <a:rPr lang="en-US" sz="2500" i="1" dirty="0">
                <a:solidFill>
                  <a:srgbClr val="000000"/>
                </a:solidFill>
                <a:latin typeface="Arial"/>
                <a:cs typeface="Arial"/>
              </a:rPr>
              <a:t>, etc.)</a:t>
            </a:r>
          </a:p>
          <a:p>
            <a:endParaRPr lang="en-US" sz="2500" dirty="0">
              <a:latin typeface="Arial"/>
              <a:cs typeface="Arial"/>
            </a:endParaRPr>
          </a:p>
        </p:txBody>
      </p:sp>
      <p:sp>
        <p:nvSpPr>
          <p:cNvPr id="6" name="TextBox 5"/>
          <p:cNvSpPr txBox="1"/>
          <p:nvPr/>
        </p:nvSpPr>
        <p:spPr>
          <a:xfrm>
            <a:off x="33528000" y="14097000"/>
            <a:ext cx="9296400" cy="1246495"/>
          </a:xfrm>
          <a:prstGeom prst="rect">
            <a:avLst/>
          </a:prstGeom>
          <a:noFill/>
        </p:spPr>
        <p:txBody>
          <a:bodyPr wrap="square" rtlCol="0">
            <a:spAutoFit/>
          </a:bodyPr>
          <a:lstStyle/>
          <a:p>
            <a:pPr marL="342900" indent="-342900">
              <a:buFont typeface="Wingdings" charset="2"/>
              <a:buChar char=""/>
              <a:defRPr/>
            </a:pPr>
            <a:r>
              <a:rPr lang="en-US" sz="2500" i="1" dirty="0">
                <a:solidFill>
                  <a:srgbClr val="000000"/>
                </a:solidFill>
                <a:latin typeface="Arial"/>
                <a:cs typeface="Arial"/>
              </a:rPr>
              <a:t>Preserve the integrity, credibility, and security of ASDC data holdings by leveraging micro-services and policy-based data management features of e-</a:t>
            </a:r>
            <a:r>
              <a:rPr lang="en-US" sz="2500" i="1" dirty="0" err="1">
                <a:solidFill>
                  <a:srgbClr val="000000"/>
                </a:solidFill>
                <a:latin typeface="Arial"/>
                <a:cs typeface="Arial"/>
              </a:rPr>
              <a:t>iRODS</a:t>
            </a:r>
            <a:r>
              <a:rPr lang="en-US" sz="2500" i="1" dirty="0">
                <a:solidFill>
                  <a:srgbClr val="000000"/>
                </a:solidFill>
                <a:latin typeface="Arial"/>
                <a:cs typeface="Arial"/>
              </a:rPr>
              <a:t>.</a:t>
            </a:r>
            <a:endParaRPr lang="en-US" sz="2500" dirty="0"/>
          </a:p>
        </p:txBody>
      </p:sp>
      <p:pic>
        <p:nvPicPr>
          <p:cNvPr id="7" name="Picture 6" descr="Screen Shot 2013-06-21 at 7.13.05 AM.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5814000" y="351692"/>
            <a:ext cx="3810000" cy="1172308"/>
          </a:xfrm>
          <a:prstGeom prst="rect">
            <a:avLst/>
          </a:prstGeom>
        </p:spPr>
      </p:pic>
      <p:pic>
        <p:nvPicPr>
          <p:cNvPr id="69" name="Picture 1"/>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35737800" y="1676400"/>
            <a:ext cx="391630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3-06-21 at 7.19.55 AM.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3832800" y="19507200"/>
            <a:ext cx="8660674" cy="1371600"/>
          </a:xfrm>
          <a:prstGeom prst="rect">
            <a:avLst/>
          </a:prstGeom>
        </p:spPr>
      </p:pic>
      <p:pic>
        <p:nvPicPr>
          <p:cNvPr id="11" name="Picture 10" descr="Screen Shot 2013-06-21 at 7.25.00 AM.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5491406" y="21340574"/>
            <a:ext cx="5732794" cy="3255061"/>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5092</TotalTime>
  <Words>790</Words>
  <Application>Microsoft Macintosh PowerPoint</Application>
  <PresentationFormat>Custom</PresentationFormat>
  <Paragraphs>193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rkollmeyer</dc:creator>
  <cp:lastModifiedBy>Mathews, Tiffany J. (LARC-E301)[BOOZ ALLEN HAMILTON INC]</cp:lastModifiedBy>
  <cp:revision>428</cp:revision>
  <cp:lastPrinted>2012-07-30T15:03:38Z</cp:lastPrinted>
  <dcterms:created xsi:type="dcterms:W3CDTF">2010-12-08T20:29:50Z</dcterms:created>
  <dcterms:modified xsi:type="dcterms:W3CDTF">2013-06-26T19:52:21Z</dcterms:modified>
</cp:coreProperties>
</file>