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8" r:id="rId4"/>
    <p:sldId id="269" r:id="rId5"/>
    <p:sldId id="270" r:id="rId6"/>
    <p:sldId id="275" r:id="rId7"/>
    <p:sldId id="276" r:id="rId8"/>
    <p:sldId id="271" r:id="rId9"/>
    <p:sldId id="272" r:id="rId10"/>
    <p:sldId id="273" r:id="rId11"/>
    <p:sldId id="274" r:id="rId12"/>
    <p:sldId id="261" r:id="rId13"/>
    <p:sldId id="262" r:id="rId14"/>
    <p:sldId id="263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B412-3C7C-284F-A616-D0B0E3E7F9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1EB1-F114-A945-9886-7061B142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2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B412-3C7C-284F-A616-D0B0E3E7F9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1EB1-F114-A945-9886-7061B142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9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B412-3C7C-284F-A616-D0B0E3E7F9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1EB1-F114-A945-9886-7061B142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4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B412-3C7C-284F-A616-D0B0E3E7F9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1EB1-F114-A945-9886-7061B142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B412-3C7C-284F-A616-D0B0E3E7F9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1EB1-F114-A945-9886-7061B142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B412-3C7C-284F-A616-D0B0E3E7F9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1EB1-F114-A945-9886-7061B142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3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B412-3C7C-284F-A616-D0B0E3E7F9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1EB1-F114-A945-9886-7061B142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7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B412-3C7C-284F-A616-D0B0E3E7F9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1EB1-F114-A945-9886-7061B142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4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B412-3C7C-284F-A616-D0B0E3E7F9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1EB1-F114-A945-9886-7061B142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7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B412-3C7C-284F-A616-D0B0E3E7F9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1EB1-F114-A945-9886-7061B142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B412-3C7C-284F-A616-D0B0E3E7F9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1EB1-F114-A945-9886-7061B142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3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4B412-3C7C-284F-A616-D0B0E3E7F939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41EB1-F114-A945-9886-7061B142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ESIP Resource and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ESIP Products and Services Committee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2013 ESIP Winter Meeting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testbed-sti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" y="0"/>
            <a:ext cx="1800953" cy="175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678" y="6007077"/>
            <a:ext cx="2429547" cy="7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Testbed Portal and Commons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1762125"/>
            <a:ext cx="7667625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Documentation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Testing Results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User Feedback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3259" y="6157033"/>
            <a:ext cx="428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http://</a:t>
            </a:r>
            <a:r>
              <a:rPr lang="en-US" sz="2800" b="1" dirty="0" err="1"/>
              <a:t>testbed.esipfed.org</a:t>
            </a:r>
            <a:r>
              <a:rPr lang="en-US" sz="2800" b="1" dirty="0"/>
              <a:t>/</a:t>
            </a:r>
          </a:p>
        </p:txBody>
      </p:sp>
      <p:pic>
        <p:nvPicPr>
          <p:cNvPr id="5" name="Picture 4" descr="testbed-sti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5" y="5789047"/>
            <a:ext cx="1095375" cy="1067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9860"/>
            <a:ext cx="2429547" cy="7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3259" y="6157033"/>
            <a:ext cx="428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http://</a:t>
            </a:r>
            <a:r>
              <a:rPr lang="en-US" sz="2800" b="1" dirty="0" err="1"/>
              <a:t>testbed.esipfed.org</a:t>
            </a:r>
            <a:r>
              <a:rPr lang="en-US" sz="2800" b="1" dirty="0"/>
              <a:t>/</a:t>
            </a:r>
          </a:p>
        </p:txBody>
      </p:sp>
      <p:pic>
        <p:nvPicPr>
          <p:cNvPr id="4" name="Picture 3" descr="testbed-sti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5" y="5789047"/>
            <a:ext cx="1095375" cy="1067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9860"/>
            <a:ext cx="2429547" cy="747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00" y="1762125"/>
            <a:ext cx="7667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David </a:t>
            </a:r>
            <a:r>
              <a:rPr lang="en-US" sz="2400" dirty="0" err="1" smtClean="0"/>
              <a:t>Bassendine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Testbed: an ESIP-wide Service</a:t>
            </a: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sz="3100" dirty="0" smtClean="0">
                <a:latin typeface="Comic Sans MS"/>
                <a:cs typeface="Comic Sans MS"/>
              </a:rPr>
              <a:t>2011-</a:t>
            </a:r>
            <a:r>
              <a:rPr lang="en-US" sz="3100" dirty="0" smtClean="0">
                <a:latin typeface="Comic Sans MS"/>
                <a:cs typeface="Comic Sans MS"/>
              </a:rPr>
              <a:t>12 </a:t>
            </a:r>
            <a:r>
              <a:rPr lang="en-US" sz="3100" dirty="0" smtClean="0">
                <a:latin typeface="Comic Sans MS"/>
                <a:cs typeface="Comic Sans MS"/>
              </a:rPr>
              <a:t>Projects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ESIP Ontologies in the Cloud </a:t>
            </a:r>
            <a:r>
              <a:rPr lang="en-US" dirty="0"/>
              <a:t>(Line </a:t>
            </a:r>
            <a:r>
              <a:rPr lang="en-US" dirty="0" err="1"/>
              <a:t>Pouchard</a:t>
            </a:r>
            <a:r>
              <a:rPr lang="en-US" dirty="0"/>
              <a:t> – </a:t>
            </a:r>
            <a:r>
              <a:rPr lang="en-US" b="1" dirty="0">
                <a:solidFill>
                  <a:srgbClr val="FF0000"/>
                </a:solidFill>
              </a:rPr>
              <a:t>Semantic Web Cluster</a:t>
            </a:r>
            <a:r>
              <a:rPr lang="en-US" dirty="0"/>
              <a:t>)</a:t>
            </a:r>
          </a:p>
          <a:p>
            <a:r>
              <a:rPr lang="en-US" b="1" dirty="0"/>
              <a:t>Linked Data for Collaboration Discovery </a:t>
            </a:r>
            <a:r>
              <a:rPr lang="en-US" dirty="0"/>
              <a:t>(Eric </a:t>
            </a:r>
            <a:r>
              <a:rPr lang="en-US" dirty="0" err="1"/>
              <a:t>Rozell</a:t>
            </a:r>
            <a:r>
              <a:rPr lang="en-US" dirty="0"/>
              <a:t> and Tom </a:t>
            </a:r>
            <a:r>
              <a:rPr lang="en-US" dirty="0" err="1"/>
              <a:t>Narock</a:t>
            </a:r>
            <a:r>
              <a:rPr lang="en-US" dirty="0"/>
              <a:t> – </a:t>
            </a:r>
            <a:r>
              <a:rPr lang="en-US" b="1" dirty="0">
                <a:solidFill>
                  <a:srgbClr val="FF0000"/>
                </a:solidFill>
              </a:rPr>
              <a:t>Semantic Web Cluster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b="1" dirty="0" smtClean="0"/>
              <a:t>Testbed Portal</a:t>
            </a:r>
            <a:r>
              <a:rPr lang="en-US" dirty="0" smtClean="0"/>
              <a:t> Development (Chen </a:t>
            </a:r>
            <a:r>
              <a:rPr lang="en-US" dirty="0" err="1" smtClean="0"/>
              <a:t>Xu</a:t>
            </a:r>
            <a:r>
              <a:rPr lang="en-US" dirty="0" smtClean="0"/>
              <a:t> and Jing Li – </a:t>
            </a:r>
            <a:r>
              <a:rPr lang="en-US" b="1" dirty="0" smtClean="0">
                <a:solidFill>
                  <a:srgbClr val="FF0000"/>
                </a:solidFill>
              </a:rPr>
              <a:t>Products &amp; Services Committee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Discovery Services and Clients</a:t>
            </a:r>
            <a:r>
              <a:rPr lang="en-US" dirty="0" smtClean="0"/>
              <a:t> (Christine White – </a:t>
            </a:r>
            <a:r>
              <a:rPr lang="en-US" b="1" dirty="0" smtClean="0">
                <a:solidFill>
                  <a:srgbClr val="FF0000"/>
                </a:solidFill>
              </a:rPr>
              <a:t>Discovery Cluster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Best Practices for Using Cloud Resources</a:t>
            </a:r>
            <a:r>
              <a:rPr lang="en-US" dirty="0" smtClean="0"/>
              <a:t> (Phil Yang – </a:t>
            </a:r>
            <a:r>
              <a:rPr lang="en-US" b="1" dirty="0" smtClean="0">
                <a:solidFill>
                  <a:srgbClr val="FF0000"/>
                </a:solidFill>
              </a:rPr>
              <a:t>Cloud Computing Cluster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Data Stewardship </a:t>
            </a:r>
            <a:r>
              <a:rPr lang="en-US" dirty="0" smtClean="0"/>
              <a:t>(Nancy  </a:t>
            </a:r>
            <a:r>
              <a:rPr lang="en-US" dirty="0" err="1" smtClean="0"/>
              <a:t>Hoebelheinrich</a:t>
            </a:r>
            <a:r>
              <a:rPr lang="en-US" dirty="0" smtClean="0"/>
              <a:t> and Greg  </a:t>
            </a:r>
            <a:r>
              <a:rPr lang="en-US" dirty="0" err="1" smtClean="0"/>
              <a:t>Janee</a:t>
            </a:r>
            <a:r>
              <a:rPr lang="en-US" dirty="0" smtClean="0"/>
              <a:t> - </a:t>
            </a:r>
            <a:r>
              <a:rPr lang="en-US" b="1" dirty="0" smtClean="0">
                <a:solidFill>
                  <a:srgbClr val="FF0000"/>
                </a:solidFill>
              </a:rPr>
              <a:t>Preservation and Stewardship Cluster</a:t>
            </a:r>
            <a:r>
              <a:rPr lang="en-US" dirty="0" smtClean="0"/>
              <a:t>)</a:t>
            </a:r>
          </a:p>
          <a:p>
            <a:r>
              <a:rPr lang="en-US" b="1" dirty="0"/>
              <a:t>Re-usable Metadata Authoring Tool </a:t>
            </a:r>
            <a:r>
              <a:rPr lang="en-US" dirty="0"/>
              <a:t>(Jerry Pan – </a:t>
            </a:r>
            <a:r>
              <a:rPr lang="en-US" b="1" dirty="0">
                <a:solidFill>
                  <a:srgbClr val="FF0000"/>
                </a:solidFill>
              </a:rPr>
              <a:t>Information Technology and </a:t>
            </a:r>
            <a:r>
              <a:rPr lang="en-US" b="1" dirty="0" smtClean="0">
                <a:solidFill>
                  <a:srgbClr val="FF0000"/>
                </a:solidFill>
              </a:rPr>
              <a:t>Interoperability Committee</a:t>
            </a:r>
            <a:r>
              <a:rPr lang="en-US" dirty="0" smtClean="0"/>
              <a:t>) </a:t>
            </a:r>
            <a:endParaRPr lang="en-US" dirty="0" smtClean="0"/>
          </a:p>
        </p:txBody>
      </p:sp>
      <p:pic>
        <p:nvPicPr>
          <p:cNvPr id="4" name="Picture 3" descr="testbed-sti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4" y="5974757"/>
            <a:ext cx="904875" cy="882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0625"/>
            <a:ext cx="1905325" cy="5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2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Innovation and Successes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Engaging numerous </a:t>
            </a:r>
            <a:r>
              <a:rPr lang="en-US" dirty="0"/>
              <a:t>ESIP groups</a:t>
            </a:r>
          </a:p>
          <a:p>
            <a:r>
              <a:rPr lang="en-US" dirty="0"/>
              <a:t>Using variety of resources</a:t>
            </a:r>
          </a:p>
          <a:p>
            <a:r>
              <a:rPr lang="en-US" dirty="0" smtClean="0"/>
              <a:t>Demonstrating new </a:t>
            </a:r>
            <a:r>
              <a:rPr lang="en-US" dirty="0"/>
              <a:t>capabilities and </a:t>
            </a:r>
            <a:r>
              <a:rPr lang="en-US" dirty="0" smtClean="0"/>
              <a:t>ideas</a:t>
            </a:r>
          </a:p>
          <a:p>
            <a:r>
              <a:rPr lang="en-US" dirty="0" smtClean="0"/>
              <a:t>Providing ESIP Community Resources</a:t>
            </a:r>
          </a:p>
          <a:p>
            <a:r>
              <a:rPr lang="en-US" dirty="0" smtClean="0"/>
              <a:t>Utilizing a Testbed Configuration Board to oversee directions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testbed-sti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47" y="5101210"/>
            <a:ext cx="1800953" cy="17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3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New Testbed Portal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more prominent home and environment for the Testbed</a:t>
            </a:r>
          </a:p>
          <a:p>
            <a:r>
              <a:rPr lang="en-US" dirty="0" smtClean="0"/>
              <a:t>Engage ESIP members in the testing and review of projects</a:t>
            </a:r>
          </a:p>
          <a:p>
            <a:r>
              <a:rPr lang="en-US" dirty="0" smtClean="0"/>
              <a:t>Capture information about projects</a:t>
            </a:r>
          </a:p>
          <a:p>
            <a:r>
              <a:rPr lang="en-US" dirty="0" smtClean="0"/>
              <a:t>Preserve project software and resources for future ESIP use</a:t>
            </a:r>
            <a:endParaRPr lang="en-US" dirty="0"/>
          </a:p>
        </p:txBody>
      </p:sp>
      <p:pic>
        <p:nvPicPr>
          <p:cNvPr id="4" name="Picture 3" descr="testbed-sti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47" y="5101210"/>
            <a:ext cx="1800953" cy="17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6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Testbed Portal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7884" y="6418643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testbed.esipfed.org</a:t>
            </a:r>
            <a:r>
              <a:rPr lang="en-US" dirty="0"/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39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5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Project Access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7884" y="6418643"/>
            <a:ext cx="346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swp.gmu.edu</a:t>
            </a:r>
            <a:r>
              <a:rPr lang="en-US" dirty="0"/>
              <a:t>/</a:t>
            </a:r>
            <a:r>
              <a:rPr lang="en-US" dirty="0" err="1"/>
              <a:t>esiptestbed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3" name="Picture 2" descr="portal-projectlis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5" y="1251070"/>
            <a:ext cx="5525849" cy="3240259"/>
          </a:xfrm>
          <a:prstGeom prst="rect">
            <a:avLst/>
          </a:prstGeom>
        </p:spPr>
      </p:pic>
      <p:pic>
        <p:nvPicPr>
          <p:cNvPr id="6" name="Picture 5" descr="portal-projectInf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83" y="2512684"/>
            <a:ext cx="5713204" cy="427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5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/>
              <a:t>C</a:t>
            </a:r>
            <a:r>
              <a:rPr lang="en-US" b="1" dirty="0" smtClean="0"/>
              <a:t>loud Management </a:t>
            </a:r>
            <a:r>
              <a:rPr lang="en-US" dirty="0" smtClean="0"/>
              <a:t>– JPL’s Douglas Hughes</a:t>
            </a:r>
            <a:endParaRPr lang="en-US" b="1" dirty="0" smtClean="0"/>
          </a:p>
          <a:p>
            <a:r>
              <a:rPr lang="en-US" b="1" dirty="0" smtClean="0"/>
              <a:t>Update on Testbed Portal</a:t>
            </a:r>
            <a:endParaRPr lang="en-US" dirty="0" smtClean="0"/>
          </a:p>
          <a:p>
            <a:r>
              <a:rPr lang="en-US" b="1" dirty="0" smtClean="0"/>
              <a:t>Life Cycle of Testbed Projects</a:t>
            </a:r>
            <a:endParaRPr lang="en-US" dirty="0" smtClean="0"/>
          </a:p>
        </p:txBody>
      </p:sp>
      <p:pic>
        <p:nvPicPr>
          <p:cNvPr id="5" name="Picture 4" descr="testbed-sti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47" y="5101210"/>
            <a:ext cx="1800953" cy="17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6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Introduction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864"/>
            <a:ext cx="8229600" cy="5088469"/>
          </a:xfrm>
        </p:spPr>
        <p:txBody>
          <a:bodyPr>
            <a:noAutofit/>
          </a:bodyPr>
          <a:lstStyle/>
          <a:p>
            <a:r>
              <a:rPr lang="en-US" sz="2000" dirty="0" smtClean="0"/>
              <a:t>Originated from </a:t>
            </a:r>
            <a:r>
              <a:rPr lang="en-US" sz="2000" b="1" dirty="0" smtClean="0"/>
              <a:t>the Products and Services Committee</a:t>
            </a:r>
          </a:p>
          <a:p>
            <a:pPr lvl="1"/>
            <a:r>
              <a:rPr lang="en-US" sz="1600" dirty="0"/>
              <a:t>To encourage the development, use and improvement of </a:t>
            </a:r>
            <a:r>
              <a:rPr lang="en-US" sz="1600" b="1" dirty="0"/>
              <a:t>best science practices </a:t>
            </a:r>
            <a:r>
              <a:rPr lang="en-US" sz="1600" dirty="0"/>
              <a:t>to ensure the quality, usability, and breadth of data and resultant information, products, and </a:t>
            </a:r>
            <a:r>
              <a:rPr lang="en-US" sz="1600" dirty="0" smtClean="0"/>
              <a:t>services</a:t>
            </a:r>
          </a:p>
          <a:p>
            <a:pPr lvl="1"/>
            <a:r>
              <a:rPr lang="en-US" sz="1600" dirty="0"/>
              <a:t>To provide a Federation-wide forum for defining, developing and evaluating requirements for Federation </a:t>
            </a:r>
            <a:r>
              <a:rPr lang="en-US" sz="1600" b="1" dirty="0"/>
              <a:t>Earth science </a:t>
            </a:r>
            <a:r>
              <a:rPr lang="en-US" sz="1600" b="1" dirty="0" smtClean="0"/>
              <a:t>products</a:t>
            </a:r>
          </a:p>
          <a:p>
            <a:pPr lvl="1"/>
            <a:r>
              <a:rPr lang="en-US" sz="1600" dirty="0"/>
              <a:t>To provide a Federation-wide forum for defining, developing and evaluating requirements for </a:t>
            </a:r>
            <a:r>
              <a:rPr lang="en-US" sz="1600" b="1" dirty="0"/>
              <a:t>product services and user services</a:t>
            </a:r>
            <a:endParaRPr lang="en-US" sz="1600" b="1" dirty="0" smtClean="0"/>
          </a:p>
          <a:p>
            <a:r>
              <a:rPr lang="en-US" sz="2000" dirty="0" smtClean="0"/>
              <a:t>Testbed Purpose</a:t>
            </a:r>
          </a:p>
          <a:p>
            <a:pPr lvl="1"/>
            <a:r>
              <a:rPr lang="en-US" sz="1600" dirty="0"/>
              <a:t>Provide an </a:t>
            </a:r>
            <a:r>
              <a:rPr lang="en-US" sz="1600" b="1" dirty="0"/>
              <a:t>environment to prototype</a:t>
            </a:r>
            <a:r>
              <a:rPr lang="en-US" sz="1600" dirty="0"/>
              <a:t>…</a:t>
            </a:r>
          </a:p>
          <a:p>
            <a:pPr lvl="2"/>
            <a:r>
              <a:rPr lang="en-US" sz="1400" dirty="0"/>
              <a:t>Standards  </a:t>
            </a:r>
            <a:r>
              <a:rPr lang="en-US" sz="1400" dirty="0" smtClean="0"/>
              <a:t>(ISO)</a:t>
            </a:r>
            <a:endParaRPr lang="en-US" sz="1400" dirty="0"/>
          </a:p>
          <a:p>
            <a:pPr lvl="2"/>
            <a:r>
              <a:rPr lang="en-US" sz="1400" dirty="0"/>
              <a:t>Services (e.g. expert skills database)</a:t>
            </a:r>
          </a:p>
          <a:p>
            <a:pPr lvl="2"/>
            <a:r>
              <a:rPr lang="en-US" sz="1400" dirty="0"/>
              <a:t>Protocols (e.g. casting)</a:t>
            </a:r>
          </a:p>
          <a:p>
            <a:pPr lvl="2"/>
            <a:r>
              <a:rPr lang="en-US" sz="1400" dirty="0"/>
              <a:t>Technologies (e.g. </a:t>
            </a:r>
            <a:r>
              <a:rPr lang="en-US" sz="1400" dirty="0" err="1"/>
              <a:t>drupal</a:t>
            </a:r>
            <a:r>
              <a:rPr lang="en-US" sz="1400" dirty="0"/>
              <a:t>)</a:t>
            </a:r>
          </a:p>
          <a:p>
            <a:pPr lvl="1"/>
            <a:r>
              <a:rPr lang="en-US" sz="1600" b="1" dirty="0"/>
              <a:t>Explore </a:t>
            </a:r>
            <a:r>
              <a:rPr lang="en-US" sz="1600" dirty="0"/>
              <a:t>best </a:t>
            </a:r>
            <a:r>
              <a:rPr lang="en-US" sz="1600" dirty="0" smtClean="0"/>
              <a:t>practices (</a:t>
            </a:r>
            <a:r>
              <a:rPr lang="en-US" sz="1400" dirty="0" smtClean="0"/>
              <a:t>E.g</a:t>
            </a:r>
            <a:r>
              <a:rPr lang="en-US" sz="1400" dirty="0"/>
              <a:t>. data </a:t>
            </a:r>
            <a:r>
              <a:rPr lang="en-US" sz="1400" dirty="0" smtClean="0"/>
              <a:t>identifiers)</a:t>
            </a:r>
            <a:endParaRPr lang="en-US" sz="1400" dirty="0"/>
          </a:p>
          <a:p>
            <a:pPr lvl="1"/>
            <a:r>
              <a:rPr lang="en-US" sz="1600" dirty="0"/>
              <a:t>Provide a forum for </a:t>
            </a:r>
            <a:r>
              <a:rPr lang="en-US" sz="1600" b="1" dirty="0"/>
              <a:t>innovative collaboration </a:t>
            </a:r>
            <a:r>
              <a:rPr lang="en-US" sz="1600" dirty="0"/>
              <a:t>across ESIP</a:t>
            </a:r>
          </a:p>
          <a:p>
            <a:pPr lvl="1"/>
            <a:r>
              <a:rPr lang="en-US" sz="1600" dirty="0"/>
              <a:t>Improve </a:t>
            </a:r>
            <a:r>
              <a:rPr lang="en-US" sz="1600" b="1" dirty="0"/>
              <a:t>visibility and access </a:t>
            </a:r>
            <a:r>
              <a:rPr lang="en-US" sz="1600" dirty="0"/>
              <a:t>to products and </a:t>
            </a:r>
            <a:r>
              <a:rPr lang="en-US" sz="1600" dirty="0" smtClean="0"/>
              <a:t>services</a:t>
            </a:r>
          </a:p>
          <a:p>
            <a:pPr lvl="1"/>
            <a:r>
              <a:rPr lang="en-US" sz="1600" b="1" dirty="0" smtClean="0"/>
              <a:t>http://</a:t>
            </a:r>
            <a:r>
              <a:rPr lang="en-US" sz="1600" b="1" dirty="0" err="1" smtClean="0"/>
              <a:t>testbed.esipfed.org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708" y="3703692"/>
            <a:ext cx="3683182" cy="1598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678" y="6007077"/>
            <a:ext cx="2429547" cy="7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8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Douglas Hughes – JPL office of the CIO</a:t>
            </a:r>
          </a:p>
          <a:p>
            <a:pPr lvl="1"/>
            <a:r>
              <a:rPr lang="en-US" dirty="0" smtClean="0"/>
              <a:t>With Tom </a:t>
            </a:r>
            <a:r>
              <a:rPr lang="en-US" dirty="0" err="1" smtClean="0"/>
              <a:t>Soderstrom</a:t>
            </a:r>
            <a:r>
              <a:rPr lang="en-US" dirty="0" smtClean="0"/>
              <a:t> and Jonathan Chiang</a:t>
            </a:r>
          </a:p>
          <a:p>
            <a:pPr lvl="1"/>
            <a:r>
              <a:rPr lang="en-US" dirty="0" smtClean="0"/>
              <a:t>Remote from JPL </a:t>
            </a:r>
            <a:endParaRPr lang="en-US" dirty="0"/>
          </a:p>
        </p:txBody>
      </p:sp>
      <p:pic>
        <p:nvPicPr>
          <p:cNvPr id="4" name="Picture 3" descr="testbed-sti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47" y="5101210"/>
            <a:ext cx="1800953" cy="175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678" y="5633300"/>
            <a:ext cx="2429547" cy="7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2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Integrated Testbed Portal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sz="2700" dirty="0" smtClean="0">
                <a:latin typeface="Comic Sans MS"/>
                <a:cs typeface="Comic Sans MS"/>
              </a:rPr>
              <a:t>Phil Yang and Chen </a:t>
            </a:r>
            <a:r>
              <a:rPr lang="en-US" sz="2700" dirty="0" err="1" smtClean="0">
                <a:latin typeface="Comic Sans MS"/>
                <a:cs typeface="Comic Sans MS"/>
              </a:rPr>
              <a:t>Xu</a:t>
            </a:r>
            <a:endParaRPr lang="en-US" sz="27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3259" y="6157033"/>
            <a:ext cx="428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http://</a:t>
            </a:r>
            <a:r>
              <a:rPr lang="en-US" sz="2800" b="1" dirty="0" err="1"/>
              <a:t>testbed.esipfed.org</a:t>
            </a:r>
            <a:r>
              <a:rPr lang="en-US" sz="2800" b="1" dirty="0"/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3968638"/>
          </a:xfrm>
          <a:prstGeom prst="rect">
            <a:avLst/>
          </a:prstGeom>
        </p:spPr>
      </p:pic>
      <p:pic>
        <p:nvPicPr>
          <p:cNvPr id="6" name="Picture 5" descr="testbed-stic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5" y="5789047"/>
            <a:ext cx="1095375" cy="1067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9860"/>
            <a:ext cx="2429547" cy="7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5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 a </a:t>
            </a:r>
            <a:r>
              <a:rPr lang="en-US" dirty="0" err="1" smtClean="0"/>
              <a:t>Testbed</a:t>
            </a:r>
            <a:r>
              <a:rPr lang="en-US" dirty="0" smtClean="0"/>
              <a:t> Portal –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ESIP </a:t>
            </a:r>
            <a:r>
              <a:rPr lang="en-US" dirty="0"/>
              <a:t>T</a:t>
            </a:r>
            <a:r>
              <a:rPr lang="en-US" dirty="0" smtClean="0"/>
              <a:t>estbed </a:t>
            </a:r>
            <a:r>
              <a:rPr lang="en-US" dirty="0" smtClean="0"/>
              <a:t>activities more visible to the </a:t>
            </a:r>
            <a:r>
              <a:rPr lang="en-US" dirty="0" smtClean="0"/>
              <a:t>public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Support ESIP members to interact with hosted </a:t>
            </a:r>
            <a:r>
              <a:rPr lang="en-US" dirty="0"/>
              <a:t>T</a:t>
            </a:r>
            <a:r>
              <a:rPr lang="en-US" dirty="0" smtClean="0"/>
              <a:t>estbed activities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Support interactivities between ESIP members and </a:t>
            </a:r>
            <a:r>
              <a:rPr lang="en-US" dirty="0"/>
              <a:t>T</a:t>
            </a:r>
            <a:r>
              <a:rPr lang="en-US" dirty="0" smtClean="0"/>
              <a:t>estbed </a:t>
            </a:r>
            <a:r>
              <a:rPr lang="en-US" dirty="0" smtClean="0"/>
              <a:t>task </a:t>
            </a:r>
            <a:r>
              <a:rPr lang="en-US" dirty="0" smtClean="0"/>
              <a:t>developers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416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5146"/>
            <a:ext cx="407030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91812"/>
            <a:ext cx="4070306" cy="20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58" y="3891812"/>
            <a:ext cx="4692694" cy="210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8" y="505146"/>
            <a:ext cx="4674399" cy="241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32454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Information Management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953" y="592015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Issues Management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2657" y="292385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Testbed</a:t>
            </a:r>
            <a:r>
              <a:rPr lang="en-US" dirty="0" smtClean="0"/>
              <a:t> Announcement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4105" y="599795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Testbed</a:t>
            </a:r>
            <a:r>
              <a:rPr lang="en-US" dirty="0" smtClean="0"/>
              <a:t> User Forums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5984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Portal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of Testbed Projects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1762125"/>
            <a:ext cx="76676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How to submit new </a:t>
            </a:r>
            <a:r>
              <a:rPr lang="en-US" sz="2400" dirty="0" smtClean="0"/>
              <a:t>proposals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Information in Testbed Portal and Commons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Using </a:t>
            </a:r>
            <a:r>
              <a:rPr lang="en-US" sz="2400" dirty="0" err="1"/>
              <a:t>git</a:t>
            </a:r>
            <a:r>
              <a:rPr lang="en-US" sz="2400" dirty="0"/>
              <a:t> repository to support Testbed projects - David </a:t>
            </a:r>
            <a:r>
              <a:rPr lang="en-US" sz="2400" dirty="0" err="1"/>
              <a:t>Bassendine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Testbed relationship to other clusters/committees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3259" y="6157033"/>
            <a:ext cx="428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http://</a:t>
            </a:r>
            <a:r>
              <a:rPr lang="en-US" sz="2800" b="1" dirty="0" err="1"/>
              <a:t>testbed.esipfed.org</a:t>
            </a:r>
            <a:r>
              <a:rPr lang="en-US" sz="2800" b="1" dirty="0"/>
              <a:t>/</a:t>
            </a:r>
          </a:p>
        </p:txBody>
      </p:sp>
      <p:pic>
        <p:nvPicPr>
          <p:cNvPr id="5" name="Picture 4" descr="testbed-sti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5" y="5789047"/>
            <a:ext cx="1095375" cy="1067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9860"/>
            <a:ext cx="2429547" cy="7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4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Submission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1762125"/>
            <a:ext cx="7667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Call for Proposals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2011 RFP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Resulted in 5 funded projects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Topics of </a:t>
            </a:r>
            <a:r>
              <a:rPr lang="en-US" sz="2400" dirty="0" smtClean="0"/>
              <a:t>Interest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Outreach to committees, clusters, working </a:t>
            </a:r>
            <a:r>
              <a:rPr lang="en-US" dirty="0" smtClean="0"/>
              <a:t>groups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Review process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Testbed Configuration Board for content and feasibility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Finance Committee for funding – if requested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3259" y="6157033"/>
            <a:ext cx="428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http://</a:t>
            </a:r>
            <a:r>
              <a:rPr lang="en-US" sz="2800" b="1" dirty="0" err="1"/>
              <a:t>testbed.esipfed.org</a:t>
            </a:r>
            <a:r>
              <a:rPr lang="en-US" sz="2800" b="1" dirty="0"/>
              <a:t>/</a:t>
            </a:r>
          </a:p>
        </p:txBody>
      </p:sp>
      <p:pic>
        <p:nvPicPr>
          <p:cNvPr id="5" name="Picture 4" descr="testbed-sti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5" y="5789047"/>
            <a:ext cx="1095375" cy="1067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9860"/>
            <a:ext cx="2429547" cy="7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4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6635</TotalTime>
  <Words>514</Words>
  <Application>Microsoft Macintosh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ESIP Resource and Services</vt:lpstr>
      <vt:lpstr>Agenda</vt:lpstr>
      <vt:lpstr>Introduction</vt:lpstr>
      <vt:lpstr>Cloud Resource Management</vt:lpstr>
      <vt:lpstr>Integrated Testbed Portal Phil Yang and Chen Xu</vt:lpstr>
      <vt:lpstr>Deploy a Testbed Portal – Goals</vt:lpstr>
      <vt:lpstr>Portal Functions</vt:lpstr>
      <vt:lpstr>Lifecycle of Testbed Projects</vt:lpstr>
      <vt:lpstr>Proposal Submission</vt:lpstr>
      <vt:lpstr>Testbed Portal and Commons</vt:lpstr>
      <vt:lpstr>Git</vt:lpstr>
      <vt:lpstr>Testbed: an ESIP-wide Service 2011-12 Projects</vt:lpstr>
      <vt:lpstr>Innovation and Successes</vt:lpstr>
      <vt:lpstr>New Testbed Portal</vt:lpstr>
      <vt:lpstr>Testbed Portal</vt:lpstr>
      <vt:lpstr>Project Access</vt:lpstr>
    </vt:vector>
  </TitlesOfParts>
  <Manager/>
  <Company>ITSC at UAH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Resources and Services Session at 2013 Winter Meeting</dc:title>
  <dc:subject/>
  <dc:creator>Ken Keiser</dc:creator>
  <cp:keywords/>
  <dc:description/>
  <cp:lastModifiedBy>Ken Keiser</cp:lastModifiedBy>
  <cp:revision>31</cp:revision>
  <dcterms:created xsi:type="dcterms:W3CDTF">2012-07-10T18:52:34Z</dcterms:created>
  <dcterms:modified xsi:type="dcterms:W3CDTF">2013-01-08T20:11:05Z</dcterms:modified>
  <cp:category/>
</cp:coreProperties>
</file>