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  <p:sldMasterId id="2147483665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6F75C1F-2371-454C-9ECA-CE13DAAA1E84}">
  <a:tblStyle styleId="{26F75C1F-2371-454C-9ECA-CE13DAAA1E8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1044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34495E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85800" y="4009489"/>
            <a:ext cx="70866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rgbClr val="BFBFBF"/>
              </a:buClr>
              <a:buFont typeface="Arial"/>
              <a:buNone/>
              <a:defRPr sz="2400" b="0" i="0" u="none" strike="noStrike" cap="non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98989"/>
              </a:buClr>
              <a:buFont typeface="Arial"/>
              <a:buNone/>
              <a:defRPr sz="28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98989"/>
              </a:buClr>
              <a:buFont typeface="Arial"/>
              <a:buNone/>
              <a:defRPr sz="24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98989"/>
              </a:buClr>
              <a:buFont typeface="Arial"/>
              <a:buNone/>
              <a:defRPr sz="20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5799" y="480829"/>
            <a:ext cx="4546800" cy="128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34495E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BFBFBF"/>
              </a:buClr>
              <a:buFont typeface="Arial"/>
              <a:buNone/>
              <a:defRPr sz="2000" b="0" i="0" u="none" strike="noStrike" cap="none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98989"/>
              </a:buClr>
              <a:buFont typeface="Arial"/>
              <a:buNone/>
              <a:defRPr sz="18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98989"/>
              </a:buClr>
              <a:buFont typeface="Arial"/>
              <a:buNone/>
              <a:defRPr sz="16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98989"/>
              </a:buClr>
              <a:buFont typeface="Arial"/>
              <a:buNone/>
              <a:defRPr sz="1400" b="0" i="0" u="none" strike="noStrike" cap="none">
                <a:solidFill>
                  <a:srgbClr val="89898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34495E"/>
              </a:buClr>
              <a:buFont typeface="Arial"/>
              <a:buNone/>
              <a:defRPr sz="4400" b="0" i="0" u="none" strike="noStrike" cap="none">
                <a:solidFill>
                  <a:srgbClr val="34495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457200" y="6239926"/>
            <a:ext cx="1842600" cy="51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8359536" y="6381546"/>
            <a:ext cx="529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GB"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34495E"/>
              </a:buClr>
              <a:buFont typeface="Arial"/>
              <a:buNone/>
              <a:defRPr sz="4400" b="0" i="0" u="none" strike="noStrike" cap="none">
                <a:solidFill>
                  <a:srgbClr val="34495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39393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39393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8A8A8A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8A8A8A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8A8A8A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457200" y="6239926"/>
            <a:ext cx="1842600" cy="51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8359536" y="6381546"/>
            <a:ext cx="529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GB"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2727122" y="6277430"/>
            <a:ext cx="3687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457200" y="6239926"/>
            <a:ext cx="1842600" cy="51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8359536" y="6381546"/>
            <a:ext cx="5295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GB"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34495E"/>
              </a:buClr>
              <a:buFont typeface="Arial"/>
              <a:buNone/>
              <a:defRPr sz="4400" b="0" i="0" u="none" strike="noStrike" cap="none">
                <a:solidFill>
                  <a:srgbClr val="34495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39393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39393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39393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8A8A8A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8A8A8A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8A8A8A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8A8A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0" y="0"/>
            <a:ext cx="9147900" cy="135000"/>
          </a:xfrm>
          <a:prstGeom prst="rect">
            <a:avLst/>
          </a:prstGeom>
          <a:solidFill>
            <a:srgbClr val="34495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n.wikipedia.org/wiki/Information_ne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Relevancy 101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685800" y="3714750"/>
            <a:ext cx="7086600" cy="18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ct val="25000"/>
              <a:buFont typeface="Arial"/>
              <a:buNone/>
            </a:pPr>
            <a:r>
              <a:rPr lang="en-GB" sz="1850" b="1" i="0" u="none" strike="noStrike" cap="none" dirty="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ESIP Summer Meeting 2016</a:t>
            </a:r>
          </a:p>
          <a:p>
            <a:pPr marL="0" marR="0" lvl="0" indent="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rgbClr val="BFBFBF"/>
              </a:buClr>
              <a:buSzPct val="25000"/>
              <a:buFont typeface="Arial"/>
              <a:buNone/>
            </a:pPr>
            <a:r>
              <a:rPr lang="en-GB" sz="1850" b="0" i="0" u="none" strike="noStrike" cap="none" dirty="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July 19-22 2016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BFBFBF"/>
              </a:buClr>
              <a:buSzPct val="25000"/>
              <a:buFont typeface="Arial"/>
              <a:buNone/>
            </a:pPr>
            <a:endParaRPr sz="2220" b="0" i="0" u="none" strike="noStrike" cap="none" dirty="0">
              <a:solidFill>
                <a:srgbClr val="BFBF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lnSpc>
                <a:spcPct val="80000"/>
              </a:lnSpc>
              <a:spcBef>
                <a:spcPts val="444"/>
              </a:spcBef>
              <a:buSzPct val="25000"/>
            </a:pPr>
            <a:r>
              <a:rPr lang="en-GB" sz="2220" dirty="0"/>
              <a:t>Chris Lynnes (NASA ESDIS</a:t>
            </a:r>
            <a:r>
              <a:rPr lang="en-GB" sz="2220" dirty="0" smtClean="0"/>
              <a:t>)</a:t>
            </a:r>
            <a:endParaRPr lang="en-GB" sz="2220" b="0" i="0" u="none" strike="noStrike" cap="none" dirty="0" smtClean="0">
              <a:solidFill>
                <a:srgbClr val="BFBF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BFBFBF"/>
              </a:buClr>
              <a:buSzPct val="25000"/>
              <a:buFont typeface="Arial"/>
              <a:buNone/>
            </a:pPr>
            <a:r>
              <a:rPr lang="en-GB" sz="2220" b="0" i="0" u="none" strike="noStrike" cap="none" dirty="0" smtClean="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Doug </a:t>
            </a:r>
            <a:r>
              <a:rPr lang="en-GB" sz="2220" b="0" i="0" u="none" strike="noStrike" cap="none" dirty="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Newman (NASA Earthdata – Raytheon</a:t>
            </a:r>
            <a:r>
              <a:rPr lang="en-GB" sz="2220" b="0" i="0" u="none" strike="noStrike" cap="none" dirty="0" smtClean="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lang="en-GB" sz="2220" b="0" i="0" u="none" strike="noStrike" cap="none" dirty="0">
              <a:solidFill>
                <a:srgbClr val="BFBF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1627786" y="6105407"/>
            <a:ext cx="56703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4C4C4"/>
              </a:buClr>
              <a:buSzPct val="25000"/>
              <a:buFont typeface="Arial"/>
              <a:buNone/>
            </a:pPr>
            <a:r>
              <a:rPr lang="en-GB" sz="1200" b="0" i="0" u="none" strike="noStrike" cap="none">
                <a:solidFill>
                  <a:srgbClr val="C4C4C4"/>
                </a:solidFill>
                <a:latin typeface="Arial"/>
                <a:ea typeface="Arial"/>
                <a:cs typeface="Arial"/>
                <a:sym typeface="Arial"/>
              </a:rPr>
              <a:t>The material is based upon work supported by the National Aeronautics and Space Administration under Contract Number </a:t>
            </a:r>
            <a:r>
              <a:rPr lang="en-GB" sz="1200" b="1" i="0" u="none" strike="noStrike" cap="none">
                <a:solidFill>
                  <a:srgbClr val="C4C4C4"/>
                </a:solidFill>
                <a:latin typeface="Arial"/>
                <a:ea typeface="Arial"/>
                <a:cs typeface="Arial"/>
                <a:sym typeface="Arial"/>
              </a:rPr>
              <a:t>NNG15HZ39C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Content Heuristic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Well, it would be nice if the dataset actually </a:t>
            </a:r>
            <a:r>
              <a:rPr lang="en-GB" i="1"/>
              <a:t>had</a:t>
            </a:r>
            <a:r>
              <a:rPr lang="en-GB"/>
              <a:t> the content I am looking for...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New and Improved Heuristic - Processing Version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210500" y="1371600"/>
            <a:ext cx="87099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Newer version is better than older version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025" y="2362187"/>
            <a:ext cx="5029200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New and Improved Heuristic - Processing Version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New version is more likely to be up to date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9025" y="2362187"/>
            <a:ext cx="5029200" cy="3667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3795550" y="3324375"/>
            <a:ext cx="1099800" cy="3609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04550" y="22858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New and Improved Heuristic - Instrument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Newer instrument is supposed to be “better” than previous instruments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04550" y="22858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Usability Heuristic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Level 3 Gridded datasets are easier for most users to use than Level 2 Swaths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Community Usage Heuristic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dataset most often used by the community is more likely to be useful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Range Heuristic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Datasets covering the user’s full time range are better than those covering just part of it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Spatial Heuristic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Datasets covering the user’s full area are better than those covering just part of it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User-centric Heuristics</a:t>
            </a:r>
          </a:p>
        </p:txBody>
      </p:sp>
      <p:graphicFrame>
        <p:nvGraphicFramePr>
          <p:cNvPr id="189" name="Shape 189"/>
          <p:cNvGraphicFramePr/>
          <p:nvPr>
            <p:extLst>
              <p:ext uri="{D42A27DB-BD31-4B8C-83A1-F6EECF244321}">
                <p14:modId xmlns:p14="http://schemas.microsoft.com/office/powerpoint/2010/main" val="1795989668"/>
              </p:ext>
            </p:extLst>
          </p:nvPr>
        </p:nvGraphicFramePr>
        <p:xfrm>
          <a:off x="847250" y="1608150"/>
          <a:ext cx="7239000" cy="1828680"/>
        </p:xfrm>
        <a:graphic>
          <a:graphicData uri="http://schemas.openxmlformats.org/drawingml/2006/table">
            <a:tbl>
              <a:tblPr>
                <a:noFill/>
                <a:tableStyleId>{26F75C1F-2371-454C-9ECA-CE13DAAA1E84}</a:tableStyleId>
              </a:tblPr>
              <a:tblGrid>
                <a:gridCol w="2172250"/>
                <a:gridCol w="506675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User type or intent</a:t>
                      </a: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The most relevant datasets are...</a:t>
                      </a: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Applications users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High spatial resolution, near-real-time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Students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Easier to use data (L3 grids in netCDF)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/>
                        <a:t>Climate Modeler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 sz="1800" dirty="0"/>
                        <a:t>Datasets on Climate Model Grid (CMG)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8032" y="3167666"/>
            <a:ext cx="2005500" cy="39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1400174" y="904875"/>
            <a:ext cx="5991300" cy="224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material is based upon work supported by the National Aeronautics and Space Administration under Contract Number </a:t>
            </a:r>
            <a:r>
              <a:rPr lang="en-GB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NNG15HZ39C.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RELEVANCY?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la Wikipedia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509975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480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“how well a retrieved document or set of documents meets the </a:t>
            </a:r>
            <a:r>
              <a:rPr lang="en-GB" sz="4800">
                <a:solidFill>
                  <a:srgbClr val="0B008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information need</a:t>
            </a:r>
            <a:r>
              <a:rPr lang="en-GB" sz="480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of the user”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Say I’m looking for </a:t>
            </a:r>
            <a:r>
              <a:rPr lang="en-GB" sz="3600" i="1"/>
              <a:t>ozone</a:t>
            </a:r>
            <a:r>
              <a:rPr lang="en-GB" sz="3600"/>
              <a:t> data from the Ozone Monitoring Instrument...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275" y="1417637"/>
            <a:ext cx="1963549" cy="10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600"/>
              <a:t>Say I’m looking for </a:t>
            </a:r>
            <a:r>
              <a:rPr lang="en-GB" sz="3600" i="1"/>
              <a:t>ozone</a:t>
            </a:r>
            <a:r>
              <a:rPr lang="en-GB" sz="3600"/>
              <a:t> data from the Ozone Monitoring Instrument...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275" y="1417637"/>
            <a:ext cx="1963549" cy="10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7750" y="2744301"/>
            <a:ext cx="7336385" cy="3254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Shape 105"/>
          <p:cNvCxnSpPr>
            <a:stCxn id="103" idx="1"/>
            <a:endCxn id="106" idx="2"/>
          </p:cNvCxnSpPr>
          <p:nvPr/>
        </p:nvCxnSpPr>
        <p:spPr>
          <a:xfrm>
            <a:off x="1932275" y="1934362"/>
            <a:ext cx="478500" cy="3130500"/>
          </a:xfrm>
          <a:prstGeom prst="curvedConnector3">
            <a:avLst>
              <a:gd name="adj1" fmla="val -18291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7" name="Shape 107"/>
          <p:cNvSpPr txBox="1"/>
          <p:nvPr/>
        </p:nvSpPr>
        <p:spPr>
          <a:xfrm>
            <a:off x="205050" y="3881837"/>
            <a:ext cx="1082700" cy="9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800"/>
              <a:t>Wait, what?</a:t>
            </a:r>
          </a:p>
        </p:txBody>
      </p:sp>
      <p:sp>
        <p:nvSpPr>
          <p:cNvPr id="106" name="Shape 106"/>
          <p:cNvSpPr/>
          <p:nvPr/>
        </p:nvSpPr>
        <p:spPr>
          <a:xfrm>
            <a:off x="2410625" y="4884550"/>
            <a:ext cx="1791900" cy="3609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IT IS IMPORTANT?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Back to our ozone search...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875" y="2192599"/>
            <a:ext cx="8521674" cy="17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Back to our ozone search...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875" y="2192599"/>
            <a:ext cx="8521674" cy="176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4215350" y="3355000"/>
            <a:ext cx="1791900" cy="5994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828875" y="4473325"/>
            <a:ext cx="7275600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Good thing I’m not busy for the next two weeks  :-/</a:t>
            </a:r>
          </a:p>
        </p:txBody>
      </p:sp>
      <p:cxnSp>
        <p:nvCxnSpPr>
          <p:cNvPr id="127" name="Shape 127"/>
          <p:cNvCxnSpPr>
            <a:stCxn id="126" idx="0"/>
            <a:endCxn id="125" idx="4"/>
          </p:cNvCxnSpPr>
          <p:nvPr/>
        </p:nvCxnSpPr>
        <p:spPr>
          <a:xfrm rot="10800000" flipH="1">
            <a:off x="4466675" y="3954325"/>
            <a:ext cx="644700" cy="519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GB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OSDIS-EED">
  <a:themeElements>
    <a:clrScheme name="EOSDIS">
      <a:dk1>
        <a:srgbClr val="171717"/>
      </a:dk1>
      <a:lt1>
        <a:srgbClr val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345</Words>
  <Application>Microsoft Macintosh PowerPoint</Application>
  <PresentationFormat>On-screen Show (4:3)</PresentationFormat>
  <Paragraphs>44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Helvetica Neue</vt:lpstr>
      <vt:lpstr>Source Sans Pro</vt:lpstr>
      <vt:lpstr>simple-light-2</vt:lpstr>
      <vt:lpstr>EOSDIS-EED</vt:lpstr>
      <vt:lpstr>Relevancy 101</vt:lpstr>
      <vt:lpstr>WHAT IS RELEVANCY?</vt:lpstr>
      <vt:lpstr>A la Wikipedia</vt:lpstr>
      <vt:lpstr>Say I’m looking for ozone data from the Ozone Monitoring Instrument...</vt:lpstr>
      <vt:lpstr>Say I’m looking for ozone data from the Ozone Monitoring Instrument...</vt:lpstr>
      <vt:lpstr>WHY IT IS IMPORTANT?</vt:lpstr>
      <vt:lpstr>Back to our ozone search...</vt:lpstr>
      <vt:lpstr>Back to our ozone search...</vt:lpstr>
      <vt:lpstr>HOW?</vt:lpstr>
      <vt:lpstr>The Content Heuristic</vt:lpstr>
      <vt:lpstr>New and Improved Heuristic - Processing Version</vt:lpstr>
      <vt:lpstr>New and Improved Heuristic - Processing Version</vt:lpstr>
      <vt:lpstr>New and Improved Heuristic - Instrument</vt:lpstr>
      <vt:lpstr>Usability Heuristic</vt:lpstr>
      <vt:lpstr>Community Usage Heuristic</vt:lpstr>
      <vt:lpstr>Time Range Heuristic</vt:lpstr>
      <vt:lpstr>Spatial Heuristic</vt:lpstr>
      <vt:lpstr>User-centric Heuristics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Relevancy 101</dc:title>
  <cp:lastModifiedBy>Doug Newman</cp:lastModifiedBy>
  <cp:revision>3</cp:revision>
  <dcterms:modified xsi:type="dcterms:W3CDTF">2016-06-10T13:23:19Z</dcterms:modified>
</cp:coreProperties>
</file>