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1"/>
  </p:notesMasterIdLst>
  <p:sldIdLst>
    <p:sldId id="258" r:id="rId5"/>
    <p:sldId id="260" r:id="rId6"/>
    <p:sldId id="315" r:id="rId7"/>
    <p:sldId id="302" r:id="rId8"/>
    <p:sldId id="314" r:id="rId9"/>
    <p:sldId id="309" r:id="rId10"/>
    <p:sldId id="297" r:id="rId11"/>
    <p:sldId id="288" r:id="rId12"/>
    <p:sldId id="289" r:id="rId13"/>
    <p:sldId id="311" r:id="rId14"/>
    <p:sldId id="318" r:id="rId15"/>
    <p:sldId id="350" r:id="rId16"/>
    <p:sldId id="269" r:id="rId17"/>
    <p:sldId id="328" r:id="rId18"/>
    <p:sldId id="359" r:id="rId19"/>
    <p:sldId id="345" r:id="rId20"/>
    <p:sldId id="342" r:id="rId21"/>
    <p:sldId id="346" r:id="rId22"/>
    <p:sldId id="330" r:id="rId23"/>
    <p:sldId id="331" r:id="rId24"/>
    <p:sldId id="266" r:id="rId25"/>
    <p:sldId id="279" r:id="rId26"/>
    <p:sldId id="361" r:id="rId27"/>
    <p:sldId id="360" r:id="rId28"/>
    <p:sldId id="333" r:id="rId29"/>
    <p:sldId id="338" r:id="rId30"/>
    <p:sldId id="335" r:id="rId31"/>
    <p:sldId id="337" r:id="rId32"/>
    <p:sldId id="363" r:id="rId33"/>
    <p:sldId id="362" r:id="rId34"/>
    <p:sldId id="316" r:id="rId35"/>
    <p:sldId id="364" r:id="rId36"/>
    <p:sldId id="285" r:id="rId37"/>
    <p:sldId id="348" r:id="rId38"/>
    <p:sldId id="304" r:id="rId39"/>
    <p:sldId id="320" r:id="rId40"/>
    <p:sldId id="321" r:id="rId41"/>
    <p:sldId id="344" r:id="rId42"/>
    <p:sldId id="329" r:id="rId43"/>
    <p:sldId id="319" r:id="rId44"/>
    <p:sldId id="343" r:id="rId45"/>
    <p:sldId id="339" r:id="rId46"/>
    <p:sldId id="340" r:id="rId47"/>
    <p:sldId id="341" r:id="rId48"/>
    <p:sldId id="332" r:id="rId49"/>
    <p:sldId id="353" r:id="rId50"/>
    <p:sldId id="354" r:id="rId51"/>
    <p:sldId id="355" r:id="rId52"/>
    <p:sldId id="356" r:id="rId53"/>
    <p:sldId id="357" r:id="rId54"/>
    <p:sldId id="270" r:id="rId55"/>
    <p:sldId id="351" r:id="rId56"/>
    <p:sldId id="336" r:id="rId57"/>
    <p:sldId id="334" r:id="rId58"/>
    <p:sldId id="347" r:id="rId59"/>
    <p:sldId id="352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uane Nickul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51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29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2-07T19:55:48.683" idx="1">
    <p:pos x="10" y="-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BB01A-3A90-49ED-8875-038021FD1D2A}" type="datetimeFigureOut">
              <a:rPr lang="en-US" smtClean="0"/>
              <a:t>7/11/2013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9472C-5233-482E-9059-1198D72AF4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69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1083977-51B7-4698-B827-B48169BA2AFC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C4370-F7E6-4BA1-BD4B-5F49D84EA971}" type="slidenum">
              <a:rPr lang="en-US"/>
              <a:pPr/>
              <a:t>20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99006FF-C884-435C-B678-9C46E6563F65}" type="slidenum">
              <a:rPr lang="en-US">
                <a:solidFill>
                  <a:prstClr val="black"/>
                </a:solidFill>
              </a:rPr>
              <a:pPr eaLnBrk="1" hangingPunct="1"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65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765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8969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969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69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69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69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871A785C-BCA4-4883-82A2-6B180FB685B7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064B95F-EBF9-4944-809F-410E83E06E2E}" type="slidenum">
              <a:rPr lang="en-US" smtClean="0"/>
              <a:pPr eaLnBrk="1" hangingPunct="1"/>
              <a:t>44</a:t>
            </a:fld>
            <a:endParaRPr lang="en-US" smtClean="0"/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81E9E64E-561A-4451-B6CE-B5F1EC12EA42}" type="slidenum">
              <a:rPr lang="en-US" sz="1200"/>
              <a:pPr algn="r" eaLnBrk="1" hangingPunct="1"/>
              <a:t>44</a:t>
            </a:fld>
            <a:endParaRPr lang="en-US" sz="1200"/>
          </a:p>
        </p:txBody>
      </p:sp>
      <p:sp>
        <p:nvSpPr>
          <p:cNvPr id="3891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A2B9ACD8-C51D-49AE-B934-0A38738750D1}" type="slidenum">
              <a:rPr lang="en-US" sz="1200"/>
              <a:pPr algn="r" eaLnBrk="1" hangingPunct="1"/>
              <a:t>44</a:t>
            </a:fld>
            <a:endParaRPr lang="en-US" sz="1200"/>
          </a:p>
        </p:txBody>
      </p:sp>
      <p:sp>
        <p:nvSpPr>
          <p:cNvPr id="389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9988" y="709613"/>
            <a:ext cx="4541837" cy="3406775"/>
          </a:xfrm>
          <a:ln/>
        </p:spPr>
      </p:sp>
      <p:sp>
        <p:nvSpPr>
          <p:cNvPr id="389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4329113"/>
            <a:ext cx="5005387" cy="4116387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6FC78-612D-4011-9D19-0CEE3AD7A8BB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362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41C8BD-D1B6-49C1-A166-E125B55FB8E9}" type="slidenum">
              <a:rPr lang="en-US"/>
              <a:pPr/>
              <a:t>56</a:t>
            </a:fld>
            <a:endParaRPr lang="en-US"/>
          </a:p>
        </p:txBody>
      </p:sp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/>
              <a:t>Amalgamation of multiple definitions on Wikipedia</a:t>
            </a:r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r>
              <a:rPr lang="en-US"/>
              <a:t>Know what it means because terminology is defined</a:t>
            </a:r>
          </a:p>
        </p:txBody>
      </p:sp>
      <p:sp>
        <p:nvSpPr>
          <p:cNvPr id="1054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7" tIns="44934" rIns="89867" bIns="44934"/>
          <a:lstStyle>
            <a:lvl1pPr defTabSz="8985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0250" indent="-280988" defTabSz="898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3950" indent="-225425" defTabSz="89852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3213" indent="-225425" defTabSz="8985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22475" indent="-225425" defTabSz="8985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79675" indent="-225425" defTabSz="898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6875" indent="-225425" defTabSz="898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4075" indent="-225425" defTabSz="898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51275" indent="-225425" defTabSz="898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836F777-C82B-4E0A-BFE4-3BB1C040D4B1}" type="slidenum">
              <a:rPr lang="en-US" sz="1800">
                <a:latin typeface="Calibri" pitchFamily="34" charset="0"/>
                <a:cs typeface="Arial" pitchFamily="34" charset="0"/>
              </a:rPr>
              <a:pPr eaLnBrk="1" hangingPunct="1"/>
              <a:t>56</a:t>
            </a:fld>
            <a:endParaRPr lang="en-US" sz="1800"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90AC-D6CD-4975-A66B-68F04E06623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082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90AC-D6CD-4975-A66B-68F04E06623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082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9472C-5233-482E-9059-1198D72AF48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696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90AC-D6CD-4975-A66B-68F04E06623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082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90AC-D6CD-4975-A66B-68F04E06623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082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6FC78-612D-4011-9D19-0CEE3AD7A8B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661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90AC-D6CD-4975-A66B-68F04E06623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082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2DCDD-F2CA-475E-8588-14F0DDD60834}" type="slidenum">
              <a:rPr lang="en-US"/>
              <a:pPr/>
              <a:t>19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/>
          <p:nvPr/>
        </p:nvSpPr>
        <p:spPr>
          <a:xfrm>
            <a:off x="0" y="0"/>
            <a:ext cx="9144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6" name="Rectangle 15"/>
          <p:cNvSpPr/>
          <p:nvPr/>
        </p:nvSpPr>
        <p:spPr>
          <a:xfrm>
            <a:off x="0" y="6610350"/>
            <a:ext cx="9144000" cy="24765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grpSp>
        <p:nvGrpSpPr>
          <p:cNvPr id="7" name="Group 20"/>
          <p:cNvGrpSpPr>
            <a:grpSpLocks/>
          </p:cNvGrpSpPr>
          <p:nvPr/>
        </p:nvGrpSpPr>
        <p:grpSpPr bwMode="auto">
          <a:xfrm flipH="1" flipV="1">
            <a:off x="0" y="920750"/>
            <a:ext cx="9144000" cy="55563"/>
            <a:chOff x="0" y="832104"/>
            <a:chExt cx="9144000" cy="54864"/>
          </a:xfrm>
        </p:grpSpPr>
        <p:sp>
          <p:nvSpPr>
            <p:cNvPr id="8" name="Rectangle 22"/>
            <p:cNvSpPr/>
            <p:nvPr userDrawn="1"/>
          </p:nvSpPr>
          <p:spPr>
            <a:xfrm>
              <a:off x="4572000" y="832104"/>
              <a:ext cx="4572000" cy="548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  <p:sp>
          <p:nvSpPr>
            <p:cNvPr id="9" name="Rectangle 23"/>
            <p:cNvSpPr/>
            <p:nvPr userDrawn="1"/>
          </p:nvSpPr>
          <p:spPr>
            <a:xfrm>
              <a:off x="3309937" y="832104"/>
              <a:ext cx="1262063" cy="548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  <p:sp>
          <p:nvSpPr>
            <p:cNvPr id="10" name="Rectangle 24"/>
            <p:cNvSpPr/>
            <p:nvPr userDrawn="1"/>
          </p:nvSpPr>
          <p:spPr>
            <a:xfrm>
              <a:off x="0" y="832104"/>
              <a:ext cx="3309937" cy="548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</p:grpSp>
      <p:pic>
        <p:nvPicPr>
          <p:cNvPr id="12" name="Picture 18" descr="doe_logo_pp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276225"/>
            <a:ext cx="2743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0"/>
          <p:cNvSpPr/>
          <p:nvPr/>
        </p:nvSpPr>
        <p:spPr>
          <a:xfrm>
            <a:off x="0" y="0"/>
            <a:ext cx="9144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grpSp>
        <p:nvGrpSpPr>
          <p:cNvPr id="14" name="Group 21"/>
          <p:cNvGrpSpPr>
            <a:grpSpLocks/>
          </p:cNvGrpSpPr>
          <p:nvPr/>
        </p:nvGrpSpPr>
        <p:grpSpPr bwMode="auto">
          <a:xfrm flipH="1" flipV="1">
            <a:off x="0" y="920750"/>
            <a:ext cx="9144000" cy="55563"/>
            <a:chOff x="0" y="832104"/>
            <a:chExt cx="9144000" cy="54864"/>
          </a:xfrm>
        </p:grpSpPr>
        <p:sp>
          <p:nvSpPr>
            <p:cNvPr id="15" name="Rectangle 14"/>
            <p:cNvSpPr/>
            <p:nvPr userDrawn="1"/>
          </p:nvSpPr>
          <p:spPr>
            <a:xfrm>
              <a:off x="4572000" y="832104"/>
              <a:ext cx="4572000" cy="548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3309937" y="832104"/>
              <a:ext cx="1262063" cy="548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0" y="832104"/>
              <a:ext cx="3309937" cy="548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680" y="147797"/>
            <a:ext cx="5626620" cy="6035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>
              <a:defRPr sz="16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054500" y="5206075"/>
            <a:ext cx="3082300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6054450" y="5543500"/>
            <a:ext cx="3089550" cy="7349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3615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7800" y="0"/>
            <a:ext cx="8326438" cy="6251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50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74638" y="1141413"/>
            <a:ext cx="4038600" cy="5110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5638" y="1141413"/>
            <a:ext cx="4038600" cy="5110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49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638" y="1141413"/>
            <a:ext cx="4038600" cy="5110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5638" y="1141413"/>
            <a:ext cx="4038600" cy="5110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88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7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774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74638" y="1141413"/>
            <a:ext cx="8229600" cy="5110162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32888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83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0675"/>
            <a:ext cx="8229600" cy="4876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6200"/>
            <a:ext cx="1986148" cy="73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\\MIXITE\Projects\NSFInteroperability_GIN\graphics\Logos\USGIN\USGINBannerRings_transparent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477000"/>
            <a:ext cx="1371600" cy="37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7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4" y="1099589"/>
            <a:ext cx="4250267" cy="528427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6604" y="1099589"/>
            <a:ext cx="4250267" cy="528427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951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70" y="859879"/>
            <a:ext cx="4201055" cy="68952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1">
                <a:solidFill>
                  <a:srgbClr val="005272"/>
                </a:solidFill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4" y="1637224"/>
            <a:ext cx="4217988" cy="4865176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7232" y="859879"/>
            <a:ext cx="4202705" cy="68952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1">
                <a:solidFill>
                  <a:srgbClr val="005272"/>
                </a:solidFill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68759" y="1637224"/>
            <a:ext cx="4219645" cy="4865176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9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38250"/>
            <a:ext cx="5111750" cy="52863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08000"/>
            <a:ext cx="3008313" cy="45620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44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63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/>
          <p:nvPr/>
        </p:nvSpPr>
        <p:spPr>
          <a:xfrm>
            <a:off x="0" y="0"/>
            <a:ext cx="9144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5" name="Rectangle 15"/>
          <p:cNvSpPr/>
          <p:nvPr/>
        </p:nvSpPr>
        <p:spPr>
          <a:xfrm>
            <a:off x="0" y="6610350"/>
            <a:ext cx="9144000" cy="24765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6" name="Text Placeholder 9"/>
          <p:cNvSpPr txBox="1">
            <a:spLocks/>
          </p:cNvSpPr>
          <p:nvPr/>
        </p:nvSpPr>
        <p:spPr bwMode="auto">
          <a:xfrm>
            <a:off x="130175" y="6616700"/>
            <a:ext cx="72866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ea typeface="ＭＳ Ｐゴシック"/>
                <a:cs typeface="Arial" pitchFamily="34" charset="0"/>
              </a:rPr>
              <a:t>Program Name or Ancillary Text</a:t>
            </a:r>
          </a:p>
        </p:txBody>
      </p:sp>
      <p:grpSp>
        <p:nvGrpSpPr>
          <p:cNvPr id="9" name="Group 20"/>
          <p:cNvGrpSpPr>
            <a:grpSpLocks/>
          </p:cNvGrpSpPr>
          <p:nvPr/>
        </p:nvGrpSpPr>
        <p:grpSpPr bwMode="auto">
          <a:xfrm flipH="1" flipV="1">
            <a:off x="0" y="920750"/>
            <a:ext cx="9144000" cy="55563"/>
            <a:chOff x="0" y="832104"/>
            <a:chExt cx="9144000" cy="54864"/>
          </a:xfrm>
        </p:grpSpPr>
        <p:sp>
          <p:nvSpPr>
            <p:cNvPr id="10" name="Rectangle 22"/>
            <p:cNvSpPr/>
            <p:nvPr userDrawn="1"/>
          </p:nvSpPr>
          <p:spPr>
            <a:xfrm>
              <a:off x="4572000" y="832104"/>
              <a:ext cx="4572000" cy="548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  <p:sp>
          <p:nvSpPr>
            <p:cNvPr id="11" name="Rectangle 23"/>
            <p:cNvSpPr/>
            <p:nvPr userDrawn="1"/>
          </p:nvSpPr>
          <p:spPr>
            <a:xfrm>
              <a:off x="3309937" y="832104"/>
              <a:ext cx="1262063" cy="548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  <p:sp>
          <p:nvSpPr>
            <p:cNvPr id="12" name="Rectangle 24"/>
            <p:cNvSpPr/>
            <p:nvPr userDrawn="1"/>
          </p:nvSpPr>
          <p:spPr>
            <a:xfrm>
              <a:off x="0" y="832104"/>
              <a:ext cx="3309937" cy="548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</p:grpSp>
      <p:sp>
        <p:nvSpPr>
          <p:cNvPr id="13" name="Text Placeholder 9"/>
          <p:cNvSpPr txBox="1">
            <a:spLocks/>
          </p:cNvSpPr>
          <p:nvPr/>
        </p:nvSpPr>
        <p:spPr bwMode="auto">
          <a:xfrm>
            <a:off x="5476875" y="6616700"/>
            <a:ext cx="3667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ea typeface="ＭＳ Ｐゴシック"/>
                <a:cs typeface="Arial" pitchFamily="34" charset="0"/>
              </a:rPr>
              <a:t>eere.energy.gov</a:t>
            </a:r>
          </a:p>
        </p:txBody>
      </p:sp>
      <p:sp>
        <p:nvSpPr>
          <p:cNvPr id="15" name="Rectangle 17"/>
          <p:cNvSpPr/>
          <p:nvPr/>
        </p:nvSpPr>
        <p:spPr>
          <a:xfrm>
            <a:off x="0" y="6456363"/>
            <a:ext cx="9144000" cy="40163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16" name="Rectangle 20"/>
          <p:cNvSpPr/>
          <p:nvPr/>
        </p:nvSpPr>
        <p:spPr>
          <a:xfrm flipH="1">
            <a:off x="0" y="5092700"/>
            <a:ext cx="4572000" cy="136366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17" name="Rectangle 21"/>
          <p:cNvSpPr/>
          <p:nvPr/>
        </p:nvSpPr>
        <p:spPr>
          <a:xfrm flipH="1">
            <a:off x="4572000" y="5092700"/>
            <a:ext cx="1262063" cy="1363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18" name="Rectangle 25"/>
          <p:cNvSpPr/>
          <p:nvPr/>
        </p:nvSpPr>
        <p:spPr>
          <a:xfrm flipH="1">
            <a:off x="5834063" y="5092700"/>
            <a:ext cx="3309937" cy="13636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3081845"/>
            <a:ext cx="7772400" cy="10207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85800" y="4102608"/>
            <a:ext cx="6400800" cy="990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87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1141413"/>
            <a:ext cx="8229600" cy="5110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59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74638" y="1141413"/>
            <a:ext cx="8229600" cy="5110162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69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0"/>
            <a:ext cx="9144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1028" name="Title Placeholder 13"/>
          <p:cNvSpPr>
            <a:spLocks noGrp="1"/>
          </p:cNvSpPr>
          <p:nvPr>
            <p:ph type="title"/>
          </p:nvPr>
        </p:nvSpPr>
        <p:spPr bwMode="auto">
          <a:xfrm>
            <a:off x="177800" y="107950"/>
            <a:ext cx="56642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14"/>
          <p:cNvSpPr>
            <a:spLocks noGrp="1"/>
          </p:cNvSpPr>
          <p:nvPr>
            <p:ph type="body" idx="1"/>
          </p:nvPr>
        </p:nvSpPr>
        <p:spPr bwMode="auto">
          <a:xfrm>
            <a:off x="274638" y="1090613"/>
            <a:ext cx="8589962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031" name="Group 20"/>
          <p:cNvGrpSpPr>
            <a:grpSpLocks/>
          </p:cNvGrpSpPr>
          <p:nvPr/>
        </p:nvGrpSpPr>
        <p:grpSpPr bwMode="auto">
          <a:xfrm flipH="1" flipV="1">
            <a:off x="0" y="920750"/>
            <a:ext cx="9144000" cy="55563"/>
            <a:chOff x="0" y="832104"/>
            <a:chExt cx="9144000" cy="54864"/>
          </a:xfrm>
        </p:grpSpPr>
        <p:sp>
          <p:nvSpPr>
            <p:cNvPr id="23" name="Rectangle 22"/>
            <p:cNvSpPr/>
            <p:nvPr userDrawn="1"/>
          </p:nvSpPr>
          <p:spPr>
            <a:xfrm>
              <a:off x="4572000" y="832104"/>
              <a:ext cx="4572000" cy="548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3309937" y="832104"/>
              <a:ext cx="1262063" cy="548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0" y="832104"/>
              <a:ext cx="3309937" cy="548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953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kern="1200">
          <a:solidFill>
            <a:srgbClr val="FFFFFF"/>
          </a:solidFill>
          <a:latin typeface="Arial Narrow"/>
          <a:ea typeface="ＭＳ Ｐゴシック" pitchFamily="-108" charset="-128"/>
          <a:cs typeface="Arial Narrow"/>
        </a:defRPr>
      </a:lvl1pPr>
      <a:lvl2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 Narrow" pitchFamily="34" charset="0"/>
          <a:ea typeface="ＭＳ Ｐゴシック" pitchFamily="-108" charset="-128"/>
          <a:cs typeface="Arial Narrow" pitchFamily="34" charset="0"/>
        </a:defRPr>
      </a:lvl2pPr>
      <a:lvl3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 Narrow" pitchFamily="34" charset="0"/>
          <a:ea typeface="ＭＳ Ｐゴシック" pitchFamily="-108" charset="-128"/>
          <a:cs typeface="Arial Narrow" pitchFamily="34" charset="0"/>
        </a:defRPr>
      </a:lvl3pPr>
      <a:lvl4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 Narrow" pitchFamily="34" charset="0"/>
          <a:ea typeface="ＭＳ Ｐゴシック" pitchFamily="-108" charset="-128"/>
          <a:cs typeface="Arial Narrow" pitchFamily="34" charset="0"/>
        </a:defRPr>
      </a:lvl4pPr>
      <a:lvl5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 Narrow" pitchFamily="34" charset="0"/>
          <a:ea typeface="ＭＳ Ｐゴシック" pitchFamily="-108" charset="-128"/>
          <a:cs typeface="Arial Narrow" pitchFamily="34" charset="0"/>
        </a:defRPr>
      </a:lvl5pPr>
      <a:lvl6pPr marL="4572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Arial" charset="0"/>
          <a:ea typeface="ＭＳ Ｐゴシック" pitchFamily="-108" charset="-128"/>
        </a:defRPr>
      </a:lvl6pPr>
      <a:lvl7pPr marL="9144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Arial" charset="0"/>
          <a:ea typeface="ＭＳ Ｐゴシック" pitchFamily="-108" charset="-128"/>
        </a:defRPr>
      </a:lvl7pPr>
      <a:lvl8pPr marL="13716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Arial" charset="0"/>
          <a:ea typeface="ＭＳ Ｐゴシック" pitchFamily="-108" charset="-128"/>
        </a:defRPr>
      </a:lvl8pPr>
      <a:lvl9pPr marL="18288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Arial" charset="0"/>
          <a:ea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292929"/>
          </a:solidFill>
          <a:latin typeface="Calibri"/>
          <a:ea typeface="ＭＳ Ｐゴシック" pitchFamily="-108" charset="-128"/>
          <a:cs typeface="Calibri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rgbClr val="292929"/>
          </a:solidFill>
          <a:latin typeface="Calibri"/>
          <a:ea typeface="ＭＳ Ｐゴシック" pitchFamily="-108" charset="-128"/>
          <a:cs typeface="Calibri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292929"/>
          </a:solidFill>
          <a:latin typeface="Calibri"/>
          <a:ea typeface="ＭＳ Ｐゴシック" pitchFamily="-108" charset="-128"/>
          <a:cs typeface="Calibri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292929"/>
          </a:solidFill>
          <a:latin typeface="Calibri"/>
          <a:ea typeface="ＭＳ Ｐゴシック" pitchFamily="-108" charset="-128"/>
          <a:cs typeface="Calibri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rgbClr val="292929"/>
          </a:solidFill>
          <a:latin typeface="Calibri"/>
          <a:ea typeface="ＭＳ Ｐゴシック" pitchFamily="-108" charset="-128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usgin.org/uri-gin/isgs/welllog_tif/120010010800_ies/" TargetMode="External"/><Relationship Id="rId2" Type="http://schemas.openxmlformats.org/officeDocument/2006/relationships/hyperlink" Target="http://resources.usgin.org/uri-gin/isgs/well/API:120010005200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5200" y="1536700"/>
            <a:ext cx="7404100" cy="30226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57200">
              <a:spcBef>
                <a:spcPct val="20000"/>
              </a:spcBef>
              <a:buFont typeface="Arial"/>
              <a:buNone/>
              <a:defRPr/>
            </a:pPr>
            <a:endParaRPr lang="en-US" sz="2323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0" y="0"/>
            <a:ext cx="5664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/>
                <a:ea typeface="ＭＳ Ｐゴシック" pitchFamily="-108" charset="-128"/>
                <a:cs typeface="Arial Narrow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 Narrow" pitchFamily="34" charset="0"/>
                <a:ea typeface="ＭＳ Ｐゴシック" pitchFamily="-108" charset="-128"/>
                <a:cs typeface="Arial Narrow" pitchFamily="34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 Narrow" pitchFamily="34" charset="0"/>
                <a:ea typeface="ＭＳ Ｐゴシック" pitchFamily="-108" charset="-128"/>
                <a:cs typeface="Arial Narrow" pitchFamily="34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 Narrow" pitchFamily="34" charset="0"/>
                <a:ea typeface="ＭＳ Ｐゴシック" pitchFamily="-108" charset="-128"/>
                <a:cs typeface="Arial Narrow" pitchFamily="34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 Narrow" pitchFamily="34" charset="0"/>
                <a:ea typeface="ＭＳ Ｐゴシック" pitchFamily="-108" charset="-128"/>
                <a:cs typeface="Arial Narrow" pitchFamily="34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Arial" charset="0"/>
                <a:ea typeface="ＭＳ Ｐゴシック" pitchFamily="-108" charset="-128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Arial" charset="0"/>
                <a:ea typeface="ＭＳ Ｐゴシック" pitchFamily="-108" charset="-128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Arial" charset="0"/>
                <a:ea typeface="ＭＳ Ｐゴシック" pitchFamily="-108" charset="-128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Arial" charset="0"/>
                <a:ea typeface="ＭＳ Ｐゴシック" pitchFamily="-108" charset="-128"/>
              </a:defRPr>
            </a:lvl9pPr>
          </a:lstStyle>
          <a:p>
            <a:pPr>
              <a:defRPr/>
            </a:pPr>
            <a:endParaRPr lang="en-US" sz="2800" b="1" i="1" dirty="0" smtClean="0">
              <a:solidFill>
                <a:prstClr val="white"/>
              </a:solidFill>
              <a:latin typeface="Arial"/>
              <a:ea typeface="ＭＳ Ｐゴシック"/>
              <a:cs typeface="Arial Narrow" pitchFamily="34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095764"/>
            <a:ext cx="3733800" cy="138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6200" y="1536700"/>
            <a:ext cx="8915400" cy="31115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</a:rPr>
              <a:t>US National Geothermal Data System</a:t>
            </a:r>
            <a:endParaRPr lang="en-US" sz="40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spcBef>
                <a:spcPts val="1800"/>
              </a:spcBef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NGDS Design and Development Team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Stephen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Richard (presenting)</a:t>
            </a: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7800" y="56388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334000"/>
            <a:ext cx="464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2013 </a:t>
            </a:r>
            <a:r>
              <a:rPr lang="en-US" sz="1400" dirty="0" smtClean="0">
                <a:solidFill>
                  <a:srgbClr val="002060"/>
                </a:solidFill>
              </a:rPr>
              <a:t>ESIP Summer Meeting</a:t>
            </a:r>
          </a:p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Chapel Hill, North Carolina, July 12,, 2013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6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sz="3200" b="1" dirty="0" smtClean="0"/>
              <a:t>Outline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/>
          <a:lstStyle/>
          <a:p>
            <a:r>
              <a:rPr lang="en-US" sz="32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How is it put together</a:t>
            </a:r>
          </a:p>
          <a:p>
            <a:pPr lvl="1"/>
            <a:r>
              <a:rPr lang="en-US" sz="30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Approach to Data Management</a:t>
            </a:r>
          </a:p>
          <a:p>
            <a:pPr lvl="1"/>
            <a:r>
              <a:rPr lang="en-US" sz="30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The Domain Steering Committee</a:t>
            </a:r>
          </a:p>
          <a:p>
            <a:pPr lvl="1"/>
            <a:r>
              <a:rPr lang="en-US" sz="30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Recommended data types</a:t>
            </a:r>
          </a:p>
          <a:p>
            <a:r>
              <a:rPr lang="en-US" sz="3200" b="1" smtClean="0">
                <a:solidFill>
                  <a:srgbClr val="FF0000"/>
                </a:solidFill>
              </a:rPr>
              <a:t>How does it work</a:t>
            </a:r>
          </a:p>
          <a:p>
            <a:pPr lvl="1">
              <a:spcBef>
                <a:spcPts val="0"/>
              </a:spcBef>
            </a:pPr>
            <a:r>
              <a:rPr lang="en-US" sz="3000" smtClean="0">
                <a:solidFill>
                  <a:schemeClr val="tx1">
                    <a:lumMod val="50000"/>
                  </a:schemeClr>
                </a:solidFill>
              </a:rPr>
              <a:t>Content Models</a:t>
            </a:r>
          </a:p>
          <a:p>
            <a:pPr lvl="1">
              <a:spcBef>
                <a:spcPts val="0"/>
              </a:spcBef>
            </a:pPr>
            <a:r>
              <a:rPr lang="en-US" sz="3000" smtClean="0">
                <a:solidFill>
                  <a:schemeClr val="tx1">
                    <a:lumMod val="50000"/>
                  </a:schemeClr>
                </a:solidFill>
              </a:rPr>
              <a:t>Interchange formats </a:t>
            </a:r>
          </a:p>
          <a:p>
            <a:pPr lvl="1">
              <a:spcBef>
                <a:spcPts val="0"/>
              </a:spcBef>
            </a:pPr>
            <a:r>
              <a:rPr lang="en-US" sz="3000" smtClean="0">
                <a:solidFill>
                  <a:schemeClr val="tx1">
                    <a:lumMod val="50000"/>
                  </a:schemeClr>
                </a:solidFill>
              </a:rPr>
              <a:t>Catalog</a:t>
            </a:r>
            <a:endParaRPr lang="en-US" sz="3000" dirty="0" smtClean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2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Data  Interoperability  Tiers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1937" y="1430015"/>
            <a:ext cx="5952663" cy="443738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marL="342900" lvl="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rPr>
              <a:t>Tier 1</a:t>
            </a:r>
            <a:r>
              <a:rPr lang="en-US" sz="2400" dirty="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rPr>
              <a:t>: </a:t>
            </a:r>
            <a:r>
              <a:rPr lang="en-US" sz="3000" dirty="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rPr>
              <a:t>unstructured content in files</a:t>
            </a:r>
            <a:endParaRPr lang="en-US" sz="2400" dirty="0">
              <a:solidFill>
                <a:srgbClr val="292929"/>
              </a:solidFill>
              <a:latin typeface="Calibri"/>
              <a:ea typeface="ＭＳ Ｐゴシック" pitchFamily="-108" charset="-128"/>
              <a:cs typeface="Calibri"/>
            </a:endParaRPr>
          </a:p>
          <a:p>
            <a:pPr marL="742950" lvl="1" indent="-28575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r>
              <a:rPr lang="en-US" sz="2000" dirty="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rPr>
              <a:t>Text, images, graphics files</a:t>
            </a:r>
          </a:p>
          <a:p>
            <a:pPr marL="742950" lvl="1" indent="-28575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r>
              <a:rPr lang="en-US" sz="2000" dirty="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rPr>
              <a:t>MS Word, Adobe Acrobat, Illustrator, TIFF</a:t>
            </a:r>
            <a:r>
              <a:rPr lang="en-US" sz="2000" dirty="0" smtClean="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rPr>
              <a:t>….</a:t>
            </a:r>
          </a:p>
          <a:p>
            <a:pPr marL="342900" lvl="0" indent="-342900" defTabSz="457200" eaLnBrk="0" fontAlgn="base" hangingPunct="0">
              <a:spcBef>
                <a:spcPts val="9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rPr>
              <a:t>Tier 2</a:t>
            </a:r>
            <a:r>
              <a:rPr lang="en-US" sz="2400" dirty="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rPr>
              <a:t>: </a:t>
            </a:r>
            <a:r>
              <a:rPr lang="en-US" sz="3000" dirty="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rPr>
              <a:t>Structured </a:t>
            </a:r>
            <a:r>
              <a:rPr lang="en-US" sz="3000" dirty="0" smtClean="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rPr>
              <a:t>data, custom </a:t>
            </a:r>
            <a:r>
              <a:rPr lang="en-US" sz="3000" dirty="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rPr>
              <a:t>formats </a:t>
            </a:r>
            <a:endParaRPr lang="en-US" sz="2400" dirty="0">
              <a:solidFill>
                <a:srgbClr val="292929"/>
              </a:solidFill>
              <a:latin typeface="Calibri"/>
              <a:ea typeface="ＭＳ Ｐゴシック" pitchFamily="-108" charset="-128"/>
              <a:cs typeface="Calibri"/>
            </a:endParaRPr>
          </a:p>
          <a:p>
            <a:pPr marL="742950" lvl="1" indent="-28575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r>
              <a:rPr lang="en-US" sz="2000" dirty="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rPr>
              <a:t>May be accessed in files or via services</a:t>
            </a:r>
          </a:p>
          <a:p>
            <a:pPr marL="742950" lvl="1" indent="-28575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r>
              <a:rPr lang="en-US" sz="2000" dirty="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rPr>
              <a:t>Excel, Microsoft Access, dbf, xml</a:t>
            </a:r>
            <a:r>
              <a:rPr lang="en-US" sz="2000" dirty="0" smtClean="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rPr>
              <a:t>…</a:t>
            </a:r>
          </a:p>
          <a:p>
            <a:pPr marL="342900" indent="-342900" defTabSz="457200" eaLnBrk="0" fontAlgn="base" hangingPunct="0">
              <a:spcBef>
                <a:spcPts val="9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rPr>
              <a:t>Tier 3: </a:t>
            </a:r>
            <a:r>
              <a:rPr lang="en-US" sz="2800" dirty="0" smtClean="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rPr>
              <a:t>Information Exchange:</a:t>
            </a:r>
          </a:p>
          <a:p>
            <a:pPr marL="742950" lvl="1" indent="-28575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r>
              <a:rPr lang="en-US" sz="2000" dirty="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rPr>
              <a:t>Structured data in standard schema and encoding</a:t>
            </a:r>
          </a:p>
          <a:p>
            <a:pPr marL="742950" lvl="1" indent="-28575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r>
              <a:rPr lang="en-US" sz="2000" dirty="0" smtClean="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rPr>
              <a:t>Deliver </a:t>
            </a:r>
            <a:r>
              <a:rPr lang="en-US" sz="2000" dirty="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rPr>
              <a:t>via web service, or in file.</a:t>
            </a:r>
          </a:p>
          <a:p>
            <a:pPr marL="742950" lvl="1" indent="-28575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endParaRPr lang="en-US" sz="2100" dirty="0" smtClean="0">
              <a:solidFill>
                <a:srgbClr val="292929"/>
              </a:solidFill>
              <a:latin typeface="Calibri"/>
              <a:ea typeface="ＭＳ Ｐゴシック" pitchFamily="-108" charset="-128"/>
              <a:cs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91" y="2171054"/>
            <a:ext cx="2093980" cy="205740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4267200" y="1295400"/>
            <a:ext cx="762000" cy="13716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73423" y="1447800"/>
            <a:ext cx="708177" cy="13716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3048000"/>
            <a:ext cx="1368306" cy="20574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1"/>
          <a:stretch/>
        </p:blipFill>
        <p:spPr>
          <a:xfrm>
            <a:off x="6324600" y="1054647"/>
            <a:ext cx="2320405" cy="2831553"/>
          </a:xfrm>
          <a:prstGeom prst="rect">
            <a:avLst/>
          </a:prstGeom>
          <a:ln w="28575">
            <a:solidFill>
              <a:srgbClr val="002060"/>
            </a:solidFill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7086600" y="3848100"/>
            <a:ext cx="914400" cy="2667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Tier 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75319" y="4228454"/>
            <a:ext cx="5764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50565C">
                    <a:lumMod val="50000"/>
                  </a:srgbClr>
                </a:solidFill>
                <a:latin typeface="Arial Narrow"/>
                <a:cs typeface="Arial Narrow"/>
              </a:rPr>
              <a:t>Tier </a:t>
            </a:r>
            <a:r>
              <a:rPr lang="en-US" sz="1400" b="1" dirty="0" smtClean="0">
                <a:solidFill>
                  <a:srgbClr val="50565C">
                    <a:lumMod val="50000"/>
                  </a:srgbClr>
                </a:solidFill>
                <a:latin typeface="Arial Narrow"/>
                <a:cs typeface="Arial Narrow"/>
              </a:rPr>
              <a:t>2</a:t>
            </a:r>
            <a:endParaRPr lang="en-US" sz="1400" b="1" dirty="0">
              <a:solidFill>
                <a:srgbClr val="50565C">
                  <a:lumMod val="50000"/>
                </a:srgbClr>
              </a:solidFill>
              <a:latin typeface="Arial Narrow"/>
              <a:cs typeface="Arial Narrow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322" y="4443420"/>
            <a:ext cx="2750959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69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19200"/>
            <a:ext cx="8458200" cy="48768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 smtClean="0">
                <a:latin typeface="+mn-lt"/>
              </a:rPr>
              <a:t>Any Tier: Resource is described by </a:t>
            </a:r>
            <a:r>
              <a:rPr lang="en-US" sz="2800" b="1" dirty="0" smtClean="0">
                <a:latin typeface="+mn-lt"/>
              </a:rPr>
              <a:t>metadata</a:t>
            </a:r>
            <a:r>
              <a:rPr lang="en-US" sz="2800" dirty="0" smtClean="0">
                <a:latin typeface="+mn-lt"/>
              </a:rPr>
              <a:t> in the system catalog</a:t>
            </a:r>
          </a:p>
          <a:p>
            <a:r>
              <a:rPr lang="en-US" sz="2800" dirty="0" smtClean="0">
                <a:latin typeface="+mn-lt"/>
              </a:rPr>
              <a:t>Tier 1– File accessible on the Web</a:t>
            </a:r>
          </a:p>
          <a:p>
            <a:r>
              <a:rPr lang="en-US" sz="2800" dirty="0" smtClean="0">
                <a:latin typeface="+mn-lt"/>
              </a:rPr>
              <a:t>Tier 2– Structured, user does data integration</a:t>
            </a:r>
          </a:p>
          <a:p>
            <a:pPr lvl="1"/>
            <a:r>
              <a:rPr lang="en-US" sz="2400" dirty="0" smtClean="0">
                <a:latin typeface="+mn-lt"/>
              </a:rPr>
              <a:t>need to document data format</a:t>
            </a:r>
            <a:endParaRPr lang="en-US" sz="2800" dirty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Tier 3 – Structured, provider does data integration</a:t>
            </a:r>
          </a:p>
          <a:p>
            <a:pPr lvl="1"/>
            <a:r>
              <a:rPr lang="en-US" sz="2400" dirty="0" smtClean="0">
                <a:latin typeface="+mn-lt"/>
              </a:rPr>
              <a:t>mapped to community interchange scheme</a:t>
            </a:r>
          </a:p>
          <a:p>
            <a:pPr lvl="1"/>
            <a:r>
              <a:rPr lang="en-US" sz="2400" dirty="0" smtClean="0">
                <a:latin typeface="+mn-lt"/>
              </a:rPr>
              <a:t>provider has to validate format</a:t>
            </a:r>
            <a:endParaRPr lang="en-US" sz="2400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Being part of the system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1002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sz="3200" b="1" dirty="0" smtClean="0"/>
              <a:t>The Catalog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3155840"/>
            <a:ext cx="2286000" cy="130968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Services:  structured data discovery and access</a:t>
            </a:r>
            <a:endParaRPr lang="en-US" dirty="0"/>
          </a:p>
        </p:txBody>
      </p:sp>
      <p:sp>
        <p:nvSpPr>
          <p:cNvPr id="4" name="Cloud"/>
          <p:cNvSpPr>
            <a:spLocks noChangeAspect="1" noEditPoints="1" noChangeArrowheads="1"/>
          </p:cNvSpPr>
          <p:nvPr/>
        </p:nvSpPr>
        <p:spPr bwMode="auto">
          <a:xfrm>
            <a:off x="5638800" y="2419350"/>
            <a:ext cx="2562768" cy="238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/>
              <a:t>Data space</a:t>
            </a:r>
            <a:endParaRPr lang="en-US" sz="2800" b="1" dirty="0"/>
          </a:p>
        </p:txBody>
      </p:sp>
      <p:pic>
        <p:nvPicPr>
          <p:cNvPr id="1027" name="Picture 3" descr="C:\Users\srichard\AppData\Local\Microsoft\Windows\Temporary Internet Files\Content.IE5\QA3QMK61\MC90003029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05350"/>
            <a:ext cx="1825625" cy="13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richard\AppData\Local\Microsoft\Windows\Temporary Internet Files\Content.IE5\EV1RKNOG\MC90044638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57350"/>
            <a:ext cx="1447800" cy="140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1257300" y="2571750"/>
            <a:ext cx="1866900" cy="2209799"/>
          </a:xfrm>
          <a:prstGeom prst="straightConnector1">
            <a:avLst/>
          </a:prstGeom>
          <a:ln w="38100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828800" y="2724150"/>
            <a:ext cx="1606550" cy="2173069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886200" y="2495550"/>
            <a:ext cx="2005567" cy="6096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23516" y="4897219"/>
            <a:ext cx="2278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Data: the World Wide Web </a:t>
            </a:r>
            <a:r>
              <a:rPr lang="en-US" sz="2200" dirty="0"/>
              <a:t>as a file </a:t>
            </a:r>
            <a:r>
              <a:rPr lang="en-US" sz="2200" dirty="0" smtClean="0"/>
              <a:t>system</a:t>
            </a:r>
            <a:endParaRPr lang="en-US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2054225" y="4942979"/>
            <a:ext cx="2790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Catalog: registry of available resources</a:t>
            </a:r>
            <a:endParaRPr lang="en-US" sz="22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3733800" y="2647950"/>
            <a:ext cx="1981200" cy="6096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6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9" presetClass="emph" presetSubtype="0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57" y="65314"/>
            <a:ext cx="7130143" cy="849086"/>
          </a:xfrm>
        </p:spPr>
        <p:txBody>
          <a:bodyPr/>
          <a:lstStyle/>
          <a:p>
            <a:r>
              <a:rPr lang="en-US" sz="3200" b="1" dirty="0" smtClean="0"/>
              <a:t>Metadata Content Model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90600"/>
            <a:ext cx="2895600" cy="501396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Title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Extent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Geographic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Vertical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Temporal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Access instructions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Description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Keywords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Originator(s)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Date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Resource ID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19600" y="1371600"/>
            <a:ext cx="3429000" cy="465517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Access constraints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Language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Quality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Lineage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Citation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Distribution 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contact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Metadata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Date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Contact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Specification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Identifier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153983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Online document: http://lab.usgin.org/profiles/doc/metadata-content-recommendations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6348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Metadata Interchange</a:t>
            </a:r>
            <a:endParaRPr lang="en-US" dirty="0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381000" y="1227438"/>
            <a:ext cx="7239000" cy="11768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ern="120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kern="120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Standard interchange format: USGIN Profile for ISO 19139 metadata (XML)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43"/>
          <a:stretch/>
        </p:blipFill>
        <p:spPr>
          <a:xfrm>
            <a:off x="609600" y="2590800"/>
            <a:ext cx="6886496" cy="3505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9800" y="5943600"/>
            <a:ext cx="914400" cy="49530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55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/>
                <a:ea typeface="+mn-ea"/>
                <a:cs typeface="Arial Narrow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0375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Metadata cloud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83" y="2356007"/>
            <a:ext cx="3376047" cy="122336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NGDS aggregator: collect metadata for all NGDS resources</a:t>
            </a:r>
          </a:p>
        </p:txBody>
      </p:sp>
      <p:pic>
        <p:nvPicPr>
          <p:cNvPr id="4" name="Picture 3" descr="C:\Users\srichard\AppData\Local\Microsoft\Windows\Temporary Internet Files\Content.IE5\QA3QMK61\MC90003029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12" y="3818184"/>
            <a:ext cx="762000" cy="58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srichard\AppData\Local\Microsoft\Windows\Temporary Internet Files\Content.IE5\QA3QMK61\MC90003029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48" y="1470819"/>
            <a:ext cx="1825625" cy="13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srichard\AppData\Local\Microsoft\Windows\Temporary Internet Files\Content.IE5\QA3QMK61\MC90003029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85534"/>
            <a:ext cx="1147432" cy="87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srichard\AppData\Local\Microsoft\Windows\Temporary Internet Files\Content.IE5\QA3QMK61\MC90003029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047" y="2791155"/>
            <a:ext cx="1109663" cy="85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richard\AppData\Local\Microsoft\Windows\Temporary Internet Files\Content.IE5\W9EH4DMP\MC900441448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878" y="4335706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richard\AppData\Local\Microsoft\Windows\Temporary Internet Files\Content.IE5\W9EH4DMP\MC900441448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93991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srichard\AppData\Local\Microsoft\Windows\Temporary Internet Files\Content.IE5\W9EH4DMP\MC900441448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091430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4426178" y="2542937"/>
            <a:ext cx="745331" cy="381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601765" y="2807585"/>
            <a:ext cx="998935" cy="15943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943600" y="2971800"/>
            <a:ext cx="533400" cy="91440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084812" y="2741044"/>
            <a:ext cx="1269206" cy="10771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486400" y="2971800"/>
            <a:ext cx="228600" cy="1905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6324600" y="2933700"/>
            <a:ext cx="1828800" cy="12913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" name="Rectangle 3072"/>
          <p:cNvSpPr/>
          <p:nvPr/>
        </p:nvSpPr>
        <p:spPr>
          <a:xfrm>
            <a:off x="134318" y="4623688"/>
            <a:ext cx="2667001" cy="9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Metadata contributors</a:t>
            </a:r>
          </a:p>
        </p:txBody>
      </p:sp>
      <p:cxnSp>
        <p:nvCxnSpPr>
          <p:cNvPr id="3077" name="Straight Arrow Connector 3076"/>
          <p:cNvCxnSpPr/>
          <p:nvPr/>
        </p:nvCxnSpPr>
        <p:spPr>
          <a:xfrm flipV="1">
            <a:off x="6305549" y="1524000"/>
            <a:ext cx="857251" cy="304800"/>
          </a:xfrm>
          <a:prstGeom prst="straightConnector1">
            <a:avLst/>
          </a:prstGeom>
          <a:ln w="3810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7162800" y="1213383"/>
            <a:ext cx="1677046" cy="1467110"/>
            <a:chOff x="7162800" y="1213383"/>
            <a:chExt cx="1677046" cy="146711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1213383"/>
              <a:ext cx="1677046" cy="1082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8" name="TextBox 3077"/>
            <p:cNvSpPr txBox="1"/>
            <p:nvPr/>
          </p:nvSpPr>
          <p:spPr>
            <a:xfrm>
              <a:off x="7319632" y="2311161"/>
              <a:ext cx="1492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NGDS portal</a:t>
              </a:r>
              <a:endParaRPr lang="en-US" dirty="0"/>
            </a:p>
          </p:txBody>
        </p:sp>
      </p:grpSp>
      <p:grpSp>
        <p:nvGrpSpPr>
          <p:cNvPr id="3087" name="Group 3086"/>
          <p:cNvGrpSpPr/>
          <p:nvPr/>
        </p:nvGrpSpPr>
        <p:grpSpPr>
          <a:xfrm>
            <a:off x="5685662" y="4548630"/>
            <a:ext cx="2667763" cy="1066351"/>
            <a:chOff x="5685662" y="4548630"/>
            <a:chExt cx="2667763" cy="1066351"/>
          </a:xfrm>
        </p:grpSpPr>
        <p:pic>
          <p:nvPicPr>
            <p:cNvPr id="40" name="Picture 2" descr="C:\Users\srichard\AppData\Local\Microsoft\Windows\Temporary Internet Files\Content.IE5\W9EH4DMP\MC900441448[1]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5662" y="4796280"/>
              <a:ext cx="638938" cy="638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C:\Users\srichard\AppData\Local\Microsoft\Windows\Temporary Internet Files\Content.IE5\W9EH4DMP\MC900441448[1]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5725" y="4849873"/>
              <a:ext cx="647700" cy="64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 descr="C:\Users\srichard\AppData\Local\Microsoft\Windows\Temporary Internet Files\Content.IE5\QA3QMK61\MC900030293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1237" y="5286617"/>
              <a:ext cx="428625" cy="328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4" name="Straight Arrow Connector 43"/>
            <p:cNvCxnSpPr/>
            <p:nvPr/>
          </p:nvCxnSpPr>
          <p:spPr>
            <a:xfrm flipV="1">
              <a:off x="6172200" y="4548630"/>
              <a:ext cx="347662" cy="32817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 flipV="1">
              <a:off x="7162800" y="4548630"/>
              <a:ext cx="692944" cy="41173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endCxn id="6" idx="2"/>
            </p:cNvCxnSpPr>
            <p:nvPr/>
          </p:nvCxnSpPr>
          <p:spPr>
            <a:xfrm flipV="1">
              <a:off x="6477000" y="4664567"/>
              <a:ext cx="268916" cy="62205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9" name="Group 3088"/>
          <p:cNvGrpSpPr/>
          <p:nvPr/>
        </p:nvGrpSpPr>
        <p:grpSpPr>
          <a:xfrm>
            <a:off x="5463942" y="4659232"/>
            <a:ext cx="2270357" cy="1761501"/>
            <a:chOff x="5463942" y="4659232"/>
            <a:chExt cx="2270357" cy="1761501"/>
          </a:xfrm>
        </p:grpSpPr>
        <p:pic>
          <p:nvPicPr>
            <p:cNvPr id="3079" name="Picture 6" descr="http://www.examiner.com/images/blog/wysiwyg/image/portal(1)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5563484"/>
              <a:ext cx="571499" cy="857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3" name="Straight Arrow Connector 52"/>
            <p:cNvCxnSpPr/>
            <p:nvPr/>
          </p:nvCxnSpPr>
          <p:spPr>
            <a:xfrm>
              <a:off x="6866085" y="4659232"/>
              <a:ext cx="552451" cy="1332876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5463942" y="5967031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Other portals</a:t>
              </a:r>
              <a:endParaRPr lang="en-US" dirty="0"/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flipV="1">
            <a:off x="3815005" y="3479667"/>
            <a:ext cx="1" cy="44463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839544" y="4335706"/>
            <a:ext cx="245268" cy="29311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21956" y="1087793"/>
            <a:ext cx="4988492" cy="122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NGDS portal – access point for geothermal community</a:t>
            </a:r>
          </a:p>
        </p:txBody>
      </p:sp>
    </p:spTree>
    <p:extLst>
      <p:ext uri="{BB962C8B-B14F-4D97-AF65-F5344CB8AC3E}">
        <p14:creationId xmlns:p14="http://schemas.microsoft.com/office/powerpoint/2010/main" val="408841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7"/>
          <p:cNvSpPr>
            <a:spLocks noGrp="1"/>
          </p:cNvSpPr>
          <p:nvPr>
            <p:ph sz="half" idx="4294967295"/>
          </p:nvPr>
        </p:nvSpPr>
        <p:spPr>
          <a:xfrm>
            <a:off x="0" y="1524000"/>
            <a:ext cx="3581400" cy="4114800"/>
          </a:xfrm>
        </p:spPr>
        <p:txBody>
          <a:bodyPr/>
          <a:lstStyle/>
          <a:p>
            <a:pPr marL="273050" indent="-273050" eaLnBrk="1" hangingPunct="1"/>
            <a:r>
              <a:rPr lang="en-US" sz="2500" dirty="0" smtClean="0">
                <a:latin typeface="Arial" pitchFamily="34" charset="0"/>
                <a:cs typeface="Arial" pitchFamily="34" charset="0"/>
              </a:rPr>
              <a:t>Generate and manage metadata</a:t>
            </a:r>
          </a:p>
          <a:p>
            <a:pPr marL="273050" indent="-273050" eaLnBrk="1" hangingPunct="1"/>
            <a:r>
              <a:rPr lang="en-US" sz="2500" dirty="0" smtClean="0">
                <a:latin typeface="Arial" pitchFamily="34" charset="0"/>
                <a:cs typeface="Arial" pitchFamily="34" charset="0"/>
              </a:rPr>
              <a:t>Registry of resources</a:t>
            </a:r>
          </a:p>
          <a:p>
            <a:pPr marL="273050" indent="-273050" eaLnBrk="1" hangingPunct="1"/>
            <a:r>
              <a:rPr lang="en-US" sz="2500" dirty="0" smtClean="0">
                <a:latin typeface="Arial" pitchFamily="34" charset="0"/>
                <a:cs typeface="Arial" pitchFamily="34" charset="0"/>
              </a:rPr>
              <a:t>Upload capability</a:t>
            </a:r>
          </a:p>
          <a:p>
            <a:pPr marL="273050" indent="-273050" eaLnBrk="1" hangingPunct="1"/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Django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NodeJS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implementation</a:t>
            </a:r>
          </a:p>
          <a:p>
            <a:pPr marL="273050" indent="-273050" eaLnBrk="1" hangingPunct="1">
              <a:buFontTx/>
              <a:buNone/>
            </a:pP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73050" indent="-273050" eaLnBrk="1" hangingPunct="1">
              <a:buFontTx/>
              <a:buNone/>
            </a:pPr>
            <a:endParaRPr lang="en-US" sz="25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6" name="Title 3"/>
          <p:cNvSpPr>
            <a:spLocks noGrp="1"/>
          </p:cNvSpPr>
          <p:nvPr>
            <p:ph type="title" idx="4294967295"/>
          </p:nvPr>
        </p:nvSpPr>
        <p:spPr>
          <a:xfrm>
            <a:off x="152400" y="76200"/>
            <a:ext cx="7620000" cy="715963"/>
          </a:xfrm>
          <a:ln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defRPr/>
            </a:pPr>
            <a:r>
              <a:rPr lang="en-US" sz="3200" b="1" dirty="0" smtClean="0">
                <a:ln w="1905"/>
                <a:solidFill>
                  <a:schemeClr val="bg1"/>
                </a:solidFill>
              </a:rPr>
              <a:t>Metadata Repository Tool</a:t>
            </a:r>
            <a:endParaRPr lang="en-US" sz="3200" b="1" dirty="0">
              <a:ln w="1905"/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73605"/>
            <a:ext cx="5130800" cy="335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667000"/>
            <a:ext cx="4945146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314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114774"/>
            <a:ext cx="7302500" cy="494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Search Client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1066800" y="5486400"/>
            <a:ext cx="762000" cy="228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32" y="4614862"/>
            <a:ext cx="1392068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36572" y="5952723"/>
            <a:ext cx="5867400" cy="5334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32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Uses CSW interface</a:t>
            </a:r>
          </a:p>
        </p:txBody>
      </p:sp>
    </p:spTree>
    <p:extLst>
      <p:ext uri="{BB962C8B-B14F-4D97-AF65-F5344CB8AC3E}">
        <p14:creationId xmlns:p14="http://schemas.microsoft.com/office/powerpoint/2010/main" val="334910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66825"/>
            <a:ext cx="787400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3429000" y="1524000"/>
            <a:ext cx="381000" cy="381000"/>
          </a:xfrm>
          <a:prstGeom prst="ellips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ArcGIS </a:t>
            </a:r>
            <a:r>
              <a:rPr lang="en-US" sz="3200" b="1" dirty="0"/>
              <a:t>CSW Client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892175"/>
            <a:ext cx="4371975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5487988" y="6172200"/>
            <a:ext cx="1295400" cy="419100"/>
          </a:xfrm>
          <a:prstGeom prst="ellips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4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867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sz="3200" b="1" dirty="0" smtClean="0">
                <a:latin typeface="Arial Narrow" pitchFamily="34" charset="0"/>
              </a:rPr>
              <a:t>Outline</a:t>
            </a:r>
            <a:endParaRPr lang="en-US" sz="3200" b="1" dirty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2672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How is it put together</a:t>
            </a:r>
          </a:p>
          <a:p>
            <a:pPr lvl="1"/>
            <a:r>
              <a:rPr lang="en-US" sz="3000" dirty="0" smtClean="0"/>
              <a:t>Approach to Data Management</a:t>
            </a:r>
          </a:p>
          <a:p>
            <a:pPr lvl="1"/>
            <a:r>
              <a:rPr lang="en-US" sz="3000" dirty="0" smtClean="0"/>
              <a:t>The Domain Steering Committee</a:t>
            </a:r>
          </a:p>
          <a:p>
            <a:pPr lvl="1"/>
            <a:r>
              <a:rPr lang="en-US" sz="3000" dirty="0" smtClean="0"/>
              <a:t>Recommended data types</a:t>
            </a:r>
          </a:p>
          <a:p>
            <a:r>
              <a:rPr lang="en-US" sz="3200" dirty="0" smtClean="0"/>
              <a:t>How does it work</a:t>
            </a:r>
          </a:p>
          <a:p>
            <a:pPr lvl="1">
              <a:spcBef>
                <a:spcPts val="0"/>
              </a:spcBef>
            </a:pPr>
            <a:r>
              <a:rPr lang="en-US" sz="3000" dirty="0" smtClean="0"/>
              <a:t>Content Models</a:t>
            </a:r>
          </a:p>
          <a:p>
            <a:pPr lvl="1">
              <a:spcBef>
                <a:spcPts val="0"/>
              </a:spcBef>
            </a:pPr>
            <a:r>
              <a:rPr lang="en-US" sz="3000" dirty="0" smtClean="0"/>
              <a:t>Interchange formats </a:t>
            </a:r>
          </a:p>
          <a:p>
            <a:pPr lvl="1">
              <a:spcBef>
                <a:spcPts val="0"/>
              </a:spcBef>
            </a:pPr>
            <a:r>
              <a:rPr lang="en-US" sz="3000" dirty="0" smtClean="0"/>
              <a:t>Catalog</a:t>
            </a:r>
          </a:p>
        </p:txBody>
      </p:sp>
    </p:spTree>
    <p:extLst>
      <p:ext uri="{BB962C8B-B14F-4D97-AF65-F5344CB8AC3E}">
        <p14:creationId xmlns:p14="http://schemas.microsoft.com/office/powerpoint/2010/main" val="119675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>
            <a:normAutofit/>
          </a:bodyPr>
          <a:lstStyle/>
          <a:p>
            <a:r>
              <a:rPr lang="en-US" sz="3200" b="1" dirty="0"/>
              <a:t>Display </a:t>
            </a:r>
            <a:r>
              <a:rPr lang="en-US" sz="3200" b="1" dirty="0" smtClean="0"/>
              <a:t>map in </a:t>
            </a:r>
            <a:r>
              <a:rPr lang="en-US" sz="3200" b="1" dirty="0" err="1"/>
              <a:t>ArcMap</a:t>
            </a:r>
            <a:endParaRPr lang="en-US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628650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84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sz="3200" b="1" dirty="0" smtClean="0"/>
              <a:t>Tier 3: Information Exchanges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66" y="1143000"/>
            <a:ext cx="5638334" cy="5181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3000" dirty="0" smtClean="0"/>
              <a:t>Conventions for how information will be sent between computers</a:t>
            </a:r>
          </a:p>
          <a:p>
            <a:pPr lvl="1"/>
            <a:r>
              <a:rPr lang="en-US" sz="2600" dirty="0" smtClean="0"/>
              <a:t>Designed for consumption by computer software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3000" dirty="0" smtClean="0"/>
              <a:t>Content Model:</a:t>
            </a:r>
          </a:p>
          <a:p>
            <a:pPr lvl="1">
              <a:lnSpc>
                <a:spcPct val="110000"/>
              </a:lnSpc>
            </a:pPr>
            <a:r>
              <a:rPr lang="en-US" sz="2800" dirty="0" smtClean="0"/>
              <a:t>Defines the information content</a:t>
            </a:r>
          </a:p>
          <a:p>
            <a:pPr lvl="1">
              <a:lnSpc>
                <a:spcPct val="110000"/>
              </a:lnSpc>
            </a:pPr>
            <a:r>
              <a:rPr lang="en-US" sz="2800" dirty="0" smtClean="0"/>
              <a:t>Data schema</a:t>
            </a:r>
          </a:p>
          <a:p>
            <a:pPr lvl="1">
              <a:spcBef>
                <a:spcPts val="900"/>
              </a:spcBef>
            </a:pPr>
            <a:r>
              <a:rPr lang="en-US" sz="2600" dirty="0" smtClean="0"/>
              <a:t>May be implemented with various encoding formats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3000" dirty="0" smtClean="0"/>
              <a:t>Encoding </a:t>
            </a:r>
            <a:r>
              <a:rPr lang="en-US" sz="3000" dirty="0"/>
              <a:t>formats</a:t>
            </a:r>
          </a:p>
          <a:p>
            <a:pPr lvl="1"/>
            <a:r>
              <a:rPr lang="en-US" sz="2600" dirty="0"/>
              <a:t>HTML, XML, JSON, </a:t>
            </a:r>
            <a:r>
              <a:rPr lang="en-US" sz="2600" dirty="0" err="1"/>
              <a:t>NetCDF</a:t>
            </a:r>
            <a:r>
              <a:rPr lang="en-US" sz="2600" dirty="0"/>
              <a:t>, TIFF, JPG…</a:t>
            </a:r>
          </a:p>
          <a:p>
            <a:pPr lvl="1">
              <a:lnSpc>
                <a:spcPct val="110000"/>
              </a:lnSpc>
            </a:pPr>
            <a:endParaRPr lang="en-US" sz="28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r="14370"/>
          <a:stretch/>
        </p:blipFill>
        <p:spPr bwMode="auto">
          <a:xfrm>
            <a:off x="6096000" y="1295400"/>
            <a:ext cx="2714957" cy="249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198792" y="4267200"/>
            <a:ext cx="2514878" cy="1707243"/>
            <a:chOff x="4953467" y="4684482"/>
            <a:chExt cx="3965858" cy="193182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909"/>
            <a:stretch/>
          </p:blipFill>
          <p:spPr bwMode="auto">
            <a:xfrm>
              <a:off x="4953467" y="4684482"/>
              <a:ext cx="3957169" cy="1931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656377" y="4698638"/>
              <a:ext cx="2262948" cy="2089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" dirty="0" err="1" smtClean="0">
                  <a:solidFill>
                    <a:schemeClr val="tx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facilityType</a:t>
              </a:r>
              <a:r>
                <a:rPr lang="en-US" sz="600" dirty="0" smtClean="0">
                  <a:solidFill>
                    <a:schemeClr val="tx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: “Air-cooled </a:t>
              </a:r>
              <a:r>
                <a:rPr lang="en-US" sz="600" dirty="0">
                  <a:solidFill>
                    <a:schemeClr val="tx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binary </a:t>
              </a:r>
              <a:r>
                <a:rPr lang="en-US" sz="600" dirty="0" smtClean="0">
                  <a:solidFill>
                    <a:schemeClr val="tx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plant”</a:t>
              </a:r>
              <a:endParaRPr lang="en-US" sz="6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7162800" y="1263134"/>
            <a:ext cx="167706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&lt;</a:t>
            </a:r>
            <a:r>
              <a:rPr lang="en-US" sz="600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whm:facilityType</a:t>
            </a:r>
            <a:r>
              <a:rPr lang="en-US" sz="6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&gt;Well&lt;/</a:t>
            </a:r>
            <a:r>
              <a:rPr lang="en-US" sz="600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whm:facilityType</a:t>
            </a:r>
            <a:r>
              <a:rPr lang="en-US" sz="6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09145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143000"/>
            <a:ext cx="4038600" cy="5118100"/>
          </a:xfrm>
        </p:spPr>
        <p:txBody>
          <a:bodyPr/>
          <a:lstStyle/>
          <a:p>
            <a:pPr marL="182563" indent="-182563"/>
            <a:r>
              <a:rPr lang="en-US" sz="2000" dirty="0" smtClean="0"/>
              <a:t>Active Fault/Quaternary </a:t>
            </a:r>
            <a:r>
              <a:rPr lang="en-US" sz="2000" dirty="0"/>
              <a:t>Fault</a:t>
            </a:r>
          </a:p>
          <a:p>
            <a:pPr marL="182563" indent="-182563"/>
            <a:r>
              <a:rPr lang="en-US" sz="2000" dirty="0" smtClean="0"/>
              <a:t>Aqueous </a:t>
            </a:r>
            <a:r>
              <a:rPr lang="en-US" sz="2000" dirty="0"/>
              <a:t>Chemistry</a:t>
            </a:r>
          </a:p>
          <a:p>
            <a:pPr marL="182563" indent="-182563"/>
            <a:r>
              <a:rPr lang="en-US" sz="2000" dirty="0" smtClean="0"/>
              <a:t>Borehole </a:t>
            </a:r>
            <a:r>
              <a:rPr lang="en-US" sz="2000" dirty="0"/>
              <a:t>Temperature Observation Feature</a:t>
            </a:r>
          </a:p>
          <a:p>
            <a:pPr marL="182563" indent="-182563"/>
            <a:r>
              <a:rPr lang="en-US" sz="2000" dirty="0" smtClean="0"/>
              <a:t>Direct </a:t>
            </a:r>
            <a:r>
              <a:rPr lang="en-US" sz="2000" dirty="0"/>
              <a:t>Use Feature</a:t>
            </a:r>
          </a:p>
          <a:p>
            <a:pPr marL="182563" indent="-182563"/>
            <a:r>
              <a:rPr lang="en-US" sz="2000" dirty="0" smtClean="0"/>
              <a:t>Fault </a:t>
            </a:r>
            <a:r>
              <a:rPr lang="en-US" sz="2000" dirty="0"/>
              <a:t>Feature</a:t>
            </a:r>
          </a:p>
          <a:p>
            <a:pPr marL="182563" indent="-182563"/>
            <a:r>
              <a:rPr lang="en-US" sz="2000" dirty="0" smtClean="0"/>
              <a:t>Fluid </a:t>
            </a:r>
            <a:r>
              <a:rPr lang="en-US" sz="2000" dirty="0"/>
              <a:t>Flux Injection and Disposal</a:t>
            </a:r>
          </a:p>
          <a:p>
            <a:pPr marL="182563" indent="-182563"/>
            <a:r>
              <a:rPr lang="en-US" sz="2000" dirty="0" smtClean="0"/>
              <a:t>Geologic </a:t>
            </a:r>
            <a:r>
              <a:rPr lang="en-US" sz="2000" dirty="0"/>
              <a:t>Contact Feature</a:t>
            </a:r>
          </a:p>
          <a:p>
            <a:pPr marL="182563" indent="-182563"/>
            <a:r>
              <a:rPr lang="en-US" sz="2000" dirty="0" smtClean="0"/>
              <a:t>Geologic </a:t>
            </a:r>
            <a:r>
              <a:rPr lang="en-US" sz="2000" dirty="0"/>
              <a:t>Unit Feature</a:t>
            </a:r>
          </a:p>
          <a:p>
            <a:pPr marL="182563" indent="-182563"/>
            <a:r>
              <a:rPr lang="en-US" sz="2000" dirty="0" smtClean="0"/>
              <a:t>Geothermal </a:t>
            </a:r>
            <a:r>
              <a:rPr lang="en-US" sz="2000" dirty="0"/>
              <a:t>Area</a:t>
            </a:r>
          </a:p>
          <a:p>
            <a:pPr marL="182563" indent="-182563"/>
            <a:r>
              <a:rPr lang="en-US" sz="2000" dirty="0" smtClean="0"/>
              <a:t>Geothermal </a:t>
            </a:r>
            <a:r>
              <a:rPr lang="en-US" sz="2000" dirty="0"/>
              <a:t>Fluid Production</a:t>
            </a:r>
          </a:p>
          <a:p>
            <a:pPr marL="182563" indent="-182563"/>
            <a:r>
              <a:rPr lang="en-US" sz="2000" dirty="0" smtClean="0"/>
              <a:t>Geothermal </a:t>
            </a:r>
            <a:r>
              <a:rPr lang="en-US" sz="2000" dirty="0"/>
              <a:t>Power Plant</a:t>
            </a:r>
          </a:p>
          <a:p>
            <a:pPr marL="182563" indent="-182563"/>
            <a:r>
              <a:rPr lang="en-US" sz="2000" dirty="0" smtClean="0"/>
              <a:t>Heat Flow</a:t>
            </a:r>
          </a:p>
          <a:p>
            <a:pPr marL="182563" indent="-182563"/>
            <a:r>
              <a:rPr lang="en-US" dirty="0"/>
              <a:t>Heat Pump Facility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13316" name="Content Placeholder 3"/>
          <p:cNvSpPr>
            <a:spLocks noGrp="1"/>
          </p:cNvSpPr>
          <p:nvPr>
            <p:ph sz="half" idx="4294967295"/>
          </p:nvPr>
        </p:nvSpPr>
        <p:spPr>
          <a:xfrm>
            <a:off x="4724400" y="1143000"/>
            <a:ext cx="4419600" cy="5181600"/>
          </a:xfrm>
        </p:spPr>
        <p:txBody>
          <a:bodyPr>
            <a:normAutofit/>
          </a:bodyPr>
          <a:lstStyle/>
          <a:p>
            <a:pPr marL="182563" indent="-182563"/>
            <a:r>
              <a:rPr lang="en-US" sz="2000" dirty="0" smtClean="0"/>
              <a:t>Lithology </a:t>
            </a:r>
            <a:r>
              <a:rPr lang="en-US" sz="2000" dirty="0"/>
              <a:t>Interval Log Feature</a:t>
            </a:r>
          </a:p>
          <a:p>
            <a:pPr marL="182563" indent="-182563"/>
            <a:r>
              <a:rPr lang="en-US" sz="2000" dirty="0" smtClean="0"/>
              <a:t>Metadata</a:t>
            </a:r>
            <a:endParaRPr lang="en-US" sz="2000" dirty="0"/>
          </a:p>
          <a:p>
            <a:pPr marL="182563" indent="-182563"/>
            <a:r>
              <a:rPr lang="en-US" sz="2000" dirty="0" smtClean="0"/>
              <a:t>Physical </a:t>
            </a:r>
            <a:r>
              <a:rPr lang="en-US" sz="2000" dirty="0"/>
              <a:t>Sample</a:t>
            </a:r>
          </a:p>
          <a:p>
            <a:pPr marL="182563" indent="-182563"/>
            <a:r>
              <a:rPr lang="en-US" sz="2000" dirty="0" smtClean="0"/>
              <a:t>Powell </a:t>
            </a:r>
            <a:r>
              <a:rPr lang="en-US" sz="2000" dirty="0"/>
              <a:t>Cummings Geothermometry</a:t>
            </a:r>
          </a:p>
          <a:p>
            <a:pPr marL="182563" indent="-182563"/>
            <a:r>
              <a:rPr lang="en-US" sz="2000" dirty="0" smtClean="0"/>
              <a:t>Power </a:t>
            </a:r>
            <a:r>
              <a:rPr lang="en-US" sz="2000" dirty="0"/>
              <a:t>Plant Production</a:t>
            </a:r>
          </a:p>
          <a:p>
            <a:pPr marL="182563" indent="-182563"/>
            <a:r>
              <a:rPr lang="en-US" sz="2000" dirty="0" smtClean="0"/>
              <a:t>Radiogenic </a:t>
            </a:r>
            <a:r>
              <a:rPr lang="en-US" sz="2000" dirty="0"/>
              <a:t>Heat Production</a:t>
            </a:r>
          </a:p>
          <a:p>
            <a:pPr marL="182563" indent="-182563"/>
            <a:r>
              <a:rPr lang="en-US" sz="2000" dirty="0" smtClean="0"/>
              <a:t>Seismic </a:t>
            </a:r>
            <a:r>
              <a:rPr lang="en-US" sz="2000" dirty="0"/>
              <a:t>Event Hypocenter</a:t>
            </a:r>
          </a:p>
          <a:p>
            <a:pPr marL="182563" indent="-182563"/>
            <a:r>
              <a:rPr lang="en-US" sz="2000" dirty="0" smtClean="0"/>
              <a:t>Thermal </a:t>
            </a:r>
            <a:r>
              <a:rPr lang="en-US" sz="2000" dirty="0"/>
              <a:t>Conductivity</a:t>
            </a:r>
          </a:p>
          <a:p>
            <a:pPr marL="182563" indent="-182563"/>
            <a:r>
              <a:rPr lang="en-US" sz="2000" dirty="0" smtClean="0"/>
              <a:t>Thermal/Hot </a:t>
            </a:r>
            <a:r>
              <a:rPr lang="en-US" sz="2000" dirty="0"/>
              <a:t>Spring Feature</a:t>
            </a:r>
          </a:p>
          <a:p>
            <a:pPr marL="182563" indent="-182563"/>
            <a:r>
              <a:rPr lang="en-US" sz="2000" dirty="0" smtClean="0"/>
              <a:t>Volcanic </a:t>
            </a:r>
            <a:r>
              <a:rPr lang="en-US" sz="2000" dirty="0"/>
              <a:t>Vents</a:t>
            </a:r>
          </a:p>
          <a:p>
            <a:pPr marL="182563" indent="-182563"/>
            <a:r>
              <a:rPr lang="en-US" sz="2000" dirty="0" smtClean="0"/>
              <a:t>Well </a:t>
            </a:r>
            <a:r>
              <a:rPr lang="en-US" sz="2000" dirty="0"/>
              <a:t>Fluid Production</a:t>
            </a:r>
          </a:p>
          <a:p>
            <a:pPr marL="182563" indent="-182563"/>
            <a:r>
              <a:rPr lang="en-US" sz="2000" dirty="0" smtClean="0"/>
              <a:t>Well </a:t>
            </a:r>
            <a:r>
              <a:rPr lang="en-US" sz="2000" dirty="0"/>
              <a:t>Header</a:t>
            </a:r>
          </a:p>
          <a:p>
            <a:pPr marL="182563" indent="-182563"/>
            <a:r>
              <a:rPr lang="en-US" sz="2000" dirty="0" smtClean="0"/>
              <a:t>Well </a:t>
            </a:r>
            <a:r>
              <a:rPr lang="en-US" sz="2000" dirty="0"/>
              <a:t>Log </a:t>
            </a:r>
            <a:r>
              <a:rPr lang="en-US" sz="2000" dirty="0" smtClean="0"/>
              <a:t>Observation</a:t>
            </a:r>
          </a:p>
          <a:p>
            <a:pPr marL="182563" indent="-182563"/>
            <a:r>
              <a:rPr lang="en-US" dirty="0"/>
              <a:t>Well Test Observations</a:t>
            </a:r>
          </a:p>
          <a:p>
            <a:pPr marL="182563" indent="-182563"/>
            <a:endParaRPr lang="en-US" sz="2000" dirty="0" smtClean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Content Models (Tier 3)</a:t>
            </a:r>
          </a:p>
        </p:txBody>
      </p:sp>
    </p:spTree>
    <p:extLst>
      <p:ext uri="{BB962C8B-B14F-4D97-AF65-F5344CB8AC3E}">
        <p14:creationId xmlns:p14="http://schemas.microsoft.com/office/powerpoint/2010/main" val="414460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"/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"/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"/>
                                        <p:tgtEl>
                                          <p:spTgt spid="13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"/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9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00"/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"/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00"/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4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00"/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"/>
                                        <p:tgtEl>
                                          <p:spTgt spid="13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6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"/>
                                        <p:tgtEl>
                                          <p:spTgt spid="13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00"/>
                                        <p:tgtEl>
                                          <p:spTgt spid="13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00"/>
                                        <p:tgtEl>
                                          <p:spTgt spid="13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1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00"/>
                                        <p:tgtEl>
                                          <p:spTgt spid="133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30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00"/>
                                        <p:tgtEl>
                                          <p:spTgt spid="133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4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"/>
                                        <p:tgtEl>
                                          <p:spTgt spid="133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00"/>
                                        <p:tgtEl>
                                          <p:spTgt spid="133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uiExpand="1" build="p"/>
      <p:bldP spid="1331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5105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1" dirty="0" smtClean="0"/>
              <a:t>File download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simple Web link that results in a file download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no support for understanding content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little or no automation is possible</a:t>
            </a:r>
          </a:p>
          <a:p>
            <a:pPr>
              <a:spcBef>
                <a:spcPts val="0"/>
              </a:spcBef>
            </a:pPr>
            <a:r>
              <a:rPr lang="en-US" sz="2800" b="1" dirty="0" smtClean="0"/>
              <a:t>Web application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User-driven computer program, run in client browser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form-based querying, browser-based visualization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may offer file downloading (clip and ship, query results…)</a:t>
            </a:r>
          </a:p>
          <a:p>
            <a:pPr>
              <a:spcBef>
                <a:spcPts val="0"/>
              </a:spcBef>
            </a:pPr>
            <a:r>
              <a:rPr lang="en-US" sz="2800" b="1" dirty="0" smtClean="0"/>
              <a:t>Web Service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computer program executes requests sent via the World Wide Web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Interface for machine to machine interaction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Execute filtering or processing of data on server side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Delivery Platform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23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5881747"/>
              </p:ext>
            </p:extLst>
          </p:nvPr>
        </p:nvGraphicFramePr>
        <p:xfrm>
          <a:off x="457200" y="1590675"/>
          <a:ext cx="8229600" cy="3049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76231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Tier 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Tier 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Tier</a:t>
                      </a:r>
                      <a:r>
                        <a:rPr lang="en-US" baseline="0" dirty="0" smtClean="0"/>
                        <a:t> 3</a:t>
                      </a:r>
                      <a:endParaRPr lang="en-US" dirty="0"/>
                    </a:p>
                  </a:txBody>
                  <a:tcPr anchor="ctr"/>
                </a:tc>
              </a:tr>
              <a:tr h="76231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File download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/>
                        <a:t>X</a:t>
                      </a:r>
                      <a:endParaRPr lang="en-US" sz="4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/>
                        <a:t>X</a:t>
                      </a:r>
                      <a:endParaRPr lang="en-US" sz="4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/>
                        <a:t>X</a:t>
                      </a:r>
                      <a:endParaRPr lang="en-US" sz="4400" b="1" dirty="0"/>
                    </a:p>
                  </a:txBody>
                  <a:tcPr anchor="ctr"/>
                </a:tc>
              </a:tr>
              <a:tr h="76231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Web application</a:t>
                      </a:r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/>
                        <a:t>X</a:t>
                      </a:r>
                      <a:endParaRPr lang="en-US" sz="4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/>
                        <a:t>X</a:t>
                      </a:r>
                      <a:endParaRPr lang="en-US" sz="4400" b="1" dirty="0"/>
                    </a:p>
                  </a:txBody>
                  <a:tcPr anchor="ctr"/>
                </a:tc>
              </a:tr>
              <a:tr h="76231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Web service</a:t>
                      </a:r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/>
                        <a:t>X</a:t>
                      </a:r>
                      <a:endParaRPr lang="en-US" sz="4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/>
                        <a:t>X</a:t>
                      </a:r>
                      <a:endParaRPr lang="en-US" sz="4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Tiers and delivery platforms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79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/>
              <a:t>Data Delivery Platform: web services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22429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0541" cmpd="sng">
                  <a:solidFill>
                    <a:srgbClr val="B88472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  <a:t>OGC Services</a:t>
            </a:r>
            <a:endParaRPr lang="en-US" sz="2800" b="1" dirty="0">
              <a:ln w="10541" cmpd="sng">
                <a:solidFill>
                  <a:srgbClr val="B88472"/>
                </a:solidFill>
                <a:prstDash val="solid"/>
              </a:ln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667470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WMS for providing a symbolized portrayal of vector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WFS for full access to attributes and to download vector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WCS for access to continuous raster data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02960"/>
            <a:ext cx="3961747" cy="3063574"/>
          </a:xfrm>
          <a:prstGeom prst="rect">
            <a:avLst/>
          </a:prstGeom>
          <a:noFill/>
          <a:ln>
            <a:noFill/>
          </a:ln>
          <a:effectLst>
            <a:outerShdw dist="25965" dir="2700000" algn="ctr" rotWithShape="0">
              <a:srgbClr val="CCCCCC">
                <a:alpha val="5002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25" y="2630247"/>
            <a:ext cx="2725647" cy="3610481"/>
          </a:xfrm>
          <a:prstGeom prst="rect">
            <a:avLst/>
          </a:prstGeom>
          <a:noFill/>
          <a:ln>
            <a:noFill/>
          </a:ln>
          <a:effectLst>
            <a:outerShdw dist="25965" dir="2700000" algn="ctr" rotWithShape="0">
              <a:srgbClr val="CCCCCC">
                <a:alpha val="5002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104" y="2751782"/>
            <a:ext cx="4317460" cy="3365929"/>
          </a:xfrm>
          <a:prstGeom prst="rect">
            <a:avLst/>
          </a:prstGeom>
          <a:noFill/>
          <a:ln>
            <a:noFill/>
          </a:ln>
          <a:effectLst>
            <a:outerShdw dist="25965" dir="2700000" algn="ctr" rotWithShape="0">
              <a:srgbClr val="CCCCCC">
                <a:alpha val="5002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381" y="2728068"/>
            <a:ext cx="4553119" cy="3414839"/>
          </a:xfrm>
          <a:prstGeom prst="rect">
            <a:avLst/>
          </a:prstGeom>
          <a:noFill/>
          <a:ln>
            <a:noFill/>
          </a:ln>
          <a:effectLst>
            <a:outerShdw dist="25965" dir="2700000" algn="ctr" rotWithShape="0">
              <a:srgbClr val="CCCCCC">
                <a:alpha val="5002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95600" y="1224290"/>
            <a:ext cx="588205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0541" cmpd="sng">
                  <a:solidFill>
                    <a:srgbClr val="B88472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  <a:t>-- Useful in Existing Applications </a:t>
            </a:r>
            <a:endParaRPr lang="en-US" sz="2800" b="1" dirty="0">
              <a:ln w="10541" cmpd="sng">
                <a:solidFill>
                  <a:srgbClr val="B88472"/>
                </a:solidFill>
                <a:prstDash val="solid"/>
              </a:ln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3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7/12/2011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Arizona Geological Survey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8" y="283"/>
            <a:ext cx="8875043" cy="6857434"/>
          </a:xfrm>
          <a:prstGeom prst="rect">
            <a:avLst/>
          </a:prstGeom>
        </p:spPr>
      </p:pic>
      <p:sp>
        <p:nvSpPr>
          <p:cNvPr id="5" name="TextBox 14"/>
          <p:cNvSpPr txBox="1"/>
          <p:nvPr/>
        </p:nvSpPr>
        <p:spPr>
          <a:xfrm>
            <a:off x="1968500" y="1752600"/>
            <a:ext cx="5181600" cy="646986"/>
          </a:xfrm>
          <a:prstGeom prst="round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Consistent map legends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572000" y="4114800"/>
            <a:ext cx="1447800" cy="1219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05400" y="5359400"/>
            <a:ext cx="91440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OOOPS!</a:t>
            </a:r>
          </a:p>
        </p:txBody>
      </p:sp>
    </p:spTree>
    <p:extLst>
      <p:ext uri="{BB962C8B-B14F-4D97-AF65-F5344CB8AC3E}">
        <p14:creationId xmlns:p14="http://schemas.microsoft.com/office/powerpoint/2010/main" val="321395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9144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Protocol – Web Feature Service </a:t>
            </a:r>
            <a:r>
              <a:rPr lang="en-US" b="1" dirty="0" smtClean="0">
                <a:solidFill>
                  <a:schemeClr val="bg1"/>
                </a:solidFill>
              </a:rPr>
              <a:t>(WFS)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772400" cy="4419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Open Geospatial Consortium Web Feature Service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Standard, structured encoding of content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Each 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feature 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defines content model (xml schema)</a:t>
            </a:r>
          </a:p>
          <a:p>
            <a:r>
              <a:rPr lang="en-US" sz="3200" u="sng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Feature service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 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designed for data access based on features (representation of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geolocated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entity with attributes)</a:t>
            </a:r>
            <a:endParaRPr lang="en-US" sz="2400" u="sng" dirty="0" smtClean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46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WFS example-Interchange format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7810500" cy="454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1098550"/>
            <a:ext cx="5314950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41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2400" dirty="0" smtClean="0"/>
              <a:t>URIs dereference to one or more </a:t>
            </a:r>
            <a:r>
              <a:rPr lang="en-US" sz="2400" b="1" i="1" dirty="0" smtClean="0"/>
              <a:t>online representation</a:t>
            </a:r>
            <a:r>
              <a:rPr lang="en-US" sz="2400" dirty="0" smtClean="0"/>
              <a:t> </a:t>
            </a:r>
            <a:r>
              <a:rPr lang="en-US" sz="2400" dirty="0"/>
              <a:t>of each </a:t>
            </a:r>
            <a:r>
              <a:rPr lang="en-US" sz="2400" dirty="0" smtClean="0"/>
              <a:t>resource. </a:t>
            </a:r>
            <a:r>
              <a:rPr lang="en-US" sz="2400" dirty="0"/>
              <a:t>Examples:</a:t>
            </a:r>
          </a:p>
          <a:p>
            <a:pPr marL="457200" lvl="1" indent="0">
              <a:buNone/>
            </a:pPr>
            <a:r>
              <a:rPr lang="en-US" sz="2000" dirty="0">
                <a:hlinkClick r:id="rId2"/>
              </a:rPr>
              <a:t>http://resources.usgin.org/uri-gin/isgs/well/API:120010005200/</a:t>
            </a:r>
            <a:endParaRPr lang="en-US" sz="2000" dirty="0">
              <a:hlinkClick r:id="rId3"/>
            </a:endParaRPr>
          </a:p>
          <a:p>
            <a:pPr marL="457200" lvl="1" indent="0">
              <a:buNone/>
            </a:pPr>
            <a:r>
              <a:rPr lang="en-US" sz="2000" dirty="0" smtClean="0">
                <a:hlinkClick r:id="rId3"/>
              </a:rPr>
              <a:t>http</a:t>
            </a:r>
            <a:r>
              <a:rPr lang="en-US" sz="2000" dirty="0">
                <a:hlinkClick r:id="rId3"/>
              </a:rPr>
              <a:t>://resources.usgin.org/uri-gin/isgs/welllog_tif/120010010800_ies/</a:t>
            </a:r>
            <a:r>
              <a:rPr lang="en-US" sz="2000" dirty="0"/>
              <a:t> </a:t>
            </a:r>
          </a:p>
          <a:p>
            <a:pPr marL="0" lvl="0" indent="0">
              <a:buNone/>
            </a:pPr>
            <a:r>
              <a:rPr lang="en-US" sz="2600" dirty="0" smtClean="0"/>
              <a:t>Create URI:</a:t>
            </a:r>
            <a:endParaRPr lang="en-US" sz="2600" dirty="0"/>
          </a:p>
          <a:p>
            <a:r>
              <a:rPr lang="en-US" sz="2400" dirty="0" smtClean="0"/>
              <a:t>Concatenate</a:t>
            </a:r>
            <a:r>
              <a:rPr lang="en-US" sz="2400" dirty="0"/>
              <a:t>: </a:t>
            </a:r>
          </a:p>
          <a:p>
            <a:pPr lvl="1"/>
            <a:r>
              <a:rPr lang="en-US" sz="2200" dirty="0"/>
              <a:t>the redirect </a:t>
            </a:r>
            <a:r>
              <a:rPr lang="en-US" sz="2200" dirty="0" smtClean="0"/>
              <a:t>host path: ‘http</a:t>
            </a:r>
            <a:r>
              <a:rPr lang="en-US" sz="2200" dirty="0"/>
              <a:t>://resources.usgin.org/</a:t>
            </a:r>
            <a:r>
              <a:rPr lang="en-US" sz="2200" dirty="0" err="1"/>
              <a:t>uri</a:t>
            </a:r>
            <a:r>
              <a:rPr lang="en-US" sz="2200" dirty="0"/>
              <a:t>-gin/’</a:t>
            </a:r>
          </a:p>
          <a:p>
            <a:pPr lvl="1"/>
            <a:r>
              <a:rPr lang="en-US" sz="2200" dirty="0"/>
              <a:t>naming authority for the data provider (i.e., </a:t>
            </a:r>
            <a:r>
              <a:rPr lang="en-US" sz="2200" dirty="0" err="1"/>
              <a:t>azgs</a:t>
            </a:r>
            <a:r>
              <a:rPr lang="en-US" sz="2200" dirty="0"/>
              <a:t>, </a:t>
            </a:r>
            <a:r>
              <a:rPr lang="en-US" sz="2200" dirty="0" err="1"/>
              <a:t>cadoggr</a:t>
            </a:r>
            <a:r>
              <a:rPr lang="en-US" sz="2200" dirty="0"/>
              <a:t>, </a:t>
            </a:r>
            <a:r>
              <a:rPr lang="en-US" sz="2200" dirty="0" err="1"/>
              <a:t>nhgs</a:t>
            </a:r>
            <a:r>
              <a:rPr lang="en-US" sz="2200" dirty="0"/>
              <a:t>)</a:t>
            </a:r>
          </a:p>
          <a:p>
            <a:pPr lvl="1"/>
            <a:r>
              <a:rPr lang="en-US" sz="2200" dirty="0"/>
              <a:t>token, specific to the dataset (i.e., </a:t>
            </a:r>
            <a:r>
              <a:rPr lang="en-US" sz="2200" dirty="0" err="1"/>
              <a:t>bhtemp</a:t>
            </a:r>
            <a:r>
              <a:rPr lang="en-US" sz="2200" dirty="0"/>
              <a:t>, </a:t>
            </a:r>
            <a:r>
              <a:rPr lang="en-US" sz="2200" dirty="0" err="1"/>
              <a:t>welllog</a:t>
            </a:r>
            <a:r>
              <a:rPr lang="en-US" sz="2200" dirty="0"/>
              <a:t>, </a:t>
            </a:r>
            <a:r>
              <a:rPr lang="en-US" sz="2200" dirty="0" err="1"/>
              <a:t>drillstemtest</a:t>
            </a:r>
            <a:r>
              <a:rPr lang="en-US" sz="2200" dirty="0"/>
              <a:t>)</a:t>
            </a:r>
          </a:p>
          <a:p>
            <a:pPr lvl="1"/>
            <a:r>
              <a:rPr lang="en-US" sz="2200" dirty="0"/>
              <a:t>unique identifier for each record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USGIN URI redirect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66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sz="3200" b="1" dirty="0" smtClean="0">
                <a:latin typeface="Arial Narrow" pitchFamily="34" charset="0"/>
              </a:rPr>
              <a:t>Overview</a:t>
            </a:r>
            <a:endParaRPr lang="en-US" sz="3200" b="1" dirty="0">
              <a:latin typeface="Arial Narrow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4114800"/>
            <a:ext cx="3779520" cy="2362200"/>
          </a:xfrm>
          <a:prstGeom prst="rect">
            <a:avLst/>
          </a:prstGeom>
          <a:effectLst>
            <a:innerShdw blurRad="114300">
              <a:schemeClr val="accent2">
                <a:lumMod val="60000"/>
                <a:lumOff val="40000"/>
              </a:schemeClr>
            </a:innerShdw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1588" y="1295400"/>
            <a:ext cx="7696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</a:rPr>
              <a:t>NGDS is a data system, not a database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Discover and access geothermal data from many different sources</a:t>
            </a:r>
          </a:p>
          <a:p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</a:rPr>
              <a:t>System is unified by: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Catalog and standardized metadata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Data access protocols and </a:t>
            </a:r>
            <a:b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interchange formats (it’s the </a:t>
            </a:r>
            <a:b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Web for data)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8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Registry/repository</a:t>
            </a:r>
          </a:p>
          <a:p>
            <a:r>
              <a:rPr lang="en-US" dirty="0" smtClean="0"/>
              <a:t>Field descriptions from schema </a:t>
            </a:r>
            <a:br>
              <a:rPr lang="en-US" dirty="0" smtClean="0"/>
            </a:br>
            <a:r>
              <a:rPr lang="en-US" dirty="0" smtClean="0"/>
              <a:t>annotation</a:t>
            </a:r>
          </a:p>
          <a:p>
            <a:r>
              <a:rPr lang="en-US" dirty="0" smtClean="0"/>
              <a:t>Links to Excel workbook view</a:t>
            </a:r>
          </a:p>
          <a:p>
            <a:r>
              <a:rPr lang="en-US" dirty="0" smtClean="0"/>
              <a:t>Links to XSD</a:t>
            </a:r>
          </a:p>
          <a:p>
            <a:r>
              <a:rPr lang="en-US" dirty="0" smtClean="0"/>
              <a:t>Versions</a:t>
            </a:r>
          </a:p>
          <a:p>
            <a:r>
              <a:rPr lang="en-US" dirty="0" smtClean="0"/>
              <a:t>Link to example instances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Schema Repository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325755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79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sz="3200" b="1" dirty="0" smtClean="0"/>
              <a:t>Conclusions</a:t>
            </a:r>
            <a:endParaRPr lang="en-US" sz="3200" b="1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7162800" cy="5181600"/>
          </a:xfrm>
        </p:spPr>
        <p:txBody>
          <a:bodyPr/>
          <a:lstStyle/>
          <a:p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 World Wide Web is the file system and data repository</a:t>
            </a:r>
          </a:p>
          <a:p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Resources include:</a:t>
            </a:r>
          </a:p>
          <a:p>
            <a:pPr lvl="1"/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Structured and unstructured data in files (most of the content)</a:t>
            </a:r>
          </a:p>
          <a:p>
            <a:pPr lvl="1"/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Standardized structured data accessible through web services (metadata and some data)</a:t>
            </a:r>
          </a:p>
          <a:p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Information exchange specifications: </a:t>
            </a:r>
          </a:p>
          <a:p>
            <a:pPr lvl="1"/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Conventions for content model and encoding enable applications to work with multiple data sources</a:t>
            </a:r>
          </a:p>
        </p:txBody>
      </p:sp>
    </p:spTree>
    <p:extLst>
      <p:ext uri="{BB962C8B-B14F-4D97-AF65-F5344CB8AC3E}">
        <p14:creationId xmlns:p14="http://schemas.microsoft.com/office/powerpoint/2010/main" val="32953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USGIN:</a:t>
            </a:r>
          </a:p>
          <a:p>
            <a:pPr lvl="1"/>
            <a:r>
              <a:rPr lang="en-US" sz="2800" dirty="0" smtClean="0"/>
              <a:t>Community for developing Geoscience Information Exchanges</a:t>
            </a:r>
          </a:p>
          <a:p>
            <a:pPr lvl="1"/>
            <a:r>
              <a:rPr lang="en-US" sz="2800" dirty="0" smtClean="0"/>
              <a:t>Metadata exchange is most important</a:t>
            </a:r>
          </a:p>
          <a:p>
            <a:r>
              <a:rPr lang="en-US" sz="3200" dirty="0" smtClean="0"/>
              <a:t>Majority of content is unstructured documents</a:t>
            </a:r>
          </a:p>
          <a:p>
            <a:r>
              <a:rPr lang="en-US" sz="3200" dirty="0" smtClean="0"/>
              <a:t>Challenge: what is value proposition for ‘long tail’ information exchanges</a:t>
            </a:r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Discussion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1515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0" y="1060266"/>
            <a:ext cx="7323911" cy="5492934"/>
            <a:chOff x="762000" y="1060266"/>
            <a:chExt cx="7323911" cy="549293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060266"/>
              <a:ext cx="7323911" cy="5492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352801" y="1295400"/>
              <a:ext cx="2133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/>
                <a:t>Thank You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638800" y="5562600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The  Geysers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70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Begin extra slides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Intentionally blank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84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700"/>
            <a:ext cx="5689600" cy="901700"/>
          </a:xfrm>
        </p:spPr>
        <p:txBody>
          <a:bodyPr/>
          <a:lstStyle/>
          <a:p>
            <a:r>
              <a:rPr lang="en-US" sz="3200" b="1" dirty="0" smtClean="0"/>
              <a:t>Approach to Data Management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382000" cy="4038600"/>
          </a:xfrm>
        </p:spPr>
        <p:txBody>
          <a:bodyPr/>
          <a:lstStyle/>
          <a:p>
            <a:r>
              <a:rPr lang="en-US" sz="3200" dirty="0" smtClean="0"/>
              <a:t>Use WWW infrastructure, Open Geospatial Consortium (OGC) services, ISO standards</a:t>
            </a:r>
          </a:p>
          <a:p>
            <a:r>
              <a:rPr lang="en-US" sz="3200" dirty="0"/>
              <a:t>S</a:t>
            </a:r>
            <a:r>
              <a:rPr lang="en-US" sz="3200" dirty="0" smtClean="0"/>
              <a:t>imple interchange </a:t>
            </a:r>
            <a:r>
              <a:rPr lang="en-US" sz="3200" dirty="0"/>
              <a:t>	</a:t>
            </a:r>
            <a:r>
              <a:rPr lang="en-US" sz="3200" dirty="0" smtClean="0"/>
              <a:t>formats</a:t>
            </a:r>
          </a:p>
          <a:p>
            <a:r>
              <a:rPr lang="en-US" sz="3200" dirty="0" smtClean="0"/>
              <a:t>Tiers of interoperability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r="14370"/>
          <a:stretch/>
        </p:blipFill>
        <p:spPr bwMode="auto">
          <a:xfrm>
            <a:off x="1498600" y="4191000"/>
            <a:ext cx="1576376" cy="14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vgowda\Pictures\GeoFRA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"/>
          <a:stretch/>
        </p:blipFill>
        <p:spPr bwMode="auto">
          <a:xfrm>
            <a:off x="3352800" y="4345528"/>
            <a:ext cx="2907702" cy="21219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21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8" name="Group 1707"/>
          <p:cNvGrpSpPr/>
          <p:nvPr/>
        </p:nvGrpSpPr>
        <p:grpSpPr>
          <a:xfrm>
            <a:off x="581025" y="1253482"/>
            <a:ext cx="7787700" cy="3623318"/>
            <a:chOff x="3238500" y="708025"/>
            <a:chExt cx="4224131" cy="1965326"/>
          </a:xfrm>
        </p:grpSpPr>
        <p:sp>
          <p:nvSpPr>
            <p:cNvPr id="1351" name="Rectangle 250"/>
            <p:cNvSpPr>
              <a:spLocks noChangeArrowheads="1"/>
            </p:cNvSpPr>
            <p:nvPr/>
          </p:nvSpPr>
          <p:spPr bwMode="auto">
            <a:xfrm>
              <a:off x="5676900" y="2232026"/>
              <a:ext cx="762000" cy="365125"/>
            </a:xfrm>
            <a:prstGeom prst="rect">
              <a:avLst/>
            </a:prstGeom>
            <a:solidFill>
              <a:srgbClr val="C0BF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52" name="Rectangle 251"/>
            <p:cNvSpPr>
              <a:spLocks noChangeArrowheads="1"/>
            </p:cNvSpPr>
            <p:nvPr/>
          </p:nvSpPr>
          <p:spPr bwMode="auto">
            <a:xfrm>
              <a:off x="5676900" y="2232026"/>
              <a:ext cx="762000" cy="365125"/>
            </a:xfrm>
            <a:prstGeom prst="rect">
              <a:avLst/>
            </a:prstGeom>
            <a:noFill/>
            <a:ln w="5" cap="sq">
              <a:solidFill>
                <a:srgbClr val="C0BF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53" name="Rectangle 252"/>
            <p:cNvSpPr>
              <a:spLocks noChangeArrowheads="1"/>
            </p:cNvSpPr>
            <p:nvPr/>
          </p:nvSpPr>
          <p:spPr bwMode="auto">
            <a:xfrm>
              <a:off x="5654675" y="2209801"/>
              <a:ext cx="387350" cy="365125"/>
            </a:xfrm>
            <a:prstGeom prst="rect">
              <a:avLst/>
            </a:prstGeom>
            <a:solidFill>
              <a:srgbClr val="FCF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54" name="Rectangle 253"/>
            <p:cNvSpPr>
              <a:spLocks noChangeArrowheads="1"/>
            </p:cNvSpPr>
            <p:nvPr/>
          </p:nvSpPr>
          <p:spPr bwMode="auto">
            <a:xfrm>
              <a:off x="6042025" y="2209801"/>
              <a:ext cx="7938" cy="365125"/>
            </a:xfrm>
            <a:prstGeom prst="rect">
              <a:avLst/>
            </a:prstGeom>
            <a:solidFill>
              <a:srgbClr val="FCF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55" name="Rectangle 254"/>
            <p:cNvSpPr>
              <a:spLocks noChangeArrowheads="1"/>
            </p:cNvSpPr>
            <p:nvPr/>
          </p:nvSpPr>
          <p:spPr bwMode="auto">
            <a:xfrm>
              <a:off x="6049963" y="2209801"/>
              <a:ext cx="15875" cy="365125"/>
            </a:xfrm>
            <a:prstGeom prst="rect">
              <a:avLst/>
            </a:prstGeom>
            <a:solidFill>
              <a:srgbClr val="FBF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56" name="Rectangle 255"/>
            <p:cNvSpPr>
              <a:spLocks noChangeArrowheads="1"/>
            </p:cNvSpPr>
            <p:nvPr/>
          </p:nvSpPr>
          <p:spPr bwMode="auto">
            <a:xfrm>
              <a:off x="6065838" y="2209801"/>
              <a:ext cx="7938" cy="365125"/>
            </a:xfrm>
            <a:prstGeom prst="rect">
              <a:avLst/>
            </a:prstGeom>
            <a:solidFill>
              <a:srgbClr val="FBF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57" name="Rectangle 256"/>
            <p:cNvSpPr>
              <a:spLocks noChangeArrowheads="1"/>
            </p:cNvSpPr>
            <p:nvPr/>
          </p:nvSpPr>
          <p:spPr bwMode="auto">
            <a:xfrm>
              <a:off x="6073775" y="2209801"/>
              <a:ext cx="6350" cy="365125"/>
            </a:xfrm>
            <a:prstGeom prst="rect">
              <a:avLst/>
            </a:prstGeom>
            <a:solidFill>
              <a:srgbClr val="FAF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58" name="Rectangle 257"/>
            <p:cNvSpPr>
              <a:spLocks noChangeArrowheads="1"/>
            </p:cNvSpPr>
            <p:nvPr/>
          </p:nvSpPr>
          <p:spPr bwMode="auto">
            <a:xfrm>
              <a:off x="6080125" y="2209801"/>
              <a:ext cx="15875" cy="365125"/>
            </a:xfrm>
            <a:prstGeom prst="rect">
              <a:avLst/>
            </a:prstGeom>
            <a:solidFill>
              <a:srgbClr val="FA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59" name="Rectangle 258"/>
            <p:cNvSpPr>
              <a:spLocks noChangeArrowheads="1"/>
            </p:cNvSpPr>
            <p:nvPr/>
          </p:nvSpPr>
          <p:spPr bwMode="auto">
            <a:xfrm>
              <a:off x="6096000" y="2209801"/>
              <a:ext cx="7938" cy="365125"/>
            </a:xfrm>
            <a:prstGeom prst="rect">
              <a:avLst/>
            </a:prstGeom>
            <a:solidFill>
              <a:srgbClr val="F9E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60" name="Rectangle 259"/>
            <p:cNvSpPr>
              <a:spLocks noChangeArrowheads="1"/>
            </p:cNvSpPr>
            <p:nvPr/>
          </p:nvSpPr>
          <p:spPr bwMode="auto">
            <a:xfrm>
              <a:off x="6103938" y="2209801"/>
              <a:ext cx="7938" cy="365125"/>
            </a:xfrm>
            <a:prstGeom prst="rect">
              <a:avLst/>
            </a:prstGeom>
            <a:solidFill>
              <a:srgbClr val="F9E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61" name="Rectangle 260"/>
            <p:cNvSpPr>
              <a:spLocks noChangeArrowheads="1"/>
            </p:cNvSpPr>
            <p:nvPr/>
          </p:nvSpPr>
          <p:spPr bwMode="auto">
            <a:xfrm>
              <a:off x="6111875" y="2209801"/>
              <a:ext cx="6350" cy="365125"/>
            </a:xfrm>
            <a:prstGeom prst="rect">
              <a:avLst/>
            </a:prstGeom>
            <a:solidFill>
              <a:srgbClr val="F8E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62" name="Rectangle 261"/>
            <p:cNvSpPr>
              <a:spLocks noChangeArrowheads="1"/>
            </p:cNvSpPr>
            <p:nvPr/>
          </p:nvSpPr>
          <p:spPr bwMode="auto">
            <a:xfrm>
              <a:off x="6118225" y="2209801"/>
              <a:ext cx="7938" cy="365125"/>
            </a:xfrm>
            <a:prstGeom prst="rect">
              <a:avLst/>
            </a:prstGeom>
            <a:solidFill>
              <a:srgbClr val="F8EC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63" name="Rectangle 262"/>
            <p:cNvSpPr>
              <a:spLocks noChangeArrowheads="1"/>
            </p:cNvSpPr>
            <p:nvPr/>
          </p:nvSpPr>
          <p:spPr bwMode="auto">
            <a:xfrm>
              <a:off x="6126163" y="2209801"/>
              <a:ext cx="15875" cy="365125"/>
            </a:xfrm>
            <a:prstGeom prst="rect">
              <a:avLst/>
            </a:prstGeom>
            <a:solidFill>
              <a:srgbClr val="F7EB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64" name="Rectangle 263"/>
            <p:cNvSpPr>
              <a:spLocks noChangeArrowheads="1"/>
            </p:cNvSpPr>
            <p:nvPr/>
          </p:nvSpPr>
          <p:spPr bwMode="auto">
            <a:xfrm>
              <a:off x="6142038" y="2209801"/>
              <a:ext cx="7938" cy="365125"/>
            </a:xfrm>
            <a:prstGeom prst="rect">
              <a:avLst/>
            </a:prstGeom>
            <a:solidFill>
              <a:srgbClr val="F7EA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65" name="Rectangle 264"/>
            <p:cNvSpPr>
              <a:spLocks noChangeArrowheads="1"/>
            </p:cNvSpPr>
            <p:nvPr/>
          </p:nvSpPr>
          <p:spPr bwMode="auto">
            <a:xfrm>
              <a:off x="6149975" y="2209801"/>
              <a:ext cx="6350" cy="365125"/>
            </a:xfrm>
            <a:prstGeom prst="rect">
              <a:avLst/>
            </a:prstGeom>
            <a:solidFill>
              <a:srgbClr val="F6EA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66" name="Rectangle 265"/>
            <p:cNvSpPr>
              <a:spLocks noChangeArrowheads="1"/>
            </p:cNvSpPr>
            <p:nvPr/>
          </p:nvSpPr>
          <p:spPr bwMode="auto">
            <a:xfrm>
              <a:off x="6156325" y="2209801"/>
              <a:ext cx="7938" cy="365125"/>
            </a:xfrm>
            <a:prstGeom prst="rect">
              <a:avLst/>
            </a:prstGeom>
            <a:solidFill>
              <a:srgbClr val="F6E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67" name="Rectangle 266"/>
            <p:cNvSpPr>
              <a:spLocks noChangeArrowheads="1"/>
            </p:cNvSpPr>
            <p:nvPr/>
          </p:nvSpPr>
          <p:spPr bwMode="auto">
            <a:xfrm>
              <a:off x="6164263" y="2209801"/>
              <a:ext cx="7938" cy="365125"/>
            </a:xfrm>
            <a:prstGeom prst="rect">
              <a:avLst/>
            </a:prstGeom>
            <a:solidFill>
              <a:srgbClr val="F6E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68" name="Rectangle 267"/>
            <p:cNvSpPr>
              <a:spLocks noChangeArrowheads="1"/>
            </p:cNvSpPr>
            <p:nvPr/>
          </p:nvSpPr>
          <p:spPr bwMode="auto">
            <a:xfrm>
              <a:off x="6172200" y="2209801"/>
              <a:ext cx="7938" cy="365125"/>
            </a:xfrm>
            <a:prstGeom prst="rect">
              <a:avLst/>
            </a:prstGeom>
            <a:solidFill>
              <a:srgbClr val="F5E8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69" name="Rectangle 268"/>
            <p:cNvSpPr>
              <a:spLocks noChangeArrowheads="1"/>
            </p:cNvSpPr>
            <p:nvPr/>
          </p:nvSpPr>
          <p:spPr bwMode="auto">
            <a:xfrm>
              <a:off x="6180138" y="2209801"/>
              <a:ext cx="7938" cy="365125"/>
            </a:xfrm>
            <a:prstGeom prst="rect">
              <a:avLst/>
            </a:prstGeom>
            <a:solidFill>
              <a:srgbClr val="F5E8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70" name="Rectangle 269"/>
            <p:cNvSpPr>
              <a:spLocks noChangeArrowheads="1"/>
            </p:cNvSpPr>
            <p:nvPr/>
          </p:nvSpPr>
          <p:spPr bwMode="auto">
            <a:xfrm>
              <a:off x="6188075" y="2209801"/>
              <a:ext cx="14288" cy="365125"/>
            </a:xfrm>
            <a:prstGeom prst="rect">
              <a:avLst/>
            </a:prstGeom>
            <a:solidFill>
              <a:srgbClr val="F4E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71" name="Rectangle 270"/>
            <p:cNvSpPr>
              <a:spLocks noChangeArrowheads="1"/>
            </p:cNvSpPr>
            <p:nvPr/>
          </p:nvSpPr>
          <p:spPr bwMode="auto">
            <a:xfrm>
              <a:off x="6202363" y="2209801"/>
              <a:ext cx="7938" cy="365125"/>
            </a:xfrm>
            <a:prstGeom prst="rect">
              <a:avLst/>
            </a:prstGeom>
            <a:solidFill>
              <a:srgbClr val="F3E6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72" name="Rectangle 271"/>
            <p:cNvSpPr>
              <a:spLocks noChangeArrowheads="1"/>
            </p:cNvSpPr>
            <p:nvPr/>
          </p:nvSpPr>
          <p:spPr bwMode="auto">
            <a:xfrm>
              <a:off x="6210300" y="2209801"/>
              <a:ext cx="7938" cy="365125"/>
            </a:xfrm>
            <a:prstGeom prst="rect">
              <a:avLst/>
            </a:prstGeom>
            <a:solidFill>
              <a:srgbClr val="F3E6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73" name="Rectangle 272"/>
            <p:cNvSpPr>
              <a:spLocks noChangeArrowheads="1"/>
            </p:cNvSpPr>
            <p:nvPr/>
          </p:nvSpPr>
          <p:spPr bwMode="auto">
            <a:xfrm>
              <a:off x="6218238" y="2209801"/>
              <a:ext cx="7938" cy="365125"/>
            </a:xfrm>
            <a:prstGeom prst="rect">
              <a:avLst/>
            </a:prstGeom>
            <a:solidFill>
              <a:srgbClr val="F2E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74" name="Rectangle 273"/>
            <p:cNvSpPr>
              <a:spLocks noChangeArrowheads="1"/>
            </p:cNvSpPr>
            <p:nvPr/>
          </p:nvSpPr>
          <p:spPr bwMode="auto">
            <a:xfrm>
              <a:off x="6226175" y="2209801"/>
              <a:ext cx="6350" cy="365125"/>
            </a:xfrm>
            <a:prstGeom prst="rect">
              <a:avLst/>
            </a:prstGeom>
            <a:solidFill>
              <a:srgbClr val="F2E5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75" name="Rectangle 274"/>
            <p:cNvSpPr>
              <a:spLocks noChangeArrowheads="1"/>
            </p:cNvSpPr>
            <p:nvPr/>
          </p:nvSpPr>
          <p:spPr bwMode="auto">
            <a:xfrm>
              <a:off x="6232525" y="2209801"/>
              <a:ext cx="7938" cy="365125"/>
            </a:xfrm>
            <a:prstGeom prst="rect">
              <a:avLst/>
            </a:prstGeom>
            <a:solidFill>
              <a:srgbClr val="F2E4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76" name="Rectangle 275"/>
            <p:cNvSpPr>
              <a:spLocks noChangeArrowheads="1"/>
            </p:cNvSpPr>
            <p:nvPr/>
          </p:nvSpPr>
          <p:spPr bwMode="auto">
            <a:xfrm>
              <a:off x="6240463" y="2209801"/>
              <a:ext cx="7938" cy="365125"/>
            </a:xfrm>
            <a:prstGeom prst="rect">
              <a:avLst/>
            </a:prstGeom>
            <a:solidFill>
              <a:srgbClr val="F1E4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77" name="Rectangle 276"/>
            <p:cNvSpPr>
              <a:spLocks noChangeArrowheads="1"/>
            </p:cNvSpPr>
            <p:nvPr/>
          </p:nvSpPr>
          <p:spPr bwMode="auto">
            <a:xfrm>
              <a:off x="6248400" y="2209801"/>
              <a:ext cx="7938" cy="365125"/>
            </a:xfrm>
            <a:prstGeom prst="rect">
              <a:avLst/>
            </a:prstGeom>
            <a:solidFill>
              <a:srgbClr val="F1E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78" name="Rectangle 277"/>
            <p:cNvSpPr>
              <a:spLocks noChangeArrowheads="1"/>
            </p:cNvSpPr>
            <p:nvPr/>
          </p:nvSpPr>
          <p:spPr bwMode="auto">
            <a:xfrm>
              <a:off x="6256338" y="2209801"/>
              <a:ext cx="7938" cy="365125"/>
            </a:xfrm>
            <a:prstGeom prst="rect">
              <a:avLst/>
            </a:prstGeom>
            <a:solidFill>
              <a:srgbClr val="F1E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79" name="Rectangle 278"/>
            <p:cNvSpPr>
              <a:spLocks noChangeArrowheads="1"/>
            </p:cNvSpPr>
            <p:nvPr/>
          </p:nvSpPr>
          <p:spPr bwMode="auto">
            <a:xfrm>
              <a:off x="6264275" y="2209801"/>
              <a:ext cx="6350" cy="365125"/>
            </a:xfrm>
            <a:prstGeom prst="rect">
              <a:avLst/>
            </a:prstGeom>
            <a:solidFill>
              <a:srgbClr val="F0E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80" name="Rectangle 279"/>
            <p:cNvSpPr>
              <a:spLocks noChangeArrowheads="1"/>
            </p:cNvSpPr>
            <p:nvPr/>
          </p:nvSpPr>
          <p:spPr bwMode="auto">
            <a:xfrm>
              <a:off x="6270625" y="2209801"/>
              <a:ext cx="7938" cy="365125"/>
            </a:xfrm>
            <a:prstGeom prst="rect">
              <a:avLst/>
            </a:prstGeom>
            <a:solidFill>
              <a:srgbClr val="F0E1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81" name="Rectangle 280"/>
            <p:cNvSpPr>
              <a:spLocks noChangeArrowheads="1"/>
            </p:cNvSpPr>
            <p:nvPr/>
          </p:nvSpPr>
          <p:spPr bwMode="auto">
            <a:xfrm>
              <a:off x="6278563" y="2209801"/>
              <a:ext cx="7938" cy="365125"/>
            </a:xfrm>
            <a:prstGeom prst="rect">
              <a:avLst/>
            </a:prstGeom>
            <a:solidFill>
              <a:srgbClr val="F0E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82" name="Rectangle 281"/>
            <p:cNvSpPr>
              <a:spLocks noChangeArrowheads="1"/>
            </p:cNvSpPr>
            <p:nvPr/>
          </p:nvSpPr>
          <p:spPr bwMode="auto">
            <a:xfrm>
              <a:off x="6286500" y="2209801"/>
              <a:ext cx="7938" cy="365125"/>
            </a:xfrm>
            <a:prstGeom prst="rect">
              <a:avLst/>
            </a:prstGeom>
            <a:solidFill>
              <a:srgbClr val="EFE0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83" name="Rectangle 282"/>
            <p:cNvSpPr>
              <a:spLocks noChangeArrowheads="1"/>
            </p:cNvSpPr>
            <p:nvPr/>
          </p:nvSpPr>
          <p:spPr bwMode="auto">
            <a:xfrm>
              <a:off x="6294438" y="2209801"/>
              <a:ext cx="7938" cy="365125"/>
            </a:xfrm>
            <a:prstGeom prst="rect">
              <a:avLst/>
            </a:prstGeom>
            <a:solidFill>
              <a:srgbClr val="EFE0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84" name="Rectangle 283"/>
            <p:cNvSpPr>
              <a:spLocks noChangeArrowheads="1"/>
            </p:cNvSpPr>
            <p:nvPr/>
          </p:nvSpPr>
          <p:spPr bwMode="auto">
            <a:xfrm>
              <a:off x="6302375" y="2209801"/>
              <a:ext cx="6350" cy="365125"/>
            </a:xfrm>
            <a:prstGeom prst="rect">
              <a:avLst/>
            </a:prstGeom>
            <a:solidFill>
              <a:srgbClr val="EED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85" name="Rectangle 284"/>
            <p:cNvSpPr>
              <a:spLocks noChangeArrowheads="1"/>
            </p:cNvSpPr>
            <p:nvPr/>
          </p:nvSpPr>
          <p:spPr bwMode="auto">
            <a:xfrm>
              <a:off x="6308725" y="2209801"/>
              <a:ext cx="7938" cy="365125"/>
            </a:xfrm>
            <a:prstGeom prst="rect">
              <a:avLst/>
            </a:prstGeom>
            <a:solidFill>
              <a:srgbClr val="EEDF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86" name="Rectangle 285"/>
            <p:cNvSpPr>
              <a:spLocks noChangeArrowheads="1"/>
            </p:cNvSpPr>
            <p:nvPr/>
          </p:nvSpPr>
          <p:spPr bwMode="auto">
            <a:xfrm>
              <a:off x="6316663" y="2209801"/>
              <a:ext cx="15875" cy="365125"/>
            </a:xfrm>
            <a:prstGeom prst="rect">
              <a:avLst/>
            </a:prstGeom>
            <a:solidFill>
              <a:srgbClr val="EDDE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87" name="Rectangle 286"/>
            <p:cNvSpPr>
              <a:spLocks noChangeArrowheads="1"/>
            </p:cNvSpPr>
            <p:nvPr/>
          </p:nvSpPr>
          <p:spPr bwMode="auto">
            <a:xfrm>
              <a:off x="6332538" y="2209801"/>
              <a:ext cx="7938" cy="365125"/>
            </a:xfrm>
            <a:prstGeom prst="rect">
              <a:avLst/>
            </a:prstGeom>
            <a:solidFill>
              <a:srgbClr val="EDD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88" name="Rectangle 287"/>
            <p:cNvSpPr>
              <a:spLocks noChangeArrowheads="1"/>
            </p:cNvSpPr>
            <p:nvPr/>
          </p:nvSpPr>
          <p:spPr bwMode="auto">
            <a:xfrm>
              <a:off x="6340475" y="2209801"/>
              <a:ext cx="14288" cy="365125"/>
            </a:xfrm>
            <a:prstGeom prst="rect">
              <a:avLst/>
            </a:prstGeom>
            <a:solidFill>
              <a:srgbClr val="ECD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89" name="Rectangle 288"/>
            <p:cNvSpPr>
              <a:spLocks noChangeArrowheads="1"/>
            </p:cNvSpPr>
            <p:nvPr/>
          </p:nvSpPr>
          <p:spPr bwMode="auto">
            <a:xfrm>
              <a:off x="6354763" y="2209801"/>
              <a:ext cx="7938" cy="365125"/>
            </a:xfrm>
            <a:prstGeom prst="rect">
              <a:avLst/>
            </a:prstGeom>
            <a:solidFill>
              <a:srgbClr val="ECD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90" name="Rectangle 289"/>
            <p:cNvSpPr>
              <a:spLocks noChangeArrowheads="1"/>
            </p:cNvSpPr>
            <p:nvPr/>
          </p:nvSpPr>
          <p:spPr bwMode="auto">
            <a:xfrm>
              <a:off x="6362700" y="2209801"/>
              <a:ext cx="15875" cy="365125"/>
            </a:xfrm>
            <a:prstGeom prst="rect">
              <a:avLst/>
            </a:prstGeom>
            <a:solidFill>
              <a:srgbClr val="EB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91" name="Rectangle 290"/>
            <p:cNvSpPr>
              <a:spLocks noChangeArrowheads="1"/>
            </p:cNvSpPr>
            <p:nvPr/>
          </p:nvSpPr>
          <p:spPr bwMode="auto">
            <a:xfrm>
              <a:off x="6378575" y="2209801"/>
              <a:ext cx="6350" cy="365125"/>
            </a:xfrm>
            <a:prstGeom prst="rect">
              <a:avLst/>
            </a:prstGeom>
            <a:solidFill>
              <a:srgbClr val="EAD9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92" name="Rectangle 291"/>
            <p:cNvSpPr>
              <a:spLocks noChangeArrowheads="1"/>
            </p:cNvSpPr>
            <p:nvPr/>
          </p:nvSpPr>
          <p:spPr bwMode="auto">
            <a:xfrm>
              <a:off x="6384925" y="2209801"/>
              <a:ext cx="7938" cy="365125"/>
            </a:xfrm>
            <a:prstGeom prst="rect">
              <a:avLst/>
            </a:prstGeom>
            <a:solidFill>
              <a:srgbClr val="EAD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93" name="Rectangle 292"/>
            <p:cNvSpPr>
              <a:spLocks noChangeArrowheads="1"/>
            </p:cNvSpPr>
            <p:nvPr/>
          </p:nvSpPr>
          <p:spPr bwMode="auto">
            <a:xfrm>
              <a:off x="6392863" y="2209801"/>
              <a:ext cx="15875" cy="365125"/>
            </a:xfrm>
            <a:prstGeom prst="rect">
              <a:avLst/>
            </a:prstGeom>
            <a:solidFill>
              <a:srgbClr val="E9D8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94" name="Rectangle 293"/>
            <p:cNvSpPr>
              <a:spLocks noChangeArrowheads="1"/>
            </p:cNvSpPr>
            <p:nvPr/>
          </p:nvSpPr>
          <p:spPr bwMode="auto">
            <a:xfrm>
              <a:off x="6408738" y="2209801"/>
              <a:ext cx="7938" cy="365125"/>
            </a:xfrm>
            <a:prstGeom prst="rect">
              <a:avLst/>
            </a:prstGeom>
            <a:solidFill>
              <a:srgbClr val="E8D7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95" name="Rectangle 294"/>
            <p:cNvSpPr>
              <a:spLocks noChangeArrowheads="1"/>
            </p:cNvSpPr>
            <p:nvPr/>
          </p:nvSpPr>
          <p:spPr bwMode="auto">
            <a:xfrm>
              <a:off x="5654675" y="2209801"/>
              <a:ext cx="762000" cy="365125"/>
            </a:xfrm>
            <a:prstGeom prst="rect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96" name="Rectangle 295"/>
            <p:cNvSpPr>
              <a:spLocks noChangeArrowheads="1"/>
            </p:cNvSpPr>
            <p:nvPr/>
          </p:nvSpPr>
          <p:spPr bwMode="auto">
            <a:xfrm>
              <a:off x="5813425" y="2278063"/>
              <a:ext cx="360837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Metadata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97" name="Line 296"/>
            <p:cNvSpPr>
              <a:spLocks noChangeShapeType="1"/>
            </p:cNvSpPr>
            <p:nvPr/>
          </p:nvSpPr>
          <p:spPr bwMode="auto">
            <a:xfrm>
              <a:off x="5654675" y="2438401"/>
              <a:ext cx="762000" cy="0"/>
            </a:xfrm>
            <a:prstGeom prst="line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42" name="Rectangle 341"/>
            <p:cNvSpPr>
              <a:spLocks noChangeArrowheads="1"/>
            </p:cNvSpPr>
            <p:nvPr/>
          </p:nvSpPr>
          <p:spPr bwMode="auto">
            <a:xfrm>
              <a:off x="3260725" y="2147888"/>
              <a:ext cx="1646238" cy="525463"/>
            </a:xfrm>
            <a:prstGeom prst="rect">
              <a:avLst/>
            </a:prstGeom>
            <a:solidFill>
              <a:srgbClr val="C0BF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43" name="Rectangle 342"/>
            <p:cNvSpPr>
              <a:spLocks noChangeArrowheads="1"/>
            </p:cNvSpPr>
            <p:nvPr/>
          </p:nvSpPr>
          <p:spPr bwMode="auto">
            <a:xfrm>
              <a:off x="3260725" y="2147888"/>
              <a:ext cx="1646238" cy="525463"/>
            </a:xfrm>
            <a:prstGeom prst="rect">
              <a:avLst/>
            </a:prstGeom>
            <a:noFill/>
            <a:ln w="5" cap="sq">
              <a:solidFill>
                <a:srgbClr val="C0BF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44" name="Rectangle 343"/>
            <p:cNvSpPr>
              <a:spLocks noChangeArrowheads="1"/>
            </p:cNvSpPr>
            <p:nvPr/>
          </p:nvSpPr>
          <p:spPr bwMode="auto">
            <a:xfrm>
              <a:off x="3238500" y="2125663"/>
              <a:ext cx="860425" cy="525463"/>
            </a:xfrm>
            <a:prstGeom prst="rect">
              <a:avLst/>
            </a:prstGeom>
            <a:solidFill>
              <a:srgbClr val="FCF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45" name="Rectangle 344"/>
            <p:cNvSpPr>
              <a:spLocks noChangeArrowheads="1"/>
            </p:cNvSpPr>
            <p:nvPr/>
          </p:nvSpPr>
          <p:spPr bwMode="auto">
            <a:xfrm>
              <a:off x="4098925" y="2125663"/>
              <a:ext cx="38100" cy="525463"/>
            </a:xfrm>
            <a:prstGeom prst="rect">
              <a:avLst/>
            </a:prstGeom>
            <a:solidFill>
              <a:srgbClr val="FBF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46" name="Rectangle 345"/>
            <p:cNvSpPr>
              <a:spLocks noChangeArrowheads="1"/>
            </p:cNvSpPr>
            <p:nvPr/>
          </p:nvSpPr>
          <p:spPr bwMode="auto">
            <a:xfrm>
              <a:off x="4137025" y="2125663"/>
              <a:ext cx="46038" cy="525463"/>
            </a:xfrm>
            <a:prstGeom prst="rect">
              <a:avLst/>
            </a:prstGeom>
            <a:solidFill>
              <a:srgbClr val="FBF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47" name="Rectangle 346"/>
            <p:cNvSpPr>
              <a:spLocks noChangeArrowheads="1"/>
            </p:cNvSpPr>
            <p:nvPr/>
          </p:nvSpPr>
          <p:spPr bwMode="auto">
            <a:xfrm>
              <a:off x="4183063" y="2125663"/>
              <a:ext cx="46038" cy="525463"/>
            </a:xfrm>
            <a:prstGeom prst="rect">
              <a:avLst/>
            </a:prstGeom>
            <a:solidFill>
              <a:srgbClr val="F9E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48" name="Rectangle 347"/>
            <p:cNvSpPr>
              <a:spLocks noChangeArrowheads="1"/>
            </p:cNvSpPr>
            <p:nvPr/>
          </p:nvSpPr>
          <p:spPr bwMode="auto">
            <a:xfrm>
              <a:off x="4229100" y="2125663"/>
              <a:ext cx="53975" cy="525463"/>
            </a:xfrm>
            <a:prstGeom prst="rect">
              <a:avLst/>
            </a:prstGeom>
            <a:solidFill>
              <a:srgbClr val="F8EC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49" name="Rectangle 348"/>
            <p:cNvSpPr>
              <a:spLocks noChangeArrowheads="1"/>
            </p:cNvSpPr>
            <p:nvPr/>
          </p:nvSpPr>
          <p:spPr bwMode="auto">
            <a:xfrm>
              <a:off x="4283075" y="2125663"/>
              <a:ext cx="38100" cy="525463"/>
            </a:xfrm>
            <a:prstGeom prst="rect">
              <a:avLst/>
            </a:prstGeom>
            <a:solidFill>
              <a:srgbClr val="F7E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50" name="Rectangle 349"/>
            <p:cNvSpPr>
              <a:spLocks noChangeArrowheads="1"/>
            </p:cNvSpPr>
            <p:nvPr/>
          </p:nvSpPr>
          <p:spPr bwMode="auto">
            <a:xfrm>
              <a:off x="4321175" y="2125663"/>
              <a:ext cx="44450" cy="525463"/>
            </a:xfrm>
            <a:prstGeom prst="rect">
              <a:avLst/>
            </a:prstGeom>
            <a:solidFill>
              <a:srgbClr val="F6E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51" name="Rectangle 350"/>
            <p:cNvSpPr>
              <a:spLocks noChangeArrowheads="1"/>
            </p:cNvSpPr>
            <p:nvPr/>
          </p:nvSpPr>
          <p:spPr bwMode="auto">
            <a:xfrm>
              <a:off x="4365625" y="2125663"/>
              <a:ext cx="46038" cy="525463"/>
            </a:xfrm>
            <a:prstGeom prst="rect">
              <a:avLst/>
            </a:prstGeom>
            <a:solidFill>
              <a:srgbClr val="F5E8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52" name="Rectangle 351"/>
            <p:cNvSpPr>
              <a:spLocks noChangeArrowheads="1"/>
            </p:cNvSpPr>
            <p:nvPr/>
          </p:nvSpPr>
          <p:spPr bwMode="auto">
            <a:xfrm>
              <a:off x="4411663" y="2125663"/>
              <a:ext cx="46038" cy="525463"/>
            </a:xfrm>
            <a:prstGeom prst="rect">
              <a:avLst/>
            </a:prstGeom>
            <a:solidFill>
              <a:srgbClr val="F4E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53" name="Rectangle 352"/>
            <p:cNvSpPr>
              <a:spLocks noChangeArrowheads="1"/>
            </p:cNvSpPr>
            <p:nvPr/>
          </p:nvSpPr>
          <p:spPr bwMode="auto">
            <a:xfrm>
              <a:off x="4457700" y="2125663"/>
              <a:ext cx="30163" cy="525463"/>
            </a:xfrm>
            <a:prstGeom prst="rect">
              <a:avLst/>
            </a:prstGeom>
            <a:solidFill>
              <a:srgbClr val="F2E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54" name="Rectangle 353"/>
            <p:cNvSpPr>
              <a:spLocks noChangeArrowheads="1"/>
            </p:cNvSpPr>
            <p:nvPr/>
          </p:nvSpPr>
          <p:spPr bwMode="auto">
            <a:xfrm>
              <a:off x="4487863" y="2125663"/>
              <a:ext cx="38100" cy="525463"/>
            </a:xfrm>
            <a:prstGeom prst="rect">
              <a:avLst/>
            </a:prstGeom>
            <a:solidFill>
              <a:srgbClr val="F2E4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55" name="Rectangle 354"/>
            <p:cNvSpPr>
              <a:spLocks noChangeArrowheads="1"/>
            </p:cNvSpPr>
            <p:nvPr/>
          </p:nvSpPr>
          <p:spPr bwMode="auto">
            <a:xfrm>
              <a:off x="4525963" y="2125663"/>
              <a:ext cx="38100" cy="525463"/>
            </a:xfrm>
            <a:prstGeom prst="rect">
              <a:avLst/>
            </a:prstGeom>
            <a:solidFill>
              <a:srgbClr val="F1E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56" name="Rectangle 355"/>
            <p:cNvSpPr>
              <a:spLocks noChangeArrowheads="1"/>
            </p:cNvSpPr>
            <p:nvPr/>
          </p:nvSpPr>
          <p:spPr bwMode="auto">
            <a:xfrm>
              <a:off x="4564063" y="2125663"/>
              <a:ext cx="23813" cy="525463"/>
            </a:xfrm>
            <a:prstGeom prst="rect">
              <a:avLst/>
            </a:prstGeom>
            <a:solidFill>
              <a:srgbClr val="F0E1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57" name="Rectangle 356"/>
            <p:cNvSpPr>
              <a:spLocks noChangeArrowheads="1"/>
            </p:cNvSpPr>
            <p:nvPr/>
          </p:nvSpPr>
          <p:spPr bwMode="auto">
            <a:xfrm>
              <a:off x="4587875" y="2125663"/>
              <a:ext cx="44450" cy="525463"/>
            </a:xfrm>
            <a:prstGeom prst="rect">
              <a:avLst/>
            </a:prstGeom>
            <a:solidFill>
              <a:srgbClr val="F0E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58" name="Rectangle 357"/>
            <p:cNvSpPr>
              <a:spLocks noChangeArrowheads="1"/>
            </p:cNvSpPr>
            <p:nvPr/>
          </p:nvSpPr>
          <p:spPr bwMode="auto">
            <a:xfrm>
              <a:off x="4632325" y="2125663"/>
              <a:ext cx="38100" cy="525463"/>
            </a:xfrm>
            <a:prstGeom prst="rect">
              <a:avLst/>
            </a:prstGeom>
            <a:solidFill>
              <a:srgbClr val="EED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59" name="Rectangle 358"/>
            <p:cNvSpPr>
              <a:spLocks noChangeArrowheads="1"/>
            </p:cNvSpPr>
            <p:nvPr/>
          </p:nvSpPr>
          <p:spPr bwMode="auto">
            <a:xfrm>
              <a:off x="4670425" y="2125663"/>
              <a:ext cx="53975" cy="525463"/>
            </a:xfrm>
            <a:prstGeom prst="rect">
              <a:avLst/>
            </a:prstGeom>
            <a:solidFill>
              <a:srgbClr val="EDDE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60" name="Rectangle 359"/>
            <p:cNvSpPr>
              <a:spLocks noChangeArrowheads="1"/>
            </p:cNvSpPr>
            <p:nvPr/>
          </p:nvSpPr>
          <p:spPr bwMode="auto">
            <a:xfrm>
              <a:off x="4724400" y="2125663"/>
              <a:ext cx="46038" cy="525463"/>
            </a:xfrm>
            <a:prstGeom prst="rect">
              <a:avLst/>
            </a:prstGeom>
            <a:solidFill>
              <a:srgbClr val="ECD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61" name="Rectangle 360"/>
            <p:cNvSpPr>
              <a:spLocks noChangeArrowheads="1"/>
            </p:cNvSpPr>
            <p:nvPr/>
          </p:nvSpPr>
          <p:spPr bwMode="auto">
            <a:xfrm>
              <a:off x="4770438" y="2125663"/>
              <a:ext cx="46038" cy="525463"/>
            </a:xfrm>
            <a:prstGeom prst="rect">
              <a:avLst/>
            </a:prstGeom>
            <a:solidFill>
              <a:srgbClr val="EB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62" name="Rectangle 361"/>
            <p:cNvSpPr>
              <a:spLocks noChangeArrowheads="1"/>
            </p:cNvSpPr>
            <p:nvPr/>
          </p:nvSpPr>
          <p:spPr bwMode="auto">
            <a:xfrm>
              <a:off x="4816475" y="2125663"/>
              <a:ext cx="38100" cy="525463"/>
            </a:xfrm>
            <a:prstGeom prst="rect">
              <a:avLst/>
            </a:prstGeom>
            <a:solidFill>
              <a:srgbClr val="EAD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63" name="Rectangle 362"/>
            <p:cNvSpPr>
              <a:spLocks noChangeArrowheads="1"/>
            </p:cNvSpPr>
            <p:nvPr/>
          </p:nvSpPr>
          <p:spPr bwMode="auto">
            <a:xfrm>
              <a:off x="4854575" y="2125663"/>
              <a:ext cx="30163" cy="525463"/>
            </a:xfrm>
            <a:prstGeom prst="rect">
              <a:avLst/>
            </a:prstGeom>
            <a:solidFill>
              <a:srgbClr val="E8D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64" name="Rectangle 363"/>
            <p:cNvSpPr>
              <a:spLocks noChangeArrowheads="1"/>
            </p:cNvSpPr>
            <p:nvPr/>
          </p:nvSpPr>
          <p:spPr bwMode="auto">
            <a:xfrm>
              <a:off x="3238500" y="2125663"/>
              <a:ext cx="1646238" cy="525463"/>
            </a:xfrm>
            <a:prstGeom prst="rect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65" name="Rectangle 364"/>
            <p:cNvSpPr>
              <a:spLocks noChangeArrowheads="1"/>
            </p:cNvSpPr>
            <p:nvPr/>
          </p:nvSpPr>
          <p:spPr bwMode="auto">
            <a:xfrm>
              <a:off x="3559175" y="2193926"/>
              <a:ext cx="846010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NGDS_DataResource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6" name="Line 365"/>
            <p:cNvSpPr>
              <a:spLocks noChangeShapeType="1"/>
            </p:cNvSpPr>
            <p:nvPr/>
          </p:nvSpPr>
          <p:spPr bwMode="auto">
            <a:xfrm>
              <a:off x="3238500" y="2354263"/>
              <a:ext cx="1646238" cy="0"/>
            </a:xfrm>
            <a:prstGeom prst="line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67" name="Rectangle 366"/>
            <p:cNvSpPr>
              <a:spLocks noChangeArrowheads="1"/>
            </p:cNvSpPr>
            <p:nvPr/>
          </p:nvSpPr>
          <p:spPr bwMode="auto">
            <a:xfrm>
              <a:off x="3276600" y="2384426"/>
              <a:ext cx="72168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+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8" name="Rectangle 367"/>
            <p:cNvSpPr>
              <a:spLocks noChangeArrowheads="1"/>
            </p:cNvSpPr>
            <p:nvPr/>
          </p:nvSpPr>
          <p:spPr bwMode="auto">
            <a:xfrm>
              <a:off x="3436938" y="2384426"/>
              <a:ext cx="584294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itemName  :text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9" name="Rectangle 368"/>
            <p:cNvSpPr>
              <a:spLocks noChangeArrowheads="1"/>
            </p:cNvSpPr>
            <p:nvPr/>
          </p:nvSpPr>
          <p:spPr bwMode="auto">
            <a:xfrm>
              <a:off x="3276600" y="2506663"/>
              <a:ext cx="72168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+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70" name="Rectangle 369"/>
            <p:cNvSpPr>
              <a:spLocks noChangeArrowheads="1"/>
            </p:cNvSpPr>
            <p:nvPr/>
          </p:nvSpPr>
          <p:spPr bwMode="auto">
            <a:xfrm>
              <a:off x="3436938" y="2506663"/>
              <a:ext cx="987736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itemDescription  :text [0..1]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5" name="Rectangle 394"/>
            <p:cNvSpPr>
              <a:spLocks noChangeArrowheads="1"/>
            </p:cNvSpPr>
            <p:nvPr/>
          </p:nvSpPr>
          <p:spPr bwMode="auto">
            <a:xfrm>
              <a:off x="6773863" y="2232026"/>
              <a:ext cx="677863" cy="365125"/>
            </a:xfrm>
            <a:prstGeom prst="rect">
              <a:avLst/>
            </a:prstGeom>
            <a:solidFill>
              <a:srgbClr val="C0BF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96" name="Rectangle 395"/>
            <p:cNvSpPr>
              <a:spLocks noChangeArrowheads="1"/>
            </p:cNvSpPr>
            <p:nvPr/>
          </p:nvSpPr>
          <p:spPr bwMode="auto">
            <a:xfrm>
              <a:off x="6773863" y="2232026"/>
              <a:ext cx="677863" cy="365125"/>
            </a:xfrm>
            <a:prstGeom prst="rect">
              <a:avLst/>
            </a:prstGeom>
            <a:noFill/>
            <a:ln w="5" cap="sq">
              <a:solidFill>
                <a:srgbClr val="C0BF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97" name="Rectangle 396"/>
            <p:cNvSpPr>
              <a:spLocks noChangeArrowheads="1"/>
            </p:cNvSpPr>
            <p:nvPr/>
          </p:nvSpPr>
          <p:spPr bwMode="auto">
            <a:xfrm>
              <a:off x="6751638" y="2209801"/>
              <a:ext cx="350838" cy="365125"/>
            </a:xfrm>
            <a:prstGeom prst="rect">
              <a:avLst/>
            </a:prstGeom>
            <a:solidFill>
              <a:srgbClr val="FCF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98" name="Rectangle 397"/>
            <p:cNvSpPr>
              <a:spLocks noChangeArrowheads="1"/>
            </p:cNvSpPr>
            <p:nvPr/>
          </p:nvSpPr>
          <p:spPr bwMode="auto">
            <a:xfrm>
              <a:off x="7102475" y="2209801"/>
              <a:ext cx="6350" cy="365125"/>
            </a:xfrm>
            <a:prstGeom prst="rect">
              <a:avLst/>
            </a:prstGeom>
            <a:solidFill>
              <a:srgbClr val="FBF1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99" name="Rectangle 398"/>
            <p:cNvSpPr>
              <a:spLocks noChangeArrowheads="1"/>
            </p:cNvSpPr>
            <p:nvPr/>
          </p:nvSpPr>
          <p:spPr bwMode="auto">
            <a:xfrm>
              <a:off x="7108825" y="2209801"/>
              <a:ext cx="7938" cy="365125"/>
            </a:xfrm>
            <a:prstGeom prst="rect">
              <a:avLst/>
            </a:prstGeom>
            <a:solidFill>
              <a:srgbClr val="FBF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00" name="Rectangle 399"/>
            <p:cNvSpPr>
              <a:spLocks noChangeArrowheads="1"/>
            </p:cNvSpPr>
            <p:nvPr/>
          </p:nvSpPr>
          <p:spPr bwMode="auto">
            <a:xfrm>
              <a:off x="7116763" y="2209801"/>
              <a:ext cx="7938" cy="365125"/>
            </a:xfrm>
            <a:prstGeom prst="rect">
              <a:avLst/>
            </a:prstGeom>
            <a:solidFill>
              <a:srgbClr val="FBF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01" name="Rectangle 400"/>
            <p:cNvSpPr>
              <a:spLocks noChangeArrowheads="1"/>
            </p:cNvSpPr>
            <p:nvPr/>
          </p:nvSpPr>
          <p:spPr bwMode="auto">
            <a:xfrm>
              <a:off x="7124700" y="2209801"/>
              <a:ext cx="7938" cy="365125"/>
            </a:xfrm>
            <a:prstGeom prst="rect">
              <a:avLst/>
            </a:prstGeom>
            <a:solidFill>
              <a:srgbClr val="FAF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02" name="Rectangle 401"/>
            <p:cNvSpPr>
              <a:spLocks noChangeArrowheads="1"/>
            </p:cNvSpPr>
            <p:nvPr/>
          </p:nvSpPr>
          <p:spPr bwMode="auto">
            <a:xfrm>
              <a:off x="7132638" y="2209801"/>
              <a:ext cx="7938" cy="365125"/>
            </a:xfrm>
            <a:prstGeom prst="rect">
              <a:avLst/>
            </a:prstGeom>
            <a:solidFill>
              <a:srgbClr val="FA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03" name="Rectangle 402"/>
            <p:cNvSpPr>
              <a:spLocks noChangeArrowheads="1"/>
            </p:cNvSpPr>
            <p:nvPr/>
          </p:nvSpPr>
          <p:spPr bwMode="auto">
            <a:xfrm>
              <a:off x="7140575" y="2209801"/>
              <a:ext cx="14288" cy="365125"/>
            </a:xfrm>
            <a:prstGeom prst="rect">
              <a:avLst/>
            </a:prstGeom>
            <a:solidFill>
              <a:srgbClr val="F9E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04" name="Rectangle 403"/>
            <p:cNvSpPr>
              <a:spLocks noChangeArrowheads="1"/>
            </p:cNvSpPr>
            <p:nvPr/>
          </p:nvSpPr>
          <p:spPr bwMode="auto">
            <a:xfrm>
              <a:off x="7154863" y="2209801"/>
              <a:ext cx="7938" cy="365125"/>
            </a:xfrm>
            <a:prstGeom prst="rect">
              <a:avLst/>
            </a:prstGeom>
            <a:solidFill>
              <a:srgbClr val="F8E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05" name="Rectangle 404"/>
            <p:cNvSpPr>
              <a:spLocks noChangeArrowheads="1"/>
            </p:cNvSpPr>
            <p:nvPr/>
          </p:nvSpPr>
          <p:spPr bwMode="auto">
            <a:xfrm>
              <a:off x="7162800" y="2209801"/>
              <a:ext cx="7938" cy="365125"/>
            </a:xfrm>
            <a:prstGeom prst="rect">
              <a:avLst/>
            </a:prstGeom>
            <a:solidFill>
              <a:srgbClr val="F8EC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06" name="Rectangle 405"/>
            <p:cNvSpPr>
              <a:spLocks noChangeArrowheads="1"/>
            </p:cNvSpPr>
            <p:nvPr/>
          </p:nvSpPr>
          <p:spPr bwMode="auto">
            <a:xfrm>
              <a:off x="7170738" y="2209801"/>
              <a:ext cx="14288" cy="365125"/>
            </a:xfrm>
            <a:prstGeom prst="rect">
              <a:avLst/>
            </a:prstGeom>
            <a:solidFill>
              <a:srgbClr val="F7EB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07" name="Rectangle 406"/>
            <p:cNvSpPr>
              <a:spLocks noChangeArrowheads="1"/>
            </p:cNvSpPr>
            <p:nvPr/>
          </p:nvSpPr>
          <p:spPr bwMode="auto">
            <a:xfrm>
              <a:off x="7185025" y="2209801"/>
              <a:ext cx="7938" cy="365125"/>
            </a:xfrm>
            <a:prstGeom prst="rect">
              <a:avLst/>
            </a:prstGeom>
            <a:solidFill>
              <a:srgbClr val="F7EA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08" name="Rectangle 408"/>
            <p:cNvSpPr>
              <a:spLocks noChangeArrowheads="1"/>
            </p:cNvSpPr>
            <p:nvPr/>
          </p:nvSpPr>
          <p:spPr bwMode="auto">
            <a:xfrm>
              <a:off x="7192963" y="2209800"/>
              <a:ext cx="7938" cy="365125"/>
            </a:xfrm>
            <a:prstGeom prst="rect">
              <a:avLst/>
            </a:prstGeom>
            <a:solidFill>
              <a:srgbClr val="F6EA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09" name="Rectangle 409"/>
            <p:cNvSpPr>
              <a:spLocks noChangeArrowheads="1"/>
            </p:cNvSpPr>
            <p:nvPr/>
          </p:nvSpPr>
          <p:spPr bwMode="auto">
            <a:xfrm>
              <a:off x="7200901" y="2209800"/>
              <a:ext cx="7938" cy="365125"/>
            </a:xfrm>
            <a:prstGeom prst="rect">
              <a:avLst/>
            </a:prstGeom>
            <a:solidFill>
              <a:srgbClr val="F6E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10" name="Rectangle 410"/>
            <p:cNvSpPr>
              <a:spLocks noChangeArrowheads="1"/>
            </p:cNvSpPr>
            <p:nvPr/>
          </p:nvSpPr>
          <p:spPr bwMode="auto">
            <a:xfrm>
              <a:off x="7208838" y="2209800"/>
              <a:ext cx="7938" cy="365125"/>
            </a:xfrm>
            <a:prstGeom prst="rect">
              <a:avLst/>
            </a:prstGeom>
            <a:solidFill>
              <a:srgbClr val="F5E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11" name="Rectangle 411"/>
            <p:cNvSpPr>
              <a:spLocks noChangeArrowheads="1"/>
            </p:cNvSpPr>
            <p:nvPr/>
          </p:nvSpPr>
          <p:spPr bwMode="auto">
            <a:xfrm>
              <a:off x="7216776" y="2209800"/>
              <a:ext cx="6350" cy="365125"/>
            </a:xfrm>
            <a:prstGeom prst="rect">
              <a:avLst/>
            </a:prstGeom>
            <a:solidFill>
              <a:srgbClr val="F5E8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12" name="Rectangle 412"/>
            <p:cNvSpPr>
              <a:spLocks noChangeArrowheads="1"/>
            </p:cNvSpPr>
            <p:nvPr/>
          </p:nvSpPr>
          <p:spPr bwMode="auto">
            <a:xfrm>
              <a:off x="7223126" y="2209800"/>
              <a:ext cx="7938" cy="365125"/>
            </a:xfrm>
            <a:prstGeom prst="rect">
              <a:avLst/>
            </a:prstGeom>
            <a:solidFill>
              <a:srgbClr val="F5E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13" name="Rectangle 413"/>
            <p:cNvSpPr>
              <a:spLocks noChangeArrowheads="1"/>
            </p:cNvSpPr>
            <p:nvPr/>
          </p:nvSpPr>
          <p:spPr bwMode="auto">
            <a:xfrm>
              <a:off x="7231063" y="2209800"/>
              <a:ext cx="7938" cy="365125"/>
            </a:xfrm>
            <a:prstGeom prst="rect">
              <a:avLst/>
            </a:prstGeom>
            <a:solidFill>
              <a:srgbClr val="F4E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14" name="Rectangle 414"/>
            <p:cNvSpPr>
              <a:spLocks noChangeArrowheads="1"/>
            </p:cNvSpPr>
            <p:nvPr/>
          </p:nvSpPr>
          <p:spPr bwMode="auto">
            <a:xfrm>
              <a:off x="7239001" y="2209800"/>
              <a:ext cx="7938" cy="365125"/>
            </a:xfrm>
            <a:prstGeom prst="rect">
              <a:avLst/>
            </a:prstGeom>
            <a:solidFill>
              <a:srgbClr val="F3E6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15" name="Rectangle 415"/>
            <p:cNvSpPr>
              <a:spLocks noChangeArrowheads="1"/>
            </p:cNvSpPr>
            <p:nvPr/>
          </p:nvSpPr>
          <p:spPr bwMode="auto">
            <a:xfrm>
              <a:off x="7246938" y="2209800"/>
              <a:ext cx="7938" cy="365125"/>
            </a:xfrm>
            <a:prstGeom prst="rect">
              <a:avLst/>
            </a:prstGeom>
            <a:solidFill>
              <a:srgbClr val="F3E6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16" name="Rectangle 416"/>
            <p:cNvSpPr>
              <a:spLocks noChangeArrowheads="1"/>
            </p:cNvSpPr>
            <p:nvPr/>
          </p:nvSpPr>
          <p:spPr bwMode="auto">
            <a:xfrm>
              <a:off x="7254876" y="2209800"/>
              <a:ext cx="6350" cy="365125"/>
            </a:xfrm>
            <a:prstGeom prst="rect">
              <a:avLst/>
            </a:prstGeom>
            <a:solidFill>
              <a:srgbClr val="F2E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17" name="Rectangle 417"/>
            <p:cNvSpPr>
              <a:spLocks noChangeArrowheads="1"/>
            </p:cNvSpPr>
            <p:nvPr/>
          </p:nvSpPr>
          <p:spPr bwMode="auto">
            <a:xfrm>
              <a:off x="7261226" y="2209800"/>
              <a:ext cx="7938" cy="365125"/>
            </a:xfrm>
            <a:prstGeom prst="rect">
              <a:avLst/>
            </a:prstGeom>
            <a:solidFill>
              <a:srgbClr val="F2E5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18" name="Rectangle 418"/>
            <p:cNvSpPr>
              <a:spLocks noChangeArrowheads="1"/>
            </p:cNvSpPr>
            <p:nvPr/>
          </p:nvSpPr>
          <p:spPr bwMode="auto">
            <a:xfrm>
              <a:off x="7269163" y="2209800"/>
              <a:ext cx="7938" cy="365125"/>
            </a:xfrm>
            <a:prstGeom prst="rect">
              <a:avLst/>
            </a:prstGeom>
            <a:solidFill>
              <a:srgbClr val="F2E4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19" name="Rectangle 419"/>
            <p:cNvSpPr>
              <a:spLocks noChangeArrowheads="1"/>
            </p:cNvSpPr>
            <p:nvPr/>
          </p:nvSpPr>
          <p:spPr bwMode="auto">
            <a:xfrm>
              <a:off x="7277101" y="2209800"/>
              <a:ext cx="7938" cy="365125"/>
            </a:xfrm>
            <a:prstGeom prst="rect">
              <a:avLst/>
            </a:prstGeom>
            <a:solidFill>
              <a:srgbClr val="F1E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20" name="Rectangle 420"/>
            <p:cNvSpPr>
              <a:spLocks noChangeArrowheads="1"/>
            </p:cNvSpPr>
            <p:nvPr/>
          </p:nvSpPr>
          <p:spPr bwMode="auto">
            <a:xfrm>
              <a:off x="7285038" y="2209800"/>
              <a:ext cx="7938" cy="365125"/>
            </a:xfrm>
            <a:prstGeom prst="rect">
              <a:avLst/>
            </a:prstGeom>
            <a:solidFill>
              <a:srgbClr val="F1E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21" name="Rectangle 421"/>
            <p:cNvSpPr>
              <a:spLocks noChangeArrowheads="1"/>
            </p:cNvSpPr>
            <p:nvPr/>
          </p:nvSpPr>
          <p:spPr bwMode="auto">
            <a:xfrm>
              <a:off x="7292976" y="2209800"/>
              <a:ext cx="6350" cy="365125"/>
            </a:xfrm>
            <a:prstGeom prst="rect">
              <a:avLst/>
            </a:prstGeom>
            <a:solidFill>
              <a:srgbClr val="F0E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22" name="Rectangle 422"/>
            <p:cNvSpPr>
              <a:spLocks noChangeArrowheads="1"/>
            </p:cNvSpPr>
            <p:nvPr/>
          </p:nvSpPr>
          <p:spPr bwMode="auto">
            <a:xfrm>
              <a:off x="7299326" y="2209800"/>
              <a:ext cx="7938" cy="365125"/>
            </a:xfrm>
            <a:prstGeom prst="rect">
              <a:avLst/>
            </a:prstGeom>
            <a:solidFill>
              <a:srgbClr val="F0E1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23" name="Rectangle 423"/>
            <p:cNvSpPr>
              <a:spLocks noChangeArrowheads="1"/>
            </p:cNvSpPr>
            <p:nvPr/>
          </p:nvSpPr>
          <p:spPr bwMode="auto">
            <a:xfrm>
              <a:off x="7307263" y="2209800"/>
              <a:ext cx="7938" cy="365125"/>
            </a:xfrm>
            <a:prstGeom prst="rect">
              <a:avLst/>
            </a:prstGeom>
            <a:solidFill>
              <a:srgbClr val="F0E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24" name="Rectangle 424"/>
            <p:cNvSpPr>
              <a:spLocks noChangeArrowheads="1"/>
            </p:cNvSpPr>
            <p:nvPr/>
          </p:nvSpPr>
          <p:spPr bwMode="auto">
            <a:xfrm>
              <a:off x="7315201" y="2209800"/>
              <a:ext cx="15875" cy="365125"/>
            </a:xfrm>
            <a:prstGeom prst="rect">
              <a:avLst/>
            </a:prstGeom>
            <a:solidFill>
              <a:srgbClr val="EFE0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25" name="Rectangle 425"/>
            <p:cNvSpPr>
              <a:spLocks noChangeArrowheads="1"/>
            </p:cNvSpPr>
            <p:nvPr/>
          </p:nvSpPr>
          <p:spPr bwMode="auto">
            <a:xfrm>
              <a:off x="7331076" y="2209800"/>
              <a:ext cx="6350" cy="365125"/>
            </a:xfrm>
            <a:prstGeom prst="rect">
              <a:avLst/>
            </a:prstGeom>
            <a:solidFill>
              <a:srgbClr val="EED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26" name="Rectangle 426"/>
            <p:cNvSpPr>
              <a:spLocks noChangeArrowheads="1"/>
            </p:cNvSpPr>
            <p:nvPr/>
          </p:nvSpPr>
          <p:spPr bwMode="auto">
            <a:xfrm>
              <a:off x="7337426" y="2209800"/>
              <a:ext cx="7938" cy="365125"/>
            </a:xfrm>
            <a:prstGeom prst="rect">
              <a:avLst/>
            </a:prstGeom>
            <a:solidFill>
              <a:srgbClr val="EDDE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27" name="Rectangle 427"/>
            <p:cNvSpPr>
              <a:spLocks noChangeArrowheads="1"/>
            </p:cNvSpPr>
            <p:nvPr/>
          </p:nvSpPr>
          <p:spPr bwMode="auto">
            <a:xfrm>
              <a:off x="7345363" y="2209800"/>
              <a:ext cx="7938" cy="365125"/>
            </a:xfrm>
            <a:prstGeom prst="rect">
              <a:avLst/>
            </a:prstGeom>
            <a:solidFill>
              <a:srgbClr val="EDDE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28" name="Rectangle 428"/>
            <p:cNvSpPr>
              <a:spLocks noChangeArrowheads="1"/>
            </p:cNvSpPr>
            <p:nvPr/>
          </p:nvSpPr>
          <p:spPr bwMode="auto">
            <a:xfrm>
              <a:off x="7353301" y="2209800"/>
              <a:ext cx="7938" cy="365125"/>
            </a:xfrm>
            <a:prstGeom prst="rect">
              <a:avLst/>
            </a:prstGeom>
            <a:solidFill>
              <a:srgbClr val="EDD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29" name="Rectangle 429"/>
            <p:cNvSpPr>
              <a:spLocks noChangeArrowheads="1"/>
            </p:cNvSpPr>
            <p:nvPr/>
          </p:nvSpPr>
          <p:spPr bwMode="auto">
            <a:xfrm>
              <a:off x="7361238" y="2209800"/>
              <a:ext cx="14288" cy="365125"/>
            </a:xfrm>
            <a:prstGeom prst="rect">
              <a:avLst/>
            </a:prstGeom>
            <a:solidFill>
              <a:srgbClr val="ECD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30" name="Rectangle 430"/>
            <p:cNvSpPr>
              <a:spLocks noChangeArrowheads="1"/>
            </p:cNvSpPr>
            <p:nvPr/>
          </p:nvSpPr>
          <p:spPr bwMode="auto">
            <a:xfrm>
              <a:off x="7375526" y="2209800"/>
              <a:ext cx="7938" cy="365125"/>
            </a:xfrm>
            <a:prstGeom prst="rect">
              <a:avLst/>
            </a:prstGeom>
            <a:solidFill>
              <a:srgbClr val="ECD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31" name="Rectangle 431"/>
            <p:cNvSpPr>
              <a:spLocks noChangeArrowheads="1"/>
            </p:cNvSpPr>
            <p:nvPr/>
          </p:nvSpPr>
          <p:spPr bwMode="auto">
            <a:xfrm>
              <a:off x="7383463" y="2209800"/>
              <a:ext cx="15875" cy="365125"/>
            </a:xfrm>
            <a:prstGeom prst="rect">
              <a:avLst/>
            </a:prstGeom>
            <a:solidFill>
              <a:srgbClr val="EB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32" name="Rectangle 432"/>
            <p:cNvSpPr>
              <a:spLocks noChangeArrowheads="1"/>
            </p:cNvSpPr>
            <p:nvPr/>
          </p:nvSpPr>
          <p:spPr bwMode="auto">
            <a:xfrm>
              <a:off x="7399338" y="2209800"/>
              <a:ext cx="7938" cy="365125"/>
            </a:xfrm>
            <a:prstGeom prst="rect">
              <a:avLst/>
            </a:prstGeom>
            <a:solidFill>
              <a:srgbClr val="EAD9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33" name="Rectangle 433"/>
            <p:cNvSpPr>
              <a:spLocks noChangeArrowheads="1"/>
            </p:cNvSpPr>
            <p:nvPr/>
          </p:nvSpPr>
          <p:spPr bwMode="auto">
            <a:xfrm>
              <a:off x="7407276" y="2209800"/>
              <a:ext cx="6350" cy="365125"/>
            </a:xfrm>
            <a:prstGeom prst="rect">
              <a:avLst/>
            </a:prstGeom>
            <a:solidFill>
              <a:srgbClr val="EAD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34" name="Rectangle 434"/>
            <p:cNvSpPr>
              <a:spLocks noChangeArrowheads="1"/>
            </p:cNvSpPr>
            <p:nvPr/>
          </p:nvSpPr>
          <p:spPr bwMode="auto">
            <a:xfrm>
              <a:off x="7413626" y="2209800"/>
              <a:ext cx="7938" cy="365125"/>
            </a:xfrm>
            <a:prstGeom prst="rect">
              <a:avLst/>
            </a:prstGeom>
            <a:solidFill>
              <a:srgbClr val="E9D8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35" name="Rectangle 435"/>
            <p:cNvSpPr>
              <a:spLocks noChangeArrowheads="1"/>
            </p:cNvSpPr>
            <p:nvPr/>
          </p:nvSpPr>
          <p:spPr bwMode="auto">
            <a:xfrm>
              <a:off x="7421563" y="2209800"/>
              <a:ext cx="7938" cy="365125"/>
            </a:xfrm>
            <a:prstGeom prst="rect">
              <a:avLst/>
            </a:prstGeom>
            <a:solidFill>
              <a:srgbClr val="E9D8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36" name="Rectangle 436"/>
            <p:cNvSpPr>
              <a:spLocks noChangeArrowheads="1"/>
            </p:cNvSpPr>
            <p:nvPr/>
          </p:nvSpPr>
          <p:spPr bwMode="auto">
            <a:xfrm>
              <a:off x="6751638" y="2209800"/>
              <a:ext cx="677863" cy="365125"/>
            </a:xfrm>
            <a:prstGeom prst="rect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37" name="Rectangle 437"/>
            <p:cNvSpPr>
              <a:spLocks noChangeArrowheads="1"/>
            </p:cNvSpPr>
            <p:nvPr/>
          </p:nvSpPr>
          <p:spPr bwMode="auto">
            <a:xfrm>
              <a:off x="6827838" y="2278063"/>
              <a:ext cx="441699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Annotation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8" name="Line 438"/>
            <p:cNvSpPr>
              <a:spLocks noChangeShapeType="1"/>
            </p:cNvSpPr>
            <p:nvPr/>
          </p:nvSpPr>
          <p:spPr bwMode="auto">
            <a:xfrm>
              <a:off x="6751638" y="2438400"/>
              <a:ext cx="677863" cy="0"/>
            </a:xfrm>
            <a:prstGeom prst="line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39" name="Rectangle 439"/>
            <p:cNvSpPr>
              <a:spLocks noChangeArrowheads="1"/>
            </p:cNvSpPr>
            <p:nvPr/>
          </p:nvSpPr>
          <p:spPr bwMode="auto">
            <a:xfrm>
              <a:off x="4473576" y="730250"/>
              <a:ext cx="1263650" cy="769938"/>
            </a:xfrm>
            <a:prstGeom prst="rect">
              <a:avLst/>
            </a:prstGeom>
            <a:solidFill>
              <a:srgbClr val="C0BF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40" name="Rectangle 440"/>
            <p:cNvSpPr>
              <a:spLocks noChangeArrowheads="1"/>
            </p:cNvSpPr>
            <p:nvPr/>
          </p:nvSpPr>
          <p:spPr bwMode="auto">
            <a:xfrm>
              <a:off x="4473576" y="730250"/>
              <a:ext cx="1263650" cy="769938"/>
            </a:xfrm>
            <a:prstGeom prst="rect">
              <a:avLst/>
            </a:prstGeom>
            <a:noFill/>
            <a:ln w="5" cap="sq">
              <a:solidFill>
                <a:srgbClr val="C0BF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41" name="Rectangle 441"/>
            <p:cNvSpPr>
              <a:spLocks noChangeArrowheads="1"/>
            </p:cNvSpPr>
            <p:nvPr/>
          </p:nvSpPr>
          <p:spPr bwMode="auto">
            <a:xfrm>
              <a:off x="4449763" y="708025"/>
              <a:ext cx="663575" cy="769938"/>
            </a:xfrm>
            <a:prstGeom prst="rect">
              <a:avLst/>
            </a:prstGeom>
            <a:solidFill>
              <a:srgbClr val="FCF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42" name="Rectangle 442"/>
            <p:cNvSpPr>
              <a:spLocks noChangeArrowheads="1"/>
            </p:cNvSpPr>
            <p:nvPr/>
          </p:nvSpPr>
          <p:spPr bwMode="auto">
            <a:xfrm>
              <a:off x="5113338" y="708025"/>
              <a:ext cx="30163" cy="769938"/>
            </a:xfrm>
            <a:prstGeom prst="rect">
              <a:avLst/>
            </a:prstGeom>
            <a:solidFill>
              <a:srgbClr val="FBF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43" name="Rectangle 443"/>
            <p:cNvSpPr>
              <a:spLocks noChangeArrowheads="1"/>
            </p:cNvSpPr>
            <p:nvPr/>
          </p:nvSpPr>
          <p:spPr bwMode="auto">
            <a:xfrm>
              <a:off x="5143501" y="708025"/>
              <a:ext cx="30163" cy="769938"/>
            </a:xfrm>
            <a:prstGeom prst="rect">
              <a:avLst/>
            </a:prstGeom>
            <a:solidFill>
              <a:srgbClr val="FAF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44" name="Rectangle 444"/>
            <p:cNvSpPr>
              <a:spLocks noChangeArrowheads="1"/>
            </p:cNvSpPr>
            <p:nvPr/>
          </p:nvSpPr>
          <p:spPr bwMode="auto">
            <a:xfrm>
              <a:off x="5173663" y="708025"/>
              <a:ext cx="30163" cy="769938"/>
            </a:xfrm>
            <a:prstGeom prst="rect">
              <a:avLst/>
            </a:prstGeom>
            <a:solidFill>
              <a:srgbClr val="FAE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45" name="Rectangle 445"/>
            <p:cNvSpPr>
              <a:spLocks noChangeArrowheads="1"/>
            </p:cNvSpPr>
            <p:nvPr/>
          </p:nvSpPr>
          <p:spPr bwMode="auto">
            <a:xfrm>
              <a:off x="5203826" y="708025"/>
              <a:ext cx="31750" cy="769938"/>
            </a:xfrm>
            <a:prstGeom prst="rect">
              <a:avLst/>
            </a:prstGeom>
            <a:solidFill>
              <a:srgbClr val="F8E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46" name="Rectangle 446"/>
            <p:cNvSpPr>
              <a:spLocks noChangeArrowheads="1"/>
            </p:cNvSpPr>
            <p:nvPr/>
          </p:nvSpPr>
          <p:spPr bwMode="auto">
            <a:xfrm>
              <a:off x="5235576" y="708025"/>
              <a:ext cx="30163" cy="769938"/>
            </a:xfrm>
            <a:prstGeom prst="rect">
              <a:avLst/>
            </a:prstGeom>
            <a:solidFill>
              <a:srgbClr val="F7EB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47" name="Rectangle 447"/>
            <p:cNvSpPr>
              <a:spLocks noChangeArrowheads="1"/>
            </p:cNvSpPr>
            <p:nvPr/>
          </p:nvSpPr>
          <p:spPr bwMode="auto">
            <a:xfrm>
              <a:off x="5265738" y="708025"/>
              <a:ext cx="38100" cy="769938"/>
            </a:xfrm>
            <a:prstGeom prst="rect">
              <a:avLst/>
            </a:prstGeom>
            <a:solidFill>
              <a:srgbClr val="F6EA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48" name="Rectangle 448"/>
            <p:cNvSpPr>
              <a:spLocks noChangeArrowheads="1"/>
            </p:cNvSpPr>
            <p:nvPr/>
          </p:nvSpPr>
          <p:spPr bwMode="auto">
            <a:xfrm>
              <a:off x="5303838" y="708025"/>
              <a:ext cx="30163" cy="769938"/>
            </a:xfrm>
            <a:prstGeom prst="rect">
              <a:avLst/>
            </a:prstGeom>
            <a:solidFill>
              <a:srgbClr val="F5E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49" name="Rectangle 449"/>
            <p:cNvSpPr>
              <a:spLocks noChangeArrowheads="1"/>
            </p:cNvSpPr>
            <p:nvPr/>
          </p:nvSpPr>
          <p:spPr bwMode="auto">
            <a:xfrm>
              <a:off x="5334001" y="708025"/>
              <a:ext cx="38100" cy="769938"/>
            </a:xfrm>
            <a:prstGeom prst="rect">
              <a:avLst/>
            </a:prstGeom>
            <a:solidFill>
              <a:srgbClr val="F4E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50" name="Rectangle 450"/>
            <p:cNvSpPr>
              <a:spLocks noChangeArrowheads="1"/>
            </p:cNvSpPr>
            <p:nvPr/>
          </p:nvSpPr>
          <p:spPr bwMode="auto">
            <a:xfrm>
              <a:off x="5372101" y="708025"/>
              <a:ext cx="38100" cy="769938"/>
            </a:xfrm>
            <a:prstGeom prst="rect">
              <a:avLst/>
            </a:prstGeom>
            <a:solidFill>
              <a:srgbClr val="F3E6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51" name="Rectangle 451"/>
            <p:cNvSpPr>
              <a:spLocks noChangeArrowheads="1"/>
            </p:cNvSpPr>
            <p:nvPr/>
          </p:nvSpPr>
          <p:spPr bwMode="auto">
            <a:xfrm>
              <a:off x="5410201" y="708025"/>
              <a:ext cx="30163" cy="769938"/>
            </a:xfrm>
            <a:prstGeom prst="rect">
              <a:avLst/>
            </a:prstGeom>
            <a:solidFill>
              <a:srgbClr val="F2E4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52" name="Rectangle 452"/>
            <p:cNvSpPr>
              <a:spLocks noChangeArrowheads="1"/>
            </p:cNvSpPr>
            <p:nvPr/>
          </p:nvSpPr>
          <p:spPr bwMode="auto">
            <a:xfrm>
              <a:off x="5440363" y="708025"/>
              <a:ext cx="30163" cy="769938"/>
            </a:xfrm>
            <a:prstGeom prst="rect">
              <a:avLst/>
            </a:prstGeom>
            <a:solidFill>
              <a:srgbClr val="F1E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53" name="Rectangle 453"/>
            <p:cNvSpPr>
              <a:spLocks noChangeArrowheads="1"/>
            </p:cNvSpPr>
            <p:nvPr/>
          </p:nvSpPr>
          <p:spPr bwMode="auto">
            <a:xfrm>
              <a:off x="5470526" y="708025"/>
              <a:ext cx="31750" cy="769938"/>
            </a:xfrm>
            <a:prstGeom prst="rect">
              <a:avLst/>
            </a:prstGeom>
            <a:solidFill>
              <a:srgbClr val="F0E1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54" name="Rectangle 454"/>
            <p:cNvSpPr>
              <a:spLocks noChangeArrowheads="1"/>
            </p:cNvSpPr>
            <p:nvPr/>
          </p:nvSpPr>
          <p:spPr bwMode="auto">
            <a:xfrm>
              <a:off x="5502276" y="708025"/>
              <a:ext cx="38100" cy="769938"/>
            </a:xfrm>
            <a:prstGeom prst="rect">
              <a:avLst/>
            </a:prstGeom>
            <a:solidFill>
              <a:srgbClr val="EFE0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55" name="Rectangle 455"/>
            <p:cNvSpPr>
              <a:spLocks noChangeArrowheads="1"/>
            </p:cNvSpPr>
            <p:nvPr/>
          </p:nvSpPr>
          <p:spPr bwMode="auto">
            <a:xfrm>
              <a:off x="5540376" y="708025"/>
              <a:ext cx="30163" cy="769938"/>
            </a:xfrm>
            <a:prstGeom prst="rect">
              <a:avLst/>
            </a:prstGeom>
            <a:solidFill>
              <a:srgbClr val="EEDF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56" name="Rectangle 456"/>
            <p:cNvSpPr>
              <a:spLocks noChangeArrowheads="1"/>
            </p:cNvSpPr>
            <p:nvPr/>
          </p:nvSpPr>
          <p:spPr bwMode="auto">
            <a:xfrm>
              <a:off x="5570538" y="708025"/>
              <a:ext cx="38100" cy="769938"/>
            </a:xfrm>
            <a:prstGeom prst="rect">
              <a:avLst/>
            </a:prstGeom>
            <a:solidFill>
              <a:srgbClr val="EDD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57" name="Rectangle 457"/>
            <p:cNvSpPr>
              <a:spLocks noChangeArrowheads="1"/>
            </p:cNvSpPr>
            <p:nvPr/>
          </p:nvSpPr>
          <p:spPr bwMode="auto">
            <a:xfrm>
              <a:off x="5608638" y="708025"/>
              <a:ext cx="38100" cy="769938"/>
            </a:xfrm>
            <a:prstGeom prst="rect">
              <a:avLst/>
            </a:prstGeom>
            <a:solidFill>
              <a:srgbClr val="ECD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58" name="Rectangle 458"/>
            <p:cNvSpPr>
              <a:spLocks noChangeArrowheads="1"/>
            </p:cNvSpPr>
            <p:nvPr/>
          </p:nvSpPr>
          <p:spPr bwMode="auto">
            <a:xfrm>
              <a:off x="5646738" y="708025"/>
              <a:ext cx="30163" cy="769938"/>
            </a:xfrm>
            <a:prstGeom prst="rect">
              <a:avLst/>
            </a:prstGeom>
            <a:solidFill>
              <a:srgbClr val="EBD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59" name="Rectangle 459"/>
            <p:cNvSpPr>
              <a:spLocks noChangeArrowheads="1"/>
            </p:cNvSpPr>
            <p:nvPr/>
          </p:nvSpPr>
          <p:spPr bwMode="auto">
            <a:xfrm>
              <a:off x="5676901" y="708025"/>
              <a:ext cx="30163" cy="769938"/>
            </a:xfrm>
            <a:prstGeom prst="rect">
              <a:avLst/>
            </a:prstGeom>
            <a:solidFill>
              <a:srgbClr val="E9D8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60" name="Rectangle 460"/>
            <p:cNvSpPr>
              <a:spLocks noChangeArrowheads="1"/>
            </p:cNvSpPr>
            <p:nvPr/>
          </p:nvSpPr>
          <p:spPr bwMode="auto">
            <a:xfrm>
              <a:off x="5707063" y="708025"/>
              <a:ext cx="7938" cy="769938"/>
            </a:xfrm>
            <a:prstGeom prst="rect">
              <a:avLst/>
            </a:prstGeom>
            <a:solidFill>
              <a:srgbClr val="E8D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61" name="Rectangle 461"/>
            <p:cNvSpPr>
              <a:spLocks noChangeArrowheads="1"/>
            </p:cNvSpPr>
            <p:nvPr/>
          </p:nvSpPr>
          <p:spPr bwMode="auto">
            <a:xfrm>
              <a:off x="4449763" y="708025"/>
              <a:ext cx="1265238" cy="769938"/>
            </a:xfrm>
            <a:prstGeom prst="rect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62" name="Rectangle 462"/>
            <p:cNvSpPr>
              <a:spLocks noChangeArrowheads="1"/>
            </p:cNvSpPr>
            <p:nvPr/>
          </p:nvSpPr>
          <p:spPr bwMode="auto">
            <a:xfrm>
              <a:off x="4694238" y="776288"/>
              <a:ext cx="666026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NGDS_Resource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3" name="Line 463"/>
            <p:cNvSpPr>
              <a:spLocks noChangeShapeType="1"/>
            </p:cNvSpPr>
            <p:nvPr/>
          </p:nvSpPr>
          <p:spPr bwMode="auto">
            <a:xfrm>
              <a:off x="4449763" y="936625"/>
              <a:ext cx="1265238" cy="0"/>
            </a:xfrm>
            <a:prstGeom prst="line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64" name="Rectangle 464"/>
            <p:cNvSpPr>
              <a:spLocks noChangeArrowheads="1"/>
            </p:cNvSpPr>
            <p:nvPr/>
          </p:nvSpPr>
          <p:spPr bwMode="auto">
            <a:xfrm>
              <a:off x="4487863" y="966788"/>
              <a:ext cx="72168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+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5" name="Rectangle 465"/>
            <p:cNvSpPr>
              <a:spLocks noChangeArrowheads="1"/>
            </p:cNvSpPr>
            <p:nvPr/>
          </p:nvSpPr>
          <p:spPr bwMode="auto">
            <a:xfrm>
              <a:off x="4648201" y="966788"/>
              <a:ext cx="648636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itemURI  :anyURI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6" name="Rectangle 466"/>
            <p:cNvSpPr>
              <a:spLocks noChangeArrowheads="1"/>
            </p:cNvSpPr>
            <p:nvPr/>
          </p:nvSpPr>
          <p:spPr bwMode="auto">
            <a:xfrm>
              <a:off x="4487863" y="1089025"/>
              <a:ext cx="72168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+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7" name="Rectangle 467"/>
            <p:cNvSpPr>
              <a:spLocks noChangeArrowheads="1"/>
            </p:cNvSpPr>
            <p:nvPr/>
          </p:nvSpPr>
          <p:spPr bwMode="auto">
            <a:xfrm>
              <a:off x="4648201" y="1089025"/>
              <a:ext cx="575357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itemType  :term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8" name="Rectangle 468"/>
            <p:cNvSpPr>
              <a:spLocks noChangeArrowheads="1"/>
            </p:cNvSpPr>
            <p:nvPr/>
          </p:nvSpPr>
          <p:spPr bwMode="auto">
            <a:xfrm>
              <a:off x="4487863" y="1211263"/>
              <a:ext cx="72168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+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9" name="Rectangle 469"/>
            <p:cNvSpPr>
              <a:spLocks noChangeArrowheads="1"/>
            </p:cNvSpPr>
            <p:nvPr/>
          </p:nvSpPr>
          <p:spPr bwMode="auto">
            <a:xfrm>
              <a:off x="4648201" y="1211263"/>
              <a:ext cx="629821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source  :longText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0" name="Rectangle 470"/>
            <p:cNvSpPr>
              <a:spLocks noChangeArrowheads="1"/>
            </p:cNvSpPr>
            <p:nvPr/>
          </p:nvSpPr>
          <p:spPr bwMode="auto">
            <a:xfrm>
              <a:off x="4487863" y="1333500"/>
              <a:ext cx="72168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+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1" name="Rectangle 471"/>
            <p:cNvSpPr>
              <a:spLocks noChangeArrowheads="1"/>
            </p:cNvSpPr>
            <p:nvPr/>
          </p:nvSpPr>
          <p:spPr bwMode="auto">
            <a:xfrm>
              <a:off x="4648201" y="1333500"/>
              <a:ext cx="806883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relatedItem  :link [0..*]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1" name="Line 680"/>
            <p:cNvSpPr>
              <a:spLocks noChangeShapeType="1"/>
            </p:cNvSpPr>
            <p:nvPr/>
          </p:nvSpPr>
          <p:spPr bwMode="auto">
            <a:xfrm flipV="1">
              <a:off x="6035675" y="1866900"/>
              <a:ext cx="0" cy="342900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72" name="Line 681"/>
            <p:cNvSpPr>
              <a:spLocks noChangeShapeType="1"/>
            </p:cNvSpPr>
            <p:nvPr/>
          </p:nvSpPr>
          <p:spPr bwMode="auto">
            <a:xfrm flipV="1">
              <a:off x="5083175" y="1485900"/>
              <a:ext cx="0" cy="381000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73" name="Freeform 682"/>
            <p:cNvSpPr>
              <a:spLocks/>
            </p:cNvSpPr>
            <p:nvPr/>
          </p:nvSpPr>
          <p:spPr bwMode="auto">
            <a:xfrm>
              <a:off x="5037138" y="1485900"/>
              <a:ext cx="90488" cy="120650"/>
            </a:xfrm>
            <a:custGeom>
              <a:avLst/>
              <a:gdLst>
                <a:gd name="T0" fmla="*/ 57 w 57"/>
                <a:gd name="T1" fmla="*/ 76 h 76"/>
                <a:gd name="T2" fmla="*/ 0 w 57"/>
                <a:gd name="T3" fmla="*/ 76 h 76"/>
                <a:gd name="T4" fmla="*/ 29 w 57"/>
                <a:gd name="T5" fmla="*/ 0 h 76"/>
                <a:gd name="T6" fmla="*/ 57 w 57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6">
                  <a:moveTo>
                    <a:pt x="57" y="76"/>
                  </a:moveTo>
                  <a:lnTo>
                    <a:pt x="0" y="76"/>
                  </a:lnTo>
                  <a:lnTo>
                    <a:pt x="29" y="0"/>
                  </a:lnTo>
                  <a:lnTo>
                    <a:pt x="57" y="76"/>
                  </a:lnTo>
                  <a:close/>
                </a:path>
              </a:pathLst>
            </a:custGeom>
            <a:solidFill>
              <a:srgbClr val="FCF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74" name="Freeform 683"/>
            <p:cNvSpPr>
              <a:spLocks/>
            </p:cNvSpPr>
            <p:nvPr/>
          </p:nvSpPr>
          <p:spPr bwMode="auto">
            <a:xfrm>
              <a:off x="5037138" y="1485900"/>
              <a:ext cx="90488" cy="120650"/>
            </a:xfrm>
            <a:custGeom>
              <a:avLst/>
              <a:gdLst>
                <a:gd name="T0" fmla="*/ 57 w 57"/>
                <a:gd name="T1" fmla="*/ 76 h 76"/>
                <a:gd name="T2" fmla="*/ 0 w 57"/>
                <a:gd name="T3" fmla="*/ 76 h 76"/>
                <a:gd name="T4" fmla="*/ 29 w 57"/>
                <a:gd name="T5" fmla="*/ 0 h 76"/>
                <a:gd name="T6" fmla="*/ 57 w 57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6">
                  <a:moveTo>
                    <a:pt x="57" y="76"/>
                  </a:moveTo>
                  <a:lnTo>
                    <a:pt x="0" y="76"/>
                  </a:lnTo>
                  <a:lnTo>
                    <a:pt x="29" y="0"/>
                  </a:lnTo>
                  <a:lnTo>
                    <a:pt x="57" y="76"/>
                  </a:lnTo>
                  <a:close/>
                </a:path>
              </a:pathLst>
            </a:cu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75" name="Line 684"/>
            <p:cNvSpPr>
              <a:spLocks noChangeShapeType="1"/>
            </p:cNvSpPr>
            <p:nvPr/>
          </p:nvSpPr>
          <p:spPr bwMode="auto">
            <a:xfrm>
              <a:off x="4892675" y="2392363"/>
              <a:ext cx="762000" cy="0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76" name="Freeform 685"/>
            <p:cNvSpPr>
              <a:spLocks noEditPoints="1"/>
            </p:cNvSpPr>
            <p:nvPr/>
          </p:nvSpPr>
          <p:spPr bwMode="auto">
            <a:xfrm>
              <a:off x="5540375" y="2346325"/>
              <a:ext cx="114300" cy="92075"/>
            </a:xfrm>
            <a:custGeom>
              <a:avLst/>
              <a:gdLst>
                <a:gd name="T0" fmla="*/ 72 w 72"/>
                <a:gd name="T1" fmla="*/ 29 h 58"/>
                <a:gd name="T2" fmla="*/ 0 w 72"/>
                <a:gd name="T3" fmla="*/ 58 h 58"/>
                <a:gd name="T4" fmla="*/ 72 w 72"/>
                <a:gd name="T5" fmla="*/ 29 h 58"/>
                <a:gd name="T6" fmla="*/ 0 w 72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58">
                  <a:moveTo>
                    <a:pt x="72" y="29"/>
                  </a:moveTo>
                  <a:lnTo>
                    <a:pt x="0" y="58"/>
                  </a:lnTo>
                  <a:moveTo>
                    <a:pt x="72" y="29"/>
                  </a:moveTo>
                  <a:lnTo>
                    <a:pt x="0" y="0"/>
                  </a:lnTo>
                </a:path>
              </a:pathLst>
            </a:cu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77" name="Rectangle 686"/>
            <p:cNvSpPr>
              <a:spLocks noChangeArrowheads="1"/>
            </p:cNvSpPr>
            <p:nvPr/>
          </p:nvSpPr>
          <p:spPr bwMode="auto">
            <a:xfrm>
              <a:off x="5181600" y="2071688"/>
              <a:ext cx="593859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+documentation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8" name="Rectangle 687"/>
            <p:cNvSpPr>
              <a:spLocks noChangeArrowheads="1"/>
            </p:cNvSpPr>
            <p:nvPr/>
          </p:nvSpPr>
          <p:spPr bwMode="auto">
            <a:xfrm>
              <a:off x="5426075" y="2460625"/>
              <a:ext cx="125206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1..*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1" name="Line 690"/>
            <p:cNvSpPr>
              <a:spLocks noChangeShapeType="1"/>
            </p:cNvSpPr>
            <p:nvPr/>
          </p:nvSpPr>
          <p:spPr bwMode="auto">
            <a:xfrm flipV="1">
              <a:off x="4054475" y="1866900"/>
              <a:ext cx="0" cy="258763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82" name="Line 691"/>
            <p:cNvSpPr>
              <a:spLocks noChangeShapeType="1"/>
            </p:cNvSpPr>
            <p:nvPr/>
          </p:nvSpPr>
          <p:spPr bwMode="auto">
            <a:xfrm>
              <a:off x="4054475" y="1866900"/>
              <a:ext cx="1028700" cy="0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83" name="Line 692"/>
            <p:cNvSpPr>
              <a:spLocks noChangeShapeType="1"/>
            </p:cNvSpPr>
            <p:nvPr/>
          </p:nvSpPr>
          <p:spPr bwMode="auto">
            <a:xfrm flipV="1">
              <a:off x="7094538" y="1866900"/>
              <a:ext cx="0" cy="342900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84" name="Line 693"/>
            <p:cNvSpPr>
              <a:spLocks noChangeShapeType="1"/>
            </p:cNvSpPr>
            <p:nvPr/>
          </p:nvSpPr>
          <p:spPr bwMode="auto">
            <a:xfrm flipH="1">
              <a:off x="5083175" y="1866900"/>
              <a:ext cx="2011363" cy="0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85" name="Line 694"/>
            <p:cNvSpPr>
              <a:spLocks noChangeShapeType="1"/>
            </p:cNvSpPr>
            <p:nvPr/>
          </p:nvSpPr>
          <p:spPr bwMode="auto">
            <a:xfrm>
              <a:off x="5722938" y="1187450"/>
              <a:ext cx="1554163" cy="228600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86" name="Line 695"/>
            <p:cNvSpPr>
              <a:spLocks noChangeShapeType="1"/>
            </p:cNvSpPr>
            <p:nvPr/>
          </p:nvSpPr>
          <p:spPr bwMode="auto">
            <a:xfrm>
              <a:off x="7277100" y="1416050"/>
              <a:ext cx="0" cy="793750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87" name="Freeform 696"/>
            <p:cNvSpPr>
              <a:spLocks noEditPoints="1"/>
            </p:cNvSpPr>
            <p:nvPr/>
          </p:nvSpPr>
          <p:spPr bwMode="auto">
            <a:xfrm>
              <a:off x="7231063" y="2095500"/>
              <a:ext cx="92075" cy="114300"/>
            </a:xfrm>
            <a:custGeom>
              <a:avLst/>
              <a:gdLst>
                <a:gd name="T0" fmla="*/ 29 w 58"/>
                <a:gd name="T1" fmla="*/ 72 h 72"/>
                <a:gd name="T2" fmla="*/ 0 w 58"/>
                <a:gd name="T3" fmla="*/ 0 h 72"/>
                <a:gd name="T4" fmla="*/ 29 w 58"/>
                <a:gd name="T5" fmla="*/ 72 h 72"/>
                <a:gd name="T6" fmla="*/ 58 w 58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72">
                  <a:moveTo>
                    <a:pt x="29" y="72"/>
                  </a:moveTo>
                  <a:lnTo>
                    <a:pt x="0" y="0"/>
                  </a:lnTo>
                  <a:moveTo>
                    <a:pt x="29" y="72"/>
                  </a:moveTo>
                  <a:lnTo>
                    <a:pt x="58" y="0"/>
                  </a:lnTo>
                </a:path>
              </a:pathLst>
            </a:cu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88" name="Freeform 697"/>
            <p:cNvSpPr>
              <a:spLocks noEditPoints="1"/>
            </p:cNvSpPr>
            <p:nvPr/>
          </p:nvSpPr>
          <p:spPr bwMode="auto">
            <a:xfrm>
              <a:off x="5722938" y="1157288"/>
              <a:ext cx="122238" cy="92075"/>
            </a:xfrm>
            <a:custGeom>
              <a:avLst/>
              <a:gdLst>
                <a:gd name="T0" fmla="*/ 0 w 77"/>
                <a:gd name="T1" fmla="*/ 19 h 58"/>
                <a:gd name="T2" fmla="*/ 67 w 77"/>
                <a:gd name="T3" fmla="*/ 58 h 58"/>
                <a:gd name="T4" fmla="*/ 0 w 77"/>
                <a:gd name="T5" fmla="*/ 19 h 58"/>
                <a:gd name="T6" fmla="*/ 77 w 77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8">
                  <a:moveTo>
                    <a:pt x="0" y="19"/>
                  </a:moveTo>
                  <a:lnTo>
                    <a:pt x="67" y="58"/>
                  </a:lnTo>
                  <a:moveTo>
                    <a:pt x="0" y="19"/>
                  </a:moveTo>
                  <a:lnTo>
                    <a:pt x="77" y="0"/>
                  </a:lnTo>
                </a:path>
              </a:pathLst>
            </a:cu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89" name="Rectangle 698"/>
            <p:cNvSpPr>
              <a:spLocks noChangeArrowheads="1"/>
            </p:cNvSpPr>
            <p:nvPr/>
          </p:nvSpPr>
          <p:spPr bwMode="auto">
            <a:xfrm>
              <a:off x="5745163" y="1028700"/>
              <a:ext cx="312146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+subject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0" name="Rectangle 699"/>
            <p:cNvSpPr>
              <a:spLocks noChangeArrowheads="1"/>
            </p:cNvSpPr>
            <p:nvPr/>
          </p:nvSpPr>
          <p:spPr bwMode="auto">
            <a:xfrm>
              <a:off x="5867400" y="1279525"/>
              <a:ext cx="46083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1" name="Rectangle 700"/>
            <p:cNvSpPr>
              <a:spLocks noChangeArrowheads="1"/>
            </p:cNvSpPr>
            <p:nvPr/>
          </p:nvSpPr>
          <p:spPr bwMode="auto">
            <a:xfrm>
              <a:off x="6507163" y="2071688"/>
              <a:ext cx="436482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+annotation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2" name="Rectangle 701"/>
            <p:cNvSpPr>
              <a:spLocks noChangeArrowheads="1"/>
            </p:cNvSpPr>
            <p:nvPr/>
          </p:nvSpPr>
          <p:spPr bwMode="auto">
            <a:xfrm>
              <a:off x="7337425" y="2049463"/>
              <a:ext cx="125206" cy="1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0..*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19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2" name="Group 2731"/>
          <p:cNvGrpSpPr/>
          <p:nvPr/>
        </p:nvGrpSpPr>
        <p:grpSpPr>
          <a:xfrm>
            <a:off x="900360" y="1150307"/>
            <a:ext cx="7151984" cy="5250493"/>
            <a:chOff x="419100" y="2125663"/>
            <a:chExt cx="5604994" cy="4114800"/>
          </a:xfrm>
        </p:grpSpPr>
        <p:sp>
          <p:nvSpPr>
            <p:cNvPr id="2537" name="Rectangle 11"/>
            <p:cNvSpPr>
              <a:spLocks noChangeArrowheads="1"/>
            </p:cNvSpPr>
            <p:nvPr/>
          </p:nvSpPr>
          <p:spPr bwMode="auto">
            <a:xfrm>
              <a:off x="1485900" y="3405188"/>
              <a:ext cx="1181100" cy="481013"/>
            </a:xfrm>
            <a:prstGeom prst="rect">
              <a:avLst/>
            </a:prstGeom>
            <a:solidFill>
              <a:srgbClr val="C0BF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38" name="Rectangle 12"/>
            <p:cNvSpPr>
              <a:spLocks noChangeArrowheads="1"/>
            </p:cNvSpPr>
            <p:nvPr/>
          </p:nvSpPr>
          <p:spPr bwMode="auto">
            <a:xfrm>
              <a:off x="1485900" y="3405188"/>
              <a:ext cx="1181100" cy="481013"/>
            </a:xfrm>
            <a:prstGeom prst="rect">
              <a:avLst/>
            </a:prstGeom>
            <a:noFill/>
            <a:ln w="5" cap="sq">
              <a:solidFill>
                <a:srgbClr val="C0BF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39" name="Rectangle 13"/>
            <p:cNvSpPr>
              <a:spLocks noChangeArrowheads="1"/>
            </p:cNvSpPr>
            <p:nvPr/>
          </p:nvSpPr>
          <p:spPr bwMode="auto">
            <a:xfrm>
              <a:off x="1463675" y="3382963"/>
              <a:ext cx="615950" cy="479425"/>
            </a:xfrm>
            <a:prstGeom prst="rect">
              <a:avLst/>
            </a:prstGeom>
            <a:solidFill>
              <a:srgbClr val="FCF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40" name="Rectangle 14"/>
            <p:cNvSpPr>
              <a:spLocks noChangeArrowheads="1"/>
            </p:cNvSpPr>
            <p:nvPr/>
          </p:nvSpPr>
          <p:spPr bwMode="auto">
            <a:xfrm>
              <a:off x="2079625" y="3382963"/>
              <a:ext cx="31750" cy="479425"/>
            </a:xfrm>
            <a:prstGeom prst="rect">
              <a:avLst/>
            </a:prstGeom>
            <a:solidFill>
              <a:srgbClr val="FBF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41" name="Rectangle 15"/>
            <p:cNvSpPr>
              <a:spLocks noChangeArrowheads="1"/>
            </p:cNvSpPr>
            <p:nvPr/>
          </p:nvSpPr>
          <p:spPr bwMode="auto">
            <a:xfrm>
              <a:off x="2111375" y="3382963"/>
              <a:ext cx="30163" cy="479425"/>
            </a:xfrm>
            <a:prstGeom prst="rect">
              <a:avLst/>
            </a:prstGeom>
            <a:solidFill>
              <a:srgbClr val="FAF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42" name="Rectangle 16"/>
            <p:cNvSpPr>
              <a:spLocks noChangeArrowheads="1"/>
            </p:cNvSpPr>
            <p:nvPr/>
          </p:nvSpPr>
          <p:spPr bwMode="auto">
            <a:xfrm>
              <a:off x="2141538" y="3382963"/>
              <a:ext cx="38100" cy="479425"/>
            </a:xfrm>
            <a:prstGeom prst="rect">
              <a:avLst/>
            </a:prstGeom>
            <a:solidFill>
              <a:srgbClr val="F9E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43" name="Rectangle 17"/>
            <p:cNvSpPr>
              <a:spLocks noChangeArrowheads="1"/>
            </p:cNvSpPr>
            <p:nvPr/>
          </p:nvSpPr>
          <p:spPr bwMode="auto">
            <a:xfrm>
              <a:off x="2179638" y="3382963"/>
              <a:ext cx="30163" cy="479425"/>
            </a:xfrm>
            <a:prstGeom prst="rect">
              <a:avLst/>
            </a:prstGeom>
            <a:solidFill>
              <a:srgbClr val="F8EC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44" name="Rectangle 18"/>
            <p:cNvSpPr>
              <a:spLocks noChangeArrowheads="1"/>
            </p:cNvSpPr>
            <p:nvPr/>
          </p:nvSpPr>
          <p:spPr bwMode="auto">
            <a:xfrm>
              <a:off x="2209800" y="3382963"/>
              <a:ext cx="30163" cy="479425"/>
            </a:xfrm>
            <a:prstGeom prst="rect">
              <a:avLst/>
            </a:prstGeom>
            <a:solidFill>
              <a:srgbClr val="F7E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45" name="Rectangle 19"/>
            <p:cNvSpPr>
              <a:spLocks noChangeArrowheads="1"/>
            </p:cNvSpPr>
            <p:nvPr/>
          </p:nvSpPr>
          <p:spPr bwMode="auto">
            <a:xfrm>
              <a:off x="2239963" y="3382963"/>
              <a:ext cx="30163" cy="479425"/>
            </a:xfrm>
            <a:prstGeom prst="rect">
              <a:avLst/>
            </a:prstGeom>
            <a:solidFill>
              <a:srgbClr val="F6E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46" name="Rectangle 20"/>
            <p:cNvSpPr>
              <a:spLocks noChangeArrowheads="1"/>
            </p:cNvSpPr>
            <p:nvPr/>
          </p:nvSpPr>
          <p:spPr bwMode="auto">
            <a:xfrm>
              <a:off x="2270125" y="3382963"/>
              <a:ext cx="38100" cy="479425"/>
            </a:xfrm>
            <a:prstGeom prst="rect">
              <a:avLst/>
            </a:prstGeom>
            <a:solidFill>
              <a:srgbClr val="F5E8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47" name="Rectangle 21"/>
            <p:cNvSpPr>
              <a:spLocks noChangeArrowheads="1"/>
            </p:cNvSpPr>
            <p:nvPr/>
          </p:nvSpPr>
          <p:spPr bwMode="auto">
            <a:xfrm>
              <a:off x="2308225" y="3382963"/>
              <a:ext cx="31750" cy="479425"/>
            </a:xfrm>
            <a:prstGeom prst="rect">
              <a:avLst/>
            </a:prstGeom>
            <a:solidFill>
              <a:srgbClr val="F4E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48" name="Rectangle 22"/>
            <p:cNvSpPr>
              <a:spLocks noChangeArrowheads="1"/>
            </p:cNvSpPr>
            <p:nvPr/>
          </p:nvSpPr>
          <p:spPr bwMode="auto">
            <a:xfrm>
              <a:off x="2339975" y="3382963"/>
              <a:ext cx="22225" cy="479425"/>
            </a:xfrm>
            <a:prstGeom prst="rect">
              <a:avLst/>
            </a:prstGeom>
            <a:solidFill>
              <a:srgbClr val="F2E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49" name="Rectangle 23"/>
            <p:cNvSpPr>
              <a:spLocks noChangeArrowheads="1"/>
            </p:cNvSpPr>
            <p:nvPr/>
          </p:nvSpPr>
          <p:spPr bwMode="auto">
            <a:xfrm>
              <a:off x="2362200" y="3382963"/>
              <a:ext cx="30163" cy="479425"/>
            </a:xfrm>
            <a:prstGeom prst="rect">
              <a:avLst/>
            </a:prstGeom>
            <a:solidFill>
              <a:srgbClr val="F2E4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50" name="Rectangle 24"/>
            <p:cNvSpPr>
              <a:spLocks noChangeArrowheads="1"/>
            </p:cNvSpPr>
            <p:nvPr/>
          </p:nvSpPr>
          <p:spPr bwMode="auto">
            <a:xfrm>
              <a:off x="2392363" y="3382963"/>
              <a:ext cx="23813" cy="479425"/>
            </a:xfrm>
            <a:prstGeom prst="rect">
              <a:avLst/>
            </a:prstGeom>
            <a:solidFill>
              <a:srgbClr val="F1E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51" name="Rectangle 25"/>
            <p:cNvSpPr>
              <a:spLocks noChangeArrowheads="1"/>
            </p:cNvSpPr>
            <p:nvPr/>
          </p:nvSpPr>
          <p:spPr bwMode="auto">
            <a:xfrm>
              <a:off x="2416175" y="3382963"/>
              <a:ext cx="30163" cy="479425"/>
            </a:xfrm>
            <a:prstGeom prst="rect">
              <a:avLst/>
            </a:prstGeom>
            <a:solidFill>
              <a:srgbClr val="F0E1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52" name="Rectangle 26"/>
            <p:cNvSpPr>
              <a:spLocks noChangeArrowheads="1"/>
            </p:cNvSpPr>
            <p:nvPr/>
          </p:nvSpPr>
          <p:spPr bwMode="auto">
            <a:xfrm>
              <a:off x="2446338" y="3382963"/>
              <a:ext cx="30163" cy="479425"/>
            </a:xfrm>
            <a:prstGeom prst="rect">
              <a:avLst/>
            </a:prstGeom>
            <a:solidFill>
              <a:srgbClr val="EFE0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53" name="Rectangle 27"/>
            <p:cNvSpPr>
              <a:spLocks noChangeArrowheads="1"/>
            </p:cNvSpPr>
            <p:nvPr/>
          </p:nvSpPr>
          <p:spPr bwMode="auto">
            <a:xfrm>
              <a:off x="2476500" y="3382963"/>
              <a:ext cx="30163" cy="479425"/>
            </a:xfrm>
            <a:prstGeom prst="rect">
              <a:avLst/>
            </a:prstGeom>
            <a:solidFill>
              <a:srgbClr val="EEDF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54" name="Rectangle 28"/>
            <p:cNvSpPr>
              <a:spLocks noChangeArrowheads="1"/>
            </p:cNvSpPr>
            <p:nvPr/>
          </p:nvSpPr>
          <p:spPr bwMode="auto">
            <a:xfrm>
              <a:off x="2506663" y="3382963"/>
              <a:ext cx="38100" cy="479425"/>
            </a:xfrm>
            <a:prstGeom prst="rect">
              <a:avLst/>
            </a:prstGeom>
            <a:solidFill>
              <a:srgbClr val="EDD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55" name="Rectangle 29"/>
            <p:cNvSpPr>
              <a:spLocks noChangeArrowheads="1"/>
            </p:cNvSpPr>
            <p:nvPr/>
          </p:nvSpPr>
          <p:spPr bwMode="auto">
            <a:xfrm>
              <a:off x="2544763" y="3382963"/>
              <a:ext cx="38100" cy="479425"/>
            </a:xfrm>
            <a:prstGeom prst="rect">
              <a:avLst/>
            </a:prstGeom>
            <a:solidFill>
              <a:srgbClr val="ECD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56" name="Rectangle 30"/>
            <p:cNvSpPr>
              <a:spLocks noChangeArrowheads="1"/>
            </p:cNvSpPr>
            <p:nvPr/>
          </p:nvSpPr>
          <p:spPr bwMode="auto">
            <a:xfrm>
              <a:off x="2582863" y="3382963"/>
              <a:ext cx="30163" cy="479425"/>
            </a:xfrm>
            <a:prstGeom prst="rect">
              <a:avLst/>
            </a:prstGeom>
            <a:solidFill>
              <a:srgbClr val="EAD9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57" name="Rectangle 31"/>
            <p:cNvSpPr>
              <a:spLocks noChangeArrowheads="1"/>
            </p:cNvSpPr>
            <p:nvPr/>
          </p:nvSpPr>
          <p:spPr bwMode="auto">
            <a:xfrm>
              <a:off x="2613025" y="3382963"/>
              <a:ext cx="31750" cy="479425"/>
            </a:xfrm>
            <a:prstGeom prst="rect">
              <a:avLst/>
            </a:prstGeom>
            <a:solidFill>
              <a:srgbClr val="E8D7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58" name="Rectangle 32"/>
            <p:cNvSpPr>
              <a:spLocks noChangeArrowheads="1"/>
            </p:cNvSpPr>
            <p:nvPr/>
          </p:nvSpPr>
          <p:spPr bwMode="auto">
            <a:xfrm>
              <a:off x="1463675" y="3382963"/>
              <a:ext cx="1181100" cy="479425"/>
            </a:xfrm>
            <a:prstGeom prst="rect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59" name="Rectangle 33"/>
            <p:cNvSpPr>
              <a:spLocks noChangeArrowheads="1"/>
            </p:cNvSpPr>
            <p:nvPr/>
          </p:nvSpPr>
          <p:spPr bwMode="auto">
            <a:xfrm>
              <a:off x="1714500" y="3451225"/>
              <a:ext cx="773862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NGDSdataItem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60" name="Line 34"/>
            <p:cNvSpPr>
              <a:spLocks noChangeShapeType="1"/>
            </p:cNvSpPr>
            <p:nvPr/>
          </p:nvSpPr>
          <p:spPr bwMode="auto">
            <a:xfrm>
              <a:off x="1463675" y="3611563"/>
              <a:ext cx="1181100" cy="0"/>
            </a:xfrm>
            <a:prstGeom prst="line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61" name="Rectangle 35"/>
            <p:cNvSpPr>
              <a:spLocks noChangeArrowheads="1"/>
            </p:cNvSpPr>
            <p:nvPr/>
          </p:nvSpPr>
          <p:spPr bwMode="auto">
            <a:xfrm>
              <a:off x="1501775" y="3641725"/>
              <a:ext cx="94221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+ 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62" name="Rectangle 36"/>
            <p:cNvSpPr>
              <a:spLocks noChangeArrowheads="1"/>
            </p:cNvSpPr>
            <p:nvPr/>
          </p:nvSpPr>
          <p:spPr bwMode="auto">
            <a:xfrm>
              <a:off x="1660525" y="3641725"/>
              <a:ext cx="884414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otherID  :text [0..*]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63" name="Rectangle 37"/>
            <p:cNvSpPr>
              <a:spLocks noChangeArrowheads="1"/>
            </p:cNvSpPr>
            <p:nvPr/>
          </p:nvSpPr>
          <p:spPr bwMode="auto">
            <a:xfrm>
              <a:off x="2286000" y="4532313"/>
              <a:ext cx="968375" cy="533400"/>
            </a:xfrm>
            <a:prstGeom prst="rect">
              <a:avLst/>
            </a:prstGeom>
            <a:solidFill>
              <a:srgbClr val="C0BF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64" name="Rectangle 38"/>
            <p:cNvSpPr>
              <a:spLocks noChangeArrowheads="1"/>
            </p:cNvSpPr>
            <p:nvPr/>
          </p:nvSpPr>
          <p:spPr bwMode="auto">
            <a:xfrm>
              <a:off x="2286000" y="4532313"/>
              <a:ext cx="968375" cy="533400"/>
            </a:xfrm>
            <a:prstGeom prst="rect">
              <a:avLst/>
            </a:prstGeom>
            <a:noFill/>
            <a:ln w="5" cap="sq">
              <a:solidFill>
                <a:srgbClr val="C0BF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65" name="Rectangle 39"/>
            <p:cNvSpPr>
              <a:spLocks noChangeArrowheads="1"/>
            </p:cNvSpPr>
            <p:nvPr/>
          </p:nvSpPr>
          <p:spPr bwMode="auto">
            <a:xfrm>
              <a:off x="2263775" y="4510088"/>
              <a:ext cx="495300" cy="533400"/>
            </a:xfrm>
            <a:prstGeom prst="rect">
              <a:avLst/>
            </a:prstGeom>
            <a:solidFill>
              <a:srgbClr val="FCF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66" name="Rectangle 40"/>
            <p:cNvSpPr>
              <a:spLocks noChangeArrowheads="1"/>
            </p:cNvSpPr>
            <p:nvPr/>
          </p:nvSpPr>
          <p:spPr bwMode="auto">
            <a:xfrm>
              <a:off x="2759075" y="4510088"/>
              <a:ext cx="6350" cy="533400"/>
            </a:xfrm>
            <a:prstGeom prst="rect">
              <a:avLst/>
            </a:prstGeom>
            <a:solidFill>
              <a:srgbClr val="FCF1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67" name="Rectangle 41"/>
            <p:cNvSpPr>
              <a:spLocks noChangeArrowheads="1"/>
            </p:cNvSpPr>
            <p:nvPr/>
          </p:nvSpPr>
          <p:spPr bwMode="auto">
            <a:xfrm>
              <a:off x="2765425" y="4510088"/>
              <a:ext cx="15875" cy="533400"/>
            </a:xfrm>
            <a:prstGeom prst="rect">
              <a:avLst/>
            </a:prstGeom>
            <a:solidFill>
              <a:srgbClr val="FBF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68" name="Rectangle 42"/>
            <p:cNvSpPr>
              <a:spLocks noChangeArrowheads="1"/>
            </p:cNvSpPr>
            <p:nvPr/>
          </p:nvSpPr>
          <p:spPr bwMode="auto">
            <a:xfrm>
              <a:off x="2781300" y="4510088"/>
              <a:ext cx="15875" cy="533400"/>
            </a:xfrm>
            <a:prstGeom prst="rect">
              <a:avLst/>
            </a:prstGeom>
            <a:solidFill>
              <a:srgbClr val="FBF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69" name="Rectangle 43"/>
            <p:cNvSpPr>
              <a:spLocks noChangeArrowheads="1"/>
            </p:cNvSpPr>
            <p:nvPr/>
          </p:nvSpPr>
          <p:spPr bwMode="auto">
            <a:xfrm>
              <a:off x="2797175" y="4510088"/>
              <a:ext cx="6350" cy="533400"/>
            </a:xfrm>
            <a:prstGeom prst="rect">
              <a:avLst/>
            </a:prstGeom>
            <a:solidFill>
              <a:srgbClr val="FAF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70" name="Rectangle 44"/>
            <p:cNvSpPr>
              <a:spLocks noChangeArrowheads="1"/>
            </p:cNvSpPr>
            <p:nvPr/>
          </p:nvSpPr>
          <p:spPr bwMode="auto">
            <a:xfrm>
              <a:off x="2803525" y="4510088"/>
              <a:ext cx="15875" cy="533400"/>
            </a:xfrm>
            <a:prstGeom prst="rect">
              <a:avLst/>
            </a:prstGeom>
            <a:solidFill>
              <a:srgbClr val="FA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71" name="Rectangle 45"/>
            <p:cNvSpPr>
              <a:spLocks noChangeArrowheads="1"/>
            </p:cNvSpPr>
            <p:nvPr/>
          </p:nvSpPr>
          <p:spPr bwMode="auto">
            <a:xfrm>
              <a:off x="2819400" y="4510088"/>
              <a:ext cx="15875" cy="533400"/>
            </a:xfrm>
            <a:prstGeom prst="rect">
              <a:avLst/>
            </a:prstGeom>
            <a:solidFill>
              <a:srgbClr val="F9E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72" name="Rectangle 46"/>
            <p:cNvSpPr>
              <a:spLocks noChangeArrowheads="1"/>
            </p:cNvSpPr>
            <p:nvPr/>
          </p:nvSpPr>
          <p:spPr bwMode="auto">
            <a:xfrm>
              <a:off x="2835275" y="4510088"/>
              <a:ext cx="6350" cy="533400"/>
            </a:xfrm>
            <a:prstGeom prst="rect">
              <a:avLst/>
            </a:prstGeom>
            <a:solidFill>
              <a:srgbClr val="F9E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73" name="Rectangle 47"/>
            <p:cNvSpPr>
              <a:spLocks noChangeArrowheads="1"/>
            </p:cNvSpPr>
            <p:nvPr/>
          </p:nvSpPr>
          <p:spPr bwMode="auto">
            <a:xfrm>
              <a:off x="2841625" y="4510088"/>
              <a:ext cx="7938" cy="533400"/>
            </a:xfrm>
            <a:prstGeom prst="rect">
              <a:avLst/>
            </a:prstGeom>
            <a:solidFill>
              <a:srgbClr val="F8E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74" name="Rectangle 48"/>
            <p:cNvSpPr>
              <a:spLocks noChangeArrowheads="1"/>
            </p:cNvSpPr>
            <p:nvPr/>
          </p:nvSpPr>
          <p:spPr bwMode="auto">
            <a:xfrm>
              <a:off x="2849563" y="4510088"/>
              <a:ext cx="15875" cy="533400"/>
            </a:xfrm>
            <a:prstGeom prst="rect">
              <a:avLst/>
            </a:prstGeom>
            <a:solidFill>
              <a:srgbClr val="F8EC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75" name="Rectangle 49"/>
            <p:cNvSpPr>
              <a:spLocks noChangeArrowheads="1"/>
            </p:cNvSpPr>
            <p:nvPr/>
          </p:nvSpPr>
          <p:spPr bwMode="auto">
            <a:xfrm>
              <a:off x="2865438" y="4510088"/>
              <a:ext cx="14288" cy="533400"/>
            </a:xfrm>
            <a:prstGeom prst="rect">
              <a:avLst/>
            </a:prstGeom>
            <a:solidFill>
              <a:srgbClr val="F7EB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76" name="Rectangle 50"/>
            <p:cNvSpPr>
              <a:spLocks noChangeArrowheads="1"/>
            </p:cNvSpPr>
            <p:nvPr/>
          </p:nvSpPr>
          <p:spPr bwMode="auto">
            <a:xfrm>
              <a:off x="2879725" y="4510088"/>
              <a:ext cx="7938" cy="533400"/>
            </a:xfrm>
            <a:prstGeom prst="rect">
              <a:avLst/>
            </a:prstGeom>
            <a:solidFill>
              <a:srgbClr val="F7EA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77" name="Rectangle 51"/>
            <p:cNvSpPr>
              <a:spLocks noChangeArrowheads="1"/>
            </p:cNvSpPr>
            <p:nvPr/>
          </p:nvSpPr>
          <p:spPr bwMode="auto">
            <a:xfrm>
              <a:off x="2887663" y="4510088"/>
              <a:ext cx="15875" cy="533400"/>
            </a:xfrm>
            <a:prstGeom prst="rect">
              <a:avLst/>
            </a:prstGeom>
            <a:solidFill>
              <a:srgbClr val="F6EA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78" name="Rectangle 52"/>
            <p:cNvSpPr>
              <a:spLocks noChangeArrowheads="1"/>
            </p:cNvSpPr>
            <p:nvPr/>
          </p:nvSpPr>
          <p:spPr bwMode="auto">
            <a:xfrm>
              <a:off x="2903538" y="4510088"/>
              <a:ext cx="7938" cy="533400"/>
            </a:xfrm>
            <a:prstGeom prst="rect">
              <a:avLst/>
            </a:prstGeom>
            <a:solidFill>
              <a:srgbClr val="F6E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79" name="Rectangle 53"/>
            <p:cNvSpPr>
              <a:spLocks noChangeArrowheads="1"/>
            </p:cNvSpPr>
            <p:nvPr/>
          </p:nvSpPr>
          <p:spPr bwMode="auto">
            <a:xfrm>
              <a:off x="2911475" y="4510088"/>
              <a:ext cx="6350" cy="533400"/>
            </a:xfrm>
            <a:prstGeom prst="rect">
              <a:avLst/>
            </a:prstGeom>
            <a:solidFill>
              <a:srgbClr val="F6E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80" name="Rectangle 54"/>
            <p:cNvSpPr>
              <a:spLocks noChangeArrowheads="1"/>
            </p:cNvSpPr>
            <p:nvPr/>
          </p:nvSpPr>
          <p:spPr bwMode="auto">
            <a:xfrm>
              <a:off x="2917825" y="4510088"/>
              <a:ext cx="7938" cy="533400"/>
            </a:xfrm>
            <a:prstGeom prst="rect">
              <a:avLst/>
            </a:prstGeom>
            <a:solidFill>
              <a:srgbClr val="F5E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81" name="Rectangle 55"/>
            <p:cNvSpPr>
              <a:spLocks noChangeArrowheads="1"/>
            </p:cNvSpPr>
            <p:nvPr/>
          </p:nvSpPr>
          <p:spPr bwMode="auto">
            <a:xfrm>
              <a:off x="2925763" y="4510088"/>
              <a:ext cx="15875" cy="533400"/>
            </a:xfrm>
            <a:prstGeom prst="rect">
              <a:avLst/>
            </a:prstGeom>
            <a:solidFill>
              <a:srgbClr val="F5E8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82" name="Rectangle 56"/>
            <p:cNvSpPr>
              <a:spLocks noChangeArrowheads="1"/>
            </p:cNvSpPr>
            <p:nvPr/>
          </p:nvSpPr>
          <p:spPr bwMode="auto">
            <a:xfrm>
              <a:off x="2941638" y="4510088"/>
              <a:ext cx="14288" cy="533400"/>
            </a:xfrm>
            <a:prstGeom prst="rect">
              <a:avLst/>
            </a:prstGeom>
            <a:solidFill>
              <a:srgbClr val="F4E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83" name="Rectangle 57"/>
            <p:cNvSpPr>
              <a:spLocks noChangeArrowheads="1"/>
            </p:cNvSpPr>
            <p:nvPr/>
          </p:nvSpPr>
          <p:spPr bwMode="auto">
            <a:xfrm>
              <a:off x="2955925" y="4510088"/>
              <a:ext cx="7938" cy="533400"/>
            </a:xfrm>
            <a:prstGeom prst="rect">
              <a:avLst/>
            </a:prstGeom>
            <a:solidFill>
              <a:srgbClr val="F4E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84" name="Rectangle 58"/>
            <p:cNvSpPr>
              <a:spLocks noChangeArrowheads="1"/>
            </p:cNvSpPr>
            <p:nvPr/>
          </p:nvSpPr>
          <p:spPr bwMode="auto">
            <a:xfrm>
              <a:off x="2963863" y="4510088"/>
              <a:ext cx="7938" cy="533400"/>
            </a:xfrm>
            <a:prstGeom prst="rect">
              <a:avLst/>
            </a:prstGeom>
            <a:solidFill>
              <a:srgbClr val="F3E6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85" name="Rectangle 59"/>
            <p:cNvSpPr>
              <a:spLocks noChangeArrowheads="1"/>
            </p:cNvSpPr>
            <p:nvPr/>
          </p:nvSpPr>
          <p:spPr bwMode="auto">
            <a:xfrm>
              <a:off x="2971800" y="4510088"/>
              <a:ext cx="7938" cy="533400"/>
            </a:xfrm>
            <a:prstGeom prst="rect">
              <a:avLst/>
            </a:prstGeom>
            <a:solidFill>
              <a:srgbClr val="F3E6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86" name="Rectangle 60"/>
            <p:cNvSpPr>
              <a:spLocks noChangeArrowheads="1"/>
            </p:cNvSpPr>
            <p:nvPr/>
          </p:nvSpPr>
          <p:spPr bwMode="auto">
            <a:xfrm>
              <a:off x="2979738" y="4510088"/>
              <a:ext cx="7938" cy="533400"/>
            </a:xfrm>
            <a:prstGeom prst="rect">
              <a:avLst/>
            </a:prstGeom>
            <a:solidFill>
              <a:srgbClr val="F2E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87" name="Rectangle 61"/>
            <p:cNvSpPr>
              <a:spLocks noChangeArrowheads="1"/>
            </p:cNvSpPr>
            <p:nvPr/>
          </p:nvSpPr>
          <p:spPr bwMode="auto">
            <a:xfrm>
              <a:off x="2987675" y="4510088"/>
              <a:ext cx="14288" cy="533400"/>
            </a:xfrm>
            <a:prstGeom prst="rect">
              <a:avLst/>
            </a:prstGeom>
            <a:solidFill>
              <a:srgbClr val="F2E5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88" name="Rectangle 62"/>
            <p:cNvSpPr>
              <a:spLocks noChangeArrowheads="1"/>
            </p:cNvSpPr>
            <p:nvPr/>
          </p:nvSpPr>
          <p:spPr bwMode="auto">
            <a:xfrm>
              <a:off x="3001963" y="4510088"/>
              <a:ext cx="7938" cy="533400"/>
            </a:xfrm>
            <a:prstGeom prst="rect">
              <a:avLst/>
            </a:prstGeom>
            <a:solidFill>
              <a:srgbClr val="F2E4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89" name="Rectangle 63"/>
            <p:cNvSpPr>
              <a:spLocks noChangeArrowheads="1"/>
            </p:cNvSpPr>
            <p:nvPr/>
          </p:nvSpPr>
          <p:spPr bwMode="auto">
            <a:xfrm>
              <a:off x="3009900" y="4510088"/>
              <a:ext cx="7938" cy="533400"/>
            </a:xfrm>
            <a:prstGeom prst="rect">
              <a:avLst/>
            </a:prstGeom>
            <a:solidFill>
              <a:srgbClr val="F1E4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90" name="Rectangle 64"/>
            <p:cNvSpPr>
              <a:spLocks noChangeArrowheads="1"/>
            </p:cNvSpPr>
            <p:nvPr/>
          </p:nvSpPr>
          <p:spPr bwMode="auto">
            <a:xfrm>
              <a:off x="3017838" y="4510088"/>
              <a:ext cx="7938" cy="533400"/>
            </a:xfrm>
            <a:prstGeom prst="rect">
              <a:avLst/>
            </a:prstGeom>
            <a:solidFill>
              <a:srgbClr val="F1E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91" name="Rectangle 65"/>
            <p:cNvSpPr>
              <a:spLocks noChangeArrowheads="1"/>
            </p:cNvSpPr>
            <p:nvPr/>
          </p:nvSpPr>
          <p:spPr bwMode="auto">
            <a:xfrm>
              <a:off x="3025775" y="4510088"/>
              <a:ext cx="6350" cy="533400"/>
            </a:xfrm>
            <a:prstGeom prst="rect">
              <a:avLst/>
            </a:prstGeom>
            <a:solidFill>
              <a:srgbClr val="F1E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92" name="Rectangle 66"/>
            <p:cNvSpPr>
              <a:spLocks noChangeArrowheads="1"/>
            </p:cNvSpPr>
            <p:nvPr/>
          </p:nvSpPr>
          <p:spPr bwMode="auto">
            <a:xfrm>
              <a:off x="3032125" y="4510088"/>
              <a:ext cx="7938" cy="533400"/>
            </a:xfrm>
            <a:prstGeom prst="rect">
              <a:avLst/>
            </a:prstGeom>
            <a:solidFill>
              <a:srgbClr val="F1E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93" name="Rectangle 67"/>
            <p:cNvSpPr>
              <a:spLocks noChangeArrowheads="1"/>
            </p:cNvSpPr>
            <p:nvPr/>
          </p:nvSpPr>
          <p:spPr bwMode="auto">
            <a:xfrm>
              <a:off x="3040063" y="4510088"/>
              <a:ext cx="7938" cy="533400"/>
            </a:xfrm>
            <a:prstGeom prst="rect">
              <a:avLst/>
            </a:prstGeom>
            <a:solidFill>
              <a:srgbClr val="F0E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94" name="Rectangle 68"/>
            <p:cNvSpPr>
              <a:spLocks noChangeArrowheads="1"/>
            </p:cNvSpPr>
            <p:nvPr/>
          </p:nvSpPr>
          <p:spPr bwMode="auto">
            <a:xfrm>
              <a:off x="3048000" y="4510088"/>
              <a:ext cx="7938" cy="533400"/>
            </a:xfrm>
            <a:prstGeom prst="rect">
              <a:avLst/>
            </a:prstGeom>
            <a:solidFill>
              <a:srgbClr val="F0E1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95" name="Rectangle 69"/>
            <p:cNvSpPr>
              <a:spLocks noChangeArrowheads="1"/>
            </p:cNvSpPr>
            <p:nvPr/>
          </p:nvSpPr>
          <p:spPr bwMode="auto">
            <a:xfrm>
              <a:off x="3055938" y="4510088"/>
              <a:ext cx="7938" cy="533400"/>
            </a:xfrm>
            <a:prstGeom prst="rect">
              <a:avLst/>
            </a:prstGeom>
            <a:solidFill>
              <a:srgbClr val="F0E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96" name="Rectangle 70"/>
            <p:cNvSpPr>
              <a:spLocks noChangeArrowheads="1"/>
            </p:cNvSpPr>
            <p:nvPr/>
          </p:nvSpPr>
          <p:spPr bwMode="auto">
            <a:xfrm>
              <a:off x="3063875" y="4510088"/>
              <a:ext cx="6350" cy="533400"/>
            </a:xfrm>
            <a:prstGeom prst="rect">
              <a:avLst/>
            </a:prstGeom>
            <a:solidFill>
              <a:srgbClr val="EFE0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97" name="Rectangle 71"/>
            <p:cNvSpPr>
              <a:spLocks noChangeArrowheads="1"/>
            </p:cNvSpPr>
            <p:nvPr/>
          </p:nvSpPr>
          <p:spPr bwMode="auto">
            <a:xfrm>
              <a:off x="3070225" y="4510088"/>
              <a:ext cx="15875" cy="533400"/>
            </a:xfrm>
            <a:prstGeom prst="rect">
              <a:avLst/>
            </a:prstGeom>
            <a:solidFill>
              <a:srgbClr val="EFE0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98" name="Rectangle 72"/>
            <p:cNvSpPr>
              <a:spLocks noChangeArrowheads="1"/>
            </p:cNvSpPr>
            <p:nvPr/>
          </p:nvSpPr>
          <p:spPr bwMode="auto">
            <a:xfrm>
              <a:off x="3086100" y="4510088"/>
              <a:ext cx="7938" cy="533400"/>
            </a:xfrm>
            <a:prstGeom prst="rect">
              <a:avLst/>
            </a:prstGeom>
            <a:solidFill>
              <a:srgbClr val="EED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99" name="Rectangle 73"/>
            <p:cNvSpPr>
              <a:spLocks noChangeArrowheads="1"/>
            </p:cNvSpPr>
            <p:nvPr/>
          </p:nvSpPr>
          <p:spPr bwMode="auto">
            <a:xfrm>
              <a:off x="3094038" y="4510088"/>
              <a:ext cx="7938" cy="533400"/>
            </a:xfrm>
            <a:prstGeom prst="rect">
              <a:avLst/>
            </a:prstGeom>
            <a:solidFill>
              <a:srgbClr val="EEDF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00" name="Rectangle 74"/>
            <p:cNvSpPr>
              <a:spLocks noChangeArrowheads="1"/>
            </p:cNvSpPr>
            <p:nvPr/>
          </p:nvSpPr>
          <p:spPr bwMode="auto">
            <a:xfrm>
              <a:off x="3101975" y="4510088"/>
              <a:ext cx="6350" cy="533400"/>
            </a:xfrm>
            <a:prstGeom prst="rect">
              <a:avLst/>
            </a:prstGeom>
            <a:solidFill>
              <a:srgbClr val="EDDE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01" name="Rectangle 75"/>
            <p:cNvSpPr>
              <a:spLocks noChangeArrowheads="1"/>
            </p:cNvSpPr>
            <p:nvPr/>
          </p:nvSpPr>
          <p:spPr bwMode="auto">
            <a:xfrm>
              <a:off x="3108325" y="4510088"/>
              <a:ext cx="15875" cy="533400"/>
            </a:xfrm>
            <a:prstGeom prst="rect">
              <a:avLst/>
            </a:prstGeom>
            <a:solidFill>
              <a:srgbClr val="EDDE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02" name="Rectangle 76"/>
            <p:cNvSpPr>
              <a:spLocks noChangeArrowheads="1"/>
            </p:cNvSpPr>
            <p:nvPr/>
          </p:nvSpPr>
          <p:spPr bwMode="auto">
            <a:xfrm>
              <a:off x="3124200" y="4510088"/>
              <a:ext cx="7938" cy="533400"/>
            </a:xfrm>
            <a:prstGeom prst="rect">
              <a:avLst/>
            </a:prstGeom>
            <a:solidFill>
              <a:srgbClr val="EDD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03" name="Rectangle 77"/>
            <p:cNvSpPr>
              <a:spLocks noChangeArrowheads="1"/>
            </p:cNvSpPr>
            <p:nvPr/>
          </p:nvSpPr>
          <p:spPr bwMode="auto">
            <a:xfrm>
              <a:off x="3132138" y="4510088"/>
              <a:ext cx="7938" cy="533400"/>
            </a:xfrm>
            <a:prstGeom prst="rect">
              <a:avLst/>
            </a:prstGeom>
            <a:solidFill>
              <a:srgbClr val="ECD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04" name="Rectangle 78"/>
            <p:cNvSpPr>
              <a:spLocks noChangeArrowheads="1"/>
            </p:cNvSpPr>
            <p:nvPr/>
          </p:nvSpPr>
          <p:spPr bwMode="auto">
            <a:xfrm>
              <a:off x="3140075" y="4510088"/>
              <a:ext cx="14288" cy="533400"/>
            </a:xfrm>
            <a:prstGeom prst="rect">
              <a:avLst/>
            </a:prstGeom>
            <a:solidFill>
              <a:srgbClr val="ECD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05" name="Rectangle 79"/>
            <p:cNvSpPr>
              <a:spLocks noChangeArrowheads="1"/>
            </p:cNvSpPr>
            <p:nvPr/>
          </p:nvSpPr>
          <p:spPr bwMode="auto">
            <a:xfrm>
              <a:off x="3154363" y="4510088"/>
              <a:ext cx="7938" cy="533400"/>
            </a:xfrm>
            <a:prstGeom prst="rect">
              <a:avLst/>
            </a:prstGeom>
            <a:solidFill>
              <a:srgbClr val="ECD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06" name="Rectangle 80"/>
            <p:cNvSpPr>
              <a:spLocks noChangeArrowheads="1"/>
            </p:cNvSpPr>
            <p:nvPr/>
          </p:nvSpPr>
          <p:spPr bwMode="auto">
            <a:xfrm>
              <a:off x="3162300" y="4510088"/>
              <a:ext cx="7938" cy="533400"/>
            </a:xfrm>
            <a:prstGeom prst="rect">
              <a:avLst/>
            </a:prstGeom>
            <a:solidFill>
              <a:srgbClr val="EBD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07" name="Rectangle 81"/>
            <p:cNvSpPr>
              <a:spLocks noChangeArrowheads="1"/>
            </p:cNvSpPr>
            <p:nvPr/>
          </p:nvSpPr>
          <p:spPr bwMode="auto">
            <a:xfrm>
              <a:off x="3170238" y="4510088"/>
              <a:ext cx="7938" cy="533400"/>
            </a:xfrm>
            <a:prstGeom prst="rect">
              <a:avLst/>
            </a:prstGeom>
            <a:solidFill>
              <a:srgbClr val="EB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08" name="Rectangle 82"/>
            <p:cNvSpPr>
              <a:spLocks noChangeArrowheads="1"/>
            </p:cNvSpPr>
            <p:nvPr/>
          </p:nvSpPr>
          <p:spPr bwMode="auto">
            <a:xfrm>
              <a:off x="3178175" y="4510088"/>
              <a:ext cx="6350" cy="533400"/>
            </a:xfrm>
            <a:prstGeom prst="rect">
              <a:avLst/>
            </a:prstGeom>
            <a:solidFill>
              <a:srgbClr val="EBD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09" name="Rectangle 83"/>
            <p:cNvSpPr>
              <a:spLocks noChangeArrowheads="1"/>
            </p:cNvSpPr>
            <p:nvPr/>
          </p:nvSpPr>
          <p:spPr bwMode="auto">
            <a:xfrm>
              <a:off x="3184525" y="4510088"/>
              <a:ext cx="7938" cy="533400"/>
            </a:xfrm>
            <a:prstGeom prst="rect">
              <a:avLst/>
            </a:prstGeom>
            <a:solidFill>
              <a:srgbClr val="EAD9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10" name="Rectangle 84"/>
            <p:cNvSpPr>
              <a:spLocks noChangeArrowheads="1"/>
            </p:cNvSpPr>
            <p:nvPr/>
          </p:nvSpPr>
          <p:spPr bwMode="auto">
            <a:xfrm>
              <a:off x="3192463" y="4510088"/>
              <a:ext cx="15875" cy="533400"/>
            </a:xfrm>
            <a:prstGeom prst="rect">
              <a:avLst/>
            </a:prstGeom>
            <a:solidFill>
              <a:srgbClr val="EAD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11" name="Rectangle 85"/>
            <p:cNvSpPr>
              <a:spLocks noChangeArrowheads="1"/>
            </p:cNvSpPr>
            <p:nvPr/>
          </p:nvSpPr>
          <p:spPr bwMode="auto">
            <a:xfrm>
              <a:off x="3208338" y="4510088"/>
              <a:ext cx="7938" cy="533400"/>
            </a:xfrm>
            <a:prstGeom prst="rect">
              <a:avLst/>
            </a:prstGeom>
            <a:solidFill>
              <a:srgbClr val="E9D8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12" name="Rectangle 86"/>
            <p:cNvSpPr>
              <a:spLocks noChangeArrowheads="1"/>
            </p:cNvSpPr>
            <p:nvPr/>
          </p:nvSpPr>
          <p:spPr bwMode="auto">
            <a:xfrm>
              <a:off x="3216275" y="4510088"/>
              <a:ext cx="6350" cy="533400"/>
            </a:xfrm>
            <a:prstGeom prst="rect">
              <a:avLst/>
            </a:prstGeom>
            <a:solidFill>
              <a:srgbClr val="E9D8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13" name="Rectangle 87"/>
            <p:cNvSpPr>
              <a:spLocks noChangeArrowheads="1"/>
            </p:cNvSpPr>
            <p:nvPr/>
          </p:nvSpPr>
          <p:spPr bwMode="auto">
            <a:xfrm>
              <a:off x="3222625" y="4510088"/>
              <a:ext cx="7938" cy="533400"/>
            </a:xfrm>
            <a:prstGeom prst="rect">
              <a:avLst/>
            </a:prstGeom>
            <a:solidFill>
              <a:srgbClr val="E8D7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14" name="Rectangle 88"/>
            <p:cNvSpPr>
              <a:spLocks noChangeArrowheads="1"/>
            </p:cNvSpPr>
            <p:nvPr/>
          </p:nvSpPr>
          <p:spPr bwMode="auto">
            <a:xfrm>
              <a:off x="2263775" y="4510088"/>
              <a:ext cx="966788" cy="533400"/>
            </a:xfrm>
            <a:prstGeom prst="rect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15" name="Rectangle 89"/>
            <p:cNvSpPr>
              <a:spLocks noChangeArrowheads="1"/>
            </p:cNvSpPr>
            <p:nvPr/>
          </p:nvSpPr>
          <p:spPr bwMode="auto">
            <a:xfrm>
              <a:off x="2574925" y="4578350"/>
              <a:ext cx="399494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Feature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16" name="Line 90"/>
            <p:cNvSpPr>
              <a:spLocks noChangeShapeType="1"/>
            </p:cNvSpPr>
            <p:nvPr/>
          </p:nvSpPr>
          <p:spPr bwMode="auto">
            <a:xfrm>
              <a:off x="2263775" y="4738688"/>
              <a:ext cx="966788" cy="0"/>
            </a:xfrm>
            <a:prstGeom prst="line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17" name="Rectangle 91"/>
            <p:cNvSpPr>
              <a:spLocks noChangeArrowheads="1"/>
            </p:cNvSpPr>
            <p:nvPr/>
          </p:nvSpPr>
          <p:spPr bwMode="auto">
            <a:xfrm>
              <a:off x="2301875" y="4768850"/>
              <a:ext cx="94221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+ 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18" name="Rectangle 92"/>
            <p:cNvSpPr>
              <a:spLocks noChangeArrowheads="1"/>
            </p:cNvSpPr>
            <p:nvPr/>
          </p:nvSpPr>
          <p:spPr bwMode="auto">
            <a:xfrm>
              <a:off x="2460625" y="4768850"/>
              <a:ext cx="785169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label  :shortText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19" name="Rectangle 93"/>
            <p:cNvSpPr>
              <a:spLocks noChangeArrowheads="1"/>
            </p:cNvSpPr>
            <p:nvPr/>
          </p:nvSpPr>
          <p:spPr bwMode="auto">
            <a:xfrm>
              <a:off x="2301875" y="4891088"/>
              <a:ext cx="94221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+ 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20" name="Rectangle 94"/>
            <p:cNvSpPr>
              <a:spLocks noChangeArrowheads="1"/>
            </p:cNvSpPr>
            <p:nvPr/>
          </p:nvSpPr>
          <p:spPr bwMode="auto">
            <a:xfrm>
              <a:off x="2460625" y="4891088"/>
              <a:ext cx="618084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symbol  :text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21" name="Rectangle 95"/>
            <p:cNvSpPr>
              <a:spLocks noChangeArrowheads="1"/>
            </p:cNvSpPr>
            <p:nvPr/>
          </p:nvSpPr>
          <p:spPr bwMode="auto">
            <a:xfrm>
              <a:off x="4183063" y="4487863"/>
              <a:ext cx="1700213" cy="768350"/>
            </a:xfrm>
            <a:prstGeom prst="rect">
              <a:avLst/>
            </a:prstGeom>
            <a:solidFill>
              <a:srgbClr val="C0BF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22" name="Rectangle 96"/>
            <p:cNvSpPr>
              <a:spLocks noChangeArrowheads="1"/>
            </p:cNvSpPr>
            <p:nvPr/>
          </p:nvSpPr>
          <p:spPr bwMode="auto">
            <a:xfrm>
              <a:off x="4183063" y="4487863"/>
              <a:ext cx="1700213" cy="768350"/>
            </a:xfrm>
            <a:prstGeom prst="rect">
              <a:avLst/>
            </a:prstGeom>
            <a:noFill/>
            <a:ln w="5" cap="sq">
              <a:solidFill>
                <a:srgbClr val="C0BF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23" name="Rectangle 97"/>
            <p:cNvSpPr>
              <a:spLocks noChangeArrowheads="1"/>
            </p:cNvSpPr>
            <p:nvPr/>
          </p:nvSpPr>
          <p:spPr bwMode="auto">
            <a:xfrm>
              <a:off x="4160838" y="4464050"/>
              <a:ext cx="884238" cy="769938"/>
            </a:xfrm>
            <a:prstGeom prst="rect">
              <a:avLst/>
            </a:prstGeom>
            <a:solidFill>
              <a:srgbClr val="FCF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24" name="Rectangle 98"/>
            <p:cNvSpPr>
              <a:spLocks noChangeArrowheads="1"/>
            </p:cNvSpPr>
            <p:nvPr/>
          </p:nvSpPr>
          <p:spPr bwMode="auto">
            <a:xfrm>
              <a:off x="5045075" y="4464050"/>
              <a:ext cx="44450" cy="769938"/>
            </a:xfrm>
            <a:prstGeom prst="rect">
              <a:avLst/>
            </a:prstGeom>
            <a:solidFill>
              <a:srgbClr val="FBF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25" name="Rectangle 99"/>
            <p:cNvSpPr>
              <a:spLocks noChangeArrowheads="1"/>
            </p:cNvSpPr>
            <p:nvPr/>
          </p:nvSpPr>
          <p:spPr bwMode="auto">
            <a:xfrm>
              <a:off x="5089525" y="4464050"/>
              <a:ext cx="46038" cy="769938"/>
            </a:xfrm>
            <a:prstGeom prst="rect">
              <a:avLst/>
            </a:prstGeom>
            <a:solidFill>
              <a:srgbClr val="FBF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26" name="Rectangle 100"/>
            <p:cNvSpPr>
              <a:spLocks noChangeArrowheads="1"/>
            </p:cNvSpPr>
            <p:nvPr/>
          </p:nvSpPr>
          <p:spPr bwMode="auto">
            <a:xfrm>
              <a:off x="5135563" y="4464050"/>
              <a:ext cx="53975" cy="769938"/>
            </a:xfrm>
            <a:prstGeom prst="rect">
              <a:avLst/>
            </a:prstGeom>
            <a:solidFill>
              <a:srgbClr val="F9E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27" name="Rectangle 101"/>
            <p:cNvSpPr>
              <a:spLocks noChangeArrowheads="1"/>
            </p:cNvSpPr>
            <p:nvPr/>
          </p:nvSpPr>
          <p:spPr bwMode="auto">
            <a:xfrm>
              <a:off x="5189538" y="4464050"/>
              <a:ext cx="46038" cy="769938"/>
            </a:xfrm>
            <a:prstGeom prst="rect">
              <a:avLst/>
            </a:prstGeom>
            <a:solidFill>
              <a:srgbClr val="F8EC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28" name="Rectangle 102"/>
            <p:cNvSpPr>
              <a:spLocks noChangeArrowheads="1"/>
            </p:cNvSpPr>
            <p:nvPr/>
          </p:nvSpPr>
          <p:spPr bwMode="auto">
            <a:xfrm>
              <a:off x="5235575" y="4464050"/>
              <a:ext cx="44450" cy="769938"/>
            </a:xfrm>
            <a:prstGeom prst="rect">
              <a:avLst/>
            </a:prstGeom>
            <a:solidFill>
              <a:srgbClr val="F7E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29" name="Rectangle 103"/>
            <p:cNvSpPr>
              <a:spLocks noChangeArrowheads="1"/>
            </p:cNvSpPr>
            <p:nvPr/>
          </p:nvSpPr>
          <p:spPr bwMode="auto">
            <a:xfrm>
              <a:off x="5280025" y="4464050"/>
              <a:ext cx="38100" cy="769938"/>
            </a:xfrm>
            <a:prstGeom prst="rect">
              <a:avLst/>
            </a:prstGeom>
            <a:solidFill>
              <a:srgbClr val="F6E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30" name="Rectangle 104"/>
            <p:cNvSpPr>
              <a:spLocks noChangeArrowheads="1"/>
            </p:cNvSpPr>
            <p:nvPr/>
          </p:nvSpPr>
          <p:spPr bwMode="auto">
            <a:xfrm>
              <a:off x="5318125" y="4464050"/>
              <a:ext cx="53975" cy="769938"/>
            </a:xfrm>
            <a:prstGeom prst="rect">
              <a:avLst/>
            </a:prstGeom>
            <a:solidFill>
              <a:srgbClr val="F5E8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31" name="Rectangle 105"/>
            <p:cNvSpPr>
              <a:spLocks noChangeArrowheads="1"/>
            </p:cNvSpPr>
            <p:nvPr/>
          </p:nvSpPr>
          <p:spPr bwMode="auto">
            <a:xfrm>
              <a:off x="5372100" y="4464050"/>
              <a:ext cx="46038" cy="769938"/>
            </a:xfrm>
            <a:prstGeom prst="rect">
              <a:avLst/>
            </a:prstGeom>
            <a:solidFill>
              <a:srgbClr val="F4E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32" name="Rectangle 106"/>
            <p:cNvSpPr>
              <a:spLocks noChangeArrowheads="1"/>
            </p:cNvSpPr>
            <p:nvPr/>
          </p:nvSpPr>
          <p:spPr bwMode="auto">
            <a:xfrm>
              <a:off x="5418138" y="4464050"/>
              <a:ext cx="30163" cy="769938"/>
            </a:xfrm>
            <a:prstGeom prst="rect">
              <a:avLst/>
            </a:prstGeom>
            <a:solidFill>
              <a:srgbClr val="F2E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33" name="Rectangle 107"/>
            <p:cNvSpPr>
              <a:spLocks noChangeArrowheads="1"/>
            </p:cNvSpPr>
            <p:nvPr/>
          </p:nvSpPr>
          <p:spPr bwMode="auto">
            <a:xfrm>
              <a:off x="5448300" y="4464050"/>
              <a:ext cx="30163" cy="769938"/>
            </a:xfrm>
            <a:prstGeom prst="rect">
              <a:avLst/>
            </a:prstGeom>
            <a:solidFill>
              <a:srgbClr val="F2E5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34" name="Rectangle 108"/>
            <p:cNvSpPr>
              <a:spLocks noChangeArrowheads="1"/>
            </p:cNvSpPr>
            <p:nvPr/>
          </p:nvSpPr>
          <p:spPr bwMode="auto">
            <a:xfrm>
              <a:off x="5478463" y="4464050"/>
              <a:ext cx="38100" cy="769938"/>
            </a:xfrm>
            <a:prstGeom prst="rect">
              <a:avLst/>
            </a:prstGeom>
            <a:solidFill>
              <a:srgbClr val="F1E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35" name="Rectangle 109"/>
            <p:cNvSpPr>
              <a:spLocks noChangeArrowheads="1"/>
            </p:cNvSpPr>
            <p:nvPr/>
          </p:nvSpPr>
          <p:spPr bwMode="auto">
            <a:xfrm>
              <a:off x="5516563" y="4464050"/>
              <a:ext cx="38100" cy="769938"/>
            </a:xfrm>
            <a:prstGeom prst="rect">
              <a:avLst/>
            </a:prstGeom>
            <a:solidFill>
              <a:srgbClr val="F0E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36" name="Rectangle 110"/>
            <p:cNvSpPr>
              <a:spLocks noChangeArrowheads="1"/>
            </p:cNvSpPr>
            <p:nvPr/>
          </p:nvSpPr>
          <p:spPr bwMode="auto">
            <a:xfrm>
              <a:off x="5554663" y="4464050"/>
              <a:ext cx="46038" cy="769938"/>
            </a:xfrm>
            <a:prstGeom prst="rect">
              <a:avLst/>
            </a:prstGeom>
            <a:solidFill>
              <a:srgbClr val="F0E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37" name="Rectangle 111"/>
            <p:cNvSpPr>
              <a:spLocks noChangeArrowheads="1"/>
            </p:cNvSpPr>
            <p:nvPr/>
          </p:nvSpPr>
          <p:spPr bwMode="auto">
            <a:xfrm>
              <a:off x="5600700" y="4464050"/>
              <a:ext cx="38100" cy="769938"/>
            </a:xfrm>
            <a:prstGeom prst="rect">
              <a:avLst/>
            </a:prstGeom>
            <a:solidFill>
              <a:srgbClr val="EED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38" name="Rectangle 112"/>
            <p:cNvSpPr>
              <a:spLocks noChangeArrowheads="1"/>
            </p:cNvSpPr>
            <p:nvPr/>
          </p:nvSpPr>
          <p:spPr bwMode="auto">
            <a:xfrm>
              <a:off x="5638800" y="4464050"/>
              <a:ext cx="53975" cy="769938"/>
            </a:xfrm>
            <a:prstGeom prst="rect">
              <a:avLst/>
            </a:prstGeom>
            <a:solidFill>
              <a:srgbClr val="EDDE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39" name="Rectangle 113"/>
            <p:cNvSpPr>
              <a:spLocks noChangeArrowheads="1"/>
            </p:cNvSpPr>
            <p:nvPr/>
          </p:nvSpPr>
          <p:spPr bwMode="auto">
            <a:xfrm>
              <a:off x="5692775" y="4464050"/>
              <a:ext cx="52388" cy="769938"/>
            </a:xfrm>
            <a:prstGeom prst="rect">
              <a:avLst/>
            </a:prstGeom>
            <a:solidFill>
              <a:srgbClr val="ECD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40" name="Rectangle 114"/>
            <p:cNvSpPr>
              <a:spLocks noChangeArrowheads="1"/>
            </p:cNvSpPr>
            <p:nvPr/>
          </p:nvSpPr>
          <p:spPr bwMode="auto">
            <a:xfrm>
              <a:off x="5745163" y="4464050"/>
              <a:ext cx="46038" cy="769938"/>
            </a:xfrm>
            <a:prstGeom prst="rect">
              <a:avLst/>
            </a:prstGeom>
            <a:solidFill>
              <a:srgbClr val="EB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41" name="Rectangle 115"/>
            <p:cNvSpPr>
              <a:spLocks noChangeArrowheads="1"/>
            </p:cNvSpPr>
            <p:nvPr/>
          </p:nvSpPr>
          <p:spPr bwMode="auto">
            <a:xfrm>
              <a:off x="5791200" y="4464050"/>
              <a:ext cx="38100" cy="769938"/>
            </a:xfrm>
            <a:prstGeom prst="rect">
              <a:avLst/>
            </a:prstGeom>
            <a:solidFill>
              <a:srgbClr val="EAD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42" name="Rectangle 116"/>
            <p:cNvSpPr>
              <a:spLocks noChangeArrowheads="1"/>
            </p:cNvSpPr>
            <p:nvPr/>
          </p:nvSpPr>
          <p:spPr bwMode="auto">
            <a:xfrm>
              <a:off x="5829300" y="4464050"/>
              <a:ext cx="30163" cy="769938"/>
            </a:xfrm>
            <a:prstGeom prst="rect">
              <a:avLst/>
            </a:prstGeom>
            <a:solidFill>
              <a:srgbClr val="E8D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43" name="Rectangle 117"/>
            <p:cNvSpPr>
              <a:spLocks noChangeArrowheads="1"/>
            </p:cNvSpPr>
            <p:nvPr/>
          </p:nvSpPr>
          <p:spPr bwMode="auto">
            <a:xfrm>
              <a:off x="4160838" y="4464050"/>
              <a:ext cx="1698625" cy="769938"/>
            </a:xfrm>
            <a:prstGeom prst="rect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44" name="Rectangle 118"/>
            <p:cNvSpPr>
              <a:spLocks noChangeArrowheads="1"/>
            </p:cNvSpPr>
            <p:nvPr/>
          </p:nvSpPr>
          <p:spPr bwMode="auto">
            <a:xfrm>
              <a:off x="4732338" y="4532313"/>
              <a:ext cx="644467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Observation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45" name="Line 119"/>
            <p:cNvSpPr>
              <a:spLocks noChangeShapeType="1"/>
            </p:cNvSpPr>
            <p:nvPr/>
          </p:nvSpPr>
          <p:spPr bwMode="auto">
            <a:xfrm>
              <a:off x="4160838" y="4692650"/>
              <a:ext cx="1698625" cy="0"/>
            </a:xfrm>
            <a:prstGeom prst="line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46" name="Rectangle 120"/>
            <p:cNvSpPr>
              <a:spLocks noChangeArrowheads="1"/>
            </p:cNvSpPr>
            <p:nvPr/>
          </p:nvSpPr>
          <p:spPr bwMode="auto">
            <a:xfrm>
              <a:off x="4198938" y="4722813"/>
              <a:ext cx="94221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+ 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47" name="Rectangle 121"/>
            <p:cNvSpPr>
              <a:spLocks noChangeArrowheads="1"/>
            </p:cNvSpPr>
            <p:nvPr/>
          </p:nvSpPr>
          <p:spPr bwMode="auto">
            <a:xfrm>
              <a:off x="4359275" y="4722813"/>
              <a:ext cx="1388179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featureOfInterestName  :text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48" name="Rectangle 122"/>
            <p:cNvSpPr>
              <a:spLocks noChangeArrowheads="1"/>
            </p:cNvSpPr>
            <p:nvPr/>
          </p:nvSpPr>
          <p:spPr bwMode="auto">
            <a:xfrm>
              <a:off x="4198938" y="4845050"/>
              <a:ext cx="94221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+ 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49" name="Rectangle 123"/>
            <p:cNvSpPr>
              <a:spLocks noChangeArrowheads="1"/>
            </p:cNvSpPr>
            <p:nvPr/>
          </p:nvSpPr>
          <p:spPr bwMode="auto">
            <a:xfrm>
              <a:off x="4359275" y="4845050"/>
              <a:ext cx="1476117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featureOfInterestURI  :anyURI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50" name="Rectangle 124"/>
            <p:cNvSpPr>
              <a:spLocks noChangeArrowheads="1"/>
            </p:cNvSpPr>
            <p:nvPr/>
          </p:nvSpPr>
          <p:spPr bwMode="auto">
            <a:xfrm>
              <a:off x="4198938" y="4967288"/>
              <a:ext cx="94221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+ 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51" name="Rectangle 125"/>
            <p:cNvSpPr>
              <a:spLocks noChangeArrowheads="1"/>
            </p:cNvSpPr>
            <p:nvPr/>
          </p:nvSpPr>
          <p:spPr bwMode="auto">
            <a:xfrm>
              <a:off x="4359275" y="4967288"/>
              <a:ext cx="1012553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procedure  :longText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52" name="Rectangle 126"/>
            <p:cNvSpPr>
              <a:spLocks noChangeArrowheads="1"/>
            </p:cNvSpPr>
            <p:nvPr/>
          </p:nvSpPr>
          <p:spPr bwMode="auto">
            <a:xfrm>
              <a:off x="4198938" y="5089525"/>
              <a:ext cx="94221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+ 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53" name="Rectangle 127"/>
            <p:cNvSpPr>
              <a:spLocks noChangeArrowheads="1"/>
            </p:cNvSpPr>
            <p:nvPr/>
          </p:nvSpPr>
          <p:spPr bwMode="auto">
            <a:xfrm>
              <a:off x="4359275" y="5089525"/>
              <a:ext cx="1356771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observationDate  :dateTime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54" name="Rectangle 128"/>
            <p:cNvSpPr>
              <a:spLocks noChangeArrowheads="1"/>
            </p:cNvSpPr>
            <p:nvPr/>
          </p:nvSpPr>
          <p:spPr bwMode="auto">
            <a:xfrm>
              <a:off x="441325" y="4532313"/>
              <a:ext cx="1082675" cy="533400"/>
            </a:xfrm>
            <a:prstGeom prst="rect">
              <a:avLst/>
            </a:prstGeom>
            <a:solidFill>
              <a:srgbClr val="C0BF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55" name="Rectangle 129"/>
            <p:cNvSpPr>
              <a:spLocks noChangeArrowheads="1"/>
            </p:cNvSpPr>
            <p:nvPr/>
          </p:nvSpPr>
          <p:spPr bwMode="auto">
            <a:xfrm>
              <a:off x="441325" y="4532313"/>
              <a:ext cx="1082675" cy="533400"/>
            </a:xfrm>
            <a:prstGeom prst="rect">
              <a:avLst/>
            </a:prstGeom>
            <a:noFill/>
            <a:ln w="5" cap="sq">
              <a:solidFill>
                <a:srgbClr val="C0BF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56" name="Rectangle 130"/>
            <p:cNvSpPr>
              <a:spLocks noChangeArrowheads="1"/>
            </p:cNvSpPr>
            <p:nvPr/>
          </p:nvSpPr>
          <p:spPr bwMode="auto">
            <a:xfrm>
              <a:off x="419100" y="4510088"/>
              <a:ext cx="563563" cy="533400"/>
            </a:xfrm>
            <a:prstGeom prst="rect">
              <a:avLst/>
            </a:prstGeom>
            <a:solidFill>
              <a:srgbClr val="FCF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57" name="Rectangle 131"/>
            <p:cNvSpPr>
              <a:spLocks noChangeArrowheads="1"/>
            </p:cNvSpPr>
            <p:nvPr/>
          </p:nvSpPr>
          <p:spPr bwMode="auto">
            <a:xfrm>
              <a:off x="982663" y="4510088"/>
              <a:ext cx="30163" cy="533400"/>
            </a:xfrm>
            <a:prstGeom prst="rect">
              <a:avLst/>
            </a:prstGeom>
            <a:solidFill>
              <a:srgbClr val="FBF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58" name="Rectangle 132"/>
            <p:cNvSpPr>
              <a:spLocks noChangeArrowheads="1"/>
            </p:cNvSpPr>
            <p:nvPr/>
          </p:nvSpPr>
          <p:spPr bwMode="auto">
            <a:xfrm>
              <a:off x="1012825" y="4510088"/>
              <a:ext cx="31750" cy="533400"/>
            </a:xfrm>
            <a:prstGeom prst="rect">
              <a:avLst/>
            </a:prstGeom>
            <a:solidFill>
              <a:srgbClr val="FAF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59" name="Rectangle 133"/>
            <p:cNvSpPr>
              <a:spLocks noChangeArrowheads="1"/>
            </p:cNvSpPr>
            <p:nvPr/>
          </p:nvSpPr>
          <p:spPr bwMode="auto">
            <a:xfrm>
              <a:off x="1044575" y="4510088"/>
              <a:ext cx="30163" cy="533400"/>
            </a:xfrm>
            <a:prstGeom prst="rect">
              <a:avLst/>
            </a:prstGeom>
            <a:solidFill>
              <a:srgbClr val="F9E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60" name="Rectangle 134"/>
            <p:cNvSpPr>
              <a:spLocks noChangeArrowheads="1"/>
            </p:cNvSpPr>
            <p:nvPr/>
          </p:nvSpPr>
          <p:spPr bwMode="auto">
            <a:xfrm>
              <a:off x="1074738" y="4510088"/>
              <a:ext cx="30163" cy="533400"/>
            </a:xfrm>
            <a:prstGeom prst="rect">
              <a:avLst/>
            </a:prstGeom>
            <a:solidFill>
              <a:srgbClr val="F8EC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61" name="Rectangle 135"/>
            <p:cNvSpPr>
              <a:spLocks noChangeArrowheads="1"/>
            </p:cNvSpPr>
            <p:nvPr/>
          </p:nvSpPr>
          <p:spPr bwMode="auto">
            <a:xfrm>
              <a:off x="1104900" y="4510088"/>
              <a:ext cx="30163" cy="533400"/>
            </a:xfrm>
            <a:prstGeom prst="rect">
              <a:avLst/>
            </a:prstGeom>
            <a:solidFill>
              <a:srgbClr val="F7E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62" name="Rectangle 136"/>
            <p:cNvSpPr>
              <a:spLocks noChangeArrowheads="1"/>
            </p:cNvSpPr>
            <p:nvPr/>
          </p:nvSpPr>
          <p:spPr bwMode="auto">
            <a:xfrm>
              <a:off x="1135063" y="4510088"/>
              <a:ext cx="23813" cy="533400"/>
            </a:xfrm>
            <a:prstGeom prst="rect">
              <a:avLst/>
            </a:prstGeom>
            <a:solidFill>
              <a:srgbClr val="F6E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63" name="Rectangle 137"/>
            <p:cNvSpPr>
              <a:spLocks noChangeArrowheads="1"/>
            </p:cNvSpPr>
            <p:nvPr/>
          </p:nvSpPr>
          <p:spPr bwMode="auto">
            <a:xfrm>
              <a:off x="1158875" y="4510088"/>
              <a:ext cx="30163" cy="533400"/>
            </a:xfrm>
            <a:prstGeom prst="rect">
              <a:avLst/>
            </a:prstGeom>
            <a:solidFill>
              <a:srgbClr val="F5E8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64" name="Rectangle 138"/>
            <p:cNvSpPr>
              <a:spLocks noChangeArrowheads="1"/>
            </p:cNvSpPr>
            <p:nvPr/>
          </p:nvSpPr>
          <p:spPr bwMode="auto">
            <a:xfrm>
              <a:off x="1189038" y="4510088"/>
              <a:ext cx="38100" cy="533400"/>
            </a:xfrm>
            <a:prstGeom prst="rect">
              <a:avLst/>
            </a:prstGeom>
            <a:solidFill>
              <a:srgbClr val="F4E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65" name="Rectangle 139"/>
            <p:cNvSpPr>
              <a:spLocks noChangeArrowheads="1"/>
            </p:cNvSpPr>
            <p:nvPr/>
          </p:nvSpPr>
          <p:spPr bwMode="auto">
            <a:xfrm>
              <a:off x="1227138" y="4510088"/>
              <a:ext cx="30163" cy="533400"/>
            </a:xfrm>
            <a:prstGeom prst="rect">
              <a:avLst/>
            </a:prstGeom>
            <a:solidFill>
              <a:srgbClr val="F2E5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66" name="Rectangle 140"/>
            <p:cNvSpPr>
              <a:spLocks noChangeArrowheads="1"/>
            </p:cNvSpPr>
            <p:nvPr/>
          </p:nvSpPr>
          <p:spPr bwMode="auto">
            <a:xfrm>
              <a:off x="1257300" y="4510088"/>
              <a:ext cx="22225" cy="533400"/>
            </a:xfrm>
            <a:prstGeom prst="rect">
              <a:avLst/>
            </a:prstGeom>
            <a:solidFill>
              <a:srgbClr val="F1E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67" name="Rectangle 141"/>
            <p:cNvSpPr>
              <a:spLocks noChangeArrowheads="1"/>
            </p:cNvSpPr>
            <p:nvPr/>
          </p:nvSpPr>
          <p:spPr bwMode="auto">
            <a:xfrm>
              <a:off x="1279525" y="4510088"/>
              <a:ext cx="31750" cy="533400"/>
            </a:xfrm>
            <a:prstGeom prst="rect">
              <a:avLst/>
            </a:prstGeom>
            <a:solidFill>
              <a:srgbClr val="F1E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68" name="Rectangle 142"/>
            <p:cNvSpPr>
              <a:spLocks noChangeArrowheads="1"/>
            </p:cNvSpPr>
            <p:nvPr/>
          </p:nvSpPr>
          <p:spPr bwMode="auto">
            <a:xfrm>
              <a:off x="1311275" y="4510088"/>
              <a:ext cx="22225" cy="533400"/>
            </a:xfrm>
            <a:prstGeom prst="rect">
              <a:avLst/>
            </a:prstGeom>
            <a:solidFill>
              <a:srgbClr val="EFE0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69" name="Rectangle 143"/>
            <p:cNvSpPr>
              <a:spLocks noChangeArrowheads="1"/>
            </p:cNvSpPr>
            <p:nvPr/>
          </p:nvSpPr>
          <p:spPr bwMode="auto">
            <a:xfrm>
              <a:off x="1333500" y="4510088"/>
              <a:ext cx="30163" cy="533400"/>
            </a:xfrm>
            <a:prstGeom prst="rect">
              <a:avLst/>
            </a:prstGeom>
            <a:solidFill>
              <a:srgbClr val="EED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70" name="Rectangle 144"/>
            <p:cNvSpPr>
              <a:spLocks noChangeArrowheads="1"/>
            </p:cNvSpPr>
            <p:nvPr/>
          </p:nvSpPr>
          <p:spPr bwMode="auto">
            <a:xfrm>
              <a:off x="1363663" y="4510088"/>
              <a:ext cx="30163" cy="533400"/>
            </a:xfrm>
            <a:prstGeom prst="rect">
              <a:avLst/>
            </a:prstGeom>
            <a:solidFill>
              <a:srgbClr val="EDDE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71" name="Rectangle 145"/>
            <p:cNvSpPr>
              <a:spLocks noChangeArrowheads="1"/>
            </p:cNvSpPr>
            <p:nvPr/>
          </p:nvSpPr>
          <p:spPr bwMode="auto">
            <a:xfrm>
              <a:off x="1393825" y="4510088"/>
              <a:ext cx="38100" cy="533400"/>
            </a:xfrm>
            <a:prstGeom prst="rect">
              <a:avLst/>
            </a:prstGeom>
            <a:solidFill>
              <a:srgbClr val="ECD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72" name="Rectangle 146"/>
            <p:cNvSpPr>
              <a:spLocks noChangeArrowheads="1"/>
            </p:cNvSpPr>
            <p:nvPr/>
          </p:nvSpPr>
          <p:spPr bwMode="auto">
            <a:xfrm>
              <a:off x="1431925" y="4510088"/>
              <a:ext cx="23813" cy="533400"/>
            </a:xfrm>
            <a:prstGeom prst="rect">
              <a:avLst/>
            </a:prstGeom>
            <a:solidFill>
              <a:srgbClr val="EB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73" name="Rectangle 147"/>
            <p:cNvSpPr>
              <a:spLocks noChangeArrowheads="1"/>
            </p:cNvSpPr>
            <p:nvPr/>
          </p:nvSpPr>
          <p:spPr bwMode="auto">
            <a:xfrm>
              <a:off x="1455738" y="4510088"/>
              <a:ext cx="30163" cy="533400"/>
            </a:xfrm>
            <a:prstGeom prst="rect">
              <a:avLst/>
            </a:prstGeom>
            <a:solidFill>
              <a:srgbClr val="EAD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74" name="Rectangle 148"/>
            <p:cNvSpPr>
              <a:spLocks noChangeArrowheads="1"/>
            </p:cNvSpPr>
            <p:nvPr/>
          </p:nvSpPr>
          <p:spPr bwMode="auto">
            <a:xfrm>
              <a:off x="1485900" y="4510088"/>
              <a:ext cx="15875" cy="533400"/>
            </a:xfrm>
            <a:prstGeom prst="rect">
              <a:avLst/>
            </a:prstGeom>
            <a:solidFill>
              <a:srgbClr val="E8D7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75" name="Rectangle 149"/>
            <p:cNvSpPr>
              <a:spLocks noChangeArrowheads="1"/>
            </p:cNvSpPr>
            <p:nvPr/>
          </p:nvSpPr>
          <p:spPr bwMode="auto">
            <a:xfrm>
              <a:off x="419100" y="4510088"/>
              <a:ext cx="1082675" cy="533400"/>
            </a:xfrm>
            <a:prstGeom prst="rect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76" name="Rectangle 150"/>
            <p:cNvSpPr>
              <a:spLocks noChangeArrowheads="1"/>
            </p:cNvSpPr>
            <p:nvPr/>
          </p:nvSpPr>
          <p:spPr bwMode="auto">
            <a:xfrm>
              <a:off x="754063" y="4578350"/>
              <a:ext cx="461052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Location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77" name="Line 151"/>
            <p:cNvSpPr>
              <a:spLocks noChangeShapeType="1"/>
            </p:cNvSpPr>
            <p:nvPr/>
          </p:nvSpPr>
          <p:spPr bwMode="auto">
            <a:xfrm>
              <a:off x="419100" y="4738688"/>
              <a:ext cx="1082675" cy="0"/>
            </a:xfrm>
            <a:prstGeom prst="line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78" name="Rectangle 152"/>
            <p:cNvSpPr>
              <a:spLocks noChangeArrowheads="1"/>
            </p:cNvSpPr>
            <p:nvPr/>
          </p:nvSpPr>
          <p:spPr bwMode="auto">
            <a:xfrm>
              <a:off x="457200" y="4768850"/>
              <a:ext cx="94221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+ 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79" name="Rectangle 153"/>
            <p:cNvSpPr>
              <a:spLocks noChangeArrowheads="1"/>
            </p:cNvSpPr>
            <p:nvPr/>
          </p:nvSpPr>
          <p:spPr bwMode="auto">
            <a:xfrm>
              <a:off x="617538" y="4768850"/>
              <a:ext cx="851751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shape  :geometry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80" name="Rectangle 154"/>
            <p:cNvSpPr>
              <a:spLocks noChangeArrowheads="1"/>
            </p:cNvSpPr>
            <p:nvPr/>
          </p:nvSpPr>
          <p:spPr bwMode="auto">
            <a:xfrm>
              <a:off x="3908425" y="5859463"/>
              <a:ext cx="1044575" cy="365125"/>
            </a:xfrm>
            <a:prstGeom prst="rect">
              <a:avLst/>
            </a:prstGeom>
            <a:solidFill>
              <a:srgbClr val="C0BF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81" name="Rectangle 155"/>
            <p:cNvSpPr>
              <a:spLocks noChangeArrowheads="1"/>
            </p:cNvSpPr>
            <p:nvPr/>
          </p:nvSpPr>
          <p:spPr bwMode="auto">
            <a:xfrm>
              <a:off x="3908425" y="5859463"/>
              <a:ext cx="1044575" cy="365125"/>
            </a:xfrm>
            <a:prstGeom prst="rect">
              <a:avLst/>
            </a:prstGeom>
            <a:noFill/>
            <a:ln w="5" cap="sq">
              <a:solidFill>
                <a:srgbClr val="C0BF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82" name="Rectangle 156"/>
            <p:cNvSpPr>
              <a:spLocks noChangeArrowheads="1"/>
            </p:cNvSpPr>
            <p:nvPr/>
          </p:nvSpPr>
          <p:spPr bwMode="auto">
            <a:xfrm>
              <a:off x="3886200" y="5835650"/>
              <a:ext cx="549275" cy="366713"/>
            </a:xfrm>
            <a:prstGeom prst="rect">
              <a:avLst/>
            </a:prstGeom>
            <a:solidFill>
              <a:srgbClr val="FCF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83" name="Rectangle 157"/>
            <p:cNvSpPr>
              <a:spLocks noChangeArrowheads="1"/>
            </p:cNvSpPr>
            <p:nvPr/>
          </p:nvSpPr>
          <p:spPr bwMode="auto">
            <a:xfrm>
              <a:off x="4435475" y="5835650"/>
              <a:ext cx="22225" cy="366713"/>
            </a:xfrm>
            <a:prstGeom prst="rect">
              <a:avLst/>
            </a:prstGeom>
            <a:solidFill>
              <a:srgbClr val="FBF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84" name="Rectangle 158"/>
            <p:cNvSpPr>
              <a:spLocks noChangeArrowheads="1"/>
            </p:cNvSpPr>
            <p:nvPr/>
          </p:nvSpPr>
          <p:spPr bwMode="auto">
            <a:xfrm>
              <a:off x="4457700" y="5835650"/>
              <a:ext cx="30163" cy="366713"/>
            </a:xfrm>
            <a:prstGeom prst="rect">
              <a:avLst/>
            </a:prstGeom>
            <a:solidFill>
              <a:srgbClr val="FAF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85" name="Rectangle 159"/>
            <p:cNvSpPr>
              <a:spLocks noChangeArrowheads="1"/>
            </p:cNvSpPr>
            <p:nvPr/>
          </p:nvSpPr>
          <p:spPr bwMode="auto">
            <a:xfrm>
              <a:off x="4487863" y="5835650"/>
              <a:ext cx="30163" cy="366713"/>
            </a:xfrm>
            <a:prstGeom prst="rect">
              <a:avLst/>
            </a:prstGeom>
            <a:solidFill>
              <a:srgbClr val="F9E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86" name="Rectangle 160"/>
            <p:cNvSpPr>
              <a:spLocks noChangeArrowheads="1"/>
            </p:cNvSpPr>
            <p:nvPr/>
          </p:nvSpPr>
          <p:spPr bwMode="auto">
            <a:xfrm>
              <a:off x="4518025" y="5835650"/>
              <a:ext cx="31750" cy="366713"/>
            </a:xfrm>
            <a:prstGeom prst="rect">
              <a:avLst/>
            </a:prstGeom>
            <a:solidFill>
              <a:srgbClr val="F8EC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87" name="Rectangle 161"/>
            <p:cNvSpPr>
              <a:spLocks noChangeArrowheads="1"/>
            </p:cNvSpPr>
            <p:nvPr/>
          </p:nvSpPr>
          <p:spPr bwMode="auto">
            <a:xfrm>
              <a:off x="4549775" y="5835650"/>
              <a:ext cx="22225" cy="366713"/>
            </a:xfrm>
            <a:prstGeom prst="rect">
              <a:avLst/>
            </a:prstGeom>
            <a:solidFill>
              <a:srgbClr val="F7E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88" name="Rectangle 162"/>
            <p:cNvSpPr>
              <a:spLocks noChangeArrowheads="1"/>
            </p:cNvSpPr>
            <p:nvPr/>
          </p:nvSpPr>
          <p:spPr bwMode="auto">
            <a:xfrm>
              <a:off x="4572000" y="5835650"/>
              <a:ext cx="30163" cy="366713"/>
            </a:xfrm>
            <a:prstGeom prst="rect">
              <a:avLst/>
            </a:prstGeom>
            <a:solidFill>
              <a:srgbClr val="F6E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89" name="Rectangle 163"/>
            <p:cNvSpPr>
              <a:spLocks noChangeArrowheads="1"/>
            </p:cNvSpPr>
            <p:nvPr/>
          </p:nvSpPr>
          <p:spPr bwMode="auto">
            <a:xfrm>
              <a:off x="4602163" y="5835650"/>
              <a:ext cx="30163" cy="366713"/>
            </a:xfrm>
            <a:prstGeom prst="rect">
              <a:avLst/>
            </a:prstGeom>
            <a:solidFill>
              <a:srgbClr val="F5E8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90" name="Rectangle 164"/>
            <p:cNvSpPr>
              <a:spLocks noChangeArrowheads="1"/>
            </p:cNvSpPr>
            <p:nvPr/>
          </p:nvSpPr>
          <p:spPr bwMode="auto">
            <a:xfrm>
              <a:off x="4632325" y="5835650"/>
              <a:ext cx="31750" cy="366713"/>
            </a:xfrm>
            <a:prstGeom prst="rect">
              <a:avLst/>
            </a:prstGeom>
            <a:solidFill>
              <a:srgbClr val="F4E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91" name="Rectangle 165"/>
            <p:cNvSpPr>
              <a:spLocks noChangeArrowheads="1"/>
            </p:cNvSpPr>
            <p:nvPr/>
          </p:nvSpPr>
          <p:spPr bwMode="auto">
            <a:xfrm>
              <a:off x="4664075" y="5835650"/>
              <a:ext cx="30163" cy="366713"/>
            </a:xfrm>
            <a:prstGeom prst="rect">
              <a:avLst/>
            </a:prstGeom>
            <a:solidFill>
              <a:srgbClr val="F2E5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92" name="Rectangle 166"/>
            <p:cNvSpPr>
              <a:spLocks noChangeArrowheads="1"/>
            </p:cNvSpPr>
            <p:nvPr/>
          </p:nvSpPr>
          <p:spPr bwMode="auto">
            <a:xfrm>
              <a:off x="4694238" y="5835650"/>
              <a:ext cx="22225" cy="366713"/>
            </a:xfrm>
            <a:prstGeom prst="rect">
              <a:avLst/>
            </a:prstGeom>
            <a:solidFill>
              <a:srgbClr val="F1E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93" name="Rectangle 167"/>
            <p:cNvSpPr>
              <a:spLocks noChangeArrowheads="1"/>
            </p:cNvSpPr>
            <p:nvPr/>
          </p:nvSpPr>
          <p:spPr bwMode="auto">
            <a:xfrm>
              <a:off x="4716463" y="5835650"/>
              <a:ext cx="30163" cy="366713"/>
            </a:xfrm>
            <a:prstGeom prst="rect">
              <a:avLst/>
            </a:prstGeom>
            <a:solidFill>
              <a:srgbClr val="F1E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94" name="Rectangle 168"/>
            <p:cNvSpPr>
              <a:spLocks noChangeArrowheads="1"/>
            </p:cNvSpPr>
            <p:nvPr/>
          </p:nvSpPr>
          <p:spPr bwMode="auto">
            <a:xfrm>
              <a:off x="4746625" y="5835650"/>
              <a:ext cx="23813" cy="366713"/>
            </a:xfrm>
            <a:prstGeom prst="rect">
              <a:avLst/>
            </a:prstGeom>
            <a:solidFill>
              <a:srgbClr val="EFE0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95" name="Rectangle 169"/>
            <p:cNvSpPr>
              <a:spLocks noChangeArrowheads="1"/>
            </p:cNvSpPr>
            <p:nvPr/>
          </p:nvSpPr>
          <p:spPr bwMode="auto">
            <a:xfrm>
              <a:off x="4770438" y="5835650"/>
              <a:ext cx="30163" cy="366713"/>
            </a:xfrm>
            <a:prstGeom prst="rect">
              <a:avLst/>
            </a:prstGeom>
            <a:solidFill>
              <a:srgbClr val="EED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96" name="Rectangle 170"/>
            <p:cNvSpPr>
              <a:spLocks noChangeArrowheads="1"/>
            </p:cNvSpPr>
            <p:nvPr/>
          </p:nvSpPr>
          <p:spPr bwMode="auto">
            <a:xfrm>
              <a:off x="4800600" y="5835650"/>
              <a:ext cx="30163" cy="366713"/>
            </a:xfrm>
            <a:prstGeom prst="rect">
              <a:avLst/>
            </a:prstGeom>
            <a:solidFill>
              <a:srgbClr val="EDDE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97" name="Rectangle 171"/>
            <p:cNvSpPr>
              <a:spLocks noChangeArrowheads="1"/>
            </p:cNvSpPr>
            <p:nvPr/>
          </p:nvSpPr>
          <p:spPr bwMode="auto">
            <a:xfrm>
              <a:off x="4830763" y="5835650"/>
              <a:ext cx="30163" cy="366713"/>
            </a:xfrm>
            <a:prstGeom prst="rect">
              <a:avLst/>
            </a:prstGeom>
            <a:solidFill>
              <a:srgbClr val="ECD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98" name="Rectangle 172"/>
            <p:cNvSpPr>
              <a:spLocks noChangeArrowheads="1"/>
            </p:cNvSpPr>
            <p:nvPr/>
          </p:nvSpPr>
          <p:spPr bwMode="auto">
            <a:xfrm>
              <a:off x="4860925" y="5835650"/>
              <a:ext cx="31750" cy="366713"/>
            </a:xfrm>
            <a:prstGeom prst="rect">
              <a:avLst/>
            </a:prstGeom>
            <a:solidFill>
              <a:srgbClr val="EB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99" name="Rectangle 173"/>
            <p:cNvSpPr>
              <a:spLocks noChangeArrowheads="1"/>
            </p:cNvSpPr>
            <p:nvPr/>
          </p:nvSpPr>
          <p:spPr bwMode="auto">
            <a:xfrm>
              <a:off x="4892675" y="5835650"/>
              <a:ext cx="22225" cy="366713"/>
            </a:xfrm>
            <a:prstGeom prst="rect">
              <a:avLst/>
            </a:prstGeom>
            <a:solidFill>
              <a:srgbClr val="EAD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00" name="Rectangle 174"/>
            <p:cNvSpPr>
              <a:spLocks noChangeArrowheads="1"/>
            </p:cNvSpPr>
            <p:nvPr/>
          </p:nvSpPr>
          <p:spPr bwMode="auto">
            <a:xfrm>
              <a:off x="4914900" y="5835650"/>
              <a:ext cx="15875" cy="366713"/>
            </a:xfrm>
            <a:prstGeom prst="rect">
              <a:avLst/>
            </a:prstGeom>
            <a:solidFill>
              <a:srgbClr val="E8D7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01" name="Rectangle 175"/>
            <p:cNvSpPr>
              <a:spLocks noChangeArrowheads="1"/>
            </p:cNvSpPr>
            <p:nvPr/>
          </p:nvSpPr>
          <p:spPr bwMode="auto">
            <a:xfrm>
              <a:off x="3886200" y="5835650"/>
              <a:ext cx="1044575" cy="366713"/>
            </a:xfrm>
            <a:prstGeom prst="rect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02" name="Rectangle 176"/>
            <p:cNvSpPr>
              <a:spLocks noChangeArrowheads="1"/>
            </p:cNvSpPr>
            <p:nvPr/>
          </p:nvSpPr>
          <p:spPr bwMode="auto">
            <a:xfrm>
              <a:off x="3953452" y="5903913"/>
              <a:ext cx="896977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SamplingFeature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03" name="Line 177"/>
            <p:cNvSpPr>
              <a:spLocks noChangeShapeType="1"/>
            </p:cNvSpPr>
            <p:nvPr/>
          </p:nvSpPr>
          <p:spPr bwMode="auto">
            <a:xfrm>
              <a:off x="3886200" y="6064250"/>
              <a:ext cx="1044575" cy="0"/>
            </a:xfrm>
            <a:prstGeom prst="line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04" name="Rectangle 178"/>
            <p:cNvSpPr>
              <a:spLocks noChangeArrowheads="1"/>
            </p:cNvSpPr>
            <p:nvPr/>
          </p:nvSpPr>
          <p:spPr bwMode="auto">
            <a:xfrm>
              <a:off x="1249363" y="5859463"/>
              <a:ext cx="1020763" cy="381000"/>
            </a:xfrm>
            <a:prstGeom prst="rect">
              <a:avLst/>
            </a:prstGeom>
            <a:solidFill>
              <a:srgbClr val="C0BF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05" name="Rectangle 179"/>
            <p:cNvSpPr>
              <a:spLocks noChangeArrowheads="1"/>
            </p:cNvSpPr>
            <p:nvPr/>
          </p:nvSpPr>
          <p:spPr bwMode="auto">
            <a:xfrm>
              <a:off x="1249363" y="5859463"/>
              <a:ext cx="1020763" cy="381000"/>
            </a:xfrm>
            <a:prstGeom prst="rect">
              <a:avLst/>
            </a:prstGeom>
            <a:noFill/>
            <a:ln w="5" cap="sq">
              <a:solidFill>
                <a:srgbClr val="C0BF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06" name="Rectangle 180"/>
            <p:cNvSpPr>
              <a:spLocks noChangeArrowheads="1"/>
            </p:cNvSpPr>
            <p:nvPr/>
          </p:nvSpPr>
          <p:spPr bwMode="auto">
            <a:xfrm>
              <a:off x="1227138" y="5835650"/>
              <a:ext cx="533400" cy="381000"/>
            </a:xfrm>
            <a:prstGeom prst="rect">
              <a:avLst/>
            </a:prstGeom>
            <a:solidFill>
              <a:srgbClr val="FCF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07" name="Rectangle 181"/>
            <p:cNvSpPr>
              <a:spLocks noChangeArrowheads="1"/>
            </p:cNvSpPr>
            <p:nvPr/>
          </p:nvSpPr>
          <p:spPr bwMode="auto">
            <a:xfrm>
              <a:off x="1760538" y="5835650"/>
              <a:ext cx="22225" cy="381000"/>
            </a:xfrm>
            <a:prstGeom prst="rect">
              <a:avLst/>
            </a:prstGeom>
            <a:solidFill>
              <a:srgbClr val="FBF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08" name="Rectangle 182"/>
            <p:cNvSpPr>
              <a:spLocks noChangeArrowheads="1"/>
            </p:cNvSpPr>
            <p:nvPr/>
          </p:nvSpPr>
          <p:spPr bwMode="auto">
            <a:xfrm>
              <a:off x="1782763" y="5835650"/>
              <a:ext cx="30163" cy="381000"/>
            </a:xfrm>
            <a:prstGeom prst="rect">
              <a:avLst/>
            </a:prstGeom>
            <a:solidFill>
              <a:srgbClr val="FBF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09" name="Rectangle 183"/>
            <p:cNvSpPr>
              <a:spLocks noChangeArrowheads="1"/>
            </p:cNvSpPr>
            <p:nvPr/>
          </p:nvSpPr>
          <p:spPr bwMode="auto">
            <a:xfrm>
              <a:off x="1812925" y="5835650"/>
              <a:ext cx="31750" cy="381000"/>
            </a:xfrm>
            <a:prstGeom prst="rect">
              <a:avLst/>
            </a:prstGeom>
            <a:solidFill>
              <a:srgbClr val="F9E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10" name="Rectangle 184"/>
            <p:cNvSpPr>
              <a:spLocks noChangeArrowheads="1"/>
            </p:cNvSpPr>
            <p:nvPr/>
          </p:nvSpPr>
          <p:spPr bwMode="auto">
            <a:xfrm>
              <a:off x="1844675" y="5835650"/>
              <a:ext cx="30163" cy="381000"/>
            </a:xfrm>
            <a:prstGeom prst="rect">
              <a:avLst/>
            </a:prstGeom>
            <a:solidFill>
              <a:srgbClr val="F8EC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11" name="Rectangle 185"/>
            <p:cNvSpPr>
              <a:spLocks noChangeArrowheads="1"/>
            </p:cNvSpPr>
            <p:nvPr/>
          </p:nvSpPr>
          <p:spPr bwMode="auto">
            <a:xfrm>
              <a:off x="1874838" y="5835650"/>
              <a:ext cx="22225" cy="381000"/>
            </a:xfrm>
            <a:prstGeom prst="rect">
              <a:avLst/>
            </a:prstGeom>
            <a:solidFill>
              <a:srgbClr val="F7E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12" name="Rectangle 186"/>
            <p:cNvSpPr>
              <a:spLocks noChangeArrowheads="1"/>
            </p:cNvSpPr>
            <p:nvPr/>
          </p:nvSpPr>
          <p:spPr bwMode="auto">
            <a:xfrm>
              <a:off x="1897063" y="5835650"/>
              <a:ext cx="30163" cy="381000"/>
            </a:xfrm>
            <a:prstGeom prst="rect">
              <a:avLst/>
            </a:prstGeom>
            <a:solidFill>
              <a:srgbClr val="F6E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13" name="Rectangle 187"/>
            <p:cNvSpPr>
              <a:spLocks noChangeArrowheads="1"/>
            </p:cNvSpPr>
            <p:nvPr/>
          </p:nvSpPr>
          <p:spPr bwMode="auto">
            <a:xfrm>
              <a:off x="1927225" y="5835650"/>
              <a:ext cx="31750" cy="381000"/>
            </a:xfrm>
            <a:prstGeom prst="rect">
              <a:avLst/>
            </a:prstGeom>
            <a:solidFill>
              <a:srgbClr val="F5E8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14" name="Rectangle 188"/>
            <p:cNvSpPr>
              <a:spLocks noChangeArrowheads="1"/>
            </p:cNvSpPr>
            <p:nvPr/>
          </p:nvSpPr>
          <p:spPr bwMode="auto">
            <a:xfrm>
              <a:off x="1958975" y="5835650"/>
              <a:ext cx="30163" cy="381000"/>
            </a:xfrm>
            <a:prstGeom prst="rect">
              <a:avLst/>
            </a:prstGeom>
            <a:solidFill>
              <a:srgbClr val="F4E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15" name="Rectangle 189"/>
            <p:cNvSpPr>
              <a:spLocks noChangeArrowheads="1"/>
            </p:cNvSpPr>
            <p:nvPr/>
          </p:nvSpPr>
          <p:spPr bwMode="auto">
            <a:xfrm>
              <a:off x="1989138" y="5835650"/>
              <a:ext cx="30163" cy="381000"/>
            </a:xfrm>
            <a:prstGeom prst="rect">
              <a:avLst/>
            </a:prstGeom>
            <a:solidFill>
              <a:srgbClr val="F2E5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16" name="Rectangle 190"/>
            <p:cNvSpPr>
              <a:spLocks noChangeArrowheads="1"/>
            </p:cNvSpPr>
            <p:nvPr/>
          </p:nvSpPr>
          <p:spPr bwMode="auto">
            <a:xfrm>
              <a:off x="2019300" y="5835650"/>
              <a:ext cx="22225" cy="381000"/>
            </a:xfrm>
            <a:prstGeom prst="rect">
              <a:avLst/>
            </a:prstGeom>
            <a:solidFill>
              <a:srgbClr val="F1E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17" name="Rectangle 191"/>
            <p:cNvSpPr>
              <a:spLocks noChangeArrowheads="1"/>
            </p:cNvSpPr>
            <p:nvPr/>
          </p:nvSpPr>
          <p:spPr bwMode="auto">
            <a:xfrm>
              <a:off x="2041525" y="5835650"/>
              <a:ext cx="23813" cy="381000"/>
            </a:xfrm>
            <a:prstGeom prst="rect">
              <a:avLst/>
            </a:prstGeom>
            <a:solidFill>
              <a:srgbClr val="F0E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18" name="Rectangle 192"/>
            <p:cNvSpPr>
              <a:spLocks noChangeArrowheads="1"/>
            </p:cNvSpPr>
            <p:nvPr/>
          </p:nvSpPr>
          <p:spPr bwMode="auto">
            <a:xfrm>
              <a:off x="2065338" y="5835650"/>
              <a:ext cx="30163" cy="381000"/>
            </a:xfrm>
            <a:prstGeom prst="rect">
              <a:avLst/>
            </a:prstGeom>
            <a:solidFill>
              <a:srgbClr val="F0E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19" name="Rectangle 193"/>
            <p:cNvSpPr>
              <a:spLocks noChangeArrowheads="1"/>
            </p:cNvSpPr>
            <p:nvPr/>
          </p:nvSpPr>
          <p:spPr bwMode="auto">
            <a:xfrm>
              <a:off x="2095500" y="5835650"/>
              <a:ext cx="22225" cy="381000"/>
            </a:xfrm>
            <a:prstGeom prst="rect">
              <a:avLst/>
            </a:prstGeom>
            <a:solidFill>
              <a:srgbClr val="EED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20" name="Rectangle 194"/>
            <p:cNvSpPr>
              <a:spLocks noChangeArrowheads="1"/>
            </p:cNvSpPr>
            <p:nvPr/>
          </p:nvSpPr>
          <p:spPr bwMode="auto">
            <a:xfrm>
              <a:off x="2117725" y="5835650"/>
              <a:ext cx="31750" cy="381000"/>
            </a:xfrm>
            <a:prstGeom prst="rect">
              <a:avLst/>
            </a:prstGeom>
            <a:solidFill>
              <a:srgbClr val="EDDE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21" name="Rectangle 195"/>
            <p:cNvSpPr>
              <a:spLocks noChangeArrowheads="1"/>
            </p:cNvSpPr>
            <p:nvPr/>
          </p:nvSpPr>
          <p:spPr bwMode="auto">
            <a:xfrm>
              <a:off x="2149475" y="5835650"/>
              <a:ext cx="30163" cy="381000"/>
            </a:xfrm>
            <a:prstGeom prst="rect">
              <a:avLst/>
            </a:prstGeom>
            <a:solidFill>
              <a:srgbClr val="ECD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22" name="Rectangle 196"/>
            <p:cNvSpPr>
              <a:spLocks noChangeArrowheads="1"/>
            </p:cNvSpPr>
            <p:nvPr/>
          </p:nvSpPr>
          <p:spPr bwMode="auto">
            <a:xfrm>
              <a:off x="2179638" y="5835650"/>
              <a:ext cx="30163" cy="381000"/>
            </a:xfrm>
            <a:prstGeom prst="rect">
              <a:avLst/>
            </a:prstGeom>
            <a:solidFill>
              <a:srgbClr val="EB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23" name="Rectangle 197"/>
            <p:cNvSpPr>
              <a:spLocks noChangeArrowheads="1"/>
            </p:cNvSpPr>
            <p:nvPr/>
          </p:nvSpPr>
          <p:spPr bwMode="auto">
            <a:xfrm>
              <a:off x="2209800" y="5835650"/>
              <a:ext cx="22225" cy="381000"/>
            </a:xfrm>
            <a:prstGeom prst="rect">
              <a:avLst/>
            </a:prstGeom>
            <a:solidFill>
              <a:srgbClr val="EAD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24" name="Rectangle 198"/>
            <p:cNvSpPr>
              <a:spLocks noChangeArrowheads="1"/>
            </p:cNvSpPr>
            <p:nvPr/>
          </p:nvSpPr>
          <p:spPr bwMode="auto">
            <a:xfrm>
              <a:off x="2232025" y="5835650"/>
              <a:ext cx="15875" cy="381000"/>
            </a:xfrm>
            <a:prstGeom prst="rect">
              <a:avLst/>
            </a:prstGeom>
            <a:solidFill>
              <a:srgbClr val="E8D7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25" name="Rectangle 199"/>
            <p:cNvSpPr>
              <a:spLocks noChangeArrowheads="1"/>
            </p:cNvSpPr>
            <p:nvPr/>
          </p:nvSpPr>
          <p:spPr bwMode="auto">
            <a:xfrm>
              <a:off x="1227138" y="5835650"/>
              <a:ext cx="1020763" cy="381000"/>
            </a:xfrm>
            <a:prstGeom prst="rect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26" name="Rectangle 200"/>
            <p:cNvSpPr>
              <a:spLocks noChangeArrowheads="1"/>
            </p:cNvSpPr>
            <p:nvPr/>
          </p:nvSpPr>
          <p:spPr bwMode="auto">
            <a:xfrm>
              <a:off x="1349375" y="5903913"/>
              <a:ext cx="871851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GeologicFeature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27" name="Line 201"/>
            <p:cNvSpPr>
              <a:spLocks noChangeShapeType="1"/>
            </p:cNvSpPr>
            <p:nvPr/>
          </p:nvSpPr>
          <p:spPr bwMode="auto">
            <a:xfrm>
              <a:off x="1227138" y="6064250"/>
              <a:ext cx="1020763" cy="0"/>
            </a:xfrm>
            <a:prstGeom prst="line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28" name="Rectangle 202"/>
            <p:cNvSpPr>
              <a:spLocks noChangeArrowheads="1"/>
            </p:cNvSpPr>
            <p:nvPr/>
          </p:nvSpPr>
          <p:spPr bwMode="auto">
            <a:xfrm>
              <a:off x="2743200" y="5859463"/>
              <a:ext cx="762000" cy="365125"/>
            </a:xfrm>
            <a:prstGeom prst="rect">
              <a:avLst/>
            </a:prstGeom>
            <a:solidFill>
              <a:srgbClr val="C0BF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29" name="Rectangle 203"/>
            <p:cNvSpPr>
              <a:spLocks noChangeArrowheads="1"/>
            </p:cNvSpPr>
            <p:nvPr/>
          </p:nvSpPr>
          <p:spPr bwMode="auto">
            <a:xfrm>
              <a:off x="2743200" y="5859463"/>
              <a:ext cx="762000" cy="365125"/>
            </a:xfrm>
            <a:prstGeom prst="rect">
              <a:avLst/>
            </a:prstGeom>
            <a:noFill/>
            <a:ln w="5" cap="sq">
              <a:solidFill>
                <a:srgbClr val="C0BF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30" name="Rectangle 204"/>
            <p:cNvSpPr>
              <a:spLocks noChangeArrowheads="1"/>
            </p:cNvSpPr>
            <p:nvPr/>
          </p:nvSpPr>
          <p:spPr bwMode="auto">
            <a:xfrm>
              <a:off x="2720975" y="5835650"/>
              <a:ext cx="387350" cy="366713"/>
            </a:xfrm>
            <a:prstGeom prst="rect">
              <a:avLst/>
            </a:prstGeom>
            <a:solidFill>
              <a:srgbClr val="FCF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731" name="Rectangle 205"/>
            <p:cNvSpPr>
              <a:spLocks noChangeArrowheads="1"/>
            </p:cNvSpPr>
            <p:nvPr/>
          </p:nvSpPr>
          <p:spPr bwMode="auto">
            <a:xfrm>
              <a:off x="3108325" y="5835650"/>
              <a:ext cx="7938" cy="366713"/>
            </a:xfrm>
            <a:prstGeom prst="rect">
              <a:avLst/>
            </a:prstGeom>
            <a:solidFill>
              <a:srgbClr val="FCF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32" name="Rectangle 207"/>
            <p:cNvSpPr>
              <a:spLocks noChangeArrowheads="1"/>
            </p:cNvSpPr>
            <p:nvPr/>
          </p:nvSpPr>
          <p:spPr bwMode="auto">
            <a:xfrm>
              <a:off x="3116263" y="5835651"/>
              <a:ext cx="15875" cy="366713"/>
            </a:xfrm>
            <a:prstGeom prst="rect">
              <a:avLst/>
            </a:prstGeom>
            <a:solidFill>
              <a:srgbClr val="FBF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33" name="Rectangle 208"/>
            <p:cNvSpPr>
              <a:spLocks noChangeArrowheads="1"/>
            </p:cNvSpPr>
            <p:nvPr/>
          </p:nvSpPr>
          <p:spPr bwMode="auto">
            <a:xfrm>
              <a:off x="3132138" y="5835651"/>
              <a:ext cx="7938" cy="366713"/>
            </a:xfrm>
            <a:prstGeom prst="rect">
              <a:avLst/>
            </a:prstGeom>
            <a:solidFill>
              <a:srgbClr val="FBF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34" name="Rectangle 209"/>
            <p:cNvSpPr>
              <a:spLocks noChangeArrowheads="1"/>
            </p:cNvSpPr>
            <p:nvPr/>
          </p:nvSpPr>
          <p:spPr bwMode="auto">
            <a:xfrm>
              <a:off x="3140075" y="5835651"/>
              <a:ext cx="6350" cy="366713"/>
            </a:xfrm>
            <a:prstGeom prst="rect">
              <a:avLst/>
            </a:prstGeom>
            <a:solidFill>
              <a:srgbClr val="FAF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35" name="Rectangle 210"/>
            <p:cNvSpPr>
              <a:spLocks noChangeArrowheads="1"/>
            </p:cNvSpPr>
            <p:nvPr/>
          </p:nvSpPr>
          <p:spPr bwMode="auto">
            <a:xfrm>
              <a:off x="3146425" y="5835651"/>
              <a:ext cx="15875" cy="366713"/>
            </a:xfrm>
            <a:prstGeom prst="rect">
              <a:avLst/>
            </a:prstGeom>
            <a:solidFill>
              <a:srgbClr val="FA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36" name="Rectangle 211"/>
            <p:cNvSpPr>
              <a:spLocks noChangeArrowheads="1"/>
            </p:cNvSpPr>
            <p:nvPr/>
          </p:nvSpPr>
          <p:spPr bwMode="auto">
            <a:xfrm>
              <a:off x="3162300" y="5835651"/>
              <a:ext cx="7938" cy="366713"/>
            </a:xfrm>
            <a:prstGeom prst="rect">
              <a:avLst/>
            </a:prstGeom>
            <a:solidFill>
              <a:srgbClr val="F9E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37" name="Rectangle 212"/>
            <p:cNvSpPr>
              <a:spLocks noChangeArrowheads="1"/>
            </p:cNvSpPr>
            <p:nvPr/>
          </p:nvSpPr>
          <p:spPr bwMode="auto">
            <a:xfrm>
              <a:off x="3170238" y="5835651"/>
              <a:ext cx="7938" cy="366713"/>
            </a:xfrm>
            <a:prstGeom prst="rect">
              <a:avLst/>
            </a:prstGeom>
            <a:solidFill>
              <a:srgbClr val="F9E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38" name="Rectangle 213"/>
            <p:cNvSpPr>
              <a:spLocks noChangeArrowheads="1"/>
            </p:cNvSpPr>
            <p:nvPr/>
          </p:nvSpPr>
          <p:spPr bwMode="auto">
            <a:xfrm>
              <a:off x="3178175" y="5835651"/>
              <a:ext cx="6350" cy="366713"/>
            </a:xfrm>
            <a:prstGeom prst="rect">
              <a:avLst/>
            </a:prstGeom>
            <a:solidFill>
              <a:srgbClr val="F8E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39" name="Rectangle 214"/>
            <p:cNvSpPr>
              <a:spLocks noChangeArrowheads="1"/>
            </p:cNvSpPr>
            <p:nvPr/>
          </p:nvSpPr>
          <p:spPr bwMode="auto">
            <a:xfrm>
              <a:off x="3184525" y="5835651"/>
              <a:ext cx="7938" cy="366713"/>
            </a:xfrm>
            <a:prstGeom prst="rect">
              <a:avLst/>
            </a:prstGeom>
            <a:solidFill>
              <a:srgbClr val="F8EC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40" name="Rectangle 215"/>
            <p:cNvSpPr>
              <a:spLocks noChangeArrowheads="1"/>
            </p:cNvSpPr>
            <p:nvPr/>
          </p:nvSpPr>
          <p:spPr bwMode="auto">
            <a:xfrm>
              <a:off x="3192463" y="5835651"/>
              <a:ext cx="15875" cy="366713"/>
            </a:xfrm>
            <a:prstGeom prst="rect">
              <a:avLst/>
            </a:prstGeom>
            <a:solidFill>
              <a:srgbClr val="F7EB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41" name="Rectangle 216"/>
            <p:cNvSpPr>
              <a:spLocks noChangeArrowheads="1"/>
            </p:cNvSpPr>
            <p:nvPr/>
          </p:nvSpPr>
          <p:spPr bwMode="auto">
            <a:xfrm>
              <a:off x="3208338" y="5835651"/>
              <a:ext cx="7938" cy="366713"/>
            </a:xfrm>
            <a:prstGeom prst="rect">
              <a:avLst/>
            </a:prstGeom>
            <a:solidFill>
              <a:srgbClr val="F7EA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42" name="Rectangle 217"/>
            <p:cNvSpPr>
              <a:spLocks noChangeArrowheads="1"/>
            </p:cNvSpPr>
            <p:nvPr/>
          </p:nvSpPr>
          <p:spPr bwMode="auto">
            <a:xfrm>
              <a:off x="3216275" y="5835651"/>
              <a:ext cx="6350" cy="366713"/>
            </a:xfrm>
            <a:prstGeom prst="rect">
              <a:avLst/>
            </a:prstGeom>
            <a:solidFill>
              <a:srgbClr val="F6EA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43" name="Rectangle 218"/>
            <p:cNvSpPr>
              <a:spLocks noChangeArrowheads="1"/>
            </p:cNvSpPr>
            <p:nvPr/>
          </p:nvSpPr>
          <p:spPr bwMode="auto">
            <a:xfrm>
              <a:off x="3222625" y="5835651"/>
              <a:ext cx="7938" cy="366713"/>
            </a:xfrm>
            <a:prstGeom prst="rect">
              <a:avLst/>
            </a:prstGeom>
            <a:solidFill>
              <a:srgbClr val="F6E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44" name="Rectangle 219"/>
            <p:cNvSpPr>
              <a:spLocks noChangeArrowheads="1"/>
            </p:cNvSpPr>
            <p:nvPr/>
          </p:nvSpPr>
          <p:spPr bwMode="auto">
            <a:xfrm>
              <a:off x="3230563" y="5835651"/>
              <a:ext cx="7938" cy="366713"/>
            </a:xfrm>
            <a:prstGeom prst="rect">
              <a:avLst/>
            </a:prstGeom>
            <a:solidFill>
              <a:srgbClr val="F6E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45" name="Rectangle 220"/>
            <p:cNvSpPr>
              <a:spLocks noChangeArrowheads="1"/>
            </p:cNvSpPr>
            <p:nvPr/>
          </p:nvSpPr>
          <p:spPr bwMode="auto">
            <a:xfrm>
              <a:off x="3238500" y="5835651"/>
              <a:ext cx="7938" cy="366713"/>
            </a:xfrm>
            <a:prstGeom prst="rect">
              <a:avLst/>
            </a:prstGeom>
            <a:solidFill>
              <a:srgbClr val="F5E8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46" name="Rectangle 221"/>
            <p:cNvSpPr>
              <a:spLocks noChangeArrowheads="1"/>
            </p:cNvSpPr>
            <p:nvPr/>
          </p:nvSpPr>
          <p:spPr bwMode="auto">
            <a:xfrm>
              <a:off x="3246438" y="5835651"/>
              <a:ext cx="7938" cy="366713"/>
            </a:xfrm>
            <a:prstGeom prst="rect">
              <a:avLst/>
            </a:prstGeom>
            <a:solidFill>
              <a:srgbClr val="F5E8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47" name="Rectangle 222"/>
            <p:cNvSpPr>
              <a:spLocks noChangeArrowheads="1"/>
            </p:cNvSpPr>
            <p:nvPr/>
          </p:nvSpPr>
          <p:spPr bwMode="auto">
            <a:xfrm>
              <a:off x="3254375" y="5835651"/>
              <a:ext cx="14288" cy="366713"/>
            </a:xfrm>
            <a:prstGeom prst="rect">
              <a:avLst/>
            </a:prstGeom>
            <a:solidFill>
              <a:srgbClr val="F4E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48" name="Rectangle 223"/>
            <p:cNvSpPr>
              <a:spLocks noChangeArrowheads="1"/>
            </p:cNvSpPr>
            <p:nvPr/>
          </p:nvSpPr>
          <p:spPr bwMode="auto">
            <a:xfrm>
              <a:off x="3268663" y="5835651"/>
              <a:ext cx="7938" cy="366713"/>
            </a:xfrm>
            <a:prstGeom prst="rect">
              <a:avLst/>
            </a:prstGeom>
            <a:solidFill>
              <a:srgbClr val="F3E6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49" name="Rectangle 224"/>
            <p:cNvSpPr>
              <a:spLocks noChangeArrowheads="1"/>
            </p:cNvSpPr>
            <p:nvPr/>
          </p:nvSpPr>
          <p:spPr bwMode="auto">
            <a:xfrm>
              <a:off x="3276600" y="5835651"/>
              <a:ext cx="7938" cy="366713"/>
            </a:xfrm>
            <a:prstGeom prst="rect">
              <a:avLst/>
            </a:prstGeom>
            <a:solidFill>
              <a:srgbClr val="F3E6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50" name="Rectangle 225"/>
            <p:cNvSpPr>
              <a:spLocks noChangeArrowheads="1"/>
            </p:cNvSpPr>
            <p:nvPr/>
          </p:nvSpPr>
          <p:spPr bwMode="auto">
            <a:xfrm>
              <a:off x="3284538" y="5835651"/>
              <a:ext cx="7938" cy="366713"/>
            </a:xfrm>
            <a:prstGeom prst="rect">
              <a:avLst/>
            </a:prstGeom>
            <a:solidFill>
              <a:srgbClr val="F2E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51" name="Rectangle 226"/>
            <p:cNvSpPr>
              <a:spLocks noChangeArrowheads="1"/>
            </p:cNvSpPr>
            <p:nvPr/>
          </p:nvSpPr>
          <p:spPr bwMode="auto">
            <a:xfrm>
              <a:off x="3292475" y="5835651"/>
              <a:ext cx="6350" cy="366713"/>
            </a:xfrm>
            <a:prstGeom prst="rect">
              <a:avLst/>
            </a:prstGeom>
            <a:solidFill>
              <a:srgbClr val="F2E5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52" name="Rectangle 227"/>
            <p:cNvSpPr>
              <a:spLocks noChangeArrowheads="1"/>
            </p:cNvSpPr>
            <p:nvPr/>
          </p:nvSpPr>
          <p:spPr bwMode="auto">
            <a:xfrm>
              <a:off x="3298825" y="5835651"/>
              <a:ext cx="7938" cy="366713"/>
            </a:xfrm>
            <a:prstGeom prst="rect">
              <a:avLst/>
            </a:prstGeom>
            <a:solidFill>
              <a:srgbClr val="F2E4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53" name="Rectangle 228"/>
            <p:cNvSpPr>
              <a:spLocks noChangeArrowheads="1"/>
            </p:cNvSpPr>
            <p:nvPr/>
          </p:nvSpPr>
          <p:spPr bwMode="auto">
            <a:xfrm>
              <a:off x="3306763" y="5835651"/>
              <a:ext cx="7938" cy="366713"/>
            </a:xfrm>
            <a:prstGeom prst="rect">
              <a:avLst/>
            </a:prstGeom>
            <a:solidFill>
              <a:srgbClr val="F1E4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54" name="Rectangle 229"/>
            <p:cNvSpPr>
              <a:spLocks noChangeArrowheads="1"/>
            </p:cNvSpPr>
            <p:nvPr/>
          </p:nvSpPr>
          <p:spPr bwMode="auto">
            <a:xfrm>
              <a:off x="3314700" y="5835651"/>
              <a:ext cx="7938" cy="366713"/>
            </a:xfrm>
            <a:prstGeom prst="rect">
              <a:avLst/>
            </a:prstGeom>
            <a:solidFill>
              <a:srgbClr val="F1E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55" name="Rectangle 230"/>
            <p:cNvSpPr>
              <a:spLocks noChangeArrowheads="1"/>
            </p:cNvSpPr>
            <p:nvPr/>
          </p:nvSpPr>
          <p:spPr bwMode="auto">
            <a:xfrm>
              <a:off x="3322638" y="5835651"/>
              <a:ext cx="7938" cy="366713"/>
            </a:xfrm>
            <a:prstGeom prst="rect">
              <a:avLst/>
            </a:prstGeom>
            <a:solidFill>
              <a:srgbClr val="F1E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56" name="Rectangle 231"/>
            <p:cNvSpPr>
              <a:spLocks noChangeArrowheads="1"/>
            </p:cNvSpPr>
            <p:nvPr/>
          </p:nvSpPr>
          <p:spPr bwMode="auto">
            <a:xfrm>
              <a:off x="3330575" y="5835651"/>
              <a:ext cx="6350" cy="366713"/>
            </a:xfrm>
            <a:prstGeom prst="rect">
              <a:avLst/>
            </a:prstGeom>
            <a:solidFill>
              <a:srgbClr val="F0E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57" name="Rectangle 232"/>
            <p:cNvSpPr>
              <a:spLocks noChangeArrowheads="1"/>
            </p:cNvSpPr>
            <p:nvPr/>
          </p:nvSpPr>
          <p:spPr bwMode="auto">
            <a:xfrm>
              <a:off x="3336925" y="5835651"/>
              <a:ext cx="7938" cy="366713"/>
            </a:xfrm>
            <a:prstGeom prst="rect">
              <a:avLst/>
            </a:prstGeom>
            <a:solidFill>
              <a:srgbClr val="F0E1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58" name="Rectangle 233"/>
            <p:cNvSpPr>
              <a:spLocks noChangeArrowheads="1"/>
            </p:cNvSpPr>
            <p:nvPr/>
          </p:nvSpPr>
          <p:spPr bwMode="auto">
            <a:xfrm>
              <a:off x="3344863" y="5835651"/>
              <a:ext cx="7938" cy="366713"/>
            </a:xfrm>
            <a:prstGeom prst="rect">
              <a:avLst/>
            </a:prstGeom>
            <a:solidFill>
              <a:srgbClr val="F0E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59" name="Rectangle 234"/>
            <p:cNvSpPr>
              <a:spLocks noChangeArrowheads="1"/>
            </p:cNvSpPr>
            <p:nvPr/>
          </p:nvSpPr>
          <p:spPr bwMode="auto">
            <a:xfrm>
              <a:off x="3352800" y="5835651"/>
              <a:ext cx="7938" cy="366713"/>
            </a:xfrm>
            <a:prstGeom prst="rect">
              <a:avLst/>
            </a:prstGeom>
            <a:solidFill>
              <a:srgbClr val="EFE0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60" name="Rectangle 235"/>
            <p:cNvSpPr>
              <a:spLocks noChangeArrowheads="1"/>
            </p:cNvSpPr>
            <p:nvPr/>
          </p:nvSpPr>
          <p:spPr bwMode="auto">
            <a:xfrm>
              <a:off x="3360738" y="5835651"/>
              <a:ext cx="7938" cy="366713"/>
            </a:xfrm>
            <a:prstGeom prst="rect">
              <a:avLst/>
            </a:prstGeom>
            <a:solidFill>
              <a:srgbClr val="EFE0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61" name="Rectangle 236"/>
            <p:cNvSpPr>
              <a:spLocks noChangeArrowheads="1"/>
            </p:cNvSpPr>
            <p:nvPr/>
          </p:nvSpPr>
          <p:spPr bwMode="auto">
            <a:xfrm>
              <a:off x="3368675" y="5835651"/>
              <a:ext cx="6350" cy="366713"/>
            </a:xfrm>
            <a:prstGeom prst="rect">
              <a:avLst/>
            </a:prstGeom>
            <a:solidFill>
              <a:srgbClr val="EED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62" name="Rectangle 237"/>
            <p:cNvSpPr>
              <a:spLocks noChangeArrowheads="1"/>
            </p:cNvSpPr>
            <p:nvPr/>
          </p:nvSpPr>
          <p:spPr bwMode="auto">
            <a:xfrm>
              <a:off x="3375025" y="5835651"/>
              <a:ext cx="7938" cy="366713"/>
            </a:xfrm>
            <a:prstGeom prst="rect">
              <a:avLst/>
            </a:prstGeom>
            <a:solidFill>
              <a:srgbClr val="EEDF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63" name="Rectangle 238"/>
            <p:cNvSpPr>
              <a:spLocks noChangeArrowheads="1"/>
            </p:cNvSpPr>
            <p:nvPr/>
          </p:nvSpPr>
          <p:spPr bwMode="auto">
            <a:xfrm>
              <a:off x="3382963" y="5835651"/>
              <a:ext cx="15875" cy="366713"/>
            </a:xfrm>
            <a:prstGeom prst="rect">
              <a:avLst/>
            </a:prstGeom>
            <a:solidFill>
              <a:srgbClr val="EDDE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64" name="Rectangle 239"/>
            <p:cNvSpPr>
              <a:spLocks noChangeArrowheads="1"/>
            </p:cNvSpPr>
            <p:nvPr/>
          </p:nvSpPr>
          <p:spPr bwMode="auto">
            <a:xfrm>
              <a:off x="3398838" y="5835651"/>
              <a:ext cx="7938" cy="366713"/>
            </a:xfrm>
            <a:prstGeom prst="rect">
              <a:avLst/>
            </a:prstGeom>
            <a:solidFill>
              <a:srgbClr val="EDD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65" name="Rectangle 240"/>
            <p:cNvSpPr>
              <a:spLocks noChangeArrowheads="1"/>
            </p:cNvSpPr>
            <p:nvPr/>
          </p:nvSpPr>
          <p:spPr bwMode="auto">
            <a:xfrm>
              <a:off x="3406775" y="5835651"/>
              <a:ext cx="14288" cy="366713"/>
            </a:xfrm>
            <a:prstGeom prst="rect">
              <a:avLst/>
            </a:prstGeom>
            <a:solidFill>
              <a:srgbClr val="ECD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66" name="Rectangle 241"/>
            <p:cNvSpPr>
              <a:spLocks noChangeArrowheads="1"/>
            </p:cNvSpPr>
            <p:nvPr/>
          </p:nvSpPr>
          <p:spPr bwMode="auto">
            <a:xfrm>
              <a:off x="3421063" y="5835651"/>
              <a:ext cx="7938" cy="366713"/>
            </a:xfrm>
            <a:prstGeom prst="rect">
              <a:avLst/>
            </a:prstGeom>
            <a:solidFill>
              <a:srgbClr val="ECD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67" name="Rectangle 242"/>
            <p:cNvSpPr>
              <a:spLocks noChangeArrowheads="1"/>
            </p:cNvSpPr>
            <p:nvPr/>
          </p:nvSpPr>
          <p:spPr bwMode="auto">
            <a:xfrm>
              <a:off x="3429000" y="5835651"/>
              <a:ext cx="15875" cy="366713"/>
            </a:xfrm>
            <a:prstGeom prst="rect">
              <a:avLst/>
            </a:prstGeom>
            <a:solidFill>
              <a:srgbClr val="EB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68" name="Rectangle 243"/>
            <p:cNvSpPr>
              <a:spLocks noChangeArrowheads="1"/>
            </p:cNvSpPr>
            <p:nvPr/>
          </p:nvSpPr>
          <p:spPr bwMode="auto">
            <a:xfrm>
              <a:off x="3444875" y="5835651"/>
              <a:ext cx="6350" cy="366713"/>
            </a:xfrm>
            <a:prstGeom prst="rect">
              <a:avLst/>
            </a:prstGeom>
            <a:solidFill>
              <a:srgbClr val="EAD9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69" name="Rectangle 244"/>
            <p:cNvSpPr>
              <a:spLocks noChangeArrowheads="1"/>
            </p:cNvSpPr>
            <p:nvPr/>
          </p:nvSpPr>
          <p:spPr bwMode="auto">
            <a:xfrm>
              <a:off x="3451225" y="5835651"/>
              <a:ext cx="7938" cy="366713"/>
            </a:xfrm>
            <a:prstGeom prst="rect">
              <a:avLst/>
            </a:prstGeom>
            <a:solidFill>
              <a:srgbClr val="EAD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70" name="Rectangle 245"/>
            <p:cNvSpPr>
              <a:spLocks noChangeArrowheads="1"/>
            </p:cNvSpPr>
            <p:nvPr/>
          </p:nvSpPr>
          <p:spPr bwMode="auto">
            <a:xfrm>
              <a:off x="3459163" y="5835651"/>
              <a:ext cx="15875" cy="366713"/>
            </a:xfrm>
            <a:prstGeom prst="rect">
              <a:avLst/>
            </a:prstGeom>
            <a:solidFill>
              <a:srgbClr val="E9D8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71" name="Rectangle 246"/>
            <p:cNvSpPr>
              <a:spLocks noChangeArrowheads="1"/>
            </p:cNvSpPr>
            <p:nvPr/>
          </p:nvSpPr>
          <p:spPr bwMode="auto">
            <a:xfrm>
              <a:off x="3475038" y="5835651"/>
              <a:ext cx="7938" cy="366713"/>
            </a:xfrm>
            <a:prstGeom prst="rect">
              <a:avLst/>
            </a:prstGeom>
            <a:solidFill>
              <a:srgbClr val="E8D7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72" name="Rectangle 247"/>
            <p:cNvSpPr>
              <a:spLocks noChangeArrowheads="1"/>
            </p:cNvSpPr>
            <p:nvPr/>
          </p:nvSpPr>
          <p:spPr bwMode="auto">
            <a:xfrm>
              <a:off x="2720975" y="5835651"/>
              <a:ext cx="762000" cy="366713"/>
            </a:xfrm>
            <a:prstGeom prst="rect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73" name="Rectangle 248"/>
            <p:cNvSpPr>
              <a:spLocks noChangeArrowheads="1"/>
            </p:cNvSpPr>
            <p:nvPr/>
          </p:nvSpPr>
          <p:spPr bwMode="auto">
            <a:xfrm>
              <a:off x="2933700" y="5903913"/>
              <a:ext cx="379394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Facility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74" name="Line 249"/>
            <p:cNvSpPr>
              <a:spLocks noChangeShapeType="1"/>
            </p:cNvSpPr>
            <p:nvPr/>
          </p:nvSpPr>
          <p:spPr bwMode="auto">
            <a:xfrm>
              <a:off x="2720975" y="6064251"/>
              <a:ext cx="762000" cy="0"/>
            </a:xfrm>
            <a:prstGeom prst="line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22" name="Rectangle 297"/>
            <p:cNvSpPr>
              <a:spLocks noChangeArrowheads="1"/>
            </p:cNvSpPr>
            <p:nvPr/>
          </p:nvSpPr>
          <p:spPr bwMode="auto">
            <a:xfrm>
              <a:off x="3665538" y="3429001"/>
              <a:ext cx="677863" cy="365125"/>
            </a:xfrm>
            <a:prstGeom prst="rect">
              <a:avLst/>
            </a:prstGeom>
            <a:solidFill>
              <a:srgbClr val="C0BF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23" name="Rectangle 298"/>
            <p:cNvSpPr>
              <a:spLocks noChangeArrowheads="1"/>
            </p:cNvSpPr>
            <p:nvPr/>
          </p:nvSpPr>
          <p:spPr bwMode="auto">
            <a:xfrm>
              <a:off x="3665538" y="3429001"/>
              <a:ext cx="677863" cy="365125"/>
            </a:xfrm>
            <a:prstGeom prst="rect">
              <a:avLst/>
            </a:prstGeom>
            <a:noFill/>
            <a:ln w="5" cap="sq">
              <a:solidFill>
                <a:srgbClr val="C0BF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24" name="Rectangle 299"/>
            <p:cNvSpPr>
              <a:spLocks noChangeArrowheads="1"/>
            </p:cNvSpPr>
            <p:nvPr/>
          </p:nvSpPr>
          <p:spPr bwMode="auto">
            <a:xfrm>
              <a:off x="3641725" y="3405188"/>
              <a:ext cx="350838" cy="366713"/>
            </a:xfrm>
            <a:prstGeom prst="rect">
              <a:avLst/>
            </a:prstGeom>
            <a:solidFill>
              <a:srgbClr val="FCF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25" name="Rectangle 300"/>
            <p:cNvSpPr>
              <a:spLocks noChangeArrowheads="1"/>
            </p:cNvSpPr>
            <p:nvPr/>
          </p:nvSpPr>
          <p:spPr bwMode="auto">
            <a:xfrm>
              <a:off x="3992563" y="3405188"/>
              <a:ext cx="7938" cy="366713"/>
            </a:xfrm>
            <a:prstGeom prst="rect">
              <a:avLst/>
            </a:prstGeom>
            <a:solidFill>
              <a:srgbClr val="FBF1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26" name="Rectangle 301"/>
            <p:cNvSpPr>
              <a:spLocks noChangeArrowheads="1"/>
            </p:cNvSpPr>
            <p:nvPr/>
          </p:nvSpPr>
          <p:spPr bwMode="auto">
            <a:xfrm>
              <a:off x="4000500" y="3405188"/>
              <a:ext cx="7938" cy="366713"/>
            </a:xfrm>
            <a:prstGeom prst="rect">
              <a:avLst/>
            </a:prstGeom>
            <a:solidFill>
              <a:srgbClr val="FBF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27" name="Rectangle 302"/>
            <p:cNvSpPr>
              <a:spLocks noChangeArrowheads="1"/>
            </p:cNvSpPr>
            <p:nvPr/>
          </p:nvSpPr>
          <p:spPr bwMode="auto">
            <a:xfrm>
              <a:off x="4008438" y="3405188"/>
              <a:ext cx="7938" cy="366713"/>
            </a:xfrm>
            <a:prstGeom prst="rect">
              <a:avLst/>
            </a:prstGeom>
            <a:solidFill>
              <a:srgbClr val="FBF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28" name="Rectangle 303"/>
            <p:cNvSpPr>
              <a:spLocks noChangeArrowheads="1"/>
            </p:cNvSpPr>
            <p:nvPr/>
          </p:nvSpPr>
          <p:spPr bwMode="auto">
            <a:xfrm>
              <a:off x="4016375" y="3405188"/>
              <a:ext cx="6350" cy="366713"/>
            </a:xfrm>
            <a:prstGeom prst="rect">
              <a:avLst/>
            </a:prstGeom>
            <a:solidFill>
              <a:srgbClr val="FAF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29" name="Rectangle 304"/>
            <p:cNvSpPr>
              <a:spLocks noChangeArrowheads="1"/>
            </p:cNvSpPr>
            <p:nvPr/>
          </p:nvSpPr>
          <p:spPr bwMode="auto">
            <a:xfrm>
              <a:off x="4022725" y="3405188"/>
              <a:ext cx="7938" cy="366713"/>
            </a:xfrm>
            <a:prstGeom prst="rect">
              <a:avLst/>
            </a:prstGeom>
            <a:solidFill>
              <a:srgbClr val="FAE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30" name="Rectangle 305"/>
            <p:cNvSpPr>
              <a:spLocks noChangeArrowheads="1"/>
            </p:cNvSpPr>
            <p:nvPr/>
          </p:nvSpPr>
          <p:spPr bwMode="auto">
            <a:xfrm>
              <a:off x="4030663" y="3405188"/>
              <a:ext cx="15875" cy="366713"/>
            </a:xfrm>
            <a:prstGeom prst="rect">
              <a:avLst/>
            </a:prstGeom>
            <a:solidFill>
              <a:srgbClr val="F9E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31" name="Rectangle 306"/>
            <p:cNvSpPr>
              <a:spLocks noChangeArrowheads="1"/>
            </p:cNvSpPr>
            <p:nvPr/>
          </p:nvSpPr>
          <p:spPr bwMode="auto">
            <a:xfrm>
              <a:off x="4046538" y="3405188"/>
              <a:ext cx="7938" cy="366713"/>
            </a:xfrm>
            <a:prstGeom prst="rect">
              <a:avLst/>
            </a:prstGeom>
            <a:solidFill>
              <a:srgbClr val="F8E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32" name="Rectangle 307"/>
            <p:cNvSpPr>
              <a:spLocks noChangeArrowheads="1"/>
            </p:cNvSpPr>
            <p:nvPr/>
          </p:nvSpPr>
          <p:spPr bwMode="auto">
            <a:xfrm>
              <a:off x="4054475" y="3405188"/>
              <a:ext cx="6350" cy="366713"/>
            </a:xfrm>
            <a:prstGeom prst="rect">
              <a:avLst/>
            </a:prstGeom>
            <a:solidFill>
              <a:srgbClr val="F8EC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33" name="Rectangle 308"/>
            <p:cNvSpPr>
              <a:spLocks noChangeArrowheads="1"/>
            </p:cNvSpPr>
            <p:nvPr/>
          </p:nvSpPr>
          <p:spPr bwMode="auto">
            <a:xfrm>
              <a:off x="4060825" y="3405188"/>
              <a:ext cx="15875" cy="366713"/>
            </a:xfrm>
            <a:prstGeom prst="rect">
              <a:avLst/>
            </a:prstGeom>
            <a:solidFill>
              <a:srgbClr val="F7EB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34" name="Rectangle 309"/>
            <p:cNvSpPr>
              <a:spLocks noChangeArrowheads="1"/>
            </p:cNvSpPr>
            <p:nvPr/>
          </p:nvSpPr>
          <p:spPr bwMode="auto">
            <a:xfrm>
              <a:off x="4076700" y="3405188"/>
              <a:ext cx="7938" cy="366713"/>
            </a:xfrm>
            <a:prstGeom prst="rect">
              <a:avLst/>
            </a:prstGeom>
            <a:solidFill>
              <a:srgbClr val="F7EA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35" name="Rectangle 310"/>
            <p:cNvSpPr>
              <a:spLocks noChangeArrowheads="1"/>
            </p:cNvSpPr>
            <p:nvPr/>
          </p:nvSpPr>
          <p:spPr bwMode="auto">
            <a:xfrm>
              <a:off x="4084638" y="3405188"/>
              <a:ext cx="7938" cy="366713"/>
            </a:xfrm>
            <a:prstGeom prst="rect">
              <a:avLst/>
            </a:prstGeom>
            <a:solidFill>
              <a:srgbClr val="F6EA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36" name="Rectangle 311"/>
            <p:cNvSpPr>
              <a:spLocks noChangeArrowheads="1"/>
            </p:cNvSpPr>
            <p:nvPr/>
          </p:nvSpPr>
          <p:spPr bwMode="auto">
            <a:xfrm>
              <a:off x="4092575" y="3405188"/>
              <a:ext cx="6350" cy="366713"/>
            </a:xfrm>
            <a:prstGeom prst="rect">
              <a:avLst/>
            </a:prstGeom>
            <a:solidFill>
              <a:srgbClr val="F6E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37" name="Rectangle 312"/>
            <p:cNvSpPr>
              <a:spLocks noChangeArrowheads="1"/>
            </p:cNvSpPr>
            <p:nvPr/>
          </p:nvSpPr>
          <p:spPr bwMode="auto">
            <a:xfrm>
              <a:off x="4098925" y="3405188"/>
              <a:ext cx="7938" cy="366713"/>
            </a:xfrm>
            <a:prstGeom prst="rect">
              <a:avLst/>
            </a:prstGeom>
            <a:solidFill>
              <a:srgbClr val="F5E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38" name="Rectangle 313"/>
            <p:cNvSpPr>
              <a:spLocks noChangeArrowheads="1"/>
            </p:cNvSpPr>
            <p:nvPr/>
          </p:nvSpPr>
          <p:spPr bwMode="auto">
            <a:xfrm>
              <a:off x="4106863" y="3405188"/>
              <a:ext cx="7938" cy="366713"/>
            </a:xfrm>
            <a:prstGeom prst="rect">
              <a:avLst/>
            </a:prstGeom>
            <a:solidFill>
              <a:srgbClr val="F5E8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39" name="Rectangle 314"/>
            <p:cNvSpPr>
              <a:spLocks noChangeArrowheads="1"/>
            </p:cNvSpPr>
            <p:nvPr/>
          </p:nvSpPr>
          <p:spPr bwMode="auto">
            <a:xfrm>
              <a:off x="4114800" y="3405188"/>
              <a:ext cx="7938" cy="366713"/>
            </a:xfrm>
            <a:prstGeom prst="rect">
              <a:avLst/>
            </a:prstGeom>
            <a:solidFill>
              <a:srgbClr val="F5E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40" name="Rectangle 315"/>
            <p:cNvSpPr>
              <a:spLocks noChangeArrowheads="1"/>
            </p:cNvSpPr>
            <p:nvPr/>
          </p:nvSpPr>
          <p:spPr bwMode="auto">
            <a:xfrm>
              <a:off x="4122738" y="3405188"/>
              <a:ext cx="7938" cy="366713"/>
            </a:xfrm>
            <a:prstGeom prst="rect">
              <a:avLst/>
            </a:prstGeom>
            <a:solidFill>
              <a:srgbClr val="F4E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41" name="Rectangle 316"/>
            <p:cNvSpPr>
              <a:spLocks noChangeArrowheads="1"/>
            </p:cNvSpPr>
            <p:nvPr/>
          </p:nvSpPr>
          <p:spPr bwMode="auto">
            <a:xfrm>
              <a:off x="4130675" y="3405188"/>
              <a:ext cx="6350" cy="366713"/>
            </a:xfrm>
            <a:prstGeom prst="rect">
              <a:avLst/>
            </a:prstGeom>
            <a:solidFill>
              <a:srgbClr val="F3E6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42" name="Rectangle 317"/>
            <p:cNvSpPr>
              <a:spLocks noChangeArrowheads="1"/>
            </p:cNvSpPr>
            <p:nvPr/>
          </p:nvSpPr>
          <p:spPr bwMode="auto">
            <a:xfrm>
              <a:off x="4137025" y="3405188"/>
              <a:ext cx="7938" cy="366713"/>
            </a:xfrm>
            <a:prstGeom prst="rect">
              <a:avLst/>
            </a:prstGeom>
            <a:solidFill>
              <a:srgbClr val="F3E6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43" name="Rectangle 318"/>
            <p:cNvSpPr>
              <a:spLocks noChangeArrowheads="1"/>
            </p:cNvSpPr>
            <p:nvPr/>
          </p:nvSpPr>
          <p:spPr bwMode="auto">
            <a:xfrm>
              <a:off x="4144963" y="3405188"/>
              <a:ext cx="7938" cy="366713"/>
            </a:xfrm>
            <a:prstGeom prst="rect">
              <a:avLst/>
            </a:prstGeom>
            <a:solidFill>
              <a:srgbClr val="F2E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44" name="Rectangle 319"/>
            <p:cNvSpPr>
              <a:spLocks noChangeArrowheads="1"/>
            </p:cNvSpPr>
            <p:nvPr/>
          </p:nvSpPr>
          <p:spPr bwMode="auto">
            <a:xfrm>
              <a:off x="4152900" y="3405188"/>
              <a:ext cx="7938" cy="366713"/>
            </a:xfrm>
            <a:prstGeom prst="rect">
              <a:avLst/>
            </a:prstGeom>
            <a:solidFill>
              <a:srgbClr val="F2E5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45" name="Rectangle 320"/>
            <p:cNvSpPr>
              <a:spLocks noChangeArrowheads="1"/>
            </p:cNvSpPr>
            <p:nvPr/>
          </p:nvSpPr>
          <p:spPr bwMode="auto">
            <a:xfrm>
              <a:off x="4160838" y="3405188"/>
              <a:ext cx="7938" cy="366713"/>
            </a:xfrm>
            <a:prstGeom prst="rect">
              <a:avLst/>
            </a:prstGeom>
            <a:solidFill>
              <a:srgbClr val="F2E4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46" name="Rectangle 321"/>
            <p:cNvSpPr>
              <a:spLocks noChangeArrowheads="1"/>
            </p:cNvSpPr>
            <p:nvPr/>
          </p:nvSpPr>
          <p:spPr bwMode="auto">
            <a:xfrm>
              <a:off x="4168775" y="3405188"/>
              <a:ext cx="6350" cy="366713"/>
            </a:xfrm>
            <a:prstGeom prst="rect">
              <a:avLst/>
            </a:prstGeom>
            <a:solidFill>
              <a:srgbClr val="F1E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47" name="Rectangle 322"/>
            <p:cNvSpPr>
              <a:spLocks noChangeArrowheads="1"/>
            </p:cNvSpPr>
            <p:nvPr/>
          </p:nvSpPr>
          <p:spPr bwMode="auto">
            <a:xfrm>
              <a:off x="4175125" y="3405188"/>
              <a:ext cx="7938" cy="366713"/>
            </a:xfrm>
            <a:prstGeom prst="rect">
              <a:avLst/>
            </a:prstGeom>
            <a:solidFill>
              <a:srgbClr val="F1E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48" name="Rectangle 323"/>
            <p:cNvSpPr>
              <a:spLocks noChangeArrowheads="1"/>
            </p:cNvSpPr>
            <p:nvPr/>
          </p:nvSpPr>
          <p:spPr bwMode="auto">
            <a:xfrm>
              <a:off x="4183063" y="3405188"/>
              <a:ext cx="7938" cy="366713"/>
            </a:xfrm>
            <a:prstGeom prst="rect">
              <a:avLst/>
            </a:prstGeom>
            <a:solidFill>
              <a:srgbClr val="F0E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49" name="Rectangle 324"/>
            <p:cNvSpPr>
              <a:spLocks noChangeArrowheads="1"/>
            </p:cNvSpPr>
            <p:nvPr/>
          </p:nvSpPr>
          <p:spPr bwMode="auto">
            <a:xfrm>
              <a:off x="4191000" y="3405188"/>
              <a:ext cx="7938" cy="366713"/>
            </a:xfrm>
            <a:prstGeom prst="rect">
              <a:avLst/>
            </a:prstGeom>
            <a:solidFill>
              <a:srgbClr val="F0E1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50" name="Rectangle 325"/>
            <p:cNvSpPr>
              <a:spLocks noChangeArrowheads="1"/>
            </p:cNvSpPr>
            <p:nvPr/>
          </p:nvSpPr>
          <p:spPr bwMode="auto">
            <a:xfrm>
              <a:off x="4198938" y="3405188"/>
              <a:ext cx="7938" cy="366713"/>
            </a:xfrm>
            <a:prstGeom prst="rect">
              <a:avLst/>
            </a:prstGeom>
            <a:solidFill>
              <a:srgbClr val="F0E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51" name="Rectangle 326"/>
            <p:cNvSpPr>
              <a:spLocks noChangeArrowheads="1"/>
            </p:cNvSpPr>
            <p:nvPr/>
          </p:nvSpPr>
          <p:spPr bwMode="auto">
            <a:xfrm>
              <a:off x="4206875" y="3405188"/>
              <a:ext cx="14288" cy="366713"/>
            </a:xfrm>
            <a:prstGeom prst="rect">
              <a:avLst/>
            </a:prstGeom>
            <a:solidFill>
              <a:srgbClr val="EFE0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52" name="Rectangle 327"/>
            <p:cNvSpPr>
              <a:spLocks noChangeArrowheads="1"/>
            </p:cNvSpPr>
            <p:nvPr/>
          </p:nvSpPr>
          <p:spPr bwMode="auto">
            <a:xfrm>
              <a:off x="4221163" y="3405188"/>
              <a:ext cx="7938" cy="366713"/>
            </a:xfrm>
            <a:prstGeom prst="rect">
              <a:avLst/>
            </a:prstGeom>
            <a:solidFill>
              <a:srgbClr val="EED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53" name="Rectangle 328"/>
            <p:cNvSpPr>
              <a:spLocks noChangeArrowheads="1"/>
            </p:cNvSpPr>
            <p:nvPr/>
          </p:nvSpPr>
          <p:spPr bwMode="auto">
            <a:xfrm>
              <a:off x="4229100" y="3405188"/>
              <a:ext cx="7938" cy="366713"/>
            </a:xfrm>
            <a:prstGeom prst="rect">
              <a:avLst/>
            </a:prstGeom>
            <a:solidFill>
              <a:srgbClr val="EDDE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54" name="Rectangle 329"/>
            <p:cNvSpPr>
              <a:spLocks noChangeArrowheads="1"/>
            </p:cNvSpPr>
            <p:nvPr/>
          </p:nvSpPr>
          <p:spPr bwMode="auto">
            <a:xfrm>
              <a:off x="4237038" y="3405188"/>
              <a:ext cx="7938" cy="366713"/>
            </a:xfrm>
            <a:prstGeom prst="rect">
              <a:avLst/>
            </a:prstGeom>
            <a:solidFill>
              <a:srgbClr val="EDDE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55" name="Rectangle 330"/>
            <p:cNvSpPr>
              <a:spLocks noChangeArrowheads="1"/>
            </p:cNvSpPr>
            <p:nvPr/>
          </p:nvSpPr>
          <p:spPr bwMode="auto">
            <a:xfrm>
              <a:off x="4244975" y="3405188"/>
              <a:ext cx="6350" cy="366713"/>
            </a:xfrm>
            <a:prstGeom prst="rect">
              <a:avLst/>
            </a:prstGeom>
            <a:solidFill>
              <a:srgbClr val="EDD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56" name="Rectangle 331"/>
            <p:cNvSpPr>
              <a:spLocks noChangeArrowheads="1"/>
            </p:cNvSpPr>
            <p:nvPr/>
          </p:nvSpPr>
          <p:spPr bwMode="auto">
            <a:xfrm>
              <a:off x="4251325" y="3405188"/>
              <a:ext cx="15875" cy="366713"/>
            </a:xfrm>
            <a:prstGeom prst="rect">
              <a:avLst/>
            </a:prstGeom>
            <a:solidFill>
              <a:srgbClr val="ECD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57" name="Rectangle 332"/>
            <p:cNvSpPr>
              <a:spLocks noChangeArrowheads="1"/>
            </p:cNvSpPr>
            <p:nvPr/>
          </p:nvSpPr>
          <p:spPr bwMode="auto">
            <a:xfrm>
              <a:off x="4267200" y="3405188"/>
              <a:ext cx="7938" cy="366713"/>
            </a:xfrm>
            <a:prstGeom prst="rect">
              <a:avLst/>
            </a:prstGeom>
            <a:solidFill>
              <a:srgbClr val="ECD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58" name="Rectangle 333"/>
            <p:cNvSpPr>
              <a:spLocks noChangeArrowheads="1"/>
            </p:cNvSpPr>
            <p:nvPr/>
          </p:nvSpPr>
          <p:spPr bwMode="auto">
            <a:xfrm>
              <a:off x="4275138" y="3405188"/>
              <a:ext cx="14288" cy="366713"/>
            </a:xfrm>
            <a:prstGeom prst="rect">
              <a:avLst/>
            </a:prstGeom>
            <a:solidFill>
              <a:srgbClr val="EB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59" name="Rectangle 334"/>
            <p:cNvSpPr>
              <a:spLocks noChangeArrowheads="1"/>
            </p:cNvSpPr>
            <p:nvPr/>
          </p:nvSpPr>
          <p:spPr bwMode="auto">
            <a:xfrm>
              <a:off x="4289425" y="3405188"/>
              <a:ext cx="7938" cy="366713"/>
            </a:xfrm>
            <a:prstGeom prst="rect">
              <a:avLst/>
            </a:prstGeom>
            <a:solidFill>
              <a:srgbClr val="EAD9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60" name="Rectangle 335"/>
            <p:cNvSpPr>
              <a:spLocks noChangeArrowheads="1"/>
            </p:cNvSpPr>
            <p:nvPr/>
          </p:nvSpPr>
          <p:spPr bwMode="auto">
            <a:xfrm>
              <a:off x="4297363" y="3405188"/>
              <a:ext cx="7938" cy="366713"/>
            </a:xfrm>
            <a:prstGeom prst="rect">
              <a:avLst/>
            </a:prstGeom>
            <a:solidFill>
              <a:srgbClr val="EAD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61" name="Rectangle 336"/>
            <p:cNvSpPr>
              <a:spLocks noChangeArrowheads="1"/>
            </p:cNvSpPr>
            <p:nvPr/>
          </p:nvSpPr>
          <p:spPr bwMode="auto">
            <a:xfrm>
              <a:off x="4305300" y="3405188"/>
              <a:ext cx="7938" cy="366713"/>
            </a:xfrm>
            <a:prstGeom prst="rect">
              <a:avLst/>
            </a:prstGeom>
            <a:solidFill>
              <a:srgbClr val="E9D8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62" name="Rectangle 337"/>
            <p:cNvSpPr>
              <a:spLocks noChangeArrowheads="1"/>
            </p:cNvSpPr>
            <p:nvPr/>
          </p:nvSpPr>
          <p:spPr bwMode="auto">
            <a:xfrm>
              <a:off x="4313238" y="3405188"/>
              <a:ext cx="7938" cy="366713"/>
            </a:xfrm>
            <a:prstGeom prst="rect">
              <a:avLst/>
            </a:prstGeom>
            <a:solidFill>
              <a:srgbClr val="E9D8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63" name="Rectangle 338"/>
            <p:cNvSpPr>
              <a:spLocks noChangeArrowheads="1"/>
            </p:cNvSpPr>
            <p:nvPr/>
          </p:nvSpPr>
          <p:spPr bwMode="auto">
            <a:xfrm>
              <a:off x="3641725" y="3405188"/>
              <a:ext cx="679450" cy="366713"/>
            </a:xfrm>
            <a:prstGeom prst="rect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64" name="Rectangle 339"/>
            <p:cNvSpPr>
              <a:spLocks noChangeArrowheads="1"/>
            </p:cNvSpPr>
            <p:nvPr/>
          </p:nvSpPr>
          <p:spPr bwMode="auto">
            <a:xfrm>
              <a:off x="3802063" y="3473451"/>
              <a:ext cx="399494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Dataset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65" name="Line 340"/>
            <p:cNvSpPr>
              <a:spLocks noChangeShapeType="1"/>
            </p:cNvSpPr>
            <p:nvPr/>
          </p:nvSpPr>
          <p:spPr bwMode="auto">
            <a:xfrm>
              <a:off x="3641725" y="3633788"/>
              <a:ext cx="679450" cy="0"/>
            </a:xfrm>
            <a:prstGeom prst="line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66" name="Rectangle 341"/>
            <p:cNvSpPr>
              <a:spLocks noChangeArrowheads="1"/>
            </p:cNvSpPr>
            <p:nvPr/>
          </p:nvSpPr>
          <p:spPr bwMode="auto">
            <a:xfrm>
              <a:off x="3260725" y="2147888"/>
              <a:ext cx="1646238" cy="525463"/>
            </a:xfrm>
            <a:prstGeom prst="rect">
              <a:avLst/>
            </a:prstGeom>
            <a:solidFill>
              <a:srgbClr val="C0BF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67" name="Rectangle 342"/>
            <p:cNvSpPr>
              <a:spLocks noChangeArrowheads="1"/>
            </p:cNvSpPr>
            <p:nvPr/>
          </p:nvSpPr>
          <p:spPr bwMode="auto">
            <a:xfrm>
              <a:off x="3260725" y="2147888"/>
              <a:ext cx="1646238" cy="525463"/>
            </a:xfrm>
            <a:prstGeom prst="rect">
              <a:avLst/>
            </a:prstGeom>
            <a:noFill/>
            <a:ln w="5" cap="sq">
              <a:solidFill>
                <a:srgbClr val="C0BF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68" name="Rectangle 343"/>
            <p:cNvSpPr>
              <a:spLocks noChangeArrowheads="1"/>
            </p:cNvSpPr>
            <p:nvPr/>
          </p:nvSpPr>
          <p:spPr bwMode="auto">
            <a:xfrm>
              <a:off x="3238500" y="2125663"/>
              <a:ext cx="860425" cy="525463"/>
            </a:xfrm>
            <a:prstGeom prst="rect">
              <a:avLst/>
            </a:prstGeom>
            <a:solidFill>
              <a:srgbClr val="FCF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69" name="Rectangle 344"/>
            <p:cNvSpPr>
              <a:spLocks noChangeArrowheads="1"/>
            </p:cNvSpPr>
            <p:nvPr/>
          </p:nvSpPr>
          <p:spPr bwMode="auto">
            <a:xfrm>
              <a:off x="4098925" y="2125663"/>
              <a:ext cx="38100" cy="525463"/>
            </a:xfrm>
            <a:prstGeom prst="rect">
              <a:avLst/>
            </a:prstGeom>
            <a:solidFill>
              <a:srgbClr val="FBF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70" name="Rectangle 345"/>
            <p:cNvSpPr>
              <a:spLocks noChangeArrowheads="1"/>
            </p:cNvSpPr>
            <p:nvPr/>
          </p:nvSpPr>
          <p:spPr bwMode="auto">
            <a:xfrm>
              <a:off x="4137025" y="2125663"/>
              <a:ext cx="46038" cy="525463"/>
            </a:xfrm>
            <a:prstGeom prst="rect">
              <a:avLst/>
            </a:prstGeom>
            <a:solidFill>
              <a:srgbClr val="FBF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71" name="Rectangle 346"/>
            <p:cNvSpPr>
              <a:spLocks noChangeArrowheads="1"/>
            </p:cNvSpPr>
            <p:nvPr/>
          </p:nvSpPr>
          <p:spPr bwMode="auto">
            <a:xfrm>
              <a:off x="4183063" y="2125663"/>
              <a:ext cx="46038" cy="525463"/>
            </a:xfrm>
            <a:prstGeom prst="rect">
              <a:avLst/>
            </a:prstGeom>
            <a:solidFill>
              <a:srgbClr val="F9E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72" name="Rectangle 347"/>
            <p:cNvSpPr>
              <a:spLocks noChangeArrowheads="1"/>
            </p:cNvSpPr>
            <p:nvPr/>
          </p:nvSpPr>
          <p:spPr bwMode="auto">
            <a:xfrm>
              <a:off x="4229100" y="2125663"/>
              <a:ext cx="53975" cy="525463"/>
            </a:xfrm>
            <a:prstGeom prst="rect">
              <a:avLst/>
            </a:prstGeom>
            <a:solidFill>
              <a:srgbClr val="F8EC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73" name="Rectangle 348"/>
            <p:cNvSpPr>
              <a:spLocks noChangeArrowheads="1"/>
            </p:cNvSpPr>
            <p:nvPr/>
          </p:nvSpPr>
          <p:spPr bwMode="auto">
            <a:xfrm>
              <a:off x="4283075" y="2125663"/>
              <a:ext cx="38100" cy="525463"/>
            </a:xfrm>
            <a:prstGeom prst="rect">
              <a:avLst/>
            </a:prstGeom>
            <a:solidFill>
              <a:srgbClr val="F7E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74" name="Rectangle 349"/>
            <p:cNvSpPr>
              <a:spLocks noChangeArrowheads="1"/>
            </p:cNvSpPr>
            <p:nvPr/>
          </p:nvSpPr>
          <p:spPr bwMode="auto">
            <a:xfrm>
              <a:off x="4321175" y="2125663"/>
              <a:ext cx="44450" cy="525463"/>
            </a:xfrm>
            <a:prstGeom prst="rect">
              <a:avLst/>
            </a:prstGeom>
            <a:solidFill>
              <a:srgbClr val="F6E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75" name="Rectangle 350"/>
            <p:cNvSpPr>
              <a:spLocks noChangeArrowheads="1"/>
            </p:cNvSpPr>
            <p:nvPr/>
          </p:nvSpPr>
          <p:spPr bwMode="auto">
            <a:xfrm>
              <a:off x="4365625" y="2125663"/>
              <a:ext cx="46038" cy="525463"/>
            </a:xfrm>
            <a:prstGeom prst="rect">
              <a:avLst/>
            </a:prstGeom>
            <a:solidFill>
              <a:srgbClr val="F5E8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76" name="Rectangle 351"/>
            <p:cNvSpPr>
              <a:spLocks noChangeArrowheads="1"/>
            </p:cNvSpPr>
            <p:nvPr/>
          </p:nvSpPr>
          <p:spPr bwMode="auto">
            <a:xfrm>
              <a:off x="4411663" y="2125663"/>
              <a:ext cx="46038" cy="525463"/>
            </a:xfrm>
            <a:prstGeom prst="rect">
              <a:avLst/>
            </a:prstGeom>
            <a:solidFill>
              <a:srgbClr val="F4E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77" name="Rectangle 352"/>
            <p:cNvSpPr>
              <a:spLocks noChangeArrowheads="1"/>
            </p:cNvSpPr>
            <p:nvPr/>
          </p:nvSpPr>
          <p:spPr bwMode="auto">
            <a:xfrm>
              <a:off x="4457700" y="2125663"/>
              <a:ext cx="30163" cy="525463"/>
            </a:xfrm>
            <a:prstGeom prst="rect">
              <a:avLst/>
            </a:prstGeom>
            <a:solidFill>
              <a:srgbClr val="F2E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78" name="Rectangle 353"/>
            <p:cNvSpPr>
              <a:spLocks noChangeArrowheads="1"/>
            </p:cNvSpPr>
            <p:nvPr/>
          </p:nvSpPr>
          <p:spPr bwMode="auto">
            <a:xfrm>
              <a:off x="4487863" y="2125663"/>
              <a:ext cx="38100" cy="525463"/>
            </a:xfrm>
            <a:prstGeom prst="rect">
              <a:avLst/>
            </a:prstGeom>
            <a:solidFill>
              <a:srgbClr val="F2E4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79" name="Rectangle 354"/>
            <p:cNvSpPr>
              <a:spLocks noChangeArrowheads="1"/>
            </p:cNvSpPr>
            <p:nvPr/>
          </p:nvSpPr>
          <p:spPr bwMode="auto">
            <a:xfrm>
              <a:off x="4525963" y="2125663"/>
              <a:ext cx="38100" cy="525463"/>
            </a:xfrm>
            <a:prstGeom prst="rect">
              <a:avLst/>
            </a:prstGeom>
            <a:solidFill>
              <a:srgbClr val="F1E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80" name="Rectangle 355"/>
            <p:cNvSpPr>
              <a:spLocks noChangeArrowheads="1"/>
            </p:cNvSpPr>
            <p:nvPr/>
          </p:nvSpPr>
          <p:spPr bwMode="auto">
            <a:xfrm>
              <a:off x="4564063" y="2125663"/>
              <a:ext cx="23813" cy="525463"/>
            </a:xfrm>
            <a:prstGeom prst="rect">
              <a:avLst/>
            </a:prstGeom>
            <a:solidFill>
              <a:srgbClr val="F0E1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81" name="Rectangle 356"/>
            <p:cNvSpPr>
              <a:spLocks noChangeArrowheads="1"/>
            </p:cNvSpPr>
            <p:nvPr/>
          </p:nvSpPr>
          <p:spPr bwMode="auto">
            <a:xfrm>
              <a:off x="4587875" y="2125663"/>
              <a:ext cx="44450" cy="525463"/>
            </a:xfrm>
            <a:prstGeom prst="rect">
              <a:avLst/>
            </a:prstGeom>
            <a:solidFill>
              <a:srgbClr val="F0E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82" name="Rectangle 357"/>
            <p:cNvSpPr>
              <a:spLocks noChangeArrowheads="1"/>
            </p:cNvSpPr>
            <p:nvPr/>
          </p:nvSpPr>
          <p:spPr bwMode="auto">
            <a:xfrm>
              <a:off x="4632325" y="2125663"/>
              <a:ext cx="38100" cy="525463"/>
            </a:xfrm>
            <a:prstGeom prst="rect">
              <a:avLst/>
            </a:prstGeom>
            <a:solidFill>
              <a:srgbClr val="EED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83" name="Rectangle 358"/>
            <p:cNvSpPr>
              <a:spLocks noChangeArrowheads="1"/>
            </p:cNvSpPr>
            <p:nvPr/>
          </p:nvSpPr>
          <p:spPr bwMode="auto">
            <a:xfrm>
              <a:off x="4670425" y="2125663"/>
              <a:ext cx="53975" cy="525463"/>
            </a:xfrm>
            <a:prstGeom prst="rect">
              <a:avLst/>
            </a:prstGeom>
            <a:solidFill>
              <a:srgbClr val="EDDE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84" name="Rectangle 359"/>
            <p:cNvSpPr>
              <a:spLocks noChangeArrowheads="1"/>
            </p:cNvSpPr>
            <p:nvPr/>
          </p:nvSpPr>
          <p:spPr bwMode="auto">
            <a:xfrm>
              <a:off x="4724400" y="2125663"/>
              <a:ext cx="46038" cy="525463"/>
            </a:xfrm>
            <a:prstGeom prst="rect">
              <a:avLst/>
            </a:prstGeom>
            <a:solidFill>
              <a:srgbClr val="ECD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85" name="Rectangle 360"/>
            <p:cNvSpPr>
              <a:spLocks noChangeArrowheads="1"/>
            </p:cNvSpPr>
            <p:nvPr/>
          </p:nvSpPr>
          <p:spPr bwMode="auto">
            <a:xfrm>
              <a:off x="4770438" y="2125663"/>
              <a:ext cx="46038" cy="525463"/>
            </a:xfrm>
            <a:prstGeom prst="rect">
              <a:avLst/>
            </a:prstGeom>
            <a:solidFill>
              <a:srgbClr val="EB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86" name="Rectangle 361"/>
            <p:cNvSpPr>
              <a:spLocks noChangeArrowheads="1"/>
            </p:cNvSpPr>
            <p:nvPr/>
          </p:nvSpPr>
          <p:spPr bwMode="auto">
            <a:xfrm>
              <a:off x="4816475" y="2125663"/>
              <a:ext cx="38100" cy="525463"/>
            </a:xfrm>
            <a:prstGeom prst="rect">
              <a:avLst/>
            </a:prstGeom>
            <a:solidFill>
              <a:srgbClr val="EAD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87" name="Rectangle 362"/>
            <p:cNvSpPr>
              <a:spLocks noChangeArrowheads="1"/>
            </p:cNvSpPr>
            <p:nvPr/>
          </p:nvSpPr>
          <p:spPr bwMode="auto">
            <a:xfrm>
              <a:off x="4854575" y="2125663"/>
              <a:ext cx="30163" cy="525463"/>
            </a:xfrm>
            <a:prstGeom prst="rect">
              <a:avLst/>
            </a:prstGeom>
            <a:solidFill>
              <a:srgbClr val="E8D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88" name="Rectangle 363"/>
            <p:cNvSpPr>
              <a:spLocks noChangeArrowheads="1"/>
            </p:cNvSpPr>
            <p:nvPr/>
          </p:nvSpPr>
          <p:spPr bwMode="auto">
            <a:xfrm>
              <a:off x="3238500" y="2125663"/>
              <a:ext cx="1646238" cy="525463"/>
            </a:xfrm>
            <a:prstGeom prst="rect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89" name="Rectangle 364"/>
            <p:cNvSpPr>
              <a:spLocks noChangeArrowheads="1"/>
            </p:cNvSpPr>
            <p:nvPr/>
          </p:nvSpPr>
          <p:spPr bwMode="auto">
            <a:xfrm>
              <a:off x="3559175" y="2193926"/>
              <a:ext cx="1126874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NGDS_DataResource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90" name="Line 365"/>
            <p:cNvSpPr>
              <a:spLocks noChangeShapeType="1"/>
            </p:cNvSpPr>
            <p:nvPr/>
          </p:nvSpPr>
          <p:spPr bwMode="auto">
            <a:xfrm>
              <a:off x="3238500" y="2354263"/>
              <a:ext cx="1646238" cy="0"/>
            </a:xfrm>
            <a:prstGeom prst="line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91" name="Rectangle 366"/>
            <p:cNvSpPr>
              <a:spLocks noChangeArrowheads="1"/>
            </p:cNvSpPr>
            <p:nvPr/>
          </p:nvSpPr>
          <p:spPr bwMode="auto">
            <a:xfrm>
              <a:off x="3276600" y="2384426"/>
              <a:ext cx="94221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+ 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92" name="Rectangle 367"/>
            <p:cNvSpPr>
              <a:spLocks noChangeArrowheads="1"/>
            </p:cNvSpPr>
            <p:nvPr/>
          </p:nvSpPr>
          <p:spPr bwMode="auto">
            <a:xfrm>
              <a:off x="3436938" y="2384426"/>
              <a:ext cx="771350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itemName  :text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93" name="Rectangle 368"/>
            <p:cNvSpPr>
              <a:spLocks noChangeArrowheads="1"/>
            </p:cNvSpPr>
            <p:nvPr/>
          </p:nvSpPr>
          <p:spPr bwMode="auto">
            <a:xfrm>
              <a:off x="3276600" y="2506663"/>
              <a:ext cx="94221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+ 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94" name="Rectangle 369"/>
            <p:cNvSpPr>
              <a:spLocks noChangeArrowheads="1"/>
            </p:cNvSpPr>
            <p:nvPr/>
          </p:nvSpPr>
          <p:spPr bwMode="auto">
            <a:xfrm>
              <a:off x="3436938" y="2506663"/>
              <a:ext cx="1304008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8B0000"/>
                  </a:solidFill>
                  <a:effectLst/>
                  <a:latin typeface="Arial" pitchFamily="34" charset="0"/>
                  <a:cs typeface="Arial" pitchFamily="34" charset="0"/>
                </a:rPr>
                <a:t>itemDescription  :text [0..1]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95" name="Rectangle 370"/>
            <p:cNvSpPr>
              <a:spLocks noChangeArrowheads="1"/>
            </p:cNvSpPr>
            <p:nvPr/>
          </p:nvSpPr>
          <p:spPr bwMode="auto">
            <a:xfrm>
              <a:off x="4716463" y="3429001"/>
              <a:ext cx="1307631" cy="365125"/>
            </a:xfrm>
            <a:prstGeom prst="rect">
              <a:avLst/>
            </a:prstGeom>
            <a:solidFill>
              <a:srgbClr val="C0BF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96" name="Rectangle 371"/>
            <p:cNvSpPr>
              <a:spLocks noChangeArrowheads="1"/>
            </p:cNvSpPr>
            <p:nvPr/>
          </p:nvSpPr>
          <p:spPr bwMode="auto">
            <a:xfrm>
              <a:off x="4716462" y="3429001"/>
              <a:ext cx="1307630" cy="365125"/>
            </a:xfrm>
            <a:prstGeom prst="rect">
              <a:avLst/>
            </a:prstGeom>
            <a:noFill/>
            <a:ln w="5" cap="sq">
              <a:solidFill>
                <a:srgbClr val="C0BF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97" name="Rectangle 372"/>
            <p:cNvSpPr>
              <a:spLocks noChangeArrowheads="1"/>
            </p:cNvSpPr>
            <p:nvPr/>
          </p:nvSpPr>
          <p:spPr bwMode="auto">
            <a:xfrm>
              <a:off x="4694238" y="3405188"/>
              <a:ext cx="579438" cy="366713"/>
            </a:xfrm>
            <a:prstGeom prst="rect">
              <a:avLst/>
            </a:prstGeom>
            <a:solidFill>
              <a:srgbClr val="FCF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98" name="Rectangle 373"/>
            <p:cNvSpPr>
              <a:spLocks noChangeArrowheads="1"/>
            </p:cNvSpPr>
            <p:nvPr/>
          </p:nvSpPr>
          <p:spPr bwMode="auto">
            <a:xfrm>
              <a:off x="5273675" y="3405188"/>
              <a:ext cx="30163" cy="366713"/>
            </a:xfrm>
            <a:prstGeom prst="rect">
              <a:avLst/>
            </a:prstGeom>
            <a:solidFill>
              <a:srgbClr val="FBF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99" name="Rectangle 374"/>
            <p:cNvSpPr>
              <a:spLocks noChangeArrowheads="1"/>
            </p:cNvSpPr>
            <p:nvPr/>
          </p:nvSpPr>
          <p:spPr bwMode="auto">
            <a:xfrm>
              <a:off x="5303838" y="3405188"/>
              <a:ext cx="30163" cy="366713"/>
            </a:xfrm>
            <a:prstGeom prst="rect">
              <a:avLst/>
            </a:prstGeom>
            <a:solidFill>
              <a:srgbClr val="FAF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00" name="Rectangle 375"/>
            <p:cNvSpPr>
              <a:spLocks noChangeArrowheads="1"/>
            </p:cNvSpPr>
            <p:nvPr/>
          </p:nvSpPr>
          <p:spPr bwMode="auto">
            <a:xfrm>
              <a:off x="5334000" y="3405188"/>
              <a:ext cx="30163" cy="366713"/>
            </a:xfrm>
            <a:prstGeom prst="rect">
              <a:avLst/>
            </a:prstGeom>
            <a:solidFill>
              <a:srgbClr val="F9E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01" name="Rectangle 376"/>
            <p:cNvSpPr>
              <a:spLocks noChangeArrowheads="1"/>
            </p:cNvSpPr>
            <p:nvPr/>
          </p:nvSpPr>
          <p:spPr bwMode="auto">
            <a:xfrm>
              <a:off x="5364163" y="3405188"/>
              <a:ext cx="38100" cy="366713"/>
            </a:xfrm>
            <a:prstGeom prst="rect">
              <a:avLst/>
            </a:prstGeom>
            <a:solidFill>
              <a:srgbClr val="F8EC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02" name="Rectangle 377"/>
            <p:cNvSpPr>
              <a:spLocks noChangeArrowheads="1"/>
            </p:cNvSpPr>
            <p:nvPr/>
          </p:nvSpPr>
          <p:spPr bwMode="auto">
            <a:xfrm>
              <a:off x="5402263" y="3405188"/>
              <a:ext cx="23813" cy="366713"/>
            </a:xfrm>
            <a:prstGeom prst="rect">
              <a:avLst/>
            </a:prstGeom>
            <a:solidFill>
              <a:srgbClr val="F7EA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03" name="Rectangle 378"/>
            <p:cNvSpPr>
              <a:spLocks noChangeArrowheads="1"/>
            </p:cNvSpPr>
            <p:nvPr/>
          </p:nvSpPr>
          <p:spPr bwMode="auto">
            <a:xfrm>
              <a:off x="5426075" y="3405188"/>
              <a:ext cx="30163" cy="366713"/>
            </a:xfrm>
            <a:prstGeom prst="rect">
              <a:avLst/>
            </a:prstGeom>
            <a:solidFill>
              <a:srgbClr val="F6E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04" name="Rectangle 379"/>
            <p:cNvSpPr>
              <a:spLocks noChangeArrowheads="1"/>
            </p:cNvSpPr>
            <p:nvPr/>
          </p:nvSpPr>
          <p:spPr bwMode="auto">
            <a:xfrm>
              <a:off x="5456238" y="3405188"/>
              <a:ext cx="30163" cy="366713"/>
            </a:xfrm>
            <a:prstGeom prst="rect">
              <a:avLst/>
            </a:prstGeom>
            <a:solidFill>
              <a:srgbClr val="F5E8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05" name="Rectangle 380"/>
            <p:cNvSpPr>
              <a:spLocks noChangeArrowheads="1"/>
            </p:cNvSpPr>
            <p:nvPr/>
          </p:nvSpPr>
          <p:spPr bwMode="auto">
            <a:xfrm>
              <a:off x="5486400" y="3405188"/>
              <a:ext cx="38100" cy="366713"/>
            </a:xfrm>
            <a:prstGeom prst="rect">
              <a:avLst/>
            </a:prstGeom>
            <a:solidFill>
              <a:srgbClr val="F4E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06" name="Rectangle 381"/>
            <p:cNvSpPr>
              <a:spLocks noChangeArrowheads="1"/>
            </p:cNvSpPr>
            <p:nvPr/>
          </p:nvSpPr>
          <p:spPr bwMode="auto">
            <a:xfrm>
              <a:off x="5524500" y="3405188"/>
              <a:ext cx="30163" cy="366713"/>
            </a:xfrm>
            <a:prstGeom prst="rect">
              <a:avLst/>
            </a:prstGeom>
            <a:solidFill>
              <a:srgbClr val="F2E5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07" name="Rectangle 382"/>
            <p:cNvSpPr>
              <a:spLocks noChangeArrowheads="1"/>
            </p:cNvSpPr>
            <p:nvPr/>
          </p:nvSpPr>
          <p:spPr bwMode="auto">
            <a:xfrm>
              <a:off x="5554663" y="3405188"/>
              <a:ext cx="23813" cy="366713"/>
            </a:xfrm>
            <a:prstGeom prst="rect">
              <a:avLst/>
            </a:prstGeom>
            <a:solidFill>
              <a:srgbClr val="F1E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08" name="Rectangle 383"/>
            <p:cNvSpPr>
              <a:spLocks noChangeArrowheads="1"/>
            </p:cNvSpPr>
            <p:nvPr/>
          </p:nvSpPr>
          <p:spPr bwMode="auto">
            <a:xfrm>
              <a:off x="5578475" y="3405188"/>
              <a:ext cx="30163" cy="366713"/>
            </a:xfrm>
            <a:prstGeom prst="rect">
              <a:avLst/>
            </a:prstGeom>
            <a:solidFill>
              <a:srgbClr val="F1E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09" name="Rectangle 384"/>
            <p:cNvSpPr>
              <a:spLocks noChangeArrowheads="1"/>
            </p:cNvSpPr>
            <p:nvPr/>
          </p:nvSpPr>
          <p:spPr bwMode="auto">
            <a:xfrm>
              <a:off x="5608638" y="3405188"/>
              <a:ext cx="30163" cy="366713"/>
            </a:xfrm>
            <a:prstGeom prst="rect">
              <a:avLst/>
            </a:prstGeom>
            <a:solidFill>
              <a:srgbClr val="F0E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10" name="Rectangle 385"/>
            <p:cNvSpPr>
              <a:spLocks noChangeArrowheads="1"/>
            </p:cNvSpPr>
            <p:nvPr/>
          </p:nvSpPr>
          <p:spPr bwMode="auto">
            <a:xfrm>
              <a:off x="5638800" y="3405188"/>
              <a:ext cx="22225" cy="366713"/>
            </a:xfrm>
            <a:prstGeom prst="rect">
              <a:avLst/>
            </a:prstGeom>
            <a:solidFill>
              <a:srgbClr val="EED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11" name="Rectangle 386"/>
            <p:cNvSpPr>
              <a:spLocks noChangeArrowheads="1"/>
            </p:cNvSpPr>
            <p:nvPr/>
          </p:nvSpPr>
          <p:spPr bwMode="auto">
            <a:xfrm>
              <a:off x="5661025" y="3405188"/>
              <a:ext cx="38100" cy="366713"/>
            </a:xfrm>
            <a:prstGeom prst="rect">
              <a:avLst/>
            </a:prstGeom>
            <a:solidFill>
              <a:srgbClr val="EDDE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12" name="Rectangle 387"/>
            <p:cNvSpPr>
              <a:spLocks noChangeArrowheads="1"/>
            </p:cNvSpPr>
            <p:nvPr/>
          </p:nvSpPr>
          <p:spPr bwMode="auto">
            <a:xfrm>
              <a:off x="5699125" y="3405188"/>
              <a:ext cx="31750" cy="366713"/>
            </a:xfrm>
            <a:prstGeom prst="rect">
              <a:avLst/>
            </a:prstGeom>
            <a:solidFill>
              <a:srgbClr val="ECD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13" name="Rectangle 388"/>
            <p:cNvSpPr>
              <a:spLocks noChangeArrowheads="1"/>
            </p:cNvSpPr>
            <p:nvPr/>
          </p:nvSpPr>
          <p:spPr bwMode="auto">
            <a:xfrm>
              <a:off x="5730875" y="3405188"/>
              <a:ext cx="30163" cy="366713"/>
            </a:xfrm>
            <a:prstGeom prst="rect">
              <a:avLst/>
            </a:prstGeom>
            <a:solidFill>
              <a:srgbClr val="EB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14" name="Rectangle 389"/>
            <p:cNvSpPr>
              <a:spLocks noChangeArrowheads="1"/>
            </p:cNvSpPr>
            <p:nvPr/>
          </p:nvSpPr>
          <p:spPr bwMode="auto">
            <a:xfrm>
              <a:off x="5761037" y="3405188"/>
              <a:ext cx="68262" cy="366713"/>
            </a:xfrm>
            <a:prstGeom prst="rect">
              <a:avLst/>
            </a:prstGeom>
            <a:solidFill>
              <a:srgbClr val="EAD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15" name="Rectangle 390"/>
            <p:cNvSpPr>
              <a:spLocks noChangeArrowheads="1"/>
            </p:cNvSpPr>
            <p:nvPr/>
          </p:nvSpPr>
          <p:spPr bwMode="auto">
            <a:xfrm flipH="1">
              <a:off x="5807075" y="3405188"/>
              <a:ext cx="217018" cy="366713"/>
            </a:xfrm>
            <a:prstGeom prst="rect">
              <a:avLst/>
            </a:prstGeom>
            <a:solidFill>
              <a:srgbClr val="E8D7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16" name="Rectangle 391"/>
            <p:cNvSpPr>
              <a:spLocks noChangeArrowheads="1"/>
            </p:cNvSpPr>
            <p:nvPr/>
          </p:nvSpPr>
          <p:spPr bwMode="auto">
            <a:xfrm>
              <a:off x="4694237" y="3405188"/>
              <a:ext cx="1329856" cy="366713"/>
            </a:xfrm>
            <a:prstGeom prst="rect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17" name="Rectangle 392"/>
            <p:cNvSpPr>
              <a:spLocks noChangeArrowheads="1"/>
            </p:cNvSpPr>
            <p:nvPr/>
          </p:nvSpPr>
          <p:spPr bwMode="auto">
            <a:xfrm>
              <a:off x="4789500" y="3473451"/>
              <a:ext cx="1199738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UnstructuredResource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18" name="Line 393"/>
            <p:cNvSpPr>
              <a:spLocks noChangeShapeType="1"/>
            </p:cNvSpPr>
            <p:nvPr/>
          </p:nvSpPr>
          <p:spPr bwMode="auto">
            <a:xfrm flipV="1">
              <a:off x="4694237" y="3625850"/>
              <a:ext cx="1329855" cy="7939"/>
            </a:xfrm>
            <a:prstGeom prst="line">
              <a:avLst/>
            </a:prstGeom>
            <a:noFill/>
            <a:ln w="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67" name="Line 652"/>
            <p:cNvSpPr>
              <a:spLocks noChangeShapeType="1"/>
            </p:cNvSpPr>
            <p:nvPr/>
          </p:nvSpPr>
          <p:spPr bwMode="auto">
            <a:xfrm flipV="1">
              <a:off x="3984625" y="3040063"/>
              <a:ext cx="0" cy="365125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68" name="Line 653"/>
            <p:cNvSpPr>
              <a:spLocks noChangeShapeType="1"/>
            </p:cNvSpPr>
            <p:nvPr/>
          </p:nvSpPr>
          <p:spPr bwMode="auto">
            <a:xfrm flipV="1">
              <a:off x="4060825" y="2659063"/>
              <a:ext cx="0" cy="381000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69" name="Freeform 654"/>
            <p:cNvSpPr>
              <a:spLocks/>
            </p:cNvSpPr>
            <p:nvPr/>
          </p:nvSpPr>
          <p:spPr bwMode="auto">
            <a:xfrm>
              <a:off x="4016375" y="2659063"/>
              <a:ext cx="90488" cy="122238"/>
            </a:xfrm>
            <a:custGeom>
              <a:avLst/>
              <a:gdLst>
                <a:gd name="T0" fmla="*/ 57 w 57"/>
                <a:gd name="T1" fmla="*/ 77 h 77"/>
                <a:gd name="T2" fmla="*/ 0 w 57"/>
                <a:gd name="T3" fmla="*/ 77 h 77"/>
                <a:gd name="T4" fmla="*/ 28 w 57"/>
                <a:gd name="T5" fmla="*/ 0 h 77"/>
                <a:gd name="T6" fmla="*/ 57 w 57"/>
                <a:gd name="T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7">
                  <a:moveTo>
                    <a:pt x="57" y="77"/>
                  </a:moveTo>
                  <a:lnTo>
                    <a:pt x="0" y="77"/>
                  </a:lnTo>
                  <a:lnTo>
                    <a:pt x="28" y="0"/>
                  </a:lnTo>
                  <a:lnTo>
                    <a:pt x="57" y="77"/>
                  </a:lnTo>
                  <a:close/>
                </a:path>
              </a:pathLst>
            </a:custGeom>
            <a:solidFill>
              <a:srgbClr val="FCF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70" name="Freeform 655"/>
            <p:cNvSpPr>
              <a:spLocks/>
            </p:cNvSpPr>
            <p:nvPr/>
          </p:nvSpPr>
          <p:spPr bwMode="auto">
            <a:xfrm>
              <a:off x="4016375" y="2659063"/>
              <a:ext cx="90488" cy="122238"/>
            </a:xfrm>
            <a:custGeom>
              <a:avLst/>
              <a:gdLst>
                <a:gd name="T0" fmla="*/ 57 w 57"/>
                <a:gd name="T1" fmla="*/ 77 h 77"/>
                <a:gd name="T2" fmla="*/ 0 w 57"/>
                <a:gd name="T3" fmla="*/ 77 h 77"/>
                <a:gd name="T4" fmla="*/ 28 w 57"/>
                <a:gd name="T5" fmla="*/ 0 h 77"/>
                <a:gd name="T6" fmla="*/ 57 w 57"/>
                <a:gd name="T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7">
                  <a:moveTo>
                    <a:pt x="57" y="77"/>
                  </a:moveTo>
                  <a:lnTo>
                    <a:pt x="0" y="77"/>
                  </a:lnTo>
                  <a:lnTo>
                    <a:pt x="28" y="0"/>
                  </a:lnTo>
                  <a:lnTo>
                    <a:pt x="57" y="77"/>
                  </a:lnTo>
                  <a:close/>
                </a:path>
              </a:pathLst>
            </a:cu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71" name="Line 656"/>
            <p:cNvSpPr>
              <a:spLocks noChangeShapeType="1"/>
            </p:cNvSpPr>
            <p:nvPr/>
          </p:nvSpPr>
          <p:spPr bwMode="auto">
            <a:xfrm flipV="1">
              <a:off x="4999038" y="4251325"/>
              <a:ext cx="0" cy="212725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72" name="Line 657"/>
            <p:cNvSpPr>
              <a:spLocks noChangeShapeType="1"/>
            </p:cNvSpPr>
            <p:nvPr/>
          </p:nvSpPr>
          <p:spPr bwMode="auto">
            <a:xfrm flipH="1">
              <a:off x="2057400" y="4251325"/>
              <a:ext cx="2941638" cy="0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73" name="Line 658"/>
            <p:cNvSpPr>
              <a:spLocks noChangeShapeType="1"/>
            </p:cNvSpPr>
            <p:nvPr/>
          </p:nvSpPr>
          <p:spPr bwMode="auto">
            <a:xfrm flipV="1">
              <a:off x="2057400" y="3870325"/>
              <a:ext cx="0" cy="381000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74" name="Freeform 659"/>
            <p:cNvSpPr>
              <a:spLocks/>
            </p:cNvSpPr>
            <p:nvPr/>
          </p:nvSpPr>
          <p:spPr bwMode="auto">
            <a:xfrm>
              <a:off x="2011363" y="3870325"/>
              <a:ext cx="92075" cy="122238"/>
            </a:xfrm>
            <a:custGeom>
              <a:avLst/>
              <a:gdLst>
                <a:gd name="T0" fmla="*/ 58 w 58"/>
                <a:gd name="T1" fmla="*/ 77 h 77"/>
                <a:gd name="T2" fmla="*/ 0 w 58"/>
                <a:gd name="T3" fmla="*/ 77 h 77"/>
                <a:gd name="T4" fmla="*/ 29 w 58"/>
                <a:gd name="T5" fmla="*/ 0 h 77"/>
                <a:gd name="T6" fmla="*/ 58 w 58"/>
                <a:gd name="T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77">
                  <a:moveTo>
                    <a:pt x="58" y="77"/>
                  </a:moveTo>
                  <a:lnTo>
                    <a:pt x="0" y="77"/>
                  </a:lnTo>
                  <a:lnTo>
                    <a:pt x="29" y="0"/>
                  </a:lnTo>
                  <a:lnTo>
                    <a:pt x="58" y="77"/>
                  </a:lnTo>
                  <a:close/>
                </a:path>
              </a:pathLst>
            </a:custGeom>
            <a:solidFill>
              <a:srgbClr val="FCF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75" name="Freeform 660"/>
            <p:cNvSpPr>
              <a:spLocks/>
            </p:cNvSpPr>
            <p:nvPr/>
          </p:nvSpPr>
          <p:spPr bwMode="auto">
            <a:xfrm>
              <a:off x="2011363" y="3870325"/>
              <a:ext cx="92075" cy="122238"/>
            </a:xfrm>
            <a:custGeom>
              <a:avLst/>
              <a:gdLst>
                <a:gd name="T0" fmla="*/ 58 w 58"/>
                <a:gd name="T1" fmla="*/ 77 h 77"/>
                <a:gd name="T2" fmla="*/ 0 w 58"/>
                <a:gd name="T3" fmla="*/ 77 h 77"/>
                <a:gd name="T4" fmla="*/ 29 w 58"/>
                <a:gd name="T5" fmla="*/ 0 h 77"/>
                <a:gd name="T6" fmla="*/ 58 w 58"/>
                <a:gd name="T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77">
                  <a:moveTo>
                    <a:pt x="58" y="77"/>
                  </a:moveTo>
                  <a:lnTo>
                    <a:pt x="0" y="77"/>
                  </a:lnTo>
                  <a:lnTo>
                    <a:pt x="29" y="0"/>
                  </a:lnTo>
                  <a:lnTo>
                    <a:pt x="58" y="77"/>
                  </a:lnTo>
                  <a:close/>
                </a:path>
              </a:pathLst>
            </a:cu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76" name="Line 661"/>
            <p:cNvSpPr>
              <a:spLocks noChangeShapeType="1"/>
            </p:cNvSpPr>
            <p:nvPr/>
          </p:nvSpPr>
          <p:spPr bwMode="auto">
            <a:xfrm flipV="1">
              <a:off x="2743200" y="4251325"/>
              <a:ext cx="0" cy="258763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77" name="Line 662"/>
            <p:cNvSpPr>
              <a:spLocks noChangeShapeType="1"/>
            </p:cNvSpPr>
            <p:nvPr/>
          </p:nvSpPr>
          <p:spPr bwMode="auto">
            <a:xfrm flipV="1">
              <a:off x="1730375" y="5432425"/>
              <a:ext cx="0" cy="403225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78" name="Line 663"/>
            <p:cNvSpPr>
              <a:spLocks noChangeShapeType="1"/>
            </p:cNvSpPr>
            <p:nvPr/>
          </p:nvSpPr>
          <p:spPr bwMode="auto">
            <a:xfrm>
              <a:off x="1730375" y="5432425"/>
              <a:ext cx="1020763" cy="0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79" name="Line 664"/>
            <p:cNvSpPr>
              <a:spLocks noChangeShapeType="1"/>
            </p:cNvSpPr>
            <p:nvPr/>
          </p:nvSpPr>
          <p:spPr bwMode="auto">
            <a:xfrm flipV="1">
              <a:off x="2751138" y="5051425"/>
              <a:ext cx="0" cy="381000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80" name="Freeform 665"/>
            <p:cNvSpPr>
              <a:spLocks/>
            </p:cNvSpPr>
            <p:nvPr/>
          </p:nvSpPr>
          <p:spPr bwMode="auto">
            <a:xfrm>
              <a:off x="2705100" y="5051425"/>
              <a:ext cx="92075" cy="122238"/>
            </a:xfrm>
            <a:custGeom>
              <a:avLst/>
              <a:gdLst>
                <a:gd name="T0" fmla="*/ 58 w 58"/>
                <a:gd name="T1" fmla="*/ 77 h 77"/>
                <a:gd name="T2" fmla="*/ 0 w 58"/>
                <a:gd name="T3" fmla="*/ 77 h 77"/>
                <a:gd name="T4" fmla="*/ 29 w 58"/>
                <a:gd name="T5" fmla="*/ 0 h 77"/>
                <a:gd name="T6" fmla="*/ 58 w 58"/>
                <a:gd name="T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77">
                  <a:moveTo>
                    <a:pt x="58" y="77"/>
                  </a:moveTo>
                  <a:lnTo>
                    <a:pt x="0" y="77"/>
                  </a:lnTo>
                  <a:lnTo>
                    <a:pt x="29" y="0"/>
                  </a:lnTo>
                  <a:lnTo>
                    <a:pt x="58" y="77"/>
                  </a:lnTo>
                  <a:close/>
                </a:path>
              </a:pathLst>
            </a:custGeom>
            <a:solidFill>
              <a:srgbClr val="FCF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81" name="Freeform 666"/>
            <p:cNvSpPr>
              <a:spLocks/>
            </p:cNvSpPr>
            <p:nvPr/>
          </p:nvSpPr>
          <p:spPr bwMode="auto">
            <a:xfrm>
              <a:off x="2705100" y="5051425"/>
              <a:ext cx="92075" cy="122238"/>
            </a:xfrm>
            <a:custGeom>
              <a:avLst/>
              <a:gdLst>
                <a:gd name="T0" fmla="*/ 58 w 58"/>
                <a:gd name="T1" fmla="*/ 77 h 77"/>
                <a:gd name="T2" fmla="*/ 0 w 58"/>
                <a:gd name="T3" fmla="*/ 77 h 77"/>
                <a:gd name="T4" fmla="*/ 29 w 58"/>
                <a:gd name="T5" fmla="*/ 0 h 77"/>
                <a:gd name="T6" fmla="*/ 58 w 58"/>
                <a:gd name="T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77">
                  <a:moveTo>
                    <a:pt x="58" y="77"/>
                  </a:moveTo>
                  <a:lnTo>
                    <a:pt x="0" y="77"/>
                  </a:lnTo>
                  <a:lnTo>
                    <a:pt x="29" y="0"/>
                  </a:lnTo>
                  <a:lnTo>
                    <a:pt x="58" y="77"/>
                  </a:lnTo>
                  <a:close/>
                </a:path>
              </a:pathLst>
            </a:cu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82" name="Line 667"/>
            <p:cNvSpPr>
              <a:spLocks noChangeShapeType="1"/>
            </p:cNvSpPr>
            <p:nvPr/>
          </p:nvSpPr>
          <p:spPr bwMode="auto">
            <a:xfrm rot="4800000" flipH="1">
              <a:off x="3654672" y="4391808"/>
              <a:ext cx="128093" cy="920427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83" name="Freeform 668"/>
            <p:cNvSpPr>
              <a:spLocks noEditPoints="1"/>
            </p:cNvSpPr>
            <p:nvPr/>
          </p:nvSpPr>
          <p:spPr bwMode="auto">
            <a:xfrm rot="4800000">
              <a:off x="3273769" y="4807132"/>
              <a:ext cx="95401" cy="151677"/>
            </a:xfrm>
            <a:custGeom>
              <a:avLst/>
              <a:gdLst>
                <a:gd name="T0" fmla="*/ 15 w 58"/>
                <a:gd name="T1" fmla="*/ 77 h 77"/>
                <a:gd name="T2" fmla="*/ 0 w 58"/>
                <a:gd name="T3" fmla="*/ 0 h 77"/>
                <a:gd name="T4" fmla="*/ 15 w 58"/>
                <a:gd name="T5" fmla="*/ 77 h 77"/>
                <a:gd name="T6" fmla="*/ 58 w 58"/>
                <a:gd name="T7" fmla="*/ 1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77">
                  <a:moveTo>
                    <a:pt x="15" y="77"/>
                  </a:moveTo>
                  <a:lnTo>
                    <a:pt x="0" y="0"/>
                  </a:lnTo>
                  <a:moveTo>
                    <a:pt x="15" y="77"/>
                  </a:moveTo>
                  <a:lnTo>
                    <a:pt x="58" y="15"/>
                  </a:lnTo>
                </a:path>
              </a:pathLst>
            </a:cu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84" name="Rectangle 669"/>
            <p:cNvSpPr>
              <a:spLocks noChangeArrowheads="1"/>
            </p:cNvSpPr>
            <p:nvPr/>
          </p:nvSpPr>
          <p:spPr bwMode="auto">
            <a:xfrm>
              <a:off x="3280166" y="4900956"/>
              <a:ext cx="782656" cy="120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FeatureOfInterest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85" name="Rectangle 670"/>
            <p:cNvSpPr>
              <a:spLocks noChangeArrowheads="1"/>
            </p:cNvSpPr>
            <p:nvPr/>
          </p:nvSpPr>
          <p:spPr bwMode="auto">
            <a:xfrm>
              <a:off x="3310115" y="4655437"/>
              <a:ext cx="61558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86" name="Line 671"/>
            <p:cNvSpPr>
              <a:spLocks noChangeShapeType="1"/>
            </p:cNvSpPr>
            <p:nvPr/>
          </p:nvSpPr>
          <p:spPr bwMode="auto">
            <a:xfrm flipV="1">
              <a:off x="3094038" y="5432425"/>
              <a:ext cx="0" cy="403225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87" name="Line 672"/>
            <p:cNvSpPr>
              <a:spLocks noChangeShapeType="1"/>
            </p:cNvSpPr>
            <p:nvPr/>
          </p:nvSpPr>
          <p:spPr bwMode="auto">
            <a:xfrm flipH="1">
              <a:off x="1508125" y="4776788"/>
              <a:ext cx="755650" cy="0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88" name="Freeform 673"/>
            <p:cNvSpPr>
              <a:spLocks noEditPoints="1"/>
            </p:cNvSpPr>
            <p:nvPr/>
          </p:nvSpPr>
          <p:spPr bwMode="auto">
            <a:xfrm>
              <a:off x="1508125" y="4730750"/>
              <a:ext cx="114300" cy="92075"/>
            </a:xfrm>
            <a:custGeom>
              <a:avLst/>
              <a:gdLst>
                <a:gd name="T0" fmla="*/ 0 w 72"/>
                <a:gd name="T1" fmla="*/ 29 h 58"/>
                <a:gd name="T2" fmla="*/ 72 w 72"/>
                <a:gd name="T3" fmla="*/ 0 h 58"/>
                <a:gd name="T4" fmla="*/ 0 w 72"/>
                <a:gd name="T5" fmla="*/ 29 h 58"/>
                <a:gd name="T6" fmla="*/ 72 w 72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58">
                  <a:moveTo>
                    <a:pt x="0" y="29"/>
                  </a:moveTo>
                  <a:lnTo>
                    <a:pt x="72" y="0"/>
                  </a:lnTo>
                  <a:moveTo>
                    <a:pt x="0" y="29"/>
                  </a:moveTo>
                  <a:lnTo>
                    <a:pt x="72" y="58"/>
                  </a:lnTo>
                </a:path>
              </a:pathLst>
            </a:cu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89" name="Rectangle 674"/>
            <p:cNvSpPr>
              <a:spLocks noChangeArrowheads="1"/>
            </p:cNvSpPr>
            <p:nvPr/>
          </p:nvSpPr>
          <p:spPr bwMode="auto">
            <a:xfrm>
              <a:off x="1554163" y="4586288"/>
              <a:ext cx="445977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+position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90" name="Rectangle 675"/>
            <p:cNvSpPr>
              <a:spLocks noChangeArrowheads="1"/>
            </p:cNvSpPr>
            <p:nvPr/>
          </p:nvSpPr>
          <p:spPr bwMode="auto">
            <a:xfrm>
              <a:off x="1592263" y="4868863"/>
              <a:ext cx="61558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91" name="Line 676"/>
            <p:cNvSpPr>
              <a:spLocks noChangeShapeType="1"/>
            </p:cNvSpPr>
            <p:nvPr/>
          </p:nvSpPr>
          <p:spPr bwMode="auto">
            <a:xfrm flipV="1">
              <a:off x="2049463" y="3040063"/>
              <a:ext cx="0" cy="342900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92" name="Line 677"/>
            <p:cNvSpPr>
              <a:spLocks noChangeShapeType="1"/>
            </p:cNvSpPr>
            <p:nvPr/>
          </p:nvSpPr>
          <p:spPr bwMode="auto">
            <a:xfrm>
              <a:off x="2049463" y="3040063"/>
              <a:ext cx="2011363" cy="0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93" name="Line 678"/>
            <p:cNvSpPr>
              <a:spLocks noChangeShapeType="1"/>
            </p:cNvSpPr>
            <p:nvPr/>
          </p:nvSpPr>
          <p:spPr bwMode="auto">
            <a:xfrm flipV="1">
              <a:off x="4008438" y="5432425"/>
              <a:ext cx="0" cy="403225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94" name="Line 679"/>
            <p:cNvSpPr>
              <a:spLocks noChangeShapeType="1"/>
            </p:cNvSpPr>
            <p:nvPr/>
          </p:nvSpPr>
          <p:spPr bwMode="auto">
            <a:xfrm flipH="1">
              <a:off x="2751138" y="5432425"/>
              <a:ext cx="1257300" cy="0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103" name="Line 688"/>
            <p:cNvSpPr>
              <a:spLocks noChangeShapeType="1"/>
            </p:cNvSpPr>
            <p:nvPr/>
          </p:nvSpPr>
          <p:spPr bwMode="auto">
            <a:xfrm flipV="1">
              <a:off x="5241925" y="3040063"/>
              <a:ext cx="0" cy="365125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104" name="Line 689"/>
            <p:cNvSpPr>
              <a:spLocks noChangeShapeType="1"/>
            </p:cNvSpPr>
            <p:nvPr/>
          </p:nvSpPr>
          <p:spPr bwMode="auto">
            <a:xfrm flipH="1">
              <a:off x="4060825" y="3040063"/>
              <a:ext cx="1181100" cy="0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126" name="Line 711"/>
            <p:cNvSpPr>
              <a:spLocks noChangeShapeType="1"/>
            </p:cNvSpPr>
            <p:nvPr/>
          </p:nvSpPr>
          <p:spPr bwMode="auto">
            <a:xfrm flipH="1">
              <a:off x="2651125" y="3587750"/>
              <a:ext cx="990600" cy="23813"/>
            </a:xfrm>
            <a:prstGeom prst="line">
              <a:avLst/>
            </a:pr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127" name="Freeform 712"/>
            <p:cNvSpPr>
              <a:spLocks/>
            </p:cNvSpPr>
            <p:nvPr/>
          </p:nvSpPr>
          <p:spPr bwMode="auto">
            <a:xfrm>
              <a:off x="3489325" y="3549650"/>
              <a:ext cx="152400" cy="76200"/>
            </a:xfrm>
            <a:custGeom>
              <a:avLst/>
              <a:gdLst>
                <a:gd name="T0" fmla="*/ 48 w 96"/>
                <a:gd name="T1" fmla="*/ 48 h 48"/>
                <a:gd name="T2" fmla="*/ 96 w 96"/>
                <a:gd name="T3" fmla="*/ 24 h 48"/>
                <a:gd name="T4" fmla="*/ 48 w 96"/>
                <a:gd name="T5" fmla="*/ 0 h 48"/>
                <a:gd name="T6" fmla="*/ 0 w 96"/>
                <a:gd name="T7" fmla="*/ 24 h 48"/>
                <a:gd name="T8" fmla="*/ 48 w 9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8">
                  <a:moveTo>
                    <a:pt x="48" y="48"/>
                  </a:moveTo>
                  <a:lnTo>
                    <a:pt x="96" y="24"/>
                  </a:lnTo>
                  <a:lnTo>
                    <a:pt x="48" y="0"/>
                  </a:lnTo>
                  <a:lnTo>
                    <a:pt x="0" y="24"/>
                  </a:lnTo>
                  <a:lnTo>
                    <a:pt x="48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128" name="Freeform 713"/>
            <p:cNvSpPr>
              <a:spLocks/>
            </p:cNvSpPr>
            <p:nvPr/>
          </p:nvSpPr>
          <p:spPr bwMode="auto">
            <a:xfrm>
              <a:off x="3489325" y="3549650"/>
              <a:ext cx="152400" cy="76200"/>
            </a:xfrm>
            <a:custGeom>
              <a:avLst/>
              <a:gdLst>
                <a:gd name="T0" fmla="*/ 48 w 96"/>
                <a:gd name="T1" fmla="*/ 48 h 48"/>
                <a:gd name="T2" fmla="*/ 96 w 96"/>
                <a:gd name="T3" fmla="*/ 24 h 48"/>
                <a:gd name="T4" fmla="*/ 48 w 96"/>
                <a:gd name="T5" fmla="*/ 0 h 48"/>
                <a:gd name="T6" fmla="*/ 0 w 96"/>
                <a:gd name="T7" fmla="*/ 24 h 48"/>
                <a:gd name="T8" fmla="*/ 48 w 9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8">
                  <a:moveTo>
                    <a:pt x="48" y="48"/>
                  </a:moveTo>
                  <a:lnTo>
                    <a:pt x="96" y="24"/>
                  </a:lnTo>
                  <a:lnTo>
                    <a:pt x="48" y="0"/>
                  </a:lnTo>
                  <a:lnTo>
                    <a:pt x="0" y="24"/>
                  </a:lnTo>
                  <a:lnTo>
                    <a:pt x="48" y="48"/>
                  </a:lnTo>
                  <a:close/>
                </a:path>
              </a:pathLst>
            </a:cu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129" name="Freeform 714"/>
            <p:cNvSpPr>
              <a:spLocks noEditPoints="1"/>
            </p:cNvSpPr>
            <p:nvPr/>
          </p:nvSpPr>
          <p:spPr bwMode="auto">
            <a:xfrm>
              <a:off x="2651125" y="3565525"/>
              <a:ext cx="114300" cy="92075"/>
            </a:xfrm>
            <a:custGeom>
              <a:avLst/>
              <a:gdLst>
                <a:gd name="T0" fmla="*/ 0 w 72"/>
                <a:gd name="T1" fmla="*/ 29 h 58"/>
                <a:gd name="T2" fmla="*/ 72 w 72"/>
                <a:gd name="T3" fmla="*/ 0 h 58"/>
                <a:gd name="T4" fmla="*/ 0 w 72"/>
                <a:gd name="T5" fmla="*/ 29 h 58"/>
                <a:gd name="T6" fmla="*/ 72 w 72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58">
                  <a:moveTo>
                    <a:pt x="0" y="29"/>
                  </a:moveTo>
                  <a:lnTo>
                    <a:pt x="72" y="0"/>
                  </a:lnTo>
                  <a:moveTo>
                    <a:pt x="0" y="29"/>
                  </a:moveTo>
                  <a:lnTo>
                    <a:pt x="72" y="58"/>
                  </a:lnTo>
                </a:path>
              </a:pathLst>
            </a:custGeom>
            <a:noFill/>
            <a:ln w="5" cap="rnd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130" name="Rectangle 715"/>
            <p:cNvSpPr>
              <a:spLocks noChangeArrowheads="1"/>
            </p:cNvSpPr>
            <p:nvPr/>
          </p:nvSpPr>
          <p:spPr bwMode="auto">
            <a:xfrm>
              <a:off x="2674938" y="3451225"/>
              <a:ext cx="468589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+member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31" name="Rectangle 716"/>
            <p:cNvSpPr>
              <a:spLocks noChangeArrowheads="1"/>
            </p:cNvSpPr>
            <p:nvPr/>
          </p:nvSpPr>
          <p:spPr bwMode="auto">
            <a:xfrm>
              <a:off x="2674938" y="3649663"/>
              <a:ext cx="164572" cy="1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1..*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33" name="TextBox 2732"/>
          <p:cNvSpPr txBox="1"/>
          <p:nvPr/>
        </p:nvSpPr>
        <p:spPr>
          <a:xfrm>
            <a:off x="7595144" y="2458059"/>
            <a:ext cx="914400" cy="437541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32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/>
                <a:ea typeface="+mn-ea"/>
                <a:cs typeface="Arial Narrow"/>
              </a:rPr>
              <a:t>Tier 1</a:t>
            </a:r>
          </a:p>
        </p:txBody>
      </p:sp>
      <p:sp>
        <p:nvSpPr>
          <p:cNvPr id="718" name="TextBox 717"/>
          <p:cNvSpPr txBox="1"/>
          <p:nvPr/>
        </p:nvSpPr>
        <p:spPr>
          <a:xfrm>
            <a:off x="5410200" y="2458059"/>
            <a:ext cx="914400" cy="437541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32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/>
                <a:ea typeface="+mn-ea"/>
                <a:cs typeface="Arial Narrow"/>
              </a:rPr>
              <a:t>Tier 2,3</a:t>
            </a:r>
          </a:p>
        </p:txBody>
      </p:sp>
    </p:spTree>
    <p:extLst>
      <p:ext uri="{BB962C8B-B14F-4D97-AF65-F5344CB8AC3E}">
        <p14:creationId xmlns:p14="http://schemas.microsoft.com/office/powerpoint/2010/main" val="3820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Catalog system issues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8006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How to manage metadata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Various streams for importing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Management system based on conceptual model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Metadata for machines– connect user to services inside of their user environment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Requires machine-actionable links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Document and file searching should be done with standard search engines</a:t>
            </a:r>
          </a:p>
          <a:p>
            <a:pPr lvl="1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40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52400"/>
            <a:ext cx="783907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3" name="Picture 3" descr="C:\Users\srichard\AppData\Local\Temp\0442TL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3988"/>
            <a:ext cx="2124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10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689600" cy="914400"/>
          </a:xfrm>
        </p:spPr>
        <p:txBody>
          <a:bodyPr/>
          <a:lstStyle/>
          <a:p>
            <a:r>
              <a:rPr lang="en-US" sz="3200" b="1" dirty="0" smtClean="0">
                <a:latin typeface="Arial Narrow" pitchFamily="34" charset="0"/>
              </a:rPr>
              <a:t>A distributed data system</a:t>
            </a:r>
            <a:endParaRPr lang="en-US" sz="3200" b="1" dirty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3155841"/>
            <a:ext cx="2286000" cy="80656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rgbClr val="00B050"/>
                </a:solidFill>
                <a:latin typeface="+mj-lt"/>
              </a:rPr>
              <a:t>Web services: the connections</a:t>
            </a:r>
            <a:endParaRPr lang="en-US" sz="24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4" name="Cloud"/>
          <p:cNvSpPr>
            <a:spLocks noChangeAspect="1" noEditPoints="1" noChangeArrowheads="1"/>
          </p:cNvSpPr>
          <p:nvPr/>
        </p:nvSpPr>
        <p:spPr bwMode="auto">
          <a:xfrm>
            <a:off x="5638800" y="2419350"/>
            <a:ext cx="2562768" cy="238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Data space</a:t>
            </a:r>
            <a:endParaRPr lang="en-US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7" name="Picture 3" descr="C:\Users\srichard\AppData\Local\Microsoft\Windows\Temporary Internet Files\Content.IE5\QA3QMK61\MC90003029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05350"/>
            <a:ext cx="1825625" cy="13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richard\AppData\Local\Microsoft\Windows\Temporary Internet Files\Content.IE5\EV1RKNOG\MC90044638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57350"/>
            <a:ext cx="1447800" cy="140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1257300" y="2571750"/>
            <a:ext cx="1866900" cy="2209799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828800" y="2724150"/>
            <a:ext cx="1606550" cy="2173069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886200" y="2495550"/>
            <a:ext cx="2005567" cy="6096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638800" y="4897218"/>
            <a:ext cx="2915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Data: the World Wide Web 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as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the data store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54225" y="4942979"/>
            <a:ext cx="2790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Catalogs: listings of available resources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3733800" y="2647950"/>
            <a:ext cx="1981200" cy="6096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6612" y="1687378"/>
            <a:ext cx="1754188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323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Users</a:t>
            </a:r>
          </a:p>
        </p:txBody>
      </p:sp>
    </p:spTree>
    <p:extLst>
      <p:ext uri="{BB962C8B-B14F-4D97-AF65-F5344CB8AC3E}">
        <p14:creationId xmlns:p14="http://schemas.microsoft.com/office/powerpoint/2010/main" val="428317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8458200" cy="4038600"/>
          </a:xfrm>
        </p:spPr>
        <p:txBody>
          <a:bodyPr>
            <a:noAutofit/>
          </a:bodyPr>
          <a:lstStyle/>
          <a:p>
            <a:pPr lvl="1"/>
            <a:r>
              <a:rPr lang="en-US" sz="2400" b="1" i="1" dirty="0" smtClean="0">
                <a:solidFill>
                  <a:schemeClr val="bg2">
                    <a:lumMod val="10000"/>
                  </a:schemeClr>
                </a:solidFill>
              </a:rPr>
              <a:t>Toni 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</a:rPr>
              <a:t>Boyd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: Geo-Heat Center Oregon Institute Technology: direct use data - national</a:t>
            </a:r>
          </a:p>
          <a:p>
            <a:pPr lvl="1"/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</a:rPr>
              <a:t>Roland Horne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: Stanford University-Stanford Reservoir Engineering Conference papers and research results</a:t>
            </a:r>
          </a:p>
          <a:p>
            <a:pPr lvl="1"/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</a:rPr>
              <a:t>Joseph Moore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: Energy &amp; Geoscience Institute-legacy resource and research data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Chair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)</a:t>
            </a:r>
          </a:p>
          <a:p>
            <a:pPr lvl="1"/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</a:rPr>
              <a:t>Lisa Shevenell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: University Nevada, Reno – legacy to recent resource and research data</a:t>
            </a: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0"/>
            <a:ext cx="5867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 Narrow"/>
                <a:ea typeface="ＭＳ Ｐゴシック" pitchFamily="-108" charset="-128"/>
                <a:cs typeface="Arial Narrow"/>
              </a:defRPr>
            </a:lvl1pPr>
            <a:lvl2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 Narrow" pitchFamily="34" charset="0"/>
                <a:ea typeface="ＭＳ Ｐゴシック" pitchFamily="-108" charset="-128"/>
                <a:cs typeface="Arial Narrow" pitchFamily="34" charset="0"/>
              </a:defRPr>
            </a:lvl2pPr>
            <a:lvl3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 Narrow" pitchFamily="34" charset="0"/>
                <a:ea typeface="ＭＳ Ｐゴシック" pitchFamily="-108" charset="-128"/>
                <a:cs typeface="Arial Narrow" pitchFamily="34" charset="0"/>
              </a:defRPr>
            </a:lvl3pPr>
            <a:lvl4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 Narrow" pitchFamily="34" charset="0"/>
                <a:ea typeface="ＭＳ Ｐゴシック" pitchFamily="-108" charset="-128"/>
                <a:cs typeface="Arial Narrow" pitchFamily="34" charset="0"/>
              </a:defRPr>
            </a:lvl4pPr>
            <a:lvl5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 Narrow" pitchFamily="34" charset="0"/>
                <a:ea typeface="ＭＳ Ｐゴシック" pitchFamily="-108" charset="-128"/>
                <a:cs typeface="Arial Narrow" pitchFamily="34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Arial" charset="0"/>
                <a:ea typeface="ＭＳ Ｐゴシック" pitchFamily="-108" charset="-128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Arial" charset="0"/>
                <a:ea typeface="ＭＳ Ｐゴシック" pitchFamily="-108" charset="-128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Arial" charset="0"/>
                <a:ea typeface="ＭＳ Ｐゴシック" pitchFamily="-108" charset="-128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Arial" charset="0"/>
                <a:ea typeface="ＭＳ Ｐゴシック" pitchFamily="-108" charset="-128"/>
              </a:defRPr>
            </a:lvl9pPr>
          </a:lstStyle>
          <a:p>
            <a:r>
              <a:rPr lang="en-US" sz="3200" b="1" dirty="0" smtClean="0">
                <a:latin typeface="Arial Narrow" pitchFamily="34" charset="0"/>
              </a:rPr>
              <a:t>Domain Steering Committee Members</a:t>
            </a:r>
            <a:endParaRPr lang="en-US" sz="32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5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7"/>
          <p:cNvSpPr>
            <a:spLocks noGrp="1"/>
          </p:cNvSpPr>
          <p:nvPr>
            <p:ph sz="half" idx="4294967295"/>
          </p:nvPr>
        </p:nvSpPr>
        <p:spPr>
          <a:xfrm>
            <a:off x="152400" y="1524000"/>
            <a:ext cx="4114800" cy="4114800"/>
          </a:xfrm>
        </p:spPr>
        <p:txBody>
          <a:bodyPr/>
          <a:lstStyle/>
          <a:p>
            <a:pPr marL="273050" indent="-273050" eaLnBrk="1" hangingPunct="1">
              <a:defRPr/>
            </a:pPr>
            <a:r>
              <a:rPr lang="en-US" sz="2500" u="sng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Catalog -- for data discovery</a:t>
            </a:r>
          </a:p>
          <a:p>
            <a:pPr marL="273050" indent="-273050" eaLnBrk="1" hangingPunct="1">
              <a:defRPr/>
            </a:pPr>
            <a:r>
              <a:rPr lang="en-US" sz="25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Collection of consistent metadata describing network resources</a:t>
            </a:r>
          </a:p>
          <a:p>
            <a:pPr marL="273050" indent="-273050" eaLnBrk="1" hangingPunct="1">
              <a:defRPr/>
            </a:pPr>
            <a:r>
              <a:rPr lang="en-US" sz="25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Tested various catalog service implementations;</a:t>
            </a:r>
          </a:p>
          <a:p>
            <a:pPr marL="273050" indent="-273050" eaLnBrk="1" hangingPunct="1">
              <a:defRPr/>
            </a:pPr>
            <a:r>
              <a:rPr lang="en-US" sz="25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Current interface is ESRI Geoportal</a:t>
            </a:r>
            <a:endParaRPr lang="en-US" sz="1100" dirty="0" smtClean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6" name="Title 3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8458200" cy="715963"/>
          </a:xfrm>
          <a:ln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defRPr/>
            </a:pPr>
            <a:r>
              <a:rPr lang="en-US" sz="3200" b="1" dirty="0" smtClean="0">
                <a:ln w="1905"/>
                <a:solidFill>
                  <a:schemeClr val="bg1"/>
                </a:solidFill>
              </a:rPr>
              <a:t>Search interfaces</a:t>
            </a:r>
            <a:endParaRPr lang="en-US" sz="3200" b="1" dirty="0">
              <a:ln w="1905"/>
              <a:solidFill>
                <a:schemeClr val="bg1"/>
              </a:solidFill>
            </a:endParaRPr>
          </a:p>
        </p:txBody>
      </p:sp>
      <p:pic>
        <p:nvPicPr>
          <p:cNvPr id="22532" name="Picture 7" descr="GIN Catalog Syste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0"/>
            <a:ext cx="4572000" cy="324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8600" y="4798092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10000"/>
                  </a:schemeClr>
                </a:solidFill>
              </a:rPr>
              <a:t>(http://catalog.geothermaldata.org/geoportal)</a:t>
            </a:r>
          </a:p>
        </p:txBody>
      </p:sp>
    </p:spTree>
    <p:extLst>
      <p:ext uri="{BB962C8B-B14F-4D97-AF65-F5344CB8AC3E}">
        <p14:creationId xmlns:p14="http://schemas.microsoft.com/office/powerpoint/2010/main" val="427781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AASG Geothermal data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772400" cy="3733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Catalog file-based resources in repositories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Simple feature (flat file) schema</a:t>
            </a:r>
          </a:p>
          <a:p>
            <a:pPr lvl="1"/>
            <a:r>
              <a:rPr lang="en-US" sz="2000" dirty="0" smtClean="0">
                <a:latin typeface="Arial" pitchFamily="34" charset="0"/>
                <a:cs typeface="Arial" pitchFamily="34" charset="0"/>
              </a:rPr>
              <a:t>27 content models 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More on the way –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http://geothermaldata.org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50292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The goal is simple,  really….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6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9677400" cy="967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1600200"/>
            <a:ext cx="3886200" cy="762000"/>
          </a:xfrm>
          <a:gradFill rotWithShape="1">
            <a:gsLst>
              <a:gs pos="0">
                <a:srgbClr val="996633">
                  <a:alpha val="67000"/>
                </a:srgbClr>
              </a:gs>
              <a:gs pos="100000">
                <a:srgbClr val="996633">
                  <a:gamma/>
                  <a:shade val="46275"/>
                  <a:invGamma/>
                  <a:alpha val="67000"/>
                </a:srgbClr>
              </a:gs>
            </a:gsLst>
            <a:lin ang="5400000" scaled="1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turn this….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7848600" y="6705600"/>
            <a:ext cx="11033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bg1"/>
                </a:solidFill>
              </a:rPr>
              <a:t>Winona State U.</a:t>
            </a:r>
          </a:p>
        </p:txBody>
      </p:sp>
    </p:spTree>
    <p:extLst>
      <p:ext uri="{BB962C8B-B14F-4D97-AF65-F5344CB8AC3E}">
        <p14:creationId xmlns:p14="http://schemas.microsoft.com/office/powerpoint/2010/main" val="5740129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828800" y="228600"/>
            <a:ext cx="3200400" cy="762000"/>
          </a:xfrm>
          <a:solidFill>
            <a:srgbClr val="9999FF"/>
          </a:solidFill>
        </p:spPr>
        <p:txBody>
          <a:bodyPr>
            <a:normAutofit/>
          </a:bodyPr>
          <a:lstStyle/>
          <a:p>
            <a:pPr marL="0" indent="0" algn="ctr" eaLnBrk="1" hangingPunct="1">
              <a:spcBef>
                <a:spcPct val="45000"/>
              </a:spcBef>
              <a:buFontTx/>
              <a:buNone/>
              <a:defRPr/>
            </a:pPr>
            <a:r>
              <a:rPr lang="en-GB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….into this   </a:t>
            </a: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7832725" y="6510338"/>
            <a:ext cx="9937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</a:rPr>
              <a:t>NERC 2008</a:t>
            </a:r>
          </a:p>
        </p:txBody>
      </p:sp>
    </p:spTree>
    <p:extLst>
      <p:ext uri="{BB962C8B-B14F-4D97-AF65-F5344CB8AC3E}">
        <p14:creationId xmlns:p14="http://schemas.microsoft.com/office/powerpoint/2010/main" val="14354008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75031" y="1769105"/>
            <a:ext cx="1600200" cy="6858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Document Repository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8" idx="2"/>
            <a:endCxn id="11" idx="3"/>
          </p:cNvCxnSpPr>
          <p:nvPr/>
        </p:nvCxnSpPr>
        <p:spPr>
          <a:xfrm>
            <a:off x="6175131" y="2454905"/>
            <a:ext cx="0" cy="12991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563562"/>
          </a:xfrm>
        </p:spPr>
        <p:txBody>
          <a:bodyPr>
            <a:normAutofit/>
          </a:bodyPr>
          <a:lstStyle/>
          <a:p>
            <a:r>
              <a:rPr lang="en-US" dirty="0" smtClean="0"/>
              <a:t>USGIN Catalog Implementation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7/12/2011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Arizona Geological Survey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1568" y="685800"/>
            <a:ext cx="5823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Why a </a:t>
            </a:r>
            <a:r>
              <a:rPr lang="en-US" sz="2800" b="1" dirty="0" err="1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Geoportal</a:t>
            </a:r>
            <a:r>
              <a:rPr lang="en-US" sz="28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 Catalog?</a:t>
            </a:r>
            <a:endParaRPr lang="en-US" sz="28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209020"/>
            <a:ext cx="34290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Allow a variety of metadata creation methods to be aggregated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Allow distributed metadata records to be aggregated: harvesting between catalogs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Provide a consistent interface for searching and retrieving metadata records: CSW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Why ESRI’s Geoportal Server?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err="1" smtClean="0"/>
              <a:t>Geonetwork</a:t>
            </a:r>
            <a:r>
              <a:rPr lang="en-US" dirty="0" smtClean="0"/>
              <a:t> was too hard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They made it open source!</a:t>
            </a:r>
            <a:endParaRPr lang="en-US" dirty="0"/>
          </a:p>
        </p:txBody>
      </p:sp>
      <p:sp>
        <p:nvSpPr>
          <p:cNvPr id="11" name="Round Same Side Corner Rectangle 10"/>
          <p:cNvSpPr/>
          <p:nvPr/>
        </p:nvSpPr>
        <p:spPr>
          <a:xfrm>
            <a:off x="4003431" y="3754085"/>
            <a:ext cx="4343400" cy="685800"/>
          </a:xfrm>
          <a:prstGeom prst="round2Same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Geoportal</a:t>
            </a:r>
            <a:r>
              <a:rPr lang="en-US" dirty="0" smtClean="0"/>
              <a:t> Catalog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581400" y="1769105"/>
            <a:ext cx="1600200" cy="6858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Metadata Wizard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7" idx="2"/>
            <a:endCxn id="11" idx="3"/>
          </p:cNvCxnSpPr>
          <p:nvPr/>
        </p:nvCxnSpPr>
        <p:spPr>
          <a:xfrm>
            <a:off x="4381500" y="2454905"/>
            <a:ext cx="1793631" cy="12991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7162800" y="1769105"/>
            <a:ext cx="1600200" cy="6858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Excel Template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9" idx="2"/>
            <a:endCxn id="11" idx="3"/>
          </p:cNvCxnSpPr>
          <p:nvPr/>
        </p:nvCxnSpPr>
        <p:spPr>
          <a:xfrm flipH="1">
            <a:off x="6175131" y="2454905"/>
            <a:ext cx="1787769" cy="12991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5375031" y="2590800"/>
            <a:ext cx="1600200" cy="87877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XML in Web-Accessible Folder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0" idx="2"/>
            <a:endCxn id="11" idx="3"/>
          </p:cNvCxnSpPr>
          <p:nvPr/>
        </p:nvCxnSpPr>
        <p:spPr>
          <a:xfrm>
            <a:off x="6175131" y="3469570"/>
            <a:ext cx="0" cy="2845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 Same Side Corner Rectangle 20"/>
          <p:cNvSpPr/>
          <p:nvPr/>
        </p:nvSpPr>
        <p:spPr>
          <a:xfrm>
            <a:off x="3581400" y="2743200"/>
            <a:ext cx="1143000" cy="726370"/>
          </a:xfrm>
          <a:prstGeom prst="round2Same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Another Catalog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1" idx="1"/>
            <a:endCxn id="11" idx="3"/>
          </p:cNvCxnSpPr>
          <p:nvPr/>
        </p:nvCxnSpPr>
        <p:spPr>
          <a:xfrm>
            <a:off x="4152900" y="3469570"/>
            <a:ext cx="2022231" cy="2845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 Same Side Corner Rectangle 23"/>
          <p:cNvSpPr/>
          <p:nvPr/>
        </p:nvSpPr>
        <p:spPr>
          <a:xfrm>
            <a:off x="7772400" y="2743200"/>
            <a:ext cx="1143000" cy="726370"/>
          </a:xfrm>
          <a:prstGeom prst="round2Same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Another Catalog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4" idx="1"/>
            <a:endCxn id="11" idx="3"/>
          </p:cNvCxnSpPr>
          <p:nvPr/>
        </p:nvCxnSpPr>
        <p:spPr>
          <a:xfrm flipH="1">
            <a:off x="6175131" y="3469570"/>
            <a:ext cx="2168769" cy="2845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5063168" y="4510846"/>
            <a:ext cx="2237377" cy="1797368"/>
            <a:chOff x="5063168" y="4510846"/>
            <a:chExt cx="2237377" cy="1797368"/>
          </a:xfrm>
        </p:grpSpPr>
        <p:sp>
          <p:nvSpPr>
            <p:cNvPr id="35" name="Down Arrow 34"/>
            <p:cNvSpPr/>
            <p:nvPr/>
          </p:nvSpPr>
          <p:spPr>
            <a:xfrm rot="10800000">
              <a:off x="6204033" y="4510846"/>
              <a:ext cx="533400" cy="751969"/>
            </a:xfrm>
            <a:prstGeom prst="down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5063168" y="5089014"/>
              <a:ext cx="2237377" cy="1219200"/>
              <a:chOff x="3393831" y="4944031"/>
              <a:chExt cx="2237377" cy="12192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539" y="5021292"/>
                <a:ext cx="899216" cy="899216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1992" y="5264015"/>
                <a:ext cx="899216" cy="899216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93831" y="4944031"/>
                <a:ext cx="1219200" cy="1219200"/>
              </a:xfrm>
              <a:prstGeom prst="rect">
                <a:avLst/>
              </a:prstGeom>
            </p:spPr>
          </p:pic>
        </p:grpSp>
        <p:sp>
          <p:nvSpPr>
            <p:cNvPr id="34" name="Down Arrow 33"/>
            <p:cNvSpPr/>
            <p:nvPr/>
          </p:nvSpPr>
          <p:spPr>
            <a:xfrm>
              <a:off x="5726318" y="4510846"/>
              <a:ext cx="533400" cy="751969"/>
            </a:xfrm>
            <a:prstGeom prst="down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154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9" grpId="0" animBg="1"/>
      <p:bldP spid="10" grpId="0" animBg="1"/>
      <p:bldP spid="21" grpId="0" animBg="1"/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91200" cy="9144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Wells: data requirements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1" y="1264257"/>
            <a:ext cx="6332918" cy="483174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Links to related information:</a:t>
            </a:r>
          </a:p>
          <a:p>
            <a:pPr lvl="1"/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</a:rPr>
              <a:t>Log 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and well data to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</a:rPr>
              <a:t>geographic location</a:t>
            </a:r>
            <a:endParaRPr lang="en-US" sz="2200" dirty="0">
              <a:solidFill>
                <a:schemeClr val="tx1">
                  <a:lumMod val="50000"/>
                </a:schemeClr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</a:rPr>
              <a:t>From well to all related data: 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drilling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records, daily reports, well maintenance, costs, sundry notices, regulatory filings, all logs, time 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lines….</a:t>
            </a:r>
            <a:endParaRPr lang="en-US" sz="22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</a:rPr>
              <a:t>Technical 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papers to well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</a:rPr>
              <a:t>locations</a:t>
            </a:r>
          </a:p>
          <a:p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3-D 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geometry of well bore</a:t>
            </a:r>
          </a:p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History of well 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(drilling, completion, production, rework, repurpose, abandonment…)</a:t>
            </a:r>
          </a:p>
          <a:p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Solution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: Interchange formats for well, borehole temperature obs, well log obs, lithology interval obs,  fluid production/ injection/disposal, tests…; related resource links</a:t>
            </a:r>
          </a:p>
          <a:p>
            <a:pPr lvl="1"/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7"/>
          <a:stretch/>
        </p:blipFill>
        <p:spPr>
          <a:xfrm>
            <a:off x="6705600" y="4114800"/>
            <a:ext cx="2142606" cy="236723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073817"/>
            <a:ext cx="1349994" cy="300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4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9144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Geothermal fluid characterization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19201"/>
            <a:ext cx="7958528" cy="38099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/>
              <a:t>		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			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200" b="1" dirty="0" smtClean="0"/>
              <a:t>					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559144"/>
              </p:ext>
            </p:extLst>
          </p:nvPr>
        </p:nvGraphicFramePr>
        <p:xfrm>
          <a:off x="609600" y="1143000"/>
          <a:ext cx="7714274" cy="304800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710663"/>
                <a:gridCol w="4003611"/>
              </a:tblGrid>
              <a:tr h="43542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Property: </a:t>
                      </a:r>
                      <a:endParaRPr lang="en-US" sz="2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Approach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3542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Reservoir temperature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Temperature logs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542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Fluid composition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Aqueous geochemistry obs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542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Fluid production 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Fluid production obs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3542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Fluid origin, age, mixing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 data</a:t>
                      </a:r>
                      <a:r>
                        <a:rPr lang="en-US" sz="2000" baseline="0" dirty="0" smtClean="0"/>
                        <a:t> yet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542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Direction of fluid movement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</a:t>
                      </a:r>
                      <a:r>
                        <a:rPr lang="en-US" sz="2000" baseline="0" dirty="0" smtClean="0"/>
                        <a:t> data yet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542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Steam fra</a:t>
                      </a:r>
                      <a:r>
                        <a:rPr lang="en-US" sz="2000" baseline="0" dirty="0" smtClean="0"/>
                        <a:t>ction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Aqueous geochemistry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obs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388290"/>
            <a:ext cx="3131562" cy="1888209"/>
          </a:xfrm>
          <a:prstGeom prst="rect">
            <a:avLst/>
          </a:prstGeom>
        </p:spPr>
      </p:pic>
      <p:pic>
        <p:nvPicPr>
          <p:cNvPr id="8" name="Picture 6" descr="Blue Mountain 25-14 test (23-14 in background)_8 Feb 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41" y="4394404"/>
            <a:ext cx="2509459" cy="188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4"/>
          <p:cNvSpPr txBox="1">
            <a:spLocks/>
          </p:cNvSpPr>
          <p:nvPr/>
        </p:nvSpPr>
        <p:spPr>
          <a:xfrm>
            <a:off x="904068" y="6248400"/>
            <a:ext cx="18288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600" dirty="0" smtClean="0">
                <a:solidFill>
                  <a:srgbClr val="FFC000"/>
                </a:solidFill>
              </a:rPr>
              <a:t>J. Lovekin, </a:t>
            </a:r>
            <a:r>
              <a:rPr lang="en-US" sz="600" dirty="0" err="1" smtClean="0">
                <a:solidFill>
                  <a:srgbClr val="FFC000"/>
                </a:solidFill>
              </a:rPr>
              <a:t>GeothermEx</a:t>
            </a:r>
            <a:r>
              <a:rPr lang="en-US" sz="600" dirty="0" smtClean="0">
                <a:solidFill>
                  <a:srgbClr val="FFC000"/>
                </a:solidFill>
              </a:rPr>
              <a:t>, Inc.  2010</a:t>
            </a:r>
            <a:endParaRPr lang="en-US" sz="600" dirty="0">
              <a:solidFill>
                <a:srgbClr val="FFC000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7860597" y="6047899"/>
            <a:ext cx="926555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800" dirty="0" smtClean="0">
                <a:solidFill>
                  <a:schemeClr val="tx1">
                    <a:lumMod val="50000"/>
                  </a:schemeClr>
                </a:solidFill>
              </a:rPr>
              <a:t>B. Evans  2011</a:t>
            </a:r>
            <a:endParaRPr lang="en-US" sz="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228600" y="4412485"/>
            <a:ext cx="14478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 smtClean="0">
                <a:solidFill>
                  <a:srgbClr val="FFC000"/>
                </a:solidFill>
              </a:rPr>
              <a:t>Well Testing</a:t>
            </a:r>
            <a:endParaRPr lang="en-US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59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15400" cy="914400"/>
          </a:xfrm>
        </p:spPr>
        <p:txBody>
          <a:bodyPr>
            <a:noAutofit/>
          </a:bodyPr>
          <a:lstStyle/>
          <a:p>
            <a:r>
              <a:rPr lang="en-US" sz="3200" b="1" dirty="0"/>
              <a:t>Aqueous </a:t>
            </a:r>
            <a:r>
              <a:rPr lang="en-US" sz="3200" b="1" dirty="0" smtClean="0"/>
              <a:t>Geochemistry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49" y="1371600"/>
            <a:ext cx="5177052" cy="4648200"/>
          </a:xfrm>
        </p:spPr>
        <p:txBody>
          <a:bodyPr>
            <a:normAutofit fontScale="92500"/>
          </a:bodyPr>
          <a:lstStyle/>
          <a:p>
            <a:r>
              <a:rPr lang="en-US" sz="2600" dirty="0"/>
              <a:t>Analytical data for  </a:t>
            </a:r>
            <a:r>
              <a:rPr lang="en-US" sz="2600" dirty="0" smtClean="0"/>
              <a:t>geothermometry, Piper and triangular diagrams: </a:t>
            </a:r>
          </a:p>
          <a:p>
            <a:pPr lvl="1"/>
            <a:r>
              <a:rPr lang="en-US" sz="2400" dirty="0"/>
              <a:t>Need time of sampling information</a:t>
            </a:r>
          </a:p>
          <a:p>
            <a:pPr lvl="1"/>
            <a:r>
              <a:rPr lang="en-US" sz="2400" dirty="0" smtClean="0"/>
              <a:t>Content model based on Powell and Cummings (rev 2010) spreadsheet</a:t>
            </a:r>
          </a:p>
          <a:p>
            <a:r>
              <a:rPr lang="en-US" sz="2600" b="1" dirty="0" smtClean="0"/>
              <a:t>Solution</a:t>
            </a:r>
            <a:r>
              <a:rPr lang="en-US" sz="2600" dirty="0" smtClean="0"/>
              <a:t>: Geochemistry interchange formats</a:t>
            </a:r>
          </a:p>
          <a:p>
            <a:r>
              <a:rPr lang="en-US" sz="2600" dirty="0" smtClean="0"/>
              <a:t>Access to relational database with exhaustive data compilation: </a:t>
            </a:r>
            <a:r>
              <a:rPr lang="en-US" sz="2400" dirty="0" smtClean="0"/>
              <a:t>Tier 2 files</a:t>
            </a:r>
            <a:endParaRPr lang="en-US" sz="26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/>
          <a:stretch>
            <a:fillRect/>
          </a:stretch>
        </p:blipFill>
        <p:spPr bwMode="auto">
          <a:xfrm>
            <a:off x="5870212" y="3886200"/>
            <a:ext cx="31947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jmoore\Documents\NGDS\fig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825" y="1295400"/>
            <a:ext cx="2617922" cy="214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9800" y="6096000"/>
            <a:ext cx="2895600" cy="3810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Cathy Janik with a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miniseparator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29400" y="3500943"/>
            <a:ext cx="1676400" cy="30480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Raft River Chemistry</a:t>
            </a:r>
          </a:p>
        </p:txBody>
      </p:sp>
    </p:spTree>
    <p:extLst>
      <p:ext uri="{BB962C8B-B14F-4D97-AF65-F5344CB8AC3E}">
        <p14:creationId xmlns:p14="http://schemas.microsoft.com/office/powerpoint/2010/main" val="290224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9144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Geophysical data types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3" y="1068762"/>
            <a:ext cx="5014038" cy="52558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Gravity, magnetic, resistivity… Continuously varying coverage</a:t>
            </a:r>
          </a:p>
          <a:p>
            <a:r>
              <a:rPr lang="en-US" sz="2400" dirty="0" smtClean="0"/>
              <a:t>Data model is simple: X,Y,Z,value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Data represented using numeric arrays (grids). </a:t>
            </a:r>
            <a:br>
              <a:rPr lang="en-US" sz="2400" dirty="0" smtClean="0"/>
            </a:br>
            <a:r>
              <a:rPr lang="en-US" sz="2400" b="1" dirty="0" smtClean="0"/>
              <a:t>Solution</a:t>
            </a:r>
            <a:r>
              <a:rPr lang="en-US" sz="2400" dirty="0" smtClean="0"/>
              <a:t>: Web Coverage Service, OpenDAP/NetCDF</a:t>
            </a:r>
          </a:p>
          <a:p>
            <a:r>
              <a:rPr lang="en-US" sz="2400" dirty="0" smtClean="0"/>
              <a:t>Commonly only accessible as an image of a data visualization</a:t>
            </a:r>
          </a:p>
          <a:p>
            <a:r>
              <a:rPr lang="en-US" sz="2400" dirty="0" smtClean="0"/>
              <a:t>Need to georeference these data </a:t>
            </a:r>
            <a:br>
              <a:rPr lang="en-US" sz="2400" dirty="0" smtClean="0"/>
            </a:br>
            <a:r>
              <a:rPr lang="en-US" sz="2400" dirty="0" smtClean="0"/>
              <a:t>visualizations to put in context:</a:t>
            </a:r>
            <a:br>
              <a:rPr lang="en-US" sz="2400" dirty="0" smtClean="0"/>
            </a:br>
            <a:r>
              <a:rPr lang="en-US" sz="2400" b="1" dirty="0" smtClean="0"/>
              <a:t>Solution</a:t>
            </a:r>
            <a:r>
              <a:rPr lang="en-US" sz="2400" dirty="0" smtClean="0"/>
              <a:t>: Web Map Services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029200" y="3614242"/>
            <a:ext cx="3952821" cy="2938958"/>
            <a:chOff x="5026631" y="1066801"/>
            <a:chExt cx="3952821" cy="2938958"/>
          </a:xfrm>
        </p:grpSpPr>
        <p:grpSp>
          <p:nvGrpSpPr>
            <p:cNvPr id="10" name="Group 9"/>
            <p:cNvGrpSpPr/>
            <p:nvPr/>
          </p:nvGrpSpPr>
          <p:grpSpPr>
            <a:xfrm>
              <a:off x="5026631" y="1066801"/>
              <a:ext cx="3952821" cy="2677348"/>
              <a:chOff x="5026631" y="1066801"/>
              <a:chExt cx="3952821" cy="267734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5400" y="1066801"/>
                <a:ext cx="3874052" cy="2677348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5026631" y="1068762"/>
                <a:ext cx="198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/>
                  <a:t>Magnetotelluric model of Raft River (Maris and others, 2012)</a:t>
                </a:r>
                <a:endParaRPr lang="en-US" sz="900" dirty="0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6029969" y="3744149"/>
              <a:ext cx="202491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/>
                <a:t>Magnetotelluric (MT) Surveys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20929" y="990600"/>
            <a:ext cx="3378941" cy="2534797"/>
            <a:chOff x="5444794" y="4026932"/>
            <a:chExt cx="3378941" cy="2534797"/>
          </a:xfrm>
        </p:grpSpPr>
        <p:pic>
          <p:nvPicPr>
            <p:cNvPr id="6" name="Picture 2" descr="utz503-PanaP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794" y="4026932"/>
              <a:ext cx="3378941" cy="253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7186748" y="6315508"/>
              <a:ext cx="163698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FF00"/>
                  </a:solidFill>
                </a:rPr>
                <a:t>Photo by P. Wannamaker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117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sz="3200" b="1" dirty="0" smtClean="0"/>
              <a:t>Data Types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5029200" cy="4343400"/>
          </a:xfrm>
        </p:spPr>
        <p:txBody>
          <a:bodyPr/>
          <a:lstStyle/>
          <a:p>
            <a:r>
              <a:rPr lang="en-US" sz="3000" b="1" dirty="0" smtClean="0"/>
              <a:t>Three sorts of information:</a:t>
            </a:r>
          </a:p>
          <a:p>
            <a:pPr lvl="1"/>
            <a:r>
              <a:rPr lang="en-US" sz="2600" dirty="0" smtClean="0"/>
              <a:t>Data – information about the Earth and geothermal energy systems</a:t>
            </a:r>
          </a:p>
          <a:p>
            <a:pPr lvl="1"/>
            <a:r>
              <a:rPr lang="en-US" sz="2600" dirty="0" smtClean="0"/>
              <a:t>Metadata – Information about resources </a:t>
            </a:r>
            <a:r>
              <a:rPr lang="en-US" sz="1400" dirty="0" smtClean="0"/>
              <a:t>(for discovery, evaluation, access)</a:t>
            </a:r>
            <a:endParaRPr lang="en-US" sz="2600" dirty="0" smtClean="0"/>
          </a:p>
          <a:p>
            <a:pPr lvl="1"/>
            <a:r>
              <a:rPr lang="en-US" sz="2600" dirty="0" smtClean="0"/>
              <a:t>Annotation – notes added to by the community</a:t>
            </a:r>
            <a:r>
              <a:rPr lang="en-US" sz="2800" dirty="0" smtClean="0"/>
              <a:t> </a:t>
            </a:r>
            <a:r>
              <a:rPr lang="en-US" sz="1400" dirty="0" smtClean="0"/>
              <a:t>(ratings, comments, reviews, usage…)</a:t>
            </a:r>
            <a:endParaRPr lang="en-US" sz="28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5387877" y="1248227"/>
            <a:ext cx="3146523" cy="2637973"/>
            <a:chOff x="5334000" y="1248227"/>
            <a:chExt cx="3146523" cy="2637973"/>
          </a:xfrm>
        </p:grpSpPr>
        <p:pic>
          <p:nvPicPr>
            <p:cNvPr id="5" name="Picture 4" descr="HPIM5539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334000" y="1636070"/>
              <a:ext cx="3146523" cy="2250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5497561" y="1248227"/>
              <a:ext cx="2819400" cy="307777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EGI Geothermal Sample Library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038600"/>
            <a:ext cx="3668184" cy="231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8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29818"/>
            <a:ext cx="4419600" cy="5094782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G</a:t>
            </a:r>
            <a:r>
              <a:rPr lang="en-US" sz="2400" dirty="0" smtClean="0">
                <a:latin typeface="+mn-lt"/>
              </a:rPr>
              <a:t>eologic Maps </a:t>
            </a:r>
          </a:p>
          <a:p>
            <a:pPr lvl="1">
              <a:spcBef>
                <a:spcPts val="0"/>
              </a:spcBef>
            </a:pPr>
            <a:r>
              <a:rPr lang="en-US" sz="2000" dirty="0" smtClean="0">
                <a:latin typeface="+mn-lt"/>
              </a:rPr>
              <a:t>Rock unit distribution</a:t>
            </a:r>
          </a:p>
          <a:p>
            <a:pPr lvl="1">
              <a:spcBef>
                <a:spcPts val="0"/>
              </a:spcBef>
            </a:pPr>
            <a:r>
              <a:rPr lang="en-US" sz="2000" dirty="0" smtClean="0">
                <a:latin typeface="+mn-lt"/>
              </a:rPr>
              <a:t>Location, orientation of contacts and faults</a:t>
            </a:r>
          </a:p>
          <a:p>
            <a:pPr lvl="1">
              <a:spcBef>
                <a:spcPts val="0"/>
              </a:spcBef>
            </a:pPr>
            <a:r>
              <a:rPr lang="en-US" sz="2000" b="1" dirty="0" smtClean="0">
                <a:latin typeface="+mn-lt"/>
              </a:rPr>
              <a:t>Solution</a:t>
            </a:r>
            <a:r>
              <a:rPr lang="en-US" sz="2000" dirty="0" smtClean="0">
                <a:latin typeface="+mn-lt"/>
              </a:rPr>
              <a:t>: GeoSciML  feature services and map services</a:t>
            </a:r>
            <a:endParaRPr lang="en-US" sz="2000" dirty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Infrastructure</a:t>
            </a:r>
          </a:p>
          <a:p>
            <a:pPr lvl="1">
              <a:spcBef>
                <a:spcPts val="0"/>
              </a:spcBef>
            </a:pPr>
            <a:r>
              <a:rPr lang="en-US" sz="2000" dirty="0" smtClean="0">
                <a:latin typeface="+mn-lt"/>
              </a:rPr>
              <a:t>Land ownership: Parcel maps; under </a:t>
            </a:r>
            <a:r>
              <a:rPr lang="en-US" sz="2000" dirty="0">
                <a:latin typeface="+mn-lt"/>
              </a:rPr>
              <a:t>stewardship of various land </a:t>
            </a:r>
            <a:r>
              <a:rPr lang="en-US" sz="2000" dirty="0" smtClean="0">
                <a:latin typeface="+mn-lt"/>
              </a:rPr>
              <a:t>agencies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>
                <a:latin typeface="+mn-lt"/>
              </a:rPr>
              <a:t>Power lines, transportation, water…</a:t>
            </a:r>
          </a:p>
          <a:p>
            <a:pPr lvl="1">
              <a:spcBef>
                <a:spcPts val="0"/>
              </a:spcBef>
            </a:pPr>
            <a:r>
              <a:rPr lang="en-US" sz="2000" b="1" dirty="0" smtClean="0">
                <a:latin typeface="+mn-lt"/>
              </a:rPr>
              <a:t>Solution</a:t>
            </a:r>
            <a:r>
              <a:rPr lang="en-US" sz="2000" dirty="0" smtClean="0">
                <a:latin typeface="+mn-lt"/>
              </a:rPr>
              <a:t>: services from other agencies (Western Regional partnership, USGS and others)</a:t>
            </a:r>
            <a:endParaRPr lang="en-US" sz="2000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sz="3200" b="1" dirty="0" smtClean="0"/>
              <a:t>Other Data</a:t>
            </a:r>
            <a:endParaRPr lang="en-US" sz="3200" b="1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r="-1"/>
          <a:stretch/>
        </p:blipFill>
        <p:spPr bwMode="auto">
          <a:xfrm>
            <a:off x="4836909" y="1295400"/>
            <a:ext cx="4097566" cy="3089330"/>
          </a:xfrm>
          <a:prstGeom prst="rect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55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Metadata: Strong Conventions</a:t>
            </a:r>
            <a:endParaRPr lang="en-US" sz="32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8458200" cy="762000"/>
          </a:xfrm>
        </p:spPr>
        <p:txBody>
          <a:bodyPr/>
          <a:lstStyle/>
          <a:p>
            <a:r>
              <a:rPr lang="en-US" sz="3200" dirty="0" smtClean="0"/>
              <a:t>Minimum metadata content recommendations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05000"/>
            <a:ext cx="5029200" cy="462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0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fbcdn-sphotos-f-a.akamaihd.net/hphotos-ak-snc6/6352_10151325904748350_276836039_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981804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Other Portals</a:t>
            </a:r>
            <a:endParaRPr lang="en-US" sz="3200" b="1" dirty="0"/>
          </a:p>
        </p:txBody>
      </p:sp>
      <p:pic>
        <p:nvPicPr>
          <p:cNvPr id="4" name="Picture 3" descr="C:\Users\srichard\AppData\Local\Microsoft\Windows\Temporary Internet Files\Content.IE5\QA3QMK61\MC90003029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12" y="3818184"/>
            <a:ext cx="762000" cy="58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srichard\AppData\Local\Microsoft\Windows\Temporary Internet Files\Content.IE5\QA3QMK61\MC90003029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6819"/>
            <a:ext cx="1825625" cy="13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srichard\AppData\Local\Microsoft\Windows\Temporary Internet Files\Content.IE5\QA3QMK61\MC90003029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85534"/>
            <a:ext cx="1147432" cy="87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srichard\AppData\Local\Microsoft\Windows\Temporary Internet Files\Content.IE5\QA3QMK61\MC90003029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047" y="2791155"/>
            <a:ext cx="1109663" cy="85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richard\AppData\Local\Microsoft\Windows\Temporary Internet Files\Content.IE5\W9EH4DMP\MC900441448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878" y="4335706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richard\AppData\Local\Microsoft\Windows\Temporary Internet Files\Content.IE5\W9EH4DMP\MC900441448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93991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srichard\AppData\Local\Microsoft\Windows\Temporary Internet Files\Content.IE5\W9EH4DMP\MC900441448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091430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1613694" y="3785535"/>
            <a:ext cx="181769" cy="61640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074" idx="1"/>
            <a:endCxn id="5" idx="3"/>
          </p:cNvCxnSpPr>
          <p:nvPr/>
        </p:nvCxnSpPr>
        <p:spPr>
          <a:xfrm flipH="1">
            <a:off x="2359025" y="4831006"/>
            <a:ext cx="1571853" cy="21510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133600" y="5201183"/>
            <a:ext cx="935609" cy="4626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359026" y="5115749"/>
            <a:ext cx="2365374" cy="1708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7" name="Straight Arrow Connector 3076"/>
          <p:cNvCxnSpPr/>
          <p:nvPr/>
        </p:nvCxnSpPr>
        <p:spPr>
          <a:xfrm flipV="1">
            <a:off x="2128358" y="2495827"/>
            <a:ext cx="601523" cy="1986436"/>
          </a:xfrm>
          <a:prstGeom prst="straightConnector1">
            <a:avLst/>
          </a:prstGeom>
          <a:ln w="3810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TextBox 3077"/>
          <p:cNvSpPr txBox="1"/>
          <p:nvPr/>
        </p:nvSpPr>
        <p:spPr>
          <a:xfrm>
            <a:off x="3496087" y="2091640"/>
            <a:ext cx="172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CanGEA</a:t>
            </a:r>
            <a:r>
              <a:rPr lang="en-US" dirty="0" smtClean="0"/>
              <a:t> portal</a:t>
            </a:r>
            <a:endParaRPr lang="en-US" dirty="0"/>
          </a:p>
        </p:txBody>
      </p:sp>
      <p:pic>
        <p:nvPicPr>
          <p:cNvPr id="39" name="Picture 38" descr="C:\Users\srichard\AppData\Local\Microsoft\Windows\Temporary Internet Files\Content.IE5\QA3QMK61\MC90003029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881" y="5541981"/>
            <a:ext cx="1109663" cy="85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C:\Users\srichard\AppData\Local\Microsoft\Windows\Temporary Internet Files\Content.IE5\QA3QMK61\MC90003029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77305"/>
            <a:ext cx="1109663" cy="85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06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Protocol: Web Map Service (WMS)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Simple, widely used, many clients</a:t>
            </a:r>
          </a:p>
          <a:p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Access to </a:t>
            </a:r>
            <a:r>
              <a:rPr lang="en-US" sz="36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georeferenced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map image</a:t>
            </a:r>
          </a:p>
          <a:p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Servers</a:t>
            </a:r>
          </a:p>
          <a:p>
            <a:pPr lvl="1"/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MapServer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,  GeoServer,  Deegree,  ArcGIS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 lvl="1"/>
            <a:endParaRPr lang="en-US" sz="2800" dirty="0" smtClean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Data integration = agreeing on standard portrayal schemes (legends)</a:t>
            </a:r>
          </a:p>
        </p:txBody>
      </p:sp>
    </p:spTree>
    <p:extLst>
      <p:ext uri="{BB962C8B-B14F-4D97-AF65-F5344CB8AC3E}">
        <p14:creationId xmlns:p14="http://schemas.microsoft.com/office/powerpoint/2010/main" val="143734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mtClean="0">
                <a:solidFill>
                  <a:schemeClr val="bg1"/>
                </a:solidFill>
              </a:rPr>
              <a:t>WMS for well headers</a:t>
            </a: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314450"/>
            <a:ext cx="814070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143000" y="5638800"/>
            <a:ext cx="1600200" cy="609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2762250"/>
            <a:ext cx="70104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14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Geologic Map</a:t>
            </a:r>
            <a:endParaRPr lang="en-US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60" y="1123950"/>
            <a:ext cx="809499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304800" y="1219200"/>
            <a:ext cx="8153400" cy="3505200"/>
          </a:xfrm>
        </p:spPr>
        <p:txBody>
          <a:bodyPr/>
          <a:lstStyle/>
          <a:p>
            <a:pPr marL="319088" indent="-319088">
              <a:spcAft>
                <a:spcPts val="600"/>
              </a:spcAft>
              <a:buFontTx/>
              <a:buNone/>
            </a:pPr>
            <a:r>
              <a:rPr lang="en-US" sz="2400" dirty="0">
                <a:latin typeface="+mn-lt"/>
              </a:rPr>
              <a:t>… the ability of diverse systems and organizations to exchange information and use the information that has been exchanged</a:t>
            </a:r>
            <a:r>
              <a:rPr lang="en-US" sz="2400" dirty="0" smtClean="0">
                <a:latin typeface="+mn-lt"/>
              </a:rPr>
              <a:t>…</a:t>
            </a:r>
            <a:endParaRPr lang="en-US" sz="2400" dirty="0">
              <a:latin typeface="+mn-lt"/>
            </a:endParaRPr>
          </a:p>
          <a:p>
            <a:pPr marL="319088" indent="-319088">
              <a:buFontTx/>
              <a:buNone/>
            </a:pPr>
            <a:r>
              <a:rPr lang="en-US" sz="2400" dirty="0">
                <a:latin typeface="+mn-lt"/>
              </a:rPr>
              <a:t>To me this means that when I want data:</a:t>
            </a:r>
          </a:p>
          <a:p>
            <a:pPr marL="319088" indent="-319088"/>
            <a:r>
              <a:rPr lang="en-US" sz="2400" dirty="0">
                <a:latin typeface="+mn-lt"/>
              </a:rPr>
              <a:t>I always know how to ask for it</a:t>
            </a:r>
          </a:p>
          <a:p>
            <a:pPr marL="319088" indent="-319088"/>
            <a:r>
              <a:rPr lang="en-US" sz="2400" dirty="0">
                <a:latin typeface="+mn-lt"/>
              </a:rPr>
              <a:t>I always know the format in which I’ll receive it</a:t>
            </a:r>
          </a:p>
          <a:p>
            <a:pPr marL="319088" indent="-319088"/>
            <a:r>
              <a:rPr lang="en-US" sz="2400" dirty="0">
                <a:latin typeface="+mn-lt"/>
              </a:rPr>
              <a:t>I always know what it means</a:t>
            </a:r>
          </a:p>
          <a:p>
            <a:pPr marL="319088" indent="-319088">
              <a:buFontTx/>
              <a:buNone/>
            </a:pPr>
            <a:endParaRPr lang="en-US" sz="2400" dirty="0">
              <a:latin typeface="+mn-lt"/>
            </a:endParaRPr>
          </a:p>
        </p:txBody>
      </p:sp>
      <p:sp>
        <p:nvSpPr>
          <p:cNvPr id="104454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</p:spPr>
        <p:txBody>
          <a:bodyPr anchor="t"/>
          <a:lstStyle/>
          <a:p>
            <a:r>
              <a:rPr lang="en-US" sz="3200" b="1" dirty="0"/>
              <a:t>What does Interoperability mean?</a:t>
            </a:r>
          </a:p>
        </p:txBody>
      </p:sp>
      <p:pic>
        <p:nvPicPr>
          <p:cNvPr id="1044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362200"/>
            <a:ext cx="146685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362000"/>
            <a:ext cx="3164913" cy="218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386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sz="3200" b="1" dirty="0" smtClean="0"/>
              <a:t>Outline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482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How is it put together</a:t>
            </a:r>
          </a:p>
          <a:p>
            <a:pPr lvl="1"/>
            <a:r>
              <a:rPr lang="en-US" sz="3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Approach to Data Management</a:t>
            </a:r>
          </a:p>
          <a:p>
            <a:pPr lvl="1"/>
            <a:r>
              <a:rPr lang="en-US" sz="3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The Domain Steering Committee</a:t>
            </a:r>
          </a:p>
          <a:p>
            <a:pPr lvl="1"/>
            <a:r>
              <a:rPr lang="en-US" sz="3000" b="1" dirty="0" smtClean="0">
                <a:solidFill>
                  <a:srgbClr val="FF0000"/>
                </a:solidFill>
              </a:rPr>
              <a:t>Recommended data types</a:t>
            </a:r>
          </a:p>
          <a:p>
            <a:r>
              <a:rPr lang="en-US" sz="3200" dirty="0" smtClean="0"/>
              <a:t>How Does it work: information exchanges</a:t>
            </a:r>
          </a:p>
          <a:p>
            <a:pPr lvl="1">
              <a:spcBef>
                <a:spcPts val="0"/>
              </a:spcBef>
            </a:pPr>
            <a:r>
              <a:rPr lang="en-US" sz="3000" dirty="0" smtClean="0"/>
              <a:t>Content Models</a:t>
            </a:r>
          </a:p>
          <a:p>
            <a:pPr lvl="1">
              <a:spcBef>
                <a:spcPts val="0"/>
              </a:spcBef>
            </a:pPr>
            <a:r>
              <a:rPr lang="en-US" sz="3000" dirty="0" smtClean="0"/>
              <a:t>Interchange formats </a:t>
            </a:r>
          </a:p>
          <a:p>
            <a:pPr lvl="1">
              <a:spcBef>
                <a:spcPts val="0"/>
              </a:spcBef>
            </a:pPr>
            <a:r>
              <a:rPr lang="en-US" sz="3000" dirty="0" smtClean="0"/>
              <a:t>Catalog</a:t>
            </a:r>
          </a:p>
        </p:txBody>
      </p:sp>
    </p:spTree>
    <p:extLst>
      <p:ext uri="{BB962C8B-B14F-4D97-AF65-F5344CB8AC3E}">
        <p14:creationId xmlns:p14="http://schemas.microsoft.com/office/powerpoint/2010/main" val="112734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6934200" cy="1066800"/>
          </a:xfrm>
        </p:spPr>
        <p:txBody>
          <a:bodyPr>
            <a:noAutofit/>
          </a:bodyPr>
          <a:lstStyle/>
          <a:p>
            <a:r>
              <a:rPr lang="en-US" sz="3200" dirty="0"/>
              <a:t>F</a:t>
            </a:r>
            <a:r>
              <a:rPr lang="en-US" sz="3200" dirty="0" smtClean="0"/>
              <a:t>ormed to determine data priorities </a:t>
            </a:r>
          </a:p>
          <a:p>
            <a:r>
              <a:rPr lang="en-US" sz="3200" dirty="0" smtClean="0"/>
              <a:t>Represent user community</a:t>
            </a:r>
            <a:endParaRPr 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0"/>
            <a:ext cx="558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 Narrow"/>
                <a:ea typeface="ＭＳ Ｐゴシック" pitchFamily="-108" charset="-128"/>
                <a:cs typeface="Arial Narrow"/>
              </a:defRPr>
            </a:lvl1pPr>
            <a:lvl2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 Narrow" pitchFamily="34" charset="0"/>
                <a:ea typeface="ＭＳ Ｐゴシック" pitchFamily="-108" charset="-128"/>
                <a:cs typeface="Arial Narrow" pitchFamily="34" charset="0"/>
              </a:defRPr>
            </a:lvl2pPr>
            <a:lvl3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 Narrow" pitchFamily="34" charset="0"/>
                <a:ea typeface="ＭＳ Ｐゴシック" pitchFamily="-108" charset="-128"/>
                <a:cs typeface="Arial Narrow" pitchFamily="34" charset="0"/>
              </a:defRPr>
            </a:lvl3pPr>
            <a:lvl4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 Narrow" pitchFamily="34" charset="0"/>
                <a:ea typeface="ＭＳ Ｐゴシック" pitchFamily="-108" charset="-128"/>
                <a:cs typeface="Arial Narrow" pitchFamily="34" charset="0"/>
              </a:defRPr>
            </a:lvl4pPr>
            <a:lvl5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 Narrow" pitchFamily="34" charset="0"/>
                <a:ea typeface="ＭＳ Ｐゴシック" pitchFamily="-108" charset="-128"/>
                <a:cs typeface="Arial Narrow" pitchFamily="34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Arial" charset="0"/>
                <a:ea typeface="ＭＳ Ｐゴシック" pitchFamily="-108" charset="-128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Arial" charset="0"/>
                <a:ea typeface="ＭＳ Ｐゴシック" pitchFamily="-108" charset="-128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Arial" charset="0"/>
                <a:ea typeface="ＭＳ Ｐゴシック" pitchFamily="-108" charset="-128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Arial" charset="0"/>
                <a:ea typeface="ＭＳ Ｐゴシック" pitchFamily="-108" charset="-128"/>
              </a:defRPr>
            </a:lvl9pPr>
          </a:lstStyle>
          <a:p>
            <a:r>
              <a:rPr lang="en-US" sz="3200" b="1" dirty="0" smtClean="0">
                <a:latin typeface="Arial Narrow" pitchFamily="34" charset="0"/>
              </a:rPr>
              <a:t>Domain Steering Committee</a:t>
            </a:r>
            <a:endParaRPr lang="en-US" sz="3200" b="1" dirty="0">
              <a:latin typeface="Arial Narrow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24000" y="2667000"/>
            <a:ext cx="6756846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rgbClr val="292929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Toni Boyd</a:t>
            </a: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: Geo-Heat Center Oregon Institute Technology: direct use data - national</a:t>
            </a:r>
          </a:p>
          <a:p>
            <a:r>
              <a:rPr lang="en-US" sz="1800" b="1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Roland Horne</a:t>
            </a: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: Stanford University-Stanford Reservoir Engineering Conference papers and research results</a:t>
            </a:r>
          </a:p>
          <a:p>
            <a:r>
              <a:rPr lang="en-US" sz="1800" b="1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Joseph Moore</a:t>
            </a: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: Energy &amp; Geoscience Institute-legacy resource and research data (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Chair</a:t>
            </a: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)</a:t>
            </a:r>
          </a:p>
          <a:p>
            <a:r>
              <a:rPr lang="en-US" sz="1800" b="1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Lisa Shevenell</a:t>
            </a: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: University Nevada, Reno – legacy to recent resource and research data</a:t>
            </a:r>
          </a:p>
        </p:txBody>
      </p:sp>
    </p:spTree>
    <p:extLst>
      <p:ext uri="{BB962C8B-B14F-4D97-AF65-F5344CB8AC3E}">
        <p14:creationId xmlns:p14="http://schemas.microsoft.com/office/powerpoint/2010/main" val="241017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257800" cy="9144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Domain Steering Committee 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47799"/>
            <a:ext cx="5562600" cy="44196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</a:rPr>
              <a:t>Solicit input from experts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Content models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User stories – functionality and data output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Sustainability – future user input</a:t>
            </a:r>
          </a:p>
          <a:p>
            <a:r>
              <a:rPr lang="en-US" sz="2800" dirty="0"/>
              <a:t>Prioritize data types needed by the geothermal community</a:t>
            </a:r>
          </a:p>
          <a:p>
            <a:r>
              <a:rPr lang="en-US" sz="2800" dirty="0"/>
              <a:t>Review content models and user stories with DOE invited </a:t>
            </a:r>
            <a:r>
              <a:rPr lang="en-US" sz="2800" dirty="0" smtClean="0"/>
              <a:t>experts</a:t>
            </a:r>
          </a:p>
          <a:p>
            <a:r>
              <a:rPr lang="en-US" sz="2800" dirty="0"/>
              <a:t>Provide recommendations to Project </a:t>
            </a:r>
            <a:r>
              <a:rPr lang="en-US" sz="2800" dirty="0" smtClean="0"/>
              <a:t>Management</a:t>
            </a:r>
            <a:endParaRPr lang="en-US" sz="2800" dirty="0"/>
          </a:p>
        </p:txBody>
      </p:sp>
      <p:pic>
        <p:nvPicPr>
          <p:cNvPr id="4" name="Picture 59" descr="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/>
          <a:stretch/>
        </p:blipFill>
        <p:spPr bwMode="auto">
          <a:xfrm>
            <a:off x="5602695" y="1447799"/>
            <a:ext cx="3541305" cy="489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8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Data type recommendations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600739" cy="4953000"/>
          </a:xfrm>
        </p:spPr>
        <p:txBody>
          <a:bodyPr>
            <a:normAutofit/>
          </a:bodyPr>
          <a:lstStyle/>
          <a:p>
            <a:pPr marL="342900" lvl="1" indent="-342900"/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</a:rPr>
              <a:t>Well Logging </a:t>
            </a:r>
            <a:endParaRPr lang="en-US" sz="2800" dirty="0">
              <a:solidFill>
                <a:schemeClr val="tx1">
                  <a:lumMod val="50000"/>
                </a:schemeClr>
              </a:solidFill>
            </a:endParaRPr>
          </a:p>
          <a:p>
            <a:pPr marL="342900" lvl="1" indent="-342900"/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</a:rPr>
              <a:t>Geochemistry</a:t>
            </a:r>
          </a:p>
          <a:p>
            <a:pPr marL="342900" lvl="1" indent="-342900"/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</a:rPr>
              <a:t>Geophysics</a:t>
            </a:r>
          </a:p>
          <a:p>
            <a:pPr marL="342900" lvl="1" indent="-342900"/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</a:rPr>
              <a:t>Land Status and Ownership</a:t>
            </a:r>
          </a:p>
          <a:p>
            <a:pPr marL="342900" lvl="1" indent="-342900"/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</a:rPr>
              <a:t>Power Plant History</a:t>
            </a:r>
          </a:p>
          <a:p>
            <a:pPr marL="342900" lvl="1" indent="-342900"/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</a:rPr>
              <a:t>Well field Development Costs</a:t>
            </a:r>
          </a:p>
          <a:p>
            <a:pPr marL="342900" lvl="1" indent="-342900"/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</a:rPr>
              <a:t>Geothermal system resource </a:t>
            </a:r>
            <a:br>
              <a:rPr lang="en-US" sz="28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</a:rPr>
              <a:t>models</a:t>
            </a:r>
            <a:endParaRPr lang="en-US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71599"/>
            <a:ext cx="3290496" cy="495578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15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Site_Lab_AOP_Template_AL">
  <a:themeElements>
    <a:clrScheme name="EERE">
      <a:dk1>
        <a:srgbClr val="50565C"/>
      </a:dk1>
      <a:lt1>
        <a:sysClr val="window" lastClr="FFFFFF"/>
      </a:lt1>
      <a:dk2>
        <a:srgbClr val="6A737B"/>
      </a:dk2>
      <a:lt2>
        <a:srgbClr val="EEECE1"/>
      </a:lt2>
      <a:accent1>
        <a:srgbClr val="7AC143"/>
      </a:accent1>
      <a:accent2>
        <a:srgbClr val="FFD200"/>
      </a:accent2>
      <a:accent3>
        <a:srgbClr val="00A4E4"/>
      </a:accent3>
      <a:accent4>
        <a:srgbClr val="006892"/>
      </a:accent4>
      <a:accent5>
        <a:srgbClr val="00853F"/>
      </a:accent5>
      <a:accent6>
        <a:srgbClr val="F58025"/>
      </a:accent6>
      <a:hlink>
        <a:srgbClr val="006892"/>
      </a:hlink>
      <a:folHlink>
        <a:srgbClr val="6A73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 fontScale="85000" lnSpcReduction="10000"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sz="2323" b="1" i="0" u="none" strike="noStrike" kern="120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40352692F67B4CBC2D71B4A85E4224" ma:contentTypeVersion="0" ma:contentTypeDescription="Create a new document." ma:contentTypeScope="" ma:versionID="e89d414368db6d68799406e820f8e693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F893D4-F981-427E-BAC7-3DAD99448A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3520706D-E469-4ED7-9D52-30665346B721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0D2020A-0B64-402D-B379-036966C457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4251</TotalTime>
  <Words>2001</Words>
  <Application>Microsoft Office PowerPoint</Application>
  <PresentationFormat>On-screen Show (4:3)</PresentationFormat>
  <Paragraphs>466</Paragraphs>
  <Slides>56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OffSite_Lab_AOP_Template_AL</vt:lpstr>
      <vt:lpstr>PowerPoint Presentation</vt:lpstr>
      <vt:lpstr>Outline</vt:lpstr>
      <vt:lpstr>Overview</vt:lpstr>
      <vt:lpstr>A distributed data system</vt:lpstr>
      <vt:lpstr>Data Types</vt:lpstr>
      <vt:lpstr>Outline</vt:lpstr>
      <vt:lpstr>PowerPoint Presentation</vt:lpstr>
      <vt:lpstr>Domain Steering Committee </vt:lpstr>
      <vt:lpstr>Data type recommendations</vt:lpstr>
      <vt:lpstr>Outline</vt:lpstr>
      <vt:lpstr>Data  Interoperability  Tiers</vt:lpstr>
      <vt:lpstr>Being part of the system</vt:lpstr>
      <vt:lpstr>The Catalog</vt:lpstr>
      <vt:lpstr>Metadata Content Model</vt:lpstr>
      <vt:lpstr>Metadata Interchange</vt:lpstr>
      <vt:lpstr>Metadata cloud</vt:lpstr>
      <vt:lpstr>Metadata Repository Tool</vt:lpstr>
      <vt:lpstr>Search Client</vt:lpstr>
      <vt:lpstr>ArcGIS CSW Client</vt:lpstr>
      <vt:lpstr>Display map in ArcMap</vt:lpstr>
      <vt:lpstr>Tier 3: Information Exchanges</vt:lpstr>
      <vt:lpstr>PowerPoint Presentation</vt:lpstr>
      <vt:lpstr>Delivery Platform</vt:lpstr>
      <vt:lpstr>Tiers and delivery platforms</vt:lpstr>
      <vt:lpstr>Data Delivery Platform: web services</vt:lpstr>
      <vt:lpstr>PowerPoint Presentation</vt:lpstr>
      <vt:lpstr>Protocol – Web Feature Service (WFS)</vt:lpstr>
      <vt:lpstr>WFS example-Interchange format</vt:lpstr>
      <vt:lpstr>USGIN URI redirect</vt:lpstr>
      <vt:lpstr>Tools Schema Repository</vt:lpstr>
      <vt:lpstr>Conclusions</vt:lpstr>
      <vt:lpstr>Discussion</vt:lpstr>
      <vt:lpstr>PowerPoint Presentation</vt:lpstr>
      <vt:lpstr>Intentionally blank</vt:lpstr>
      <vt:lpstr>Approach to Data Management</vt:lpstr>
      <vt:lpstr>PowerPoint Presentation</vt:lpstr>
      <vt:lpstr>PowerPoint Presentation</vt:lpstr>
      <vt:lpstr>Catalog system issues</vt:lpstr>
      <vt:lpstr>PowerPoint Presentation</vt:lpstr>
      <vt:lpstr>PowerPoint Presentation</vt:lpstr>
      <vt:lpstr>Search interfaces</vt:lpstr>
      <vt:lpstr>AASG Geothermal data</vt:lpstr>
      <vt:lpstr>PowerPoint Presentation</vt:lpstr>
      <vt:lpstr>PowerPoint Presentation</vt:lpstr>
      <vt:lpstr>USGIN Catalog Implementation</vt:lpstr>
      <vt:lpstr>Wells: data requirements</vt:lpstr>
      <vt:lpstr>Geothermal fluid characterization</vt:lpstr>
      <vt:lpstr>Aqueous Geochemistry</vt:lpstr>
      <vt:lpstr>Geophysical data types</vt:lpstr>
      <vt:lpstr>Other Data</vt:lpstr>
      <vt:lpstr>Metadata: Strong Conventions</vt:lpstr>
      <vt:lpstr>Other Portals</vt:lpstr>
      <vt:lpstr>Protocol: Web Map Service (WMS)</vt:lpstr>
      <vt:lpstr>WMS for well headers</vt:lpstr>
      <vt:lpstr>Geologic Map</vt:lpstr>
      <vt:lpstr>What does Interoperability mean?</vt:lpstr>
    </vt:vector>
  </TitlesOfParts>
  <Company>EERE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Arlene Anderson</dc:creator>
  <cp:lastModifiedBy>Stephen Richard</cp:lastModifiedBy>
  <cp:revision>133</cp:revision>
  <dcterms:created xsi:type="dcterms:W3CDTF">2013-01-02T21:17:09Z</dcterms:created>
  <dcterms:modified xsi:type="dcterms:W3CDTF">2013-07-12T03:04:24Z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0x0101008F40352692F67B4CBC2D71B4A85E4224</vt:lpwstr>
  </property>
</Properties>
</file>