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1" r:id="rId4"/>
    <p:sldId id="276" r:id="rId5"/>
    <p:sldId id="279" r:id="rId6"/>
    <p:sldId id="266" r:id="rId7"/>
    <p:sldId id="281" r:id="rId8"/>
    <p:sldId id="265" r:id="rId9"/>
    <p:sldId id="263" r:id="rId10"/>
    <p:sldId id="278" r:id="rId11"/>
    <p:sldId id="277" r:id="rId12"/>
    <p:sldId id="282" r:id="rId13"/>
    <p:sldId id="260" r:id="rId14"/>
    <p:sldId id="280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C1E7"/>
    <a:srgbClr val="A6C4E8"/>
    <a:srgbClr val="ACC8EA"/>
    <a:srgbClr val="B2CCEC"/>
    <a:srgbClr val="78A6DE"/>
    <a:srgbClr val="A9BAE1"/>
    <a:srgbClr val="AAC2E0"/>
    <a:srgbClr val="ABC3DF"/>
    <a:srgbClr val="BCCFE6"/>
    <a:srgbClr val="C7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F478E-5935-44FB-99A9-26E38A44CC9E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DE066-60C2-4C6B-8A71-34914827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3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Tables are a good way to store IN-SITU data:</a:t>
            </a:r>
          </a:p>
          <a:p>
            <a:r>
              <a:rPr lang="en-US" dirty="0" smtClean="0"/>
              <a:t>  from WEATHER stations, moored buoys, drifting buoys,</a:t>
            </a:r>
          </a:p>
          <a:p>
            <a:r>
              <a:rPr lang="en-US" dirty="0" smtClean="0"/>
              <a:t>  ships, gliders, even tagged ANIMALS.</a:t>
            </a:r>
          </a:p>
          <a:p>
            <a:r>
              <a:rPr lang="en-US" dirty="0" smtClean="0"/>
              <a:t>In short, much of the data that NOAA deals with.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08903-F4D7-4282-B1F3-45CFEE56FA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6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3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0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3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7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5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0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7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7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5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1284D-8EB8-4A80-9A9A-EA2618B7BB39}" type="datetimeFigureOut">
              <a:rPr lang="en-US" smtClean="0"/>
              <a:t>2015-07-15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98580-683C-4214-973C-259CEE78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4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760" y="304800"/>
            <a:ext cx="7772400" cy="1981200"/>
          </a:xfrm>
        </p:spPr>
        <p:txBody>
          <a:bodyPr/>
          <a:lstStyle/>
          <a:p>
            <a:r>
              <a:rPr lang="en-US" b="1" dirty="0" smtClean="0"/>
              <a:t>Aggregation</a:t>
            </a:r>
            <a:br>
              <a:rPr lang="en-US" b="1" dirty="0" smtClean="0"/>
            </a:br>
            <a:r>
              <a:rPr lang="en-US" b="1" dirty="0" smtClean="0"/>
              <a:t> of Tabular (Sequence) Datasets</a:t>
            </a:r>
            <a:br>
              <a:rPr lang="en-US" b="1" dirty="0" smtClean="0"/>
            </a:br>
            <a:r>
              <a:rPr lang="en-US" b="1" dirty="0" smtClean="0"/>
              <a:t>in DAP / ERDDAP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8229600" cy="16002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Try it: http://coastwatch.pfeg.noaa.gov/erddap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Bob Simons &lt;bob.simons@noaa.gov&gt;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NOAA NMFS SWFSC ERD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19760" y="2420620"/>
            <a:ext cx="7924800" cy="16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OBIS   SOS    Custom      DAP    ERDDAP   ...</a:t>
            </a:r>
          </a:p>
          <a:p>
            <a:pPr algn="ctr"/>
            <a:endParaRPr lang="en-US" sz="2800" dirty="0">
              <a:solidFill>
                <a:srgbClr val="0070C0"/>
              </a:solidFill>
            </a:endParaRPr>
          </a:p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Database                 ERDDAP                        Files         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133600" y="2954020"/>
            <a:ext cx="1905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19400" y="2954020"/>
            <a:ext cx="1447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967480" y="2954020"/>
            <a:ext cx="457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693920" y="2954020"/>
            <a:ext cx="457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029200" y="2954020"/>
            <a:ext cx="1371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791460" y="36576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257800" y="3652520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572000" y="38862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667000" y="43434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Your Favorite Client Software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5232400" y="2954020"/>
            <a:ext cx="2133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89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/>
              <a:t>Response: a Table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9067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DAP Sequence</a:t>
            </a:r>
          </a:p>
          <a:p>
            <a:r>
              <a:rPr lang="en-US" dirty="0" smtClean="0"/>
              <a:t>ERDDAP</a:t>
            </a:r>
          </a:p>
          <a:p>
            <a:pPr lvl="1"/>
            <a:r>
              <a:rPr lang="en-US" dirty="0" smtClean="0"/>
              <a:t>Simple Tabular File</a:t>
            </a:r>
            <a:br>
              <a:rPr lang="en-US" dirty="0" smtClean="0"/>
            </a:br>
            <a:r>
              <a:rPr lang="en-US" sz="2000" dirty="0" smtClean="0"/>
              <a:t>Different </a:t>
            </a:r>
            <a:r>
              <a:rPr lang="en-US" sz="2000" i="1" dirty="0" smtClean="0"/>
              <a:t>representations</a:t>
            </a:r>
            <a:r>
              <a:rPr lang="en-US" sz="2000" dirty="0" smtClean="0"/>
              <a:t>, on-the-fly</a:t>
            </a:r>
            <a:br>
              <a:rPr lang="en-US" sz="2000" dirty="0" smtClean="0"/>
            </a:br>
            <a:r>
              <a:rPr lang="en-US" sz="2000" dirty="0" smtClean="0"/>
              <a:t>E.g., .html table, .csv, .</a:t>
            </a:r>
            <a:r>
              <a:rPr lang="en-US" sz="2000" dirty="0" err="1" smtClean="0"/>
              <a:t>tsv</a:t>
            </a:r>
            <a:r>
              <a:rPr lang="en-US" sz="2000" dirty="0" smtClean="0"/>
              <a:t>, .nc, .</a:t>
            </a:r>
            <a:r>
              <a:rPr lang="en-US" sz="2000" dirty="0" err="1" smtClean="0"/>
              <a:t>odv</a:t>
            </a:r>
            <a:r>
              <a:rPr lang="en-US" sz="2000" dirty="0" smtClean="0"/>
              <a:t>, .</a:t>
            </a:r>
            <a:r>
              <a:rPr lang="en-US" sz="2000" dirty="0" err="1" smtClean="0"/>
              <a:t>kml</a:t>
            </a:r>
            <a:endParaRPr lang="en-US" sz="2000" dirty="0" smtClean="0"/>
          </a:p>
          <a:p>
            <a:pPr lvl="1"/>
            <a:r>
              <a:rPr lang="en-US" dirty="0" smtClean="0"/>
              <a:t>.nc: CF 1.6 Discrete Sampling Geometry</a:t>
            </a:r>
            <a:br>
              <a:rPr lang="en-US" dirty="0" smtClean="0"/>
            </a:br>
            <a:r>
              <a:rPr lang="en-US" sz="2000" dirty="0" smtClean="0"/>
              <a:t>Aggregations of feature types:</a:t>
            </a:r>
          </a:p>
          <a:p>
            <a:pPr lvl="2"/>
            <a:r>
              <a:rPr lang="en-US" sz="2000" dirty="0" smtClean="0"/>
              <a:t>Points: </a:t>
            </a:r>
            <a:r>
              <a:rPr lang="en-US" sz="2000" dirty="0"/>
              <a:t>whale </a:t>
            </a:r>
            <a:r>
              <a:rPr lang="en-US" sz="2000" dirty="0" smtClean="0"/>
              <a:t>sightings</a:t>
            </a:r>
          </a:p>
          <a:p>
            <a:pPr lvl="2"/>
            <a:r>
              <a:rPr lang="en-US" sz="2000" dirty="0" smtClean="0"/>
              <a:t>Profiles: </a:t>
            </a:r>
            <a:r>
              <a:rPr lang="en-US" sz="2000" dirty="0"/>
              <a:t>disposable </a:t>
            </a:r>
            <a:r>
              <a:rPr lang="en-US" sz="2000" dirty="0" smtClean="0"/>
              <a:t>CTDs</a:t>
            </a:r>
          </a:p>
          <a:p>
            <a:pPr lvl="2"/>
            <a:r>
              <a:rPr lang="en-US" sz="2000" dirty="0" err="1" smtClean="0"/>
              <a:t>TimeSeries</a:t>
            </a:r>
            <a:r>
              <a:rPr lang="en-US" sz="2000" dirty="0" smtClean="0"/>
              <a:t>: </a:t>
            </a:r>
            <a:r>
              <a:rPr lang="en-US" sz="2000" dirty="0"/>
              <a:t>moored </a:t>
            </a:r>
            <a:r>
              <a:rPr lang="en-US" sz="2000" dirty="0" smtClean="0"/>
              <a:t>buoys</a:t>
            </a:r>
          </a:p>
          <a:p>
            <a:pPr lvl="2"/>
            <a:r>
              <a:rPr lang="en-US" sz="2000" dirty="0" err="1" smtClean="0"/>
              <a:t>TimeSeriesProfiles</a:t>
            </a:r>
            <a:r>
              <a:rPr lang="en-US" sz="2000" dirty="0" smtClean="0"/>
              <a:t>: CTDs</a:t>
            </a:r>
          </a:p>
          <a:p>
            <a:pPr lvl="2"/>
            <a:r>
              <a:rPr lang="en-US" sz="2000" dirty="0" smtClean="0"/>
              <a:t>Trajectories: ships</a:t>
            </a:r>
          </a:p>
          <a:p>
            <a:pPr lvl="2"/>
            <a:r>
              <a:rPr lang="en-US" sz="2000" dirty="0" err="1" smtClean="0"/>
              <a:t>TrajectoryProfiles</a:t>
            </a:r>
            <a:r>
              <a:rPr lang="en-US" sz="2000" dirty="0" smtClean="0"/>
              <a:t>: </a:t>
            </a:r>
            <a:r>
              <a:rPr lang="en-US" sz="2000" dirty="0"/>
              <a:t>profiling </a:t>
            </a:r>
            <a:r>
              <a:rPr lang="en-US" sz="2000" dirty="0" smtClean="0"/>
              <a:t>gliders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241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Internally: </a:t>
            </a:r>
            <a:br>
              <a:rPr lang="en-US" b="1" dirty="0" smtClean="0"/>
            </a:br>
            <a:r>
              <a:rPr lang="en-US" b="1" dirty="0" smtClean="0"/>
              <a:t>Finding </a:t>
            </a:r>
            <a:r>
              <a:rPr lang="en-US" b="1" dirty="0" smtClean="0"/>
              <a:t>Relevant Data Efficiently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9067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Obvious for gridded datasets</a:t>
            </a:r>
          </a:p>
          <a:p>
            <a:r>
              <a:rPr lang="en-US" dirty="0" smtClean="0"/>
              <a:t>Not obvious for tabular datasets</a:t>
            </a:r>
            <a:br>
              <a:rPr lang="en-US" dirty="0" smtClean="0"/>
            </a:br>
            <a:r>
              <a:rPr lang="en-US" sz="2400" dirty="0" smtClean="0"/>
              <a:t>Depends on how data is organized.</a:t>
            </a:r>
            <a:br>
              <a:rPr lang="en-US" sz="2400" dirty="0" smtClean="0"/>
            </a:br>
            <a:r>
              <a:rPr lang="en-US" sz="2400" dirty="0" smtClean="0"/>
              <a:t>ERDDAP maintains an internal database </a:t>
            </a:r>
            <a:br>
              <a:rPr lang="en-US" sz="2400" dirty="0" smtClean="0"/>
            </a:br>
            <a:r>
              <a:rPr lang="en-US" sz="2400" dirty="0" smtClean="0"/>
              <a:t>with min/max of each variable in each file.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 smtClean="0">
                <a:solidFill>
                  <a:schemeClr val="tx2"/>
                </a:solidFill>
              </a:rPr>
              <a:t>?</a:t>
            </a:r>
            <a:r>
              <a:rPr lang="en-US" sz="2000" dirty="0" err="1" smtClean="0">
                <a:solidFill>
                  <a:schemeClr val="tx2"/>
                </a:solidFill>
              </a:rPr>
              <a:t>id,owner,time,latitude,longitude,wtemp&amp;id</a:t>
            </a:r>
            <a:r>
              <a:rPr lang="en-US" sz="2000" dirty="0">
                <a:solidFill>
                  <a:schemeClr val="tx2"/>
                </a:solidFill>
              </a:rPr>
              <a:t>="SANF1"&amp;time&gt;=</a:t>
            </a:r>
            <a:r>
              <a:rPr lang="en-US" sz="2000" dirty="0" smtClean="0">
                <a:solidFill>
                  <a:schemeClr val="tx2"/>
                </a:solidFill>
              </a:rPr>
              <a:t>2015-07-01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0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The Power of Aggregation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Aggregation makes life vastly easier for </a:t>
            </a:r>
            <a:r>
              <a:rPr lang="en-US" sz="2800" dirty="0" smtClean="0"/>
              <a:t>users:</a:t>
            </a:r>
          </a:p>
          <a:p>
            <a:r>
              <a:rPr lang="en-US" sz="2800" dirty="0" smtClean="0"/>
              <a:t>Just one dataset to find, not 10,000.</a:t>
            </a:r>
          </a:p>
          <a:p>
            <a:r>
              <a:rPr lang="en-US" sz="2800" dirty="0" smtClean="0"/>
              <a:t>Just one dataset to query, not 10,000.</a:t>
            </a:r>
            <a:br>
              <a:rPr lang="en-US" sz="2800" dirty="0" smtClean="0"/>
            </a:br>
            <a:r>
              <a:rPr lang="en-US" sz="2000" dirty="0" smtClean="0"/>
              <a:t>E.g., find all the data in a </a:t>
            </a:r>
            <a:r>
              <a:rPr lang="en-US" sz="2000" dirty="0" err="1" smtClean="0"/>
              <a:t>lat</a:t>
            </a:r>
            <a:r>
              <a:rPr lang="en-US" sz="2000" dirty="0" smtClean="0"/>
              <a:t>/</a:t>
            </a:r>
            <a:r>
              <a:rPr lang="en-US" sz="2000" dirty="0" err="1" smtClean="0"/>
              <a:t>lon</a:t>
            </a:r>
            <a:r>
              <a:rPr lang="en-US" sz="2000" dirty="0" smtClean="0"/>
              <a:t>/time bounding box.</a:t>
            </a:r>
            <a:endParaRPr lang="en-US" sz="2000" dirty="0"/>
          </a:p>
          <a:p>
            <a:r>
              <a:rPr lang="en-US" sz="2800" dirty="0" smtClean="0"/>
              <a:t>Entire response in one file, not 10,000.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1210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Why?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867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use tables/sequences, not grids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000" dirty="0" smtClean="0"/>
              <a:t>Not a grid. Appropriate query system.</a:t>
            </a:r>
            <a:endParaRPr lang="en-US" sz="2800" dirty="0"/>
          </a:p>
          <a:p>
            <a:r>
              <a:rPr lang="en-US" sz="2800" dirty="0" smtClean="0"/>
              <a:t>Why use one table, not nested tables/sequences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000" dirty="0" smtClean="0"/>
              <a:t>Simplicity. Left outer join?</a:t>
            </a:r>
            <a:endParaRPr lang="en-US" sz="2400" dirty="0" smtClean="0"/>
          </a:p>
          <a:p>
            <a:r>
              <a:rPr lang="en-US" sz="2800" dirty="0" smtClean="0"/>
              <a:t>Why use DAP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000" dirty="0" smtClean="0"/>
              <a:t>Standard. </a:t>
            </a:r>
            <a:r>
              <a:rPr lang="en-US" sz="2000" dirty="0" smtClean="0"/>
              <a:t>Great, RESTful query system. </a:t>
            </a:r>
            <a:endParaRPr lang="en-US" sz="2000" dirty="0" smtClean="0"/>
          </a:p>
          <a:p>
            <a:r>
              <a:rPr lang="en-US" sz="2800" dirty="0" smtClean="0"/>
              <a:t>Why </a:t>
            </a:r>
            <a:r>
              <a:rPr lang="en-US" sz="2800" dirty="0"/>
              <a:t>use ERDDAP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000" dirty="0" smtClean="0"/>
              <a:t>OPeNDAP + response in other file types.</a:t>
            </a:r>
            <a:endParaRPr lang="en-US" sz="2000" dirty="0"/>
          </a:p>
          <a:p>
            <a:r>
              <a:rPr lang="en-US" sz="2800" dirty="0"/>
              <a:t>How does this promote </a:t>
            </a:r>
            <a:r>
              <a:rPr lang="en-US" sz="2800" i="1" dirty="0"/>
              <a:t>data-driven community resilience</a:t>
            </a:r>
            <a:r>
              <a:rPr lang="en-US" sz="2800" dirty="0" smtClean="0"/>
              <a:t>?  How </a:t>
            </a:r>
            <a:r>
              <a:rPr lang="en-US" sz="2800" dirty="0"/>
              <a:t>is this </a:t>
            </a:r>
            <a:r>
              <a:rPr lang="en-US" sz="2800" i="1" dirty="0"/>
              <a:t>needs-driven</a:t>
            </a:r>
            <a:r>
              <a:rPr lang="en-US" sz="2800" dirty="0"/>
              <a:t>?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/>
              <a:t>Nobody </a:t>
            </a:r>
            <a:r>
              <a:rPr lang="en-US" sz="2000" dirty="0"/>
              <a:t>can foresee</a:t>
            </a:r>
            <a:r>
              <a:rPr lang="en-US" sz="2000" dirty="0" smtClean="0"/>
              <a:t>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/>
              <a:t>(Resilience? See </a:t>
            </a:r>
            <a:r>
              <a:rPr lang="en-US" sz="2000" dirty="0" err="1"/>
              <a:t>Nassim</a:t>
            </a:r>
            <a:r>
              <a:rPr lang="en-US" sz="2000" dirty="0"/>
              <a:t> </a:t>
            </a:r>
            <a:r>
              <a:rPr lang="en-US" sz="2000" dirty="0" err="1"/>
              <a:t>Taleb's</a:t>
            </a:r>
            <a:r>
              <a:rPr lang="en-US" sz="2000" dirty="0"/>
              <a:t> book: </a:t>
            </a:r>
            <a:r>
              <a:rPr lang="en-US" sz="2000" i="1" dirty="0" err="1"/>
              <a:t>Antifragile</a:t>
            </a:r>
            <a:r>
              <a:rPr lang="en-US" sz="2000" dirty="0" smtClean="0"/>
              <a:t>)</a:t>
            </a:r>
            <a:r>
              <a:rPr lang="en-US" sz="2800" dirty="0"/>
              <a:t/>
            </a:r>
            <a:br>
              <a:rPr lang="en-US" sz="28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5291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763000" cy="5867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DAP Sequences</a:t>
            </a:r>
            <a:endParaRPr lang="en-US" sz="2800" dirty="0" smtClean="0"/>
          </a:p>
          <a:p>
            <a:pPr lvl="1"/>
            <a:r>
              <a:rPr lang="en-US" sz="2000" dirty="0" smtClean="0"/>
              <a:t>Tabular </a:t>
            </a:r>
            <a:r>
              <a:rPr lang="en-US" sz="2000" dirty="0" smtClean="0"/>
              <a:t>data: </a:t>
            </a:r>
            <a:r>
              <a:rPr lang="en-US" sz="1400" i="1" dirty="0" smtClean="0"/>
              <a:t>in-situ</a:t>
            </a:r>
            <a:r>
              <a:rPr lang="en-US" sz="1400" dirty="0" smtClean="0"/>
              <a:t>/CF DSG and other (non-geospatial)</a:t>
            </a:r>
          </a:p>
          <a:p>
            <a:pPr lvl="1"/>
            <a:r>
              <a:rPr lang="en-US" sz="2000" dirty="0" smtClean="0"/>
              <a:t>DAP sequence requests: </a:t>
            </a:r>
            <a:r>
              <a:rPr lang="en-US" sz="1400" dirty="0" smtClean="0"/>
              <a:t>~SQL, uses dataset's terminology</a:t>
            </a:r>
            <a:endParaRPr lang="en-US" sz="2000" dirty="0"/>
          </a:p>
          <a:p>
            <a:pPr lvl="1"/>
            <a:r>
              <a:rPr lang="en-US" sz="2000" dirty="0" smtClean="0"/>
              <a:t>DAP sequence response: </a:t>
            </a:r>
            <a:r>
              <a:rPr lang="en-US" sz="1400" dirty="0" smtClean="0"/>
              <a:t>a table (sequence)</a:t>
            </a:r>
            <a:endParaRPr lang="en-US" sz="2000" dirty="0"/>
          </a:p>
          <a:p>
            <a:r>
              <a:rPr lang="en-US" sz="2800" dirty="0" smtClean="0"/>
              <a:t>ERDDAP</a:t>
            </a:r>
          </a:p>
          <a:p>
            <a:pPr lvl="1"/>
            <a:r>
              <a:rPr lang="en-US" sz="2000" dirty="0"/>
              <a:t>Works with gridded and </a:t>
            </a:r>
            <a:r>
              <a:rPr lang="en-US" sz="2000" dirty="0" smtClean="0"/>
              <a:t>tabular (sequence) </a:t>
            </a:r>
            <a:r>
              <a:rPr lang="en-US" sz="2000" dirty="0"/>
              <a:t>data</a:t>
            </a:r>
          </a:p>
          <a:p>
            <a:pPr lvl="1"/>
            <a:r>
              <a:rPr lang="en-US" sz="2000" dirty="0" smtClean="0"/>
              <a:t>DAP-compatible (with additional features)</a:t>
            </a:r>
          </a:p>
          <a:p>
            <a:pPr lvl="1"/>
            <a:r>
              <a:rPr lang="en-US" sz="2000" dirty="0" smtClean="0"/>
              <a:t>Get data from many sources</a:t>
            </a:r>
          </a:p>
          <a:p>
            <a:pPr lvl="1"/>
            <a:r>
              <a:rPr lang="en-US" sz="2000" dirty="0"/>
              <a:t>Aggregation: </a:t>
            </a:r>
            <a:r>
              <a:rPr lang="en-US" sz="2000" dirty="0" smtClean="0"/>
              <a:t>vastly easier </a:t>
            </a:r>
            <a:r>
              <a:rPr lang="en-US" sz="2000" dirty="0"/>
              <a:t>for </a:t>
            </a:r>
            <a:r>
              <a:rPr lang="en-US" sz="2000" dirty="0" smtClean="0"/>
              <a:t>user</a:t>
            </a:r>
          </a:p>
          <a:p>
            <a:pPr lvl="1"/>
            <a:r>
              <a:rPr lang="en-US" sz="2000" dirty="0" smtClean="0"/>
              <a:t>Catalog services</a:t>
            </a:r>
          </a:p>
          <a:p>
            <a:pPr lvl="1"/>
            <a:r>
              <a:rPr lang="en-US" sz="2000" dirty="0" smtClean="0"/>
              <a:t>Simple, DAP-style data requests + server-side functions</a:t>
            </a:r>
          </a:p>
          <a:p>
            <a:pPr lvl="1"/>
            <a:r>
              <a:rPr lang="en-US" sz="2000" dirty="0" smtClean="0"/>
              <a:t>Return data in many formats (with structure), on-the-fly</a:t>
            </a:r>
          </a:p>
          <a:p>
            <a:pPr lvl="1"/>
            <a:r>
              <a:rPr lang="en-US" sz="2000" dirty="0" smtClean="0"/>
              <a:t>Makes graphs and maps</a:t>
            </a:r>
          </a:p>
          <a:p>
            <a:pPr lvl="1"/>
            <a:r>
              <a:rPr lang="en-US" sz="2000" dirty="0" smtClean="0"/>
              <a:t>FOSS.  Reusable.  Up </a:t>
            </a:r>
            <a:r>
              <a:rPr lang="en-US" sz="2000" dirty="0"/>
              <a:t>and running in a few hours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7292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5786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Thank you!</a:t>
            </a:r>
            <a:endParaRPr lang="en-US" sz="7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5324840"/>
            <a:ext cx="8356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More </a:t>
            </a:r>
            <a:r>
              <a:rPr lang="en-US" sz="2400" dirty="0" smtClean="0"/>
              <a:t>info / try ERDDAP: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http://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coastwatch.pfeg.noaa.gov/erddap</a:t>
            </a:r>
            <a:b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dirty="0"/>
              <a:t>Email: </a:t>
            </a:r>
            <a:r>
              <a:rPr lang="en-US" sz="2400" dirty="0" smtClean="0"/>
              <a:t>bob.simons@noaa.gov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9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1"/>
            <a:ext cx="9143998" cy="6860853"/>
          </a:xfrm>
        </p:spPr>
      </p:pic>
      <p:sp>
        <p:nvSpPr>
          <p:cNvPr id="2" name="TextBox 1"/>
          <p:cNvSpPr txBox="1"/>
          <p:nvPr/>
        </p:nvSpPr>
        <p:spPr>
          <a:xfrm>
            <a:off x="0" y="20320"/>
            <a:ext cx="9144000" cy="1446550"/>
          </a:xfrm>
          <a:prstGeom prst="rect">
            <a:avLst/>
          </a:prstGeom>
          <a:solidFill>
            <a:srgbClr val="A6C4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Defining Terms: </a:t>
            </a:r>
          </a:p>
          <a:p>
            <a:pPr algn="ctr"/>
            <a:r>
              <a:rPr lang="en-US" sz="4400" b="1" dirty="0" err="1" smtClean="0"/>
              <a:t>OPeN</a:t>
            </a:r>
            <a:r>
              <a:rPr lang="en-US" sz="4400" b="1" dirty="0" smtClean="0"/>
              <a:t>(DAP) vs ERDDAP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4450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b="1" dirty="0" smtClean="0"/>
              <a:t>Defining Terms:</a:t>
            </a:r>
            <a:r>
              <a:rPr lang="en-US" b="1" dirty="0"/>
              <a:t> </a:t>
            </a:r>
            <a:r>
              <a:rPr lang="en-US" b="1" dirty="0" smtClean="0"/>
              <a:t>Gridded vs.</a:t>
            </a:r>
            <a:br>
              <a:rPr lang="en-US" b="1" dirty="0" smtClean="0"/>
            </a:br>
            <a:r>
              <a:rPr lang="en-US" b="1" dirty="0" smtClean="0"/>
              <a:t>Tabular (Sequence) Datasets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2800" dirty="0" smtClean="0"/>
              <a:t>Gridded Datasets </a:t>
            </a:r>
            <a:r>
              <a:rPr lang="en-US" sz="1800" dirty="0" smtClean="0"/>
              <a:t>(DAP projection constraints)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dirty="0" smtClean="0"/>
              <a:t>DAP: ?</a:t>
            </a:r>
            <a:r>
              <a:rPr lang="en-US" sz="1800" dirty="0" err="1" smtClean="0"/>
              <a:t>wtemp</a:t>
            </a:r>
            <a:r>
              <a:rPr lang="en-US" sz="1800" dirty="0" smtClean="0"/>
              <a:t>[437</a:t>
            </a:r>
            <a:r>
              <a:rPr lang="en-US" sz="1800" dirty="0"/>
              <a:t>] [46:1:162][122:282]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ERDDAP: ?</a:t>
            </a:r>
            <a:r>
              <a:rPr lang="en-US" sz="1800" dirty="0" err="1" smtClean="0"/>
              <a:t>wtemp</a:t>
            </a:r>
            <a:r>
              <a:rPr lang="en-US" sz="1800" dirty="0" smtClean="0"/>
              <a:t>[(2014-07-01)][(22):(51)][(-145):(-105)]</a:t>
            </a:r>
          </a:p>
          <a:p>
            <a:r>
              <a:rPr lang="en-US" sz="2800" dirty="0" smtClean="0"/>
              <a:t>Tabular Datasets </a:t>
            </a:r>
            <a:r>
              <a:rPr lang="en-US" sz="1800" dirty="0" smtClean="0"/>
              <a:t>(DAP selection constraints)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600" dirty="0" smtClean="0"/>
              <a:t>DAP: ?</a:t>
            </a:r>
            <a:r>
              <a:rPr lang="en-US" sz="1600" dirty="0" err="1" smtClean="0"/>
              <a:t>s.id,s.owner,s.time,s.latitude,s.longitude,s.wtemp&amp;s.id</a:t>
            </a:r>
            <a:r>
              <a:rPr lang="en-US" sz="1600" dirty="0" smtClean="0"/>
              <a:t>="SANF1"&amp;s.time&gt;=1435708800</a:t>
            </a:r>
            <a:br>
              <a:rPr lang="en-US" sz="1600" dirty="0" smtClean="0"/>
            </a:br>
            <a:r>
              <a:rPr lang="en-US" sz="1600" dirty="0" smtClean="0"/>
              <a:t>ERDDAP: ?</a:t>
            </a:r>
            <a:r>
              <a:rPr lang="en-US" sz="1600" dirty="0" err="1" smtClean="0"/>
              <a:t>id,owner,time,latitude,longitude,wtemp&amp;id</a:t>
            </a:r>
            <a:r>
              <a:rPr lang="en-US" sz="1600" dirty="0" smtClean="0"/>
              <a:t>="SANF1"&amp;time&gt;=2015-07-01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090698"/>
              </p:ext>
            </p:extLst>
          </p:nvPr>
        </p:nvGraphicFramePr>
        <p:xfrm>
          <a:off x="152399" y="3886200"/>
          <a:ext cx="8839202" cy="25958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38201"/>
                <a:gridCol w="762000"/>
                <a:gridCol w="1143000"/>
                <a:gridCol w="2057400"/>
                <a:gridCol w="1066800"/>
                <a:gridCol w="1143000"/>
                <a:gridCol w="914400"/>
                <a:gridCol w="914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owner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latitude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longitude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wtemp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atmp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46088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NDBC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3m Discus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1993-06-01T14:20:00Z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48.336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-123.159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16.4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18.0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46088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NDBC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3m Discus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1993-06-01T14:50:00Z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48.336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-123.159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16.5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18.2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...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...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SANF1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SFSU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C-MAN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1968-10-14T16:00:00Z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24.456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-81.877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15.8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14.9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SANF1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SFSU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C-MAN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1968-10-14T17:00:00Z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24.456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-81.877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15.8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14.8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67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6082" y="76200"/>
            <a:ext cx="8229600" cy="1377630"/>
          </a:xfrm>
        </p:spPr>
        <p:txBody>
          <a:bodyPr numCol="1">
            <a:normAutofit/>
          </a:bodyPr>
          <a:lstStyle/>
          <a:p>
            <a:r>
              <a:rPr lang="en-US" b="1" dirty="0" smtClean="0"/>
              <a:t>Defining Terms: </a:t>
            </a:r>
            <a:br>
              <a:rPr lang="en-US" b="1" dirty="0" smtClean="0"/>
            </a:br>
            <a:r>
              <a:rPr lang="en-US" b="1" dirty="0" smtClean="0"/>
              <a:t>Tabular: Good for </a:t>
            </a:r>
            <a:r>
              <a:rPr lang="en-US" b="1" i="1" dirty="0" smtClean="0"/>
              <a:t>In situ</a:t>
            </a:r>
            <a:r>
              <a:rPr lang="en-US" b="1" dirty="0" smtClean="0"/>
              <a:t> Data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133" y="1406068"/>
            <a:ext cx="3191033" cy="2127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2799" y="1406068"/>
            <a:ext cx="2390775" cy="306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3574" y="1400988"/>
            <a:ext cx="2857776" cy="190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9" r="5867"/>
          <a:stretch/>
        </p:blipFill>
        <p:spPr>
          <a:xfrm>
            <a:off x="171133" y="3533423"/>
            <a:ext cx="3200400" cy="233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2126" y="3302708"/>
            <a:ext cx="3323464" cy="267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" r="12009"/>
          <a:stretch/>
        </p:blipFill>
        <p:spPr>
          <a:xfrm>
            <a:off x="3352799" y="4291458"/>
            <a:ext cx="2240280" cy="1654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6082" y="5941772"/>
            <a:ext cx="80573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Aggregation: many in one dataset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6077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Sources of Tabular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9067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Diverse: </a:t>
            </a:r>
            <a:br>
              <a:rPr lang="en-US" sz="4000" dirty="0" smtClean="0"/>
            </a:br>
            <a:r>
              <a:rPr lang="en-US" sz="2000" dirty="0" smtClean="0"/>
              <a:t>databases</a:t>
            </a:r>
            <a:r>
              <a:rPr lang="en-US" sz="2000" dirty="0"/>
              <a:t>, Cassandra, OBIS, SOS, CSV files, </a:t>
            </a:r>
            <a:r>
              <a:rPr lang="en-US" sz="2000" dirty="0" smtClean="0"/>
              <a:t>flat .nc files, CF </a:t>
            </a:r>
            <a:r>
              <a:rPr lang="en-US" sz="2000" dirty="0"/>
              <a:t>DSG .nc files</a:t>
            </a:r>
            <a:r>
              <a:rPr lang="en-US" sz="2000" dirty="0" smtClean="0"/>
              <a:t>, ...</a:t>
            </a:r>
            <a:endParaRPr lang="en-US" dirty="0" smtClean="0"/>
          </a:p>
          <a:p>
            <a:r>
              <a:rPr lang="en-US" dirty="0" smtClean="0"/>
              <a:t>Geospatial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CF 1.6 Discrete Sampling Geometry (DSG) feature types: </a:t>
            </a:r>
            <a:br>
              <a:rPr lang="en-US" sz="2400" dirty="0" smtClean="0"/>
            </a:br>
            <a:r>
              <a:rPr lang="en-US" sz="1800" dirty="0" smtClean="0"/>
              <a:t>Point: whale sightings</a:t>
            </a:r>
            <a:br>
              <a:rPr lang="en-US" sz="1800" dirty="0" smtClean="0"/>
            </a:br>
            <a:r>
              <a:rPr lang="en-US" sz="1800" dirty="0" smtClean="0"/>
              <a:t>Profile: disposable CTD</a:t>
            </a:r>
            <a:br>
              <a:rPr lang="en-US" sz="1800" dirty="0" smtClean="0"/>
            </a:br>
            <a:r>
              <a:rPr lang="en-US" sz="1800" dirty="0" err="1" smtClean="0"/>
              <a:t>TimeSeries</a:t>
            </a:r>
            <a:r>
              <a:rPr lang="en-US" sz="1800" dirty="0" smtClean="0"/>
              <a:t>: moored buoy</a:t>
            </a:r>
            <a:br>
              <a:rPr lang="en-US" sz="1800" dirty="0" smtClean="0"/>
            </a:br>
            <a:r>
              <a:rPr lang="en-US" sz="1800" dirty="0" err="1" smtClean="0"/>
              <a:t>TimeSeriesProfile</a:t>
            </a:r>
            <a:r>
              <a:rPr lang="en-US" sz="1800" dirty="0" smtClean="0"/>
              <a:t>: CTD</a:t>
            </a:r>
            <a:br>
              <a:rPr lang="en-US" sz="1800" dirty="0" smtClean="0"/>
            </a:br>
            <a:r>
              <a:rPr lang="en-US" sz="1800" dirty="0" smtClean="0"/>
              <a:t>Trajectory: ship</a:t>
            </a:r>
            <a:br>
              <a:rPr lang="en-US" sz="1800" dirty="0" smtClean="0"/>
            </a:br>
            <a:r>
              <a:rPr lang="en-US" sz="1800" dirty="0" err="1" smtClean="0"/>
              <a:t>TrajectoryProfile</a:t>
            </a:r>
            <a:r>
              <a:rPr lang="en-US" sz="1800" dirty="0" smtClean="0"/>
              <a:t>: profiling glider</a:t>
            </a:r>
            <a:endParaRPr lang="en-US" sz="2800" dirty="0" smtClean="0"/>
          </a:p>
          <a:p>
            <a:r>
              <a:rPr lang="en-US" dirty="0" smtClean="0"/>
              <a:t>Non-Geospatial</a:t>
            </a:r>
            <a:br>
              <a:rPr lang="en-US" dirty="0" smtClean="0"/>
            </a:br>
            <a:r>
              <a:rPr lang="en-US" sz="2000" dirty="0" smtClean="0"/>
              <a:t>laboratory data, references, fish disease lists, ecosystem: what eats what, ...</a:t>
            </a:r>
            <a:br>
              <a:rPr lang="en-US" sz="2000" dirty="0" smtClean="0"/>
            </a:br>
            <a:r>
              <a:rPr lang="en-US" sz="2000" dirty="0" smtClean="0"/>
              <a:t>Larry Ellison is rich because databases are </a:t>
            </a:r>
            <a:r>
              <a:rPr lang="en-US" sz="2000" b="1" dirty="0" smtClean="0"/>
              <a:t>reusable</a:t>
            </a:r>
            <a:r>
              <a:rPr lang="en-US" sz="2000" dirty="0" smtClean="0"/>
              <a:t> for numerous types of data.</a:t>
            </a:r>
          </a:p>
        </p:txBody>
      </p:sp>
    </p:spTree>
    <p:extLst>
      <p:ext uri="{BB962C8B-B14F-4D97-AF65-F5344CB8AC3E}">
        <p14:creationId xmlns:p14="http://schemas.microsoft.com/office/powerpoint/2010/main" val="195378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b="1" dirty="0" smtClean="0"/>
              <a:t>Aggregation:</a:t>
            </a:r>
            <a:br>
              <a:rPr lang="en-US" b="1" dirty="0" smtClean="0"/>
            </a:br>
            <a:r>
              <a:rPr lang="en-US" b="1" dirty="0" smtClean="0"/>
              <a:t>What is a Granule?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9067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Obvious for gridded datasets</a:t>
            </a:r>
          </a:p>
          <a:p>
            <a:r>
              <a:rPr lang="en-US" dirty="0" smtClean="0"/>
              <a:t>Not appropriate for tabular datasets</a:t>
            </a:r>
            <a:br>
              <a:rPr lang="en-US" dirty="0" smtClean="0"/>
            </a:br>
            <a:r>
              <a:rPr lang="en-US" sz="2400" dirty="0" smtClean="0"/>
              <a:t>Data is </a:t>
            </a:r>
            <a:r>
              <a:rPr lang="en-US" sz="2400" dirty="0" smtClean="0"/>
              <a:t>stored/organized </a:t>
            </a:r>
            <a:r>
              <a:rPr lang="en-US" sz="2400" dirty="0" smtClean="0"/>
              <a:t>in different </a:t>
            </a:r>
            <a:r>
              <a:rPr lang="en-US" sz="2400" dirty="0" smtClean="0"/>
              <a:t>ways in different datasets.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 file?</a:t>
            </a:r>
          </a:p>
        </p:txBody>
      </p:sp>
    </p:spTree>
    <p:extLst>
      <p:ext uri="{BB962C8B-B14F-4D97-AF65-F5344CB8AC3E}">
        <p14:creationId xmlns:p14="http://schemas.microsoft.com/office/powerpoint/2010/main" val="346837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92162"/>
          </a:xfrm>
        </p:spPr>
        <p:txBody>
          <a:bodyPr/>
          <a:lstStyle/>
          <a:p>
            <a:r>
              <a:rPr lang="en-US" b="1" dirty="0" smtClean="0"/>
              <a:t>ERDDAP Presents a Dataset</a:t>
            </a:r>
            <a:br>
              <a:rPr lang="en-US" b="1" dirty="0" smtClean="0"/>
            </a:br>
            <a:r>
              <a:rPr lang="en-US" b="1" dirty="0" smtClean="0"/>
              <a:t>as One Table (Sequence)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2667000"/>
          </a:xfrm>
        </p:spPr>
        <p:txBody>
          <a:bodyPr/>
          <a:lstStyle/>
          <a:p>
            <a:r>
              <a:rPr lang="en-US" sz="2800" dirty="0" smtClean="0"/>
              <a:t>A column for each type of information</a:t>
            </a:r>
            <a:endParaRPr lang="en-US" sz="1800" dirty="0" smtClean="0"/>
          </a:p>
          <a:p>
            <a:r>
              <a:rPr lang="en-US" sz="2800" dirty="0" smtClean="0"/>
              <a:t>A row for each observation</a:t>
            </a:r>
            <a:endParaRPr lang="en-US" sz="1600" dirty="0"/>
          </a:p>
          <a:p>
            <a:r>
              <a:rPr lang="en-US" sz="2800" dirty="0" smtClean="0"/>
              <a:t>Aggregation of multiple features (points, stations, profiles, trajectories, ...)  by concatenating the rows</a:t>
            </a:r>
          </a:p>
          <a:p>
            <a:r>
              <a:rPr lang="en-US" sz="2800" dirty="0" smtClean="0"/>
              <a:t>"Presents" - Actual implementation details are hidden</a:t>
            </a:r>
            <a:endParaRPr lang="en-US" sz="4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217689"/>
              </p:ext>
            </p:extLst>
          </p:nvPr>
        </p:nvGraphicFramePr>
        <p:xfrm>
          <a:off x="152400" y="4038600"/>
          <a:ext cx="8839202" cy="25958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38201"/>
                <a:gridCol w="762000"/>
                <a:gridCol w="1143000"/>
                <a:gridCol w="2057400"/>
                <a:gridCol w="1066800"/>
                <a:gridCol w="1143000"/>
                <a:gridCol w="914400"/>
                <a:gridCol w="914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owner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latitude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longitude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wtemp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atmp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46088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NDBC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3m Discus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1993-06-01T14:20:00Z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48.336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-123.159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16.4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18.0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46088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NDBC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3m Discus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1993-06-01T14:50:00Z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48.336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-123.159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16.5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18.2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...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...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SANF1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SFSU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C-MAN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1968-10-14T16:00:00Z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24.456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-81.877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15.8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14.9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SANF1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SFSU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C-MAN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1968-10-14T17:00:00Z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24.456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-81.877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15.8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14.8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...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9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(ERD)DAP Requests for</a:t>
            </a:r>
            <a:br>
              <a:rPr lang="en-US" b="1" dirty="0" smtClean="0"/>
            </a:br>
            <a:r>
              <a:rPr lang="en-US" b="1" dirty="0" smtClean="0"/>
              <a:t>Tabular (Sequence) Data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3200" y="1371600"/>
            <a:ext cx="8915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DAP sequence requests use the terminology of the dataset. </a:t>
            </a:r>
            <a:r>
              <a:rPr lang="en-US" dirty="0" smtClean="0"/>
              <a:t>(It's easy.)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?</a:t>
            </a:r>
            <a:r>
              <a:rPr lang="en-US" dirty="0" err="1" smtClean="0"/>
              <a:t>id,owner,type,latitude,longitude&amp;distinct</a:t>
            </a:r>
            <a:r>
              <a:rPr lang="en-US" dirty="0" smtClean="0"/>
              <a:t>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?</a:t>
            </a:r>
            <a:r>
              <a:rPr lang="en-US" dirty="0" err="1" smtClean="0"/>
              <a:t>id,type,latitude,longitude&amp;owner</a:t>
            </a:r>
            <a:r>
              <a:rPr lang="en-US" dirty="0" smtClean="0"/>
              <a:t>="</a:t>
            </a:r>
            <a:r>
              <a:rPr lang="en-US" dirty="0" err="1" smtClean="0"/>
              <a:t>NDBC"&amp;distinct</a:t>
            </a:r>
            <a:r>
              <a:rPr lang="en-US" dirty="0" smtClean="0"/>
              <a:t>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?</a:t>
            </a:r>
            <a:r>
              <a:rPr lang="en-US" dirty="0" err="1" smtClean="0"/>
              <a:t>id&amp;latitude</a:t>
            </a:r>
            <a:r>
              <a:rPr lang="en-US" dirty="0" smtClean="0"/>
              <a:t>&gt;=22&amp;latitude&lt;=55&amp;longitude&gt;=-145&amp;longitude&lt;=-105&amp;distinct()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?</a:t>
            </a:r>
            <a:r>
              <a:rPr lang="en-US" dirty="0" err="1" smtClean="0"/>
              <a:t>id&amp;latitude</a:t>
            </a:r>
            <a:r>
              <a:rPr lang="en-US" dirty="0" smtClean="0"/>
              <a:t>&gt;=22&amp;latitude&lt;=55&amp;longitude&gt;=-145&amp;longitude&lt;=-105&amp;time&gt;=2015-07-01&amp;distinct()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?&amp;latitude&gt;=22&amp;latitude&lt;=55&amp;longitude&gt;=-145&amp;longitude&lt;=-105&amp;time&gt;=2015-07-01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33691"/>
              </p:ext>
            </p:extLst>
          </p:nvPr>
        </p:nvGraphicFramePr>
        <p:xfrm>
          <a:off x="203200" y="3464778"/>
          <a:ext cx="8686801" cy="2743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38200"/>
                <a:gridCol w="666602"/>
                <a:gridCol w="684000"/>
                <a:gridCol w="1026000"/>
                <a:gridCol w="862490"/>
                <a:gridCol w="906788"/>
                <a:gridCol w="2061121"/>
                <a:gridCol w="820800"/>
                <a:gridCol w="820800"/>
              </a:tblGrid>
              <a:tr h="254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</a:rPr>
                        <a:t>index</a:t>
                      </a:r>
                      <a:endParaRPr lang="en-US" sz="140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owner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latitude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longitude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wtemp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atmp</a:t>
                      </a:r>
                      <a:endParaRPr lang="en-US" sz="14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46088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NDBC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3m Discus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48.336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-123.159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1993-06-01T14:20:00Z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16.4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18.0</a:t>
                      </a:r>
                      <a:endParaRPr lang="en-US" sz="1400" b="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46088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NDBC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3m Discus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48.336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-123.159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1993-06-01T14:50:00Z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16.5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18.2</a:t>
                      </a:r>
                      <a:endParaRPr lang="en-US" sz="1400" b="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137522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BP114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BP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3m</a:t>
                      </a:r>
                      <a:r>
                        <a:rPr lang="en-US" sz="1400" b="0" baseline="0" dirty="0" smtClean="0"/>
                        <a:t> Discus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36.905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-75.713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2003-02-09T02:00:00Z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16.7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12.2</a:t>
                      </a:r>
                      <a:endParaRPr lang="en-US" sz="1400" b="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137523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BP114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BP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3m discus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36.905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-75.713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2003-02-09T04:00:00Z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16.6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12.0</a:t>
                      </a:r>
                      <a:endParaRPr lang="en-US" sz="1400" b="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1732156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NC312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NCSU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C-MAN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24.456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-81.877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1968-10-14T16:00:00Z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15.8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14.9</a:t>
                      </a:r>
                      <a:endParaRPr lang="en-US" sz="1400" b="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1732157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NC312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NCSU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C-MAN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24.456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-81.877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1968-10-14T17:00:00Z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15.8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14.8</a:t>
                      </a:r>
                      <a:endParaRPr lang="en-US" sz="1400" b="0" dirty="0"/>
                    </a:p>
                  </a:txBody>
                  <a:tcPr/>
                </a:tc>
              </a:tr>
              <a:tr h="224135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3282459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41005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NDBC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6m</a:t>
                      </a:r>
                      <a:r>
                        <a:rPr lang="en-US" sz="1400" b="0" baseline="0" dirty="0" smtClean="0"/>
                        <a:t> Discus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32.501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-79.090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1984-08-22T14:20:00Z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14.6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26.8</a:t>
                      </a:r>
                      <a:endParaRPr lang="en-US" sz="1400" b="0" dirty="0"/>
                    </a:p>
                  </a:txBody>
                  <a:tcPr/>
                </a:tc>
              </a:tr>
              <a:tr h="224135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3282460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41005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NDBC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6m Discus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32.501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-79.090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1984-08-22T14:50:00Z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14.7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26.2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There are no row index numbers.  Even if there were, making </a:t>
            </a:r>
            <a:r>
              <a:rPr lang="en-US" dirty="0"/>
              <a:t>these requests with index numbers </a:t>
            </a:r>
            <a:r>
              <a:rPr lang="en-US" dirty="0" smtClean="0"/>
              <a:t>would be </a:t>
            </a:r>
            <a:r>
              <a:rPr lang="en-US" dirty="0"/>
              <a:t>a </a:t>
            </a:r>
            <a:r>
              <a:rPr lang="en-US" dirty="0" smtClean="0"/>
              <a:t>very difficult, inefficient, </a:t>
            </a:r>
            <a:r>
              <a:rPr lang="en-US" dirty="0"/>
              <a:t>multi-step, programming task. </a:t>
            </a:r>
          </a:p>
        </p:txBody>
      </p:sp>
    </p:spTree>
    <p:extLst>
      <p:ext uri="{BB962C8B-B14F-4D97-AF65-F5344CB8AC3E}">
        <p14:creationId xmlns:p14="http://schemas.microsoft.com/office/powerpoint/2010/main" val="289240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b="1" dirty="0" smtClean="0"/>
              <a:t>(ERD)DAP Sequence Requests vs.</a:t>
            </a:r>
            <a:br>
              <a:rPr lang="en-US" b="1" dirty="0" smtClean="0"/>
            </a:br>
            <a:r>
              <a:rPr lang="en-US" b="1" dirty="0" smtClean="0"/>
              <a:t> Database SQL Requests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70037"/>
            <a:ext cx="8763000" cy="2239963"/>
          </a:xfrm>
        </p:spPr>
        <p:txBody>
          <a:bodyPr/>
          <a:lstStyle/>
          <a:p>
            <a:r>
              <a:rPr lang="en-US" sz="2800" dirty="0" smtClean="0"/>
              <a:t>(ERD)DAP: </a:t>
            </a:r>
            <a:br>
              <a:rPr lang="en-US" sz="2800" dirty="0" smtClean="0"/>
            </a:br>
            <a:r>
              <a:rPr lang="en-US" sz="1800" dirty="0" smtClean="0"/>
              <a:t>?</a:t>
            </a:r>
            <a:r>
              <a:rPr lang="en-US" sz="1800" dirty="0" err="1" smtClean="0"/>
              <a:t>id,owner,type,time,latitude,longitude,wtemp&amp;id</a:t>
            </a:r>
            <a:r>
              <a:rPr lang="en-US" sz="1800" dirty="0" smtClean="0"/>
              <a:t>="46088"&amp;time&gt;=2014-07-01</a:t>
            </a:r>
          </a:p>
          <a:p>
            <a:r>
              <a:rPr lang="en-US" sz="2800" dirty="0" smtClean="0"/>
              <a:t>SQL: </a:t>
            </a:r>
            <a:br>
              <a:rPr lang="en-US" sz="2800" dirty="0" smtClean="0"/>
            </a:br>
            <a:r>
              <a:rPr lang="en-US" sz="1800" dirty="0" smtClean="0"/>
              <a:t>SELECT </a:t>
            </a:r>
            <a:r>
              <a:rPr lang="en-US" sz="1800" dirty="0" err="1" smtClean="0"/>
              <a:t>id,owner,type,time,latitude,longitude,wtemp</a:t>
            </a:r>
            <a:r>
              <a:rPr lang="en-US" sz="1800" dirty="0" smtClean="0"/>
              <a:t> FROM s </a:t>
            </a:r>
            <a:br>
              <a:rPr lang="en-US" sz="1800" dirty="0" smtClean="0"/>
            </a:br>
            <a:r>
              <a:rPr lang="en-US" sz="1800" dirty="0" smtClean="0"/>
              <a:t>WHERE id="46088" AND time&gt;=2014-07-01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657600"/>
            <a:ext cx="5133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Easy for ERDDAP to get data from a database.</a:t>
            </a:r>
          </a:p>
          <a:p>
            <a:endParaRPr lang="en-US" dirty="0" smtClean="0"/>
          </a:p>
          <a:p>
            <a:r>
              <a:rPr lang="en-US" dirty="0" smtClean="0"/>
              <a:t>Pablo </a:t>
            </a:r>
            <a:r>
              <a:rPr lang="en-US" dirty="0"/>
              <a:t>Picasso: "Good artists copy, great artists steal</a:t>
            </a:r>
            <a:r>
              <a:rPr lang="en-US" dirty="0" smtClean="0"/>
              <a:t>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1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664</Words>
  <Application>Microsoft Office PowerPoint</Application>
  <PresentationFormat>On-screen Show (4:3)</PresentationFormat>
  <Paragraphs>280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Aggregation  of Tabular (Sequence) Datasets in DAP / ERDDAP</vt:lpstr>
      <vt:lpstr>PowerPoint Presentation</vt:lpstr>
      <vt:lpstr>Defining Terms: Gridded vs. Tabular (Sequence) Datasets</vt:lpstr>
      <vt:lpstr>Defining Terms:  Tabular: Good for In situ Data</vt:lpstr>
      <vt:lpstr>Sources of Tabular Data</vt:lpstr>
      <vt:lpstr>Aggregation: What is a Granule?</vt:lpstr>
      <vt:lpstr>ERDDAP Presents a Dataset as One Table (Sequence)</vt:lpstr>
      <vt:lpstr>(ERD)DAP Requests for Tabular (Sequence) Data</vt:lpstr>
      <vt:lpstr>(ERD)DAP Sequence Requests vs.  Database SQL Requests</vt:lpstr>
      <vt:lpstr>Response: a Table</vt:lpstr>
      <vt:lpstr>Internally:  Finding Relevant Data Efficiently</vt:lpstr>
      <vt:lpstr>The Power of Aggregation</vt:lpstr>
      <vt:lpstr>Why?</vt:lpstr>
      <vt:lpstr>Summary</vt:lpstr>
      <vt:lpstr>Thank you!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ERDDAP, DAP, and Tabular (Sequence) Data</dc:title>
  <dc:creator>Bob.Simons</dc:creator>
  <cp:lastModifiedBy>Bob.Simons</cp:lastModifiedBy>
  <cp:revision>101</cp:revision>
  <dcterms:created xsi:type="dcterms:W3CDTF">2014-07-03T19:25:04Z</dcterms:created>
  <dcterms:modified xsi:type="dcterms:W3CDTF">2015-07-16T05:11:31Z</dcterms:modified>
</cp:coreProperties>
</file>