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39"/>
  </p:notesMasterIdLst>
  <p:sldIdLst>
    <p:sldId id="256" r:id="rId2"/>
    <p:sldId id="306" r:id="rId3"/>
    <p:sldId id="286" r:id="rId4"/>
    <p:sldId id="287" r:id="rId5"/>
    <p:sldId id="260" r:id="rId6"/>
    <p:sldId id="282" r:id="rId7"/>
    <p:sldId id="280" r:id="rId8"/>
    <p:sldId id="307" r:id="rId9"/>
    <p:sldId id="281" r:id="rId10"/>
    <p:sldId id="289" r:id="rId11"/>
    <p:sldId id="313" r:id="rId12"/>
    <p:sldId id="314" r:id="rId13"/>
    <p:sldId id="317" r:id="rId14"/>
    <p:sldId id="318" r:id="rId15"/>
    <p:sldId id="316" r:id="rId16"/>
    <p:sldId id="328" r:id="rId17"/>
    <p:sldId id="315" r:id="rId18"/>
    <p:sldId id="284" r:id="rId19"/>
    <p:sldId id="290" r:id="rId20"/>
    <p:sldId id="291" r:id="rId21"/>
    <p:sldId id="319" r:id="rId22"/>
    <p:sldId id="320" r:id="rId23"/>
    <p:sldId id="321" r:id="rId24"/>
    <p:sldId id="322" r:id="rId25"/>
    <p:sldId id="323" r:id="rId26"/>
    <p:sldId id="325" r:id="rId27"/>
    <p:sldId id="326" r:id="rId28"/>
    <p:sldId id="327" r:id="rId29"/>
    <p:sldId id="324" r:id="rId30"/>
    <p:sldId id="329" r:id="rId31"/>
    <p:sldId id="292" r:id="rId32"/>
    <p:sldId id="293" r:id="rId33"/>
    <p:sldId id="296" r:id="rId34"/>
    <p:sldId id="309" r:id="rId35"/>
    <p:sldId id="330" r:id="rId36"/>
    <p:sldId id="273" r:id="rId37"/>
    <p:sldId id="268" r:id="rId38"/>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indent="1143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indent="228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indent="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indent="4572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4572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4572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4572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4572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719" autoAdjust="0"/>
    <p:restoredTop sz="94660"/>
  </p:normalViewPr>
  <p:slideViewPr>
    <p:cSldViewPr>
      <p:cViewPr>
        <p:scale>
          <a:sx n="50" d="100"/>
          <a:sy n="50" d="100"/>
        </p:scale>
        <p:origin x="-1696" y="-160"/>
      </p:cViewPr>
      <p:guideLst>
        <p:guide orient="horz" pos="288"/>
        <p:guide pos="69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p:cNvSpPr>
          <p:nvPr>
            <p:ph type="sldImg" idx="2"/>
          </p:nvPr>
        </p:nvSpPr>
        <p:spPr bwMode="auto">
          <a:xfrm>
            <a:off x="1143000" y="685800"/>
            <a:ext cx="4572000" cy="3429000"/>
          </a:xfrm>
          <a:prstGeom prst="rect">
            <a:avLst/>
          </a:prstGeom>
          <a:noFill/>
          <a:ln w="12700" cap="rnd">
            <a:noFill/>
            <a:round/>
            <a:headEnd/>
            <a:tailEnd/>
          </a:ln>
        </p:spPr>
      </p:sp>
      <p:sp>
        <p:nvSpPr>
          <p:cNvPr id="2050"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Noteworthy Bold" charset="0"/>
              </a:rPr>
              <a:t>Click to edit Master text styles</a:t>
            </a:r>
          </a:p>
          <a:p>
            <a:pPr lvl="1"/>
            <a:r>
              <a:rPr lang="en-US" noProof="0">
                <a:sym typeface="Noteworthy Bold" charset="0"/>
              </a:rPr>
              <a:t>Second level</a:t>
            </a:r>
          </a:p>
          <a:p>
            <a:pPr lvl="2"/>
            <a:r>
              <a:rPr lang="en-US" noProof="0">
                <a:sym typeface="Noteworthy Bold" charset="0"/>
              </a:rPr>
              <a:t>Third level</a:t>
            </a:r>
          </a:p>
          <a:p>
            <a:pPr lvl="3"/>
            <a:r>
              <a:rPr lang="en-US" noProof="0">
                <a:sym typeface="Noteworthy Bold" charset="0"/>
              </a:rPr>
              <a:t>Fourth level</a:t>
            </a:r>
          </a:p>
          <a:p>
            <a:pPr lvl="4"/>
            <a:r>
              <a:rPr lang="en-US" noProof="0">
                <a:sym typeface="Noteworthy Bold" charset="0"/>
              </a:rPr>
              <a:t>Fifth level</a:t>
            </a:r>
          </a:p>
        </p:txBody>
      </p:sp>
    </p:spTree>
    <p:extLst>
      <p:ext uri="{BB962C8B-B14F-4D97-AF65-F5344CB8AC3E}">
        <p14:creationId xmlns:p14="http://schemas.microsoft.com/office/powerpoint/2010/main" val="1244756299"/>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p:sp>
      <p:sp>
        <p:nvSpPr>
          <p:cNvPr id="19459" name="Rectangle 2"/>
          <p:cNvSpPr>
            <a:spLocks noGrp="1" noChangeArrowheads="1"/>
          </p:cNvSpPr>
          <p:nvPr>
            <p:ph type="body" idx="1"/>
          </p:nvPr>
        </p:nvSpPr>
        <p:spPr>
          <a:noFill/>
          <a:ln w="9525"/>
        </p:spPr>
        <p:txBody>
          <a:bodyPr/>
          <a:lstStyle/>
          <a:p>
            <a:pPr eaLnBrk="1"/>
            <a:r>
              <a:rPr lang="en-US" smtClean="0"/>
              <a:t>Benefits of Engaging with Community:</a:t>
            </a:r>
          </a:p>
          <a:p>
            <a:pPr eaLnBrk="1"/>
            <a:endParaRPr lang="en-US" smtClean="0"/>
          </a:p>
          <a:p>
            <a:pPr eaLnBrk="1"/>
            <a:r>
              <a:rPr lang="en-US" smtClean="0"/>
              <a:t>Enhance staff knowledge through peer knowledge exchange</a:t>
            </a:r>
          </a:p>
          <a:p>
            <a:pPr eaLnBrk="1"/>
            <a:r>
              <a:rPr lang="en-US" smtClean="0"/>
              <a:t>Take away new technologies</a:t>
            </a:r>
          </a:p>
          <a:p>
            <a:pPr eaLnBrk="1"/>
            <a:r>
              <a:rPr lang="en-US" smtClean="0"/>
              <a:t>Identify new collaborations</a:t>
            </a:r>
          </a:p>
          <a:p>
            <a:pPr eaLnBrk="1"/>
            <a:r>
              <a:rPr lang="en-US" smtClean="0"/>
              <a:t>Leverage scarce resources through reuse, repurpose</a:t>
            </a:r>
          </a:p>
          <a:p>
            <a:pPr eaLnBrk="1"/>
            <a:r>
              <a:rPr lang="en-US" smtClean="0"/>
              <a:t>Help define community best practices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p:sp>
      <p:sp>
        <p:nvSpPr>
          <p:cNvPr id="17411" name="Notes Placeholder 2"/>
          <p:cNvSpPr>
            <a:spLocks noGrp="1"/>
          </p:cNvSpPr>
          <p:nvPr>
            <p:ph type="body" idx="1"/>
          </p:nvPr>
        </p:nvSpPr>
        <p:spPr>
          <a:noFill/>
          <a:ln w="9525"/>
        </p:spPr>
        <p:txBody>
          <a:bodyPr/>
          <a:lstStyle/>
          <a:p>
            <a:r>
              <a:rPr lang="en-US" smtClean="0"/>
              <a:t>ESIP works cross agencies, cross sectors, and cross science domains.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p:cNvSpPr>
          <p:nvPr>
            <p:ph type="sldImg"/>
          </p:nvPr>
        </p:nvSpPr>
        <p:spPr/>
      </p:sp>
      <p:sp>
        <p:nvSpPr>
          <p:cNvPr id="27651" name="Rectangle 2"/>
          <p:cNvSpPr>
            <a:spLocks noGrp="1" noChangeArrowheads="1"/>
          </p:cNvSpPr>
          <p:nvPr>
            <p:ph type="body" idx="1"/>
          </p:nvPr>
        </p:nvSpPr>
        <p:spPr>
          <a:noFill/>
          <a:ln w="9525"/>
        </p:spPr>
        <p:txBody>
          <a:bodyPr/>
          <a:lstStyle/>
          <a:p>
            <a:endParaRPr lang="en-US" dirty="0"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shadeToTitle="1">
        <a:solidFill>
          <a:schemeClr val="accent1"/>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1270000" y="254000"/>
            <a:ext cx="10464800" cy="2438400"/>
          </a:xfrm>
          <a:prstGeom prst="rect">
            <a:avLst/>
          </a:prstGeom>
          <a:noFill/>
          <a:ln w="12700">
            <a:noFill/>
            <a:miter lim="0"/>
            <a:headEnd/>
            <a:tailEnd/>
          </a:ln>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
        <p:nvSpPr>
          <p:cNvPr id="1027" name="Rectangle 2"/>
          <p:cNvSpPr>
            <a:spLocks noGrp="1"/>
          </p:cNvSpPr>
          <p:nvPr>
            <p:ph type="body" idx="1"/>
          </p:nvPr>
        </p:nvSpPr>
        <p:spPr bwMode="auto">
          <a:xfrm>
            <a:off x="1270000" y="2768600"/>
            <a:ext cx="10464800" cy="5715000"/>
          </a:xfrm>
          <a:prstGeom prst="rect">
            <a:avLst/>
          </a:prstGeom>
          <a:noFill/>
          <a:ln w="12700">
            <a:noFill/>
            <a:miter lim="0"/>
            <a:headEnd/>
            <a:tailEnd/>
          </a:ln>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http://commons.esipfed.org/node/2607"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iki.esipfed.org/index.php/Products_and_Services" TargetMode="External"/><Relationship Id="rId4" Type="http://schemas.openxmlformats.org/officeDocument/2006/relationships/hyperlink" Target="http://wiki.esipfed.org/index.php/Visioneers" TargetMode="External"/><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http://wiki.esipfed.org/index.php/Partnershi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estbed.esipfed.org" TargetMode="External"/><Relationship Id="rId3" Type="http://schemas.openxmlformats.org/officeDocument/2006/relationships/hyperlink" Target="http://testbed.esipfed.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sip-interoperability@rtpnet.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rtpnet.org/pipermail/esip-preserve/" TargetMode="External"/><Relationship Id="rId4" Type="http://schemas.openxmlformats.org/officeDocument/2006/relationships/hyperlink" Target="http://wiki.esipfed.org/index.php/Interagency_Data_Stewardship/LifeCycle/Preservation_Forum/Meetings" TargetMode="External"/><Relationship Id="rId5" Type="http://schemas.openxmlformats.org/officeDocument/2006/relationships/hyperlink" Target="http://wiki.esipfed.org/index.php/Interagency_Data_Stewardship/LifeCycle/Preservation_Forum/TeleconNotes" TargetMode="External"/><Relationship Id="rId6" Type="http://schemas.openxmlformats.org/officeDocument/2006/relationships/hyperlink" Target="tel:1-877-668-4493" TargetMode="External"/><Relationship Id="rId7" Type="http://schemas.openxmlformats.org/officeDocument/2006/relationships/hyperlink" Target="https://esipfed.webex.com/" TargetMode="External"/><Relationship Id="rId8" Type="http://schemas.openxmlformats.org/officeDocument/2006/relationships/hyperlink" Target="http://wiki.esipfed.org/index.php/User:Rduerr" TargetMode="External"/><Relationship Id="rId9" Type="http://schemas.openxmlformats.org/officeDocument/2006/relationships/hyperlink" Target="mailto:esip-interoperability@rtpnet.org" TargetMode="External"/><Relationship Id="rId1" Type="http://schemas.openxmlformats.org/officeDocument/2006/relationships/slideLayout" Target="../slideLayouts/slideLayout2.xml"/><Relationship Id="rId2" Type="http://schemas.openxmlformats.org/officeDocument/2006/relationships/hyperlink" Target="http://rtpnet.org/mailman/listinfo/esip-preserv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sip-interoperability@rtpnet.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rupal.org/" TargetMode="External"/><Relationship Id="rId4" Type="http://schemas.openxmlformats.org/officeDocument/2006/relationships/hyperlink" Target="https://groups.drupal.org/science-on-drupal" TargetMode="External"/><Relationship Id="rId5" Type="http://schemas.openxmlformats.org/officeDocument/2006/relationships/hyperlink" Target="https://groups.drupal.org/esip" TargetMode="External"/><Relationship Id="rId6" Type="http://schemas.openxmlformats.org/officeDocument/2006/relationships/hyperlink" Target="http://www.lists.esipfed.org/mailman/listinfo/esip-drupal" TargetMode="External"/><Relationship Id="rId7" Type="http://schemas.openxmlformats.org/officeDocument/2006/relationships/hyperlink" Target="mailto:esip-drupal@lists.esipfed.org" TargetMode="External"/><Relationship Id="rId8" Type="http://schemas.openxmlformats.org/officeDocument/2006/relationships/hyperlink" Target="https://twitter.com/ScienceOnDrupal" TargetMode="External"/><Relationship Id="rId9" Type="http://schemas.openxmlformats.org/officeDocument/2006/relationships/hyperlink" Target="https://plus.google.com/communities/105355344055119765640" TargetMode="External"/><Relationship Id="rId10" Type="http://schemas.openxmlformats.org/officeDocument/2006/relationships/hyperlink" Target="http://www.youtube.com/playlist?list=PLMX9RG75MgALpwWkQTUehLPbK1miNOiny" TargetMode="External"/><Relationship Id="rId1" Type="http://schemas.openxmlformats.org/officeDocument/2006/relationships/slideLayout" Target="../slideLayouts/slideLayout2.xml"/><Relationship Id="rId2" Type="http://schemas.openxmlformats.org/officeDocument/2006/relationships/hyperlink" Target="https://www.youtube.com/watch?v=dgLSWGcbYrA&amp;index=11&amp;list=PLMX9RG75MgALpwWkQTUehLPbK1miNOin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roups.drupal.org/science-on-drupal" TargetMode="External"/><Relationship Id="rId4" Type="http://schemas.openxmlformats.org/officeDocument/2006/relationships/hyperlink" Target="https://groups.drupal.org/esip" TargetMode="External"/><Relationship Id="rId1" Type="http://schemas.openxmlformats.org/officeDocument/2006/relationships/slideLayout" Target="../slideLayouts/slideLayout2.xml"/><Relationship Id="rId2" Type="http://schemas.openxmlformats.org/officeDocument/2006/relationships/hyperlink" Target="https://www.youtube.com/watch?v=dgLSWGcbYrA&amp;index=11&amp;list=PLMX9RG75MgALpwWkQTUehLPbK1miNOin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rupal.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roups.drupal.org/science-on-drupal" TargetMode="External"/><Relationship Id="rId4" Type="http://schemas.openxmlformats.org/officeDocument/2006/relationships/hyperlink" Target="http://www.lists.esipfed.org/mailman/listinfo/esip-drupal" TargetMode="External"/><Relationship Id="rId5" Type="http://schemas.openxmlformats.org/officeDocument/2006/relationships/hyperlink" Target="mailto:esip-drupal@lists.esipfed.org" TargetMode="External"/><Relationship Id="rId6" Type="http://schemas.openxmlformats.org/officeDocument/2006/relationships/hyperlink" Target="https://twitter.com/ScienceOnDrupal" TargetMode="External"/><Relationship Id="rId7" Type="http://schemas.openxmlformats.org/officeDocument/2006/relationships/hyperlink" Target="https://plus.google.com/communities/105355344055119765640" TargetMode="External"/><Relationship Id="rId8" Type="http://schemas.openxmlformats.org/officeDocument/2006/relationships/hyperlink" Target="http://www.youtube.com/playlist?list=PLMX9RG75MgALpwWkQTUehLPbK1miNOiny" TargetMode="External"/><Relationship Id="rId1" Type="http://schemas.openxmlformats.org/officeDocument/2006/relationships/slideLayout" Target="../slideLayouts/slideLayout2.xml"/><Relationship Id="rId2" Type="http://schemas.openxmlformats.org/officeDocument/2006/relationships/hyperlink" Target="http://drupal.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iki.esipfed.org/index.php/Disasters" TargetMode="External"/><Relationship Id="rId3" Type="http://schemas.openxmlformats.org/officeDocument/2006/relationships/hyperlink" Target="http://rtpnet.org/mailman/listinfo/esip-disaster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databits.lternet.edu/2014-spring/sensor-and-sensor-data-management-best-practices-released" TargetMode="External"/><Relationship Id="rId4" Type="http://schemas.openxmlformats.org/officeDocument/2006/relationships/hyperlink" Target="http://esipfed.org/node/2434" TargetMode="External"/><Relationship Id="rId1" Type="http://schemas.openxmlformats.org/officeDocument/2006/relationships/slideLayout" Target="../slideLayouts/slideLayout2.xml"/><Relationship Id="rId2" Type="http://schemas.openxmlformats.org/officeDocument/2006/relationships/hyperlink" Target="http://wiki.esipfed.org/index.php/EnviroSensing_Cluster"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lists.esipfed.org/mailman/listinfo/esip-envirosensing" TargetMode="External"/><Relationship Id="rId4" Type="http://schemas.openxmlformats.org/officeDocument/2006/relationships/hyperlink" Target="http://www.esipfed.org/" TargetMode="External"/><Relationship Id="rId1" Type="http://schemas.openxmlformats.org/officeDocument/2006/relationships/slideLayout" Target="../slideLayouts/slideLayout2.xml"/><Relationship Id="rId2" Type="http://schemas.openxmlformats.org/officeDocument/2006/relationships/hyperlink" Target="http://wiki.esipfed.org/index.php/EnviroSensing_Clust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tpnet.org/mailman/listinfo/esip-agclimate" TargetMode="External"/><Relationship Id="rId3" Type="http://schemas.openxmlformats.org/officeDocument/2006/relationships/hyperlink" Target="mailto:william.l.teng@nasa.go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sipfed.org/collaboration-area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esipfed.org" TargetMode="External"/><Relationship Id="rId4" Type="http://schemas.openxmlformats.org/officeDocument/2006/relationships/hyperlink" Target="http://wiki.esipfed.org" TargetMode="External"/><Relationship Id="rId5" Type="http://schemas.openxmlformats.org/officeDocument/2006/relationships/hyperlink" Target="http://commons.esipfed.org" TargetMode="External"/><Relationship Id="rId6" Type="http://schemas.openxmlformats.org/officeDocument/2006/relationships/hyperlink" Target="http://tinyurl.com/esip-facebook" TargetMode="Externa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3" Type="http://schemas.openxmlformats.org/officeDocument/2006/relationships/hyperlink" Target="mailto:emly.law@jpl.nasa.gov" TargetMode="External"/><Relationship Id="rId4" Type="http://schemas.openxmlformats.org/officeDocument/2006/relationships/image" Target="../media/image17.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mailto:president@esipfe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esipfed.org/collaboration-areas" TargetMode="Externa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g"/><Relationship Id="rId13" Type="http://schemas.openxmlformats.org/officeDocument/2006/relationships/image" Target="../media/image14.jpeg"/><Relationship Id="rId14" Type="http://schemas.openxmlformats.org/officeDocument/2006/relationships/image" Target="../media/image15.jpg"/><Relationship Id="rId1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2.jpe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iki.esipfed.org/index.php/Nomination_Committee_Discussion" TargetMode="External"/><Relationship Id="rId4" Type="http://schemas.openxmlformats.org/officeDocument/2006/relationships/hyperlink" Target="http://wiki.esipfed.org/index.php/Quorum_and_Membership_lapsing" TargetMode="External"/><Relationship Id="rId5" Type="http://schemas.openxmlformats.org/officeDocument/2006/relationships/hyperlink" Target="http://wiki.esipfed.org/index.php/Constitution_and_Bylaws" TargetMode="External"/><Relationship Id="rId1" Type="http://schemas.openxmlformats.org/officeDocument/2006/relationships/slideLayout" Target="../slideLayouts/slideLayout2.xml"/><Relationship Id="rId2" Type="http://schemas.openxmlformats.org/officeDocument/2006/relationships/hyperlink" Target="http://wiki.esipfed.org/index.php/2009-2013_Strategic_Accomplish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AutoShape 4"/>
          <p:cNvSpPr>
            <a:spLocks/>
          </p:cNvSpPr>
          <p:nvPr/>
        </p:nvSpPr>
        <p:spPr bwMode="auto">
          <a:xfrm>
            <a:off x="131763" y="0"/>
            <a:ext cx="1404937" cy="9821863"/>
          </a:xfrm>
          <a:custGeom>
            <a:avLst/>
            <a:gdLst>
              <a:gd name="T0" fmla="*/ 2147483647 w 9842"/>
              <a:gd name="T1" fmla="*/ 2147483647 h 21600"/>
              <a:gd name="T2" fmla="*/ 2147483647 w 9842"/>
              <a:gd name="T3" fmla="*/ 2147483647 h 21600"/>
              <a:gd name="T4" fmla="*/ 2147483647 w 9842"/>
              <a:gd name="T5" fmla="*/ 2147483647 h 21600"/>
              <a:gd name="T6" fmla="*/ 2147483647 w 9842"/>
              <a:gd name="T7" fmla="*/ 2147483647 h 21600"/>
              <a:gd name="T8" fmla="*/ 0 60000 65536"/>
              <a:gd name="T9" fmla="*/ 0 60000 65536"/>
              <a:gd name="T10" fmla="*/ 0 60000 65536"/>
              <a:gd name="T11" fmla="*/ 0 60000 65536"/>
              <a:gd name="T12" fmla="*/ 0 w 9842"/>
              <a:gd name="T13" fmla="*/ 0 h 21600"/>
              <a:gd name="T14" fmla="*/ 9842 w 9842"/>
              <a:gd name="T15" fmla="*/ 21600 h 21600"/>
            </a:gdLst>
            <a:ahLst/>
            <a:cxnLst>
              <a:cxn ang="T8">
                <a:pos x="T0" y="T1"/>
              </a:cxn>
              <a:cxn ang="T9">
                <a:pos x="T2" y="T3"/>
              </a:cxn>
              <a:cxn ang="T10">
                <a:pos x="T4" y="T5"/>
              </a:cxn>
              <a:cxn ang="T11">
                <a:pos x="T6" y="T7"/>
              </a:cxn>
            </a:cxnLst>
            <a:rect l="T12" t="T13" r="T14" b="T15"/>
            <a:pathLst>
              <a:path w="9842" h="21600">
                <a:moveTo>
                  <a:pt x="-1" y="0"/>
                </a:moveTo>
                <a:lnTo>
                  <a:pt x="9618" y="20"/>
                </a:lnTo>
                <a:cubicBezTo>
                  <a:pt x="12234" y="3620"/>
                  <a:pt x="-9366" y="6460"/>
                  <a:pt x="9533" y="21600"/>
                </a:cubicBezTo>
                <a:lnTo>
                  <a:pt x="-1" y="21600"/>
                </a:lnTo>
                <a:lnTo>
                  <a:pt x="-1" y="0"/>
                </a:lnTo>
                <a:close/>
              </a:path>
            </a:pathLst>
          </a:custGeom>
          <a:gradFill rotWithShape="0">
            <a:gsLst>
              <a:gs pos="0">
                <a:srgbClr val="003171">
                  <a:alpha val="20784"/>
                </a:srgbClr>
              </a:gs>
              <a:gs pos="100000">
                <a:srgbClr val="65A8FF">
                  <a:alpha val="20784"/>
                </a:srgbClr>
              </a:gs>
            </a:gsLst>
            <a:lin ang="0"/>
          </a:gradFill>
          <a:ln w="9525">
            <a:noFill/>
            <a:round/>
            <a:headEnd/>
            <a:tailEnd/>
          </a:ln>
        </p:spPr>
        <p:txBody>
          <a:bodyPr lIns="72248" tIns="72248" rIns="72248" bIns="72248" anchor="ctr">
            <a:prstTxWarp prst="textNoShape">
              <a:avLst/>
            </a:prstTxWarp>
          </a:bodyPr>
          <a:lstStyle/>
          <a:p>
            <a:endParaRPr lang="en-US"/>
          </a:p>
        </p:txBody>
      </p:sp>
      <p:sp>
        <p:nvSpPr>
          <p:cNvPr id="14344" name="AutoShape 5"/>
          <p:cNvSpPr>
            <a:spLocks/>
          </p:cNvSpPr>
          <p:nvPr/>
        </p:nvSpPr>
        <p:spPr bwMode="auto">
          <a:xfrm rot="10800000" flipH="1">
            <a:off x="117475" y="-6350"/>
            <a:ext cx="909638" cy="9821863"/>
          </a:xfrm>
          <a:custGeom>
            <a:avLst/>
            <a:gdLst>
              <a:gd name="T0" fmla="*/ 2147483647 w 9842"/>
              <a:gd name="T1" fmla="*/ 2147483647 h 21600"/>
              <a:gd name="T2" fmla="*/ 2147483647 w 9842"/>
              <a:gd name="T3" fmla="*/ 2147483647 h 21600"/>
              <a:gd name="T4" fmla="*/ 2147483647 w 9842"/>
              <a:gd name="T5" fmla="*/ 2147483647 h 21600"/>
              <a:gd name="T6" fmla="*/ 2147483647 w 9842"/>
              <a:gd name="T7" fmla="*/ 2147483647 h 21600"/>
              <a:gd name="T8" fmla="*/ 0 60000 65536"/>
              <a:gd name="T9" fmla="*/ 0 60000 65536"/>
              <a:gd name="T10" fmla="*/ 0 60000 65536"/>
              <a:gd name="T11" fmla="*/ 0 60000 65536"/>
              <a:gd name="T12" fmla="*/ 0 w 9842"/>
              <a:gd name="T13" fmla="*/ 0 h 21600"/>
              <a:gd name="T14" fmla="*/ 9842 w 9842"/>
              <a:gd name="T15" fmla="*/ 21600 h 21600"/>
            </a:gdLst>
            <a:ahLst/>
            <a:cxnLst>
              <a:cxn ang="T8">
                <a:pos x="T0" y="T1"/>
              </a:cxn>
              <a:cxn ang="T9">
                <a:pos x="T2" y="T3"/>
              </a:cxn>
              <a:cxn ang="T10">
                <a:pos x="T4" y="T5"/>
              </a:cxn>
              <a:cxn ang="T11">
                <a:pos x="T6" y="T7"/>
              </a:cxn>
            </a:cxnLst>
            <a:rect l="T12" t="T13" r="T14" b="T15"/>
            <a:pathLst>
              <a:path w="9842" h="21600">
                <a:moveTo>
                  <a:pt x="-1" y="0"/>
                </a:moveTo>
                <a:lnTo>
                  <a:pt x="9618" y="20"/>
                </a:lnTo>
                <a:cubicBezTo>
                  <a:pt x="12234" y="3620"/>
                  <a:pt x="-9366" y="6460"/>
                  <a:pt x="9533" y="21600"/>
                </a:cubicBezTo>
                <a:lnTo>
                  <a:pt x="-1" y="21600"/>
                </a:lnTo>
                <a:lnTo>
                  <a:pt x="-1" y="0"/>
                </a:lnTo>
                <a:close/>
              </a:path>
            </a:pathLst>
          </a:custGeom>
          <a:gradFill rotWithShape="0">
            <a:gsLst>
              <a:gs pos="0">
                <a:srgbClr val="003171">
                  <a:alpha val="20784"/>
                </a:srgbClr>
              </a:gs>
              <a:gs pos="100000">
                <a:srgbClr val="65A8FF">
                  <a:alpha val="20784"/>
                </a:srgbClr>
              </a:gs>
            </a:gsLst>
            <a:lin ang="0"/>
          </a:gradFill>
          <a:ln w="9525">
            <a:noFill/>
            <a:round/>
            <a:headEnd/>
            <a:tailEnd/>
          </a:ln>
        </p:spPr>
        <p:txBody>
          <a:bodyPr lIns="72248" tIns="72248" rIns="72248" bIns="72248" anchor="ctr">
            <a:prstTxWarp prst="textNoShape">
              <a:avLst/>
            </a:prstTxWarp>
          </a:bodyPr>
          <a:lstStyle/>
          <a:p>
            <a:endParaRPr lang="en-US"/>
          </a:p>
        </p:txBody>
      </p:sp>
      <p:sp>
        <p:nvSpPr>
          <p:cNvPr id="14345" name="Rectangle 6"/>
          <p:cNvSpPr>
            <a:spLocks noGrp="1" noChangeArrowheads="1"/>
          </p:cNvSpPr>
          <p:nvPr>
            <p:ph type="title"/>
          </p:nvPr>
        </p:nvSpPr>
        <p:spPr>
          <a:xfrm>
            <a:off x="350838" y="1938338"/>
            <a:ext cx="12323762" cy="3395662"/>
          </a:xfrm>
        </p:spPr>
        <p:txBody>
          <a:bodyPr lIns="126435" tIns="126435" rIns="126435" bIns="126435" anchor="b"/>
          <a:lstStyle/>
          <a:p>
            <a:pPr marL="304800" algn="r" defTabSz="1300163" eaLnBrk="1"/>
            <a:r>
              <a:rPr lang="en-US" sz="6600" b="1" dirty="0" smtClean="0">
                <a:solidFill>
                  <a:srgbClr val="1E4649"/>
                </a:solidFill>
                <a:latin typeface="Trebuchet MS" charset="0"/>
                <a:ea typeface="Trebuchet MS" charset="0"/>
                <a:cs typeface="Trebuchet MS" charset="0"/>
                <a:sym typeface="Trebuchet MS" charset="0"/>
              </a:rPr>
              <a:t>State of the Federation</a:t>
            </a:r>
            <a:endParaRPr lang="en-US" dirty="0">
              <a:solidFill>
                <a:srgbClr val="1E4649"/>
              </a:solidFill>
            </a:endParaRPr>
          </a:p>
        </p:txBody>
      </p:sp>
      <p:sp>
        <p:nvSpPr>
          <p:cNvPr id="14347" name="Rectangle 8"/>
          <p:cNvSpPr>
            <a:spLocks/>
          </p:cNvSpPr>
          <p:nvPr/>
        </p:nvSpPr>
        <p:spPr bwMode="auto">
          <a:xfrm>
            <a:off x="7416800" y="8534400"/>
            <a:ext cx="4902200" cy="762000"/>
          </a:xfrm>
          <a:prstGeom prst="rect">
            <a:avLst/>
          </a:prstGeom>
          <a:noFill/>
          <a:ln w="12700">
            <a:noFill/>
            <a:miter lim="0"/>
            <a:headEnd/>
            <a:tailEnd/>
          </a:ln>
        </p:spPr>
        <p:txBody>
          <a:bodyPr lIns="126435" tIns="126435" rIns="126435" bIns="126435">
            <a:prstTxWarp prst="textNoShape">
              <a:avLst/>
            </a:prstTxWarp>
          </a:bodyPr>
          <a:lstStyle/>
          <a:p>
            <a:pPr algn="r" defTabSz="1300163"/>
            <a:r>
              <a:rPr lang="en-US" sz="5400" dirty="0" smtClean="0">
                <a:solidFill>
                  <a:srgbClr val="1E4649"/>
                </a:solidFill>
                <a:latin typeface="Trebuchet MS" charset="0"/>
                <a:ea typeface="Trebuchet MS" charset="0"/>
                <a:cs typeface="Trebuchet MS" charset="0"/>
                <a:sym typeface="Trebuchet MS" charset="0"/>
              </a:rPr>
              <a:t>July 10, 2014</a:t>
            </a:r>
            <a:endParaRPr lang="en-US" sz="8800" dirty="0">
              <a:solidFill>
                <a:srgbClr val="1E4649"/>
              </a:solidFill>
            </a:endParaRPr>
          </a:p>
        </p:txBody>
      </p:sp>
      <p:pic>
        <p:nvPicPr>
          <p:cNvPr id="10" name="Picture 9" descr="ESIP Logo.jpg"/>
          <p:cNvPicPr>
            <a:picLocks noChangeAspect="1"/>
          </p:cNvPicPr>
          <p:nvPr/>
        </p:nvPicPr>
        <p:blipFill>
          <a:blip r:embed="rId2">
            <a:alphaModFix/>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2159000" y="0"/>
            <a:ext cx="8788977" cy="2209800"/>
          </a:xfrm>
          <a:prstGeom prst="rect">
            <a:avLst/>
          </a:prstGeom>
        </p:spPr>
      </p:pic>
      <p:sp>
        <p:nvSpPr>
          <p:cNvPr id="11" name="Rectangle 7"/>
          <p:cNvSpPr txBox="1">
            <a:spLocks noChangeArrowheads="1"/>
          </p:cNvSpPr>
          <p:nvPr/>
        </p:nvSpPr>
        <p:spPr bwMode="auto">
          <a:xfrm>
            <a:off x="558800" y="6608762"/>
            <a:ext cx="11379200" cy="1316038"/>
          </a:xfrm>
          <a:prstGeom prst="rect">
            <a:avLst/>
          </a:prstGeom>
          <a:noFill/>
          <a:ln w="12700">
            <a:noFill/>
            <a:miter lim="0"/>
            <a:headEnd/>
            <a:tailEnd/>
          </a:ln>
        </p:spPr>
        <p:txBody>
          <a:bodyPr vert="horz" wrap="square" lIns="126435" tIns="126435" rIns="126435" bIns="126435" numCol="1" anchor="t" anchorCtr="0" compatLnSpc="1">
            <a:prstTxWarp prst="textNoShape">
              <a:avLst/>
            </a:prstTxWarp>
          </a:bodyPr>
          <a:lstStyle/>
          <a:p>
            <a:pPr marL="152400" lvl="0" algn="r" defTabSz="1300163">
              <a:defRPr/>
            </a:pPr>
            <a:r>
              <a:rPr lang="en-US" sz="4800" u="sng" dirty="0" smtClean="0">
                <a:hlinkClick r:id="rId4"/>
              </a:rPr>
              <a:t>http</a:t>
            </a:r>
            <a:r>
              <a:rPr lang="en-US" sz="4800" u="sng" dirty="0">
                <a:hlinkClick r:id="rId4"/>
              </a:rPr>
              <a:t>://commons.esipfed.org/node/</a:t>
            </a:r>
            <a:r>
              <a:rPr lang="en-US" sz="4800" u="sng" dirty="0" smtClean="0">
                <a:hlinkClick r:id="rId4"/>
              </a:rPr>
              <a:t>2607</a:t>
            </a:r>
            <a:r>
              <a:rPr lang="en-US" sz="4800" u="sng" dirty="0" smtClean="0"/>
              <a:t> </a:t>
            </a:r>
            <a:r>
              <a:rPr lang="en-US" sz="4800" b="1" kern="0" dirty="0" smtClean="0">
                <a:solidFill>
                  <a:srgbClr val="1E4649"/>
                </a:solidFill>
                <a:latin typeface="Trebuchet MS" charset="0"/>
                <a:ea typeface="Trebuchet MS" charset="0"/>
                <a:cs typeface="Trebuchet MS" charset="0"/>
                <a:sym typeface="Trebuchet MS" charset="0"/>
              </a:rPr>
              <a:t>  </a:t>
            </a:r>
          </a:p>
        </p:txBody>
      </p:sp>
      <p:sp>
        <p:nvSpPr>
          <p:cNvPr id="2" name="Content Placeholder 1"/>
          <p:cNvSpPr>
            <a:spLocks noGrp="1"/>
          </p:cNvSpPr>
          <p:nvPr>
            <p:ph idx="1"/>
          </p:nvPr>
        </p:nvSpPr>
        <p:spPr>
          <a:xfrm>
            <a:off x="711200" y="2768600"/>
            <a:ext cx="11811000" cy="5715000"/>
          </a:xfrm>
        </p:spPr>
        <p:txBody>
          <a:bodyPr/>
          <a:lstStyle/>
          <a:p>
            <a:pPr marL="0" indent="0">
              <a:buNone/>
            </a:pPr>
            <a:r>
              <a:rPr lang="en-US" dirty="0" smtClean="0"/>
              <a:t>Peter Fox, President (RPI), @</a:t>
            </a:r>
            <a:r>
              <a:rPr lang="en-US" dirty="0" err="1" smtClean="0"/>
              <a:t>ESIPPres</a:t>
            </a:r>
            <a:r>
              <a:rPr lang="en-US" dirty="0" smtClean="0"/>
              <a:t> </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10" name="Rectangle 5"/>
          <p:cNvSpPr>
            <a:spLocks noGrp="1" noChangeArrowheads="1"/>
          </p:cNvSpPr>
          <p:nvPr>
            <p:ph type="body" idx="1"/>
          </p:nvPr>
        </p:nvSpPr>
        <p:spPr>
          <a:xfrm>
            <a:off x="1198563" y="1676400"/>
            <a:ext cx="11704637" cy="6883400"/>
          </a:xfrm>
        </p:spPr>
        <p:txBody>
          <a:bodyPr lIns="126435" tIns="126435" rIns="126435" bIns="126435" anchor="t"/>
          <a:lstStyle/>
          <a:p>
            <a:pPr marL="0" indent="0" defTabSz="1300163" eaLnBrk="1">
              <a:spcBef>
                <a:spcPct val="0"/>
              </a:spcBef>
              <a:buSzTx/>
              <a:buFontTx/>
              <a:buNone/>
            </a:pPr>
            <a:r>
              <a:rPr lang="en-US" sz="4500" i="1" dirty="0" smtClean="0">
                <a:solidFill>
                  <a:srgbClr val="1E4649"/>
                </a:solidFill>
                <a:latin typeface="Trebuchet MS" charset="0"/>
                <a:ea typeface="Trebuchet MS" charset="0"/>
                <a:cs typeface="Trebuchet MS" charset="0"/>
                <a:sym typeface="Trebuchet MS" charset="0"/>
              </a:rPr>
              <a:t>Project Funding – coming (Finance)</a:t>
            </a:r>
          </a:p>
          <a:p>
            <a:pPr marL="0" indent="0" defTabSz="1300163" eaLnBrk="1">
              <a:spcBef>
                <a:spcPct val="0"/>
              </a:spcBef>
              <a:buSzTx/>
              <a:buFontTx/>
              <a:buNone/>
            </a:pPr>
            <a:r>
              <a:rPr lang="en-US" sz="4500" i="1" dirty="0" smtClean="0">
                <a:solidFill>
                  <a:srgbClr val="1E4649"/>
                </a:solidFill>
                <a:latin typeface="Trebuchet MS" charset="0"/>
                <a:ea typeface="Trebuchet MS" charset="0"/>
                <a:cs typeface="Trebuchet MS" charset="0"/>
                <a:sym typeface="Trebuchet MS" charset="0"/>
              </a:rPr>
              <a:t>Partnership packet and draft criteria </a:t>
            </a:r>
            <a:r>
              <a:rPr lang="en-US" sz="4500" i="1" dirty="0">
                <a:solidFill>
                  <a:srgbClr val="1E4649"/>
                </a:solidFill>
                <a:latin typeface="Trebuchet MS" charset="0"/>
                <a:ea typeface="Trebuchet MS" charset="0"/>
                <a:cs typeface="Trebuchet MS" charset="0"/>
                <a:sym typeface="Trebuchet MS" charset="0"/>
              </a:rPr>
              <a:t>for membership: see </a:t>
            </a:r>
            <a:r>
              <a:rPr lang="en-US" sz="4500" i="1" dirty="0">
                <a:solidFill>
                  <a:srgbClr val="1E4649"/>
                </a:solidFill>
                <a:latin typeface="Trebuchet MS" charset="0"/>
                <a:ea typeface="Trebuchet MS" charset="0"/>
                <a:cs typeface="Trebuchet MS" charset="0"/>
                <a:sym typeface="Trebuchet MS" charset="0"/>
                <a:hlinkClick r:id="rId2"/>
              </a:rPr>
              <a:t>http://wiki.esipfed.org/index.php/</a:t>
            </a:r>
            <a:r>
              <a:rPr lang="en-US" sz="4500" i="1" dirty="0" smtClean="0">
                <a:solidFill>
                  <a:srgbClr val="1E4649"/>
                </a:solidFill>
                <a:latin typeface="Trebuchet MS" charset="0"/>
                <a:ea typeface="Trebuchet MS" charset="0"/>
                <a:cs typeface="Trebuchet MS" charset="0"/>
                <a:sym typeface="Trebuchet MS" charset="0"/>
                <a:hlinkClick r:id="rId2"/>
              </a:rPr>
              <a:t>Partnership</a:t>
            </a:r>
            <a:r>
              <a:rPr lang="en-US" sz="4500" i="1" dirty="0" smtClean="0">
                <a:solidFill>
                  <a:srgbClr val="1E4649"/>
                </a:solidFill>
                <a:latin typeface="Trebuchet MS" charset="0"/>
                <a:ea typeface="Trebuchet MS" charset="0"/>
                <a:cs typeface="Trebuchet MS" charset="0"/>
                <a:sym typeface="Trebuchet MS" charset="0"/>
              </a:rPr>
              <a:t> </a:t>
            </a:r>
          </a:p>
          <a:p>
            <a:pPr marL="0" indent="0" defTabSz="1300163" eaLnBrk="1">
              <a:spcBef>
                <a:spcPct val="0"/>
              </a:spcBef>
              <a:buSzTx/>
              <a:buFontTx/>
              <a:buNone/>
            </a:pPr>
            <a:r>
              <a:rPr lang="en-US" sz="4500" i="1" dirty="0" err="1" smtClean="0">
                <a:solidFill>
                  <a:srgbClr val="1E4649"/>
                </a:solidFill>
                <a:latin typeface="Trebuchet MS" charset="0"/>
                <a:ea typeface="Trebuchet MS" charset="0"/>
                <a:cs typeface="Trebuchet MS" charset="0"/>
                <a:sym typeface="Trebuchet MS" charset="0"/>
              </a:rPr>
              <a:t>Testbed</a:t>
            </a:r>
            <a:r>
              <a:rPr lang="en-US" sz="4500" i="1" dirty="0" smtClean="0">
                <a:solidFill>
                  <a:srgbClr val="1E4649"/>
                </a:solidFill>
                <a:latin typeface="Trebuchet MS" charset="0"/>
                <a:ea typeface="Trebuchet MS" charset="0"/>
                <a:cs typeface="Trebuchet MS" charset="0"/>
                <a:sym typeface="Trebuchet MS" charset="0"/>
              </a:rPr>
              <a:t> </a:t>
            </a:r>
            <a:r>
              <a:rPr lang="en-US" sz="4500" i="1" dirty="0">
                <a:solidFill>
                  <a:srgbClr val="1E4649"/>
                </a:solidFill>
                <a:latin typeface="Trebuchet MS" charset="0"/>
                <a:ea typeface="Trebuchet MS" charset="0"/>
                <a:cs typeface="Trebuchet MS" charset="0"/>
                <a:sym typeface="Trebuchet MS" charset="0"/>
              </a:rPr>
              <a:t>evolution – see </a:t>
            </a:r>
            <a:r>
              <a:rPr lang="en-US" sz="4500" i="1" dirty="0">
                <a:solidFill>
                  <a:srgbClr val="1E4649"/>
                </a:solidFill>
                <a:latin typeface="Trebuchet MS" charset="0"/>
                <a:ea typeface="Trebuchet MS" charset="0"/>
                <a:cs typeface="Trebuchet MS" charset="0"/>
                <a:sym typeface="Trebuchet MS" charset="0"/>
                <a:hlinkClick r:id="rId3"/>
              </a:rPr>
              <a:t>http://wiki.esipfed.org/index.php/</a:t>
            </a:r>
            <a:r>
              <a:rPr lang="en-US" sz="4500" i="1" dirty="0" smtClean="0">
                <a:solidFill>
                  <a:srgbClr val="1E4649"/>
                </a:solidFill>
                <a:latin typeface="Trebuchet MS" charset="0"/>
                <a:ea typeface="Trebuchet MS" charset="0"/>
                <a:cs typeface="Trebuchet MS" charset="0"/>
                <a:sym typeface="Trebuchet MS" charset="0"/>
                <a:hlinkClick r:id="rId3"/>
              </a:rPr>
              <a:t>Products_and_Services</a:t>
            </a:r>
            <a:r>
              <a:rPr lang="en-US" sz="4500" i="1" dirty="0" smtClean="0">
                <a:solidFill>
                  <a:srgbClr val="1E4649"/>
                </a:solidFill>
                <a:latin typeface="Trebuchet MS" charset="0"/>
                <a:ea typeface="Trebuchet MS" charset="0"/>
                <a:cs typeface="Trebuchet MS" charset="0"/>
                <a:sym typeface="Trebuchet MS" charset="0"/>
              </a:rPr>
              <a:t> </a:t>
            </a:r>
          </a:p>
          <a:p>
            <a:pPr marL="0" indent="0" defTabSz="1300163" eaLnBrk="1">
              <a:spcBef>
                <a:spcPct val="0"/>
              </a:spcBef>
              <a:buSzTx/>
              <a:buFontTx/>
              <a:buNone/>
            </a:pPr>
            <a:r>
              <a:rPr lang="en-US" sz="4500" i="1" dirty="0" err="1" smtClean="0">
                <a:solidFill>
                  <a:srgbClr val="1E4649"/>
                </a:solidFill>
                <a:latin typeface="Trebuchet MS" charset="0"/>
                <a:ea typeface="Trebuchet MS" charset="0"/>
                <a:cs typeface="Trebuchet MS" charset="0"/>
                <a:sym typeface="Trebuchet MS" charset="0"/>
              </a:rPr>
              <a:t>Visioneers</a:t>
            </a:r>
            <a:r>
              <a:rPr lang="en-US" sz="4500" i="1" dirty="0">
                <a:solidFill>
                  <a:srgbClr val="1E4649"/>
                </a:solidFill>
                <a:latin typeface="Trebuchet MS" charset="0"/>
                <a:ea typeface="Trebuchet MS" charset="0"/>
                <a:cs typeface="Trebuchet MS" charset="0"/>
                <a:sym typeface="Trebuchet MS" charset="0"/>
              </a:rPr>
              <a:t> – see </a:t>
            </a:r>
            <a:r>
              <a:rPr lang="en-US" sz="4500" i="1" dirty="0">
                <a:solidFill>
                  <a:srgbClr val="1E4649"/>
                </a:solidFill>
                <a:latin typeface="Trebuchet MS" charset="0"/>
                <a:ea typeface="Trebuchet MS" charset="0"/>
                <a:cs typeface="Trebuchet MS" charset="0"/>
                <a:sym typeface="Trebuchet MS" charset="0"/>
                <a:hlinkClick r:id="rId4"/>
              </a:rPr>
              <a:t>http://wiki.esipfed.org/index.php/</a:t>
            </a:r>
            <a:r>
              <a:rPr lang="en-US" sz="4500" i="1" dirty="0" smtClean="0">
                <a:solidFill>
                  <a:srgbClr val="1E4649"/>
                </a:solidFill>
                <a:latin typeface="Trebuchet MS" charset="0"/>
                <a:ea typeface="Trebuchet MS" charset="0"/>
                <a:cs typeface="Trebuchet MS" charset="0"/>
                <a:sym typeface="Trebuchet MS" charset="0"/>
                <a:hlinkClick r:id="rId4"/>
              </a:rPr>
              <a:t>Visioneers</a:t>
            </a:r>
            <a:r>
              <a:rPr lang="en-US" sz="4500" i="1" dirty="0" smtClean="0">
                <a:solidFill>
                  <a:srgbClr val="1E4649"/>
                </a:solidFill>
                <a:latin typeface="Trebuchet MS" charset="0"/>
                <a:ea typeface="Trebuchet MS" charset="0"/>
                <a:cs typeface="Trebuchet MS" charset="0"/>
                <a:sym typeface="Trebuchet MS" charset="0"/>
              </a:rPr>
              <a:t> </a:t>
            </a:r>
            <a:endParaRPr lang="en-US" sz="4500" i="1" dirty="0">
              <a:solidFill>
                <a:srgbClr val="1E4649"/>
              </a:solidFill>
              <a:latin typeface="Trebuchet MS" charset="0"/>
              <a:ea typeface="Trebuchet MS" charset="0"/>
              <a:cs typeface="Trebuchet MS" charset="0"/>
              <a:sym typeface="Trebuchet MS" charset="0"/>
            </a:endParaRPr>
          </a:p>
          <a:p>
            <a:pPr marL="0" indent="0" defTabSz="1300163" eaLnBrk="1">
              <a:spcBef>
                <a:spcPct val="0"/>
              </a:spcBef>
              <a:buSzTx/>
              <a:buFontTx/>
              <a:buNone/>
            </a:pPr>
            <a:endParaRPr lang="en-US" sz="4500" i="1" dirty="0">
              <a:solidFill>
                <a:srgbClr val="1E4649"/>
              </a:solidFill>
              <a:latin typeface="Trebuchet MS" charset="0"/>
              <a:ea typeface="Trebuchet MS" charset="0"/>
              <a:cs typeface="Trebuchet MS" charset="0"/>
              <a:sym typeface="Trebuchet MS" charset="0"/>
            </a:endParaRPr>
          </a:p>
        </p:txBody>
      </p:sp>
      <p:pic>
        <p:nvPicPr>
          <p:cNvPr id="15" name="Picture 14" descr="ESIP Logo.jpg"/>
          <p:cNvPicPr>
            <a:picLocks noChangeAspect="1"/>
          </p:cNvPicPr>
          <p:nvPr/>
        </p:nvPicPr>
        <p:blipFill>
          <a:blip r:embed="rId5">
            <a:alphaModFix/>
          </a:blip>
          <a:stretch>
            <a:fillRect/>
          </a:stretch>
        </p:blipFill>
        <p:spPr>
          <a:xfrm>
            <a:off x="8458778" y="8585200"/>
            <a:ext cx="4546022" cy="1143000"/>
          </a:xfrm>
          <a:prstGeom prst="rect">
            <a:avLst/>
          </a:prstGeom>
        </p:spPr>
      </p:pic>
      <p:sp>
        <p:nvSpPr>
          <p:cNvPr id="7" name="Rectangle 4"/>
          <p:cNvSpPr txBox="1">
            <a:spLocks noChangeArrowheads="1"/>
          </p:cNvSpPr>
          <p:nvPr/>
        </p:nvSpPr>
        <p:spPr bwMode="auto">
          <a:xfrm>
            <a:off x="649288" y="390525"/>
            <a:ext cx="11704637" cy="1209675"/>
          </a:xfrm>
          <a:prstGeom prst="rect">
            <a:avLst/>
          </a:prstGeom>
          <a:noFill/>
          <a:ln w="12700">
            <a:noFill/>
            <a:miter lim="0"/>
            <a:headEnd/>
            <a:tailEnd/>
          </a:ln>
        </p:spPr>
        <p:txBody>
          <a:bodyPr vert="horz" wrap="square" lIns="126435" tIns="126435" rIns="126435" bIns="126435" numCol="1" anchor="b" anchorCtr="0" compatLnSpc="1">
            <a:prstTxWarp prst="textNoShape">
              <a:avLst/>
            </a:prstTxWarp>
          </a:bodyPr>
          <a:lst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algn="l" defTabSz="1300163" eaLnBrk="1"/>
            <a:r>
              <a:rPr lang="en-US" sz="5400" b="1" smtClean="0">
                <a:solidFill>
                  <a:srgbClr val="1E4649"/>
                </a:solidFill>
                <a:latin typeface="Trebuchet MS" charset="0"/>
                <a:ea typeface="Trebuchet MS" charset="0"/>
                <a:cs typeface="Trebuchet MS" charset="0"/>
                <a:sym typeface="Trebuchet MS" charset="0"/>
              </a:rPr>
              <a:t>ESIP Federation committee work </a:t>
            </a:r>
            <a:endParaRPr lang="en-US" dirty="0">
              <a:solidFill>
                <a:srgbClr val="1E4649"/>
              </a:solidFill>
            </a:endParaRPr>
          </a:p>
        </p:txBody>
      </p:sp>
    </p:spTree>
    <p:extLst>
      <p:ext uri="{BB962C8B-B14F-4D97-AF65-F5344CB8AC3E}">
        <p14:creationId xmlns:p14="http://schemas.microsoft.com/office/powerpoint/2010/main" val="137823645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Committee – Products and Services (White)</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smtClean="0"/>
              <a:t>Success</a:t>
            </a:r>
            <a:r>
              <a:rPr lang="en-US" sz="3200" dirty="0"/>
              <a:t>: Issuing Spring 2014 </a:t>
            </a:r>
            <a:r>
              <a:rPr lang="en-US" sz="3200" dirty="0" err="1"/>
              <a:t>Testbed</a:t>
            </a:r>
            <a:r>
              <a:rPr lang="en-US" sz="3200" dirty="0"/>
              <a:t> RFP which resulted in funding of $6,500 for two </a:t>
            </a:r>
            <a:r>
              <a:rPr lang="en-US" sz="3200" dirty="0" err="1"/>
              <a:t>Testbed</a:t>
            </a:r>
            <a:r>
              <a:rPr lang="en-US" sz="3200" dirty="0"/>
              <a:t> Projects.  Planning, organizing, and staffing the </a:t>
            </a:r>
            <a:r>
              <a:rPr lang="en-US" sz="3200" dirty="0" err="1"/>
              <a:t>FUNding</a:t>
            </a:r>
            <a:r>
              <a:rPr lang="en-US" sz="3200" dirty="0"/>
              <a:t> Friday competition to be held at the ESIP Summer Meeting.  Developing slides and updating </a:t>
            </a:r>
            <a:r>
              <a:rPr lang="en-US" sz="3200" dirty="0" err="1"/>
              <a:t>Testbed</a:t>
            </a:r>
            <a:r>
              <a:rPr lang="en-US" sz="3200" dirty="0"/>
              <a:t> Logo to bring awareness and understanding of the ESIP </a:t>
            </a:r>
            <a:r>
              <a:rPr lang="en-US" sz="3200" dirty="0" err="1"/>
              <a:t>Testbed</a:t>
            </a:r>
            <a:r>
              <a:rPr lang="en-US" sz="3200" dirty="0"/>
              <a:t>.  Erin overhauled the ESIP </a:t>
            </a:r>
            <a:r>
              <a:rPr lang="en-US" sz="3200" dirty="0" err="1"/>
              <a:t>Testbed</a:t>
            </a:r>
            <a:r>
              <a:rPr lang="en-US" sz="3200" dirty="0"/>
              <a:t> site at </a:t>
            </a:r>
            <a:r>
              <a:rPr lang="en-US" sz="3200" u="sng" dirty="0">
                <a:hlinkClick r:id="rId2"/>
              </a:rPr>
              <a:t>http://</a:t>
            </a:r>
            <a:r>
              <a:rPr lang="en-US" sz="3200" u="sng" dirty="0" smtClean="0">
                <a:hlinkClick r:id="rId2"/>
              </a:rPr>
              <a:t>testbed.esipfed.org</a:t>
            </a:r>
            <a:r>
              <a:rPr lang="en-US" sz="3200" u="sng" dirty="0" smtClean="0"/>
              <a:t> </a:t>
            </a:r>
            <a:r>
              <a:rPr lang="en-US" sz="3200" dirty="0">
                <a:hlinkClick r:id="rId3"/>
              </a:rPr>
              <a:t> and it looks great!</a:t>
            </a:r>
          </a:p>
          <a:p>
            <a:r>
              <a:rPr lang="en-US" sz="3200" dirty="0" smtClean="0"/>
              <a:t>What </a:t>
            </a:r>
            <a:r>
              <a:rPr lang="en-US" sz="3200" dirty="0"/>
              <a:t>we’re working on now: Getting geared up for </a:t>
            </a:r>
            <a:r>
              <a:rPr lang="en-US" sz="3200" dirty="0" err="1"/>
              <a:t>FUNding</a:t>
            </a:r>
            <a:r>
              <a:rPr lang="en-US" sz="3200" dirty="0"/>
              <a:t> Friday at Summer Meeting, preparing for second 2014 </a:t>
            </a:r>
            <a:r>
              <a:rPr lang="en-US" sz="3200" dirty="0" err="1"/>
              <a:t>Testbed</a:t>
            </a:r>
            <a:r>
              <a:rPr lang="en-US" sz="3200" dirty="0"/>
              <a:t> Project call due October 30, and helping existing </a:t>
            </a:r>
            <a:r>
              <a:rPr lang="en-US" sz="3200" dirty="0" err="1"/>
              <a:t>Testbed</a:t>
            </a:r>
            <a:r>
              <a:rPr lang="en-US" sz="3200" dirty="0"/>
              <a:t> projects through development, reporting, and other aspects of the project lifecycle</a:t>
            </a:r>
            <a:r>
              <a:rPr lang="en-US" sz="3200" dirty="0" smtClean="0"/>
              <a:t>.</a:t>
            </a:r>
            <a:endParaRPr lang="en-US" sz="3200" dirty="0"/>
          </a:p>
        </p:txBody>
      </p:sp>
    </p:spTree>
    <p:extLst>
      <p:ext uri="{BB962C8B-B14F-4D97-AF65-F5344CB8AC3E}">
        <p14:creationId xmlns:p14="http://schemas.microsoft.com/office/powerpoint/2010/main" val="279500781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Committee – Products and Services (White)</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smtClean="0"/>
              <a:t>How </a:t>
            </a:r>
            <a:r>
              <a:rPr lang="en-US" sz="3200" dirty="0"/>
              <a:t>to get involved:  Attend ESIP 101 session to learn more about the </a:t>
            </a:r>
            <a:r>
              <a:rPr lang="en-US" sz="3200" dirty="0" err="1"/>
              <a:t>Testbed</a:t>
            </a:r>
            <a:r>
              <a:rPr lang="en-US" sz="3200" dirty="0"/>
              <a:t> and </a:t>
            </a:r>
            <a:r>
              <a:rPr lang="en-US" sz="3200" dirty="0" err="1"/>
              <a:t>FUNding</a:t>
            </a:r>
            <a:r>
              <a:rPr lang="en-US" sz="3200" dirty="0"/>
              <a:t> Friday.  Join in on our calls – the third Tuesday of each month at 2 PM Eastern.  Submit an innovative and collaborative earth science idea in response to the </a:t>
            </a:r>
            <a:r>
              <a:rPr lang="en-US" sz="3200" dirty="0" err="1"/>
              <a:t>Testbed</a:t>
            </a:r>
            <a:r>
              <a:rPr lang="en-US" sz="3200" dirty="0"/>
              <a:t> RFP’s, or present it for </a:t>
            </a:r>
            <a:r>
              <a:rPr lang="en-US" sz="3200" dirty="0" err="1"/>
              <a:t>FUNding</a:t>
            </a:r>
            <a:r>
              <a:rPr lang="en-US" sz="3200" dirty="0"/>
              <a:t> Friday.</a:t>
            </a:r>
          </a:p>
        </p:txBody>
      </p:sp>
    </p:spTree>
    <p:extLst>
      <p:ext uri="{BB962C8B-B14F-4D97-AF65-F5344CB8AC3E}">
        <p14:creationId xmlns:p14="http://schemas.microsoft.com/office/powerpoint/2010/main" val="170138956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Committee – Stewardship (</a:t>
            </a:r>
            <a:r>
              <a:rPr lang="en-US" sz="5400" b="1" dirty="0" err="1" smtClean="0">
                <a:solidFill>
                  <a:srgbClr val="1E4649"/>
                </a:solidFill>
                <a:latin typeface="Trebuchet MS" charset="0"/>
                <a:ea typeface="Trebuchet MS" charset="0"/>
                <a:cs typeface="Trebuchet MS" charset="0"/>
                <a:sym typeface="Trebuchet MS" charset="0"/>
              </a:rPr>
              <a:t>Duerr</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a:t>First draft of a paper geared to the library world about the ESIP Data Stewardship cluster and its activities, particularly around Provenance and Context content is complete.  Needs editorial pass prior to submission (assigned and in work)</a:t>
            </a:r>
            <a:r>
              <a:rPr lang="en-US" sz="3200" dirty="0" smtClean="0"/>
              <a:t>.</a:t>
            </a:r>
            <a:endParaRPr lang="en-US" sz="3200" dirty="0"/>
          </a:p>
          <a:p>
            <a:r>
              <a:rPr lang="en-US" sz="3200" dirty="0"/>
              <a:t>A paper geared to the science community on the importance of provenance and context, the work ESIP has done in defining content in the Earth Sciences, and the success of having NASA adopt that for their Earth science missions</a:t>
            </a:r>
            <a:r>
              <a:rPr lang="en-US" sz="3200" dirty="0" smtClean="0"/>
              <a:t>.</a:t>
            </a:r>
            <a:endParaRPr lang="en-US" sz="3200" dirty="0"/>
          </a:p>
          <a:p>
            <a:endParaRPr lang="pt-BR" sz="3200" u="sng" dirty="0">
              <a:hlinkClick r:id="rId2"/>
            </a:endParaRPr>
          </a:p>
        </p:txBody>
      </p:sp>
    </p:spTree>
    <p:extLst>
      <p:ext uri="{BB962C8B-B14F-4D97-AF65-F5344CB8AC3E}">
        <p14:creationId xmlns:p14="http://schemas.microsoft.com/office/powerpoint/2010/main" val="351922097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Committee - Stewardship (</a:t>
            </a:r>
            <a:r>
              <a:rPr lang="en-US" sz="5400" b="1" dirty="0" err="1" smtClean="0">
                <a:solidFill>
                  <a:srgbClr val="1E4649"/>
                </a:solidFill>
                <a:latin typeface="Trebuchet MS" charset="0"/>
                <a:ea typeface="Trebuchet MS" charset="0"/>
                <a:cs typeface="Trebuchet MS" charset="0"/>
                <a:sym typeface="Trebuchet MS" charset="0"/>
              </a:rPr>
              <a:t>Duerr</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pPr>
              <a:spcBef>
                <a:spcPts val="2400"/>
              </a:spcBef>
            </a:pPr>
            <a:r>
              <a:rPr lang="en-US" sz="3200" b="1" dirty="0" smtClean="0"/>
              <a:t>Email </a:t>
            </a:r>
            <a:r>
              <a:rPr lang="en-US" sz="3200" b="1" dirty="0"/>
              <a:t>List:</a:t>
            </a:r>
            <a:r>
              <a:rPr lang="en-US" sz="3200" dirty="0"/>
              <a:t> </a:t>
            </a:r>
            <a:r>
              <a:rPr lang="en-US" sz="3200" u="sng" dirty="0">
                <a:hlinkClick r:id="rId2"/>
              </a:rPr>
              <a:t>esip-preserve (</a:t>
            </a:r>
            <a:r>
              <a:rPr lang="en-US" sz="3200" u="sng" dirty="0">
                <a:hlinkClick r:id="rId3"/>
              </a:rPr>
              <a:t>Archive)</a:t>
            </a:r>
          </a:p>
          <a:p>
            <a:pPr>
              <a:spcBef>
                <a:spcPts val="2400"/>
              </a:spcBef>
            </a:pPr>
            <a:r>
              <a:rPr lang="en-US" sz="3200" b="1" u="sng" dirty="0">
                <a:hlinkClick r:id="rId4"/>
              </a:rPr>
              <a:t>Meetings</a:t>
            </a:r>
            <a:endParaRPr lang="en-US" sz="3200" u="sng" dirty="0">
              <a:hlinkClick r:id="rId4"/>
            </a:endParaRPr>
          </a:p>
          <a:p>
            <a:pPr>
              <a:spcBef>
                <a:spcPts val="2400"/>
              </a:spcBef>
            </a:pPr>
            <a:r>
              <a:rPr lang="en-US" sz="3200" b="1" dirty="0" smtClean="0">
                <a:hlinkClick r:id="rId5"/>
              </a:rPr>
              <a:t>Telecons:</a:t>
            </a:r>
            <a:endParaRPr lang="en-US" sz="3200" dirty="0">
              <a:hlinkClick r:id="rId5"/>
            </a:endParaRPr>
          </a:p>
          <a:p>
            <a:pPr lvl="1">
              <a:spcBef>
                <a:spcPts val="2400"/>
              </a:spcBef>
            </a:pPr>
            <a:r>
              <a:rPr lang="en-US" sz="3200" dirty="0"/>
              <a:t>Second Fridays of each month at 3:00pm EST</a:t>
            </a:r>
          </a:p>
          <a:p>
            <a:pPr>
              <a:spcBef>
                <a:spcPts val="2400"/>
              </a:spcBef>
            </a:pPr>
            <a:r>
              <a:rPr lang="en-US" sz="3200" dirty="0" err="1"/>
              <a:t>Telecon</a:t>
            </a:r>
            <a:r>
              <a:rPr lang="en-US" sz="3200" dirty="0"/>
              <a:t>: </a:t>
            </a:r>
            <a:r>
              <a:rPr lang="en-US" sz="3200" u="sng" dirty="0">
                <a:hlinkClick r:id="rId6"/>
              </a:rPr>
              <a:t>1-877-668-4493 Access Code 23138372</a:t>
            </a:r>
          </a:p>
          <a:p>
            <a:pPr>
              <a:spcBef>
                <a:spcPts val="2400"/>
              </a:spcBef>
            </a:pPr>
            <a:r>
              <a:rPr lang="nl-NL" sz="3200" dirty="0" err="1"/>
              <a:t>Webex</a:t>
            </a:r>
            <a:r>
              <a:rPr lang="nl-NL" sz="3200" dirty="0"/>
              <a:t>: </a:t>
            </a:r>
            <a:r>
              <a:rPr lang="nl-NL" sz="3200" u="sng" dirty="0" smtClean="0">
                <a:hlinkClick r:id="rId7"/>
              </a:rPr>
              <a:t>Password</a:t>
            </a:r>
            <a:r>
              <a:rPr lang="nl-NL" sz="3200" u="sng" dirty="0">
                <a:hlinkClick r:id="rId7"/>
              </a:rPr>
              <a:t>: 23138372</a:t>
            </a:r>
          </a:p>
          <a:p>
            <a:pPr>
              <a:spcBef>
                <a:spcPts val="2400"/>
              </a:spcBef>
            </a:pPr>
            <a:endParaRPr lang="nl-NL" sz="3200" dirty="0"/>
          </a:p>
          <a:p>
            <a:pPr>
              <a:spcBef>
                <a:spcPts val="2400"/>
              </a:spcBef>
            </a:pPr>
            <a:r>
              <a:rPr lang="nl-NL" sz="3200" b="1" dirty="0"/>
              <a:t>Contact </a:t>
            </a:r>
            <a:r>
              <a:rPr lang="nl-NL" sz="3200" b="1" dirty="0" err="1"/>
              <a:t>Committee</a:t>
            </a:r>
            <a:r>
              <a:rPr lang="nl-NL" sz="3200" b="1" dirty="0"/>
              <a:t> Chair:</a:t>
            </a:r>
            <a:r>
              <a:rPr lang="nl-NL" sz="3200" dirty="0"/>
              <a:t> </a:t>
            </a:r>
            <a:r>
              <a:rPr lang="nl-NL" sz="3200" u="sng" dirty="0">
                <a:hlinkClick r:id="rId8"/>
              </a:rPr>
              <a:t>Ruth Duerr</a:t>
            </a:r>
          </a:p>
          <a:p>
            <a:pPr>
              <a:spcBef>
                <a:spcPts val="2400"/>
              </a:spcBef>
            </a:pPr>
            <a:r>
              <a:rPr lang="nl-NL" sz="3200" b="1" dirty="0"/>
              <a:t>Student Fellow:</a:t>
            </a:r>
            <a:r>
              <a:rPr lang="nl-NL" sz="3200" dirty="0"/>
              <a:t> Sarah </a:t>
            </a:r>
            <a:r>
              <a:rPr lang="nl-NL" sz="3200" dirty="0" err="1"/>
              <a:t>Ramdeen</a:t>
            </a:r>
            <a:endParaRPr lang="nl-NL" sz="3200" dirty="0"/>
          </a:p>
          <a:p>
            <a:pPr>
              <a:spcBef>
                <a:spcPts val="2400"/>
              </a:spcBef>
            </a:pPr>
            <a:endParaRPr lang="pt-BR" sz="3200" u="sng" dirty="0">
              <a:hlinkClick r:id="rId9"/>
            </a:endParaRPr>
          </a:p>
        </p:txBody>
      </p:sp>
    </p:spTree>
    <p:extLst>
      <p:ext uri="{BB962C8B-B14F-4D97-AF65-F5344CB8AC3E}">
        <p14:creationId xmlns:p14="http://schemas.microsoft.com/office/powerpoint/2010/main" val="229975748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Committee – </a:t>
            </a:r>
            <a:r>
              <a:rPr lang="en-US" sz="5400" b="1" dirty="0" err="1" smtClean="0">
                <a:solidFill>
                  <a:srgbClr val="1E4649"/>
                </a:solidFill>
                <a:latin typeface="Trebuchet MS" charset="0"/>
                <a:ea typeface="Trebuchet MS" charset="0"/>
                <a:cs typeface="Trebuchet MS" charset="0"/>
                <a:sym typeface="Trebuchet MS" charset="0"/>
              </a:rPr>
              <a:t>IT&amp;Interoperability</a:t>
            </a:r>
            <a:r>
              <a:rPr lang="en-US" sz="5400" b="1" dirty="0" smtClean="0">
                <a:solidFill>
                  <a:srgbClr val="1E4649"/>
                </a:solidFill>
                <a:latin typeface="Trebuchet MS" charset="0"/>
                <a:ea typeface="Trebuchet MS" charset="0"/>
                <a:cs typeface="Trebuchet MS" charset="0"/>
                <a:sym typeface="Trebuchet MS" charset="0"/>
              </a:rPr>
              <a:t> (Austin)</a:t>
            </a:r>
            <a:endParaRPr lang="en-US" dirty="0">
              <a:solidFill>
                <a:srgbClr val="1E4649"/>
              </a:solidFill>
            </a:endParaRPr>
          </a:p>
        </p:txBody>
      </p:sp>
      <p:sp>
        <p:nvSpPr>
          <p:cNvPr id="21510" name="Rectangle 5"/>
          <p:cNvSpPr>
            <a:spLocks noGrp="1" noChangeArrowheads="1"/>
          </p:cNvSpPr>
          <p:nvPr>
            <p:ph type="body" idx="1"/>
          </p:nvPr>
        </p:nvSpPr>
        <p:spPr>
          <a:xfrm>
            <a:off x="649288" y="2057400"/>
            <a:ext cx="12177712" cy="6248400"/>
          </a:xfrm>
        </p:spPr>
        <p:txBody>
          <a:bodyPr lIns="126435" tIns="126435" rIns="126435" bIns="126435" anchor="t"/>
          <a:lstStyle/>
          <a:p>
            <a:pPr>
              <a:spcBef>
                <a:spcPts val="2400"/>
              </a:spcBef>
            </a:pPr>
            <a:r>
              <a:rPr lang="en-US" sz="3200" dirty="0"/>
              <a:t>Increased collaboration within Earth Science Community through </a:t>
            </a:r>
            <a:r>
              <a:rPr lang="en-US" sz="3200" dirty="0" smtClean="0"/>
              <a:t>well attended </a:t>
            </a:r>
            <a:r>
              <a:rPr lang="en-US" sz="3200" dirty="0"/>
              <a:t>monthly Rant and Rave Series </a:t>
            </a:r>
            <a:r>
              <a:rPr lang="en-US" sz="3200" dirty="0" err="1"/>
              <a:t>telecons</a:t>
            </a:r>
            <a:r>
              <a:rPr lang="en-US" sz="3200" dirty="0"/>
              <a:t> focused on </a:t>
            </a:r>
            <a:r>
              <a:rPr lang="en-US" sz="3200" dirty="0" smtClean="0"/>
              <a:t>interesting topics </a:t>
            </a:r>
            <a:r>
              <a:rPr lang="en-US" sz="3200" dirty="0"/>
              <a:t>relevant to data interoperability.  Many participants </a:t>
            </a:r>
            <a:r>
              <a:rPr lang="en-US" sz="3200" dirty="0" smtClean="0"/>
              <a:t>from outside </a:t>
            </a:r>
            <a:r>
              <a:rPr lang="en-US" sz="3200" dirty="0"/>
              <a:t>the ESIP community were introduced to ESIP for the first time</a:t>
            </a:r>
            <a:r>
              <a:rPr lang="en-US" sz="3200" dirty="0" smtClean="0"/>
              <a:t>.</a:t>
            </a:r>
            <a:endParaRPr lang="en-US" sz="3200" dirty="0"/>
          </a:p>
          <a:p>
            <a:pPr lvl="1">
              <a:spcBef>
                <a:spcPts val="2400"/>
              </a:spcBef>
            </a:pPr>
            <a:r>
              <a:rPr lang="en-US" sz="2800" dirty="0" smtClean="0"/>
              <a:t>February</a:t>
            </a:r>
            <a:r>
              <a:rPr lang="en-US" sz="2800" dirty="0"/>
              <a:t>: </a:t>
            </a:r>
            <a:r>
              <a:rPr lang="en-US" sz="2800" dirty="0" err="1"/>
              <a:t>IPython</a:t>
            </a:r>
            <a:r>
              <a:rPr lang="en-US" sz="2800" dirty="0"/>
              <a:t> and </a:t>
            </a:r>
            <a:r>
              <a:rPr lang="en-US" sz="2800" dirty="0" err="1"/>
              <a:t>Wakari</a:t>
            </a:r>
            <a:r>
              <a:rPr lang="en-US" sz="2800" dirty="0"/>
              <a:t> for Earth Science  Richard </a:t>
            </a:r>
            <a:r>
              <a:rPr lang="en-US" sz="2800" dirty="0" err="1"/>
              <a:t>Signell</a:t>
            </a:r>
            <a:r>
              <a:rPr lang="en-US" sz="2800" dirty="0"/>
              <a:t> USGS</a:t>
            </a:r>
          </a:p>
          <a:p>
            <a:pPr lvl="1">
              <a:spcBef>
                <a:spcPts val="2400"/>
              </a:spcBef>
            </a:pPr>
            <a:r>
              <a:rPr lang="pt-BR" sz="2800" dirty="0" err="1" smtClean="0"/>
              <a:t>April</a:t>
            </a:r>
            <a:r>
              <a:rPr lang="pt-BR" sz="2800" dirty="0"/>
              <a:t>: </a:t>
            </a:r>
            <a:r>
              <a:rPr lang="pt-BR" sz="2800" dirty="0" err="1"/>
              <a:t>Mesonets</a:t>
            </a:r>
            <a:r>
              <a:rPr lang="pt-BR" sz="2800" dirty="0"/>
              <a:t>, </a:t>
            </a:r>
            <a:r>
              <a:rPr lang="pt-BR" sz="2800" dirty="0" err="1"/>
              <a:t>CubeSats</a:t>
            </a:r>
            <a:r>
              <a:rPr lang="pt-BR" sz="2800" dirty="0"/>
              <a:t>, </a:t>
            </a:r>
            <a:r>
              <a:rPr lang="pt-BR" sz="2800" dirty="0" err="1"/>
              <a:t>and</a:t>
            </a:r>
            <a:r>
              <a:rPr lang="pt-BR" sz="2800" dirty="0"/>
              <a:t> </a:t>
            </a:r>
            <a:r>
              <a:rPr lang="pt-BR" sz="2800" dirty="0" err="1"/>
              <a:t>Drones</a:t>
            </a:r>
            <a:r>
              <a:rPr lang="pt-BR" sz="2800" dirty="0"/>
              <a:t>, Oh </a:t>
            </a:r>
            <a:r>
              <a:rPr lang="pt-BR" sz="2800" dirty="0" err="1"/>
              <a:t>My</a:t>
            </a:r>
            <a:r>
              <a:rPr lang="pt-BR" sz="2800" dirty="0"/>
              <a:t>! </a:t>
            </a:r>
            <a:r>
              <a:rPr lang="pt-BR" sz="2800" dirty="0" err="1"/>
              <a:t>Emerging</a:t>
            </a:r>
            <a:r>
              <a:rPr lang="pt-BR" sz="2800" dirty="0"/>
              <a:t> </a:t>
            </a:r>
            <a:r>
              <a:rPr lang="pt-BR" sz="2800" dirty="0" smtClean="0"/>
              <a:t>Earth Science </a:t>
            </a:r>
            <a:r>
              <a:rPr lang="pt-BR" sz="2800" dirty="0"/>
              <a:t>Technologies in </a:t>
            </a:r>
            <a:r>
              <a:rPr lang="pt-BR" sz="2800" dirty="0" err="1"/>
              <a:t>Disaster</a:t>
            </a:r>
            <a:r>
              <a:rPr lang="pt-BR" sz="2800" dirty="0"/>
              <a:t> Management John Evans </a:t>
            </a:r>
            <a:r>
              <a:rPr lang="pt-BR" sz="2800" dirty="0" err="1"/>
              <a:t>from</a:t>
            </a:r>
            <a:r>
              <a:rPr lang="pt-BR" sz="2800" dirty="0"/>
              <a:t> </a:t>
            </a:r>
            <a:r>
              <a:rPr lang="pt-BR" sz="2800" dirty="0" smtClean="0"/>
              <a:t>Global Science </a:t>
            </a:r>
            <a:r>
              <a:rPr lang="pt-BR" sz="2800" dirty="0"/>
              <a:t>Technologies, INC</a:t>
            </a:r>
            <a:r>
              <a:rPr lang="pt-BR" sz="2800" dirty="0" smtClean="0"/>
              <a:t>.</a:t>
            </a:r>
            <a:endParaRPr lang="pt-BR" sz="2800" dirty="0"/>
          </a:p>
          <a:p>
            <a:pPr lvl="1">
              <a:spcBef>
                <a:spcPts val="2400"/>
              </a:spcBef>
            </a:pPr>
            <a:r>
              <a:rPr lang="pt-BR" sz="2800" dirty="0" smtClean="0"/>
              <a:t> May</a:t>
            </a:r>
            <a:r>
              <a:rPr lang="pt-BR" sz="2800" dirty="0"/>
              <a:t>: </a:t>
            </a:r>
            <a:r>
              <a:rPr lang="pt-BR" sz="2800" dirty="0" err="1"/>
              <a:t>Experiences</a:t>
            </a:r>
            <a:r>
              <a:rPr lang="pt-BR" sz="2800" dirty="0"/>
              <a:t> </a:t>
            </a:r>
            <a:r>
              <a:rPr lang="pt-BR" sz="2800" dirty="0" err="1"/>
              <a:t>with</a:t>
            </a:r>
            <a:r>
              <a:rPr lang="pt-BR" sz="2800" dirty="0"/>
              <a:t> </a:t>
            </a:r>
            <a:r>
              <a:rPr lang="pt-BR" sz="2800" dirty="0" err="1"/>
              <a:t>Structured</a:t>
            </a:r>
            <a:r>
              <a:rPr lang="pt-BR" sz="2800" dirty="0"/>
              <a:t> Data for </a:t>
            </a:r>
            <a:r>
              <a:rPr lang="pt-BR" sz="2800" dirty="0" err="1"/>
              <a:t>the</a:t>
            </a:r>
            <a:r>
              <a:rPr lang="pt-BR" sz="2800" dirty="0"/>
              <a:t> Discovery </a:t>
            </a:r>
            <a:r>
              <a:rPr lang="pt-BR" sz="2800" dirty="0" err="1" smtClean="0"/>
              <a:t>and</a:t>
            </a:r>
            <a:r>
              <a:rPr lang="pt-BR" sz="2800" dirty="0"/>
              <a:t> </a:t>
            </a:r>
            <a:r>
              <a:rPr lang="pt-BR" sz="2800" dirty="0" err="1" smtClean="0"/>
              <a:t>Publishing</a:t>
            </a:r>
            <a:r>
              <a:rPr lang="pt-BR" sz="2800" dirty="0" smtClean="0"/>
              <a:t> </a:t>
            </a:r>
            <a:r>
              <a:rPr lang="pt-BR" sz="2800" dirty="0" err="1"/>
              <a:t>of</a:t>
            </a:r>
            <a:r>
              <a:rPr lang="pt-BR" sz="2800" dirty="0"/>
              <a:t> </a:t>
            </a:r>
            <a:r>
              <a:rPr lang="pt-BR" sz="2800" dirty="0" err="1"/>
              <a:t>Ocean</a:t>
            </a:r>
            <a:r>
              <a:rPr lang="pt-BR" sz="2800" dirty="0"/>
              <a:t> </a:t>
            </a:r>
            <a:r>
              <a:rPr lang="pt-BR" sz="2800" dirty="0" err="1"/>
              <a:t>Drilling</a:t>
            </a:r>
            <a:r>
              <a:rPr lang="pt-BR" sz="2800" dirty="0"/>
              <a:t> Data  Doug </a:t>
            </a:r>
            <a:r>
              <a:rPr lang="pt-BR" sz="2800" dirty="0" err="1"/>
              <a:t>Fils</a:t>
            </a:r>
            <a:r>
              <a:rPr lang="pt-BR" sz="2800" dirty="0"/>
              <a:t> Consortium for </a:t>
            </a:r>
            <a:r>
              <a:rPr lang="pt-BR" sz="2800" dirty="0" err="1" smtClean="0"/>
              <a:t>Ocean</a:t>
            </a:r>
            <a:r>
              <a:rPr lang="pt-BR" sz="2800" dirty="0"/>
              <a:t> </a:t>
            </a:r>
            <a:r>
              <a:rPr lang="pt-BR" sz="2800" dirty="0" err="1" smtClean="0"/>
              <a:t>Leadership</a:t>
            </a:r>
            <a:endParaRPr lang="pt-BR" sz="2800" dirty="0"/>
          </a:p>
          <a:p>
            <a:pPr lvl="1">
              <a:spcBef>
                <a:spcPts val="2400"/>
              </a:spcBef>
            </a:pPr>
            <a:r>
              <a:rPr lang="pt-BR" sz="2800" dirty="0" err="1" smtClean="0"/>
              <a:t>June</a:t>
            </a:r>
            <a:r>
              <a:rPr lang="pt-BR" sz="2800" dirty="0"/>
              <a:t>: Data Management </a:t>
            </a:r>
            <a:r>
              <a:rPr lang="pt-BR" sz="2800" dirty="0" err="1"/>
              <a:t>Maturity</a:t>
            </a:r>
            <a:r>
              <a:rPr lang="pt-BR" sz="2800" dirty="0"/>
              <a:t> </a:t>
            </a:r>
            <a:r>
              <a:rPr lang="pt-BR" sz="2800" dirty="0" err="1"/>
              <a:t>Model</a:t>
            </a:r>
            <a:r>
              <a:rPr lang="pt-BR" sz="2800" dirty="0"/>
              <a:t> </a:t>
            </a:r>
            <a:r>
              <a:rPr lang="pt-BR" sz="2800" dirty="0" err="1"/>
              <a:t>June</a:t>
            </a:r>
            <a:r>
              <a:rPr lang="pt-BR" sz="2800" dirty="0"/>
              <a:t>- Harry Furukawa  </a:t>
            </a:r>
            <a:r>
              <a:rPr lang="pt-BR" sz="2800" dirty="0" smtClean="0"/>
              <a:t>AGU</a:t>
            </a:r>
            <a:endParaRPr lang="pt-BR" sz="2800" dirty="0"/>
          </a:p>
        </p:txBody>
      </p:sp>
    </p:spTree>
    <p:extLst>
      <p:ext uri="{BB962C8B-B14F-4D97-AF65-F5344CB8AC3E}">
        <p14:creationId xmlns:p14="http://schemas.microsoft.com/office/powerpoint/2010/main" val="176299030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Committee – </a:t>
            </a:r>
            <a:r>
              <a:rPr lang="en-US" sz="5400" b="1" dirty="0" err="1" smtClean="0">
                <a:solidFill>
                  <a:srgbClr val="1E4649"/>
                </a:solidFill>
                <a:latin typeface="Trebuchet MS" charset="0"/>
                <a:ea typeface="Trebuchet MS" charset="0"/>
                <a:cs typeface="Trebuchet MS" charset="0"/>
                <a:sym typeface="Trebuchet MS" charset="0"/>
              </a:rPr>
              <a:t>IT&amp;Interoperability</a:t>
            </a:r>
            <a:r>
              <a:rPr lang="en-US" sz="5400" b="1" dirty="0" smtClean="0">
                <a:solidFill>
                  <a:srgbClr val="1E4649"/>
                </a:solidFill>
                <a:latin typeface="Trebuchet MS" charset="0"/>
                <a:ea typeface="Trebuchet MS" charset="0"/>
                <a:cs typeface="Trebuchet MS" charset="0"/>
                <a:sym typeface="Trebuchet MS" charset="0"/>
              </a:rPr>
              <a:t> (Austin)</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pt-BR" sz="3200" dirty="0" smtClean="0"/>
              <a:t>IT </a:t>
            </a:r>
            <a:r>
              <a:rPr lang="pt-BR" sz="3200" dirty="0"/>
              <a:t>&amp; </a:t>
            </a:r>
            <a:r>
              <a:rPr lang="pt-BR" sz="3200" dirty="0" err="1"/>
              <a:t>I</a:t>
            </a:r>
            <a:r>
              <a:rPr lang="pt-BR" sz="3200" dirty="0"/>
              <a:t> </a:t>
            </a:r>
            <a:r>
              <a:rPr lang="pt-BR" sz="3200" dirty="0" err="1"/>
              <a:t>is</a:t>
            </a:r>
            <a:r>
              <a:rPr lang="pt-BR" sz="3200" dirty="0"/>
              <a:t> </a:t>
            </a:r>
            <a:r>
              <a:rPr lang="pt-BR" sz="3200" dirty="0" err="1"/>
              <a:t>hosting</a:t>
            </a:r>
            <a:r>
              <a:rPr lang="pt-BR" sz="3200" dirty="0"/>
              <a:t> </a:t>
            </a:r>
            <a:r>
              <a:rPr lang="pt-BR" sz="3200" dirty="0" err="1"/>
              <a:t>the</a:t>
            </a:r>
            <a:r>
              <a:rPr lang="pt-BR" sz="3200" dirty="0"/>
              <a:t> </a:t>
            </a:r>
            <a:r>
              <a:rPr lang="pt-BR" sz="3200" dirty="0" err="1"/>
              <a:t>Agile</a:t>
            </a:r>
            <a:r>
              <a:rPr lang="pt-BR" sz="3200" dirty="0"/>
              <a:t> </a:t>
            </a:r>
            <a:r>
              <a:rPr lang="pt-BR" sz="3200" dirty="0" err="1"/>
              <a:t>programing</a:t>
            </a:r>
            <a:r>
              <a:rPr lang="pt-BR" sz="3200" dirty="0"/>
              <a:t> workshop </a:t>
            </a:r>
            <a:r>
              <a:rPr lang="pt-BR" sz="3200" dirty="0" err="1"/>
              <a:t>at</a:t>
            </a:r>
            <a:r>
              <a:rPr lang="pt-BR" sz="3200" dirty="0"/>
              <a:t> </a:t>
            </a:r>
            <a:r>
              <a:rPr lang="pt-BR" sz="3200" dirty="0" err="1"/>
              <a:t>the</a:t>
            </a:r>
            <a:r>
              <a:rPr lang="pt-BR" sz="3200" dirty="0"/>
              <a:t> </a:t>
            </a:r>
            <a:r>
              <a:rPr lang="pt-BR" sz="3200" dirty="0" err="1"/>
              <a:t>summer</a:t>
            </a:r>
            <a:r>
              <a:rPr lang="pt-BR" sz="3200" dirty="0"/>
              <a:t> meeting.</a:t>
            </a:r>
          </a:p>
          <a:p>
            <a:r>
              <a:rPr lang="pt-BR" sz="3200" dirty="0" err="1"/>
              <a:t>We</a:t>
            </a:r>
            <a:r>
              <a:rPr lang="pt-BR" sz="3200" dirty="0"/>
              <a:t> are </a:t>
            </a:r>
            <a:r>
              <a:rPr lang="pt-BR" sz="3200" dirty="0" err="1"/>
              <a:t>constantly</a:t>
            </a:r>
            <a:r>
              <a:rPr lang="pt-BR" sz="3200" dirty="0"/>
              <a:t> </a:t>
            </a:r>
            <a:r>
              <a:rPr lang="pt-BR" sz="3200" dirty="0" err="1"/>
              <a:t>on</a:t>
            </a:r>
            <a:r>
              <a:rPr lang="pt-BR" sz="3200" dirty="0"/>
              <a:t> </a:t>
            </a:r>
            <a:r>
              <a:rPr lang="pt-BR" sz="3200" dirty="0" err="1"/>
              <a:t>the</a:t>
            </a:r>
            <a:r>
              <a:rPr lang="pt-BR" sz="3200" dirty="0"/>
              <a:t> </a:t>
            </a:r>
            <a:r>
              <a:rPr lang="pt-BR" sz="3200" dirty="0" err="1"/>
              <a:t>lookout</a:t>
            </a:r>
            <a:r>
              <a:rPr lang="pt-BR" sz="3200" dirty="0"/>
              <a:t> for </a:t>
            </a:r>
            <a:r>
              <a:rPr lang="pt-BR" sz="3200" dirty="0" err="1"/>
              <a:t>presenters</a:t>
            </a:r>
            <a:r>
              <a:rPr lang="pt-BR" sz="3200" dirty="0"/>
              <a:t> </a:t>
            </a:r>
            <a:r>
              <a:rPr lang="pt-BR" sz="3200" dirty="0" err="1"/>
              <a:t>that</a:t>
            </a:r>
            <a:r>
              <a:rPr lang="pt-BR" sz="3200" dirty="0"/>
              <a:t> </a:t>
            </a:r>
            <a:r>
              <a:rPr lang="pt-BR" sz="3200" dirty="0" err="1"/>
              <a:t>would</a:t>
            </a:r>
            <a:r>
              <a:rPr lang="pt-BR" sz="3200" dirty="0"/>
              <a:t> </a:t>
            </a:r>
            <a:r>
              <a:rPr lang="pt-BR" sz="3200" dirty="0" err="1"/>
              <a:t>like</a:t>
            </a:r>
            <a:r>
              <a:rPr lang="pt-BR" sz="3200" dirty="0"/>
              <a:t> </a:t>
            </a:r>
            <a:r>
              <a:rPr lang="pt-BR" sz="3200" dirty="0" err="1" smtClean="0"/>
              <a:t>to</a:t>
            </a:r>
            <a:r>
              <a:rPr lang="pt-BR" sz="3200" dirty="0"/>
              <a:t> </a:t>
            </a:r>
            <a:r>
              <a:rPr lang="pt-BR" sz="3200" dirty="0" err="1" smtClean="0"/>
              <a:t>share</a:t>
            </a:r>
            <a:r>
              <a:rPr lang="pt-BR" sz="3200" dirty="0" smtClean="0"/>
              <a:t> </a:t>
            </a:r>
            <a:r>
              <a:rPr lang="pt-BR" sz="3200" dirty="0" err="1"/>
              <a:t>their</a:t>
            </a:r>
            <a:r>
              <a:rPr lang="pt-BR" sz="3200" dirty="0"/>
              <a:t> </a:t>
            </a:r>
            <a:r>
              <a:rPr lang="pt-BR" sz="3200" dirty="0" err="1"/>
              <a:t>challenges</a:t>
            </a:r>
            <a:r>
              <a:rPr lang="pt-BR" sz="3200" dirty="0"/>
              <a:t> </a:t>
            </a:r>
            <a:r>
              <a:rPr lang="pt-BR" sz="3200" dirty="0" err="1"/>
              <a:t>and</a:t>
            </a:r>
            <a:r>
              <a:rPr lang="pt-BR" sz="3200" dirty="0"/>
              <a:t> </a:t>
            </a:r>
            <a:r>
              <a:rPr lang="pt-BR" sz="3200" dirty="0" err="1"/>
              <a:t>solutions</a:t>
            </a:r>
            <a:r>
              <a:rPr lang="pt-BR" sz="3200" dirty="0"/>
              <a:t> for </a:t>
            </a:r>
            <a:r>
              <a:rPr lang="pt-BR" sz="3200" dirty="0" err="1"/>
              <a:t>solving</a:t>
            </a:r>
            <a:r>
              <a:rPr lang="pt-BR" sz="3200" dirty="0"/>
              <a:t> data </a:t>
            </a:r>
            <a:r>
              <a:rPr lang="pt-BR" sz="3200" dirty="0" err="1" smtClean="0"/>
              <a:t>interoperability</a:t>
            </a:r>
            <a:r>
              <a:rPr lang="pt-BR" sz="3200" dirty="0"/>
              <a:t> </a:t>
            </a:r>
            <a:r>
              <a:rPr lang="pt-BR" sz="3200" dirty="0" err="1" smtClean="0"/>
              <a:t>challenges</a:t>
            </a:r>
            <a:r>
              <a:rPr lang="pt-BR" sz="3200" dirty="0" smtClean="0"/>
              <a:t> </a:t>
            </a:r>
            <a:r>
              <a:rPr lang="pt-BR" sz="3200" dirty="0"/>
              <a:t>in a </a:t>
            </a:r>
            <a:r>
              <a:rPr lang="pt-BR" sz="3200" dirty="0" err="1"/>
              <a:t>upcoming</a:t>
            </a:r>
            <a:r>
              <a:rPr lang="pt-BR" sz="3200" dirty="0"/>
              <a:t> </a:t>
            </a:r>
            <a:r>
              <a:rPr lang="pt-BR" sz="3200" dirty="0" err="1"/>
              <a:t>Rant</a:t>
            </a:r>
            <a:r>
              <a:rPr lang="pt-BR" sz="3200" dirty="0"/>
              <a:t> </a:t>
            </a:r>
            <a:r>
              <a:rPr lang="pt-BR" sz="3200" dirty="0" err="1"/>
              <a:t>and</a:t>
            </a:r>
            <a:r>
              <a:rPr lang="pt-BR" sz="3200" dirty="0"/>
              <a:t> </a:t>
            </a:r>
            <a:r>
              <a:rPr lang="pt-BR" sz="3200" dirty="0" err="1"/>
              <a:t>Rave</a:t>
            </a:r>
            <a:r>
              <a:rPr lang="pt-BR" sz="3200" dirty="0" smtClean="0"/>
              <a:t>.</a:t>
            </a:r>
            <a:endParaRPr lang="pt-BR" sz="3200" dirty="0"/>
          </a:p>
          <a:p>
            <a:r>
              <a:rPr lang="pt-BR" sz="3200" dirty="0" err="1"/>
              <a:t>To</a:t>
            </a:r>
            <a:r>
              <a:rPr lang="pt-BR" sz="3200" dirty="0"/>
              <a:t> </a:t>
            </a:r>
            <a:r>
              <a:rPr lang="pt-BR" sz="3200" dirty="0" err="1"/>
              <a:t>participate</a:t>
            </a:r>
            <a:r>
              <a:rPr lang="pt-BR" sz="3200" dirty="0"/>
              <a:t> </a:t>
            </a:r>
            <a:r>
              <a:rPr lang="pt-BR" sz="3200" dirty="0" err="1"/>
              <a:t>join</a:t>
            </a:r>
            <a:r>
              <a:rPr lang="pt-BR" sz="3200" dirty="0"/>
              <a:t> </a:t>
            </a:r>
            <a:r>
              <a:rPr lang="pt-BR" sz="3200" dirty="0" err="1"/>
              <a:t>the</a:t>
            </a:r>
            <a:r>
              <a:rPr lang="pt-BR" sz="3200" dirty="0"/>
              <a:t> </a:t>
            </a:r>
            <a:r>
              <a:rPr lang="pt-BR" sz="3200" dirty="0" err="1"/>
              <a:t>email</a:t>
            </a:r>
            <a:r>
              <a:rPr lang="pt-BR" sz="3200" dirty="0"/>
              <a:t> </a:t>
            </a:r>
            <a:r>
              <a:rPr lang="pt-BR" sz="3200" dirty="0" err="1"/>
              <a:t>list</a:t>
            </a:r>
            <a:r>
              <a:rPr lang="pt-BR" sz="3200" dirty="0"/>
              <a:t>:  </a:t>
            </a:r>
            <a:r>
              <a:rPr lang="pt-BR" sz="3200" u="sng" dirty="0">
                <a:hlinkClick r:id="rId2"/>
              </a:rPr>
              <a:t>esip-interoperability@</a:t>
            </a:r>
            <a:r>
              <a:rPr lang="pt-BR" sz="3200" u="sng" dirty="0" smtClean="0">
                <a:hlinkClick r:id="rId2"/>
              </a:rPr>
              <a:t>rtpnet.org </a:t>
            </a:r>
            <a:endParaRPr lang="pt-BR" sz="3200" u="sng" dirty="0">
              <a:hlinkClick r:id="rId2"/>
            </a:endParaRPr>
          </a:p>
        </p:txBody>
      </p:sp>
    </p:spTree>
    <p:extLst>
      <p:ext uri="{BB962C8B-B14F-4D97-AF65-F5344CB8AC3E}">
        <p14:creationId xmlns:p14="http://schemas.microsoft.com/office/powerpoint/2010/main" val="218828246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Committee – Education (Johnson)</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smtClean="0"/>
              <a:t>Coming</a:t>
            </a:r>
            <a:endParaRPr lang="en-US" sz="3200" dirty="0"/>
          </a:p>
          <a:p>
            <a:r>
              <a:rPr lang="en-US" sz="3200" dirty="0" smtClean="0"/>
              <a:t>Contact leads</a:t>
            </a:r>
            <a:r>
              <a:rPr lang="en-US" sz="3200" dirty="0"/>
              <a:t>,  go to our wiki page. </a:t>
            </a:r>
          </a:p>
        </p:txBody>
      </p:sp>
    </p:spTree>
    <p:extLst>
      <p:ext uri="{BB962C8B-B14F-4D97-AF65-F5344CB8AC3E}">
        <p14:creationId xmlns:p14="http://schemas.microsoft.com/office/powerpoint/2010/main" val="424035465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C</a:t>
            </a:r>
            <a:r>
              <a:rPr lang="en-US" sz="5400" b="1" dirty="0" smtClean="0">
                <a:solidFill>
                  <a:srgbClr val="1E4649"/>
                </a:solidFill>
                <a:latin typeface="Trebuchet MS" charset="0"/>
                <a:ea typeface="Trebuchet MS" charset="0"/>
                <a:cs typeface="Trebuchet MS" charset="0"/>
                <a:sym typeface="Trebuchet MS" charset="0"/>
              </a:rPr>
              <a:t>luster related to this meeting – science software (</a:t>
            </a:r>
            <a:r>
              <a:rPr lang="en-US" sz="5400" b="1" dirty="0" err="1" smtClean="0">
                <a:solidFill>
                  <a:srgbClr val="1E4649"/>
                </a:solidFill>
                <a:latin typeface="Trebuchet MS" charset="0"/>
                <a:ea typeface="Trebuchet MS" charset="0"/>
                <a:cs typeface="Trebuchet MS" charset="0"/>
                <a:sym typeface="Trebuchet MS" charset="0"/>
              </a:rPr>
              <a:t>Lenhardt</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649288" y="2359025"/>
            <a:ext cx="11704637" cy="6883400"/>
          </a:xfrm>
        </p:spPr>
        <p:txBody>
          <a:bodyPr lIns="126435" tIns="126435" rIns="126435" bIns="126435" anchor="t"/>
          <a:lstStyle/>
          <a:p>
            <a:pPr defTabSz="1300163" eaLnBrk="1">
              <a:spcBef>
                <a:spcPct val="0"/>
              </a:spcBef>
              <a:buSzTx/>
            </a:pPr>
            <a:r>
              <a:rPr lang="en-US" sz="3600" dirty="0">
                <a:solidFill>
                  <a:srgbClr val="1E4649"/>
                </a:solidFill>
                <a:latin typeface="Trebuchet MS" charset="0"/>
                <a:ea typeface="Trebuchet MS" charset="0"/>
                <a:cs typeface="Trebuchet MS" charset="0"/>
                <a:sym typeface="Trebuchet MS" charset="0"/>
              </a:rPr>
              <a:t>Formed and has had sessions at three most recent ESIP meetings</a:t>
            </a:r>
          </a:p>
          <a:p>
            <a:pPr defTabSz="1300163" eaLnBrk="1">
              <a:spcBef>
                <a:spcPct val="0"/>
              </a:spcBef>
              <a:buSzTx/>
            </a:pPr>
            <a:r>
              <a:rPr lang="en-US" sz="3600" dirty="0">
                <a:solidFill>
                  <a:srgbClr val="1E4649"/>
                </a:solidFill>
                <a:latin typeface="Trebuchet MS" charset="0"/>
                <a:ea typeface="Trebuchet MS" charset="0"/>
                <a:cs typeface="Trebuchet MS" charset="0"/>
                <a:sym typeface="Trebuchet MS" charset="0"/>
              </a:rPr>
              <a:t>Helped to provide inputs for summer meeting focus on sustainable software</a:t>
            </a:r>
          </a:p>
          <a:p>
            <a:pPr defTabSz="1300163" eaLnBrk="1">
              <a:spcBef>
                <a:spcPct val="0"/>
              </a:spcBef>
              <a:buSzTx/>
            </a:pPr>
            <a:r>
              <a:rPr lang="en-US" sz="3600" dirty="0">
                <a:solidFill>
                  <a:srgbClr val="1E4649"/>
                </a:solidFill>
                <a:latin typeface="Trebuchet MS" charset="0"/>
                <a:ea typeface="Trebuchet MS" charset="0"/>
                <a:cs typeface="Trebuchet MS" charset="0"/>
                <a:sym typeface="Trebuchet MS" charset="0"/>
              </a:rPr>
              <a:t>Cluster has had interactions w/AGU through participating in ESSI sessions</a:t>
            </a:r>
          </a:p>
          <a:p>
            <a:pPr defTabSz="1300163" eaLnBrk="1">
              <a:spcBef>
                <a:spcPct val="0"/>
              </a:spcBef>
              <a:buSzTx/>
            </a:pPr>
            <a:r>
              <a:rPr lang="en-US" sz="3600" dirty="0">
                <a:solidFill>
                  <a:srgbClr val="1E4649"/>
                </a:solidFill>
                <a:latin typeface="Trebuchet MS" charset="0"/>
                <a:ea typeface="Trebuchet MS" charset="0"/>
                <a:cs typeface="Trebuchet MS" charset="0"/>
                <a:sym typeface="Trebuchet MS" charset="0"/>
              </a:rPr>
              <a:t>Multiple (?) sessions accepted for AGU Fall 2014 meeting coming from ESIP-</a:t>
            </a:r>
            <a:r>
              <a:rPr lang="en-US" sz="3600" dirty="0" err="1">
                <a:solidFill>
                  <a:srgbClr val="1E4649"/>
                </a:solidFill>
                <a:latin typeface="Trebuchet MS" charset="0"/>
                <a:ea typeface="Trebuchet MS" charset="0"/>
                <a:cs typeface="Trebuchet MS" charset="0"/>
                <a:sym typeface="Trebuchet MS" charset="0"/>
              </a:rPr>
              <a:t>ers</a:t>
            </a:r>
            <a:r>
              <a:rPr lang="en-US" sz="3600" dirty="0">
                <a:solidFill>
                  <a:srgbClr val="1E4649"/>
                </a:solidFill>
                <a:latin typeface="Trebuchet MS" charset="0"/>
                <a:ea typeface="Trebuchet MS" charset="0"/>
                <a:cs typeface="Trebuchet MS" charset="0"/>
                <a:sym typeface="Trebuchet MS" charset="0"/>
              </a:rPr>
              <a:t> on this topic</a:t>
            </a:r>
          </a:p>
          <a:p>
            <a:pPr defTabSz="1300163" eaLnBrk="1">
              <a:spcBef>
                <a:spcPct val="0"/>
              </a:spcBef>
              <a:buSzTx/>
            </a:pPr>
            <a:r>
              <a:rPr lang="en-US" sz="3600" dirty="0">
                <a:solidFill>
                  <a:srgbClr val="1E4649"/>
                </a:solidFill>
                <a:latin typeface="Trebuchet MS" charset="0"/>
                <a:ea typeface="Trebuchet MS" charset="0"/>
                <a:cs typeface="Trebuchet MS" charset="0"/>
                <a:sym typeface="Trebuchet MS" charset="0"/>
              </a:rPr>
              <a:t>Cluster has monthly </a:t>
            </a:r>
            <a:r>
              <a:rPr lang="en-US" sz="3600" dirty="0" err="1">
                <a:solidFill>
                  <a:srgbClr val="1E4649"/>
                </a:solidFill>
                <a:latin typeface="Trebuchet MS" charset="0"/>
                <a:ea typeface="Trebuchet MS" charset="0"/>
                <a:cs typeface="Trebuchet MS" charset="0"/>
                <a:sym typeface="Trebuchet MS" charset="0"/>
              </a:rPr>
              <a:t>telecons</a:t>
            </a:r>
            <a:r>
              <a:rPr lang="en-US" sz="3600" dirty="0">
                <a:solidFill>
                  <a:srgbClr val="1E4649"/>
                </a:solidFill>
                <a:latin typeface="Trebuchet MS" charset="0"/>
                <a:ea typeface="Trebuchet MS" charset="0"/>
                <a:cs typeface="Trebuchet MS" charset="0"/>
                <a:sym typeface="Trebuchet MS" charset="0"/>
              </a:rPr>
              <a:t>; activities documented on ESIP wiki</a:t>
            </a:r>
          </a:p>
          <a:p>
            <a:pPr defTabSz="1300163" eaLnBrk="1">
              <a:spcBef>
                <a:spcPct val="0"/>
              </a:spcBef>
              <a:buSzTx/>
            </a:pPr>
            <a:r>
              <a:rPr lang="en-US" sz="3600" dirty="0">
                <a:solidFill>
                  <a:srgbClr val="1E4649"/>
                </a:solidFill>
                <a:latin typeface="Trebuchet MS" charset="0"/>
                <a:ea typeface="Trebuchet MS" charset="0"/>
                <a:cs typeface="Trebuchet MS" charset="0"/>
                <a:sym typeface="Trebuchet MS" charset="0"/>
              </a:rPr>
              <a:t>Goal to have more concrete work plan coming out of the summer meeting</a:t>
            </a:r>
            <a:endParaRPr lang="en-US" sz="3600" i="1" dirty="0">
              <a:solidFill>
                <a:srgbClr val="1E4649"/>
              </a:solidFill>
              <a:latin typeface="Trebuchet MS" charset="0"/>
              <a:ea typeface="Trebuchet MS" charset="0"/>
              <a:cs typeface="Trebuchet MS" charset="0"/>
              <a:sym typeface="Trebuchet MS" charset="0"/>
            </a:endParaRPr>
          </a:p>
        </p:txBody>
      </p:sp>
      <p:pic>
        <p:nvPicPr>
          <p:cNvPr id="15" name="Picture 14" descr="ESIP Logo.jpg"/>
          <p:cNvPicPr>
            <a:picLocks noChangeAspect="1"/>
          </p:cNvPicPr>
          <p:nvPr/>
        </p:nvPicPr>
        <p:blipFill>
          <a:blip r:embed="rId2">
            <a:alphaModFix/>
          </a:blip>
          <a:stretch>
            <a:fillRect/>
          </a:stretch>
        </p:blipFill>
        <p:spPr>
          <a:xfrm>
            <a:off x="8458778" y="8585200"/>
            <a:ext cx="4546022" cy="1143000"/>
          </a:xfrm>
          <a:prstGeom prst="rect">
            <a:avLst/>
          </a:prstGeom>
        </p:spPr>
      </p:pic>
    </p:spTree>
    <p:extLst>
      <p:ext uri="{BB962C8B-B14F-4D97-AF65-F5344CB8AC3E}">
        <p14:creationId xmlns:p14="http://schemas.microsoft.com/office/powerpoint/2010/main" val="274883515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C</a:t>
            </a:r>
            <a:r>
              <a:rPr lang="en-US" sz="5400" b="1" dirty="0" smtClean="0">
                <a:solidFill>
                  <a:srgbClr val="1E4649"/>
                </a:solidFill>
                <a:latin typeface="Trebuchet MS" charset="0"/>
                <a:ea typeface="Trebuchet MS" charset="0"/>
                <a:cs typeface="Trebuchet MS" charset="0"/>
                <a:sym typeface="Trebuchet MS" charset="0"/>
              </a:rPr>
              <a:t>luster related to this meeting – data science analytics (</a:t>
            </a:r>
            <a:r>
              <a:rPr lang="en-US" sz="5400" b="1" dirty="0" err="1" smtClean="0">
                <a:solidFill>
                  <a:srgbClr val="1E4649"/>
                </a:solidFill>
                <a:latin typeface="Trebuchet MS" charset="0"/>
                <a:ea typeface="Trebuchet MS" charset="0"/>
                <a:cs typeface="Trebuchet MS" charset="0"/>
                <a:sym typeface="Trebuchet MS" charset="0"/>
              </a:rPr>
              <a:t>Kempler</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649288" y="2359025"/>
            <a:ext cx="11704637" cy="6883400"/>
          </a:xfrm>
        </p:spPr>
        <p:txBody>
          <a:bodyPr lIns="126435" tIns="126435" rIns="126435" bIns="126435" anchor="t"/>
          <a:lstStyle/>
          <a:p>
            <a:r>
              <a:rPr lang="en-US" sz="3600" dirty="0" smtClean="0"/>
              <a:t>Exploring </a:t>
            </a:r>
            <a:r>
              <a:rPr lang="en-US" sz="3600" dirty="0"/>
              <a:t>a relatively new facet of Information Science, the Earth Science Data Analytics (ESDA) spent the better part of 5 </a:t>
            </a:r>
            <a:r>
              <a:rPr lang="en-US" sz="3600" dirty="0" err="1"/>
              <a:t>telecons</a:t>
            </a:r>
            <a:r>
              <a:rPr lang="en-US" sz="3600" dirty="0"/>
              <a:t>, in it's first 5 months, deciphering what Data Analytics, and the role of the Data Scientist, means, through the expertise of 7 guest presenters (and counting), the creation and population of the Data Analytics Use Case matrix (10 use cases and counting), and the gathering of available/promising data analytics tools/techniques (11 and counting</a:t>
            </a:r>
            <a:r>
              <a:rPr lang="en-US" sz="3600" dirty="0" smtClean="0"/>
              <a:t>)</a:t>
            </a:r>
            <a:endParaRPr lang="en-US" sz="3600" dirty="0"/>
          </a:p>
        </p:txBody>
      </p:sp>
      <p:pic>
        <p:nvPicPr>
          <p:cNvPr id="15" name="Picture 14" descr="ESIP Logo.jpg"/>
          <p:cNvPicPr>
            <a:picLocks noChangeAspect="1"/>
          </p:cNvPicPr>
          <p:nvPr/>
        </p:nvPicPr>
        <p:blipFill>
          <a:blip r:embed="rId2">
            <a:alphaModFix/>
          </a:blip>
          <a:stretch>
            <a:fillRect/>
          </a:stretch>
        </p:blipFill>
        <p:spPr>
          <a:xfrm>
            <a:off x="8458778" y="8585200"/>
            <a:ext cx="4546022" cy="1143000"/>
          </a:xfrm>
          <a:prstGeom prst="rect">
            <a:avLst/>
          </a:prstGeom>
        </p:spPr>
      </p:pic>
    </p:spTree>
    <p:extLst>
      <p:ext uri="{BB962C8B-B14F-4D97-AF65-F5344CB8AC3E}">
        <p14:creationId xmlns:p14="http://schemas.microsoft.com/office/powerpoint/2010/main" val="97144852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18437" name="Rectangle 5"/>
          <p:cNvSpPr>
            <a:spLocks noGrp="1" noChangeArrowheads="1"/>
          </p:cNvSpPr>
          <p:nvPr>
            <p:ph type="title"/>
          </p:nvPr>
        </p:nvSpPr>
        <p:spPr>
          <a:xfrm>
            <a:off x="649288" y="390525"/>
            <a:ext cx="11704637" cy="828675"/>
          </a:xfrm>
        </p:spPr>
        <p:txBody>
          <a:bodyPr lIns="126435" tIns="126435" rIns="126435" bIns="126435" anchor="b"/>
          <a:lstStyle/>
          <a:p>
            <a:pPr algn="l" defTabSz="1300163" eaLnBrk="1"/>
            <a:r>
              <a:rPr lang="en-US" sz="5600" b="1" dirty="0" smtClean="0">
                <a:solidFill>
                  <a:srgbClr val="1E4649"/>
                </a:solidFill>
                <a:latin typeface="Trebuchet MS" charset="0"/>
                <a:ea typeface="Trebuchet MS" charset="0"/>
                <a:cs typeface="Trebuchet MS" charset="0"/>
                <a:sym typeface="Trebuchet MS" charset="0"/>
              </a:rPr>
              <a:t>ESIP Community</a:t>
            </a:r>
            <a:endParaRPr lang="en-US" dirty="0" smtClean="0">
              <a:solidFill>
                <a:srgbClr val="1E4649"/>
              </a:solidFill>
            </a:endParaRPr>
          </a:p>
        </p:txBody>
      </p:sp>
      <p:cxnSp>
        <p:nvCxnSpPr>
          <p:cNvPr id="18438" name="Straight Arrow Connector 31"/>
          <p:cNvCxnSpPr>
            <a:cxnSpLocks noChangeShapeType="1"/>
          </p:cNvCxnSpPr>
          <p:nvPr/>
        </p:nvCxnSpPr>
        <p:spPr bwMode="auto">
          <a:xfrm rot="16200000" flipH="1">
            <a:off x="-241300" y="4686300"/>
            <a:ext cx="4191000" cy="457200"/>
          </a:xfrm>
          <a:prstGeom prst="straightConnector1">
            <a:avLst/>
          </a:prstGeom>
          <a:noFill/>
          <a:ln w="12700">
            <a:noFill/>
            <a:miter lim="0"/>
            <a:headEnd type="arrow" w="med" len="med"/>
            <a:tailEnd type="arrow" w="med" len="med"/>
          </a:ln>
        </p:spPr>
      </p:cxnSp>
      <p:sp>
        <p:nvSpPr>
          <p:cNvPr id="10" name="TextBox 9"/>
          <p:cNvSpPr txBox="1"/>
          <p:nvPr/>
        </p:nvSpPr>
        <p:spPr bwMode="auto">
          <a:xfrm>
            <a:off x="4691063" y="2609850"/>
            <a:ext cx="2878137" cy="1200150"/>
          </a:xfrm>
          <a:prstGeom prst="rect">
            <a:avLst/>
          </a:prstGeom>
          <a:noFill/>
        </p:spPr>
        <p:txBody>
          <a:bodyPr>
            <a:spAutoFit/>
          </a:bodyPr>
          <a:lstStyle/>
          <a:p>
            <a:pPr marL="420688" indent="-403225" defTabSz="1300163">
              <a:buClr>
                <a:schemeClr val="accent6"/>
              </a:buClr>
              <a:defRPr/>
            </a:pPr>
            <a:r>
              <a:rPr lang="en-US" dirty="0">
                <a:solidFill>
                  <a:srgbClr val="1E4649"/>
                </a:solidFill>
                <a:latin typeface="Trebuchet MS" charset="0"/>
                <a:ea typeface="Trebuchet MS" charset="0"/>
                <a:cs typeface="Trebuchet MS" charset="0"/>
                <a:sym typeface="Trebuchet MS" charset="0"/>
              </a:rPr>
              <a:t>Data Providers</a:t>
            </a:r>
          </a:p>
        </p:txBody>
      </p:sp>
      <p:sp>
        <p:nvSpPr>
          <p:cNvPr id="18440" name="TextBox 10"/>
          <p:cNvSpPr txBox="1">
            <a:spLocks noChangeArrowheads="1"/>
          </p:cNvSpPr>
          <p:nvPr/>
        </p:nvSpPr>
        <p:spPr bwMode="auto">
          <a:xfrm>
            <a:off x="1778000" y="4191000"/>
            <a:ext cx="2876550" cy="1201738"/>
          </a:xfrm>
          <a:prstGeom prst="rect">
            <a:avLst/>
          </a:prstGeom>
          <a:noFill/>
          <a:ln w="9525">
            <a:noFill/>
            <a:miter lim="800000"/>
            <a:headEnd/>
            <a:tailEnd/>
          </a:ln>
        </p:spPr>
        <p:txBody>
          <a:bodyPr>
            <a:prstTxWarp prst="textNoShape">
              <a:avLst/>
            </a:prstTxWarp>
            <a:spAutoFit/>
          </a:bodyPr>
          <a:lstStyle/>
          <a:p>
            <a:pPr marL="420688" indent="-403225" defTabSz="1300163">
              <a:buClr>
                <a:srgbClr val="2D2D8A"/>
              </a:buClr>
            </a:pPr>
            <a:r>
              <a:rPr lang="en-US" dirty="0">
                <a:solidFill>
                  <a:srgbClr val="1E4649"/>
                </a:solidFill>
                <a:latin typeface="Trebuchet MS" charset="0"/>
                <a:ea typeface="Trebuchet MS" charset="0"/>
                <a:cs typeface="Trebuchet MS" charset="0"/>
                <a:sym typeface="Trebuchet MS" charset="0"/>
              </a:rPr>
              <a:t>Data Archives</a:t>
            </a:r>
          </a:p>
        </p:txBody>
      </p:sp>
      <p:sp>
        <p:nvSpPr>
          <p:cNvPr id="12" name="TextBox 11"/>
          <p:cNvSpPr txBox="1"/>
          <p:nvPr/>
        </p:nvSpPr>
        <p:spPr bwMode="auto">
          <a:xfrm>
            <a:off x="4168775" y="6329363"/>
            <a:ext cx="2876550" cy="1755775"/>
          </a:xfrm>
          <a:prstGeom prst="rect">
            <a:avLst/>
          </a:prstGeom>
          <a:noFill/>
        </p:spPr>
        <p:txBody>
          <a:bodyPr>
            <a:spAutoFit/>
          </a:bodyPr>
          <a:lstStyle/>
          <a:p>
            <a:pPr marL="420688" indent="-403225" defTabSz="1300163">
              <a:buClr>
                <a:schemeClr val="accent6"/>
              </a:buClr>
              <a:defRPr/>
            </a:pPr>
            <a:r>
              <a:rPr lang="en-US" dirty="0">
                <a:solidFill>
                  <a:srgbClr val="1E4649"/>
                </a:solidFill>
                <a:latin typeface="Trebuchet MS" charset="0"/>
                <a:ea typeface="Trebuchet MS" charset="0"/>
                <a:cs typeface="Trebuchet MS" charset="0"/>
                <a:sym typeface="Trebuchet MS" charset="0"/>
              </a:rPr>
              <a:t>Tool &amp; System</a:t>
            </a:r>
          </a:p>
          <a:p>
            <a:pPr marL="420688" indent="-403225" defTabSz="1300163">
              <a:buClr>
                <a:schemeClr val="accent6"/>
              </a:buClr>
              <a:defRPr/>
            </a:pPr>
            <a:r>
              <a:rPr lang="en-US" dirty="0">
                <a:solidFill>
                  <a:srgbClr val="1E4649"/>
                </a:solidFill>
                <a:latin typeface="Trebuchet MS" charset="0"/>
                <a:ea typeface="Trebuchet MS" charset="0"/>
                <a:cs typeface="Trebuchet MS" charset="0"/>
                <a:sym typeface="Trebuchet MS" charset="0"/>
              </a:rPr>
              <a:t>Developers</a:t>
            </a:r>
          </a:p>
        </p:txBody>
      </p:sp>
      <p:sp>
        <p:nvSpPr>
          <p:cNvPr id="13" name="TextBox 12"/>
          <p:cNvSpPr txBox="1"/>
          <p:nvPr/>
        </p:nvSpPr>
        <p:spPr bwMode="auto">
          <a:xfrm>
            <a:off x="7715250" y="5410200"/>
            <a:ext cx="2876550" cy="1200150"/>
          </a:xfrm>
          <a:prstGeom prst="rect">
            <a:avLst/>
          </a:prstGeom>
          <a:noFill/>
        </p:spPr>
        <p:txBody>
          <a:bodyPr>
            <a:spAutoFit/>
          </a:bodyPr>
          <a:lstStyle/>
          <a:p>
            <a:pPr marL="420688" indent="-403225" defTabSz="1300163">
              <a:buClr>
                <a:schemeClr val="accent6"/>
              </a:buClr>
              <a:defRPr/>
            </a:pPr>
            <a:r>
              <a:rPr lang="en-US" dirty="0">
                <a:solidFill>
                  <a:srgbClr val="1E4649"/>
                </a:solidFill>
                <a:latin typeface="Trebuchet MS" charset="0"/>
                <a:ea typeface="Trebuchet MS" charset="0"/>
                <a:cs typeface="Trebuchet MS" charset="0"/>
                <a:sym typeface="Trebuchet MS" charset="0"/>
              </a:rPr>
              <a:t>Application</a:t>
            </a:r>
          </a:p>
          <a:p>
            <a:pPr marL="420688" indent="-403225" defTabSz="1300163">
              <a:buClr>
                <a:schemeClr val="accent6"/>
              </a:buClr>
              <a:defRPr/>
            </a:pPr>
            <a:r>
              <a:rPr lang="en-US" dirty="0">
                <a:solidFill>
                  <a:srgbClr val="1E4649"/>
                </a:solidFill>
                <a:latin typeface="Trebuchet MS" charset="0"/>
                <a:ea typeface="Trebuchet MS" charset="0"/>
                <a:cs typeface="Trebuchet MS" charset="0"/>
                <a:sym typeface="Trebuchet MS" charset="0"/>
              </a:rPr>
              <a:t>Developers</a:t>
            </a:r>
          </a:p>
        </p:txBody>
      </p:sp>
      <p:sp>
        <p:nvSpPr>
          <p:cNvPr id="14" name="TextBox 13"/>
          <p:cNvSpPr txBox="1"/>
          <p:nvPr/>
        </p:nvSpPr>
        <p:spPr bwMode="auto">
          <a:xfrm>
            <a:off x="7915275" y="3784600"/>
            <a:ext cx="2878138" cy="646113"/>
          </a:xfrm>
          <a:prstGeom prst="rect">
            <a:avLst/>
          </a:prstGeom>
          <a:noFill/>
        </p:spPr>
        <p:txBody>
          <a:bodyPr>
            <a:spAutoFit/>
          </a:bodyPr>
          <a:lstStyle/>
          <a:p>
            <a:pPr marL="420688" indent="-403225" defTabSz="1300163">
              <a:buClr>
                <a:schemeClr val="accent6"/>
              </a:buClr>
              <a:defRPr/>
            </a:pPr>
            <a:r>
              <a:rPr lang="en-US" dirty="0">
                <a:solidFill>
                  <a:srgbClr val="1E4649"/>
                </a:solidFill>
                <a:latin typeface="Trebuchet MS" charset="0"/>
                <a:ea typeface="Trebuchet MS" charset="0"/>
                <a:cs typeface="Trebuchet MS" charset="0"/>
                <a:sym typeface="Trebuchet MS" charset="0"/>
              </a:rPr>
              <a:t>Users</a:t>
            </a:r>
          </a:p>
        </p:txBody>
      </p:sp>
      <p:grpSp>
        <p:nvGrpSpPr>
          <p:cNvPr id="18444" name="Group 42"/>
          <p:cNvGrpSpPr>
            <a:grpSpLocks/>
          </p:cNvGrpSpPr>
          <p:nvPr/>
        </p:nvGrpSpPr>
        <p:grpSpPr bwMode="auto">
          <a:xfrm rot="586246">
            <a:off x="2201863" y="1817688"/>
            <a:ext cx="2116137" cy="5180012"/>
            <a:chOff x="558800" y="2019300"/>
            <a:chExt cx="2409148" cy="6667500"/>
          </a:xfrm>
        </p:grpSpPr>
        <p:sp>
          <p:nvSpPr>
            <p:cNvPr id="18470" name="Curved Right Arrow 37"/>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71" name="Isosceles Triangle 40"/>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45" name="Group 43"/>
          <p:cNvGrpSpPr>
            <a:grpSpLocks/>
          </p:cNvGrpSpPr>
          <p:nvPr/>
        </p:nvGrpSpPr>
        <p:grpSpPr bwMode="auto">
          <a:xfrm rot="8032200">
            <a:off x="8197851" y="644525"/>
            <a:ext cx="2114550" cy="5178425"/>
            <a:chOff x="558800" y="2019300"/>
            <a:chExt cx="2409148" cy="6667500"/>
          </a:xfrm>
        </p:grpSpPr>
        <p:sp>
          <p:nvSpPr>
            <p:cNvPr id="18468" name="Curved Right Arrow 44"/>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9" name="Isosceles Triangle 45"/>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46" name="Group 46"/>
          <p:cNvGrpSpPr>
            <a:grpSpLocks/>
          </p:cNvGrpSpPr>
          <p:nvPr/>
        </p:nvGrpSpPr>
        <p:grpSpPr bwMode="auto">
          <a:xfrm rot="-3173135">
            <a:off x="3588543" y="4771232"/>
            <a:ext cx="1871663" cy="5854700"/>
            <a:chOff x="558800" y="2019300"/>
            <a:chExt cx="2409148" cy="6667500"/>
          </a:xfrm>
        </p:grpSpPr>
        <p:sp>
          <p:nvSpPr>
            <p:cNvPr id="18466" name="Curved Right Arrow 47"/>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7" name="Isosceles Triangle 48"/>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47" name="Group 49"/>
          <p:cNvGrpSpPr>
            <a:grpSpLocks/>
          </p:cNvGrpSpPr>
          <p:nvPr/>
        </p:nvGrpSpPr>
        <p:grpSpPr bwMode="auto">
          <a:xfrm rot="4746508">
            <a:off x="5029201" y="-819150"/>
            <a:ext cx="1871662" cy="5856287"/>
            <a:chOff x="558800" y="2019300"/>
            <a:chExt cx="2409148" cy="6667500"/>
          </a:xfrm>
        </p:grpSpPr>
        <p:sp>
          <p:nvSpPr>
            <p:cNvPr id="18464" name="Curved Right Arrow 50"/>
            <p:cNvSpPr>
              <a:spLocks noChangeArrowheads="1"/>
            </p:cNvSpPr>
            <p:nvPr/>
          </p:nvSpPr>
          <p:spPr bwMode="auto">
            <a:xfrm>
              <a:off x="558800" y="2362200"/>
              <a:ext cx="2006600" cy="6324600"/>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5" name="Isosceles Triangle 51"/>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cxnSp>
        <p:nvCxnSpPr>
          <p:cNvPr id="18448" name="Straight Arrow Connector 54"/>
          <p:cNvCxnSpPr>
            <a:cxnSpLocks noChangeShapeType="1"/>
          </p:cNvCxnSpPr>
          <p:nvPr/>
        </p:nvCxnSpPr>
        <p:spPr bwMode="auto">
          <a:xfrm rot="5400000">
            <a:off x="4749801" y="5334000"/>
            <a:ext cx="1981200" cy="3175"/>
          </a:xfrm>
          <a:prstGeom prst="straightConnector1">
            <a:avLst/>
          </a:prstGeom>
          <a:noFill/>
          <a:ln w="50800">
            <a:solidFill>
              <a:srgbClr val="3366FF"/>
            </a:solidFill>
            <a:miter lim="0"/>
            <a:headEnd type="arrow" w="med" len="med"/>
            <a:tailEnd type="arrow" w="med" len="med"/>
          </a:ln>
        </p:spPr>
      </p:cxnSp>
      <p:cxnSp>
        <p:nvCxnSpPr>
          <p:cNvPr id="18449" name="Straight Arrow Connector 57"/>
          <p:cNvCxnSpPr>
            <a:cxnSpLocks noChangeShapeType="1"/>
          </p:cNvCxnSpPr>
          <p:nvPr/>
        </p:nvCxnSpPr>
        <p:spPr bwMode="auto">
          <a:xfrm>
            <a:off x="6883400" y="3124200"/>
            <a:ext cx="1905000" cy="838200"/>
          </a:xfrm>
          <a:prstGeom prst="straightConnector1">
            <a:avLst/>
          </a:prstGeom>
          <a:noFill/>
          <a:ln w="50800">
            <a:solidFill>
              <a:srgbClr val="3366FF"/>
            </a:solidFill>
            <a:miter lim="0"/>
            <a:headEnd type="arrow" w="med" len="med"/>
            <a:tailEnd type="arrow" w="med" len="med"/>
          </a:ln>
        </p:spPr>
      </p:cxnSp>
      <p:cxnSp>
        <p:nvCxnSpPr>
          <p:cNvPr id="18450" name="Straight Arrow Connector 59"/>
          <p:cNvCxnSpPr>
            <a:cxnSpLocks noChangeShapeType="1"/>
          </p:cNvCxnSpPr>
          <p:nvPr/>
        </p:nvCxnSpPr>
        <p:spPr bwMode="auto">
          <a:xfrm flipV="1">
            <a:off x="3759200" y="3200400"/>
            <a:ext cx="1524000" cy="1295400"/>
          </a:xfrm>
          <a:prstGeom prst="straightConnector1">
            <a:avLst/>
          </a:prstGeom>
          <a:noFill/>
          <a:ln w="50800">
            <a:solidFill>
              <a:srgbClr val="3366FF"/>
            </a:solidFill>
            <a:miter lim="0"/>
            <a:headEnd type="arrow" w="med" len="med"/>
            <a:tailEnd type="arrow" w="med" len="med"/>
          </a:ln>
        </p:spPr>
      </p:cxnSp>
      <p:cxnSp>
        <p:nvCxnSpPr>
          <p:cNvPr id="18451" name="Straight Arrow Connector 62"/>
          <p:cNvCxnSpPr>
            <a:cxnSpLocks noChangeShapeType="1"/>
          </p:cNvCxnSpPr>
          <p:nvPr/>
        </p:nvCxnSpPr>
        <p:spPr bwMode="auto">
          <a:xfrm rot="16200000" flipH="1">
            <a:off x="3225800" y="5638800"/>
            <a:ext cx="1828800" cy="1371600"/>
          </a:xfrm>
          <a:prstGeom prst="straightConnector1">
            <a:avLst/>
          </a:prstGeom>
          <a:noFill/>
          <a:ln w="50800">
            <a:solidFill>
              <a:srgbClr val="3366FF"/>
            </a:solidFill>
            <a:miter lim="0"/>
            <a:headEnd type="arrow" w="med" len="med"/>
            <a:tailEnd type="arrow" w="med" len="med"/>
          </a:ln>
        </p:spPr>
      </p:cxnSp>
      <p:cxnSp>
        <p:nvCxnSpPr>
          <p:cNvPr id="18452" name="Straight Arrow Connector 65"/>
          <p:cNvCxnSpPr>
            <a:cxnSpLocks noChangeShapeType="1"/>
          </p:cNvCxnSpPr>
          <p:nvPr/>
        </p:nvCxnSpPr>
        <p:spPr bwMode="auto">
          <a:xfrm rot="5400000">
            <a:off x="6692900" y="6438900"/>
            <a:ext cx="1219200" cy="1143000"/>
          </a:xfrm>
          <a:prstGeom prst="straightConnector1">
            <a:avLst/>
          </a:prstGeom>
          <a:noFill/>
          <a:ln w="50800">
            <a:solidFill>
              <a:srgbClr val="3366FF"/>
            </a:solidFill>
            <a:miter lim="0"/>
            <a:headEnd type="arrow" w="med" len="med"/>
            <a:tailEnd type="arrow" w="med" len="med"/>
          </a:ln>
        </p:spPr>
      </p:cxnSp>
      <p:cxnSp>
        <p:nvCxnSpPr>
          <p:cNvPr id="18453" name="Straight Arrow Connector 68"/>
          <p:cNvCxnSpPr>
            <a:cxnSpLocks noChangeShapeType="1"/>
          </p:cNvCxnSpPr>
          <p:nvPr/>
        </p:nvCxnSpPr>
        <p:spPr bwMode="auto">
          <a:xfrm rot="5400000">
            <a:off x="8712994" y="4952206"/>
            <a:ext cx="1066800" cy="1588"/>
          </a:xfrm>
          <a:prstGeom prst="straightConnector1">
            <a:avLst/>
          </a:prstGeom>
          <a:noFill/>
          <a:ln w="50800">
            <a:solidFill>
              <a:srgbClr val="3366FF"/>
            </a:solidFill>
            <a:miter lim="0"/>
            <a:headEnd type="arrow" w="med" len="med"/>
            <a:tailEnd type="arrow" w="med" len="med"/>
          </a:ln>
        </p:spPr>
      </p:cxnSp>
      <p:cxnSp>
        <p:nvCxnSpPr>
          <p:cNvPr id="18454" name="Straight Arrow Connector 70"/>
          <p:cNvCxnSpPr>
            <a:cxnSpLocks noChangeShapeType="1"/>
          </p:cNvCxnSpPr>
          <p:nvPr/>
        </p:nvCxnSpPr>
        <p:spPr bwMode="auto">
          <a:xfrm rot="5400000">
            <a:off x="6350000" y="4343400"/>
            <a:ext cx="2438400" cy="2286000"/>
          </a:xfrm>
          <a:prstGeom prst="straightConnector1">
            <a:avLst/>
          </a:prstGeom>
          <a:noFill/>
          <a:ln w="50800">
            <a:solidFill>
              <a:srgbClr val="3366FF"/>
            </a:solidFill>
            <a:miter lim="0"/>
            <a:headEnd type="arrow" w="med" len="med"/>
            <a:tailEnd type="arrow" w="med" len="med"/>
          </a:ln>
        </p:spPr>
      </p:cxnSp>
      <p:cxnSp>
        <p:nvCxnSpPr>
          <p:cNvPr id="18455" name="Straight Arrow Connector 72"/>
          <p:cNvCxnSpPr>
            <a:cxnSpLocks noChangeShapeType="1"/>
          </p:cNvCxnSpPr>
          <p:nvPr/>
        </p:nvCxnSpPr>
        <p:spPr bwMode="auto">
          <a:xfrm rot="10800000" flipV="1">
            <a:off x="4445000" y="4114800"/>
            <a:ext cx="4191000" cy="1066800"/>
          </a:xfrm>
          <a:prstGeom prst="straightConnector1">
            <a:avLst/>
          </a:prstGeom>
          <a:noFill/>
          <a:ln w="50800">
            <a:solidFill>
              <a:srgbClr val="3366FF"/>
            </a:solidFill>
            <a:miter lim="0"/>
            <a:headEnd type="arrow" w="med" len="med"/>
            <a:tailEnd type="arrow" w="med" len="med"/>
          </a:ln>
        </p:spPr>
      </p:cxnSp>
      <p:cxnSp>
        <p:nvCxnSpPr>
          <p:cNvPr id="18456" name="Straight Arrow Connector 74"/>
          <p:cNvCxnSpPr>
            <a:cxnSpLocks noChangeShapeType="1"/>
          </p:cNvCxnSpPr>
          <p:nvPr/>
        </p:nvCxnSpPr>
        <p:spPr bwMode="auto">
          <a:xfrm rot="10800000">
            <a:off x="4597400" y="5486400"/>
            <a:ext cx="3352800" cy="304800"/>
          </a:xfrm>
          <a:prstGeom prst="straightConnector1">
            <a:avLst/>
          </a:prstGeom>
          <a:noFill/>
          <a:ln w="50800">
            <a:solidFill>
              <a:srgbClr val="3366FF"/>
            </a:solidFill>
            <a:miter lim="0"/>
            <a:headEnd type="arrow" w="med" len="med"/>
            <a:tailEnd type="arrow" w="med" len="med"/>
          </a:ln>
        </p:spPr>
      </p:cxnSp>
      <p:cxnSp>
        <p:nvCxnSpPr>
          <p:cNvPr id="18457" name="Straight Arrow Connector 77"/>
          <p:cNvCxnSpPr>
            <a:cxnSpLocks noChangeShapeType="1"/>
            <a:endCxn id="10" idx="2"/>
          </p:cNvCxnSpPr>
          <p:nvPr/>
        </p:nvCxnSpPr>
        <p:spPr bwMode="auto">
          <a:xfrm rot="10800000">
            <a:off x="6130925" y="3810000"/>
            <a:ext cx="2598738" cy="1543050"/>
          </a:xfrm>
          <a:prstGeom prst="straightConnector1">
            <a:avLst/>
          </a:prstGeom>
          <a:noFill/>
          <a:ln w="50800">
            <a:solidFill>
              <a:srgbClr val="3366FF"/>
            </a:solidFill>
            <a:miter lim="0"/>
            <a:headEnd type="arrow" w="med" len="med"/>
            <a:tailEnd type="arrow" w="med" len="med"/>
          </a:ln>
        </p:spPr>
      </p:cxnSp>
      <p:grpSp>
        <p:nvGrpSpPr>
          <p:cNvPr id="18458" name="Group 46"/>
          <p:cNvGrpSpPr>
            <a:grpSpLocks/>
          </p:cNvGrpSpPr>
          <p:nvPr/>
        </p:nvGrpSpPr>
        <p:grpSpPr bwMode="auto">
          <a:xfrm rot="-7015287">
            <a:off x="7190581" y="5352257"/>
            <a:ext cx="1871663" cy="5854700"/>
            <a:chOff x="558799" y="2019300"/>
            <a:chExt cx="2409149" cy="6667501"/>
          </a:xfrm>
        </p:grpSpPr>
        <p:sp>
          <p:nvSpPr>
            <p:cNvPr id="18462" name="Curved Right Arrow 47"/>
            <p:cNvSpPr>
              <a:spLocks noChangeArrowheads="1"/>
            </p:cNvSpPr>
            <p:nvPr/>
          </p:nvSpPr>
          <p:spPr bwMode="auto">
            <a:xfrm>
              <a:off x="558799" y="2362200"/>
              <a:ext cx="2006600" cy="6324601"/>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3" name="Isosceles Triangle 48"/>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grpSp>
        <p:nvGrpSpPr>
          <p:cNvPr id="18459" name="Group 46"/>
          <p:cNvGrpSpPr>
            <a:grpSpLocks/>
          </p:cNvGrpSpPr>
          <p:nvPr/>
        </p:nvGrpSpPr>
        <p:grpSpPr bwMode="auto">
          <a:xfrm rot="-9981064">
            <a:off x="8996363" y="3151188"/>
            <a:ext cx="1870075" cy="5854700"/>
            <a:chOff x="558799" y="2019300"/>
            <a:chExt cx="2409149" cy="6667501"/>
          </a:xfrm>
        </p:grpSpPr>
        <p:sp>
          <p:nvSpPr>
            <p:cNvPr id="18460" name="Curved Right Arrow 47"/>
            <p:cNvSpPr>
              <a:spLocks noChangeArrowheads="1"/>
            </p:cNvSpPr>
            <p:nvPr/>
          </p:nvSpPr>
          <p:spPr bwMode="auto">
            <a:xfrm>
              <a:off x="558799" y="2362200"/>
              <a:ext cx="2006600" cy="6324601"/>
            </a:xfrm>
            <a:prstGeom prst="curvedRightArrow">
              <a:avLst>
                <a:gd name="adj1" fmla="val 24996"/>
                <a:gd name="adj2" fmla="val 50007"/>
                <a:gd name="adj3" fmla="val 25000"/>
              </a:avLst>
            </a:prstGeom>
            <a:solidFill>
              <a:srgbClr val="095CC4"/>
            </a:solidFill>
            <a:ln w="12700">
              <a:solidFill>
                <a:schemeClr val="tx1"/>
              </a:solidFill>
              <a:miter lim="0"/>
              <a:headEnd type="triangle" w="lg" len="lg"/>
              <a:tailEnd type="triangle" w="lg" len="lg"/>
            </a:ln>
          </p:spPr>
          <p:txBody>
            <a:bodyPr>
              <a:prstTxWarp prst="textNoShape">
                <a:avLst/>
              </a:prstTxWarp>
            </a:bodyPr>
            <a:lstStyle/>
            <a:p>
              <a:endParaRPr lang="en-US"/>
            </a:p>
          </p:txBody>
        </p:sp>
        <p:sp>
          <p:nvSpPr>
            <p:cNvPr id="18461" name="Isosceles Triangle 48"/>
            <p:cNvSpPr>
              <a:spLocks noChangeArrowheads="1"/>
            </p:cNvSpPr>
            <p:nvPr/>
          </p:nvSpPr>
          <p:spPr bwMode="auto">
            <a:xfrm rot="5221490">
              <a:off x="2091648" y="2286000"/>
              <a:ext cx="1143000" cy="609600"/>
            </a:xfrm>
            <a:prstGeom prst="triangle">
              <a:avLst>
                <a:gd name="adj" fmla="val 50000"/>
              </a:avLst>
            </a:prstGeom>
            <a:solidFill>
              <a:srgbClr val="095CC4"/>
            </a:solidFill>
            <a:ln w="12700">
              <a:noFill/>
              <a:miter lim="0"/>
              <a:headEnd/>
              <a:tailEnd/>
            </a:ln>
          </p:spPr>
          <p:txBody>
            <a:bodyPr>
              <a:prstTxWarp prst="textNoShape">
                <a:avLst/>
              </a:prstTxWarp>
            </a:bodyPr>
            <a:lstStyle/>
            <a:p>
              <a:endParaRPr lang="en-US"/>
            </a:p>
          </p:txBody>
        </p:sp>
      </p:grpSp>
      <p:sp>
        <p:nvSpPr>
          <p:cNvPr id="41" name="TextBox 40"/>
          <p:cNvSpPr txBox="1"/>
          <p:nvPr/>
        </p:nvSpPr>
        <p:spPr>
          <a:xfrm rot="18601556">
            <a:off x="-4763" y="2199483"/>
            <a:ext cx="4114800" cy="1200329"/>
          </a:xfrm>
          <a:prstGeom prst="rect">
            <a:avLst/>
          </a:prstGeom>
          <a:noFill/>
        </p:spPr>
        <p:txBody>
          <a:bodyPr wrap="square" rtlCol="0">
            <a:spAutoFit/>
          </a:bodyPr>
          <a:lstStyle/>
          <a:p>
            <a:r>
              <a:rPr lang="en-US" b="1" dirty="0" smtClean="0">
                <a:solidFill>
                  <a:srgbClr val="1E4649"/>
                </a:solidFill>
              </a:rPr>
              <a:t>Multiple Science Domains</a:t>
            </a:r>
            <a:endParaRPr lang="en-US" b="1" dirty="0">
              <a:solidFill>
                <a:srgbClr val="1E4649"/>
              </a:solidFill>
            </a:endParaRPr>
          </a:p>
        </p:txBody>
      </p:sp>
      <p:sp>
        <p:nvSpPr>
          <p:cNvPr id="42" name="TextBox 41"/>
          <p:cNvSpPr txBox="1"/>
          <p:nvPr/>
        </p:nvSpPr>
        <p:spPr>
          <a:xfrm rot="3597123">
            <a:off x="9002475" y="2610918"/>
            <a:ext cx="4114800" cy="646331"/>
          </a:xfrm>
          <a:prstGeom prst="rect">
            <a:avLst/>
          </a:prstGeom>
          <a:noFill/>
        </p:spPr>
        <p:txBody>
          <a:bodyPr wrap="square" rtlCol="0">
            <a:spAutoFit/>
          </a:bodyPr>
          <a:lstStyle/>
          <a:p>
            <a:r>
              <a:rPr lang="en-US" b="1" dirty="0" smtClean="0">
                <a:solidFill>
                  <a:srgbClr val="1E4649"/>
                </a:solidFill>
              </a:rPr>
              <a:t>Cross-Agency</a:t>
            </a:r>
            <a:endParaRPr lang="en-US" b="1" dirty="0">
              <a:solidFill>
                <a:srgbClr val="1E4649"/>
              </a:solidFill>
            </a:endParaRPr>
          </a:p>
        </p:txBody>
      </p:sp>
      <p:sp>
        <p:nvSpPr>
          <p:cNvPr id="43" name="TextBox 42"/>
          <p:cNvSpPr txBox="1"/>
          <p:nvPr/>
        </p:nvSpPr>
        <p:spPr>
          <a:xfrm rot="2699871">
            <a:off x="891939" y="7754116"/>
            <a:ext cx="3448538" cy="646331"/>
          </a:xfrm>
          <a:prstGeom prst="rect">
            <a:avLst/>
          </a:prstGeom>
          <a:noFill/>
        </p:spPr>
        <p:txBody>
          <a:bodyPr wrap="square" rtlCol="0">
            <a:spAutoFit/>
          </a:bodyPr>
          <a:lstStyle/>
          <a:p>
            <a:r>
              <a:rPr lang="en-US" b="1" dirty="0" smtClean="0">
                <a:solidFill>
                  <a:srgbClr val="1E4649"/>
                </a:solidFill>
              </a:rPr>
              <a:t>Academia</a:t>
            </a:r>
            <a:endParaRPr lang="en-US" b="1" dirty="0">
              <a:solidFill>
                <a:srgbClr val="1E4649"/>
              </a:solidFill>
            </a:endParaRPr>
          </a:p>
        </p:txBody>
      </p:sp>
      <p:sp>
        <p:nvSpPr>
          <p:cNvPr id="44" name="TextBox 43"/>
          <p:cNvSpPr txBox="1"/>
          <p:nvPr/>
        </p:nvSpPr>
        <p:spPr>
          <a:xfrm rot="18882194">
            <a:off x="9172307" y="7701154"/>
            <a:ext cx="3071065" cy="646331"/>
          </a:xfrm>
          <a:prstGeom prst="rect">
            <a:avLst/>
          </a:prstGeom>
          <a:noFill/>
        </p:spPr>
        <p:txBody>
          <a:bodyPr wrap="square" rtlCol="0">
            <a:spAutoFit/>
          </a:bodyPr>
          <a:lstStyle/>
          <a:p>
            <a:r>
              <a:rPr lang="en-US" b="1" dirty="0" smtClean="0">
                <a:solidFill>
                  <a:srgbClr val="1E4649"/>
                </a:solidFill>
              </a:rPr>
              <a:t>Corporate</a:t>
            </a:r>
            <a:endParaRPr lang="en-US" b="1" dirty="0">
              <a:solidFill>
                <a:srgbClr val="1E4649"/>
              </a:solidFill>
            </a:endParaRPr>
          </a:p>
        </p:txBody>
      </p:sp>
      <p:pic>
        <p:nvPicPr>
          <p:cNvPr id="45" name="Picture 44" descr="ESIP Logo.jpg"/>
          <p:cNvPicPr>
            <a:picLocks noChangeAspect="1"/>
          </p:cNvPicPr>
          <p:nvPr/>
        </p:nvPicPr>
        <p:blipFill>
          <a:blip r:embed="rId3">
            <a:alphaModFix/>
          </a:blip>
          <a:stretch>
            <a:fillRect/>
          </a:stretch>
        </p:blipFill>
        <p:spPr>
          <a:xfrm>
            <a:off x="8458778" y="0"/>
            <a:ext cx="4546022" cy="1143000"/>
          </a:xfrm>
          <a:prstGeom prst="rect">
            <a:avLst/>
          </a:prstGeom>
        </p:spPr>
      </p:pic>
    </p:spTree>
    <p:extLst>
      <p:ext uri="{BB962C8B-B14F-4D97-AF65-F5344CB8AC3E}">
        <p14:creationId xmlns:p14="http://schemas.microsoft.com/office/powerpoint/2010/main" val="373727494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C</a:t>
            </a:r>
            <a:r>
              <a:rPr lang="en-US" sz="5400" b="1" dirty="0" smtClean="0">
                <a:solidFill>
                  <a:srgbClr val="1E4649"/>
                </a:solidFill>
                <a:latin typeface="Trebuchet MS" charset="0"/>
                <a:ea typeface="Trebuchet MS" charset="0"/>
                <a:cs typeface="Trebuchet MS" charset="0"/>
                <a:sym typeface="Trebuchet MS" charset="0"/>
              </a:rPr>
              <a:t>luster related to this meeting – data science analytics (</a:t>
            </a:r>
            <a:r>
              <a:rPr lang="en-US" sz="5400" b="1" dirty="0" err="1" smtClean="0">
                <a:solidFill>
                  <a:srgbClr val="1E4649"/>
                </a:solidFill>
                <a:latin typeface="Trebuchet MS" charset="0"/>
                <a:ea typeface="Trebuchet MS" charset="0"/>
                <a:cs typeface="Trebuchet MS" charset="0"/>
                <a:sym typeface="Trebuchet MS" charset="0"/>
              </a:rPr>
              <a:t>Kempler</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649288" y="2032000"/>
            <a:ext cx="11704637" cy="6883400"/>
          </a:xfrm>
        </p:spPr>
        <p:txBody>
          <a:bodyPr lIns="126435" tIns="126435" rIns="126435" bIns="126435" anchor="t"/>
          <a:lstStyle/>
          <a:p>
            <a:r>
              <a:rPr lang="en-US" sz="3200" dirty="0" smtClean="0"/>
              <a:t>The </a:t>
            </a:r>
            <a:r>
              <a:rPr lang="en-US" sz="3200" dirty="0"/>
              <a:t>group is continuing to gather and analyze use cases in order to glean out the specific data user needs that can benefit from data analytics; Is analyzing tools/techniques that have been collected; and will begin mapping 'types' of users (from the ESIP User Needs Cluster User Model) to 'types' of data analytics that serve them</a:t>
            </a:r>
            <a:r>
              <a:rPr lang="en-US" sz="3200" dirty="0" smtClean="0"/>
              <a:t>.</a:t>
            </a:r>
            <a:endParaRPr lang="en-US" sz="3200" dirty="0"/>
          </a:p>
          <a:p>
            <a:r>
              <a:rPr lang="en-US" sz="3200" dirty="0" smtClean="0"/>
              <a:t>If </a:t>
            </a:r>
            <a:r>
              <a:rPr lang="en-US" sz="3200" dirty="0"/>
              <a:t>you are an Earth science data user, faced with analyzing large amounts of heterogeneous data, your use </a:t>
            </a:r>
            <a:r>
              <a:rPr lang="en-US" sz="3200" dirty="0" err="1"/>
              <a:t>scenaio</a:t>
            </a:r>
            <a:r>
              <a:rPr lang="en-US" sz="3200" dirty="0"/>
              <a:t> and/or </a:t>
            </a:r>
            <a:r>
              <a:rPr lang="en-US" sz="3200" dirty="0" err="1"/>
              <a:t>analyisis</a:t>
            </a:r>
            <a:r>
              <a:rPr lang="en-US" sz="3200" dirty="0"/>
              <a:t> solutions are just what is needed.  If you are a data scientist or data analytics tool developer,  your techniques/expertise would greatly benefit the ESDA cluster.  Visit the ESDA Discussion Forum; Attend the ESDA </a:t>
            </a:r>
            <a:r>
              <a:rPr lang="en-US" sz="3200" dirty="0" err="1"/>
              <a:t>telecons</a:t>
            </a:r>
            <a:r>
              <a:rPr lang="en-US" sz="3200" dirty="0"/>
              <a:t>, 3rd Thursday of the month.  The more participants we have, the better we can get our arms around this </a:t>
            </a:r>
            <a:r>
              <a:rPr lang="en-US" sz="3200" dirty="0" smtClean="0"/>
              <a:t>nebulous </a:t>
            </a:r>
            <a:r>
              <a:rPr lang="en-US" sz="3200" dirty="0"/>
              <a:t>topic… </a:t>
            </a:r>
            <a:endParaRPr lang="en-US" sz="3200" i="1" dirty="0">
              <a:solidFill>
                <a:srgbClr val="1E4649"/>
              </a:solidFill>
              <a:latin typeface="Trebuchet MS" charset="0"/>
              <a:ea typeface="Trebuchet MS" charset="0"/>
              <a:cs typeface="Trebuchet MS" charset="0"/>
              <a:sym typeface="Trebuchet MS" charset="0"/>
            </a:endParaRPr>
          </a:p>
        </p:txBody>
      </p:sp>
    </p:spTree>
    <p:extLst>
      <p:ext uri="{BB962C8B-B14F-4D97-AF65-F5344CB8AC3E}">
        <p14:creationId xmlns:p14="http://schemas.microsoft.com/office/powerpoint/2010/main" val="224758035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Working group related to this meeting – Drupal (Shepherd)</a:t>
            </a:r>
            <a:endParaRPr lang="en-US" dirty="0">
              <a:solidFill>
                <a:srgbClr val="1E4649"/>
              </a:solidFill>
            </a:endParaRPr>
          </a:p>
        </p:txBody>
      </p:sp>
      <p:sp>
        <p:nvSpPr>
          <p:cNvPr id="21510" name="Rectangle 5"/>
          <p:cNvSpPr>
            <a:spLocks noGrp="1" noChangeArrowheads="1"/>
          </p:cNvSpPr>
          <p:nvPr>
            <p:ph type="body" idx="1"/>
          </p:nvPr>
        </p:nvSpPr>
        <p:spPr>
          <a:xfrm>
            <a:off x="649288" y="2057400"/>
            <a:ext cx="11704637" cy="6248400"/>
          </a:xfrm>
        </p:spPr>
        <p:txBody>
          <a:bodyPr lIns="126435" tIns="126435" rIns="126435" bIns="126435" anchor="t"/>
          <a:lstStyle/>
          <a:p>
            <a:r>
              <a:rPr lang="en-US" sz="3200" dirty="0" smtClean="0"/>
              <a:t>ESIP </a:t>
            </a:r>
            <a:r>
              <a:rPr lang="en-US" sz="3200" dirty="0"/>
              <a:t>Drupal WG community had two sessions accepted at </a:t>
            </a:r>
            <a:r>
              <a:rPr lang="en-US" sz="3200" dirty="0" err="1"/>
              <a:t>Drupalcon</a:t>
            </a:r>
            <a:r>
              <a:rPr lang="en-US" sz="3200" dirty="0"/>
              <a:t> Austin from members</a:t>
            </a:r>
          </a:p>
          <a:p>
            <a:pPr lvl="1"/>
            <a:r>
              <a:rPr lang="en-US" sz="3200" dirty="0"/>
              <a:t> </a:t>
            </a:r>
            <a:r>
              <a:rPr lang="en-US" sz="3200" dirty="0" smtClean="0"/>
              <a:t>DEIMS</a:t>
            </a:r>
            <a:r>
              <a:rPr lang="en-US" sz="3200" dirty="0"/>
              <a:t>, A Drupal Profile for Managing Ecological </a:t>
            </a:r>
            <a:r>
              <a:rPr lang="en-US" sz="3200" dirty="0" smtClean="0"/>
              <a:t>Data</a:t>
            </a:r>
            <a:r>
              <a:rPr lang="en-US" sz="3200" dirty="0"/>
              <a:t> </a:t>
            </a:r>
            <a:r>
              <a:rPr lang="en-US" sz="3200" u="sng" dirty="0"/>
              <a:t>https://www.youtube.com/watch?v=</a:t>
            </a:r>
            <a:r>
              <a:rPr lang="en-US" sz="3200" u="sng" dirty="0" smtClean="0"/>
              <a:t>5hJQ4_rxDAQ </a:t>
            </a:r>
            <a:r>
              <a:rPr lang="en-US" sz="3200" dirty="0"/>
              <a:t> 50+ attendees, 81 views on </a:t>
            </a:r>
            <a:r>
              <a:rPr lang="en-US" sz="3200" dirty="0" err="1"/>
              <a:t>Youtube</a:t>
            </a:r>
            <a:endParaRPr lang="en-US" sz="3200" dirty="0"/>
          </a:p>
          <a:p>
            <a:pPr lvl="1"/>
            <a:r>
              <a:rPr lang="en-US" sz="3200" dirty="0"/>
              <a:t> </a:t>
            </a:r>
            <a:r>
              <a:rPr lang="en-US" sz="3200" dirty="0" smtClean="0"/>
              <a:t>Linked </a:t>
            </a:r>
            <a:r>
              <a:rPr lang="en-US" sz="3200" dirty="0"/>
              <a:t>Data + Drupal for Oceanographic Data </a:t>
            </a:r>
            <a:r>
              <a:rPr lang="en-US" sz="3200" dirty="0" smtClean="0"/>
              <a:t>Management</a:t>
            </a:r>
            <a:r>
              <a:rPr lang="en-US" sz="3200" dirty="0"/>
              <a:t> </a:t>
            </a:r>
            <a:r>
              <a:rPr lang="en-US" sz="3200" u="sng" dirty="0"/>
              <a:t>https://www.youtube.com/watch?v=</a:t>
            </a:r>
            <a:r>
              <a:rPr lang="en-US" sz="3200" u="sng" dirty="0" err="1" smtClean="0"/>
              <a:t>wEllMpcNQFg</a:t>
            </a:r>
            <a:r>
              <a:rPr lang="en-US" sz="3200" dirty="0"/>
              <a:t>	 70+ attendees, 84 views on </a:t>
            </a:r>
            <a:r>
              <a:rPr lang="en-US" sz="3200" dirty="0" smtClean="0"/>
              <a:t>YouTube</a:t>
            </a:r>
            <a:endParaRPr lang="en-US" sz="3200" dirty="0"/>
          </a:p>
          <a:p>
            <a:pPr lvl="1"/>
            <a:r>
              <a:rPr lang="en-US" sz="3200" dirty="0"/>
              <a:t>Follow-up </a:t>
            </a:r>
            <a:r>
              <a:rPr lang="en-US" sz="3200" dirty="0" err="1"/>
              <a:t>BoF</a:t>
            </a:r>
            <a:r>
              <a:rPr lang="en-US" sz="3200" dirty="0"/>
              <a:t> on Linked Data had 30+ attendees; led to new relationships formed between ESIP Drupal WG and NOAA Fisheries, Hawaii &amp; NASA Langley Research Center (Atmospheric Science Data Center</a:t>
            </a:r>
            <a:r>
              <a:rPr lang="en-US" sz="3200" dirty="0" smtClean="0"/>
              <a:t>)</a:t>
            </a:r>
            <a:endParaRPr lang="en-US" sz="3200" dirty="0"/>
          </a:p>
        </p:txBody>
      </p:sp>
    </p:spTree>
    <p:extLst>
      <p:ext uri="{BB962C8B-B14F-4D97-AF65-F5344CB8AC3E}">
        <p14:creationId xmlns:p14="http://schemas.microsoft.com/office/powerpoint/2010/main" val="247153278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Working group related </a:t>
            </a:r>
            <a:r>
              <a:rPr lang="en-US" sz="5400" b="1" dirty="0" smtClean="0">
                <a:solidFill>
                  <a:srgbClr val="1E4649"/>
                </a:solidFill>
                <a:latin typeface="Trebuchet MS" charset="0"/>
                <a:ea typeface="Trebuchet MS" charset="0"/>
                <a:cs typeface="Trebuchet MS" charset="0"/>
                <a:sym typeface="Trebuchet MS" charset="0"/>
              </a:rPr>
              <a:t>to this meeting – Drupal (Shepherd)</a:t>
            </a:r>
            <a:endParaRPr lang="en-US" dirty="0">
              <a:solidFill>
                <a:srgbClr val="1E4649"/>
              </a:solidFill>
            </a:endParaRPr>
          </a:p>
        </p:txBody>
      </p:sp>
      <p:sp>
        <p:nvSpPr>
          <p:cNvPr id="21510" name="Rectangle 5"/>
          <p:cNvSpPr>
            <a:spLocks noGrp="1" noChangeArrowheads="1"/>
          </p:cNvSpPr>
          <p:nvPr>
            <p:ph type="body" idx="1"/>
          </p:nvPr>
        </p:nvSpPr>
        <p:spPr>
          <a:xfrm>
            <a:off x="649288" y="2209800"/>
            <a:ext cx="11704637" cy="6248400"/>
          </a:xfrm>
        </p:spPr>
        <p:txBody>
          <a:bodyPr lIns="126435" tIns="126435" rIns="126435" bIns="126435" anchor="t"/>
          <a:lstStyle/>
          <a:p>
            <a:r>
              <a:rPr lang="en-US" sz="3200" dirty="0" smtClean="0"/>
              <a:t>Had </a:t>
            </a:r>
            <a:r>
              <a:rPr lang="en-US" sz="3200" dirty="0"/>
              <a:t>15 attendees at </a:t>
            </a:r>
            <a:r>
              <a:rPr lang="en-US" sz="3200" dirty="0" err="1"/>
              <a:t>Drupalcon</a:t>
            </a:r>
            <a:r>
              <a:rPr lang="en-US" sz="3200" dirty="0"/>
              <a:t> Austin "Science on Drupal </a:t>
            </a:r>
            <a:r>
              <a:rPr lang="en-US" sz="3200" dirty="0" err="1"/>
              <a:t>BoF</a:t>
            </a:r>
            <a:r>
              <a:rPr lang="en-US" sz="3200" dirty="0"/>
              <a:t>" led to doubling membership in the ESIP </a:t>
            </a:r>
            <a:r>
              <a:rPr lang="en-US" sz="3200" u="sng" dirty="0" err="1"/>
              <a:t>Drupal.org</a:t>
            </a:r>
            <a:r>
              <a:rPr lang="en-US" sz="3200" u="sng" dirty="0"/>
              <a:t> </a:t>
            </a:r>
            <a:r>
              <a:rPr lang="en-US" sz="3200" u="sng" dirty="0" smtClean="0"/>
              <a:t>group</a:t>
            </a:r>
            <a:endParaRPr lang="en-US" sz="3200" dirty="0"/>
          </a:p>
          <a:p>
            <a:r>
              <a:rPr lang="en-US" sz="3200" dirty="0" smtClean="0"/>
              <a:t>Attracted </a:t>
            </a:r>
            <a:r>
              <a:rPr lang="en-US" sz="3200" dirty="0"/>
              <a:t>2 experts in the Web development community to come present at ESIP Summer Meeting</a:t>
            </a:r>
          </a:p>
          <a:p>
            <a:pPr lvl="1"/>
            <a:r>
              <a:rPr lang="en-US" sz="3200" dirty="0"/>
              <a:t> </a:t>
            </a:r>
            <a:r>
              <a:rPr lang="en-US" sz="3200" dirty="0" smtClean="0"/>
              <a:t>Greg </a:t>
            </a:r>
            <a:r>
              <a:rPr lang="en-US" sz="3200" dirty="0" err="1"/>
              <a:t>Knaddison</a:t>
            </a:r>
            <a:r>
              <a:rPr lang="en-US" sz="3200" dirty="0"/>
              <a:t> from </a:t>
            </a:r>
            <a:r>
              <a:rPr lang="en-US" sz="3200" u="sng" dirty="0" err="1" smtClean="0"/>
              <a:t>CARD.com</a:t>
            </a:r>
            <a:r>
              <a:rPr lang="en-US" sz="3200" u="sng" dirty="0" smtClean="0"/>
              <a:t> </a:t>
            </a:r>
            <a:r>
              <a:rPr lang="en-US" sz="3200" dirty="0" smtClean="0"/>
              <a:t>presenting </a:t>
            </a:r>
            <a:r>
              <a:rPr lang="en-US" sz="3200" dirty="0"/>
              <a:t>on Web Security for your applications + Drupal</a:t>
            </a:r>
          </a:p>
          <a:p>
            <a:pPr lvl="1"/>
            <a:r>
              <a:rPr lang="en-US" sz="3200" dirty="0"/>
              <a:t> </a:t>
            </a:r>
            <a:r>
              <a:rPr lang="en-US" sz="3200" dirty="0" smtClean="0"/>
              <a:t>Brandon </a:t>
            </a:r>
            <a:r>
              <a:rPr lang="en-US" sz="3200" dirty="0"/>
              <a:t>Morrison from Phase II Technology (runs Visual Dimensions </a:t>
            </a:r>
            <a:r>
              <a:rPr lang="en-US" sz="3200" dirty="0" err="1"/>
              <a:t>VODcast</a:t>
            </a:r>
            <a:r>
              <a:rPr lang="en-US" sz="3200" dirty="0"/>
              <a:t> on data visualization: </a:t>
            </a:r>
            <a:r>
              <a:rPr lang="en-US" sz="3200" u="sng" dirty="0"/>
              <a:t>https://plus.google.com/114815123144726996608/posts</a:t>
            </a:r>
            <a:r>
              <a:rPr lang="en-US" sz="3200" u="sng" dirty="0" smtClean="0"/>
              <a:t>)</a:t>
            </a:r>
            <a:r>
              <a:rPr lang="en-US" sz="3200" dirty="0"/>
              <a:t> presenting on effective data visualizations for the Web including Maps</a:t>
            </a:r>
          </a:p>
          <a:p>
            <a:endParaRPr lang="en-US" sz="3200" dirty="0"/>
          </a:p>
          <a:p>
            <a:endParaRPr lang="en-US" sz="3200" dirty="0"/>
          </a:p>
          <a:p>
            <a:r>
              <a:rPr lang="en-US" sz="3200" dirty="0"/>
              <a:t>2. Something your group is working on now</a:t>
            </a:r>
          </a:p>
          <a:p>
            <a:endParaRPr lang="en-US" sz="3200" dirty="0"/>
          </a:p>
          <a:p>
            <a:r>
              <a:rPr lang="en-US" sz="3200" dirty="0"/>
              <a:t>1) Trying to broaden the traditional audience of ESIP and build bridges with the software development community. </a:t>
            </a:r>
          </a:p>
          <a:p>
            <a:endParaRPr lang="en-US" sz="3200" dirty="0"/>
          </a:p>
          <a:p>
            <a:r>
              <a:rPr lang="en-US" sz="3200" dirty="0"/>
              <a:t>examples:</a:t>
            </a:r>
          </a:p>
          <a:p>
            <a:r>
              <a:rPr lang="en-US" sz="3200" dirty="0"/>
              <a:t>- hosted Agile &amp; Scrum guru Sadie Honey at Drupal WG </a:t>
            </a:r>
            <a:r>
              <a:rPr lang="en-US" sz="3200" dirty="0" err="1"/>
              <a:t>Telecon</a:t>
            </a:r>
            <a:r>
              <a:rPr lang="en-US" sz="3200" dirty="0"/>
              <a:t> in April (</a:t>
            </a:r>
            <a:r>
              <a:rPr lang="en-US" sz="3200" u="sng" dirty="0">
                <a:hlinkClick r:id="rId2"/>
              </a:rPr>
              <a:t>https://www.youtube.com/watch?v=dgLSWGcbYrA&amp;index=11&amp;list=PLMX9RG75MgALpwWkQTUehLPbK1miNOiny)</a:t>
            </a:r>
          </a:p>
          <a:p>
            <a:r>
              <a:rPr lang="en-US" sz="3200" dirty="0"/>
              <a:t>- re-scoping the </a:t>
            </a:r>
            <a:r>
              <a:rPr lang="en-US" sz="3200" u="sng" dirty="0">
                <a:hlinkClick r:id="rId3"/>
              </a:rPr>
              <a:t>Drupal.org ESIP group to be "Science on Drupal" with blessing of ESIP and Drupal.org admins </a:t>
            </a:r>
          </a:p>
          <a:p>
            <a:r>
              <a:rPr lang="en-US" sz="3200" dirty="0"/>
              <a:t>--- </a:t>
            </a:r>
            <a:r>
              <a:rPr lang="en-US" sz="3200" u="sng" dirty="0">
                <a:hlinkClick r:id="rId4"/>
              </a:rPr>
              <a:t>https://groups.drupal.org/science-on-drupal - </a:t>
            </a:r>
            <a:r>
              <a:rPr lang="en-US" sz="3200" u="sng" dirty="0">
                <a:hlinkClick r:id="rId5"/>
              </a:rPr>
              <a:t>https://groups.drupal.org/esip redirects to science-on-drupal). </a:t>
            </a:r>
          </a:p>
          <a:p>
            <a:endParaRPr lang="en-US" sz="3200" dirty="0"/>
          </a:p>
          <a:p>
            <a:r>
              <a:rPr lang="en-US" sz="3200" dirty="0"/>
              <a:t>2) discovering projects that we can collectively work on in support of geosciences</a:t>
            </a:r>
          </a:p>
          <a:p>
            <a:r>
              <a:rPr lang="en-US" sz="3200" dirty="0"/>
              <a:t>examples: </a:t>
            </a:r>
          </a:p>
          <a:p>
            <a:r>
              <a:rPr lang="en-US" sz="3200" dirty="0"/>
              <a:t>- exploring the possibility to share information between RDA, ESIP, and </a:t>
            </a:r>
            <a:r>
              <a:rPr lang="en-US" sz="3200" dirty="0" err="1"/>
              <a:t>EarthCube</a:t>
            </a:r>
            <a:r>
              <a:rPr lang="en-US" sz="3200" dirty="0"/>
              <a:t> websites since all run on Drupal. Bruce Caron has begun discussions with Mark Parsons who was interested in the idea.</a:t>
            </a:r>
          </a:p>
          <a:p>
            <a:r>
              <a:rPr lang="en-US" sz="3200" dirty="0"/>
              <a:t>- exploring how to discover, gather, and highlight science-related issues that need to be fixed or improved on the </a:t>
            </a:r>
            <a:r>
              <a:rPr lang="en-US" sz="3200" u="sng" dirty="0">
                <a:hlinkClick r:id="rId3"/>
              </a:rPr>
              <a:t>Drupal.org platform (Thematic Meta Issue Tracker project)</a:t>
            </a:r>
          </a:p>
          <a:p>
            <a:endParaRPr lang="en-US" sz="3200" dirty="0"/>
          </a:p>
          <a:p>
            <a:r>
              <a:rPr lang="en-US" sz="3200" dirty="0"/>
              <a:t>3. How to get involved in the group</a:t>
            </a:r>
          </a:p>
          <a:p>
            <a:endParaRPr lang="en-US" sz="3200" dirty="0"/>
          </a:p>
          <a:p>
            <a:endParaRPr lang="en-US" sz="3200" dirty="0"/>
          </a:p>
          <a:p>
            <a:r>
              <a:rPr lang="en-US" sz="3200" u="sng" dirty="0">
                <a:hlinkClick r:id="rId3"/>
              </a:rPr>
              <a:t>Drupal.org Group: </a:t>
            </a:r>
            <a:r>
              <a:rPr lang="en-US" sz="3200" u="sng" dirty="0">
                <a:hlinkClick r:id="rId4"/>
              </a:rPr>
              <a:t>https://groups.drupal.org/science-on-drupal</a:t>
            </a:r>
          </a:p>
          <a:p>
            <a:r>
              <a:rPr lang="en-US" sz="3200" dirty="0"/>
              <a:t>Email List: </a:t>
            </a:r>
            <a:r>
              <a:rPr lang="en-US" sz="3200" dirty="0">
                <a:hlinkClick r:id="rId6"/>
              </a:rPr>
              <a:t>http://www.lists.esipfed.org/mailman/listinfo/esip-drupal (</a:t>
            </a:r>
            <a:r>
              <a:rPr lang="en-US" sz="3200" dirty="0">
                <a:hlinkClick r:id="rId7"/>
              </a:rPr>
              <a:t>esip-drupal@lists.esipfed.org)</a:t>
            </a:r>
          </a:p>
          <a:p>
            <a:r>
              <a:rPr lang="en-US" sz="3200" dirty="0"/>
              <a:t>Twitter: </a:t>
            </a:r>
            <a:r>
              <a:rPr lang="en-US" sz="3200" dirty="0">
                <a:hlinkClick r:id="rId8"/>
              </a:rPr>
              <a:t>https://twitter.com/ScienceOnDrupal</a:t>
            </a:r>
          </a:p>
          <a:p>
            <a:r>
              <a:rPr lang="en-US" sz="3200" dirty="0"/>
              <a:t>Google+: </a:t>
            </a:r>
            <a:r>
              <a:rPr lang="en-US" sz="3200" dirty="0">
                <a:hlinkClick r:id="rId9"/>
              </a:rPr>
              <a:t>https://plus.google.com/communities/105355344055119765640</a:t>
            </a:r>
          </a:p>
          <a:p>
            <a:r>
              <a:rPr lang="en-US" sz="3200" dirty="0"/>
              <a:t>YouTube: </a:t>
            </a:r>
            <a:r>
              <a:rPr lang="en-US" sz="3200" dirty="0">
                <a:hlinkClick r:id="rId10"/>
              </a:rPr>
              <a:t>http://www.youtube.com/playlist?list=PLMX9RG75MgALpwWkQTUehLPbK1miNOiny</a:t>
            </a:r>
            <a:endParaRPr lang="en-US" sz="3200" dirty="0"/>
          </a:p>
        </p:txBody>
      </p:sp>
    </p:spTree>
    <p:extLst>
      <p:ext uri="{BB962C8B-B14F-4D97-AF65-F5344CB8AC3E}">
        <p14:creationId xmlns:p14="http://schemas.microsoft.com/office/powerpoint/2010/main" val="424594543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Working group related </a:t>
            </a:r>
            <a:r>
              <a:rPr lang="en-US" sz="5400" b="1" dirty="0" smtClean="0">
                <a:solidFill>
                  <a:srgbClr val="1E4649"/>
                </a:solidFill>
                <a:latin typeface="Trebuchet MS" charset="0"/>
                <a:ea typeface="Trebuchet MS" charset="0"/>
                <a:cs typeface="Trebuchet MS" charset="0"/>
                <a:sym typeface="Trebuchet MS" charset="0"/>
              </a:rPr>
              <a:t>to this meeting – Drupal (Shepherd)</a:t>
            </a:r>
            <a:endParaRPr lang="en-US" dirty="0">
              <a:solidFill>
                <a:srgbClr val="1E4649"/>
              </a:solidFill>
            </a:endParaRPr>
          </a:p>
        </p:txBody>
      </p:sp>
      <p:sp>
        <p:nvSpPr>
          <p:cNvPr id="21510" name="Rectangle 5"/>
          <p:cNvSpPr>
            <a:spLocks noGrp="1" noChangeArrowheads="1"/>
          </p:cNvSpPr>
          <p:nvPr>
            <p:ph type="body" idx="1"/>
          </p:nvPr>
        </p:nvSpPr>
        <p:spPr>
          <a:xfrm>
            <a:off x="649288" y="2438400"/>
            <a:ext cx="11704637" cy="6248400"/>
          </a:xfrm>
        </p:spPr>
        <p:txBody>
          <a:bodyPr lIns="126435" tIns="126435" rIns="126435" bIns="126435" anchor="t"/>
          <a:lstStyle/>
          <a:p>
            <a:r>
              <a:rPr lang="en-US" sz="3200" dirty="0" smtClean="0"/>
              <a:t>Trying </a:t>
            </a:r>
            <a:r>
              <a:rPr lang="en-US" sz="3200" dirty="0"/>
              <a:t>to broaden the traditional audience of ESIP and build bridges with the software development community. E</a:t>
            </a:r>
            <a:r>
              <a:rPr lang="en-US" sz="3200" dirty="0" smtClean="0"/>
              <a:t>xamples</a:t>
            </a:r>
            <a:r>
              <a:rPr lang="en-US" sz="3200" dirty="0"/>
              <a:t>:</a:t>
            </a:r>
          </a:p>
          <a:p>
            <a:pPr lvl="1"/>
            <a:r>
              <a:rPr lang="en-US" sz="3200" dirty="0" smtClean="0"/>
              <a:t>hosted </a:t>
            </a:r>
            <a:r>
              <a:rPr lang="en-US" sz="3200" dirty="0"/>
              <a:t>Agile &amp; Scrum guru Sadie Honey at Drupal WG </a:t>
            </a:r>
            <a:r>
              <a:rPr lang="en-US" sz="3200" dirty="0" err="1"/>
              <a:t>Telecon</a:t>
            </a:r>
            <a:r>
              <a:rPr lang="en-US" sz="3200" dirty="0"/>
              <a:t> in April (</a:t>
            </a:r>
            <a:r>
              <a:rPr lang="en-US" sz="3200" u="sng" dirty="0">
                <a:hlinkClick r:id="rId2"/>
              </a:rPr>
              <a:t>https://www.youtube.com/watch?v=dgLSWGcbYrA&amp;index=11&amp;list=PLMX9RG75MgALpwWkQTUehLPbK1miNOiny)</a:t>
            </a:r>
          </a:p>
          <a:p>
            <a:pPr lvl="1"/>
            <a:r>
              <a:rPr lang="en-US" sz="3200" dirty="0" smtClean="0"/>
              <a:t>re</a:t>
            </a:r>
            <a:r>
              <a:rPr lang="en-US" sz="3200" dirty="0"/>
              <a:t>-scoping the Drupal.org ESIP group to be "Science on Drupal" with blessing of ESIP and Drupal.org admins </a:t>
            </a:r>
            <a:r>
              <a:rPr lang="en-US" sz="3200" dirty="0" smtClean="0"/>
              <a:t> - </a:t>
            </a:r>
            <a:r>
              <a:rPr lang="en-US" sz="3200" u="sng" dirty="0" smtClean="0">
                <a:hlinkClick r:id="rId3"/>
              </a:rPr>
              <a:t>https</a:t>
            </a:r>
            <a:r>
              <a:rPr lang="en-US" sz="3200" u="sng" dirty="0">
                <a:hlinkClick r:id="rId3"/>
              </a:rPr>
              <a:t>://groups.drupal.org/science-on-drupal - </a:t>
            </a:r>
            <a:r>
              <a:rPr lang="en-US" sz="3200" u="sng" dirty="0">
                <a:hlinkClick r:id="rId4"/>
              </a:rPr>
              <a:t>https://groups.drupal.org/esip redirects to science-on-drupal). </a:t>
            </a:r>
          </a:p>
        </p:txBody>
      </p:sp>
    </p:spTree>
    <p:extLst>
      <p:ext uri="{BB962C8B-B14F-4D97-AF65-F5344CB8AC3E}">
        <p14:creationId xmlns:p14="http://schemas.microsoft.com/office/powerpoint/2010/main" val="428408426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C</a:t>
            </a:r>
            <a:r>
              <a:rPr lang="en-US" sz="5400" b="1" dirty="0" smtClean="0">
                <a:solidFill>
                  <a:srgbClr val="1E4649"/>
                </a:solidFill>
                <a:latin typeface="Trebuchet MS" charset="0"/>
                <a:ea typeface="Trebuchet MS" charset="0"/>
                <a:cs typeface="Trebuchet MS" charset="0"/>
                <a:sym typeface="Trebuchet MS" charset="0"/>
              </a:rPr>
              <a:t>luster related to this meeting – Drupal (Shepherd)</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smtClean="0"/>
              <a:t>New: </a:t>
            </a:r>
            <a:r>
              <a:rPr lang="en-US" sz="3200" dirty="0"/>
              <a:t>discovering projects that we can collectively work on in support of </a:t>
            </a:r>
            <a:r>
              <a:rPr lang="en-US" sz="3200" dirty="0" smtClean="0"/>
              <a:t>geosciences. </a:t>
            </a:r>
            <a:r>
              <a:rPr lang="en-US" sz="3200" dirty="0"/>
              <a:t>E</a:t>
            </a:r>
            <a:r>
              <a:rPr lang="en-US" sz="3200" dirty="0" smtClean="0"/>
              <a:t>xamples</a:t>
            </a:r>
            <a:r>
              <a:rPr lang="en-US" sz="3200" dirty="0"/>
              <a:t>: </a:t>
            </a:r>
          </a:p>
          <a:p>
            <a:pPr lvl="1"/>
            <a:r>
              <a:rPr lang="en-US" sz="3200" dirty="0" smtClean="0"/>
              <a:t>exploring </a:t>
            </a:r>
            <a:r>
              <a:rPr lang="en-US" sz="3200" dirty="0"/>
              <a:t>the possibility to share information between RDA, ESIP, and </a:t>
            </a:r>
            <a:r>
              <a:rPr lang="en-US" sz="3200" dirty="0" err="1"/>
              <a:t>EarthCube</a:t>
            </a:r>
            <a:r>
              <a:rPr lang="en-US" sz="3200" dirty="0"/>
              <a:t> websites since all run on Drupal. Bruce Caron has begun discussions with Mark Parsons who was interested in the idea.</a:t>
            </a:r>
          </a:p>
          <a:p>
            <a:pPr lvl="1"/>
            <a:r>
              <a:rPr lang="en-US" sz="3200" dirty="0" smtClean="0"/>
              <a:t>exploring </a:t>
            </a:r>
            <a:r>
              <a:rPr lang="en-US" sz="3200" dirty="0"/>
              <a:t>how to discover, gather, and highlight science-related issues that need to be fixed or improved on the </a:t>
            </a:r>
            <a:r>
              <a:rPr lang="en-US" sz="3200" u="sng" dirty="0">
                <a:hlinkClick r:id="rId2"/>
              </a:rPr>
              <a:t>Drupal.org platform (Thematic Meta Issue Tracker project</a:t>
            </a:r>
            <a:r>
              <a:rPr lang="en-US" sz="3200" u="sng" dirty="0" smtClean="0">
                <a:hlinkClick r:id="rId2"/>
              </a:rPr>
              <a:t>)</a:t>
            </a:r>
            <a:endParaRPr lang="en-US" sz="3200" u="sng" dirty="0">
              <a:hlinkClick r:id="rId2"/>
            </a:endParaRPr>
          </a:p>
        </p:txBody>
      </p:sp>
    </p:spTree>
    <p:extLst>
      <p:ext uri="{BB962C8B-B14F-4D97-AF65-F5344CB8AC3E}">
        <p14:creationId xmlns:p14="http://schemas.microsoft.com/office/powerpoint/2010/main" val="226573622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Working group related </a:t>
            </a:r>
            <a:r>
              <a:rPr lang="en-US" sz="5400" b="1" dirty="0" smtClean="0">
                <a:solidFill>
                  <a:srgbClr val="1E4649"/>
                </a:solidFill>
                <a:latin typeface="Trebuchet MS" charset="0"/>
                <a:ea typeface="Trebuchet MS" charset="0"/>
                <a:cs typeface="Trebuchet MS" charset="0"/>
                <a:sym typeface="Trebuchet MS" charset="0"/>
              </a:rPr>
              <a:t>to this meeting – Drupal (Shepherd)</a:t>
            </a:r>
            <a:endParaRPr lang="en-US" dirty="0">
              <a:solidFill>
                <a:srgbClr val="1E4649"/>
              </a:solidFill>
            </a:endParaRPr>
          </a:p>
        </p:txBody>
      </p:sp>
      <p:sp>
        <p:nvSpPr>
          <p:cNvPr id="21510" name="Rectangle 5"/>
          <p:cNvSpPr>
            <a:spLocks noGrp="1" noChangeArrowheads="1"/>
          </p:cNvSpPr>
          <p:nvPr>
            <p:ph type="body" idx="1"/>
          </p:nvPr>
        </p:nvSpPr>
        <p:spPr>
          <a:xfrm>
            <a:off x="741363" y="2286000"/>
            <a:ext cx="11704637" cy="6248400"/>
          </a:xfrm>
        </p:spPr>
        <p:txBody>
          <a:bodyPr lIns="126435" tIns="126435" rIns="126435" bIns="126435" anchor="t"/>
          <a:lstStyle/>
          <a:p>
            <a:pPr>
              <a:spcBef>
                <a:spcPts val="2400"/>
              </a:spcBef>
            </a:pPr>
            <a:r>
              <a:rPr lang="en-US" sz="3200" u="sng" dirty="0" smtClean="0">
                <a:hlinkClick r:id="rId2"/>
              </a:rPr>
              <a:t>Drupal.org </a:t>
            </a:r>
            <a:r>
              <a:rPr lang="en-US" sz="3200" u="sng" dirty="0">
                <a:hlinkClick r:id="rId2"/>
              </a:rPr>
              <a:t>Group: </a:t>
            </a:r>
            <a:r>
              <a:rPr lang="en-US" sz="3200" u="sng" dirty="0">
                <a:hlinkClick r:id="rId3"/>
              </a:rPr>
              <a:t>https://groups.drupal.org/science-on-drupal</a:t>
            </a:r>
          </a:p>
          <a:p>
            <a:pPr>
              <a:spcBef>
                <a:spcPts val="2400"/>
              </a:spcBef>
            </a:pPr>
            <a:r>
              <a:rPr lang="en-US" sz="3200" dirty="0"/>
              <a:t>Email List: </a:t>
            </a:r>
            <a:r>
              <a:rPr lang="en-US" sz="3200" dirty="0">
                <a:hlinkClick r:id="rId4"/>
              </a:rPr>
              <a:t>http://www.lists.esipfed.org/mailman/listinfo/esip-drupal (</a:t>
            </a:r>
            <a:r>
              <a:rPr lang="en-US" sz="3200" dirty="0">
                <a:hlinkClick r:id="rId5"/>
              </a:rPr>
              <a:t>esip-drupal@lists.esipfed.org)</a:t>
            </a:r>
          </a:p>
          <a:p>
            <a:pPr>
              <a:spcBef>
                <a:spcPts val="2400"/>
              </a:spcBef>
            </a:pPr>
            <a:r>
              <a:rPr lang="en-US" sz="3200" dirty="0"/>
              <a:t>Twitter: </a:t>
            </a:r>
            <a:r>
              <a:rPr lang="en-US" sz="3200" dirty="0">
                <a:hlinkClick r:id="rId6"/>
              </a:rPr>
              <a:t>https://twitter.com/ScienceOnDrupal</a:t>
            </a:r>
          </a:p>
          <a:p>
            <a:pPr>
              <a:spcBef>
                <a:spcPts val="2400"/>
              </a:spcBef>
            </a:pPr>
            <a:r>
              <a:rPr lang="en-US" sz="3200" dirty="0"/>
              <a:t>Google+: </a:t>
            </a:r>
            <a:r>
              <a:rPr lang="en-US" sz="3200" dirty="0">
                <a:hlinkClick r:id="rId7"/>
              </a:rPr>
              <a:t>https://plus.google.com/communities/105355344055119765640</a:t>
            </a:r>
          </a:p>
          <a:p>
            <a:pPr>
              <a:spcBef>
                <a:spcPts val="2400"/>
              </a:spcBef>
            </a:pPr>
            <a:r>
              <a:rPr lang="en-US" sz="3200" dirty="0"/>
              <a:t>YouTube: </a:t>
            </a:r>
            <a:r>
              <a:rPr lang="en-US" sz="3200" dirty="0">
                <a:hlinkClick r:id="rId8"/>
              </a:rPr>
              <a:t>http://www.youtube.com/playlist?list=PLMX9RG75MgALpwWkQTUehLPbK1miNOiny</a:t>
            </a:r>
            <a:endParaRPr lang="en-US" sz="3200" dirty="0"/>
          </a:p>
        </p:txBody>
      </p:sp>
    </p:spTree>
    <p:extLst>
      <p:ext uri="{BB962C8B-B14F-4D97-AF65-F5344CB8AC3E}">
        <p14:creationId xmlns:p14="http://schemas.microsoft.com/office/powerpoint/2010/main" val="63629098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Cluster related to this meeting – Energy &amp; Climate (</a:t>
            </a:r>
            <a:r>
              <a:rPr lang="en-US" sz="5400" b="1" dirty="0" err="1" smtClean="0">
                <a:solidFill>
                  <a:srgbClr val="1E4649"/>
                </a:solidFill>
                <a:latin typeface="Trebuchet MS" charset="0"/>
                <a:ea typeface="Trebuchet MS" charset="0"/>
                <a:cs typeface="Trebuchet MS" charset="0"/>
                <a:sym typeface="Trebuchet MS" charset="0"/>
              </a:rPr>
              <a:t>Eckman</a:t>
            </a:r>
            <a:r>
              <a:rPr lang="en-US" sz="5400" b="1" dirty="0" smtClean="0">
                <a:solidFill>
                  <a:srgbClr val="1E4649"/>
                </a:solidFill>
                <a:latin typeface="Trebuchet MS" charset="0"/>
                <a:ea typeface="Trebuchet MS" charset="0"/>
                <a:cs typeface="Trebuchet MS" charset="0"/>
                <a:sym typeface="Trebuchet MS" charset="0"/>
              </a:rPr>
              <a:t>/</a:t>
            </a:r>
            <a:r>
              <a:rPr lang="en-US" sz="5400" b="1" dirty="0" err="1" smtClean="0">
                <a:solidFill>
                  <a:srgbClr val="1E4649"/>
                </a:solidFill>
                <a:latin typeface="Trebuchet MS" charset="0"/>
                <a:ea typeface="Trebuchet MS" charset="0"/>
                <a:cs typeface="Trebuchet MS" charset="0"/>
                <a:sym typeface="Trebuchet MS" charset="0"/>
              </a:rPr>
              <a:t>Prados</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a:t>Working with multiple agencies (DOE, USGS), academia, and stakeholders (e.g., the American Wind and Wildlife Institute), and leveraging ESIP expertise and graduate student participation, we developed a prototype Dynamic Decision Tools catalog addressing wildlife vulnerability to wind energy infrastructure development. This catalog used ESIP community expertise to provide east data access and exploitation, is interoperable, and is based on open standards</a:t>
            </a:r>
            <a:r>
              <a:rPr lang="en-US" sz="3200" dirty="0" smtClean="0"/>
              <a:t>.</a:t>
            </a:r>
            <a:endParaRPr lang="en-US" sz="3200" dirty="0"/>
          </a:p>
        </p:txBody>
      </p:sp>
    </p:spTree>
    <p:extLst>
      <p:ext uri="{BB962C8B-B14F-4D97-AF65-F5344CB8AC3E}">
        <p14:creationId xmlns:p14="http://schemas.microsoft.com/office/powerpoint/2010/main" val="328519569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C</a:t>
            </a:r>
            <a:r>
              <a:rPr lang="en-US" sz="5400" b="1" dirty="0" smtClean="0">
                <a:solidFill>
                  <a:srgbClr val="1E4649"/>
                </a:solidFill>
                <a:latin typeface="Trebuchet MS" charset="0"/>
                <a:ea typeface="Trebuchet MS" charset="0"/>
                <a:cs typeface="Trebuchet MS" charset="0"/>
                <a:sym typeface="Trebuchet MS" charset="0"/>
              </a:rPr>
              <a:t>luster related to this meeting – Energy &amp; Climate (</a:t>
            </a:r>
            <a:r>
              <a:rPr lang="en-US" sz="5400" b="1" dirty="0" err="1" smtClean="0">
                <a:solidFill>
                  <a:srgbClr val="1E4649"/>
                </a:solidFill>
                <a:latin typeface="Trebuchet MS" charset="0"/>
                <a:ea typeface="Trebuchet MS" charset="0"/>
                <a:cs typeface="Trebuchet MS" charset="0"/>
                <a:sym typeface="Trebuchet MS" charset="0"/>
              </a:rPr>
              <a:t>Eckman</a:t>
            </a:r>
            <a:r>
              <a:rPr lang="en-US" sz="5400" b="1" dirty="0" smtClean="0">
                <a:solidFill>
                  <a:srgbClr val="1E4649"/>
                </a:solidFill>
                <a:latin typeface="Trebuchet MS" charset="0"/>
                <a:ea typeface="Trebuchet MS" charset="0"/>
                <a:cs typeface="Trebuchet MS" charset="0"/>
                <a:sym typeface="Trebuchet MS" charset="0"/>
              </a:rPr>
              <a:t>/</a:t>
            </a:r>
            <a:r>
              <a:rPr lang="en-US" sz="5400" b="1" dirty="0" err="1" smtClean="0">
                <a:solidFill>
                  <a:srgbClr val="1E4649"/>
                </a:solidFill>
                <a:latin typeface="Trebuchet MS" charset="0"/>
                <a:ea typeface="Trebuchet MS" charset="0"/>
                <a:cs typeface="Trebuchet MS" charset="0"/>
                <a:sym typeface="Trebuchet MS" charset="0"/>
              </a:rPr>
              <a:t>Prados</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649288" y="2438400"/>
            <a:ext cx="11704637" cy="6248400"/>
          </a:xfrm>
        </p:spPr>
        <p:txBody>
          <a:bodyPr lIns="126435" tIns="126435" rIns="126435" bIns="126435" anchor="t"/>
          <a:lstStyle/>
          <a:p>
            <a:r>
              <a:rPr lang="en-US" sz="3200" dirty="0" smtClean="0"/>
              <a:t>The </a:t>
            </a:r>
            <a:r>
              <a:rPr lang="en-US" sz="3200" dirty="0"/>
              <a:t>Energy &amp; Climate WG is currently engaged on identifying US-based activities that use Earth observations to address energy (initially, renewable) decision needs. This activity will support the forthcoming USGEO 2</a:t>
            </a:r>
            <a:r>
              <a:rPr lang="en-US" sz="3200" baseline="30000" dirty="0"/>
              <a:t>nd</a:t>
            </a:r>
            <a:r>
              <a:rPr lang="en-US" sz="3200" dirty="0"/>
              <a:t> Earth Observation Assessment. We are also working with the GEO Secretariat’s energy SBA coordinator to better link these U.S. based activities with those occurring internationally and which are currently known to GEO. An outcome of this effort is to better understand Earth observation data needs and identify gaps relevant to the energy sector. In the near future, we plan to engage stakeholders and end-users to better understand their needs.</a:t>
            </a:r>
          </a:p>
          <a:p>
            <a:r>
              <a:rPr lang="en-US" sz="3200" dirty="0" smtClean="0"/>
              <a:t>Contact </a:t>
            </a:r>
            <a:r>
              <a:rPr lang="en-US" sz="3200" dirty="0"/>
              <a:t>the co-chairs, Richard or Ana.</a:t>
            </a:r>
          </a:p>
        </p:txBody>
      </p:sp>
    </p:spTree>
    <p:extLst>
      <p:ext uri="{BB962C8B-B14F-4D97-AF65-F5344CB8AC3E}">
        <p14:creationId xmlns:p14="http://schemas.microsoft.com/office/powerpoint/2010/main" val="368041039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Cluster related to this meeting – Disasters (Law)</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a:t>Strong interest. Good discussions, presentations, and excellent synergy with GEOSS.</a:t>
            </a:r>
          </a:p>
          <a:p>
            <a:r>
              <a:rPr lang="en-US" sz="3200" dirty="0" smtClean="0"/>
              <a:t>Start </a:t>
            </a:r>
            <a:r>
              <a:rPr lang="en-US" sz="3200" dirty="0"/>
              <a:t>conversations on use cases, information architecture, collaboration with other activities.</a:t>
            </a:r>
          </a:p>
          <a:p>
            <a:r>
              <a:rPr lang="en-US" sz="3200" dirty="0" smtClean="0"/>
              <a:t>Contact </a:t>
            </a:r>
            <a:r>
              <a:rPr lang="en-US" sz="3200" dirty="0"/>
              <a:t>cluster leads,  go to our wiki page. </a:t>
            </a:r>
            <a:r>
              <a:rPr lang="en-US" sz="3200" u="sng" dirty="0">
                <a:hlinkClick r:id="rId2"/>
              </a:rPr>
              <a:t>http://wiki.esipfed.org/index.php/Disasters, join our mailing lsit </a:t>
            </a:r>
            <a:r>
              <a:rPr lang="en-US" sz="3200" u="sng" dirty="0">
                <a:hlinkClick r:id="rId3"/>
              </a:rPr>
              <a:t>http://rtpnet.org/mailman/listinfo/esip-disasters</a:t>
            </a:r>
            <a:endParaRPr lang="en-US" sz="3200" dirty="0"/>
          </a:p>
        </p:txBody>
      </p:sp>
    </p:spTree>
    <p:extLst>
      <p:ext uri="{BB962C8B-B14F-4D97-AF65-F5344CB8AC3E}">
        <p14:creationId xmlns:p14="http://schemas.microsoft.com/office/powerpoint/2010/main" val="38811388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C</a:t>
            </a:r>
            <a:r>
              <a:rPr lang="en-US" sz="5400" b="1" dirty="0" smtClean="0">
                <a:solidFill>
                  <a:srgbClr val="1E4649"/>
                </a:solidFill>
                <a:latin typeface="Trebuchet MS" charset="0"/>
                <a:ea typeface="Trebuchet MS" charset="0"/>
                <a:cs typeface="Trebuchet MS" charset="0"/>
                <a:sym typeface="Trebuchet MS" charset="0"/>
              </a:rPr>
              <a:t>luster related to this meeting – Semantic Web (</a:t>
            </a:r>
            <a:r>
              <a:rPr lang="en-US" sz="5400" b="1" dirty="0" err="1" smtClean="0">
                <a:solidFill>
                  <a:srgbClr val="1E4649"/>
                </a:solidFill>
                <a:latin typeface="Trebuchet MS" charset="0"/>
                <a:ea typeface="Trebuchet MS" charset="0"/>
                <a:cs typeface="Trebuchet MS" charset="0"/>
                <a:sym typeface="Trebuchet MS" charset="0"/>
              </a:rPr>
              <a:t>Narock</a:t>
            </a:r>
            <a:r>
              <a:rPr lang="en-US" sz="5400" b="1" dirty="0" smtClean="0">
                <a:solidFill>
                  <a:srgbClr val="1E4649"/>
                </a:solidFill>
                <a:latin typeface="Trebuchet MS" charset="0"/>
                <a:ea typeface="Trebuchet MS" charset="0"/>
                <a:cs typeface="Trebuchet MS" charset="0"/>
                <a:sym typeface="Trebuchet MS" charset="0"/>
              </a:rPr>
              <a:t>/ </a:t>
            </a:r>
            <a:r>
              <a:rPr lang="en-US" sz="5400" b="1" dirty="0" err="1" smtClean="0">
                <a:solidFill>
                  <a:srgbClr val="1E4649"/>
                </a:solidFill>
                <a:latin typeface="Trebuchet MS" charset="0"/>
                <a:ea typeface="Trebuchet MS" charset="0"/>
                <a:cs typeface="Trebuchet MS" charset="0"/>
                <a:sym typeface="Trebuchet MS" charset="0"/>
              </a:rPr>
              <a:t>Huffer</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smtClean="0"/>
              <a:t>Coming – session on Friday AM.</a:t>
            </a:r>
            <a:endParaRPr lang="en-US" sz="3200" dirty="0"/>
          </a:p>
          <a:p>
            <a:r>
              <a:rPr lang="en-US" sz="3200" dirty="0" smtClean="0"/>
              <a:t>Contact leads</a:t>
            </a:r>
            <a:r>
              <a:rPr lang="en-US" sz="3200" dirty="0"/>
              <a:t>,  go to our wiki page. </a:t>
            </a:r>
            <a:r>
              <a:rPr lang="en-US" sz="3200" dirty="0" smtClean="0"/>
              <a:t>http://</a:t>
            </a:r>
            <a:r>
              <a:rPr lang="en-US" sz="3200" dirty="0" err="1" smtClean="0"/>
              <a:t>wiki.esipfed.org</a:t>
            </a:r>
            <a:r>
              <a:rPr lang="en-US" sz="3200" dirty="0" smtClean="0"/>
              <a:t>/</a:t>
            </a:r>
            <a:r>
              <a:rPr lang="en-US" sz="3200" dirty="0" err="1" smtClean="0"/>
              <a:t>index.php</a:t>
            </a:r>
            <a:r>
              <a:rPr lang="en-US" sz="3200" dirty="0" smtClean="0"/>
              <a:t>/</a:t>
            </a:r>
            <a:r>
              <a:rPr lang="en-US" sz="3200" dirty="0" err="1" smtClean="0"/>
              <a:t>Semantic_Web</a:t>
            </a:r>
            <a:r>
              <a:rPr lang="en-US" sz="3200" dirty="0" smtClean="0"/>
              <a:t> </a:t>
            </a:r>
            <a:endParaRPr lang="en-US" sz="3200" dirty="0"/>
          </a:p>
        </p:txBody>
      </p:sp>
    </p:spTree>
    <p:extLst>
      <p:ext uri="{BB962C8B-B14F-4D97-AF65-F5344CB8AC3E}">
        <p14:creationId xmlns:p14="http://schemas.microsoft.com/office/powerpoint/2010/main" val="102405991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25400" y="-457200"/>
            <a:ext cx="8839200" cy="2438400"/>
          </a:xfrm>
        </p:spPr>
        <p:txBody>
          <a:bodyPr/>
          <a:lstStyle/>
          <a:p>
            <a:pPr eaLnBrk="1" hangingPunct="1"/>
            <a:r>
              <a:rPr lang="en-US" sz="6000" dirty="0" smtClean="0">
                <a:latin typeface="Arial"/>
                <a:ea typeface="ヒラギノ角ゴ ProN W3" charset="0"/>
                <a:cs typeface="Arial"/>
              </a:rPr>
              <a:t>Membership count</a:t>
            </a:r>
            <a:endParaRPr lang="en-US" sz="6000" dirty="0">
              <a:latin typeface="Arial"/>
              <a:ea typeface="ヒラギノ角ゴ ProN W3" charset="0"/>
              <a:cs typeface="Arial"/>
            </a:endParaRPr>
          </a:p>
        </p:txBody>
      </p:sp>
      <p:sp>
        <p:nvSpPr>
          <p:cNvPr id="26626" name="Rectangle 2"/>
          <p:cNvSpPr>
            <a:spLocks noGrp="1" noChangeArrowheads="1"/>
          </p:cNvSpPr>
          <p:nvPr>
            <p:ph sz="half" idx="1"/>
          </p:nvPr>
        </p:nvSpPr>
        <p:spPr>
          <a:xfrm>
            <a:off x="558800" y="1981200"/>
            <a:ext cx="5854700" cy="4838700"/>
          </a:xfrm>
        </p:spPr>
        <p:txBody>
          <a:bodyPr/>
          <a:lstStyle/>
          <a:p>
            <a:pPr eaLnBrk="1" hangingPunct="1">
              <a:spcBef>
                <a:spcPts val="1800"/>
              </a:spcBef>
            </a:pPr>
            <a:r>
              <a:rPr lang="en-US" sz="3600" dirty="0">
                <a:solidFill>
                  <a:srgbClr val="000000"/>
                </a:solidFill>
                <a:latin typeface="Helvetica Neue" charset="0"/>
                <a:ea typeface="ヒラギノ角ゴ ProN W3" charset="0"/>
                <a:cs typeface="ヒラギノ角ゴ ProN W3" charset="0"/>
              </a:rPr>
              <a:t>Type I: data centers (23)</a:t>
            </a:r>
          </a:p>
          <a:p>
            <a:pPr marL="711200" lvl="1" eaLnBrk="1" hangingPunct="1">
              <a:spcBef>
                <a:spcPts val="1800"/>
              </a:spcBef>
            </a:pPr>
            <a:r>
              <a:rPr lang="en-US" sz="3200" dirty="0">
                <a:solidFill>
                  <a:srgbClr val="000000"/>
                </a:solidFill>
                <a:latin typeface="Helvetica Neue" charset="0"/>
                <a:ea typeface="ヒラギノ角ゴ ProN W3" charset="0"/>
                <a:cs typeface="ヒラギノ角ゴ ProN W3" charset="0"/>
              </a:rPr>
              <a:t>NASA DAACs</a:t>
            </a:r>
          </a:p>
          <a:p>
            <a:pPr marL="711200" lvl="1" eaLnBrk="1" hangingPunct="1">
              <a:spcBef>
                <a:spcPts val="1800"/>
              </a:spcBef>
            </a:pPr>
            <a:r>
              <a:rPr lang="en-US" sz="3200" dirty="0">
                <a:solidFill>
                  <a:srgbClr val="000000"/>
                </a:solidFill>
                <a:latin typeface="Helvetica Neue" charset="0"/>
                <a:ea typeface="ヒラギノ角ゴ ProN W3" charset="0"/>
                <a:cs typeface="ヒラギノ角ゴ ProN W3" charset="0"/>
              </a:rPr>
              <a:t>NOAA (NGDC, NODC, NCDC)</a:t>
            </a:r>
            <a:br>
              <a:rPr lang="en-US" sz="3200" dirty="0">
                <a:solidFill>
                  <a:srgbClr val="000000"/>
                </a:solidFill>
                <a:latin typeface="Helvetica Neue" charset="0"/>
                <a:ea typeface="ヒラギノ角ゴ ProN W3" charset="0"/>
                <a:cs typeface="ヒラギノ角ゴ ProN W3" charset="0"/>
              </a:rPr>
            </a:br>
            <a:endParaRPr lang="en-US" sz="3200" dirty="0">
              <a:solidFill>
                <a:srgbClr val="000000"/>
              </a:solidFill>
              <a:latin typeface="Helvetica Neue" charset="0"/>
              <a:ea typeface="ヒラギノ角ゴ ProN W3" charset="0"/>
              <a:cs typeface="ヒラギノ角ゴ ProN W3" charset="0"/>
            </a:endParaRPr>
          </a:p>
          <a:p>
            <a:pPr>
              <a:spcBef>
                <a:spcPts val="1800"/>
              </a:spcBef>
            </a:pPr>
            <a:r>
              <a:rPr lang="en-US" sz="3600" dirty="0">
                <a:solidFill>
                  <a:srgbClr val="000000"/>
                </a:solidFill>
                <a:latin typeface="Helvetica Neue" charset="0"/>
                <a:ea typeface="ヒラギノ角ゴ ProN W3" charset="0"/>
                <a:cs typeface="ヒラギノ角ゴ ProN W3" charset="0"/>
              </a:rPr>
              <a:t>Type II: researchers and tool </a:t>
            </a:r>
            <a:r>
              <a:rPr lang="en-US" sz="3600" dirty="0" smtClean="0">
                <a:solidFill>
                  <a:srgbClr val="000000"/>
                </a:solidFill>
                <a:latin typeface="Helvetica Neue" charset="0"/>
                <a:ea typeface="ヒラギノ角ゴ ProN W3" charset="0"/>
                <a:cs typeface="ヒラギノ角ゴ ProN W3" charset="0"/>
              </a:rPr>
              <a:t>developers </a:t>
            </a:r>
            <a:r>
              <a:rPr lang="en-US" sz="3600" dirty="0">
                <a:solidFill>
                  <a:srgbClr val="000000"/>
                </a:solidFill>
                <a:latin typeface="Helvetica Neue" charset="0"/>
                <a:ea typeface="ヒラギノ角ゴ ProN W3" charset="0"/>
                <a:cs typeface="ヒラギノ角ゴ ProN W3" charset="0"/>
              </a:rPr>
              <a:t>(72)</a:t>
            </a:r>
          </a:p>
          <a:p>
            <a:pPr marL="711200" lvl="1" eaLnBrk="1" hangingPunct="1">
              <a:spcBef>
                <a:spcPts val="1800"/>
              </a:spcBef>
            </a:pPr>
            <a:r>
              <a:rPr lang="en-US" sz="3200" dirty="0">
                <a:solidFill>
                  <a:srgbClr val="000000"/>
                </a:solidFill>
                <a:latin typeface="Helvetica Neue" charset="0"/>
                <a:ea typeface="ヒラギノ角ゴ ProN W3" charset="0"/>
                <a:cs typeface="ヒラギノ角ゴ ProN W3" charset="0"/>
              </a:rPr>
              <a:t>Academia</a:t>
            </a:r>
          </a:p>
          <a:p>
            <a:pPr marL="711200" lvl="1" eaLnBrk="1" hangingPunct="1">
              <a:spcBef>
                <a:spcPts val="1800"/>
              </a:spcBef>
            </a:pPr>
            <a:r>
              <a:rPr lang="en-US" sz="3200" dirty="0">
                <a:solidFill>
                  <a:srgbClr val="000000"/>
                </a:solidFill>
                <a:latin typeface="Helvetica Neue" charset="0"/>
                <a:ea typeface="ヒラギノ角ゴ ProN W3" charset="0"/>
                <a:cs typeface="ヒラギノ角ゴ ProN W3" charset="0"/>
              </a:rPr>
              <a:t>Government labs</a:t>
            </a:r>
          </a:p>
        </p:txBody>
      </p:sp>
      <p:sp>
        <p:nvSpPr>
          <p:cNvPr id="26627" name="Content Placeholder 2"/>
          <p:cNvSpPr>
            <a:spLocks noGrp="1"/>
          </p:cNvSpPr>
          <p:nvPr>
            <p:ph sz="half" idx="2"/>
          </p:nvPr>
        </p:nvSpPr>
        <p:spPr>
          <a:xfrm>
            <a:off x="6731000" y="2362200"/>
            <a:ext cx="5854700" cy="4572000"/>
          </a:xfrm>
        </p:spPr>
        <p:txBody>
          <a:bodyPr/>
          <a:lstStyle/>
          <a:p>
            <a:pPr eaLnBrk="1" hangingPunct="1">
              <a:spcBef>
                <a:spcPts val="1800"/>
              </a:spcBef>
            </a:pPr>
            <a:r>
              <a:rPr lang="en-US" sz="3600" dirty="0">
                <a:solidFill>
                  <a:srgbClr val="000000"/>
                </a:solidFill>
                <a:latin typeface="Helvetica Neue" charset="0"/>
                <a:ea typeface="ヒラギノ角ゴ ProN W3" charset="0"/>
                <a:cs typeface="ヒラギノ角ゴ ProN W3" charset="0"/>
              </a:rPr>
              <a:t>Type III: application developers (61)</a:t>
            </a:r>
          </a:p>
          <a:p>
            <a:pPr marL="711200" lvl="1" eaLnBrk="1" hangingPunct="1">
              <a:spcBef>
                <a:spcPts val="1800"/>
              </a:spcBef>
            </a:pPr>
            <a:r>
              <a:rPr lang="en-US" sz="3200" dirty="0">
                <a:solidFill>
                  <a:srgbClr val="000000"/>
                </a:solidFill>
                <a:latin typeface="Helvetica Neue" charset="0"/>
                <a:ea typeface="ヒラギノ角ゴ ProN W3" charset="0"/>
                <a:cs typeface="ヒラギノ角ゴ ProN W3" charset="0"/>
              </a:rPr>
              <a:t>Commercial</a:t>
            </a:r>
          </a:p>
          <a:p>
            <a:pPr marL="711200" lvl="1" eaLnBrk="1" hangingPunct="1">
              <a:spcBef>
                <a:spcPts val="1800"/>
              </a:spcBef>
            </a:pPr>
            <a:r>
              <a:rPr lang="en-US" sz="3200" dirty="0">
                <a:solidFill>
                  <a:srgbClr val="000000"/>
                </a:solidFill>
                <a:latin typeface="Helvetica Neue" charset="0"/>
                <a:ea typeface="ヒラギノ角ゴ ProN W3" charset="0"/>
                <a:cs typeface="ヒラギノ角ゴ ProN W3" charset="0"/>
              </a:rPr>
              <a:t>Nonprofit</a:t>
            </a:r>
          </a:p>
          <a:p>
            <a:pPr marL="711200" lvl="1" eaLnBrk="1" hangingPunct="1">
              <a:spcBef>
                <a:spcPts val="1800"/>
              </a:spcBef>
            </a:pPr>
            <a:r>
              <a:rPr lang="en-US" sz="3200" dirty="0">
                <a:solidFill>
                  <a:srgbClr val="000000"/>
                </a:solidFill>
                <a:latin typeface="Helvetica Neue" charset="0"/>
                <a:ea typeface="ヒラギノ角ゴ ProN W3" charset="0"/>
                <a:cs typeface="ヒラギノ角ゴ ProN W3" charset="0"/>
              </a:rPr>
              <a:t>Educational</a:t>
            </a:r>
            <a:br>
              <a:rPr lang="en-US" sz="3200" dirty="0">
                <a:solidFill>
                  <a:srgbClr val="000000"/>
                </a:solidFill>
                <a:latin typeface="Helvetica Neue" charset="0"/>
                <a:ea typeface="ヒラギノ角ゴ ProN W3" charset="0"/>
                <a:cs typeface="ヒラギノ角ゴ ProN W3" charset="0"/>
              </a:rPr>
            </a:br>
            <a:endParaRPr lang="en-US" sz="3200" dirty="0">
              <a:solidFill>
                <a:srgbClr val="000000"/>
              </a:solidFill>
              <a:latin typeface="Helvetica Neue" charset="0"/>
              <a:ea typeface="ヒラギノ角ゴ ProN W3" charset="0"/>
              <a:cs typeface="ヒラギノ角ゴ ProN W3" charset="0"/>
            </a:endParaRPr>
          </a:p>
          <a:p>
            <a:pPr eaLnBrk="1" hangingPunct="1">
              <a:spcBef>
                <a:spcPts val="1800"/>
              </a:spcBef>
            </a:pPr>
            <a:r>
              <a:rPr lang="en-US" sz="3600" dirty="0">
                <a:solidFill>
                  <a:srgbClr val="000000"/>
                </a:solidFill>
                <a:latin typeface="Helvetica Neue" charset="0"/>
                <a:ea typeface="ヒラギノ角ゴ ProN W3" charset="0"/>
                <a:cs typeface="ヒラギノ角ゴ ProN W3" charset="0"/>
              </a:rPr>
              <a:t>Type IV: strategic partners (2)</a:t>
            </a:r>
          </a:p>
          <a:p>
            <a:pPr marL="711200" lvl="1" eaLnBrk="1" hangingPunct="1">
              <a:spcBef>
                <a:spcPts val="1800"/>
              </a:spcBef>
            </a:pPr>
            <a:r>
              <a:rPr lang="en-US" sz="3200" dirty="0">
                <a:solidFill>
                  <a:srgbClr val="000000"/>
                </a:solidFill>
                <a:latin typeface="Helvetica Neue" charset="0"/>
                <a:ea typeface="ヒラギノ角ゴ ProN W3" charset="0"/>
                <a:cs typeface="ヒラギノ角ゴ ProN W3" charset="0"/>
              </a:rPr>
              <a:t>NASA</a:t>
            </a:r>
          </a:p>
          <a:p>
            <a:pPr marL="711200" lvl="1" eaLnBrk="1" hangingPunct="1">
              <a:spcBef>
                <a:spcPts val="1800"/>
              </a:spcBef>
            </a:pPr>
            <a:r>
              <a:rPr lang="en-US" sz="3200" dirty="0">
                <a:solidFill>
                  <a:srgbClr val="000000"/>
                </a:solidFill>
                <a:latin typeface="Helvetica Neue" charset="0"/>
                <a:ea typeface="ヒラギノ角ゴ ProN W3" charset="0"/>
                <a:cs typeface="ヒラギノ角ゴ ProN W3" charset="0"/>
              </a:rPr>
              <a:t>NOAA</a:t>
            </a:r>
          </a:p>
        </p:txBody>
      </p:sp>
      <p:sp>
        <p:nvSpPr>
          <p:cNvPr id="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pic>
        <p:nvPicPr>
          <p:cNvPr id="7" name="Picture 6" descr="ESIP Logo.jpg"/>
          <p:cNvPicPr>
            <a:picLocks noChangeAspect="1"/>
          </p:cNvPicPr>
          <p:nvPr/>
        </p:nvPicPr>
        <p:blipFill>
          <a:blip r:embed="rId2">
            <a:alphaModFix/>
          </a:blip>
          <a:stretch>
            <a:fillRect/>
          </a:stretch>
        </p:blipFill>
        <p:spPr>
          <a:xfrm>
            <a:off x="8458778" y="0"/>
            <a:ext cx="4546022" cy="1143000"/>
          </a:xfrm>
          <a:prstGeom prst="rect">
            <a:avLst/>
          </a:prstGeom>
        </p:spPr>
      </p:pic>
    </p:spTree>
    <p:extLst>
      <p:ext uri="{BB962C8B-B14F-4D97-AF65-F5344CB8AC3E}">
        <p14:creationId xmlns:p14="http://schemas.microsoft.com/office/powerpoint/2010/main" val="272687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C</a:t>
            </a:r>
            <a:r>
              <a:rPr lang="en-US" sz="5400" b="1" dirty="0" smtClean="0">
                <a:solidFill>
                  <a:srgbClr val="1E4649"/>
                </a:solidFill>
                <a:latin typeface="Trebuchet MS" charset="0"/>
                <a:ea typeface="Trebuchet MS" charset="0"/>
                <a:cs typeface="Trebuchet MS" charset="0"/>
                <a:sym typeface="Trebuchet MS" charset="0"/>
              </a:rPr>
              <a:t>luster related activity – Climate Education (Mooney)</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smtClean="0"/>
              <a:t>Coming – webinar on Thursday.</a:t>
            </a:r>
            <a:endParaRPr lang="en-US" sz="3200" dirty="0"/>
          </a:p>
        </p:txBody>
      </p:sp>
    </p:spTree>
    <p:extLst>
      <p:ext uri="{BB962C8B-B14F-4D97-AF65-F5344CB8AC3E}">
        <p14:creationId xmlns:p14="http://schemas.microsoft.com/office/powerpoint/2010/main" val="283146236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Cluster - </a:t>
            </a:r>
            <a:r>
              <a:rPr lang="en-US" sz="5400" b="1" dirty="0" err="1" smtClean="0">
                <a:solidFill>
                  <a:srgbClr val="1E4649"/>
                </a:solidFill>
                <a:latin typeface="Trebuchet MS" charset="0"/>
                <a:ea typeface="Trebuchet MS" charset="0"/>
                <a:cs typeface="Trebuchet MS" charset="0"/>
                <a:sym typeface="Trebuchet MS" charset="0"/>
              </a:rPr>
              <a:t>Envirosensing</a:t>
            </a:r>
            <a:r>
              <a:rPr lang="en-US" sz="5400" b="1" dirty="0" smtClean="0">
                <a:solidFill>
                  <a:srgbClr val="1E4649"/>
                </a:solidFill>
                <a:latin typeface="Trebuchet MS" charset="0"/>
                <a:ea typeface="Trebuchet MS" charset="0"/>
                <a:cs typeface="Trebuchet MS" charset="0"/>
                <a:sym typeface="Trebuchet MS" charset="0"/>
              </a:rPr>
              <a:t> (</a:t>
            </a:r>
            <a:r>
              <a:rPr lang="en-US" sz="5400" b="1" dirty="0" err="1" smtClean="0">
                <a:solidFill>
                  <a:srgbClr val="1E4649"/>
                </a:solidFill>
                <a:latin typeface="Trebuchet MS" charset="0"/>
                <a:ea typeface="Trebuchet MS" charset="0"/>
                <a:cs typeface="Trebuchet MS" charset="0"/>
                <a:sym typeface="Trebuchet MS" charset="0"/>
              </a:rPr>
              <a:t>Gries</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649288" y="2514600"/>
            <a:ext cx="11704637" cy="6400800"/>
          </a:xfrm>
        </p:spPr>
        <p:txBody>
          <a:bodyPr lIns="126435" tIns="126435" rIns="126435" bIns="126435" anchor="t"/>
          <a:lstStyle/>
          <a:p>
            <a:r>
              <a:rPr lang="en-US" sz="3200" dirty="0"/>
              <a:t>T</a:t>
            </a:r>
            <a:r>
              <a:rPr lang="en-US" sz="3200" dirty="0" smtClean="0"/>
              <a:t>he </a:t>
            </a:r>
            <a:r>
              <a:rPr lang="en-US" sz="3200" dirty="0"/>
              <a:t>'Sensor and Sensor data management best practices' collection of wiki documents was </a:t>
            </a:r>
            <a:r>
              <a:rPr lang="en-US" sz="3200" dirty="0" smtClean="0"/>
              <a:t>released </a:t>
            </a:r>
            <a:r>
              <a:rPr lang="en-US" sz="3200" u="sng" dirty="0">
                <a:hlinkClick r:id="rId2"/>
              </a:rPr>
              <a:t>http://wiki.esipfed.org/index.php/EnviroSensing_Cluster. it was announced in several place where summaries can be found:</a:t>
            </a:r>
          </a:p>
          <a:p>
            <a:r>
              <a:rPr lang="en-US" sz="3200" dirty="0"/>
              <a:t>LTER </a:t>
            </a:r>
            <a:r>
              <a:rPr lang="en-US" sz="3200" dirty="0" err="1"/>
              <a:t>DataBits</a:t>
            </a:r>
            <a:r>
              <a:rPr lang="en-US" sz="3200" dirty="0"/>
              <a:t> article: </a:t>
            </a:r>
            <a:r>
              <a:rPr lang="en-US" sz="3200" u="sng" dirty="0">
                <a:hlinkClick r:id="rId3"/>
              </a:rPr>
              <a:t>http://databits.lternet.edu/2014-spring/sensor-and-sensor-data-management-best-practices-released</a:t>
            </a:r>
          </a:p>
          <a:p>
            <a:r>
              <a:rPr lang="en-US" sz="3200" dirty="0"/>
              <a:t>ESIP blog: </a:t>
            </a:r>
            <a:r>
              <a:rPr lang="en-US" sz="3200" u="sng" dirty="0">
                <a:hlinkClick r:id="rId4"/>
              </a:rPr>
              <a:t>http://esipfed.org/node/</a:t>
            </a:r>
            <a:r>
              <a:rPr lang="en-US" sz="3200" u="sng" dirty="0" smtClean="0">
                <a:hlinkClick r:id="rId4"/>
              </a:rPr>
              <a:t>2434</a:t>
            </a:r>
            <a:endParaRPr lang="en-US" sz="3200" u="sng" dirty="0">
              <a:hlinkClick r:id="rId4"/>
            </a:endParaRPr>
          </a:p>
        </p:txBody>
      </p:sp>
    </p:spTree>
    <p:extLst>
      <p:ext uri="{BB962C8B-B14F-4D97-AF65-F5344CB8AC3E}">
        <p14:creationId xmlns:p14="http://schemas.microsoft.com/office/powerpoint/2010/main" val="317229355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smtClean="0"/>
              <a:t>We </a:t>
            </a:r>
            <a:r>
              <a:rPr lang="en-US" sz="3200" dirty="0"/>
              <a:t>are preparing for the first </a:t>
            </a:r>
            <a:r>
              <a:rPr lang="en-US" sz="3200" dirty="0" err="1"/>
              <a:t>Envirosensing</a:t>
            </a:r>
            <a:r>
              <a:rPr lang="en-US" sz="3200" dirty="0"/>
              <a:t> concentration workshop during the upcoming ESIP meeting. The plan is to introduce the best practices document, brainstorm and gauge further interest in this concentration, and attracting more contributors to the best practices document.</a:t>
            </a:r>
          </a:p>
          <a:p>
            <a:r>
              <a:rPr lang="en-US" sz="3200" dirty="0" smtClean="0"/>
              <a:t>Wiki </a:t>
            </a:r>
            <a:r>
              <a:rPr lang="en-US" sz="3200" dirty="0"/>
              <a:t>page editing </a:t>
            </a:r>
            <a:r>
              <a:rPr lang="en-US" sz="3200" u="sng" dirty="0">
                <a:hlinkClick r:id="rId2"/>
              </a:rPr>
              <a:t>http://wiki.esipfed.org/index.php/</a:t>
            </a:r>
            <a:r>
              <a:rPr lang="en-US" sz="3200" u="sng" dirty="0" smtClean="0">
                <a:hlinkClick r:id="rId2"/>
              </a:rPr>
              <a:t>EnviroSensing_Cluster</a:t>
            </a:r>
            <a:r>
              <a:rPr lang="en-US" sz="3200" dirty="0" smtClean="0"/>
              <a:t>  </a:t>
            </a:r>
            <a:r>
              <a:rPr lang="en-US" sz="3200" dirty="0"/>
              <a:t>is open to </a:t>
            </a:r>
            <a:r>
              <a:rPr lang="en-US" sz="3200" dirty="0" smtClean="0"/>
              <a:t>all and a </a:t>
            </a:r>
            <a:r>
              <a:rPr lang="en-US" sz="3200" dirty="0"/>
              <a:t>mailing list </a:t>
            </a:r>
            <a:r>
              <a:rPr lang="en-US" sz="3200" u="sng" dirty="0">
                <a:hlinkClick r:id="rId3"/>
              </a:rPr>
              <a:t>http://lists.esipfed.org/mailman/listinfo/esip-</a:t>
            </a:r>
            <a:r>
              <a:rPr lang="en-US" sz="3200" u="sng" dirty="0" smtClean="0">
                <a:hlinkClick r:id="rId3"/>
              </a:rPr>
              <a:t>envirosensing</a:t>
            </a:r>
            <a:r>
              <a:rPr lang="en-US" sz="3200" u="sng" dirty="0" smtClean="0"/>
              <a:t>  </a:t>
            </a:r>
            <a:r>
              <a:rPr lang="en-US" sz="3200" dirty="0" smtClean="0"/>
              <a:t>exists</a:t>
            </a:r>
            <a:r>
              <a:rPr lang="en-US" sz="3200" u="sng" dirty="0" smtClean="0"/>
              <a:t> </a:t>
            </a:r>
            <a:r>
              <a:rPr lang="en-US" sz="3200" dirty="0" smtClean="0"/>
              <a:t>regular </a:t>
            </a:r>
            <a:r>
              <a:rPr lang="en-US" sz="3200" dirty="0" err="1"/>
              <a:t>WebX</a:t>
            </a:r>
            <a:r>
              <a:rPr lang="en-US" sz="3200" dirty="0"/>
              <a:t> meetings are scheduled through ESIP </a:t>
            </a:r>
            <a:r>
              <a:rPr lang="en-US" sz="3200" u="sng" dirty="0">
                <a:hlinkClick r:id="rId4"/>
              </a:rPr>
              <a:t>http://www.esipfed.org/</a:t>
            </a:r>
            <a:endParaRPr lang="en-US" sz="3200" i="1" dirty="0">
              <a:solidFill>
                <a:srgbClr val="1E4649"/>
              </a:solidFill>
              <a:latin typeface="Trebuchet MS" charset="0"/>
              <a:ea typeface="Trebuchet MS" charset="0"/>
              <a:cs typeface="Trebuchet MS" charset="0"/>
              <a:sym typeface="Trebuchet MS" charset="0"/>
            </a:endParaRPr>
          </a:p>
        </p:txBody>
      </p:sp>
      <p:sp>
        <p:nvSpPr>
          <p:cNvPr id="7"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Cluster </a:t>
            </a:r>
            <a:r>
              <a:rPr lang="en-US" sz="5400" b="1" dirty="0" smtClean="0">
                <a:solidFill>
                  <a:srgbClr val="1E4649"/>
                </a:solidFill>
                <a:latin typeface="Trebuchet MS" charset="0"/>
                <a:ea typeface="Trebuchet MS" charset="0"/>
                <a:cs typeface="Trebuchet MS" charset="0"/>
                <a:sym typeface="Trebuchet MS" charset="0"/>
              </a:rPr>
              <a:t>– </a:t>
            </a:r>
            <a:r>
              <a:rPr lang="en-US" sz="5400" b="1" dirty="0" err="1">
                <a:solidFill>
                  <a:srgbClr val="1E4649"/>
                </a:solidFill>
                <a:latin typeface="Trebuchet MS" charset="0"/>
                <a:ea typeface="Trebuchet MS" charset="0"/>
                <a:cs typeface="Trebuchet MS" charset="0"/>
                <a:sym typeface="Trebuchet MS" charset="0"/>
              </a:rPr>
              <a:t>Envirosensing</a:t>
            </a:r>
            <a:r>
              <a:rPr lang="en-US" sz="5400" b="1" dirty="0">
                <a:solidFill>
                  <a:srgbClr val="1E4649"/>
                </a:solidFill>
                <a:latin typeface="Trebuchet MS" charset="0"/>
                <a:ea typeface="Trebuchet MS" charset="0"/>
                <a:cs typeface="Trebuchet MS" charset="0"/>
                <a:sym typeface="Trebuchet MS" charset="0"/>
              </a:rPr>
              <a:t> </a:t>
            </a:r>
            <a:r>
              <a:rPr lang="en-US" sz="5400" b="1" dirty="0" smtClean="0">
                <a:solidFill>
                  <a:srgbClr val="1E4649"/>
                </a:solidFill>
                <a:latin typeface="Trebuchet MS" charset="0"/>
                <a:ea typeface="Trebuchet MS" charset="0"/>
                <a:cs typeface="Trebuchet MS" charset="0"/>
                <a:sym typeface="Trebuchet MS" charset="0"/>
              </a:rPr>
              <a:t>(</a:t>
            </a:r>
            <a:r>
              <a:rPr lang="en-US" sz="5400" b="1" dirty="0" err="1" smtClean="0">
                <a:solidFill>
                  <a:srgbClr val="1E4649"/>
                </a:solidFill>
                <a:latin typeface="Trebuchet MS" charset="0"/>
                <a:ea typeface="Trebuchet MS" charset="0"/>
                <a:cs typeface="Trebuchet MS" charset="0"/>
                <a:sym typeface="Trebuchet MS" charset="0"/>
              </a:rPr>
              <a:t>Gries</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Tree>
    <p:extLst>
      <p:ext uri="{BB962C8B-B14F-4D97-AF65-F5344CB8AC3E}">
        <p14:creationId xmlns:p14="http://schemas.microsoft.com/office/powerpoint/2010/main" val="67410348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Cluster – Agriculture and Climate (</a:t>
            </a:r>
            <a:r>
              <a:rPr lang="en-US" sz="5400" b="1" dirty="0" err="1" smtClean="0">
                <a:solidFill>
                  <a:srgbClr val="1E4649"/>
                </a:solidFill>
                <a:latin typeface="Trebuchet MS" charset="0"/>
                <a:ea typeface="Trebuchet MS" charset="0"/>
                <a:cs typeface="Trebuchet MS" charset="0"/>
                <a:sym typeface="Trebuchet MS" charset="0"/>
              </a:rPr>
              <a:t>Teng</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969963" y="1955800"/>
            <a:ext cx="11704637" cy="6248400"/>
          </a:xfrm>
        </p:spPr>
        <p:txBody>
          <a:bodyPr lIns="126435" tIns="126435" rIns="126435" bIns="126435" anchor="t"/>
          <a:lstStyle/>
          <a:p>
            <a:pPr>
              <a:spcBef>
                <a:spcPts val="2400"/>
              </a:spcBef>
            </a:pPr>
            <a:r>
              <a:rPr lang="en-US" sz="3200" dirty="0" smtClean="0"/>
              <a:t>Engaged </a:t>
            </a:r>
            <a:r>
              <a:rPr lang="en-US" sz="3200" dirty="0"/>
              <a:t>(1) USDA LTAR (Long-Term </a:t>
            </a:r>
            <a:r>
              <a:rPr lang="en-US" sz="3200" dirty="0" err="1"/>
              <a:t>Agroecosystem</a:t>
            </a:r>
            <a:r>
              <a:rPr lang="en-US" sz="3200" dirty="0"/>
              <a:t> Research) Network and (2) National Agricultural Library (NAL), which will handle the data system part of LTAR, in exploring areas of collaboration, with current focus on linking NASA and other satellite data with LTAR sites.</a:t>
            </a:r>
          </a:p>
          <a:p>
            <a:pPr>
              <a:spcBef>
                <a:spcPts val="2400"/>
              </a:spcBef>
            </a:pPr>
            <a:r>
              <a:rPr lang="en-US" sz="3200" dirty="0" smtClean="0"/>
              <a:t>Active </a:t>
            </a:r>
            <a:r>
              <a:rPr lang="en-US" sz="3200" dirty="0"/>
              <a:t>participation in ESIP Summer Meeting by LTAR and USDA Northern Plains Regional Climate Hub.</a:t>
            </a:r>
          </a:p>
          <a:p>
            <a:pPr>
              <a:spcBef>
                <a:spcPts val="2400"/>
              </a:spcBef>
            </a:pPr>
            <a:r>
              <a:rPr lang="en-US" sz="3200" dirty="0" smtClean="0"/>
              <a:t>Review </a:t>
            </a:r>
            <a:r>
              <a:rPr lang="en-US" sz="3200" dirty="0"/>
              <a:t>of past and ongoing work on climate effects on agriculture, in the science literature, by USDA agencies (as coordinated by the Climate Change Program Office), and by other sources.</a:t>
            </a:r>
          </a:p>
          <a:p>
            <a:pPr>
              <a:spcBef>
                <a:spcPts val="2400"/>
              </a:spcBef>
            </a:pPr>
            <a:r>
              <a:rPr lang="en-US" sz="3200" dirty="0" smtClean="0"/>
              <a:t>Exploring </a:t>
            </a:r>
            <a:r>
              <a:rPr lang="en-US" sz="3200" dirty="0"/>
              <a:t>ways to integrate satellite data, including the 2014 mission data from GPM, OCO-2, and SMAP, into the LTAR program</a:t>
            </a:r>
            <a:r>
              <a:rPr lang="en-US" sz="3200" dirty="0" smtClean="0"/>
              <a:t>.</a:t>
            </a:r>
            <a:endParaRPr lang="en-US" sz="3200" dirty="0"/>
          </a:p>
        </p:txBody>
      </p:sp>
    </p:spTree>
    <p:extLst>
      <p:ext uri="{BB962C8B-B14F-4D97-AF65-F5344CB8AC3E}">
        <p14:creationId xmlns:p14="http://schemas.microsoft.com/office/powerpoint/2010/main" val="254674891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Cluster – Agriculture and Climate (</a:t>
            </a:r>
            <a:r>
              <a:rPr lang="en-US" sz="5400" b="1" dirty="0" err="1" smtClean="0">
                <a:solidFill>
                  <a:srgbClr val="1E4649"/>
                </a:solidFill>
                <a:latin typeface="Trebuchet MS" charset="0"/>
                <a:ea typeface="Trebuchet MS" charset="0"/>
                <a:cs typeface="Trebuchet MS" charset="0"/>
                <a:sym typeface="Trebuchet MS" charset="0"/>
              </a:rPr>
              <a:t>Teng</a:t>
            </a:r>
            <a:r>
              <a:rPr lang="en-US" sz="5400" b="1" dirty="0" smtClean="0">
                <a:solidFill>
                  <a:srgbClr val="1E4649"/>
                </a:solidFill>
                <a:latin typeface="Trebuchet MS" charset="0"/>
                <a:ea typeface="Trebuchet MS" charset="0"/>
                <a:cs typeface="Trebuchet MS" charset="0"/>
                <a:sym typeface="Trebuchet MS" charset="0"/>
              </a:rPr>
              <a:t>)</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smtClean="0"/>
              <a:t>How </a:t>
            </a:r>
            <a:r>
              <a:rPr lang="en-US" sz="3200" dirty="0"/>
              <a:t>to get involved in the group </a:t>
            </a:r>
          </a:p>
          <a:p>
            <a:r>
              <a:rPr lang="en-US" sz="3200" dirty="0" smtClean="0"/>
              <a:t>Subscribe </a:t>
            </a:r>
            <a:r>
              <a:rPr lang="en-US" sz="3200" dirty="0"/>
              <a:t>to email list, </a:t>
            </a:r>
            <a:r>
              <a:rPr lang="en-US" sz="3200" u="sng" dirty="0">
                <a:hlinkClick r:id="rId2"/>
              </a:rPr>
              <a:t>http://rtpnet.org/mailman/listinfo/esip-agclimate</a:t>
            </a:r>
          </a:p>
          <a:p>
            <a:r>
              <a:rPr lang="en-US" sz="3200" dirty="0" smtClean="0"/>
              <a:t>Contact </a:t>
            </a:r>
            <a:r>
              <a:rPr lang="en-US" sz="3200" dirty="0"/>
              <a:t>Bill </a:t>
            </a:r>
            <a:r>
              <a:rPr lang="en-US" sz="3200" dirty="0" err="1"/>
              <a:t>Teng</a:t>
            </a:r>
            <a:r>
              <a:rPr lang="en-US" sz="3200" dirty="0"/>
              <a:t> (</a:t>
            </a:r>
            <a:r>
              <a:rPr lang="en-US" sz="3200" u="sng" dirty="0">
                <a:hlinkClick r:id="rId3"/>
              </a:rPr>
              <a:t>william.l.teng@nasa.gov)</a:t>
            </a:r>
            <a:endParaRPr lang="en-US" sz="3200" dirty="0"/>
          </a:p>
        </p:txBody>
      </p:sp>
    </p:spTree>
    <p:extLst>
      <p:ext uri="{BB962C8B-B14F-4D97-AF65-F5344CB8AC3E}">
        <p14:creationId xmlns:p14="http://schemas.microsoft.com/office/powerpoint/2010/main" val="69838068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You get the idea!</a:t>
            </a:r>
            <a:endParaRPr lang="en-US" dirty="0">
              <a:solidFill>
                <a:srgbClr val="1E4649"/>
              </a:solidFill>
            </a:endParaRPr>
          </a:p>
        </p:txBody>
      </p:sp>
      <p:sp>
        <p:nvSpPr>
          <p:cNvPr id="21510" name="Rectangle 5"/>
          <p:cNvSpPr>
            <a:spLocks noGrp="1" noChangeArrowheads="1"/>
          </p:cNvSpPr>
          <p:nvPr>
            <p:ph type="body" idx="1"/>
          </p:nvPr>
        </p:nvSpPr>
        <p:spPr>
          <a:xfrm>
            <a:off x="649288" y="2667000"/>
            <a:ext cx="11704637" cy="6248400"/>
          </a:xfrm>
        </p:spPr>
        <p:txBody>
          <a:bodyPr lIns="126435" tIns="126435" rIns="126435" bIns="126435" anchor="t"/>
          <a:lstStyle/>
          <a:p>
            <a:r>
              <a:rPr lang="en-US" sz="3200" dirty="0" smtClean="0"/>
              <a:t>How </a:t>
            </a:r>
            <a:r>
              <a:rPr lang="en-US" sz="3200" dirty="0"/>
              <a:t>to get involved in </a:t>
            </a:r>
            <a:r>
              <a:rPr lang="en-US" sz="3200" dirty="0" smtClean="0"/>
              <a:t>activities: </a:t>
            </a:r>
          </a:p>
          <a:p>
            <a:endParaRPr lang="en-US" sz="3200" dirty="0"/>
          </a:p>
          <a:p>
            <a:pPr lvl="1"/>
            <a:r>
              <a:rPr lang="en-US" sz="3200" dirty="0">
                <a:latin typeface="Arial"/>
                <a:ea typeface="ヒラギノ角ゴ ProN W3" charset="0"/>
                <a:cs typeface="Arial"/>
                <a:hlinkClick r:id="rId2"/>
              </a:rPr>
              <a:t>http://esipfed.org/collaboration-areas</a:t>
            </a:r>
            <a:r>
              <a:rPr lang="en-US" sz="3200" dirty="0">
                <a:latin typeface="Arial"/>
                <a:ea typeface="ヒラギノ角ゴ ProN W3" charset="0"/>
                <a:cs typeface="Arial"/>
              </a:rPr>
              <a:t> </a:t>
            </a:r>
            <a:endParaRPr lang="en-US" sz="3200" dirty="0"/>
          </a:p>
        </p:txBody>
      </p:sp>
    </p:spTree>
    <p:extLst>
      <p:ext uri="{BB962C8B-B14F-4D97-AF65-F5344CB8AC3E}">
        <p14:creationId xmlns:p14="http://schemas.microsoft.com/office/powerpoint/2010/main" val="335153395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6630" name="Rectangle 5"/>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ESIP Online</a:t>
            </a:r>
            <a:endParaRPr lang="en-US" dirty="0" smtClean="0">
              <a:solidFill>
                <a:srgbClr val="1E4649"/>
              </a:solidFill>
            </a:endParaRPr>
          </a:p>
        </p:txBody>
      </p:sp>
      <p:sp>
        <p:nvSpPr>
          <p:cNvPr id="8" name="Rectangle 4"/>
          <p:cNvSpPr txBox="1">
            <a:spLocks noChangeArrowheads="1"/>
          </p:cNvSpPr>
          <p:nvPr/>
        </p:nvSpPr>
        <p:spPr bwMode="auto">
          <a:xfrm>
            <a:off x="649288" y="2359025"/>
            <a:ext cx="11644311" cy="6883400"/>
          </a:xfrm>
          <a:prstGeom prst="rect">
            <a:avLst/>
          </a:prstGeom>
          <a:noFill/>
          <a:ln w="12700">
            <a:noFill/>
            <a:miter lim="0"/>
            <a:headEnd/>
            <a:tailEnd/>
          </a:ln>
        </p:spPr>
        <p:txBody>
          <a:bodyPr vert="horz" wrap="square" lIns="126435" tIns="126435" rIns="126435" bIns="126435" numCol="1" anchor="t" anchorCtr="0" compatLnSpc="1">
            <a:prstTxWarp prst="textNoShape">
              <a:avLst/>
            </a:prstTxWarp>
          </a:bodyPr>
          <a:lstStyle/>
          <a:p>
            <a:pPr marL="381000" lvl="0" indent="-381000" algn="l" hangingPunct="1">
              <a:buClr>
                <a:srgbClr val="000090"/>
              </a:buClr>
              <a:buSzPct val="100000"/>
              <a:buFontTx/>
              <a:buChar char="•"/>
            </a:pPr>
            <a:r>
              <a:rPr lang="en-US" sz="4400" kern="0" dirty="0" smtClean="0">
                <a:solidFill>
                  <a:srgbClr val="1E4649"/>
                </a:solidFill>
                <a:latin typeface="Trebuchet MS" charset="0"/>
                <a:ea typeface="Trebuchet MS" charset="0"/>
                <a:cs typeface="Trebuchet MS" charset="0"/>
              </a:rPr>
              <a:t>Home page</a:t>
            </a:r>
          </a:p>
          <a:p>
            <a:pPr marL="723900" lvl="1" indent="-381000" algn="l" hangingPunct="1">
              <a:buClr>
                <a:srgbClr val="000090"/>
              </a:buClr>
              <a:buSzPct val="100000"/>
              <a:buFontTx/>
              <a:buChar char="•"/>
            </a:pPr>
            <a:r>
              <a:rPr lang="en-US" sz="4400" kern="0" dirty="0" smtClean="0">
                <a:solidFill>
                  <a:srgbClr val="1E4649"/>
                </a:solidFill>
                <a:latin typeface="Trebuchet MS" charset="0"/>
                <a:ea typeface="Trebuchet MS" charset="0"/>
                <a:cs typeface="Trebuchet MS" charset="0"/>
                <a:hlinkClick r:id="rId3"/>
              </a:rPr>
              <a:t>http://esipfed.org</a:t>
            </a:r>
            <a:r>
              <a:rPr lang="en-US" sz="4400" kern="0" dirty="0" smtClean="0">
                <a:solidFill>
                  <a:srgbClr val="1E4649"/>
                </a:solidFill>
                <a:latin typeface="Trebuchet MS" charset="0"/>
                <a:ea typeface="Trebuchet MS" charset="0"/>
                <a:cs typeface="Trebuchet MS" charset="0"/>
              </a:rPr>
              <a:t>   </a:t>
            </a:r>
          </a:p>
          <a:p>
            <a:pPr marL="381000" lvl="0" indent="-381000" algn="l" hangingPunct="1">
              <a:buClr>
                <a:srgbClr val="000090"/>
              </a:buClr>
              <a:buSzPct val="100000"/>
              <a:buFontTx/>
              <a:buChar char="•"/>
            </a:pPr>
            <a:r>
              <a:rPr lang="en-US" sz="4400" kern="0" dirty="0" smtClean="0">
                <a:solidFill>
                  <a:srgbClr val="1E4649"/>
                </a:solidFill>
                <a:latin typeface="Trebuchet MS" charset="0"/>
                <a:ea typeface="Trebuchet MS" charset="0"/>
                <a:cs typeface="Trebuchet MS" charset="0"/>
              </a:rPr>
              <a:t>Wiki</a:t>
            </a:r>
          </a:p>
          <a:p>
            <a:pPr marL="723900" lvl="1" indent="-381000" algn="l" hangingPunct="1">
              <a:buClr>
                <a:srgbClr val="000090"/>
              </a:buClr>
              <a:buSzPct val="100000"/>
              <a:buFontTx/>
              <a:buChar char="•"/>
            </a:pPr>
            <a:r>
              <a:rPr lang="en-US" sz="4400" kern="0" dirty="0" smtClean="0">
                <a:solidFill>
                  <a:srgbClr val="1E4649"/>
                </a:solidFill>
                <a:latin typeface="Trebuchet MS" charset="0"/>
                <a:ea typeface="Trebuchet MS" charset="0"/>
                <a:cs typeface="Trebuchet MS" charset="0"/>
                <a:hlinkClick r:id="rId4"/>
              </a:rPr>
              <a:t>http://wiki.esipfed.org</a:t>
            </a:r>
            <a:r>
              <a:rPr lang="en-US" sz="4400" kern="0" dirty="0" smtClean="0">
                <a:solidFill>
                  <a:srgbClr val="1E4649"/>
                </a:solidFill>
                <a:latin typeface="Trebuchet MS" charset="0"/>
                <a:ea typeface="Trebuchet MS" charset="0"/>
                <a:cs typeface="Trebuchet MS" charset="0"/>
              </a:rPr>
              <a:t> </a:t>
            </a:r>
          </a:p>
          <a:p>
            <a:pPr marL="381000" indent="-381000" algn="l" hangingPunct="1">
              <a:buClr>
                <a:srgbClr val="000090"/>
              </a:buClr>
              <a:buSzPct val="100000"/>
              <a:buFontTx/>
              <a:buChar char="•"/>
            </a:pPr>
            <a:r>
              <a:rPr lang="en-US" sz="4400" kern="0" dirty="0" smtClean="0">
                <a:solidFill>
                  <a:srgbClr val="1E4649"/>
                </a:solidFill>
                <a:latin typeface="Trebuchet MS" charset="0"/>
                <a:ea typeface="Trebuchet MS" charset="0"/>
                <a:cs typeface="Trebuchet MS" charset="0"/>
              </a:rPr>
              <a:t>Commons</a:t>
            </a:r>
          </a:p>
          <a:p>
            <a:pPr marL="723900" lvl="1" indent="-381000" algn="l" hangingPunct="1">
              <a:buClr>
                <a:srgbClr val="000090"/>
              </a:buClr>
              <a:buSzPct val="100000"/>
              <a:buFontTx/>
              <a:buChar char="•"/>
            </a:pPr>
            <a:r>
              <a:rPr lang="en-US" sz="4400" kern="0" dirty="0" smtClean="0">
                <a:solidFill>
                  <a:srgbClr val="1E4649"/>
                </a:solidFill>
                <a:latin typeface="Trebuchet MS" charset="0"/>
                <a:ea typeface="Trebuchet MS" charset="0"/>
                <a:cs typeface="Trebuchet MS" charset="0"/>
                <a:hlinkClick r:id="rId5"/>
              </a:rPr>
              <a:t>http://commons.esipfed.org</a:t>
            </a:r>
            <a:r>
              <a:rPr lang="en-US" sz="4400" kern="0" dirty="0" smtClean="0">
                <a:solidFill>
                  <a:srgbClr val="1E4649"/>
                </a:solidFill>
                <a:latin typeface="Trebuchet MS" charset="0"/>
                <a:ea typeface="Trebuchet MS" charset="0"/>
                <a:cs typeface="Trebuchet MS" charset="0"/>
              </a:rPr>
              <a:t> </a:t>
            </a:r>
          </a:p>
          <a:p>
            <a:pPr marL="381000" lvl="0" indent="-381000" algn="l" hangingPunct="1">
              <a:buClr>
                <a:srgbClr val="000090"/>
              </a:buClr>
              <a:buSzPct val="100000"/>
              <a:buFontTx/>
              <a:buChar char="•"/>
            </a:pPr>
            <a:r>
              <a:rPr lang="en-US" sz="4400" kern="0" dirty="0" err="1" smtClean="0">
                <a:solidFill>
                  <a:srgbClr val="1E4649"/>
                </a:solidFill>
                <a:latin typeface="Trebuchet MS" charset="0"/>
                <a:ea typeface="Trebuchet MS" charset="0"/>
                <a:cs typeface="Trebuchet MS" charset="0"/>
              </a:rPr>
              <a:t>Facebook</a:t>
            </a:r>
            <a:endParaRPr lang="en-US" sz="4400" kern="0" dirty="0" smtClean="0">
              <a:solidFill>
                <a:srgbClr val="1E4649"/>
              </a:solidFill>
              <a:latin typeface="Trebuchet MS" charset="0"/>
              <a:ea typeface="Trebuchet MS" charset="0"/>
              <a:cs typeface="Trebuchet MS" charset="0"/>
            </a:endParaRPr>
          </a:p>
          <a:p>
            <a:pPr marL="723900" lvl="1" indent="-381000" algn="l" hangingPunct="1">
              <a:buClr>
                <a:srgbClr val="000090"/>
              </a:buClr>
              <a:buSzPct val="100000"/>
              <a:buFontTx/>
              <a:buChar char="•"/>
            </a:pPr>
            <a:r>
              <a:rPr lang="en-US" sz="4400" kern="0" dirty="0" smtClean="0">
                <a:solidFill>
                  <a:srgbClr val="1E4649"/>
                </a:solidFill>
                <a:latin typeface="Trebuchet MS" charset="0"/>
                <a:ea typeface="Trebuchet MS" charset="0"/>
                <a:cs typeface="Trebuchet MS" charset="0"/>
                <a:hlinkClick r:id="rId6"/>
              </a:rPr>
              <a:t>http://tinyurl.com/esip-facebook</a:t>
            </a:r>
            <a:r>
              <a:rPr lang="en-US" sz="4400" kern="0" dirty="0" smtClean="0">
                <a:solidFill>
                  <a:srgbClr val="1E4649"/>
                </a:solidFill>
                <a:latin typeface="Trebuchet MS" charset="0"/>
                <a:ea typeface="Trebuchet MS" charset="0"/>
                <a:cs typeface="Trebuchet MS" charset="0"/>
              </a:rPr>
              <a:t> </a:t>
            </a:r>
          </a:p>
          <a:p>
            <a:pPr marL="381000" lvl="0" indent="-381000" algn="l" hangingPunct="1">
              <a:buClr>
                <a:srgbClr val="000090"/>
              </a:buClr>
              <a:buSzPct val="100000"/>
              <a:buFontTx/>
              <a:buChar char="•"/>
            </a:pPr>
            <a:r>
              <a:rPr lang="en-US" sz="4400" kern="0" dirty="0" smtClean="0">
                <a:solidFill>
                  <a:srgbClr val="1E4649"/>
                </a:solidFill>
                <a:latin typeface="Trebuchet MS" charset="0"/>
                <a:ea typeface="Trebuchet MS" charset="0"/>
                <a:cs typeface="Trebuchet MS" charset="0"/>
              </a:rPr>
              <a:t>Twitter</a:t>
            </a:r>
          </a:p>
          <a:p>
            <a:pPr marL="723900" lvl="1" indent="-381000" algn="l" hangingPunct="1">
              <a:buClr>
                <a:srgbClr val="000090"/>
              </a:buClr>
              <a:buSzPct val="100000"/>
              <a:buFontTx/>
              <a:buChar char="•"/>
            </a:pPr>
            <a:r>
              <a:rPr lang="en-US" sz="4400" dirty="0" smtClean="0">
                <a:solidFill>
                  <a:schemeClr val="tx1"/>
                </a:solidFill>
                <a:latin typeface="Helvetica Neue" charset="0"/>
                <a:ea typeface="ヒラギノ角ゴ ProN W3" charset="0"/>
                <a:cs typeface="ヒラギノ角ゴ ProN W3" charset="0"/>
                <a:hlinkClick r:id="rId6"/>
              </a:rPr>
              <a:t>#</a:t>
            </a:r>
            <a:r>
              <a:rPr lang="en-US" sz="4400" dirty="0">
                <a:solidFill>
                  <a:schemeClr val="tx1"/>
                </a:solidFill>
                <a:latin typeface="Helvetica Neue" charset="0"/>
                <a:ea typeface="ヒラギノ角ゴ ProN W3" charset="0"/>
                <a:cs typeface="ヒラギノ角ゴ ProN W3" charset="0"/>
                <a:hlinkClick r:id="rId6"/>
              </a:rPr>
              <a:t>esipfed</a:t>
            </a:r>
            <a:r>
              <a:rPr lang="en-US" sz="4400" dirty="0">
                <a:solidFill>
                  <a:schemeClr val="tx1"/>
                </a:solidFill>
                <a:latin typeface="Helvetica Neue" charset="0"/>
                <a:ea typeface="ヒラギノ角ゴ ProN W3" charset="0"/>
                <a:cs typeface="ヒラギノ角ゴ ProN W3" charset="0"/>
              </a:rPr>
              <a:t>, @</a:t>
            </a:r>
            <a:r>
              <a:rPr lang="en-US" sz="4400" dirty="0" err="1">
                <a:solidFill>
                  <a:schemeClr val="tx1"/>
                </a:solidFill>
                <a:latin typeface="Helvetica Neue" charset="0"/>
                <a:ea typeface="ヒラギノ角ゴ ProN W3" charset="0"/>
                <a:cs typeface="ヒラギノ角ゴ ProN W3" charset="0"/>
              </a:rPr>
              <a:t>ESIPFed</a:t>
            </a:r>
            <a:r>
              <a:rPr lang="en-US" sz="4400" dirty="0">
                <a:solidFill>
                  <a:schemeClr val="tx1"/>
                </a:solidFill>
                <a:latin typeface="Helvetica Neue" charset="0"/>
                <a:ea typeface="ヒラギノ角ゴ ProN W3" charset="0"/>
                <a:cs typeface="ヒラギノ角ゴ ProN W3" charset="0"/>
              </a:rPr>
              <a:t>, @</a:t>
            </a:r>
            <a:r>
              <a:rPr lang="en-US" sz="4400" dirty="0" err="1" smtClean="0">
                <a:solidFill>
                  <a:schemeClr val="tx1"/>
                </a:solidFill>
                <a:latin typeface="Helvetica Neue" charset="0"/>
                <a:ea typeface="ヒラギノ角ゴ ProN W3" charset="0"/>
                <a:cs typeface="ヒラギノ角ゴ ProN W3" charset="0"/>
              </a:rPr>
              <a:t>ESIPPres</a:t>
            </a:r>
            <a:r>
              <a:rPr lang="en-US" sz="4400" kern="0" dirty="0" smtClean="0">
                <a:solidFill>
                  <a:srgbClr val="1E4649"/>
                </a:solidFill>
                <a:latin typeface="Trebuchet MS" charset="0"/>
                <a:ea typeface="Trebuchet MS" charset="0"/>
                <a:cs typeface="Trebuchet MS" charset="0"/>
              </a:rPr>
              <a:t> </a:t>
            </a:r>
          </a:p>
        </p:txBody>
      </p:sp>
      <p:pic>
        <p:nvPicPr>
          <p:cNvPr id="9" name="Picture 8" descr="ESIP Logo.jpg"/>
          <p:cNvPicPr>
            <a:picLocks noChangeAspect="1"/>
          </p:cNvPicPr>
          <p:nvPr/>
        </p:nvPicPr>
        <p:blipFill>
          <a:blip r:embed="rId7">
            <a:alphaModFix/>
          </a:blip>
          <a:stretch>
            <a:fillRect/>
          </a:stretch>
        </p:blipFill>
        <p:spPr>
          <a:xfrm>
            <a:off x="8458778" y="0"/>
            <a:ext cx="4546022" cy="11430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35845" name="Rectangle 4"/>
          <p:cNvSpPr>
            <a:spLocks noGrp="1" noChangeArrowheads="1"/>
          </p:cNvSpPr>
          <p:nvPr>
            <p:ph type="body" idx="1"/>
          </p:nvPr>
        </p:nvSpPr>
        <p:spPr>
          <a:xfrm>
            <a:off x="649288" y="2359025"/>
            <a:ext cx="11704637" cy="6883400"/>
          </a:xfrm>
        </p:spPr>
        <p:txBody>
          <a:bodyPr lIns="126435" tIns="126435" rIns="126435" bIns="126435" anchor="t"/>
          <a:lstStyle/>
          <a:p>
            <a:pPr marL="0" indent="0" defTabSz="1300163" eaLnBrk="1">
              <a:spcBef>
                <a:spcPct val="0"/>
              </a:spcBef>
              <a:buSzTx/>
              <a:buFontTx/>
              <a:buNone/>
            </a:pPr>
            <a:endParaRPr lang="en-US" sz="4500" dirty="0" smtClean="0">
              <a:solidFill>
                <a:srgbClr val="FFFFFF"/>
              </a:solidFill>
              <a:latin typeface="Trebuchet MS" charset="0"/>
              <a:ea typeface="Trebuchet MS" charset="0"/>
              <a:cs typeface="Trebuchet MS" charset="0"/>
              <a:sym typeface="Trebuchet MS" charset="0"/>
            </a:endParaRPr>
          </a:p>
          <a:p>
            <a:pPr marL="0" indent="0" defTabSz="1300163" eaLnBrk="1">
              <a:spcBef>
                <a:spcPct val="0"/>
              </a:spcBef>
              <a:buSzTx/>
              <a:buFontTx/>
              <a:buNone/>
            </a:pPr>
            <a:endParaRPr lang="en-US" sz="4500" dirty="0" smtClean="0">
              <a:solidFill>
                <a:srgbClr val="FFFFFF"/>
              </a:solidFill>
              <a:latin typeface="Trebuchet MS" charset="0"/>
              <a:ea typeface="Trebuchet MS" charset="0"/>
              <a:cs typeface="Trebuchet MS" charset="0"/>
              <a:sym typeface="Trebuchet MS" charset="0"/>
            </a:endParaRPr>
          </a:p>
          <a:p>
            <a:pPr marL="0" indent="0" defTabSz="1300163" eaLnBrk="1">
              <a:spcBef>
                <a:spcPct val="0"/>
              </a:spcBef>
              <a:buSzTx/>
              <a:buFontTx/>
              <a:buNone/>
            </a:pPr>
            <a:endParaRPr lang="en-US" sz="4500" dirty="0" smtClean="0">
              <a:solidFill>
                <a:srgbClr val="FFFFFF"/>
              </a:solidFill>
              <a:latin typeface="Trebuchet MS" charset="0"/>
              <a:ea typeface="Trebuchet MS" charset="0"/>
              <a:cs typeface="Trebuchet MS" charset="0"/>
              <a:sym typeface="Trebuchet MS" charset="0"/>
            </a:endParaRPr>
          </a:p>
          <a:p>
            <a:pPr marL="0" indent="0" defTabSz="1300163" eaLnBrk="1">
              <a:spcBef>
                <a:spcPct val="0"/>
              </a:spcBef>
              <a:buSzTx/>
              <a:buFontTx/>
              <a:buNone/>
            </a:pPr>
            <a:endParaRPr lang="en-US" sz="4500" dirty="0" smtClean="0">
              <a:solidFill>
                <a:srgbClr val="FFFFFF"/>
              </a:solidFill>
              <a:latin typeface="Trebuchet MS" charset="0"/>
              <a:ea typeface="Trebuchet MS" charset="0"/>
              <a:cs typeface="Trebuchet MS" charset="0"/>
              <a:sym typeface="Trebuchet MS" charset="0"/>
            </a:endParaRPr>
          </a:p>
          <a:p>
            <a:pPr marL="0" indent="0" defTabSz="1300163" eaLnBrk="1">
              <a:spcBef>
                <a:spcPct val="0"/>
              </a:spcBef>
              <a:buSzTx/>
              <a:buFontTx/>
              <a:buNone/>
            </a:pPr>
            <a:endParaRPr lang="en-US" sz="4500" dirty="0" smtClean="0">
              <a:solidFill>
                <a:srgbClr val="FFFFFF"/>
              </a:solidFill>
              <a:latin typeface="Trebuchet MS" charset="0"/>
              <a:ea typeface="Trebuchet MS" charset="0"/>
              <a:cs typeface="Trebuchet MS" charset="0"/>
              <a:sym typeface="Trebuchet MS" charset="0"/>
            </a:endParaRPr>
          </a:p>
          <a:p>
            <a:pPr marL="0" indent="0" defTabSz="1300163" eaLnBrk="1">
              <a:spcBef>
                <a:spcPct val="0"/>
              </a:spcBef>
              <a:buSzTx/>
              <a:buFontTx/>
              <a:buNone/>
            </a:pPr>
            <a:endParaRPr lang="en-US" sz="4500" dirty="0" smtClean="0">
              <a:solidFill>
                <a:srgbClr val="FFFFFF"/>
              </a:solidFill>
              <a:latin typeface="Trebuchet MS" charset="0"/>
              <a:ea typeface="Trebuchet MS" charset="0"/>
              <a:cs typeface="Trebuchet MS" charset="0"/>
              <a:sym typeface="Trebuchet MS" charset="0"/>
            </a:endParaRPr>
          </a:p>
          <a:p>
            <a:pPr marL="0" indent="0" defTabSz="1300163" eaLnBrk="1">
              <a:spcBef>
                <a:spcPct val="0"/>
              </a:spcBef>
              <a:buSzTx/>
              <a:buFontTx/>
              <a:buNone/>
            </a:pPr>
            <a:r>
              <a:rPr lang="en-US" sz="4500" dirty="0" smtClean="0">
                <a:solidFill>
                  <a:srgbClr val="1E4649"/>
                </a:solidFill>
                <a:latin typeface="Trebuchet MS" charset="0"/>
                <a:ea typeface="Trebuchet MS" charset="0"/>
                <a:cs typeface="Trebuchet MS" charset="0"/>
                <a:sym typeface="Trebuchet MS" charset="0"/>
              </a:rPr>
              <a:t>Peter Fox, </a:t>
            </a:r>
            <a:r>
              <a:rPr lang="en-US" sz="4500" dirty="0" err="1" smtClean="0">
                <a:solidFill>
                  <a:srgbClr val="FFFFFF"/>
                </a:solidFill>
                <a:latin typeface="Trebuchet MS" charset="0"/>
                <a:ea typeface="Trebuchet MS" charset="0"/>
                <a:cs typeface="Trebuchet MS" charset="0"/>
                <a:sym typeface="Trebuchet MS" charset="0"/>
                <a:hlinkClick r:id="rId2"/>
              </a:rPr>
              <a:t>president@esipfed.org</a:t>
            </a:r>
            <a:endParaRPr lang="en-US" sz="4500" dirty="0" smtClean="0">
              <a:solidFill>
                <a:srgbClr val="FFFFFF"/>
              </a:solidFill>
              <a:latin typeface="Trebuchet MS" charset="0"/>
              <a:ea typeface="Trebuchet MS" charset="0"/>
              <a:cs typeface="Trebuchet MS" charset="0"/>
              <a:sym typeface="Trebuchet MS" charset="0"/>
            </a:endParaRPr>
          </a:p>
          <a:p>
            <a:pPr marL="0" indent="0" defTabSz="1300163" eaLnBrk="1">
              <a:spcBef>
                <a:spcPct val="0"/>
              </a:spcBef>
              <a:buSzTx/>
              <a:buFontTx/>
              <a:buNone/>
            </a:pPr>
            <a:r>
              <a:rPr lang="en-US" sz="4500" dirty="0" smtClean="0">
                <a:solidFill>
                  <a:srgbClr val="1E4649"/>
                </a:solidFill>
                <a:latin typeface="Trebuchet MS" charset="0"/>
                <a:ea typeface="Trebuchet MS" charset="0"/>
                <a:cs typeface="Trebuchet MS" charset="0"/>
                <a:sym typeface="Trebuchet MS" charset="0"/>
              </a:rPr>
              <a:t>Emily Law, </a:t>
            </a:r>
            <a:r>
              <a:rPr lang="en-US" sz="4500" dirty="0" smtClean="0">
                <a:solidFill>
                  <a:srgbClr val="FFFFFF"/>
                </a:solidFill>
                <a:latin typeface="Trebuchet MS" charset="0"/>
                <a:ea typeface="Trebuchet MS" charset="0"/>
                <a:cs typeface="Trebuchet MS" charset="0"/>
                <a:sym typeface="Trebuchet MS" charset="0"/>
                <a:hlinkClick r:id="rId3"/>
              </a:rPr>
              <a:t>emily.law@jpl.nasa.gov</a:t>
            </a:r>
            <a:r>
              <a:rPr lang="en-US" sz="4500" dirty="0" smtClean="0">
                <a:solidFill>
                  <a:srgbClr val="FFFFFF"/>
                </a:solidFill>
                <a:latin typeface="Trebuchet MS" charset="0"/>
                <a:ea typeface="Trebuchet MS" charset="0"/>
                <a:cs typeface="Trebuchet MS" charset="0"/>
                <a:sym typeface="Trebuchet MS" charset="0"/>
              </a:rPr>
              <a:t> </a:t>
            </a:r>
            <a:endParaRPr lang="en-US" dirty="0"/>
          </a:p>
        </p:txBody>
      </p:sp>
      <p:sp>
        <p:nvSpPr>
          <p:cNvPr id="35846" name="Rectangle 5"/>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600" b="1" dirty="0">
                <a:solidFill>
                  <a:schemeClr val="accent1">
                    <a:lumMod val="25000"/>
                  </a:schemeClr>
                </a:solidFill>
                <a:latin typeface="Trebuchet MS" charset="0"/>
                <a:ea typeface="Trebuchet MS" charset="0"/>
                <a:cs typeface="Trebuchet MS" charset="0"/>
                <a:sym typeface="Trebuchet MS" charset="0"/>
              </a:rPr>
              <a:t>Questions</a:t>
            </a:r>
            <a:endParaRPr lang="en-US" dirty="0">
              <a:solidFill>
                <a:schemeClr val="accent1">
                  <a:lumMod val="25000"/>
                </a:schemeClr>
              </a:solidFill>
            </a:endParaRPr>
          </a:p>
        </p:txBody>
      </p:sp>
      <p:pic>
        <p:nvPicPr>
          <p:cNvPr id="35847" name="Picture 6" descr="iStock_000004002862XSmall.jpg"/>
          <p:cNvPicPr>
            <a:picLocks noChangeAspect="1"/>
          </p:cNvPicPr>
          <p:nvPr/>
        </p:nvPicPr>
        <p:blipFill>
          <a:blip r:embed="rId4"/>
          <a:srcRect t="58" b="58"/>
          <a:stretch>
            <a:fillRect/>
          </a:stretch>
        </p:blipFill>
        <p:spPr bwMode="auto">
          <a:xfrm>
            <a:off x="5740400" y="2012950"/>
            <a:ext cx="6276975" cy="4159250"/>
          </a:xfrm>
          <a:prstGeom prst="rect">
            <a:avLst/>
          </a:prstGeom>
          <a:noFill/>
          <a:ln w="12700">
            <a:noFill/>
            <a:miter lim="0"/>
            <a:headEnd/>
            <a:tailEnd/>
          </a:ln>
        </p:spPr>
      </p:pic>
      <p:pic>
        <p:nvPicPr>
          <p:cNvPr id="9" name="Picture 8" descr="ESIP Logo.jpg"/>
          <p:cNvPicPr>
            <a:picLocks noChangeAspect="1"/>
          </p:cNvPicPr>
          <p:nvPr/>
        </p:nvPicPr>
        <p:blipFill>
          <a:blip r:embed="rId5">
            <a:alphaModFix/>
          </a:blip>
          <a:stretch>
            <a:fillRect/>
          </a:stretch>
        </p:blipFill>
        <p:spPr>
          <a:xfrm>
            <a:off x="8458778" y="0"/>
            <a:ext cx="4546022" cy="11430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0"/>
            <a:ext cx="8864600" cy="2438400"/>
          </a:xfrm>
        </p:spPr>
        <p:txBody>
          <a:bodyPr/>
          <a:lstStyle/>
          <a:p>
            <a:r>
              <a:rPr lang="en-US" sz="4800" dirty="0">
                <a:latin typeface="Arial"/>
                <a:ea typeface="ヒラギノ角ゴ ProN W3" charset="0"/>
                <a:cs typeface="Arial"/>
              </a:rPr>
              <a:t>Collaboration</a:t>
            </a:r>
            <a:br>
              <a:rPr lang="en-US" sz="4800" dirty="0">
                <a:latin typeface="Arial"/>
                <a:ea typeface="ヒラギノ角ゴ ProN W3" charset="0"/>
                <a:cs typeface="Arial"/>
              </a:rPr>
            </a:br>
            <a:r>
              <a:rPr lang="en-US" sz="4800" dirty="0">
                <a:latin typeface="Arial"/>
                <a:ea typeface="ヒラギノ角ゴ ProN W3" charset="0"/>
                <a:cs typeface="Arial"/>
                <a:hlinkClick r:id="rId2"/>
              </a:rPr>
              <a:t>http://esipfed.org/collaboration-</a:t>
            </a:r>
            <a:r>
              <a:rPr lang="en-US" sz="4800" dirty="0" smtClean="0">
                <a:latin typeface="Arial"/>
                <a:ea typeface="ヒラギノ角ゴ ProN W3" charset="0"/>
                <a:cs typeface="Arial"/>
                <a:hlinkClick r:id="rId2"/>
              </a:rPr>
              <a:t>areas</a:t>
            </a:r>
            <a:r>
              <a:rPr lang="en-US" sz="4800" dirty="0" smtClean="0">
                <a:latin typeface="Arial"/>
                <a:ea typeface="ヒラギノ角ゴ ProN W3" charset="0"/>
                <a:cs typeface="Arial"/>
              </a:rPr>
              <a:t> </a:t>
            </a:r>
            <a:endParaRPr lang="en-US" sz="4800" dirty="0">
              <a:latin typeface="Arial"/>
              <a:ea typeface="ヒラギノ角ゴ ProN W3" charset="0"/>
              <a:cs typeface="Arial"/>
            </a:endParaRPr>
          </a:p>
        </p:txBody>
      </p:sp>
      <p:sp>
        <p:nvSpPr>
          <p:cNvPr id="25607" name="Content Placeholder 5"/>
          <p:cNvSpPr>
            <a:spLocks noGrp="1"/>
          </p:cNvSpPr>
          <p:nvPr>
            <p:ph sz="half" idx="1"/>
          </p:nvPr>
        </p:nvSpPr>
        <p:spPr>
          <a:xfrm>
            <a:off x="1168400" y="2438400"/>
            <a:ext cx="4724400" cy="6324600"/>
          </a:xfrm>
        </p:spPr>
        <p:txBody>
          <a:bodyPr/>
          <a:lstStyle/>
          <a:p>
            <a:pPr marL="0" indent="0" eaLnBrk="1" hangingPunct="1">
              <a:spcBef>
                <a:spcPts val="1800"/>
              </a:spcBef>
              <a:buFont typeface="Helvetica Neue" charset="0"/>
              <a:buNone/>
              <a:defRPr/>
            </a:pPr>
            <a:r>
              <a:rPr lang="en-US" sz="2400" dirty="0" smtClean="0">
                <a:latin typeface="Helvetica Neue" charset="0"/>
                <a:ea typeface="ヒラギノ角ゴ ProN W3" charset="0"/>
                <a:cs typeface="ヒラギノ角ゴ ProN W3" charset="0"/>
              </a:rPr>
              <a:t>ESIP Clusters</a:t>
            </a:r>
          </a:p>
          <a:p>
            <a:pPr eaLnBrk="1" hangingPunct="1">
              <a:spcBef>
                <a:spcPts val="1800"/>
              </a:spcBef>
              <a:defRPr/>
            </a:pPr>
            <a:r>
              <a:rPr lang="en-US" sz="2400" dirty="0" smtClean="0">
                <a:latin typeface="Helvetica Neue" charset="0"/>
                <a:ea typeface="ヒラギノ角ゴ ProN W3" charset="0"/>
                <a:cs typeface="ヒラギノ角ゴ ProN W3" charset="0"/>
              </a:rPr>
              <a:t>Agriculture </a:t>
            </a:r>
            <a:r>
              <a:rPr lang="en-US" sz="2400" dirty="0">
                <a:latin typeface="Helvetica Neue" charset="0"/>
                <a:ea typeface="ヒラギノ角ゴ ProN W3" charset="0"/>
                <a:cs typeface="ヒラギノ角ゴ ProN W3" charset="0"/>
              </a:rPr>
              <a:t>&amp; Climate</a:t>
            </a:r>
          </a:p>
          <a:p>
            <a:pPr eaLnBrk="1" hangingPunct="1">
              <a:spcBef>
                <a:spcPts val="1800"/>
              </a:spcBef>
              <a:defRPr/>
            </a:pPr>
            <a:r>
              <a:rPr lang="en-US" sz="2400" dirty="0">
                <a:latin typeface="Helvetica Neue" charset="0"/>
                <a:ea typeface="ヒラギノ角ゴ ProN W3" charset="0"/>
                <a:cs typeface="ヒラギノ角ゴ ProN W3" charset="0"/>
              </a:rPr>
              <a:t>Cloud</a:t>
            </a:r>
          </a:p>
          <a:p>
            <a:pPr eaLnBrk="1" hangingPunct="1">
              <a:spcBef>
                <a:spcPts val="1800"/>
              </a:spcBef>
              <a:defRPr/>
            </a:pPr>
            <a:r>
              <a:rPr lang="en-US" sz="2400" dirty="0">
                <a:latin typeface="Helvetica Neue" charset="0"/>
                <a:ea typeface="ヒラギノ角ゴ ProN W3" charset="0"/>
                <a:cs typeface="ヒラギノ角ゴ ProN W3" charset="0"/>
              </a:rPr>
              <a:t>Decisions</a:t>
            </a:r>
          </a:p>
          <a:p>
            <a:pPr eaLnBrk="1" hangingPunct="1">
              <a:spcBef>
                <a:spcPts val="1800"/>
              </a:spcBef>
              <a:defRPr/>
            </a:pPr>
            <a:r>
              <a:rPr lang="en-US" sz="2400" dirty="0">
                <a:latin typeface="Helvetica Neue" charset="0"/>
                <a:ea typeface="ヒラギノ角ゴ ProN W3" charset="0"/>
                <a:cs typeface="ヒラギノ角ゴ ProN W3" charset="0"/>
              </a:rPr>
              <a:t>Disasters</a:t>
            </a:r>
          </a:p>
          <a:p>
            <a:pPr eaLnBrk="1" hangingPunct="1">
              <a:spcBef>
                <a:spcPts val="1800"/>
              </a:spcBef>
              <a:defRPr/>
            </a:pPr>
            <a:r>
              <a:rPr lang="en-US" sz="2400" dirty="0">
                <a:latin typeface="Helvetica Neue" charset="0"/>
                <a:ea typeface="ヒラギノ角ゴ ProN W3" charset="0"/>
                <a:cs typeface="ヒラギノ角ゴ ProN W3" charset="0"/>
              </a:rPr>
              <a:t>Discovery</a:t>
            </a:r>
          </a:p>
          <a:p>
            <a:pPr eaLnBrk="1" hangingPunct="1">
              <a:spcBef>
                <a:spcPts val="1800"/>
              </a:spcBef>
              <a:defRPr/>
            </a:pPr>
            <a:r>
              <a:rPr lang="en-US" sz="2400" dirty="0">
                <a:latin typeface="Helvetica Neue" charset="0"/>
                <a:ea typeface="ヒラギノ角ゴ ProN W3" charset="0"/>
                <a:cs typeface="ヒラギノ角ゴ ProN W3" charset="0"/>
              </a:rPr>
              <a:t>Documentation</a:t>
            </a:r>
          </a:p>
          <a:p>
            <a:pPr eaLnBrk="1" hangingPunct="1">
              <a:spcBef>
                <a:spcPts val="1800"/>
              </a:spcBef>
              <a:defRPr/>
            </a:pPr>
            <a:r>
              <a:rPr lang="en-US" sz="2400" dirty="0">
                <a:latin typeface="Helvetica Neue" charset="0"/>
                <a:ea typeface="ヒラギノ角ゴ ProN W3" charset="0"/>
                <a:cs typeface="ヒラギノ角ゴ ProN W3" charset="0"/>
              </a:rPr>
              <a:t>Earth Science Data Analytics</a:t>
            </a:r>
          </a:p>
          <a:p>
            <a:pPr eaLnBrk="1" hangingPunct="1">
              <a:spcBef>
                <a:spcPts val="1800"/>
              </a:spcBef>
              <a:defRPr/>
            </a:pPr>
            <a:r>
              <a:rPr lang="en-US" sz="2400" dirty="0">
                <a:latin typeface="Helvetica Neue" charset="0"/>
                <a:ea typeface="ヒラギノ角ゴ ProN W3" charset="0"/>
                <a:cs typeface="ヒラギノ角ゴ ProN W3" charset="0"/>
              </a:rPr>
              <a:t>Energy &amp; Climate</a:t>
            </a:r>
          </a:p>
          <a:p>
            <a:pPr eaLnBrk="1" hangingPunct="1">
              <a:spcBef>
                <a:spcPts val="1800"/>
              </a:spcBef>
              <a:defRPr/>
            </a:pPr>
            <a:r>
              <a:rPr lang="en-US" sz="2400" dirty="0">
                <a:latin typeface="Helvetica Neue" charset="0"/>
                <a:ea typeface="ヒラギノ角ゴ ProN W3" charset="0"/>
                <a:cs typeface="ヒラギノ角ゴ ProN W3" charset="0"/>
              </a:rPr>
              <a:t>Info Quality</a:t>
            </a:r>
          </a:p>
          <a:p>
            <a:pPr eaLnBrk="1" hangingPunct="1">
              <a:spcBef>
                <a:spcPts val="1800"/>
              </a:spcBef>
              <a:defRPr/>
            </a:pPr>
            <a:r>
              <a:rPr lang="en-US" sz="2400" dirty="0">
                <a:latin typeface="Helvetica Neue" charset="0"/>
                <a:ea typeface="ヒラギノ角ゴ ProN W3" charset="0"/>
                <a:cs typeface="ヒラギノ角ゴ ProN W3" charset="0"/>
              </a:rPr>
              <a:t>Science Software</a:t>
            </a:r>
          </a:p>
          <a:p>
            <a:pPr eaLnBrk="1" hangingPunct="1">
              <a:spcBef>
                <a:spcPts val="1800"/>
              </a:spcBef>
              <a:defRPr/>
            </a:pPr>
            <a:r>
              <a:rPr lang="en-US" sz="2400" dirty="0">
                <a:latin typeface="Helvetica Neue" charset="0"/>
                <a:ea typeface="ヒラギノ角ゴ ProN W3" charset="0"/>
                <a:cs typeface="ヒラギノ角ゴ ProN W3" charset="0"/>
              </a:rPr>
              <a:t>Semantic Web</a:t>
            </a:r>
          </a:p>
        </p:txBody>
      </p:sp>
      <p:sp>
        <p:nvSpPr>
          <p:cNvPr id="11"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pic>
        <p:nvPicPr>
          <p:cNvPr id="12" name="Picture 11" descr="ESIP Logo.jpg"/>
          <p:cNvPicPr>
            <a:picLocks noChangeAspect="1"/>
          </p:cNvPicPr>
          <p:nvPr/>
        </p:nvPicPr>
        <p:blipFill>
          <a:blip r:embed="rId3">
            <a:alphaModFix/>
          </a:blip>
          <a:stretch>
            <a:fillRect/>
          </a:stretch>
        </p:blipFill>
        <p:spPr>
          <a:xfrm>
            <a:off x="8458778" y="0"/>
            <a:ext cx="4546022" cy="1143000"/>
          </a:xfrm>
          <a:prstGeom prst="rect">
            <a:avLst/>
          </a:prstGeom>
        </p:spPr>
      </p:pic>
      <p:sp>
        <p:nvSpPr>
          <p:cNvPr id="13" name="Content Placeholder 3"/>
          <p:cNvSpPr>
            <a:spLocks noGrp="1"/>
          </p:cNvSpPr>
          <p:nvPr>
            <p:ph sz="half" idx="2"/>
          </p:nvPr>
        </p:nvSpPr>
        <p:spPr>
          <a:xfrm>
            <a:off x="9042400" y="1295400"/>
            <a:ext cx="5156200" cy="2971800"/>
          </a:xfrm>
        </p:spPr>
        <p:txBody>
          <a:bodyPr/>
          <a:lstStyle/>
          <a:p>
            <a:pPr marL="0" indent="0" eaLnBrk="1" hangingPunct="1">
              <a:spcBef>
                <a:spcPts val="1800"/>
              </a:spcBef>
              <a:buFont typeface="Helvetica Neue" charset="0"/>
              <a:buNone/>
              <a:defRPr/>
            </a:pPr>
            <a:r>
              <a:rPr lang="en-US" sz="2400" dirty="0" smtClean="0">
                <a:latin typeface="Helvetica Neue" charset="0"/>
                <a:ea typeface="ヒラギノ角ゴ ProN W3" charset="0"/>
                <a:cs typeface="ヒラギノ角ゴ ProN W3" charset="0"/>
              </a:rPr>
              <a:t>ESIP Working Groups</a:t>
            </a:r>
          </a:p>
          <a:p>
            <a:pPr eaLnBrk="1" hangingPunct="1">
              <a:spcBef>
                <a:spcPts val="1800"/>
              </a:spcBef>
              <a:defRPr/>
            </a:pPr>
            <a:r>
              <a:rPr lang="en-US" sz="2400" dirty="0" smtClean="0">
                <a:latin typeface="Helvetica Neue" charset="0"/>
                <a:ea typeface="ヒラギノ角ゴ ProN W3" charset="0"/>
                <a:cs typeface="ヒラギノ角ゴ ProN W3" charset="0"/>
              </a:rPr>
              <a:t>Data </a:t>
            </a:r>
            <a:r>
              <a:rPr lang="en-US" sz="2400" dirty="0">
                <a:latin typeface="Helvetica Neue" charset="0"/>
                <a:ea typeface="ヒラギノ角ゴ ProN W3" charset="0"/>
                <a:cs typeface="ヒラギノ角ゴ ProN W3" charset="0"/>
              </a:rPr>
              <a:t>Study</a:t>
            </a:r>
          </a:p>
          <a:p>
            <a:pPr eaLnBrk="1" hangingPunct="1">
              <a:spcBef>
                <a:spcPts val="1800"/>
              </a:spcBef>
              <a:defRPr/>
            </a:pPr>
            <a:r>
              <a:rPr lang="en-US" sz="2400" dirty="0">
                <a:latin typeface="Helvetica Neue" charset="0"/>
                <a:ea typeface="ヒラギノ角ゴ ProN W3" charset="0"/>
                <a:cs typeface="ヒラギノ角ゴ ProN W3" charset="0"/>
              </a:rPr>
              <a:t>Drupal</a:t>
            </a:r>
          </a:p>
          <a:p>
            <a:pPr eaLnBrk="1" hangingPunct="1">
              <a:spcBef>
                <a:spcPts val="1800"/>
              </a:spcBef>
              <a:defRPr/>
            </a:pPr>
            <a:r>
              <a:rPr lang="en-US" sz="2400" dirty="0">
                <a:latin typeface="Helvetica Neue" charset="0"/>
                <a:ea typeface="ヒラギノ角ゴ ProN W3" charset="0"/>
                <a:cs typeface="ヒラギノ角ゴ ProN W3" charset="0"/>
              </a:rPr>
              <a:t>Climate Education</a:t>
            </a:r>
          </a:p>
          <a:p>
            <a:pPr eaLnBrk="1" hangingPunct="1">
              <a:spcBef>
                <a:spcPts val="1800"/>
              </a:spcBef>
              <a:defRPr/>
            </a:pPr>
            <a:r>
              <a:rPr lang="en-US" sz="2400" dirty="0" err="1">
                <a:latin typeface="Helvetica Neue" charset="0"/>
                <a:ea typeface="ヒラギノ角ゴ ProN W3" charset="0"/>
                <a:cs typeface="ヒラギノ角ゴ ProN W3" charset="0"/>
              </a:rPr>
              <a:t>Visioneers</a:t>
            </a:r>
            <a:endParaRPr lang="en-US" sz="2000" dirty="0">
              <a:latin typeface="Helvetica Neue" charset="0"/>
              <a:ea typeface="ヒラギノ角ゴ ProN W3" charset="0"/>
              <a:cs typeface="ヒラギノ角ゴ ProN W3" charset="0"/>
            </a:endParaRPr>
          </a:p>
        </p:txBody>
      </p:sp>
      <p:sp>
        <p:nvSpPr>
          <p:cNvPr id="14" name="Content Placeholder 1"/>
          <p:cNvSpPr txBox="1">
            <a:spLocks/>
          </p:cNvSpPr>
          <p:nvPr/>
        </p:nvSpPr>
        <p:spPr bwMode="auto">
          <a:xfrm>
            <a:off x="5969000" y="4648200"/>
            <a:ext cx="5930900" cy="5257800"/>
          </a:xfrm>
          <a:prstGeom prst="rect">
            <a:avLst/>
          </a:prstGeom>
          <a:noFill/>
          <a:ln w="12700">
            <a:noFill/>
            <a:miter lim="0"/>
            <a:headEnd/>
            <a:tailEnd/>
          </a:ln>
        </p:spPr>
        <p:txBody>
          <a:bodyPr vert="horz" wrap="square" lIns="50800" tIns="50800" rIns="50800" bIns="50800" numCol="1" anchor="ctr" anchorCtr="0" compatLnSpc="1">
            <a:prstTxWarp prst="textNoShape">
              <a:avLst/>
            </a:prstTxWarp>
          </a:bodyPr>
          <a:lstStyle>
            <a:lvl1pPr marL="381000" indent="-381000" algn="l" defTabSz="584200" rtl="0" eaLnBrk="0" fontAlgn="base" hangingPunct="0">
              <a:spcBef>
                <a:spcPts val="4200"/>
              </a:spcBef>
              <a:spcAft>
                <a:spcPct val="0"/>
              </a:spcAft>
              <a:buSzPct val="100000"/>
              <a:buChar char="•"/>
              <a:defRPr sz="2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2400">
                <a:solidFill>
                  <a:srgbClr val="000000"/>
                </a:solidFill>
                <a:latin typeface="+mn-lt"/>
                <a:ea typeface="+mn-ea"/>
                <a:cs typeface="+mn-cs"/>
                <a:sym typeface="Helvetica Light" charset="0"/>
              </a:defRPr>
            </a:lvl2pPr>
            <a:lvl3pPr marL="1143000" indent="-381000" algn="l" defTabSz="584200" rtl="0" eaLnBrk="0" fontAlgn="base" hangingPunct="0">
              <a:spcBef>
                <a:spcPts val="4200"/>
              </a:spcBef>
              <a:spcAft>
                <a:spcPct val="0"/>
              </a:spcAft>
              <a:buSzPct val="100000"/>
              <a:buChar char="•"/>
              <a:defRPr sz="2000">
                <a:solidFill>
                  <a:srgbClr val="000000"/>
                </a:solidFill>
                <a:latin typeface="+mn-lt"/>
                <a:ea typeface="+mn-ea"/>
                <a:cs typeface="+mn-cs"/>
                <a:sym typeface="Helvetica Light" charset="0"/>
              </a:defRPr>
            </a:lvl3pPr>
            <a:lvl4pPr marL="1524000" indent="-381000" algn="l" defTabSz="584200" rtl="0" eaLnBrk="0" fontAlgn="base" hangingPunct="0">
              <a:spcBef>
                <a:spcPts val="4200"/>
              </a:spcBef>
              <a:spcAft>
                <a:spcPct val="0"/>
              </a:spcAft>
              <a:buSzPct val="100000"/>
              <a:buChar char="•"/>
              <a:defRPr sz="1800">
                <a:solidFill>
                  <a:srgbClr val="000000"/>
                </a:solidFill>
                <a:latin typeface="+mn-lt"/>
                <a:ea typeface="+mn-ea"/>
                <a:cs typeface="+mn-cs"/>
                <a:sym typeface="Helvetica Light" charset="0"/>
              </a:defRPr>
            </a:lvl4pPr>
            <a:lvl5pPr marL="1905000" indent="-381000" algn="l" defTabSz="584200" rtl="0" eaLnBrk="0" fontAlgn="base" hangingPunct="0">
              <a:spcBef>
                <a:spcPts val="4200"/>
              </a:spcBef>
              <a:spcAft>
                <a:spcPct val="0"/>
              </a:spcAft>
              <a:buSzPct val="100000"/>
              <a:buChar char="•"/>
              <a:defRPr sz="1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1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1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1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1800">
                <a:solidFill>
                  <a:srgbClr val="000000"/>
                </a:solidFill>
                <a:latin typeface="+mn-lt"/>
                <a:ea typeface="+mn-ea"/>
                <a:cs typeface="+mn-cs"/>
                <a:sym typeface="Helvetica Light" charset="0"/>
              </a:defRPr>
            </a:lvl9pPr>
          </a:lstStyle>
          <a:p>
            <a:pPr marL="0" indent="0" eaLnBrk="1" hangingPunct="1">
              <a:spcBef>
                <a:spcPts val="1800"/>
              </a:spcBef>
              <a:buFontTx/>
              <a:buNone/>
            </a:pPr>
            <a:r>
              <a:rPr lang="en-US" sz="2400" dirty="0" smtClean="0">
                <a:latin typeface="Helvetica Neue" charset="0"/>
                <a:ea typeface="ヒラギノ角ゴ ProN W3" charset="0"/>
                <a:cs typeface="ヒラギノ角ゴ ProN W3" charset="0"/>
              </a:rPr>
              <a:t>Standing Committees</a:t>
            </a:r>
          </a:p>
          <a:p>
            <a:pPr marL="711200" lvl="1" eaLnBrk="1" hangingPunct="1">
              <a:spcBef>
                <a:spcPts val="1800"/>
              </a:spcBef>
            </a:pPr>
            <a:r>
              <a:rPr lang="en-US" dirty="0" smtClean="0">
                <a:latin typeface="Helvetica Neue" charset="0"/>
                <a:ea typeface="ヒラギノ角ゴ ProN W3" charset="0"/>
                <a:cs typeface="ヒラギノ角ゴ ProN W3" charset="0"/>
              </a:rPr>
              <a:t>Data Stewardship</a:t>
            </a:r>
          </a:p>
          <a:p>
            <a:pPr marL="711200" lvl="1" eaLnBrk="1" hangingPunct="1">
              <a:spcBef>
                <a:spcPts val="1800"/>
              </a:spcBef>
            </a:pPr>
            <a:r>
              <a:rPr lang="en-US" dirty="0" smtClean="0">
                <a:latin typeface="Helvetica Neue" charset="0"/>
                <a:ea typeface="ヒラギノ角ゴ ProN W3" charset="0"/>
                <a:cs typeface="ヒラギノ角ゴ ProN W3" charset="0"/>
              </a:rPr>
              <a:t>Education</a:t>
            </a:r>
          </a:p>
          <a:p>
            <a:pPr marL="711200" lvl="1" eaLnBrk="1" hangingPunct="1">
              <a:spcBef>
                <a:spcPts val="1800"/>
              </a:spcBef>
            </a:pPr>
            <a:r>
              <a:rPr lang="en-US" dirty="0" smtClean="0">
                <a:latin typeface="Helvetica Neue" charset="0"/>
                <a:ea typeface="ヒラギノ角ゴ ProN W3" charset="0"/>
                <a:cs typeface="ヒラギノ角ゴ ProN W3" charset="0"/>
              </a:rPr>
              <a:t>Information Technology and Interoperability</a:t>
            </a:r>
          </a:p>
          <a:p>
            <a:pPr marL="711200" lvl="1" eaLnBrk="1" hangingPunct="1">
              <a:spcBef>
                <a:spcPts val="1800"/>
              </a:spcBef>
            </a:pPr>
            <a:r>
              <a:rPr lang="en-US" dirty="0" smtClean="0">
                <a:latin typeface="Helvetica Neue" charset="0"/>
                <a:ea typeface="ヒラギノ角ゴ ProN W3" charset="0"/>
                <a:cs typeface="ヒラギノ角ゴ ProN W3" charset="0"/>
              </a:rPr>
              <a:t>Products and Services</a:t>
            </a:r>
            <a:endParaRPr lang="en-US" sz="2000" dirty="0" smtClean="0">
              <a:latin typeface="Helvetica Neue" charset="0"/>
              <a:ea typeface="ヒラギノ角ゴ ProN W3" charset="0"/>
              <a:cs typeface="ヒラギノ角ゴ ProN W3" charset="0"/>
            </a:endParaRPr>
          </a:p>
          <a:p>
            <a:pPr marL="0" indent="0" eaLnBrk="1" hangingPunct="1">
              <a:spcBef>
                <a:spcPts val="1800"/>
              </a:spcBef>
              <a:buFontTx/>
              <a:buNone/>
            </a:pPr>
            <a:r>
              <a:rPr lang="en-US" sz="2400" dirty="0" smtClean="0">
                <a:latin typeface="Helvetica Neue" charset="0"/>
                <a:ea typeface="ヒラギノ角ゴ ProN W3" charset="0"/>
                <a:cs typeface="ヒラギノ角ゴ ProN W3" charset="0"/>
              </a:rPr>
              <a:t>Administrative Committees</a:t>
            </a:r>
          </a:p>
          <a:p>
            <a:pPr marL="711200" lvl="1" eaLnBrk="1" hangingPunct="1">
              <a:spcBef>
                <a:spcPts val="1800"/>
              </a:spcBef>
            </a:pPr>
            <a:r>
              <a:rPr lang="en-US" dirty="0" smtClean="0">
                <a:latin typeface="Helvetica Neue" charset="0"/>
                <a:ea typeface="ヒラギノ角ゴ ProN W3" charset="0"/>
                <a:cs typeface="ヒラギノ角ゴ ProN W3" charset="0"/>
              </a:rPr>
              <a:t>Constitution and Bylaws</a:t>
            </a:r>
          </a:p>
          <a:p>
            <a:pPr marL="711200" lvl="1" eaLnBrk="1" hangingPunct="1">
              <a:spcBef>
                <a:spcPts val="1800"/>
              </a:spcBef>
            </a:pPr>
            <a:r>
              <a:rPr lang="en-US" dirty="0" smtClean="0">
                <a:latin typeface="Helvetica Neue" charset="0"/>
                <a:ea typeface="ヒラギノ角ゴ ProN W3" charset="0"/>
                <a:cs typeface="ヒラギノ角ゴ ProN W3" charset="0"/>
              </a:rPr>
              <a:t>Finance and Appropriations</a:t>
            </a:r>
          </a:p>
          <a:p>
            <a:pPr marL="711200" lvl="1" eaLnBrk="1" hangingPunct="1">
              <a:spcBef>
                <a:spcPts val="1800"/>
              </a:spcBef>
            </a:pPr>
            <a:r>
              <a:rPr lang="en-US" dirty="0" smtClean="0">
                <a:latin typeface="Helvetica Neue" charset="0"/>
                <a:ea typeface="ヒラギノ角ゴ ProN W3" charset="0"/>
                <a:cs typeface="ヒラギノ角ゴ ProN W3" charset="0"/>
              </a:rPr>
              <a:t>Partnership</a:t>
            </a:r>
          </a:p>
          <a:p>
            <a:pPr eaLnBrk="1" hangingPunct="1">
              <a:spcBef>
                <a:spcPts val="1800"/>
              </a:spcBef>
            </a:pPr>
            <a:endParaRPr lang="en-US" sz="2400" dirty="0">
              <a:latin typeface="Helvetica Neue" charset="0"/>
              <a:ea typeface="ヒラギノ角ゴ ProN W3" charset="0"/>
              <a:cs typeface="ヒラギノ角ゴ ProN W3" charset="0"/>
            </a:endParaRPr>
          </a:p>
        </p:txBody>
      </p:sp>
    </p:spTree>
    <p:extLst>
      <p:ext uri="{BB962C8B-B14F-4D97-AF65-F5344CB8AC3E}">
        <p14:creationId xmlns:p14="http://schemas.microsoft.com/office/powerpoint/2010/main" val="168955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1" name="Group 6"/>
          <p:cNvGrpSpPr>
            <a:grpSpLocks/>
          </p:cNvGrpSpPr>
          <p:nvPr/>
        </p:nvGrpSpPr>
        <p:grpSpPr bwMode="auto">
          <a:xfrm>
            <a:off x="1854200" y="6704013"/>
            <a:ext cx="4370388" cy="1906587"/>
            <a:chOff x="0" y="0"/>
            <a:chExt cx="292" cy="106"/>
          </a:xfrm>
        </p:grpSpPr>
        <p:sp>
          <p:nvSpPr>
            <p:cNvPr id="21516" name="Rectangle 7"/>
            <p:cNvSpPr>
              <a:spLocks/>
            </p:cNvSpPr>
            <p:nvPr/>
          </p:nvSpPr>
          <p:spPr bwMode="auto">
            <a:xfrm>
              <a:off x="3" y="3"/>
              <a:ext cx="286" cy="100"/>
            </a:xfrm>
            <a:prstGeom prst="rect">
              <a:avLst/>
            </a:prstGeom>
            <a:solidFill>
              <a:srgbClr val="D4D6D9">
                <a:alpha val="70979"/>
              </a:srgbClr>
            </a:solidFill>
            <a:ln w="9525">
              <a:noFill/>
              <a:round/>
              <a:headEnd/>
              <a:tailEnd/>
            </a:ln>
          </p:spPr>
          <p:txBody>
            <a:bodyPr lIns="50800" tIns="50800" rIns="50800" bIns="50800" anchor="ctr">
              <a:prstTxWarp prst="textNoShape">
                <a:avLst/>
              </a:prstTxWarp>
            </a:bodyPr>
            <a:lstStyle/>
            <a:p>
              <a:r>
                <a:rPr lang="en-US"/>
                <a:t>ESIP</a:t>
              </a:r>
            </a:p>
            <a:p>
              <a:r>
                <a:rPr lang="en-US"/>
                <a:t>Federation</a:t>
              </a:r>
            </a:p>
          </p:txBody>
        </p:sp>
        <p:pic>
          <p:nvPicPr>
            <p:cNvPr id="21517" name="Picture 8"/>
            <p:cNvPicPr>
              <a:picLocks noChangeAspect="1"/>
            </p:cNvPicPr>
            <p:nvPr/>
          </p:nvPicPr>
          <p:blipFill>
            <a:blip r:embed="rId2">
              <a:alphaModFix/>
            </a:blip>
            <a:srcRect/>
            <a:stretch>
              <a:fillRect/>
            </a:stretch>
          </p:blipFill>
          <p:spPr bwMode="auto">
            <a:xfrm>
              <a:off x="0" y="0"/>
              <a:ext cx="292" cy="106"/>
            </a:xfrm>
            <a:prstGeom prst="rect">
              <a:avLst/>
            </a:prstGeom>
            <a:noFill/>
            <a:ln w="12700" cap="rnd">
              <a:noFill/>
              <a:round/>
              <a:headEnd/>
              <a:tailEnd/>
            </a:ln>
          </p:spPr>
        </p:pic>
      </p:grpSp>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Two Organizations: ESIP Federation &amp; Foundation for Earth Science</a:t>
            </a:r>
            <a:endParaRPr lang="en-US" dirty="0">
              <a:solidFill>
                <a:srgbClr val="1E4649"/>
              </a:solidFill>
            </a:endParaRPr>
          </a:p>
        </p:txBody>
      </p:sp>
      <p:sp>
        <p:nvSpPr>
          <p:cNvPr id="21510" name="Rectangle 5"/>
          <p:cNvSpPr>
            <a:spLocks noGrp="1" noChangeArrowheads="1"/>
          </p:cNvSpPr>
          <p:nvPr>
            <p:ph type="body" idx="1"/>
          </p:nvPr>
        </p:nvSpPr>
        <p:spPr>
          <a:xfrm>
            <a:off x="649288" y="2359025"/>
            <a:ext cx="11704637" cy="6883400"/>
          </a:xfrm>
        </p:spPr>
        <p:txBody>
          <a:bodyPr lIns="126435" tIns="126435" rIns="126435" bIns="126435" anchor="t"/>
          <a:lstStyle/>
          <a:p>
            <a:pPr marL="0" indent="0" defTabSz="1300163" eaLnBrk="1">
              <a:spcBef>
                <a:spcPct val="0"/>
              </a:spcBef>
              <a:buSzTx/>
              <a:buFontTx/>
              <a:buNone/>
            </a:pPr>
            <a:r>
              <a:rPr lang="en-US" sz="4500" dirty="0">
                <a:solidFill>
                  <a:srgbClr val="1E4649"/>
                </a:solidFill>
                <a:latin typeface="Trebuchet MS" charset="0"/>
                <a:ea typeface="Trebuchet MS" charset="0"/>
                <a:cs typeface="Trebuchet MS" charset="0"/>
                <a:sym typeface="Trebuchet MS" charset="0"/>
              </a:rPr>
              <a:t>ESIP Federation is </a:t>
            </a:r>
            <a:r>
              <a:rPr lang="en-US" sz="4500" i="1" dirty="0">
                <a:solidFill>
                  <a:srgbClr val="1E4649"/>
                </a:solidFill>
                <a:latin typeface="Trebuchet MS" charset="0"/>
                <a:ea typeface="Trebuchet MS" charset="0"/>
                <a:cs typeface="Trebuchet MS" charset="0"/>
                <a:sym typeface="Trebuchet MS" charset="0"/>
              </a:rPr>
              <a:t>the community.</a:t>
            </a:r>
          </a:p>
          <a:p>
            <a:pPr marL="0" indent="0" defTabSz="1300163" eaLnBrk="1">
              <a:spcBef>
                <a:spcPct val="0"/>
              </a:spcBef>
              <a:buSzTx/>
              <a:buFontTx/>
              <a:buNone/>
            </a:pPr>
            <a:endParaRPr lang="en-US" sz="4500" i="1" dirty="0">
              <a:solidFill>
                <a:srgbClr val="1E4649"/>
              </a:solidFill>
              <a:latin typeface="Trebuchet MS" charset="0"/>
              <a:ea typeface="Trebuchet MS" charset="0"/>
              <a:cs typeface="Trebuchet MS" charset="0"/>
              <a:sym typeface="Trebuchet MS" charset="0"/>
            </a:endParaRPr>
          </a:p>
          <a:p>
            <a:pPr marL="0" indent="0" defTabSz="1300163" eaLnBrk="1">
              <a:spcBef>
                <a:spcPct val="0"/>
              </a:spcBef>
              <a:buSzTx/>
              <a:buFontTx/>
              <a:buNone/>
            </a:pPr>
            <a:r>
              <a:rPr lang="en-US" sz="4500" dirty="0">
                <a:solidFill>
                  <a:srgbClr val="1E4649"/>
                </a:solidFill>
                <a:latin typeface="Trebuchet MS" charset="0"/>
                <a:ea typeface="Trebuchet MS" charset="0"/>
                <a:cs typeface="Trebuchet MS" charset="0"/>
                <a:sym typeface="Trebuchet MS" charset="0"/>
              </a:rPr>
              <a:t>Foundation for Earth Science provides </a:t>
            </a:r>
            <a:r>
              <a:rPr lang="en-US" sz="4500" i="1" dirty="0">
                <a:solidFill>
                  <a:srgbClr val="1E4649"/>
                </a:solidFill>
                <a:latin typeface="Trebuchet MS" charset="0"/>
                <a:ea typeface="Trebuchet MS" charset="0"/>
                <a:cs typeface="Trebuchet MS" charset="0"/>
                <a:sym typeface="Trebuchet MS" charset="0"/>
              </a:rPr>
              <a:t>management, operational and logistical services</a:t>
            </a:r>
            <a:r>
              <a:rPr lang="en-US" sz="4500" dirty="0">
                <a:solidFill>
                  <a:srgbClr val="1E4649"/>
                </a:solidFill>
                <a:latin typeface="Trebuchet MS" charset="0"/>
                <a:ea typeface="Trebuchet MS" charset="0"/>
                <a:cs typeface="Trebuchet MS" charset="0"/>
                <a:sym typeface="Trebuchet MS" charset="0"/>
              </a:rPr>
              <a:t> to the ESIP Federation</a:t>
            </a:r>
            <a:r>
              <a:rPr lang="en-US" sz="4500" dirty="0" smtClean="0">
                <a:solidFill>
                  <a:srgbClr val="1E4649"/>
                </a:solidFill>
                <a:latin typeface="Trebuchet MS" charset="0"/>
                <a:ea typeface="Trebuchet MS" charset="0"/>
                <a:cs typeface="Trebuchet MS" charset="0"/>
                <a:sym typeface="Trebuchet MS" charset="0"/>
              </a:rPr>
              <a:t>.</a:t>
            </a:r>
          </a:p>
          <a:p>
            <a:pPr marL="0" indent="0" defTabSz="1300163" eaLnBrk="1">
              <a:spcBef>
                <a:spcPct val="0"/>
              </a:spcBef>
              <a:buSzTx/>
              <a:buFontTx/>
              <a:buNone/>
            </a:pPr>
            <a:r>
              <a:rPr lang="en-US" sz="4500" dirty="0" smtClean="0">
                <a:solidFill>
                  <a:srgbClr val="1E4649"/>
                </a:solidFill>
                <a:latin typeface="Trebuchet MS" charset="0"/>
                <a:ea typeface="Trebuchet MS" charset="0"/>
                <a:cs typeface="Trebuchet MS" charset="0"/>
                <a:sym typeface="Trebuchet MS" charset="0"/>
              </a:rPr>
              <a:t>In reality (up to 2013):</a:t>
            </a:r>
            <a:endParaRPr lang="en-US" dirty="0">
              <a:solidFill>
                <a:srgbClr val="1E4649"/>
              </a:solidFill>
            </a:endParaRPr>
          </a:p>
        </p:txBody>
      </p:sp>
      <p:grpSp>
        <p:nvGrpSpPr>
          <p:cNvPr id="21513" name="Group 10"/>
          <p:cNvGrpSpPr>
            <a:grpSpLocks/>
          </p:cNvGrpSpPr>
          <p:nvPr/>
        </p:nvGrpSpPr>
        <p:grpSpPr bwMode="auto">
          <a:xfrm>
            <a:off x="6148388" y="6704013"/>
            <a:ext cx="4191000" cy="1906587"/>
            <a:chOff x="0" y="0"/>
            <a:chExt cx="292" cy="106"/>
          </a:xfrm>
        </p:grpSpPr>
        <p:sp>
          <p:nvSpPr>
            <p:cNvPr id="21514" name="Rectangle 11"/>
            <p:cNvSpPr>
              <a:spLocks/>
            </p:cNvSpPr>
            <p:nvPr/>
          </p:nvSpPr>
          <p:spPr bwMode="auto">
            <a:xfrm>
              <a:off x="3" y="3"/>
              <a:ext cx="286" cy="100"/>
            </a:xfrm>
            <a:prstGeom prst="rect">
              <a:avLst/>
            </a:prstGeom>
            <a:solidFill>
              <a:srgbClr val="D4D6D9">
                <a:alpha val="70979"/>
              </a:srgbClr>
            </a:solidFill>
            <a:ln w="9525">
              <a:noFill/>
              <a:round/>
              <a:headEnd/>
              <a:tailEnd/>
            </a:ln>
          </p:spPr>
          <p:txBody>
            <a:bodyPr lIns="50800" tIns="50800" rIns="50800" bIns="50800" anchor="ctr">
              <a:prstTxWarp prst="textNoShape">
                <a:avLst/>
              </a:prstTxWarp>
            </a:bodyPr>
            <a:lstStyle/>
            <a:p>
              <a:r>
                <a:rPr lang="en-US"/>
                <a:t>Foundation for</a:t>
              </a:r>
            </a:p>
            <a:p>
              <a:r>
                <a:rPr lang="en-US"/>
                <a:t>Earth Science</a:t>
              </a:r>
            </a:p>
          </p:txBody>
        </p:sp>
        <p:pic>
          <p:nvPicPr>
            <p:cNvPr id="21515" name="Picture 12"/>
            <p:cNvPicPr>
              <a:picLocks noChangeAspect="1"/>
            </p:cNvPicPr>
            <p:nvPr/>
          </p:nvPicPr>
          <p:blipFill>
            <a:blip r:embed="rId2">
              <a:alphaModFix amt="71000"/>
            </a:blip>
            <a:srcRect/>
            <a:stretch>
              <a:fillRect/>
            </a:stretch>
          </p:blipFill>
          <p:spPr bwMode="auto">
            <a:xfrm>
              <a:off x="0" y="0"/>
              <a:ext cx="292" cy="106"/>
            </a:xfrm>
            <a:prstGeom prst="rect">
              <a:avLst/>
            </a:prstGeom>
            <a:noFill/>
            <a:ln w="12700" cap="rnd">
              <a:noFill/>
              <a:round/>
              <a:headEnd/>
              <a:tailEnd/>
            </a:ln>
          </p:spPr>
        </p:pic>
      </p:grpSp>
      <p:pic>
        <p:nvPicPr>
          <p:cNvPr id="15" name="Picture 14" descr="ESIP Logo.jpg"/>
          <p:cNvPicPr>
            <a:picLocks noChangeAspect="1"/>
          </p:cNvPicPr>
          <p:nvPr/>
        </p:nvPicPr>
        <p:blipFill>
          <a:blip r:embed="rId3">
            <a:alphaModFix/>
          </a:blip>
          <a:stretch>
            <a:fillRect/>
          </a:stretch>
        </p:blipFill>
        <p:spPr>
          <a:xfrm>
            <a:off x="8458778" y="8585200"/>
            <a:ext cx="4546022" cy="11430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706437"/>
            <a:ext cx="11704637" cy="1884363"/>
          </a:xfrm>
        </p:spPr>
        <p:txBody>
          <a:bodyPr lIns="126435" tIns="126435" rIns="126435" bIns="126435" anchor="b"/>
          <a:lstStyle/>
          <a:p>
            <a:pPr algn="l" defTabSz="1300163" eaLnBrk="1"/>
            <a:r>
              <a:rPr lang="en-US" sz="5400" b="1" dirty="0">
                <a:solidFill>
                  <a:srgbClr val="1E4649"/>
                </a:solidFill>
                <a:latin typeface="Trebuchet MS" charset="0"/>
                <a:ea typeface="Trebuchet MS" charset="0"/>
                <a:cs typeface="Trebuchet MS" charset="0"/>
                <a:sym typeface="Trebuchet MS" charset="0"/>
              </a:rPr>
              <a:t>Two Organizations: ESIP Federation &amp; Foundation for Earth </a:t>
            </a:r>
            <a:r>
              <a:rPr lang="en-US" sz="5400" b="1" dirty="0" smtClean="0">
                <a:solidFill>
                  <a:srgbClr val="1E4649"/>
                </a:solidFill>
                <a:latin typeface="Trebuchet MS" charset="0"/>
                <a:ea typeface="Trebuchet MS" charset="0"/>
                <a:cs typeface="Trebuchet MS" charset="0"/>
                <a:sym typeface="Trebuchet MS" charset="0"/>
              </a:rPr>
              <a:t>Science separated…</a:t>
            </a:r>
            <a:endParaRPr lang="en-US" dirty="0">
              <a:solidFill>
                <a:srgbClr val="1E4649"/>
              </a:solidFill>
            </a:endParaRPr>
          </a:p>
        </p:txBody>
      </p:sp>
      <p:sp>
        <p:nvSpPr>
          <p:cNvPr id="21510" name="Rectangle 5"/>
          <p:cNvSpPr>
            <a:spLocks noGrp="1" noChangeArrowheads="1"/>
          </p:cNvSpPr>
          <p:nvPr>
            <p:ph type="body" idx="1"/>
          </p:nvPr>
        </p:nvSpPr>
        <p:spPr>
          <a:xfrm>
            <a:off x="649288" y="2590799"/>
            <a:ext cx="11704637" cy="6651625"/>
          </a:xfrm>
        </p:spPr>
        <p:txBody>
          <a:bodyPr lIns="126435" tIns="126435" rIns="126435" bIns="126435" anchor="t"/>
          <a:lstStyle/>
          <a:p>
            <a:pPr marL="0" indent="0" defTabSz="1300163" eaLnBrk="1">
              <a:spcBef>
                <a:spcPct val="0"/>
              </a:spcBef>
              <a:buSzTx/>
              <a:buFontTx/>
              <a:buNone/>
            </a:pPr>
            <a:r>
              <a:rPr lang="en-US" sz="4500" dirty="0">
                <a:solidFill>
                  <a:srgbClr val="1E4649"/>
                </a:solidFill>
                <a:latin typeface="Trebuchet MS" charset="0"/>
                <a:ea typeface="Trebuchet MS" charset="0"/>
                <a:cs typeface="Trebuchet MS" charset="0"/>
                <a:sym typeface="Trebuchet MS" charset="0"/>
              </a:rPr>
              <a:t>ESIP Federation </a:t>
            </a:r>
            <a:r>
              <a:rPr lang="en-US" sz="4500" dirty="0" smtClean="0">
                <a:solidFill>
                  <a:srgbClr val="1E4649"/>
                </a:solidFill>
                <a:latin typeface="Trebuchet MS" charset="0"/>
                <a:ea typeface="Trebuchet MS" charset="0"/>
                <a:cs typeface="Trebuchet MS" charset="0"/>
                <a:sym typeface="Trebuchet MS" charset="0"/>
              </a:rPr>
              <a:t>as </a:t>
            </a:r>
            <a:r>
              <a:rPr lang="en-US" sz="4500" i="1" dirty="0" smtClean="0">
                <a:solidFill>
                  <a:srgbClr val="1E4649"/>
                </a:solidFill>
                <a:latin typeface="Trebuchet MS" charset="0"/>
                <a:ea typeface="Trebuchet MS" charset="0"/>
                <a:cs typeface="Trebuchet MS" charset="0"/>
                <a:sym typeface="Trebuchet MS" charset="0"/>
              </a:rPr>
              <a:t>a community remains unchanged.</a:t>
            </a:r>
            <a:endParaRPr lang="en-US" sz="4500" i="1" dirty="0">
              <a:solidFill>
                <a:srgbClr val="1E4649"/>
              </a:solidFill>
              <a:latin typeface="Trebuchet MS" charset="0"/>
              <a:ea typeface="Trebuchet MS" charset="0"/>
              <a:cs typeface="Trebuchet MS" charset="0"/>
              <a:sym typeface="Trebuchet MS" charset="0"/>
            </a:endParaRPr>
          </a:p>
          <a:p>
            <a:pPr marL="0" indent="0" defTabSz="1300163" eaLnBrk="1">
              <a:spcBef>
                <a:spcPct val="0"/>
              </a:spcBef>
              <a:buSzTx/>
              <a:buFontTx/>
              <a:buNone/>
            </a:pPr>
            <a:r>
              <a:rPr lang="en-US" sz="4500" dirty="0">
                <a:solidFill>
                  <a:srgbClr val="1E4649"/>
                </a:solidFill>
                <a:latin typeface="Trebuchet MS" charset="0"/>
                <a:ea typeface="Trebuchet MS" charset="0"/>
                <a:cs typeface="Trebuchet MS" charset="0"/>
                <a:sym typeface="Trebuchet MS" charset="0"/>
              </a:rPr>
              <a:t>Foundation for Earth Science provides </a:t>
            </a:r>
            <a:r>
              <a:rPr lang="en-US" sz="4500" i="1" dirty="0">
                <a:solidFill>
                  <a:srgbClr val="1E4649"/>
                </a:solidFill>
                <a:latin typeface="Trebuchet MS" charset="0"/>
                <a:ea typeface="Trebuchet MS" charset="0"/>
                <a:cs typeface="Trebuchet MS" charset="0"/>
                <a:sym typeface="Trebuchet MS" charset="0"/>
              </a:rPr>
              <a:t>management, operational and logistical services</a:t>
            </a:r>
            <a:r>
              <a:rPr lang="en-US" sz="4500" dirty="0">
                <a:solidFill>
                  <a:srgbClr val="1E4649"/>
                </a:solidFill>
                <a:latin typeface="Trebuchet MS" charset="0"/>
                <a:ea typeface="Trebuchet MS" charset="0"/>
                <a:cs typeface="Trebuchet MS" charset="0"/>
                <a:sym typeface="Trebuchet MS" charset="0"/>
              </a:rPr>
              <a:t> to the ESIP </a:t>
            </a:r>
            <a:r>
              <a:rPr lang="en-US" sz="4500" dirty="0" smtClean="0">
                <a:solidFill>
                  <a:srgbClr val="1E4649"/>
                </a:solidFill>
                <a:latin typeface="Trebuchet MS" charset="0"/>
                <a:ea typeface="Trebuchet MS" charset="0"/>
                <a:cs typeface="Trebuchet MS" charset="0"/>
                <a:sym typeface="Trebuchet MS" charset="0"/>
              </a:rPr>
              <a:t>Federation, unchanged.</a:t>
            </a:r>
            <a:endParaRPr lang="en-US" dirty="0">
              <a:solidFill>
                <a:srgbClr val="1E4649"/>
              </a:solidFill>
            </a:endParaRPr>
          </a:p>
          <a:p>
            <a:pPr marL="0" indent="0" defTabSz="1300163" eaLnBrk="1">
              <a:spcBef>
                <a:spcPct val="0"/>
              </a:spcBef>
              <a:buSzTx/>
              <a:buFontTx/>
              <a:buNone/>
            </a:pPr>
            <a:r>
              <a:rPr lang="en-US" sz="4500" dirty="0" smtClean="0">
                <a:solidFill>
                  <a:srgbClr val="1E4649"/>
                </a:solidFill>
                <a:latin typeface="Trebuchet MS" charset="0"/>
                <a:ea typeface="Trebuchet MS" charset="0"/>
                <a:cs typeface="Trebuchet MS" charset="0"/>
                <a:sym typeface="Trebuchet MS" charset="0"/>
              </a:rPr>
              <a:t>Some administrative aspects are changing</a:t>
            </a:r>
          </a:p>
        </p:txBody>
      </p:sp>
      <p:grpSp>
        <p:nvGrpSpPr>
          <p:cNvPr id="21511" name="Group 6"/>
          <p:cNvGrpSpPr>
            <a:grpSpLocks/>
          </p:cNvGrpSpPr>
          <p:nvPr/>
        </p:nvGrpSpPr>
        <p:grpSpPr bwMode="auto">
          <a:xfrm>
            <a:off x="1320800" y="7161212"/>
            <a:ext cx="3706813" cy="1346200"/>
            <a:chOff x="0" y="0"/>
            <a:chExt cx="292" cy="106"/>
          </a:xfrm>
        </p:grpSpPr>
        <p:sp>
          <p:nvSpPr>
            <p:cNvPr id="21516" name="Rectangle 7"/>
            <p:cNvSpPr>
              <a:spLocks/>
            </p:cNvSpPr>
            <p:nvPr/>
          </p:nvSpPr>
          <p:spPr bwMode="auto">
            <a:xfrm>
              <a:off x="3" y="3"/>
              <a:ext cx="286" cy="100"/>
            </a:xfrm>
            <a:prstGeom prst="rect">
              <a:avLst/>
            </a:prstGeom>
            <a:solidFill>
              <a:srgbClr val="D4D6D9">
                <a:alpha val="70979"/>
              </a:srgbClr>
            </a:solidFill>
            <a:ln w="9525">
              <a:noFill/>
              <a:round/>
              <a:headEnd/>
              <a:tailEnd/>
            </a:ln>
          </p:spPr>
          <p:txBody>
            <a:bodyPr lIns="50800" tIns="50800" rIns="50800" bIns="50800" anchor="ctr">
              <a:prstTxWarp prst="textNoShape">
                <a:avLst/>
              </a:prstTxWarp>
            </a:bodyPr>
            <a:lstStyle/>
            <a:p>
              <a:r>
                <a:rPr lang="en-US"/>
                <a:t>ESIP</a:t>
              </a:r>
            </a:p>
            <a:p>
              <a:r>
                <a:rPr lang="en-US"/>
                <a:t>Federation</a:t>
              </a:r>
            </a:p>
          </p:txBody>
        </p:sp>
        <p:pic>
          <p:nvPicPr>
            <p:cNvPr id="21517" name="Picture 8"/>
            <p:cNvPicPr>
              <a:picLocks noChangeAspect="1"/>
            </p:cNvPicPr>
            <p:nvPr/>
          </p:nvPicPr>
          <p:blipFill>
            <a:blip r:embed="rId2">
              <a:alphaModFix amt="71000"/>
            </a:blip>
            <a:srcRect/>
            <a:stretch>
              <a:fillRect/>
            </a:stretch>
          </p:blipFill>
          <p:spPr bwMode="auto">
            <a:xfrm>
              <a:off x="0" y="0"/>
              <a:ext cx="292" cy="106"/>
            </a:xfrm>
            <a:prstGeom prst="rect">
              <a:avLst/>
            </a:prstGeom>
            <a:noFill/>
            <a:ln w="12700" cap="rnd">
              <a:noFill/>
              <a:round/>
              <a:headEnd/>
              <a:tailEnd/>
            </a:ln>
          </p:spPr>
        </p:pic>
      </p:grpSp>
      <p:pic>
        <p:nvPicPr>
          <p:cNvPr id="21512" name="Picture 9"/>
          <p:cNvPicPr>
            <a:picLocks noChangeAspect="1"/>
          </p:cNvPicPr>
          <p:nvPr/>
        </p:nvPicPr>
        <p:blipFill>
          <a:blip r:embed="rId3">
            <a:alphaModFix amt="71000"/>
          </a:blip>
          <a:srcRect/>
          <a:stretch>
            <a:fillRect/>
          </a:stretch>
        </p:blipFill>
        <p:spPr bwMode="auto">
          <a:xfrm>
            <a:off x="5238750" y="7058025"/>
            <a:ext cx="2320925" cy="1552575"/>
          </a:xfrm>
          <a:prstGeom prst="rect">
            <a:avLst/>
          </a:prstGeom>
          <a:noFill/>
          <a:ln w="12700" cap="rnd">
            <a:noFill/>
            <a:round/>
            <a:headEnd/>
            <a:tailEnd/>
          </a:ln>
        </p:spPr>
      </p:pic>
      <p:grpSp>
        <p:nvGrpSpPr>
          <p:cNvPr id="21513" name="Group 10"/>
          <p:cNvGrpSpPr>
            <a:grpSpLocks/>
          </p:cNvGrpSpPr>
          <p:nvPr/>
        </p:nvGrpSpPr>
        <p:grpSpPr bwMode="auto">
          <a:xfrm>
            <a:off x="7770813" y="7161212"/>
            <a:ext cx="3706812" cy="1346200"/>
            <a:chOff x="0" y="0"/>
            <a:chExt cx="292" cy="106"/>
          </a:xfrm>
        </p:grpSpPr>
        <p:sp>
          <p:nvSpPr>
            <p:cNvPr id="21514" name="Rectangle 11"/>
            <p:cNvSpPr>
              <a:spLocks/>
            </p:cNvSpPr>
            <p:nvPr/>
          </p:nvSpPr>
          <p:spPr bwMode="auto">
            <a:xfrm>
              <a:off x="3" y="3"/>
              <a:ext cx="286" cy="100"/>
            </a:xfrm>
            <a:prstGeom prst="rect">
              <a:avLst/>
            </a:prstGeom>
            <a:solidFill>
              <a:srgbClr val="D4D6D9">
                <a:alpha val="70979"/>
              </a:srgbClr>
            </a:solidFill>
            <a:ln w="9525">
              <a:noFill/>
              <a:round/>
              <a:headEnd/>
              <a:tailEnd/>
            </a:ln>
          </p:spPr>
          <p:txBody>
            <a:bodyPr lIns="50800" tIns="50800" rIns="50800" bIns="50800" anchor="ctr">
              <a:prstTxWarp prst="textNoShape">
                <a:avLst/>
              </a:prstTxWarp>
            </a:bodyPr>
            <a:lstStyle/>
            <a:p>
              <a:r>
                <a:rPr lang="en-US"/>
                <a:t>Foundation for</a:t>
              </a:r>
            </a:p>
            <a:p>
              <a:r>
                <a:rPr lang="en-US"/>
                <a:t>Earth Science</a:t>
              </a:r>
            </a:p>
          </p:txBody>
        </p:sp>
        <p:pic>
          <p:nvPicPr>
            <p:cNvPr id="21515" name="Picture 12"/>
            <p:cNvPicPr>
              <a:picLocks noChangeAspect="1"/>
            </p:cNvPicPr>
            <p:nvPr/>
          </p:nvPicPr>
          <p:blipFill>
            <a:blip r:embed="rId2">
              <a:alphaModFix amt="71000"/>
            </a:blip>
            <a:srcRect/>
            <a:stretch>
              <a:fillRect/>
            </a:stretch>
          </p:blipFill>
          <p:spPr bwMode="auto">
            <a:xfrm>
              <a:off x="0" y="0"/>
              <a:ext cx="292" cy="106"/>
            </a:xfrm>
            <a:prstGeom prst="rect">
              <a:avLst/>
            </a:prstGeom>
            <a:noFill/>
            <a:ln w="12700" cap="rnd">
              <a:noFill/>
              <a:round/>
              <a:headEnd/>
              <a:tailEnd/>
            </a:ln>
          </p:spPr>
        </p:pic>
      </p:grpSp>
      <p:pic>
        <p:nvPicPr>
          <p:cNvPr id="15" name="Picture 14" descr="ESIP Logo.jpg"/>
          <p:cNvPicPr>
            <a:picLocks noChangeAspect="1"/>
          </p:cNvPicPr>
          <p:nvPr/>
        </p:nvPicPr>
        <p:blipFill>
          <a:blip r:embed="rId4">
            <a:alphaModFix/>
          </a:blip>
          <a:stretch>
            <a:fillRect/>
          </a:stretch>
        </p:blipFill>
        <p:spPr>
          <a:xfrm>
            <a:off x="8458778" y="8585200"/>
            <a:ext cx="4546022" cy="1143000"/>
          </a:xfrm>
          <a:prstGeom prst="rect">
            <a:avLst/>
          </a:prstGeom>
        </p:spPr>
      </p:pic>
      <p:sp>
        <p:nvSpPr>
          <p:cNvPr id="2" name="TextBox 1"/>
          <p:cNvSpPr txBox="1"/>
          <p:nvPr/>
        </p:nvSpPr>
        <p:spPr>
          <a:xfrm>
            <a:off x="5636318" y="8686800"/>
            <a:ext cx="1501082" cy="769441"/>
          </a:xfrm>
          <a:prstGeom prst="rect">
            <a:avLst/>
          </a:prstGeom>
          <a:noFill/>
        </p:spPr>
        <p:txBody>
          <a:bodyPr wrap="none" rtlCol="0">
            <a:spAutoFit/>
          </a:bodyPr>
          <a:lstStyle/>
          <a:p>
            <a:r>
              <a:rPr lang="en-US" sz="4400" b="1" dirty="0" smtClean="0">
                <a:latin typeface="Arial"/>
                <a:cs typeface="Arial"/>
              </a:rPr>
              <a:t>MOU</a:t>
            </a:r>
            <a:endParaRPr lang="en-US" sz="4400" b="1" dirty="0">
              <a:latin typeface="Arial"/>
              <a:cs typeface="Arial"/>
            </a:endParaRPr>
          </a:p>
        </p:txBody>
      </p:sp>
    </p:spTree>
    <p:extLst>
      <p:ext uri="{BB962C8B-B14F-4D97-AF65-F5344CB8AC3E}">
        <p14:creationId xmlns:p14="http://schemas.microsoft.com/office/powerpoint/2010/main" val="63652403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884363"/>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Foundation </a:t>
            </a:r>
            <a:r>
              <a:rPr lang="en-US" sz="5400" b="1" dirty="0">
                <a:solidFill>
                  <a:srgbClr val="1E4649"/>
                </a:solidFill>
                <a:latin typeface="Trebuchet MS" charset="0"/>
                <a:ea typeface="Trebuchet MS" charset="0"/>
                <a:cs typeface="Trebuchet MS" charset="0"/>
                <a:sym typeface="Trebuchet MS" charset="0"/>
              </a:rPr>
              <a:t>for Earth </a:t>
            </a:r>
            <a:r>
              <a:rPr lang="en-US" sz="5400" b="1" dirty="0" smtClean="0">
                <a:solidFill>
                  <a:srgbClr val="1E4649"/>
                </a:solidFill>
                <a:latin typeface="Trebuchet MS" charset="0"/>
                <a:ea typeface="Trebuchet MS" charset="0"/>
                <a:cs typeface="Trebuchet MS" charset="0"/>
                <a:sym typeface="Trebuchet MS" charset="0"/>
              </a:rPr>
              <a:t>Science Executive Director</a:t>
            </a:r>
            <a:endParaRPr lang="en-US" dirty="0">
              <a:solidFill>
                <a:srgbClr val="1E4649"/>
              </a:solidFill>
            </a:endParaRPr>
          </a:p>
        </p:txBody>
      </p:sp>
      <p:sp>
        <p:nvSpPr>
          <p:cNvPr id="21510" name="Rectangle 5"/>
          <p:cNvSpPr>
            <a:spLocks noGrp="1" noChangeArrowheads="1"/>
          </p:cNvSpPr>
          <p:nvPr>
            <p:ph type="body" idx="1"/>
          </p:nvPr>
        </p:nvSpPr>
        <p:spPr>
          <a:xfrm>
            <a:off x="649288" y="2359025"/>
            <a:ext cx="11704637" cy="6883400"/>
          </a:xfrm>
        </p:spPr>
        <p:txBody>
          <a:bodyPr lIns="126435" tIns="126435" rIns="126435" bIns="126435" anchor="t"/>
          <a:lstStyle/>
          <a:p>
            <a:pPr marL="0" indent="0" defTabSz="1300163" eaLnBrk="1">
              <a:spcBef>
                <a:spcPct val="0"/>
              </a:spcBef>
              <a:buSzTx/>
              <a:buFontTx/>
              <a:buNone/>
            </a:pPr>
            <a:r>
              <a:rPr lang="en-US" sz="4500" dirty="0" smtClean="0">
                <a:solidFill>
                  <a:srgbClr val="1E4649"/>
                </a:solidFill>
                <a:latin typeface="Trebuchet MS" charset="0"/>
                <a:ea typeface="Trebuchet MS" charset="0"/>
                <a:cs typeface="Trebuchet MS" charset="0"/>
                <a:sym typeface="Trebuchet MS" charset="0"/>
              </a:rPr>
              <a:t>Is Open.</a:t>
            </a:r>
            <a:endParaRPr lang="en-US" sz="4500" i="1" dirty="0">
              <a:solidFill>
                <a:srgbClr val="1E4649"/>
              </a:solidFill>
              <a:latin typeface="Trebuchet MS" charset="0"/>
              <a:ea typeface="Trebuchet MS" charset="0"/>
              <a:cs typeface="Trebuchet MS" charset="0"/>
              <a:sym typeface="Trebuchet MS" charset="0"/>
            </a:endParaRPr>
          </a:p>
          <a:p>
            <a:pPr marL="0" indent="0" defTabSz="1300163" eaLnBrk="1">
              <a:spcBef>
                <a:spcPct val="0"/>
              </a:spcBef>
              <a:buSzTx/>
              <a:buFontTx/>
              <a:buNone/>
            </a:pPr>
            <a:endParaRPr lang="en-US" sz="4500" i="1" dirty="0">
              <a:solidFill>
                <a:srgbClr val="1E4649"/>
              </a:solidFill>
              <a:latin typeface="Trebuchet MS" charset="0"/>
              <a:ea typeface="Trebuchet MS" charset="0"/>
              <a:cs typeface="Trebuchet MS" charset="0"/>
              <a:sym typeface="Trebuchet MS" charset="0"/>
            </a:endParaRPr>
          </a:p>
          <a:p>
            <a:pPr marL="0" indent="0" defTabSz="1300163" eaLnBrk="1">
              <a:spcBef>
                <a:spcPct val="0"/>
              </a:spcBef>
              <a:buSzTx/>
              <a:buFontTx/>
              <a:buNone/>
            </a:pPr>
            <a:r>
              <a:rPr lang="en-US" sz="4500" dirty="0" smtClean="0">
                <a:solidFill>
                  <a:srgbClr val="1E4649"/>
                </a:solidFill>
                <a:latin typeface="Trebuchet MS" charset="0"/>
                <a:ea typeface="Trebuchet MS" charset="0"/>
                <a:cs typeface="Trebuchet MS" charset="0"/>
                <a:sym typeface="Trebuchet MS" charset="0"/>
              </a:rPr>
              <a:t>Job description was created.</a:t>
            </a:r>
          </a:p>
          <a:p>
            <a:pPr marL="0" indent="0" defTabSz="1300163" eaLnBrk="1">
              <a:spcBef>
                <a:spcPct val="0"/>
              </a:spcBef>
              <a:buSzTx/>
              <a:buFontTx/>
              <a:buNone/>
            </a:pPr>
            <a:endParaRPr lang="en-US" sz="4500" dirty="0">
              <a:solidFill>
                <a:srgbClr val="1E4649"/>
              </a:solidFill>
              <a:latin typeface="Trebuchet MS" charset="0"/>
              <a:ea typeface="Trebuchet MS" charset="0"/>
              <a:cs typeface="Trebuchet MS" charset="0"/>
              <a:sym typeface="Trebuchet MS" charset="0"/>
            </a:endParaRPr>
          </a:p>
          <a:p>
            <a:pPr marL="0" indent="0" defTabSz="1300163" eaLnBrk="1">
              <a:spcBef>
                <a:spcPct val="0"/>
              </a:spcBef>
              <a:buSzTx/>
              <a:buFontTx/>
              <a:buNone/>
            </a:pPr>
            <a:r>
              <a:rPr lang="en-US" sz="4500" dirty="0" smtClean="0">
                <a:solidFill>
                  <a:srgbClr val="1E4649"/>
                </a:solidFill>
                <a:latin typeface="Trebuchet MS" charset="0"/>
                <a:ea typeface="Trebuchet MS" charset="0"/>
                <a:cs typeface="Trebuchet MS" charset="0"/>
                <a:sym typeface="Trebuchet MS" charset="0"/>
              </a:rPr>
              <a:t>Ad here: ….</a:t>
            </a:r>
          </a:p>
          <a:p>
            <a:pPr marL="0" indent="0" defTabSz="1300163" eaLnBrk="1">
              <a:spcBef>
                <a:spcPct val="0"/>
              </a:spcBef>
              <a:buSzTx/>
              <a:buFontTx/>
              <a:buNone/>
            </a:pPr>
            <a:endParaRPr lang="en-US" sz="4500" dirty="0">
              <a:solidFill>
                <a:srgbClr val="1E4649"/>
              </a:solidFill>
              <a:latin typeface="Trebuchet MS" charset="0"/>
              <a:ea typeface="Trebuchet MS" charset="0"/>
              <a:cs typeface="Trebuchet MS" charset="0"/>
              <a:sym typeface="Trebuchet MS" charset="0"/>
            </a:endParaRPr>
          </a:p>
          <a:p>
            <a:pPr marL="0" indent="0" defTabSz="1300163" eaLnBrk="1">
              <a:spcBef>
                <a:spcPct val="0"/>
              </a:spcBef>
              <a:buSzTx/>
              <a:buFontTx/>
              <a:buNone/>
            </a:pPr>
            <a:r>
              <a:rPr lang="en-US" sz="4500" dirty="0" smtClean="0">
                <a:solidFill>
                  <a:srgbClr val="1E4649"/>
                </a:solidFill>
                <a:latin typeface="Trebuchet MS" charset="0"/>
                <a:ea typeface="Trebuchet MS" charset="0"/>
                <a:cs typeface="Trebuchet MS" charset="0"/>
                <a:sym typeface="Trebuchet MS" charset="0"/>
              </a:rPr>
              <a:t>In the interim: Chuck Hutchinson</a:t>
            </a:r>
            <a:endParaRPr lang="en-US" dirty="0">
              <a:solidFill>
                <a:srgbClr val="1E4649"/>
              </a:solidFill>
            </a:endParaRPr>
          </a:p>
        </p:txBody>
      </p:sp>
      <p:pic>
        <p:nvPicPr>
          <p:cNvPr id="15" name="Picture 14" descr="ESIP Logo.jpg"/>
          <p:cNvPicPr>
            <a:picLocks noChangeAspect="1"/>
          </p:cNvPicPr>
          <p:nvPr/>
        </p:nvPicPr>
        <p:blipFill>
          <a:blip r:embed="rId2">
            <a:alphaModFix/>
          </a:blip>
          <a:stretch>
            <a:fillRect/>
          </a:stretch>
        </p:blipFill>
        <p:spPr>
          <a:xfrm>
            <a:off x="8458778" y="8585200"/>
            <a:ext cx="4546022" cy="1143000"/>
          </a:xfrm>
          <a:prstGeom prst="rect">
            <a:avLst/>
          </a:prstGeom>
        </p:spPr>
      </p:pic>
    </p:spTree>
    <p:extLst>
      <p:ext uri="{BB962C8B-B14F-4D97-AF65-F5344CB8AC3E}">
        <p14:creationId xmlns:p14="http://schemas.microsoft.com/office/powerpoint/2010/main" val="79701703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16389" name="Rectangle 4"/>
          <p:cNvSpPr>
            <a:spLocks noGrp="1" noChangeArrowheads="1"/>
          </p:cNvSpPr>
          <p:nvPr>
            <p:ph type="title"/>
          </p:nvPr>
        </p:nvSpPr>
        <p:spPr>
          <a:xfrm>
            <a:off x="7152481" y="5105400"/>
            <a:ext cx="5852319" cy="1208088"/>
          </a:xfrm>
        </p:spPr>
        <p:txBody>
          <a:bodyPr lIns="126435" tIns="126435" rIns="126435" bIns="126435" anchor="b"/>
          <a:lstStyle/>
          <a:p>
            <a:pPr algn="l" defTabSz="1300163" eaLnBrk="1"/>
            <a:r>
              <a:rPr lang="en-US" sz="5600" b="1" dirty="0" smtClean="0">
                <a:solidFill>
                  <a:srgbClr val="1E4649"/>
                </a:solidFill>
                <a:latin typeface="Trebuchet MS" charset="0"/>
                <a:ea typeface="Trebuchet MS" charset="0"/>
                <a:cs typeface="Trebuchet MS" charset="0"/>
                <a:sym typeface="Trebuchet MS" charset="0"/>
              </a:rPr>
              <a:t>ESIP Executive Leadership</a:t>
            </a:r>
            <a:endParaRPr lang="en-US" dirty="0">
              <a:solidFill>
                <a:srgbClr val="1E4649"/>
              </a:solidFill>
            </a:endParaRPr>
          </a:p>
        </p:txBody>
      </p:sp>
      <p:pic>
        <p:nvPicPr>
          <p:cNvPr id="5" name="Picture 4" descr="Roberta Johnso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7042090"/>
            <a:ext cx="2311400" cy="2311400"/>
          </a:xfrm>
          <a:prstGeom prst="rect">
            <a:avLst/>
          </a:prstGeom>
        </p:spPr>
      </p:pic>
      <p:sp>
        <p:nvSpPr>
          <p:cNvPr id="14" name="TextBox 13"/>
          <p:cNvSpPr txBox="1"/>
          <p:nvPr/>
        </p:nvSpPr>
        <p:spPr>
          <a:xfrm>
            <a:off x="7569200" y="6610290"/>
            <a:ext cx="3581400" cy="400110"/>
          </a:xfrm>
          <a:prstGeom prst="rect">
            <a:avLst/>
          </a:prstGeom>
          <a:noFill/>
        </p:spPr>
        <p:txBody>
          <a:bodyPr wrap="square" rtlCol="0">
            <a:spAutoFit/>
          </a:bodyPr>
          <a:lstStyle/>
          <a:p>
            <a:r>
              <a:rPr lang="en-US" sz="2000" b="1" dirty="0" smtClean="0">
                <a:solidFill>
                  <a:srgbClr val="FF0000"/>
                </a:solidFill>
              </a:rPr>
              <a:t>Standing Committee Chairs</a:t>
            </a:r>
            <a:endParaRPr lang="en-US" sz="2000" b="1" dirty="0">
              <a:solidFill>
                <a:srgbClr val="FF0000"/>
              </a:solidFill>
            </a:endParaRPr>
          </a:p>
        </p:txBody>
      </p:sp>
      <p:sp>
        <p:nvSpPr>
          <p:cNvPr id="20" name="TextBox 19"/>
          <p:cNvSpPr txBox="1"/>
          <p:nvPr/>
        </p:nvSpPr>
        <p:spPr>
          <a:xfrm>
            <a:off x="558800" y="3733800"/>
            <a:ext cx="3962400" cy="400110"/>
          </a:xfrm>
          <a:prstGeom prst="rect">
            <a:avLst/>
          </a:prstGeom>
          <a:noFill/>
        </p:spPr>
        <p:txBody>
          <a:bodyPr wrap="square" rtlCol="0">
            <a:spAutoFit/>
          </a:bodyPr>
          <a:lstStyle/>
          <a:p>
            <a:r>
              <a:rPr lang="en-US" sz="2000" b="1" dirty="0" smtClean="0">
                <a:solidFill>
                  <a:srgbClr val="FF0000"/>
                </a:solidFill>
              </a:rPr>
              <a:t>Administrative Committee Chairs</a:t>
            </a:r>
            <a:endParaRPr lang="en-US" sz="2000" b="1" dirty="0">
              <a:solidFill>
                <a:srgbClr val="FF0000"/>
              </a:solidFill>
            </a:endParaRPr>
          </a:p>
        </p:txBody>
      </p:sp>
      <p:sp>
        <p:nvSpPr>
          <p:cNvPr id="21" name="TextBox 20"/>
          <p:cNvSpPr txBox="1"/>
          <p:nvPr/>
        </p:nvSpPr>
        <p:spPr>
          <a:xfrm>
            <a:off x="2692400" y="1047690"/>
            <a:ext cx="3505200" cy="400110"/>
          </a:xfrm>
          <a:prstGeom prst="rect">
            <a:avLst/>
          </a:prstGeom>
          <a:noFill/>
        </p:spPr>
        <p:txBody>
          <a:bodyPr wrap="square" rtlCol="0">
            <a:spAutoFit/>
          </a:bodyPr>
          <a:lstStyle/>
          <a:p>
            <a:r>
              <a:rPr lang="en-US" sz="2000" b="1" dirty="0" smtClean="0">
                <a:solidFill>
                  <a:srgbClr val="FF0000"/>
                </a:solidFill>
              </a:rPr>
              <a:t>President &amp; Vice President</a:t>
            </a:r>
            <a:endParaRPr lang="en-US" sz="2000" b="1" dirty="0">
              <a:solidFill>
                <a:srgbClr val="FF0000"/>
              </a:solidFill>
            </a:endParaRPr>
          </a:p>
        </p:txBody>
      </p:sp>
      <p:sp>
        <p:nvSpPr>
          <p:cNvPr id="22" name="TextBox 21"/>
          <p:cNvSpPr txBox="1"/>
          <p:nvPr/>
        </p:nvSpPr>
        <p:spPr>
          <a:xfrm>
            <a:off x="9017000" y="1219200"/>
            <a:ext cx="2362200" cy="400110"/>
          </a:xfrm>
          <a:prstGeom prst="rect">
            <a:avLst/>
          </a:prstGeom>
          <a:noFill/>
        </p:spPr>
        <p:txBody>
          <a:bodyPr wrap="square" rtlCol="0">
            <a:spAutoFit/>
          </a:bodyPr>
          <a:lstStyle/>
          <a:p>
            <a:r>
              <a:rPr lang="en-US" sz="2000" b="1" dirty="0" smtClean="0">
                <a:solidFill>
                  <a:srgbClr val="FF0000"/>
                </a:solidFill>
              </a:rPr>
              <a:t>ESIP Type Reps</a:t>
            </a:r>
            <a:endParaRPr lang="en-US" sz="2000" b="1" dirty="0">
              <a:solidFill>
                <a:srgbClr val="FF0000"/>
              </a:solidFill>
            </a:endParaRPr>
          </a:p>
        </p:txBody>
      </p:sp>
      <p:pic>
        <p:nvPicPr>
          <p:cNvPr id="15" name="Picture 14" descr="ELawIm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800" y="1721177"/>
            <a:ext cx="1676399" cy="2241223"/>
          </a:xfrm>
          <a:prstGeom prst="rect">
            <a:avLst/>
          </a:prstGeom>
        </p:spPr>
      </p:pic>
      <p:pic>
        <p:nvPicPr>
          <p:cNvPr id="16" name="Picture 15" descr="Matt_Austin.jpg"/>
          <p:cNvPicPr>
            <a:picLocks noChangeAspect="1"/>
          </p:cNvPicPr>
          <p:nvPr/>
        </p:nvPicPr>
        <p:blipFill rotWithShape="1">
          <a:blip r:embed="rId5">
            <a:extLst>
              <a:ext uri="{28A0092B-C50C-407E-A947-70E740481C1C}">
                <a14:useLocalDpi xmlns:a14="http://schemas.microsoft.com/office/drawing/2010/main" val="0"/>
              </a:ext>
            </a:extLst>
          </a:blip>
          <a:srcRect l="21839" t="5000" r="10790" b="-2500"/>
          <a:stretch/>
        </p:blipFill>
        <p:spPr>
          <a:xfrm>
            <a:off x="6731000" y="7035740"/>
            <a:ext cx="2209800" cy="2393950"/>
          </a:xfrm>
          <a:prstGeom prst="rect">
            <a:avLst/>
          </a:prstGeom>
        </p:spPr>
      </p:pic>
      <p:sp>
        <p:nvSpPr>
          <p:cNvPr id="23" name="TextBox 22"/>
          <p:cNvSpPr txBox="1"/>
          <p:nvPr/>
        </p:nvSpPr>
        <p:spPr>
          <a:xfrm>
            <a:off x="2463800" y="1371600"/>
            <a:ext cx="2286000" cy="400110"/>
          </a:xfrm>
          <a:prstGeom prst="rect">
            <a:avLst/>
          </a:prstGeom>
          <a:noFill/>
        </p:spPr>
        <p:txBody>
          <a:bodyPr wrap="square" rtlCol="0">
            <a:spAutoFit/>
          </a:bodyPr>
          <a:lstStyle/>
          <a:p>
            <a:r>
              <a:rPr lang="en-US" sz="2000" b="1" dirty="0" smtClean="0">
                <a:solidFill>
                  <a:schemeClr val="tx1"/>
                </a:solidFill>
              </a:rPr>
              <a:t>Peter Fox</a:t>
            </a:r>
            <a:endParaRPr lang="en-US" sz="2000" b="1" dirty="0">
              <a:solidFill>
                <a:schemeClr val="tx1"/>
              </a:solidFill>
            </a:endParaRPr>
          </a:p>
        </p:txBody>
      </p:sp>
      <p:sp>
        <p:nvSpPr>
          <p:cNvPr id="24" name="TextBox 23"/>
          <p:cNvSpPr txBox="1"/>
          <p:nvPr/>
        </p:nvSpPr>
        <p:spPr>
          <a:xfrm>
            <a:off x="4749800" y="4114800"/>
            <a:ext cx="2286000" cy="400110"/>
          </a:xfrm>
          <a:prstGeom prst="rect">
            <a:avLst/>
          </a:prstGeom>
          <a:noFill/>
        </p:spPr>
        <p:txBody>
          <a:bodyPr wrap="square" rtlCol="0">
            <a:spAutoFit/>
          </a:bodyPr>
          <a:lstStyle/>
          <a:p>
            <a:r>
              <a:rPr lang="en-US" sz="2000" b="1" dirty="0" smtClean="0">
                <a:solidFill>
                  <a:schemeClr val="tx1"/>
                </a:solidFill>
              </a:rPr>
              <a:t>Tyler Stevens</a:t>
            </a:r>
            <a:endParaRPr lang="en-US" sz="2000" b="1" dirty="0">
              <a:solidFill>
                <a:schemeClr val="tx1"/>
              </a:solidFill>
            </a:endParaRPr>
          </a:p>
        </p:txBody>
      </p:sp>
      <p:sp>
        <p:nvSpPr>
          <p:cNvPr id="26" name="TextBox 25"/>
          <p:cNvSpPr txBox="1"/>
          <p:nvPr/>
        </p:nvSpPr>
        <p:spPr>
          <a:xfrm>
            <a:off x="8864600" y="1752600"/>
            <a:ext cx="2286000" cy="400110"/>
          </a:xfrm>
          <a:prstGeom prst="rect">
            <a:avLst/>
          </a:prstGeom>
          <a:noFill/>
        </p:spPr>
        <p:txBody>
          <a:bodyPr wrap="square" rtlCol="0">
            <a:spAutoFit/>
          </a:bodyPr>
          <a:lstStyle/>
          <a:p>
            <a:r>
              <a:rPr lang="en-US" sz="2000" b="1" dirty="0" smtClean="0">
                <a:solidFill>
                  <a:schemeClr val="tx1"/>
                </a:solidFill>
              </a:rPr>
              <a:t>Ken Keiser</a:t>
            </a:r>
            <a:endParaRPr lang="en-US" sz="2000" b="1" dirty="0">
              <a:solidFill>
                <a:schemeClr val="tx1"/>
              </a:solidFill>
            </a:endParaRPr>
          </a:p>
        </p:txBody>
      </p:sp>
      <p:sp>
        <p:nvSpPr>
          <p:cNvPr id="27" name="TextBox 26"/>
          <p:cNvSpPr txBox="1"/>
          <p:nvPr/>
        </p:nvSpPr>
        <p:spPr>
          <a:xfrm>
            <a:off x="7112000" y="1752600"/>
            <a:ext cx="1905000" cy="400110"/>
          </a:xfrm>
          <a:prstGeom prst="rect">
            <a:avLst/>
          </a:prstGeom>
          <a:noFill/>
        </p:spPr>
        <p:txBody>
          <a:bodyPr wrap="square" rtlCol="0">
            <a:spAutoFit/>
          </a:bodyPr>
          <a:lstStyle/>
          <a:p>
            <a:r>
              <a:rPr lang="en-US" sz="2000" b="1" dirty="0" smtClean="0">
                <a:solidFill>
                  <a:schemeClr val="tx1"/>
                </a:solidFill>
              </a:rPr>
              <a:t>Sara Graves</a:t>
            </a:r>
            <a:endParaRPr lang="en-US" sz="2000" b="1" dirty="0">
              <a:solidFill>
                <a:schemeClr val="tx1"/>
              </a:solidFill>
            </a:endParaRPr>
          </a:p>
        </p:txBody>
      </p:sp>
      <p:sp>
        <p:nvSpPr>
          <p:cNvPr id="28" name="TextBox 27"/>
          <p:cNvSpPr txBox="1"/>
          <p:nvPr/>
        </p:nvSpPr>
        <p:spPr>
          <a:xfrm>
            <a:off x="4902200" y="1352490"/>
            <a:ext cx="1600200" cy="400110"/>
          </a:xfrm>
          <a:prstGeom prst="rect">
            <a:avLst/>
          </a:prstGeom>
          <a:noFill/>
        </p:spPr>
        <p:txBody>
          <a:bodyPr wrap="square" rtlCol="0">
            <a:spAutoFit/>
          </a:bodyPr>
          <a:lstStyle/>
          <a:p>
            <a:r>
              <a:rPr lang="en-US" sz="2000" b="1" dirty="0" smtClean="0">
                <a:solidFill>
                  <a:schemeClr val="tx1"/>
                </a:solidFill>
              </a:rPr>
              <a:t>Emily Law</a:t>
            </a:r>
            <a:endParaRPr lang="en-US" sz="2000" b="1" dirty="0">
              <a:solidFill>
                <a:schemeClr val="tx1"/>
              </a:solidFill>
            </a:endParaRPr>
          </a:p>
        </p:txBody>
      </p:sp>
      <p:sp>
        <p:nvSpPr>
          <p:cNvPr id="29" name="TextBox 28"/>
          <p:cNvSpPr txBox="1"/>
          <p:nvPr/>
        </p:nvSpPr>
        <p:spPr>
          <a:xfrm>
            <a:off x="9017000" y="9353490"/>
            <a:ext cx="2286000" cy="400110"/>
          </a:xfrm>
          <a:prstGeom prst="rect">
            <a:avLst/>
          </a:prstGeom>
          <a:noFill/>
        </p:spPr>
        <p:txBody>
          <a:bodyPr wrap="square" rtlCol="0">
            <a:spAutoFit/>
          </a:bodyPr>
          <a:lstStyle/>
          <a:p>
            <a:r>
              <a:rPr lang="en-US" sz="2000" b="1" dirty="0" smtClean="0">
                <a:solidFill>
                  <a:schemeClr val="tx1"/>
                </a:solidFill>
              </a:rPr>
              <a:t>Christine White</a:t>
            </a:r>
            <a:endParaRPr lang="en-US" sz="2000" b="1" dirty="0">
              <a:solidFill>
                <a:schemeClr val="tx1"/>
              </a:solidFill>
            </a:endParaRPr>
          </a:p>
        </p:txBody>
      </p:sp>
      <p:sp>
        <p:nvSpPr>
          <p:cNvPr id="30" name="TextBox 29"/>
          <p:cNvSpPr txBox="1"/>
          <p:nvPr/>
        </p:nvSpPr>
        <p:spPr>
          <a:xfrm>
            <a:off x="6654800" y="9353490"/>
            <a:ext cx="2286000" cy="400110"/>
          </a:xfrm>
          <a:prstGeom prst="rect">
            <a:avLst/>
          </a:prstGeom>
          <a:noFill/>
        </p:spPr>
        <p:txBody>
          <a:bodyPr wrap="square" rtlCol="0">
            <a:spAutoFit/>
          </a:bodyPr>
          <a:lstStyle/>
          <a:p>
            <a:r>
              <a:rPr lang="en-US" sz="2000" b="1" dirty="0" smtClean="0">
                <a:solidFill>
                  <a:schemeClr val="tx1"/>
                </a:solidFill>
              </a:rPr>
              <a:t>Matt Austin</a:t>
            </a:r>
            <a:endParaRPr lang="en-US" sz="2000" b="1" dirty="0">
              <a:solidFill>
                <a:schemeClr val="tx1"/>
              </a:solidFill>
            </a:endParaRPr>
          </a:p>
        </p:txBody>
      </p:sp>
      <p:sp>
        <p:nvSpPr>
          <p:cNvPr id="31" name="TextBox 30"/>
          <p:cNvSpPr txBox="1"/>
          <p:nvPr/>
        </p:nvSpPr>
        <p:spPr>
          <a:xfrm>
            <a:off x="4368800" y="9334380"/>
            <a:ext cx="2286000" cy="400110"/>
          </a:xfrm>
          <a:prstGeom prst="rect">
            <a:avLst/>
          </a:prstGeom>
          <a:noFill/>
        </p:spPr>
        <p:txBody>
          <a:bodyPr wrap="square" rtlCol="0">
            <a:spAutoFit/>
          </a:bodyPr>
          <a:lstStyle/>
          <a:p>
            <a:r>
              <a:rPr lang="en-US" sz="2000" b="1" dirty="0" smtClean="0">
                <a:solidFill>
                  <a:schemeClr val="tx1"/>
                </a:solidFill>
              </a:rPr>
              <a:t>Roberta Johnson</a:t>
            </a:r>
            <a:endParaRPr lang="en-US" sz="2000" b="1" dirty="0">
              <a:solidFill>
                <a:schemeClr val="tx1"/>
              </a:solidFill>
            </a:endParaRPr>
          </a:p>
        </p:txBody>
      </p:sp>
      <p:sp>
        <p:nvSpPr>
          <p:cNvPr id="32" name="TextBox 31"/>
          <p:cNvSpPr txBox="1"/>
          <p:nvPr/>
        </p:nvSpPr>
        <p:spPr>
          <a:xfrm>
            <a:off x="2387600" y="9353490"/>
            <a:ext cx="2286000" cy="400110"/>
          </a:xfrm>
          <a:prstGeom prst="rect">
            <a:avLst/>
          </a:prstGeom>
          <a:noFill/>
        </p:spPr>
        <p:txBody>
          <a:bodyPr wrap="square" rtlCol="0">
            <a:spAutoFit/>
          </a:bodyPr>
          <a:lstStyle/>
          <a:p>
            <a:r>
              <a:rPr lang="en-US" sz="2000" b="1" dirty="0" smtClean="0">
                <a:solidFill>
                  <a:schemeClr val="tx1"/>
                </a:solidFill>
              </a:rPr>
              <a:t>Ruth </a:t>
            </a:r>
            <a:r>
              <a:rPr lang="en-US" sz="2000" b="1" dirty="0" err="1" smtClean="0">
                <a:solidFill>
                  <a:schemeClr val="tx1"/>
                </a:solidFill>
              </a:rPr>
              <a:t>Duerr</a:t>
            </a:r>
            <a:endParaRPr lang="en-US" sz="2000" b="1" dirty="0">
              <a:solidFill>
                <a:schemeClr val="tx1"/>
              </a:solidFill>
            </a:endParaRPr>
          </a:p>
        </p:txBody>
      </p:sp>
      <p:sp>
        <p:nvSpPr>
          <p:cNvPr id="33" name="TextBox 32"/>
          <p:cNvSpPr txBox="1"/>
          <p:nvPr/>
        </p:nvSpPr>
        <p:spPr>
          <a:xfrm>
            <a:off x="482600" y="4114800"/>
            <a:ext cx="2286000" cy="400110"/>
          </a:xfrm>
          <a:prstGeom prst="rect">
            <a:avLst/>
          </a:prstGeom>
          <a:noFill/>
        </p:spPr>
        <p:txBody>
          <a:bodyPr wrap="square" rtlCol="0">
            <a:spAutoFit/>
          </a:bodyPr>
          <a:lstStyle/>
          <a:p>
            <a:r>
              <a:rPr lang="en-US" sz="2000" b="1" dirty="0" smtClean="0">
                <a:solidFill>
                  <a:schemeClr val="tx1"/>
                </a:solidFill>
              </a:rPr>
              <a:t>Bill </a:t>
            </a:r>
            <a:r>
              <a:rPr lang="en-US" sz="2000" b="1" dirty="0" err="1" smtClean="0">
                <a:solidFill>
                  <a:schemeClr val="tx1"/>
                </a:solidFill>
              </a:rPr>
              <a:t>Teng</a:t>
            </a:r>
            <a:endParaRPr lang="en-US" sz="2000" b="1" dirty="0">
              <a:solidFill>
                <a:schemeClr val="tx1"/>
              </a:solidFill>
            </a:endParaRPr>
          </a:p>
        </p:txBody>
      </p:sp>
      <p:sp>
        <p:nvSpPr>
          <p:cNvPr id="34" name="TextBox 33"/>
          <p:cNvSpPr txBox="1"/>
          <p:nvPr/>
        </p:nvSpPr>
        <p:spPr>
          <a:xfrm>
            <a:off x="2540000" y="4114800"/>
            <a:ext cx="2286000" cy="400110"/>
          </a:xfrm>
          <a:prstGeom prst="rect">
            <a:avLst/>
          </a:prstGeom>
          <a:noFill/>
        </p:spPr>
        <p:txBody>
          <a:bodyPr wrap="square" rtlCol="0">
            <a:spAutoFit/>
          </a:bodyPr>
          <a:lstStyle/>
          <a:p>
            <a:r>
              <a:rPr lang="en-US" sz="2000" b="1" dirty="0" smtClean="0">
                <a:solidFill>
                  <a:schemeClr val="tx1"/>
                </a:solidFill>
              </a:rPr>
              <a:t>Bruce Caron</a:t>
            </a:r>
          </a:p>
        </p:txBody>
      </p:sp>
      <p:sp>
        <p:nvSpPr>
          <p:cNvPr id="35" name="TextBox 34"/>
          <p:cNvSpPr txBox="1"/>
          <p:nvPr/>
        </p:nvSpPr>
        <p:spPr>
          <a:xfrm>
            <a:off x="10617200" y="1752600"/>
            <a:ext cx="2692400" cy="400110"/>
          </a:xfrm>
          <a:prstGeom prst="rect">
            <a:avLst/>
          </a:prstGeom>
          <a:noFill/>
        </p:spPr>
        <p:txBody>
          <a:bodyPr wrap="square" rtlCol="0">
            <a:spAutoFit/>
          </a:bodyPr>
          <a:lstStyle/>
          <a:p>
            <a:r>
              <a:rPr lang="en-US" sz="2000" b="1" dirty="0" smtClean="0">
                <a:solidFill>
                  <a:schemeClr val="tx1"/>
                </a:solidFill>
              </a:rPr>
              <a:t>Margaret Mooney</a:t>
            </a:r>
            <a:endParaRPr lang="en-US" sz="2000" b="1" dirty="0">
              <a:solidFill>
                <a:schemeClr val="tx1"/>
              </a:solidFill>
            </a:endParaRPr>
          </a:p>
        </p:txBody>
      </p:sp>
      <p:pic>
        <p:nvPicPr>
          <p:cNvPr id="37" name="Picture 36" descr="ESIP Logo.jpg"/>
          <p:cNvPicPr>
            <a:picLocks noChangeAspect="1"/>
          </p:cNvPicPr>
          <p:nvPr/>
        </p:nvPicPr>
        <p:blipFill>
          <a:blip r:embed="rId6">
            <a:alphaModFix/>
          </a:blip>
          <a:stretch>
            <a:fillRect/>
          </a:stretch>
        </p:blipFill>
        <p:spPr>
          <a:xfrm>
            <a:off x="8458778" y="0"/>
            <a:ext cx="4546022" cy="1143000"/>
          </a:xfrm>
          <a:prstGeom prst="rect">
            <a:avLst/>
          </a:prstGeom>
        </p:spPr>
      </p:pic>
      <p:pic>
        <p:nvPicPr>
          <p:cNvPr id="12" name="Picture 11" descr="Peter20130518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0400" y="1733490"/>
            <a:ext cx="2819400" cy="1879600"/>
          </a:xfrm>
          <a:prstGeom prst="rect">
            <a:avLst/>
          </a:prstGeom>
        </p:spPr>
      </p:pic>
      <p:pic>
        <p:nvPicPr>
          <p:cNvPr id="18" name="Picture 17" descr="margaret_phot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4400" y="2133600"/>
            <a:ext cx="1632857" cy="2286000"/>
          </a:xfrm>
          <a:prstGeom prst="rect">
            <a:avLst/>
          </a:prstGeom>
        </p:spPr>
      </p:pic>
      <p:pic>
        <p:nvPicPr>
          <p:cNvPr id="19" name="Picture 18" descr="christine-e-whit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0800" y="7010400"/>
            <a:ext cx="2362200" cy="2362200"/>
          </a:xfrm>
          <a:prstGeom prst="rect">
            <a:avLst/>
          </a:prstGeom>
        </p:spPr>
      </p:pic>
      <p:pic>
        <p:nvPicPr>
          <p:cNvPr id="25" name="Picture 24" descr="ruth2014.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6200" y="7067490"/>
            <a:ext cx="1828800" cy="2301240"/>
          </a:xfrm>
          <a:prstGeom prst="rect">
            <a:avLst/>
          </a:prstGeom>
        </p:spPr>
      </p:pic>
      <p:pic>
        <p:nvPicPr>
          <p:cNvPr id="16384" name="Picture 16383" descr="tyler2014.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2434" y="4495800"/>
            <a:ext cx="1910966" cy="2197100"/>
          </a:xfrm>
          <a:prstGeom prst="rect">
            <a:avLst/>
          </a:prstGeom>
        </p:spPr>
      </p:pic>
      <p:pic>
        <p:nvPicPr>
          <p:cNvPr id="16390" name="Picture 16389" descr="bruce_hawaiiSQ.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21000" y="4495800"/>
            <a:ext cx="1665739" cy="2174035"/>
          </a:xfrm>
          <a:prstGeom prst="rect">
            <a:avLst/>
          </a:prstGeom>
        </p:spPr>
      </p:pic>
      <p:pic>
        <p:nvPicPr>
          <p:cNvPr id="16391" name="Picture 16390" descr="bill2014.jpe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8800" y="4495800"/>
            <a:ext cx="2113808" cy="2260600"/>
          </a:xfrm>
          <a:prstGeom prst="rect">
            <a:avLst/>
          </a:prstGeom>
        </p:spPr>
      </p:pic>
      <p:pic>
        <p:nvPicPr>
          <p:cNvPr id="16392" name="Picture 16391" descr="sara-grave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31000" y="2133600"/>
            <a:ext cx="2300654" cy="2286000"/>
          </a:xfrm>
          <a:prstGeom prst="rect">
            <a:avLst/>
          </a:prstGeom>
        </p:spPr>
      </p:pic>
      <p:pic>
        <p:nvPicPr>
          <p:cNvPr id="16393" name="Picture 16392"/>
          <p:cNvPicPr>
            <a:picLocks noChangeAspect="1"/>
          </p:cNvPicPr>
          <p:nvPr/>
        </p:nvPicPr>
        <p:blipFill>
          <a:blip r:embed="rId15"/>
          <a:stretch>
            <a:fillRect/>
          </a:stretch>
        </p:blipFill>
        <p:spPr>
          <a:xfrm>
            <a:off x="9257030" y="2133600"/>
            <a:ext cx="1512570" cy="2286000"/>
          </a:xfrm>
          <a:prstGeom prst="rect">
            <a:avLst/>
          </a:prstGeom>
        </p:spPr>
      </p:pic>
    </p:spTree>
    <p:extLst>
      <p:ext uri="{BB962C8B-B14F-4D97-AF65-F5344CB8AC3E}">
        <p14:creationId xmlns:p14="http://schemas.microsoft.com/office/powerpoint/2010/main" val="267970245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rot="10800000" flipH="1">
            <a:off x="-12700" y="-6350"/>
            <a:ext cx="1968500" cy="9759950"/>
          </a:xfrm>
          <a:custGeom>
            <a:avLst/>
            <a:gdLst>
              <a:gd name="T0" fmla="*/ 2147483647 w 17355"/>
              <a:gd name="T1" fmla="*/ 2147483647 h 21600"/>
              <a:gd name="T2" fmla="*/ 2147483647 w 17355"/>
              <a:gd name="T3" fmla="*/ 2147483647 h 21600"/>
              <a:gd name="T4" fmla="*/ 2147483647 w 17355"/>
              <a:gd name="T5" fmla="*/ 2147483647 h 21600"/>
              <a:gd name="T6" fmla="*/ 2147483647 w 17355"/>
              <a:gd name="T7" fmla="*/ 2147483647 h 21600"/>
              <a:gd name="T8" fmla="*/ 0 60000 65536"/>
              <a:gd name="T9" fmla="*/ 0 60000 65536"/>
              <a:gd name="T10" fmla="*/ 0 60000 65536"/>
              <a:gd name="T11" fmla="*/ 0 60000 65536"/>
              <a:gd name="T12" fmla="*/ 0 w 17355"/>
              <a:gd name="T13" fmla="*/ 0 h 21600"/>
              <a:gd name="T14" fmla="*/ 17355 w 17355"/>
              <a:gd name="T15" fmla="*/ 21600 h 21600"/>
            </a:gdLst>
            <a:ahLst/>
            <a:cxnLst>
              <a:cxn ang="T8">
                <a:pos x="T0" y="T1"/>
              </a:cxn>
              <a:cxn ang="T9">
                <a:pos x="T2" y="T3"/>
              </a:cxn>
              <a:cxn ang="T10">
                <a:pos x="T4" y="T5"/>
              </a:cxn>
              <a:cxn ang="T11">
                <a:pos x="T6" y="T7"/>
              </a:cxn>
            </a:cxnLst>
            <a:rect l="T12" t="T13" r="T14" b="T15"/>
            <a:pathLst>
              <a:path w="17355" h="21600">
                <a:moveTo>
                  <a:pt x="17355" y="50"/>
                </a:moveTo>
                <a:lnTo>
                  <a:pt x="-1" y="0"/>
                </a:lnTo>
                <a:cubicBezTo>
                  <a:pt x="30" y="7200"/>
                  <a:pt x="62" y="14400"/>
                  <a:pt x="93" y="21600"/>
                </a:cubicBezTo>
                <a:lnTo>
                  <a:pt x="14619" y="21542"/>
                </a:lnTo>
                <a:cubicBezTo>
                  <a:pt x="-4245" y="11137"/>
                  <a:pt x="3937" y="5727"/>
                  <a:pt x="17355" y="50"/>
                </a:cubicBezTo>
                <a:close/>
              </a:path>
            </a:pathLst>
          </a:custGeom>
          <a:gradFill rotWithShape="0">
            <a:gsLst>
              <a:gs pos="0">
                <a:srgbClr val="549FFF">
                  <a:alpha val="53725"/>
                </a:srgbClr>
              </a:gs>
              <a:gs pos="40999">
                <a:srgbClr val="003171">
                  <a:alpha val="53725"/>
                </a:srgbClr>
              </a:gs>
              <a:gs pos="100000">
                <a:srgbClr val="003171">
                  <a:alpha val="53725"/>
                </a:srgbClr>
              </a:gs>
            </a:gsLst>
            <a:path path="rect">
              <a:fillToRect l="50000" t="50000" r="50000" b="50000"/>
            </a:path>
          </a:gradFill>
          <a:ln w="9525">
            <a:noFill/>
            <a:round/>
            <a:headEnd/>
            <a:tailEnd/>
          </a:ln>
        </p:spPr>
        <p:txBody>
          <a:bodyPr lIns="72248" tIns="72248" rIns="72248" bIns="72248" anchor="ctr">
            <a:prstTxWarp prst="textNoShape">
              <a:avLst/>
            </a:prstTxWarp>
          </a:bodyPr>
          <a:lstStyle/>
          <a:p>
            <a:endParaRPr lang="en-US"/>
          </a:p>
        </p:txBody>
      </p:sp>
      <p:sp>
        <p:nvSpPr>
          <p:cNvPr id="21509" name="Rectangle 4"/>
          <p:cNvSpPr>
            <a:spLocks noGrp="1" noChangeArrowheads="1"/>
          </p:cNvSpPr>
          <p:nvPr>
            <p:ph type="title"/>
          </p:nvPr>
        </p:nvSpPr>
        <p:spPr>
          <a:xfrm>
            <a:off x="649288" y="390525"/>
            <a:ext cx="11704637" cy="1209675"/>
          </a:xfrm>
        </p:spPr>
        <p:txBody>
          <a:bodyPr lIns="126435" tIns="126435" rIns="126435" bIns="126435" anchor="b"/>
          <a:lstStyle/>
          <a:p>
            <a:pPr algn="l" defTabSz="1300163" eaLnBrk="1"/>
            <a:r>
              <a:rPr lang="en-US" sz="5400" b="1" dirty="0" smtClean="0">
                <a:solidFill>
                  <a:srgbClr val="1E4649"/>
                </a:solidFill>
                <a:latin typeface="Trebuchet MS" charset="0"/>
                <a:ea typeface="Trebuchet MS" charset="0"/>
                <a:cs typeface="Trebuchet MS" charset="0"/>
                <a:sym typeface="Trebuchet MS" charset="0"/>
              </a:rPr>
              <a:t>ESIP </a:t>
            </a:r>
            <a:r>
              <a:rPr lang="en-US" sz="5400" b="1" dirty="0">
                <a:solidFill>
                  <a:srgbClr val="1E4649"/>
                </a:solidFill>
                <a:latin typeface="Trebuchet MS" charset="0"/>
                <a:ea typeface="Trebuchet MS" charset="0"/>
                <a:cs typeface="Trebuchet MS" charset="0"/>
                <a:sym typeface="Trebuchet MS" charset="0"/>
              </a:rPr>
              <a:t>Federation </a:t>
            </a:r>
            <a:r>
              <a:rPr lang="en-US" sz="5400" b="1" dirty="0" smtClean="0">
                <a:solidFill>
                  <a:srgbClr val="1E4649"/>
                </a:solidFill>
                <a:latin typeface="Trebuchet MS" charset="0"/>
                <a:ea typeface="Trebuchet MS" charset="0"/>
                <a:cs typeface="Trebuchet MS" charset="0"/>
                <a:sym typeface="Trebuchet MS" charset="0"/>
              </a:rPr>
              <a:t>committee work </a:t>
            </a:r>
            <a:endParaRPr lang="en-US" dirty="0">
              <a:solidFill>
                <a:srgbClr val="1E4649"/>
              </a:solidFill>
            </a:endParaRPr>
          </a:p>
        </p:txBody>
      </p:sp>
      <p:sp>
        <p:nvSpPr>
          <p:cNvPr id="21510" name="Rectangle 5"/>
          <p:cNvSpPr>
            <a:spLocks noGrp="1" noChangeArrowheads="1"/>
          </p:cNvSpPr>
          <p:nvPr>
            <p:ph type="body" idx="1"/>
          </p:nvPr>
        </p:nvSpPr>
        <p:spPr>
          <a:xfrm>
            <a:off x="1198563" y="1371600"/>
            <a:ext cx="11704637" cy="6883400"/>
          </a:xfrm>
        </p:spPr>
        <p:txBody>
          <a:bodyPr lIns="126435" tIns="126435" rIns="126435" bIns="126435" anchor="t"/>
          <a:lstStyle/>
          <a:p>
            <a:pPr marL="0" indent="0" defTabSz="1300163" eaLnBrk="1">
              <a:spcBef>
                <a:spcPct val="0"/>
              </a:spcBef>
              <a:buSzTx/>
              <a:buFontTx/>
              <a:buNone/>
            </a:pPr>
            <a:r>
              <a:rPr lang="en-US" sz="4500" dirty="0">
                <a:solidFill>
                  <a:srgbClr val="1E4649"/>
                </a:solidFill>
                <a:latin typeface="Trebuchet MS" charset="0"/>
                <a:ea typeface="Trebuchet MS" charset="0"/>
                <a:cs typeface="Trebuchet MS" charset="0"/>
                <a:sym typeface="Trebuchet MS" charset="0"/>
              </a:rPr>
              <a:t>Strategic plan – see </a:t>
            </a:r>
            <a:r>
              <a:rPr lang="en-US" sz="4500" dirty="0">
                <a:solidFill>
                  <a:srgbClr val="1E4649"/>
                </a:solidFill>
                <a:latin typeface="Trebuchet MS" charset="0"/>
                <a:ea typeface="Trebuchet MS" charset="0"/>
                <a:cs typeface="Trebuchet MS" charset="0"/>
                <a:sym typeface="Trebuchet MS" charset="0"/>
                <a:hlinkClick r:id="rId2"/>
              </a:rPr>
              <a:t>http://wiki.esipfed.org/index.php/2009-</a:t>
            </a:r>
            <a:r>
              <a:rPr lang="en-US" sz="4500" dirty="0" smtClean="0">
                <a:solidFill>
                  <a:srgbClr val="1E4649"/>
                </a:solidFill>
                <a:latin typeface="Trebuchet MS" charset="0"/>
                <a:ea typeface="Trebuchet MS" charset="0"/>
                <a:cs typeface="Trebuchet MS" charset="0"/>
                <a:sym typeface="Trebuchet MS" charset="0"/>
                <a:hlinkClick r:id="rId2"/>
              </a:rPr>
              <a:t>2013_Strategic_Accomplishments</a:t>
            </a:r>
            <a:r>
              <a:rPr lang="en-US" sz="4500" dirty="0" smtClean="0">
                <a:solidFill>
                  <a:srgbClr val="1E4649"/>
                </a:solidFill>
                <a:latin typeface="Trebuchet MS" charset="0"/>
                <a:ea typeface="Trebuchet MS" charset="0"/>
                <a:cs typeface="Trebuchet MS" charset="0"/>
                <a:sym typeface="Trebuchet MS" charset="0"/>
              </a:rPr>
              <a:t> </a:t>
            </a:r>
          </a:p>
          <a:p>
            <a:pPr marL="0" indent="0" defTabSz="1300163" eaLnBrk="1">
              <a:spcBef>
                <a:spcPct val="0"/>
              </a:spcBef>
              <a:buSzTx/>
              <a:buFontTx/>
              <a:buNone/>
            </a:pPr>
            <a:r>
              <a:rPr lang="en-US" sz="4500" i="1" dirty="0">
                <a:solidFill>
                  <a:srgbClr val="1E4649"/>
                </a:solidFill>
                <a:latin typeface="Trebuchet MS" charset="0"/>
                <a:ea typeface="Trebuchet MS" charset="0"/>
                <a:cs typeface="Trebuchet MS" charset="0"/>
                <a:sym typeface="Trebuchet MS" charset="0"/>
              </a:rPr>
              <a:t>Nomination Committee – see </a:t>
            </a:r>
            <a:endParaRPr lang="en-US" sz="4500" i="1" dirty="0" smtClean="0">
              <a:solidFill>
                <a:srgbClr val="1E4649"/>
              </a:solidFill>
              <a:latin typeface="Trebuchet MS" charset="0"/>
              <a:ea typeface="Trebuchet MS" charset="0"/>
              <a:cs typeface="Trebuchet MS" charset="0"/>
              <a:sym typeface="Trebuchet MS" charset="0"/>
            </a:endParaRPr>
          </a:p>
          <a:p>
            <a:pPr marL="0" indent="0" defTabSz="1300163" eaLnBrk="1">
              <a:spcBef>
                <a:spcPct val="0"/>
              </a:spcBef>
              <a:buSzTx/>
              <a:buFontTx/>
              <a:buNone/>
            </a:pPr>
            <a:r>
              <a:rPr lang="en-US" sz="4500" i="1" dirty="0">
                <a:solidFill>
                  <a:srgbClr val="1E4649"/>
                </a:solidFill>
                <a:latin typeface="Trebuchet MS" charset="0"/>
                <a:ea typeface="Trebuchet MS" charset="0"/>
                <a:cs typeface="Trebuchet MS" charset="0"/>
                <a:sym typeface="Trebuchet MS" charset="0"/>
                <a:hlinkClick r:id="rId3"/>
              </a:rPr>
              <a:t>http://wiki.esipfed.org/index.php/</a:t>
            </a:r>
            <a:r>
              <a:rPr lang="en-US" sz="4500" i="1" dirty="0" smtClean="0">
                <a:solidFill>
                  <a:srgbClr val="1E4649"/>
                </a:solidFill>
                <a:latin typeface="Trebuchet MS" charset="0"/>
                <a:ea typeface="Trebuchet MS" charset="0"/>
                <a:cs typeface="Trebuchet MS" charset="0"/>
                <a:sym typeface="Trebuchet MS" charset="0"/>
                <a:hlinkClick r:id="rId3"/>
              </a:rPr>
              <a:t>Nomination_Committee_Discussion</a:t>
            </a:r>
            <a:endParaRPr lang="en-US" sz="4500" i="1" dirty="0" smtClean="0">
              <a:solidFill>
                <a:srgbClr val="1E4649"/>
              </a:solidFill>
              <a:latin typeface="Trebuchet MS" charset="0"/>
              <a:ea typeface="Trebuchet MS" charset="0"/>
              <a:cs typeface="Trebuchet MS" charset="0"/>
              <a:sym typeface="Trebuchet MS" charset="0"/>
            </a:endParaRPr>
          </a:p>
          <a:p>
            <a:pPr marL="0" indent="0" defTabSz="1300163" eaLnBrk="1">
              <a:spcBef>
                <a:spcPct val="0"/>
              </a:spcBef>
              <a:buSzTx/>
              <a:buFontTx/>
              <a:buNone/>
            </a:pPr>
            <a:r>
              <a:rPr lang="en-US" sz="4500" i="1" smtClean="0">
                <a:solidFill>
                  <a:srgbClr val="1E4649"/>
                </a:solidFill>
                <a:latin typeface="Trebuchet MS" charset="0"/>
                <a:ea typeface="Trebuchet MS" charset="0"/>
                <a:cs typeface="Trebuchet MS" charset="0"/>
                <a:sym typeface="Trebuchet MS" charset="0"/>
              </a:rPr>
              <a:t>Quorum </a:t>
            </a:r>
            <a:r>
              <a:rPr lang="en-US" sz="4500" i="1" dirty="0">
                <a:solidFill>
                  <a:srgbClr val="1E4649"/>
                </a:solidFill>
                <a:latin typeface="Trebuchet MS" charset="0"/>
                <a:ea typeface="Trebuchet MS" charset="0"/>
                <a:cs typeface="Trebuchet MS" charset="0"/>
                <a:sym typeface="Trebuchet MS" charset="0"/>
              </a:rPr>
              <a:t>and Membership – see </a:t>
            </a:r>
            <a:r>
              <a:rPr lang="en-US" sz="4500" i="1" dirty="0">
                <a:solidFill>
                  <a:srgbClr val="1E4649"/>
                </a:solidFill>
                <a:latin typeface="Trebuchet MS" charset="0"/>
                <a:ea typeface="Trebuchet MS" charset="0"/>
                <a:cs typeface="Trebuchet MS" charset="0"/>
                <a:sym typeface="Trebuchet MS" charset="0"/>
                <a:hlinkClick r:id="rId4"/>
              </a:rPr>
              <a:t>http://wiki.esipfed.org/index.php/</a:t>
            </a:r>
            <a:r>
              <a:rPr lang="en-US" sz="4500" i="1" dirty="0" smtClean="0">
                <a:solidFill>
                  <a:srgbClr val="1E4649"/>
                </a:solidFill>
                <a:latin typeface="Trebuchet MS" charset="0"/>
                <a:ea typeface="Trebuchet MS" charset="0"/>
                <a:cs typeface="Trebuchet MS" charset="0"/>
                <a:sym typeface="Trebuchet MS" charset="0"/>
                <a:hlinkClick r:id="rId4"/>
              </a:rPr>
              <a:t>Quorum_and_Membership_lapsing</a:t>
            </a:r>
            <a:r>
              <a:rPr lang="en-US" sz="4500" i="1" dirty="0" smtClean="0">
                <a:solidFill>
                  <a:srgbClr val="1E4649"/>
                </a:solidFill>
                <a:latin typeface="Trebuchet MS" charset="0"/>
                <a:ea typeface="Trebuchet MS" charset="0"/>
                <a:cs typeface="Trebuchet MS" charset="0"/>
                <a:sym typeface="Trebuchet MS" charset="0"/>
              </a:rPr>
              <a:t> </a:t>
            </a:r>
          </a:p>
          <a:p>
            <a:pPr marL="0" indent="0" defTabSz="1300163" eaLnBrk="1">
              <a:spcBef>
                <a:spcPct val="0"/>
              </a:spcBef>
              <a:buSzTx/>
              <a:buFontTx/>
              <a:buNone/>
            </a:pPr>
            <a:r>
              <a:rPr lang="en-US" sz="4500" i="1" dirty="0">
                <a:solidFill>
                  <a:srgbClr val="1E4649"/>
                </a:solidFill>
                <a:latin typeface="Trebuchet MS" charset="0"/>
                <a:ea typeface="Trebuchet MS" charset="0"/>
                <a:cs typeface="Trebuchet MS" charset="0"/>
                <a:sym typeface="Trebuchet MS" charset="0"/>
              </a:rPr>
              <a:t>See also </a:t>
            </a:r>
            <a:r>
              <a:rPr lang="en-US" sz="4500" i="1" dirty="0">
                <a:solidFill>
                  <a:srgbClr val="1E4649"/>
                </a:solidFill>
                <a:latin typeface="Trebuchet MS" charset="0"/>
                <a:ea typeface="Trebuchet MS" charset="0"/>
                <a:cs typeface="Trebuchet MS" charset="0"/>
                <a:sym typeface="Trebuchet MS" charset="0"/>
                <a:hlinkClick r:id="rId5"/>
              </a:rPr>
              <a:t>http://wiki.esipfed.org/index.php/</a:t>
            </a:r>
            <a:r>
              <a:rPr lang="en-US" sz="4500" i="1" dirty="0" smtClean="0">
                <a:solidFill>
                  <a:srgbClr val="1E4649"/>
                </a:solidFill>
                <a:latin typeface="Trebuchet MS" charset="0"/>
                <a:ea typeface="Trebuchet MS" charset="0"/>
                <a:cs typeface="Trebuchet MS" charset="0"/>
                <a:sym typeface="Trebuchet MS" charset="0"/>
                <a:hlinkClick r:id="rId5"/>
              </a:rPr>
              <a:t>Constitution_and_Bylaws</a:t>
            </a:r>
            <a:r>
              <a:rPr lang="en-US" sz="4500" i="1" dirty="0" smtClean="0">
                <a:solidFill>
                  <a:srgbClr val="1E4649"/>
                </a:solidFill>
                <a:latin typeface="Trebuchet MS" charset="0"/>
                <a:ea typeface="Trebuchet MS" charset="0"/>
                <a:cs typeface="Trebuchet MS" charset="0"/>
                <a:sym typeface="Trebuchet MS" charset="0"/>
              </a:rPr>
              <a:t> </a:t>
            </a:r>
          </a:p>
        </p:txBody>
      </p:sp>
    </p:spTree>
    <p:extLst>
      <p:ext uri="{BB962C8B-B14F-4D97-AF65-F5344CB8AC3E}">
        <p14:creationId xmlns:p14="http://schemas.microsoft.com/office/powerpoint/2010/main" val="26606023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7532</TotalTime>
  <Words>1850</Words>
  <Application>Microsoft Macintosh PowerPoint</Application>
  <PresentationFormat>Custom</PresentationFormat>
  <Paragraphs>264</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State of the Federation</vt:lpstr>
      <vt:lpstr>ESIP Community</vt:lpstr>
      <vt:lpstr>Membership count</vt:lpstr>
      <vt:lpstr>Collaboration http://esipfed.org/collaboration-areas </vt:lpstr>
      <vt:lpstr>Two Organizations: ESIP Federation &amp; Foundation for Earth Science</vt:lpstr>
      <vt:lpstr>Two Organizations: ESIP Federation &amp; Foundation for Earth Science separated…</vt:lpstr>
      <vt:lpstr>Foundation for Earth Science Executive Director</vt:lpstr>
      <vt:lpstr>ESIP Executive Leadership</vt:lpstr>
      <vt:lpstr>ESIP Federation committee work </vt:lpstr>
      <vt:lpstr>PowerPoint Presentation</vt:lpstr>
      <vt:lpstr>Committee – Products and Services (White)</vt:lpstr>
      <vt:lpstr>Committee – Products and Services (White)</vt:lpstr>
      <vt:lpstr>Committee – Stewardship (Duerr)</vt:lpstr>
      <vt:lpstr>Committee - Stewardship (Duerr)</vt:lpstr>
      <vt:lpstr>Committee – IT&amp;Interoperability (Austin)</vt:lpstr>
      <vt:lpstr>Committee – IT&amp;Interoperability (Austin)</vt:lpstr>
      <vt:lpstr>Committee – Education (Johnson)</vt:lpstr>
      <vt:lpstr>Cluster related to this meeting – science software (Lenhardt)</vt:lpstr>
      <vt:lpstr>Cluster related to this meeting – data science analytics (Kempler)</vt:lpstr>
      <vt:lpstr>Cluster related to this meeting – data science analytics (Kempler)</vt:lpstr>
      <vt:lpstr>Working group related to this meeting – Drupal (Shepherd)</vt:lpstr>
      <vt:lpstr>Working group related to this meeting – Drupal (Shepherd)</vt:lpstr>
      <vt:lpstr>Working group related to this meeting – Drupal (Shepherd)</vt:lpstr>
      <vt:lpstr>Cluster related to this meeting – Drupal (Shepherd)</vt:lpstr>
      <vt:lpstr>Working group related to this meeting – Drupal (Shepherd)</vt:lpstr>
      <vt:lpstr>Cluster related to this meeting – Energy &amp; Climate (Eckman/Prados)</vt:lpstr>
      <vt:lpstr>Cluster related to this meeting – Energy &amp; Climate (Eckman/Prados)</vt:lpstr>
      <vt:lpstr>Cluster related to this meeting – Disasters (Law)</vt:lpstr>
      <vt:lpstr>Cluster related to this meeting – Semantic Web (Narock/ Huffer)</vt:lpstr>
      <vt:lpstr>Cluster related activity – Climate Education (Mooney)</vt:lpstr>
      <vt:lpstr>Cluster - Envirosensing (Gries)</vt:lpstr>
      <vt:lpstr>Cluster – Envirosensing (Gries)</vt:lpstr>
      <vt:lpstr>Cluster – Agriculture and Climate (Teng)</vt:lpstr>
      <vt:lpstr>Cluster – Agriculture and Climate (Teng)</vt:lpstr>
      <vt:lpstr>You get the idea!</vt:lpstr>
      <vt:lpstr>ESIP Online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Federation's Model Paradigm for Managing a Distributed Partnership</dc:title>
  <cp:lastModifiedBy>ESIP5 Federation</cp:lastModifiedBy>
  <cp:revision>129</cp:revision>
  <dcterms:created xsi:type="dcterms:W3CDTF">2013-04-12T14:52:32Z</dcterms:created>
  <dcterms:modified xsi:type="dcterms:W3CDTF">2014-07-10T16:01:03Z</dcterms:modified>
</cp:coreProperties>
</file>