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421" r:id="rId6"/>
    <p:sldId id="801" r:id="rId7"/>
    <p:sldId id="818" r:id="rId8"/>
    <p:sldId id="823" r:id="rId9"/>
    <p:sldId id="827" r:id="rId10"/>
    <p:sldId id="862" r:id="rId11"/>
    <p:sldId id="860" r:id="rId12"/>
    <p:sldId id="859" r:id="rId13"/>
    <p:sldId id="834" r:id="rId14"/>
    <p:sldId id="835" r:id="rId15"/>
    <p:sldId id="863" r:id="rId16"/>
    <p:sldId id="861" r:id="rId17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rgbClr val="FFFFFF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rgbClr val="FFFFFF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rgbClr val="FFFFFF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rgbClr val="FFFFFF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rgbClr val="FFFFFF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400" b="1" kern="1200">
        <a:solidFill>
          <a:srgbClr val="FFFFFF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400" b="1" kern="1200">
        <a:solidFill>
          <a:srgbClr val="FFFFFF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400" b="1" kern="1200">
        <a:solidFill>
          <a:srgbClr val="FFFFFF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400" b="1" kern="1200">
        <a:solidFill>
          <a:srgbClr val="FFFFFF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CCFF99"/>
    <a:srgbClr val="FFF1C3"/>
    <a:srgbClr val="8089CE"/>
    <a:srgbClr val="B4B9E2"/>
    <a:srgbClr val="CA7BD7"/>
    <a:srgbClr val="9BCDFF"/>
    <a:srgbClr val="B13CC4"/>
    <a:srgbClr val="C58D1D"/>
    <a:srgbClr val="D0A402"/>
    <a:srgbClr val="026A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00" autoAdjust="0"/>
    <p:restoredTop sz="83799" autoAdjust="0"/>
  </p:normalViewPr>
  <p:slideViewPr>
    <p:cSldViewPr snapToGrid="0">
      <p:cViewPr varScale="1">
        <p:scale>
          <a:sx n="56" d="100"/>
          <a:sy n="56" d="100"/>
        </p:scale>
        <p:origin x="-1356" y="-84"/>
      </p:cViewPr>
      <p:guideLst>
        <p:guide orient="horz" pos="432"/>
        <p:guide orient="horz" pos="3888"/>
        <p:guide pos="576"/>
        <p:guide pos="5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7568"/>
    </p:cViewPr>
  </p:sorterViewPr>
  <p:notesViewPr>
    <p:cSldViewPr snapToGrid="0">
      <p:cViewPr varScale="1">
        <p:scale>
          <a:sx n="56" d="100"/>
          <a:sy n="56" d="100"/>
        </p:scale>
        <p:origin x="-1890" y="-90"/>
      </p:cViewPr>
      <p:guideLst>
        <p:guide orient="horz" pos="2736"/>
        <p:guide pos="20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 eaLnBrk="0" hangingPunct="0">
              <a:defRPr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 eaLnBrk="0" hangingPunct="0">
              <a:defRPr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1pPr>
          </a:lstStyle>
          <a:p>
            <a:pPr>
              <a:defRPr/>
            </a:pPr>
            <a:fld id="{CA1B45E9-9554-48F6-9CE6-69180F677697}" type="datetime1">
              <a:rPr lang="en-US"/>
              <a:pPr>
                <a:defRPr/>
              </a:pPr>
              <a:t>7/13/2012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0238"/>
            <a:ext cx="2773363" cy="434975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 eaLnBrk="0" hangingPunct="0">
              <a:defRPr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850" y="8250238"/>
            <a:ext cx="2773363" cy="434975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 eaLnBrk="0" hangingPunct="0">
              <a:defRPr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1pPr>
          </a:lstStyle>
          <a:p>
            <a:pPr>
              <a:defRPr/>
            </a:pPr>
            <a:fld id="{E0C198BE-BDCB-4EFE-8EC9-FD8535D37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457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86210" tIns="43105" rIns="86210" bIns="43105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100" b="0" u="sng">
                <a:solidFill>
                  <a:schemeClr val="tx1"/>
                </a:solidFill>
                <a:effectLst/>
                <a:latin typeface="Times New Roman" pitchFamily="-97" charset="0"/>
                <a:ea typeface="ＭＳ Ｐゴシック" pitchFamily="-97" charset="-128"/>
                <a:cs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7438" y="0"/>
            <a:ext cx="2773362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86210" tIns="43105" rIns="86210" bIns="4310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100" b="0" u="sng">
                <a:solidFill>
                  <a:schemeClr val="tx1"/>
                </a:solidFill>
                <a:effectLst/>
                <a:latin typeface="Times New Roman" pitchFamily="-97" charset="0"/>
                <a:ea typeface="ＭＳ Ｐゴシック" pitchFamily="-97" charset="-128"/>
                <a:cs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50875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4075" y="4125913"/>
            <a:ext cx="4692650" cy="3910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86210" tIns="43105" rIns="86210" bIns="431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100" b="0" u="sng">
                <a:solidFill>
                  <a:schemeClr val="tx1"/>
                </a:solidFill>
                <a:effectLst/>
                <a:latin typeface="Times New Roman" pitchFamily="-97" charset="0"/>
                <a:ea typeface="ＭＳ Ｐゴシック" pitchFamily="-97" charset="-128"/>
                <a:cs typeface="ＭＳ Ｐゴシック" pitchFamily="-9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7438" y="8251825"/>
            <a:ext cx="2773362" cy="434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 b="0" u="sng">
                <a:solidFill>
                  <a:schemeClr val="tx1"/>
                </a:solidFill>
                <a:effectLst/>
                <a:latin typeface="Times New Roman" pitchFamily="-97" charset="0"/>
                <a:ea typeface="ＭＳ Ｐゴシック" pitchFamily="-97" charset="-128"/>
                <a:cs typeface="ＭＳ Ｐゴシック" pitchFamily="-97" charset="-128"/>
              </a:defRPr>
            </a:lvl1pPr>
          </a:lstStyle>
          <a:p>
            <a:pPr>
              <a:defRPr/>
            </a:pPr>
            <a:fld id="{8690C14F-E7B4-46B9-BEFA-1284EF92F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33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143C0-4F23-B545-9533-520B5A87CA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626844" y="8253038"/>
            <a:ext cx="2773957" cy="43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448" tIns="43225" rIns="86448" bIns="43225" anchor="b"/>
          <a:lstStyle/>
          <a:p>
            <a:pPr algn="r" defTabSz="859918"/>
            <a:endParaRPr lang="en-US" sz="1000" b="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0288" y="652463"/>
            <a:ext cx="4341812" cy="325755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275" y="4125084"/>
            <a:ext cx="4692253" cy="3909635"/>
          </a:xfrm>
          <a:noFill/>
          <a:ln w="9525"/>
        </p:spPr>
        <p:txBody>
          <a:bodyPr wrap="square" lIns="86448" tIns="43225" rIns="86448" bIns="43225" anchor="t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FEBC7-0883-4F17-BCB9-3AC2363A42A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2033"/>
            <a:fld id="{26F23684-AB83-490D-AC77-283D6E7B2F73}" type="slidenum">
              <a:rPr lang="en-US" smtClean="0"/>
              <a:pPr defTabSz="872033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0C14F-E7B4-46B9-BEFA-1284EF92FB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8225" y="655638"/>
            <a:ext cx="4327525" cy="3246437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700" b="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FEBC7-0883-4F17-BCB9-3AC2363A42A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0C14F-E7B4-46B9-BEFA-1284EF92FB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90C14F-E7B4-46B9-BEFA-1284EF92FB6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Determines what properties are </a:t>
            </a:r>
            <a:r>
              <a:rPr lang="en-US" dirty="0" err="1" smtClean="0"/>
              <a:t>queriable</a:t>
            </a:r>
            <a:r>
              <a:rPr lang="en-US" dirty="0" smtClean="0"/>
              <a:t> and how search results are returned when a user submits search criteria to the </a:t>
            </a:r>
            <a:r>
              <a:rPr lang="en-US" dirty="0" err="1" smtClean="0"/>
              <a:t>geoportal</a:t>
            </a:r>
            <a:endParaRPr lang="en-US" dirty="0" smtClean="0"/>
          </a:p>
          <a:p>
            <a:r>
              <a:rPr lang="en-US" dirty="0" smtClean="0"/>
              <a:t>Approved metadata document is indexed, assigning a particular meaning to certain metadata elements</a:t>
            </a:r>
          </a:p>
          <a:p>
            <a:r>
              <a:rPr lang="en-US" dirty="0" smtClean="0"/>
              <a:t>'meanings’ are defined in </a:t>
            </a:r>
            <a:r>
              <a:rPr lang="en-US" i="1" dirty="0" smtClean="0"/>
              <a:t>property-meanings.xml</a:t>
            </a:r>
            <a:endParaRPr lang="en-US" dirty="0" smtClean="0"/>
          </a:p>
          <a:p>
            <a:r>
              <a:rPr lang="en-US" i="1" dirty="0" smtClean="0"/>
              <a:t>indexables.xml</a:t>
            </a:r>
            <a:r>
              <a:rPr lang="en-US" dirty="0" smtClean="0"/>
              <a:t> makes a connection between an element's XML </a:t>
            </a:r>
            <a:r>
              <a:rPr lang="en-US" dirty="0" err="1" smtClean="0"/>
              <a:t>xpath</a:t>
            </a:r>
            <a:r>
              <a:rPr lang="en-US" dirty="0" smtClean="0"/>
              <a:t> and its associated meaning in the </a:t>
            </a:r>
            <a:r>
              <a:rPr lang="en-US" i="1" dirty="0" smtClean="0"/>
              <a:t>property-meanings.xml</a:t>
            </a:r>
            <a:r>
              <a:rPr lang="en-US" dirty="0" smtClean="0"/>
              <a:t> file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FEBC7-0883-4F17-BCB9-3AC2363A42A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FEBC7-0883-4F17-BCB9-3AC2363A42A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2307" y="3011270"/>
            <a:ext cx="6074993" cy="702223"/>
          </a:xfrm>
        </p:spPr>
        <p:txBody>
          <a:bodyPr rIns="0" anchor="b">
            <a:noAutofit/>
          </a:bodyPr>
          <a:lstStyle>
            <a:lvl1pPr algn="l">
              <a:defRPr sz="30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32308" y="3811030"/>
            <a:ext cx="6064500" cy="758952"/>
          </a:xfrm>
        </p:spPr>
        <p:txBody>
          <a:bodyPr>
            <a:noAutofit/>
          </a:bodyPr>
          <a:lstStyle>
            <a:lvl1pPr marL="0" indent="0" algn="l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Name of Presenter(s)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-1196460" y="1007642"/>
            <a:ext cx="914400" cy="914400"/>
          </a:xfrm>
          <a:prstGeom prst="rect">
            <a:avLst/>
          </a:prstGeom>
          <a:noFill/>
          <a:effectLst/>
        </p:spPr>
        <p:txBody>
          <a:bodyPr wrap="none" lIns="0" tIns="0" rIns="0" bIns="0" rtlCol="0">
            <a:noAutofit/>
          </a:bodyPr>
          <a:lstStyle/>
          <a:p>
            <a:pPr algn="l" eaLnBrk="0" hangingPunct="0">
              <a:lnSpc>
                <a:spcPts val="1800"/>
              </a:lnSpc>
            </a:pPr>
            <a:endParaRPr lang="en-US" sz="1400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3000" y="6527800"/>
            <a:ext cx="3810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2-</a:t>
            </a:r>
            <a:fld id="{CD1C52B8-FDF2-40CC-BB9E-784AEDBBC40B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 userDrawn="1"/>
        </p:nvSpPr>
        <p:spPr bwMode="auto">
          <a:xfrm>
            <a:off x="4445000" y="1765300"/>
            <a:ext cx="3784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marL="0" indent="0" algn="r">
              <a:buFontTx/>
              <a:buNone/>
              <a:defRPr sz="2000" b="0" i="0" spc="10" baseline="0">
                <a:effectLst/>
                <a:latin typeface="Arial"/>
                <a:cs typeface="Arial"/>
              </a:defRPr>
            </a:lvl1pPr>
          </a:lstStyle>
          <a:p>
            <a:pPr eaLnBrk="0" hangingPunct="0">
              <a:lnSpc>
                <a:spcPts val="2300"/>
              </a:lnSpc>
              <a:spcBef>
                <a:spcPts val="300"/>
              </a:spcBef>
              <a:spcAft>
                <a:spcPts val="600"/>
              </a:spcAft>
              <a:buClr>
                <a:srgbClr val="9BCDFF"/>
              </a:buClr>
              <a:defRPr/>
            </a:pPr>
            <a:endParaRPr lang="en-US" sz="1900" kern="0" dirty="0">
              <a:solidFill>
                <a:schemeClr val="accent4"/>
              </a:solidFill>
              <a:ea typeface="+mn-ea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53128" y="2658176"/>
            <a:ext cx="3776472" cy="1270000"/>
          </a:xfrm>
        </p:spPr>
        <p:txBody>
          <a:bodyPr anchor="b"/>
          <a:lstStyle>
            <a:lvl1pPr algn="r">
              <a:defRPr sz="2400" spc="10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53128" y="4114800"/>
            <a:ext cx="3776472" cy="753534"/>
          </a:xfrm>
        </p:spPr>
        <p:txBody>
          <a:bodyPr/>
          <a:lstStyle>
            <a:lvl1pPr marL="0" indent="0" algn="r" rtl="0" eaLnBrk="0" fontAlgn="base" hangingPunct="0">
              <a:lnSpc>
                <a:spcPts val="2400"/>
              </a:lnSpc>
              <a:spcBef>
                <a:spcPts val="300"/>
              </a:spcBef>
              <a:spcAft>
                <a:spcPts val="600"/>
              </a:spcAft>
              <a:buClr>
                <a:schemeClr val="accent3"/>
              </a:buClr>
              <a:buSzPct val="80000"/>
              <a:buFontTx/>
              <a:buNone/>
              <a:defRPr lang="en-US" sz="2000" b="0" i="0" spc="10" baseline="0" dirty="0">
                <a:solidFill>
                  <a:srgbClr val="FFFFFF"/>
                </a:solidFill>
                <a:effectLst/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header-banner.pn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85800"/>
            <a:ext cx="91440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23900"/>
            <a:ext cx="7315200" cy="48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224541"/>
            <a:ext cx="7315200" cy="342900"/>
          </a:xfrm>
        </p:spPr>
        <p:txBody>
          <a:bodyPr/>
          <a:lstStyle>
            <a:lvl1pPr marL="0" indent="0">
              <a:buFontTx/>
              <a:buNone/>
              <a:defRPr sz="1600" b="1" spc="0">
                <a:solidFill>
                  <a:schemeClr val="accent5">
                    <a:alpha val="9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69999" y="1947672"/>
            <a:ext cx="6611112" cy="3886200"/>
          </a:xfrm>
        </p:spPr>
        <p:txBody>
          <a:bodyPr/>
          <a:lstStyle>
            <a:lvl1pPr>
              <a:lnSpc>
                <a:spcPts val="2400"/>
              </a:lnSpc>
              <a:defRPr/>
            </a:lvl1pPr>
            <a:lvl2pPr>
              <a:defRPr/>
            </a:lvl2pPr>
            <a:lvl3pPr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23900"/>
            <a:ext cx="7315200" cy="48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269999" y="1947670"/>
            <a:ext cx="6611112" cy="3886200"/>
          </a:xfrm>
        </p:spPr>
        <p:txBody>
          <a:bodyPr/>
          <a:lstStyle>
            <a:lvl1pPr>
              <a:lnSpc>
                <a:spcPts val="2400"/>
              </a:lnSpc>
              <a:buClr>
                <a:schemeClr val="accent3"/>
              </a:buClr>
              <a:buSzPct val="80000"/>
              <a:defRPr/>
            </a:lvl1pPr>
            <a:lvl2pPr>
              <a:buClr>
                <a:schemeClr val="accent3"/>
              </a:buClr>
              <a:buSzPct val="80000"/>
              <a:defRPr/>
            </a:lvl2pPr>
            <a:lvl3pPr>
              <a:lnSpc>
                <a:spcPts val="2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80000"/>
              <a:defRPr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23900"/>
            <a:ext cx="7315200" cy="48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224541"/>
            <a:ext cx="7315200" cy="34290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accent5">
                    <a:alpha val="9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23900"/>
            <a:ext cx="7315200" cy="4826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1879600" y="5664200"/>
            <a:ext cx="6350000" cy="508000"/>
          </a:xfrm>
        </p:spPr>
        <p:txBody>
          <a:bodyPr anchor="b"/>
          <a:lstStyle>
            <a:lvl1pPr marL="0" indent="0" algn="r">
              <a:buFontTx/>
              <a:buNone/>
              <a:defRPr sz="1400" b="0" i="1" baseline="0">
                <a:solidFill>
                  <a:srgbClr val="FFFF96">
                    <a:alpha val="95000"/>
                  </a:srgb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23900"/>
            <a:ext cx="7315200" cy="48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440871"/>
            <a:ext cx="7837714" cy="7656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1600200"/>
            <a:ext cx="8196943" cy="468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3000" y="6527800"/>
            <a:ext cx="381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A3E5B75B-99C4-438F-A8B1-D45AAE308C7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23900"/>
            <a:ext cx="73152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947863"/>
            <a:ext cx="660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89" r:id="rId8"/>
    <p:sldLayoutId id="2147483896" r:id="rId9"/>
    <p:sldLayoutId id="2147483898" r:id="rId10"/>
    <p:sldLayoutId id="2147483902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177800" indent="-177800" algn="l" rtl="0" eaLnBrk="0" fontAlgn="base" hangingPunct="0">
        <a:lnSpc>
          <a:spcPts val="2400"/>
        </a:lnSpc>
        <a:spcBef>
          <a:spcPts val="300"/>
        </a:spcBef>
        <a:spcAft>
          <a:spcPts val="600"/>
        </a:spcAft>
        <a:buClr>
          <a:srgbClr val="C8C8C8"/>
        </a:buClr>
        <a:buSzPct val="80000"/>
        <a:buChar char="•"/>
        <a:defRPr sz="2000" b="1">
          <a:solidFill>
            <a:srgbClr val="FFFFFF"/>
          </a:solidFill>
          <a:latin typeface="+mn-lt"/>
          <a:ea typeface="+mn-ea"/>
          <a:cs typeface="+mn-cs"/>
        </a:defRPr>
      </a:lvl1pPr>
      <a:lvl2pPr marL="517525" indent="-174625" algn="l" rtl="0" eaLnBrk="0" fontAlgn="base" hangingPunct="0">
        <a:lnSpc>
          <a:spcPts val="2200"/>
        </a:lnSpc>
        <a:spcBef>
          <a:spcPct val="0"/>
        </a:spcBef>
        <a:spcAft>
          <a:spcPts val="600"/>
        </a:spcAft>
        <a:buClr>
          <a:srgbClr val="C8C8C8"/>
        </a:buClr>
        <a:buSzPct val="80000"/>
        <a:buFont typeface="Lucida Grande"/>
        <a:buChar char="-"/>
        <a:defRPr b="1">
          <a:solidFill>
            <a:srgbClr val="FFFFFF"/>
          </a:solidFill>
          <a:latin typeface="+mn-lt"/>
          <a:ea typeface="+mn-ea"/>
          <a:cs typeface="ＭＳ Ｐゴシック"/>
        </a:defRPr>
      </a:lvl2pPr>
      <a:lvl3pPr marL="781050" indent="-149225" algn="l" rtl="0" eaLnBrk="0" fontAlgn="base" hangingPunct="0">
        <a:lnSpc>
          <a:spcPts val="2000"/>
        </a:lnSpc>
        <a:spcBef>
          <a:spcPct val="0"/>
        </a:spcBef>
        <a:spcAft>
          <a:spcPts val="600"/>
        </a:spcAft>
        <a:buClr>
          <a:srgbClr val="C8C8C8"/>
        </a:buClr>
        <a:buSzPct val="80000"/>
        <a:buFont typeface="Lucida Grande"/>
        <a:buChar char="-"/>
        <a:defRPr sz="1600" b="1">
          <a:solidFill>
            <a:srgbClr val="FFFFFF"/>
          </a:solidFill>
          <a:latin typeface="+mn-lt"/>
          <a:ea typeface="+mn-ea"/>
          <a:cs typeface="ＭＳ Ｐゴシック"/>
        </a:defRPr>
      </a:lvl3pPr>
      <a:lvl4pPr marL="1044575" indent="-1492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Lucida Grande"/>
        <a:buChar char="-"/>
        <a:defRPr sz="1600" b="1">
          <a:solidFill>
            <a:srgbClr val="FFFFFF"/>
          </a:solidFill>
          <a:latin typeface="+mn-lt"/>
          <a:ea typeface="+mn-ea"/>
          <a:cs typeface="ＭＳ Ｐゴシック"/>
        </a:defRPr>
      </a:lvl4pPr>
      <a:lvl5pPr marL="1344613" indent="-1857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Lucida Grande"/>
        <a:buChar char="-"/>
        <a:defRPr sz="1600" b="1">
          <a:solidFill>
            <a:srgbClr val="FFFFFF"/>
          </a:solidFill>
          <a:latin typeface="+mn-lt"/>
          <a:ea typeface="+mn-ea"/>
          <a:cs typeface="ＭＳ Ｐゴシック"/>
        </a:defRPr>
      </a:lvl5pPr>
      <a:lvl6pPr marL="1801813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Lucida Grande"/>
        <a:buChar char="-"/>
        <a:defRPr sz="1600" b="1">
          <a:solidFill>
            <a:srgbClr val="FFFFFF"/>
          </a:solidFill>
          <a:effectLst/>
          <a:latin typeface="+mn-lt"/>
          <a:ea typeface="+mn-ea"/>
        </a:defRPr>
      </a:lvl6pPr>
      <a:lvl7pPr marL="2259013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Lucida Grande"/>
        <a:buChar char="-"/>
        <a:defRPr sz="1600" b="1">
          <a:solidFill>
            <a:srgbClr val="FFFFFF"/>
          </a:solidFill>
          <a:effectLst/>
          <a:latin typeface="+mn-lt"/>
          <a:ea typeface="+mn-ea"/>
        </a:defRPr>
      </a:lvl7pPr>
      <a:lvl8pPr marL="2716213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Lucida Grande"/>
        <a:buChar char="-"/>
        <a:defRPr sz="1600" b="1">
          <a:solidFill>
            <a:srgbClr val="FFFFFF"/>
          </a:solidFill>
          <a:effectLst/>
          <a:latin typeface="+mn-lt"/>
          <a:ea typeface="+mn-ea"/>
        </a:defRPr>
      </a:lvl8pPr>
      <a:lvl9pPr marL="3173413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Lucida Grande"/>
        <a:buNone/>
        <a:defRPr sz="1600" b="1">
          <a:solidFill>
            <a:srgbClr val="FFFFFF"/>
          </a:solidFill>
          <a:effectLst/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sriurl.com/geoportal" TargetMode="External"/><Relationship Id="rId2" Type="http://schemas.openxmlformats.org/officeDocument/2006/relationships/hyperlink" Target="http://sourceforge.net/apps/mediawiki/geoportal/index.php?title=Details_of_Lucene_Indexing_in_the_Geoportal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cwhite@esri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urceforge.net/apps/mediawiki/geoportal/index.php?title=Details_of_Lucene_Indexing_in_the_Geoport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forge.net/apps/mediawiki/geoportal/index.php?title=Use_an_XSLT_to_Render_the_Details_Pag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423" y="281354"/>
            <a:ext cx="9123577" cy="624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97877" y="2461846"/>
            <a:ext cx="7983416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pitchFamily="34" charset="0"/>
                <a:sym typeface="Arial" pitchFamily="26" charset="0"/>
              </a:rPr>
              <a:t>Geoportal</a:t>
            </a:r>
            <a:r>
              <a:rPr lang="en-US" sz="32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pitchFamily="34" charset="0"/>
                <a:sym typeface="Arial" pitchFamily="26" charset="0"/>
              </a:rPr>
              <a:t> XML Indexing</a:t>
            </a:r>
          </a:p>
          <a:p>
            <a:pPr algn="ctr"/>
            <a:endParaRPr lang="en-US" sz="3200" dirty="0" smtClean="0">
              <a:solidFill>
                <a:schemeClr val="tx2"/>
              </a:solidFill>
              <a:latin typeface="Arial" charset="0"/>
              <a:ea typeface="ＭＳ Ｐゴシック" pitchFamily="34" charset="-128"/>
              <a:cs typeface="Arial" pitchFamily="34" charset="0"/>
              <a:sym typeface="Arial" pitchFamily="26" charset="0"/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pitchFamily="34" charset="0"/>
                <a:sym typeface="Arial" pitchFamily="26" charset="0"/>
              </a:rPr>
              <a:t>Christine White, </a:t>
            </a:r>
            <a:r>
              <a:rPr lang="en-US" sz="2400" dirty="0" err="1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pitchFamily="34" charset="0"/>
                <a:sym typeface="Arial" pitchFamily="26" charset="0"/>
              </a:rPr>
              <a:t>Esri</a:t>
            </a:r>
            <a:endParaRPr lang="en-US" sz="2400" dirty="0" smtClean="0">
              <a:solidFill>
                <a:schemeClr val="tx2"/>
              </a:solidFill>
              <a:latin typeface="Arial" charset="0"/>
              <a:ea typeface="ＭＳ Ｐゴシック" pitchFamily="34" charset="-128"/>
              <a:cs typeface="Arial" pitchFamily="34" charset="0"/>
              <a:sym typeface="Arial" pitchFamily="26" charset="0"/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pitchFamily="34" charset="0"/>
                <a:sym typeface="Arial" pitchFamily="26" charset="0"/>
              </a:rPr>
              <a:t>cwhite@esri.com</a:t>
            </a:r>
          </a:p>
        </p:txBody>
      </p:sp>
    </p:spTree>
    <p:extLst>
      <p:ext uri="{BB962C8B-B14F-4D97-AF65-F5344CB8AC3E}">
        <p14:creationId xmlns:p14="http://schemas.microsoft.com/office/powerpoint/2010/main" val="826009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Property-meanings.xml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90" y="1116013"/>
            <a:ext cx="8544910" cy="740083"/>
          </a:xfrm>
        </p:spPr>
        <p:txBody>
          <a:bodyPr/>
          <a:lstStyle/>
          <a:p>
            <a:r>
              <a:rPr lang="en-US" dirty="0" smtClean="0"/>
              <a:t>Maps to the meanings assigned in the indexables.xml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10492"/>
            <a:ext cx="9195922" cy="2359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440872"/>
            <a:ext cx="7837714" cy="457200"/>
          </a:xfrm>
        </p:spPr>
        <p:txBody>
          <a:bodyPr/>
          <a:lstStyle/>
          <a:p>
            <a:r>
              <a:rPr lang="en-US" dirty="0" smtClean="0"/>
              <a:t>View </a:t>
            </a:r>
            <a:r>
              <a:rPr lang="en-US" dirty="0" err="1" smtClean="0"/>
              <a:t>geoportal’s</a:t>
            </a:r>
            <a:r>
              <a:rPr lang="en-US" dirty="0" smtClean="0"/>
              <a:t> </a:t>
            </a:r>
            <a:r>
              <a:rPr lang="en-US" dirty="0" err="1" smtClean="0"/>
              <a:t>lucene</a:t>
            </a:r>
            <a:r>
              <a:rPr lang="en-US" dirty="0" smtClean="0"/>
              <a:t> index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4" y="5649686"/>
            <a:ext cx="5323113" cy="63681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//server/</a:t>
            </a:r>
            <a:r>
              <a:rPr lang="en-US" dirty="0" err="1" smtClean="0"/>
              <a:t>geoportal</a:t>
            </a:r>
            <a:r>
              <a:rPr lang="en-US" dirty="0" smtClean="0"/>
              <a:t>/rest/index/stats/fields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4457" y="944336"/>
            <a:ext cx="1975757" cy="44973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9171" y="252052"/>
            <a:ext cx="2879272" cy="63936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Straight Arrow Connector 6"/>
          <p:cNvCxnSpPr/>
          <p:nvPr/>
        </p:nvCxnSpPr>
        <p:spPr bwMode="auto">
          <a:xfrm flipV="1">
            <a:off x="3886200" y="506186"/>
            <a:ext cx="2106386" cy="1518557"/>
          </a:xfrm>
          <a:prstGeom prst="straightConnector1">
            <a:avLst/>
          </a:prstGeom>
          <a:noFill/>
          <a:ln w="76200">
            <a:solidFill>
              <a:srgbClr val="FFC000"/>
            </a:solidFill>
            <a:round/>
            <a:headEnd type="none" w="lg" len="med"/>
            <a:tailEnd type="arrow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Details of </a:t>
            </a:r>
            <a:r>
              <a:rPr lang="en-US" dirty="0" err="1" smtClean="0"/>
              <a:t>Lucene</a:t>
            </a:r>
            <a:r>
              <a:rPr lang="en-US" dirty="0" smtClean="0"/>
              <a:t> Indexing in the </a:t>
            </a:r>
            <a:r>
              <a:rPr lang="en-US" dirty="0" err="1" smtClean="0"/>
              <a:t>Geoportal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geoportal</a:t>
            </a:r>
            <a:r>
              <a:rPr lang="en-US" dirty="0" smtClean="0"/>
              <a:t> doc </a:t>
            </a:r>
            <a:r>
              <a:rPr lang="en-US" dirty="0" smtClean="0"/>
              <a:t>wiki - </a:t>
            </a:r>
            <a:r>
              <a:rPr lang="en-US" dirty="0">
                <a:hlinkClick r:id="rId2"/>
              </a:rPr>
              <a:t>http://sourceforge.net/apps/mediawiki/geoportal/index.php?title=Details_of_Lucene_Indexing_in_the_Geoportal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Geoportal</a:t>
            </a:r>
            <a:r>
              <a:rPr lang="en-US" dirty="0" smtClean="0"/>
              <a:t> Server: </a:t>
            </a:r>
            <a:r>
              <a:rPr lang="en-US" dirty="0" smtClean="0">
                <a:hlinkClick r:id="rId3"/>
              </a:rPr>
              <a:t>http://esriurl.com/geoportal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Me: </a:t>
            </a:r>
            <a:r>
              <a:rPr lang="en-US" dirty="0" smtClean="0">
                <a:hlinkClick r:id="rId4"/>
              </a:rPr>
              <a:t>cwhite@esri.com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04289" y="1127189"/>
            <a:ext cx="6864354" cy="2445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9465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5438" y="250825"/>
            <a:ext cx="8818562" cy="6064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Geoportal</a:t>
            </a:r>
            <a:r>
              <a:rPr lang="en-US" dirty="0" smtClean="0">
                <a:cs typeface="+mj-cs"/>
              </a:rPr>
              <a:t> provides services for discovery</a:t>
            </a:r>
            <a:endParaRPr lang="en-US" dirty="0">
              <a:cs typeface="+mj-cs"/>
            </a:endParaRPr>
          </a:p>
        </p:txBody>
      </p:sp>
      <p:sp>
        <p:nvSpPr>
          <p:cNvPr id="1094660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256032" y="1221467"/>
            <a:ext cx="8577725" cy="3588277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/>
              <a:t>OGC CS-W </a:t>
            </a:r>
          </a:p>
          <a:p>
            <a:pPr eaLnBrk="1" hangingPunct="1">
              <a:defRPr/>
            </a:pPr>
            <a:r>
              <a:rPr lang="en-US" sz="2200" dirty="0" smtClean="0"/>
              <a:t>REST</a:t>
            </a:r>
          </a:p>
          <a:p>
            <a:pPr eaLnBrk="1" hangingPunct="1">
              <a:defRPr/>
            </a:pPr>
            <a:r>
              <a:rPr lang="en-US" sz="2200" dirty="0" err="1" smtClean="0"/>
              <a:t>OpenSearch</a:t>
            </a:r>
            <a:endParaRPr lang="en-US" sz="2200" dirty="0" smtClean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4320" y="3035808"/>
            <a:ext cx="7328704" cy="3501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 bwMode="auto">
          <a:xfrm>
            <a:off x="2761488" y="1207008"/>
            <a:ext cx="5632704" cy="274320"/>
          </a:xfrm>
          <a:prstGeom prst="rect">
            <a:avLst/>
          </a:pr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rgbClr val="3E0087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01040" y="3078480"/>
            <a:ext cx="6412992" cy="304800"/>
          </a:xfrm>
          <a:prstGeom prst="rect">
            <a:avLst/>
          </a:prstGeom>
          <a:noFill/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rgbClr val="3E0087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24543" y="1438835"/>
            <a:ext cx="8196943" cy="3509682"/>
          </a:xfrm>
        </p:spPr>
        <p:txBody>
          <a:bodyPr/>
          <a:lstStyle/>
          <a:p>
            <a:r>
              <a:rPr lang="en-US" dirty="0" err="1" smtClean="0"/>
              <a:t>Lucene</a:t>
            </a:r>
            <a:r>
              <a:rPr lang="en-US" dirty="0" smtClean="0"/>
              <a:t>: open source search engine by Apache</a:t>
            </a:r>
          </a:p>
          <a:p>
            <a:r>
              <a:rPr lang="en-US" dirty="0" smtClean="0"/>
              <a:t>Content submitted for indexing will be assigned a </a:t>
            </a:r>
            <a:r>
              <a:rPr lang="en-US" i="1" dirty="0" smtClean="0"/>
              <a:t>meaning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Meaning</a:t>
            </a:r>
            <a:r>
              <a:rPr lang="en-US" dirty="0" smtClean="0"/>
              <a:t> determines how </a:t>
            </a:r>
            <a:r>
              <a:rPr lang="en-US" dirty="0" err="1" smtClean="0"/>
              <a:t>Lucene</a:t>
            </a:r>
            <a:r>
              <a:rPr lang="en-US" dirty="0" smtClean="0"/>
              <a:t> will index the content and how it may be searched</a:t>
            </a:r>
          </a:p>
          <a:p>
            <a:pPr lvl="1"/>
            <a:r>
              <a:rPr lang="en-US" dirty="0" err="1" smtClean="0"/>
              <a:t>Lucene</a:t>
            </a:r>
            <a:r>
              <a:rPr lang="en-US" dirty="0" smtClean="0"/>
              <a:t> references </a:t>
            </a:r>
            <a:r>
              <a:rPr lang="en-US" i="1" dirty="0" smtClean="0"/>
              <a:t>property-meanings.xml</a:t>
            </a:r>
            <a:r>
              <a:rPr lang="en-US" dirty="0" smtClean="0"/>
              <a:t> to index the metadata value for search and retrieval</a:t>
            </a:r>
          </a:p>
          <a:p>
            <a:pPr lvl="1"/>
            <a:r>
              <a:rPr lang="en-US" dirty="0" smtClean="0"/>
              <a:t>When a user searches by ‘title’, </a:t>
            </a:r>
            <a:r>
              <a:rPr lang="en-US" dirty="0" err="1" smtClean="0"/>
              <a:t>Lucene</a:t>
            </a:r>
            <a:r>
              <a:rPr lang="en-US" dirty="0" smtClean="0"/>
              <a:t> is searching all its </a:t>
            </a:r>
            <a:r>
              <a:rPr lang="en-US" i="1" dirty="0" smtClean="0"/>
              <a:t>title</a:t>
            </a:r>
            <a:r>
              <a:rPr lang="en-US" dirty="0" smtClean="0"/>
              <a:t> indexes for the search term</a:t>
            </a:r>
          </a:p>
          <a:p>
            <a:r>
              <a:rPr lang="en-US" dirty="0" smtClean="0"/>
              <a:t>You can add meanings if existing ones do not suit your organization’s needs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Read: </a:t>
            </a:r>
            <a:r>
              <a:rPr lang="en-US" dirty="0" smtClean="0">
                <a:hlinkClick r:id="rId3"/>
              </a:rPr>
              <a:t>Details of </a:t>
            </a:r>
            <a:r>
              <a:rPr lang="en-US" dirty="0" err="1" smtClean="0">
                <a:hlinkClick r:id="rId3"/>
              </a:rPr>
              <a:t>Lucene</a:t>
            </a:r>
            <a:r>
              <a:rPr lang="en-US" dirty="0" smtClean="0">
                <a:hlinkClick r:id="rId3"/>
              </a:rPr>
              <a:t> Indexing in the </a:t>
            </a:r>
            <a:r>
              <a:rPr lang="en-US" dirty="0" err="1" smtClean="0">
                <a:hlinkClick r:id="rId3"/>
              </a:rPr>
              <a:t>Geoportal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 descr="lucene_green_300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03861" y="5522818"/>
            <a:ext cx="4745691" cy="727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57" y="478972"/>
            <a:ext cx="3251200" cy="422729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Publishing process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12271" y="1028700"/>
            <a:ext cx="8540655" cy="5034299"/>
            <a:chOff x="528226" y="1957744"/>
            <a:chExt cx="8094316" cy="4552950"/>
          </a:xfrm>
        </p:grpSpPr>
        <p:grpSp>
          <p:nvGrpSpPr>
            <p:cNvPr id="9" name="Group 8"/>
            <p:cNvGrpSpPr/>
            <p:nvPr/>
          </p:nvGrpSpPr>
          <p:grpSpPr>
            <a:xfrm>
              <a:off x="1901350" y="3454405"/>
              <a:ext cx="1422398" cy="377373"/>
              <a:chOff x="87100" y="3454405"/>
              <a:chExt cx="1422398" cy="377373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87100" y="3454405"/>
                <a:ext cx="914400" cy="377373"/>
              </a:xfrm>
              <a:prstGeom prst="rect">
                <a:avLst/>
              </a:prstGeom>
              <a:solidFill>
                <a:srgbClr val="FFF1C3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25400" dir="5400000">
                  <a:srgbClr val="000000">
                    <a:alpha val="20000"/>
                  </a:srgbClr>
                </a:outerShdw>
              </a:effectLst>
            </p:spPr>
            <p:txBody>
              <a:bodyPr wrap="none"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2"/>
                    </a:solidFill>
                    <a:latin typeface="Arial" charset="0"/>
                    <a:ea typeface="ＭＳ Ｐゴシック" pitchFamily="16" charset="-128"/>
                  </a:rPr>
                  <a:t>GXE files</a:t>
                </a:r>
                <a:endParaRPr lang="en-US" sz="1200" dirty="0">
                  <a:solidFill>
                    <a:schemeClr val="tx2"/>
                  </a:solidFill>
                  <a:latin typeface="Arial" charset="0"/>
                  <a:ea typeface="ＭＳ Ｐゴシック" pitchFamily="16" charset="-128"/>
                </a:endParaRPr>
              </a:p>
            </p:txBody>
          </p:sp>
          <p:cxnSp>
            <p:nvCxnSpPr>
              <p:cNvPr id="8" name="Straight Connector 7"/>
              <p:cNvCxnSpPr>
                <a:stCxn id="6" idx="3"/>
              </p:cNvCxnSpPr>
              <p:nvPr/>
            </p:nvCxnSpPr>
            <p:spPr bwMode="auto">
              <a:xfrm flipV="1">
                <a:off x="1001500" y="3643091"/>
                <a:ext cx="507998" cy="1"/>
              </a:xfrm>
              <a:prstGeom prst="line">
                <a:avLst/>
              </a:prstGeom>
              <a:noFill/>
              <a:ln w="38100">
                <a:solidFill>
                  <a:srgbClr val="92D050"/>
                </a:solidFill>
                <a:prstDash val="sysDot"/>
                <a:round/>
                <a:headEnd type="none" w="lg" len="med"/>
                <a:tailEnd type="none" w="lg" len="med"/>
              </a:ln>
              <a:effectLst/>
            </p:spPr>
          </p:cxnSp>
        </p:grpSp>
        <p:sp>
          <p:nvSpPr>
            <p:cNvPr id="5" name="Rectangle 4"/>
            <p:cNvSpPr/>
            <p:nvPr/>
          </p:nvSpPr>
          <p:spPr bwMode="auto">
            <a:xfrm>
              <a:off x="528226" y="2206172"/>
              <a:ext cx="2461717" cy="114662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r>
                <a:rPr lang="en-US" b="0" dirty="0" smtClean="0">
                  <a:solidFill>
                    <a:schemeClr val="tx2"/>
                  </a:solidFill>
                  <a:latin typeface="Arial" charset="0"/>
                  <a:ea typeface="ＭＳ Ｐゴシック" pitchFamily="16" charset="-128"/>
                </a:rPr>
                <a:t>For GXE, the definition.xml file </a:t>
              </a:r>
            </a:p>
            <a:p>
              <a:pPr algn="ctr"/>
              <a:r>
                <a:rPr lang="en-US" b="0" dirty="0" smtClean="0">
                  <a:solidFill>
                    <a:schemeClr val="tx2"/>
                  </a:solidFill>
                  <a:latin typeface="Arial" charset="0"/>
                  <a:ea typeface="ＭＳ Ｐゴシック" pitchFamily="16" charset="-128"/>
                </a:rPr>
                <a:t>calls the GXE files, which </a:t>
              </a:r>
            </a:p>
            <a:p>
              <a:pPr algn="ctr"/>
              <a:r>
                <a:rPr lang="en-US" b="0" dirty="0" smtClean="0">
                  <a:solidFill>
                    <a:schemeClr val="tx2"/>
                  </a:solidFill>
                  <a:latin typeface="Arial" charset="0"/>
                  <a:ea typeface="ＭＳ Ｐゴシック" pitchFamily="16" charset="-128"/>
                </a:rPr>
                <a:t>Generate the UI and </a:t>
              </a:r>
            </a:p>
            <a:p>
              <a:pPr algn="ctr"/>
              <a:r>
                <a:rPr lang="en-US" b="0" dirty="0" smtClean="0">
                  <a:solidFill>
                    <a:schemeClr val="tx2"/>
                  </a:solidFill>
                  <a:latin typeface="Arial" charset="0"/>
                  <a:ea typeface="ＭＳ Ｐゴシック" pitchFamily="16" charset="-128"/>
                </a:rPr>
                <a:t>Resulting metadata XML</a:t>
              </a:r>
              <a:endParaRPr lang="en-US" b="0" dirty="0">
                <a:solidFill>
                  <a:schemeClr val="tx2"/>
                </a:solidFill>
                <a:latin typeface="Arial" charset="0"/>
                <a:ea typeface="ＭＳ Ｐゴシック" pitchFamily="16" charset="-128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59942" y="1957744"/>
              <a:ext cx="5562600" cy="4552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Schemas.xml—List of Schemas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2857" y="1116014"/>
            <a:ext cx="7556500" cy="2166030"/>
          </a:xfrm>
        </p:spPr>
        <p:txBody>
          <a:bodyPr/>
          <a:lstStyle/>
          <a:p>
            <a:r>
              <a:rPr lang="en-US" sz="2000" dirty="0" smtClean="0"/>
              <a:t>Lists supported profiles</a:t>
            </a:r>
          </a:p>
          <a:p>
            <a:endParaRPr lang="en-US" sz="2000" dirty="0" smtClean="0"/>
          </a:p>
          <a:p>
            <a:r>
              <a:rPr lang="en-US" sz="2000" dirty="0" smtClean="0"/>
              <a:t>Determines order of interrogating an uploaded document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60" y="2829605"/>
            <a:ext cx="8254260" cy="30976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file includes interrogation and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916" y="1110798"/>
            <a:ext cx="8590538" cy="5241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1132114"/>
            <a:ext cx="8196943" cy="3788229"/>
          </a:xfrm>
        </p:spPr>
        <p:txBody>
          <a:bodyPr/>
          <a:lstStyle/>
          <a:p>
            <a:r>
              <a:rPr lang="en-US" b="0" dirty="0" err="1" smtClean="0"/>
              <a:t>Geoportal</a:t>
            </a:r>
            <a:r>
              <a:rPr lang="en-US" b="0" dirty="0" smtClean="0"/>
              <a:t> will use one validation mechanism at a time; if you have enabled all three, here is what happens:</a:t>
            </a:r>
          </a:p>
          <a:p>
            <a:endParaRPr lang="en-US" b="0" dirty="0" smtClean="0"/>
          </a:p>
          <a:p>
            <a:pPr lvl="1"/>
            <a:r>
              <a:rPr lang="en-US" b="0" dirty="0" smtClean="0"/>
              <a:t>Validate based on the validation rules in the definition.xml &lt;parameter&gt; elements, displaying any errors found.</a:t>
            </a:r>
          </a:p>
          <a:p>
            <a:pPr lvl="1"/>
            <a:endParaRPr lang="en-US" b="0" dirty="0" smtClean="0"/>
          </a:p>
          <a:p>
            <a:pPr lvl="1"/>
            <a:r>
              <a:rPr lang="en-US" b="0" dirty="0" smtClean="0"/>
              <a:t>If you fix those problem elements and attempt to publish again, it would pass validation on the &lt;parameter&gt; elements, but would then show any errors that result from the </a:t>
            </a:r>
            <a:r>
              <a:rPr lang="en-US" b="0" dirty="0" err="1" smtClean="0"/>
              <a:t>xsd</a:t>
            </a:r>
            <a:r>
              <a:rPr lang="en-US" b="0" dirty="0" smtClean="0"/>
              <a:t> validation.</a:t>
            </a:r>
          </a:p>
          <a:p>
            <a:pPr lvl="1"/>
            <a:endParaRPr lang="en-US" b="0" dirty="0" smtClean="0"/>
          </a:p>
          <a:p>
            <a:pPr lvl="1"/>
            <a:r>
              <a:rPr lang="en-US" b="0" dirty="0" smtClean="0"/>
              <a:t>If you fix the problem elements and attempt to publish again, it would pass the first two mechanisms of validation and finally apply the </a:t>
            </a:r>
            <a:r>
              <a:rPr lang="en-US" b="0" dirty="0" err="1" smtClean="0"/>
              <a:t>Schematron</a:t>
            </a:r>
            <a:r>
              <a:rPr lang="en-US" b="0" dirty="0" smtClean="0"/>
              <a:t> validation, displaying errors associated with that.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page can use an XSLT - </a:t>
            </a:r>
            <a:r>
              <a:rPr lang="en-US" sz="2000" dirty="0" smtClean="0">
                <a:hlinkClick r:id="rId3"/>
              </a:rPr>
              <a:t>http://sourceforge.net/apps/mediawiki/geoportal/index.php?title=Use_an_XSLT_to_Render_the_Details_Page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Without an </a:t>
            </a:r>
            <a:r>
              <a:rPr lang="en-US" dirty="0" err="1" smtClean="0"/>
              <a:t>xslt</a:t>
            </a:r>
            <a:r>
              <a:rPr lang="en-US" dirty="0" smtClean="0"/>
              <a:t>, will use definition.xml file to render Details page</a:t>
            </a:r>
          </a:p>
          <a:p>
            <a:pPr lvl="1"/>
            <a:r>
              <a:rPr lang="en-US" dirty="0" smtClean="0"/>
              <a:t>Only defined &lt;parameter&gt; elements will be displayed</a:t>
            </a:r>
          </a:p>
          <a:p>
            <a:endParaRPr lang="en-US" dirty="0" smtClean="0"/>
          </a:p>
          <a:p>
            <a:r>
              <a:rPr lang="en-US" dirty="0" smtClean="0"/>
              <a:t>Map the details XSLT parameters to a file accessible to your </a:t>
            </a:r>
            <a:r>
              <a:rPr lang="en-US" dirty="0" err="1" smtClean="0"/>
              <a:t>geoportal</a:t>
            </a:r>
            <a:endParaRPr lang="en-US" dirty="0" smtClean="0"/>
          </a:p>
          <a:p>
            <a:pPr lvl="1"/>
            <a:r>
              <a:rPr lang="en-US" dirty="0" smtClean="0"/>
              <a:t>Useful for more metadata to user in human-readable form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06285" y="4119789"/>
            <a:ext cx="6507218" cy="1787525"/>
            <a:chOff x="1219199" y="2813503"/>
            <a:chExt cx="6507218" cy="17875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219199" y="2813503"/>
              <a:ext cx="6507218" cy="178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 bwMode="auto">
            <a:xfrm>
              <a:off x="1349829" y="4223657"/>
              <a:ext cx="6168571" cy="377371"/>
            </a:xfrm>
            <a:prstGeom prst="rect">
              <a:avLst/>
            </a:prstGeom>
            <a:noFill/>
            <a:ln w="508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25400" dir="5400000">
                <a:srgbClr val="000000">
                  <a:alpha val="20000"/>
                </a:srgbClr>
              </a:outerShdw>
            </a:effectLst>
          </p:spPr>
          <p:txBody>
            <a:bodyPr wrap="none" rtlCol="0" anchor="ctr"/>
            <a:lstStyle/>
            <a:p>
              <a:pPr algn="ctr"/>
              <a:endParaRPr lang="en-US" sz="1200" dirty="0">
                <a:solidFill>
                  <a:schemeClr val="tx2"/>
                </a:solidFill>
                <a:latin typeface="Arial" charset="0"/>
                <a:ea typeface="ＭＳ Ｐゴシック" pitchFamily="16" charset="-128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indexables.xml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8362" y="1043191"/>
            <a:ext cx="8554963" cy="51392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0UC_4x3_TechWorkshop_revised">
  <a:themeElements>
    <a:clrScheme name="2010 Esri Theme colors">
      <a:dk1>
        <a:srgbClr val="001E69"/>
      </a:dk1>
      <a:lt1>
        <a:srgbClr val="FFFFFF"/>
      </a:lt1>
      <a:dk2>
        <a:srgbClr val="000000"/>
      </a:dk2>
      <a:lt2>
        <a:srgbClr val="FFFFFF"/>
      </a:lt2>
      <a:accent1>
        <a:srgbClr val="5AC3FA"/>
      </a:accent1>
      <a:accent2>
        <a:srgbClr val="8C8C8C"/>
      </a:accent2>
      <a:accent3>
        <a:srgbClr val="C8C8C8"/>
      </a:accent3>
      <a:accent4>
        <a:srgbClr val="9BCDFF"/>
      </a:accent4>
      <a:accent5>
        <a:srgbClr val="FFFF96"/>
      </a:accent5>
      <a:accent6>
        <a:srgbClr val="0A3264"/>
      </a:accent6>
      <a:hlink>
        <a:srgbClr val="FFFF96"/>
      </a:hlink>
      <a:folHlink>
        <a:srgbClr val="9DCFFE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4F08B"/>
        </a:solidFill>
        <a:ln w="25400" cap="flat" cmpd="sng" algn="ctr">
          <a:solidFill>
            <a:srgbClr val="A3CA4B"/>
          </a:solidFill>
          <a:prstDash val="solid"/>
          <a:round/>
          <a:headEnd type="none" w="med" len="med"/>
          <a:tailEnd type="none" w="med" len="med"/>
        </a:ln>
        <a:effectLst>
          <a:outerShdw dist="25400" dir="5400000">
            <a:srgbClr val="000000">
              <a:alpha val="20000"/>
            </a:srgbClr>
          </a:outerShdw>
        </a:effectLst>
      </a:spPr>
      <a:bodyPr wrap="none" anchor="ctr"/>
      <a:lstStyle>
        <a:defPPr>
          <a:defRPr sz="1200" dirty="0">
            <a:solidFill>
              <a:schemeClr val="tx2"/>
            </a:solidFill>
            <a:latin typeface="Arial" charset="0"/>
            <a:ea typeface="ＭＳ Ｐゴシック" pitchFamily="16" charset="-128"/>
          </a:defRPr>
        </a:defPPr>
      </a:lstStyle>
    </a:spDef>
    <a:lnDef>
      <a:spPr bwMode="auto">
        <a:noFill/>
        <a:ln w="25400">
          <a:solidFill>
            <a:srgbClr val="FFFF66"/>
          </a:solidFill>
          <a:round/>
          <a:headEnd type="none" w="lg" len="med"/>
          <a:tailEnd type="triangle" w="lg" len="med"/>
        </a:ln>
        <a:effectLst/>
      </a:spPr>
      <a:bodyPr/>
      <a:lstStyle/>
    </a:lnDef>
    <a:txDef>
      <a:spPr>
        <a:noFill/>
      </a:spPr>
      <a:bodyPr wrap="none" lIns="0" tIns="0" rIns="0" bIns="0">
        <a:spAutoFit/>
      </a:bodyPr>
      <a:lstStyle>
        <a:defPPr>
          <a:defRPr sz="1200" dirty="0">
            <a:latin typeface="Arial" charset="0"/>
            <a:ea typeface="ＭＳ Ｐゴシック" pitchFamily="34" charset="-128"/>
            <a:cs typeface="Arial" pitchFamily="34" charset="0"/>
            <a:sym typeface="Arial" pitchFamily="26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326097"/>
        </a:lt1>
        <a:dk2>
          <a:srgbClr val="FFFFFF"/>
        </a:dk2>
        <a:lt2>
          <a:srgbClr val="000000"/>
        </a:lt2>
        <a:accent1>
          <a:srgbClr val="A7C32F"/>
        </a:accent1>
        <a:accent2>
          <a:srgbClr val="FFFF66"/>
        </a:accent2>
        <a:accent3>
          <a:srgbClr val="ADB6C9"/>
        </a:accent3>
        <a:accent4>
          <a:srgbClr val="000000"/>
        </a:accent4>
        <a:accent5>
          <a:srgbClr val="D0DEAD"/>
        </a:accent5>
        <a:accent6>
          <a:srgbClr val="E7E75C"/>
        </a:accent6>
        <a:hlink>
          <a:srgbClr val="FFFF66"/>
        </a:hlink>
        <a:folHlink>
          <a:srgbClr val="FC921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_dlc_DocId xmlns="6460b831-efa4-43a4-9d08-c4967677022f">KS3KMMF6S7XK-81-372</_dlc_DocId>
    <_dlc_DocIdUrl xmlns="6460b831-efa4-43a4-9d08-c4967677022f">
      <Url>http://pswebsp/Consulting/PTK/_layouts/DocIdRedir.aspx?ID=KS3KMMF6S7XK-81-372</Url>
      <Description>KS3KMMF6S7XK-81-372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DAF6E278FAD418DA029071BA21E6F" ma:contentTypeVersion="1" ma:contentTypeDescription="Create a new document." ma:contentTypeScope="" ma:versionID="e4604a38e158e45ab00f22a8f15f9ba8">
  <xsd:schema xmlns:xsd="http://www.w3.org/2001/XMLSchema" xmlns:xs="http://www.w3.org/2001/XMLSchema" xmlns:p="http://schemas.microsoft.com/office/2006/metadata/properties" xmlns:ns2="6460b831-efa4-43a4-9d08-c4967677022f" targetNamespace="http://schemas.microsoft.com/office/2006/metadata/properties" ma:root="true" ma:fieldsID="35e596066769e7f73b934128404c4d63" ns2:_="">
    <xsd:import namespace="6460b831-efa4-43a4-9d08-c496767702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0b831-efa4-43a4-9d08-c496767702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46DAB0-1E1E-491A-A441-303E300732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CE2711-C338-48F6-89B1-D131E2C58F27}">
  <ds:schemaRefs>
    <ds:schemaRef ds:uri="http://schemas.microsoft.com/office/2006/metadata/properties"/>
    <ds:schemaRef ds:uri="6460b831-efa4-43a4-9d08-c4967677022f"/>
  </ds:schemaRefs>
</ds:datastoreItem>
</file>

<file path=customXml/itemProps3.xml><?xml version="1.0" encoding="utf-8"?>
<ds:datastoreItem xmlns:ds="http://schemas.openxmlformats.org/officeDocument/2006/customXml" ds:itemID="{62624C05-762D-4C8A-B7F0-A20B36904A9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06BDCC8-A731-4D4F-8EE4-9C94FD81BC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60b831-efa4-43a4-9d08-c496767702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10941</TotalTime>
  <Words>400</Words>
  <Application>Microsoft Office PowerPoint</Application>
  <PresentationFormat>On-screen Show (4:3)</PresentationFormat>
  <Paragraphs>71</Paragraphs>
  <Slides>12</Slides>
  <Notes>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2010UC_4x3_TechWorkshop_revised</vt:lpstr>
      <vt:lpstr>PowerPoint Presentation</vt:lpstr>
      <vt:lpstr>Geoportal provides services for discovery</vt:lpstr>
      <vt:lpstr>Read: Details of Lucene Indexing in the Geoportal </vt:lpstr>
      <vt:lpstr>Publishing process</vt:lpstr>
      <vt:lpstr>Schemas.xml—List of Schemas</vt:lpstr>
      <vt:lpstr>Definition file includes interrogation and validation</vt:lpstr>
      <vt:lpstr>Validation Order</vt:lpstr>
      <vt:lpstr>Details page can use an XSLT - http://sourceforge.net/apps/mediawiki/geoportal/index.php?title=Use_an_XSLT_to_Render_the_Details_Page</vt:lpstr>
      <vt:lpstr>indexables.xml</vt:lpstr>
      <vt:lpstr>Property-meanings.xml</vt:lpstr>
      <vt:lpstr>View geoportal’s lucene index </vt:lpstr>
      <vt:lpstr>Resources  </vt:lpstr>
    </vt:vector>
  </TitlesOfParts>
  <Manager/>
  <Company>ESRI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Esri Geoportal Server Technical Staff Training</dc:title>
  <dc:subject/>
  <dc:creator>Christine White</dc:creator>
  <cp:keywords/>
  <dc:description/>
  <cp:lastModifiedBy>Christine White</cp:lastModifiedBy>
  <cp:revision>631</cp:revision>
  <cp:lastPrinted>2007-06-09T21:08:00Z</cp:lastPrinted>
  <dcterms:created xsi:type="dcterms:W3CDTF">2010-06-09T13:52:51Z</dcterms:created>
  <dcterms:modified xsi:type="dcterms:W3CDTF">2012-07-13T14:43:55Z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0x010100915DAF6E278FAD418DA029071BA21E6F</vt:lpwstr>
  </property>
  <property fmtid="{D5CDD505-2E9C-101B-9397-08002B2CF9AE}" pid="3" name="_dlc_DocIdItemGuid">
    <vt:lpwstr>9c30c0d8-54db-40bb-8d61-c405ef4d5b05</vt:lpwstr>
  </property>
</Properties>
</file>