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varScale="1">
        <p:scale>
          <a:sx n="19" d="100"/>
          <a:sy n="19" d="100"/>
        </p:scale>
        <p:origin x="1344" y="4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92F53-3440-47F9-B909-85D483B3E661}" type="datetimeFigureOut">
              <a:rPr lang="en-US" smtClean="0"/>
              <a:t>11/28/2016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E424B-830E-46C1-B911-8701CCEA305B}" type="slidenum">
              <a:rPr lang="en-US" smtClean="0"/>
              <a:t>‹#›</a:t>
            </a:fld>
            <a:endParaRPr lang="en-US"/>
          </a:p>
        </p:txBody>
      </p:sp>
    </p:spTree>
    <p:extLst>
      <p:ext uri="{BB962C8B-B14F-4D97-AF65-F5344CB8AC3E}">
        <p14:creationId xmlns:p14="http://schemas.microsoft.com/office/powerpoint/2010/main" val="368453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8E424B-830E-46C1-B911-8701CCEA305B}" type="slidenum">
              <a:rPr lang="en-US" smtClean="0"/>
              <a:t>1</a:t>
            </a:fld>
            <a:endParaRPr lang="en-US"/>
          </a:p>
        </p:txBody>
      </p:sp>
    </p:spTree>
    <p:extLst>
      <p:ext uri="{BB962C8B-B14F-4D97-AF65-F5344CB8AC3E}">
        <p14:creationId xmlns:p14="http://schemas.microsoft.com/office/powerpoint/2010/main" val="909095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9B5D32-A654-4FAD-88C1-C06FAE76D925}"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414149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B5D32-A654-4FAD-88C1-C06FAE76D925}"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69469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B5D32-A654-4FAD-88C1-C06FAE76D925}"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155801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9B5D32-A654-4FAD-88C1-C06FAE76D925}"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195841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B5D32-A654-4FAD-88C1-C06FAE76D925}"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64084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9B5D32-A654-4FAD-88C1-C06FAE76D925}"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19810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9B5D32-A654-4FAD-88C1-C06FAE76D925}"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186746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9B5D32-A654-4FAD-88C1-C06FAE76D925}"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383751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B5D32-A654-4FAD-88C1-C06FAE76D925}"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383747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B5D32-A654-4FAD-88C1-C06FAE76D925}"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367549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B5D32-A654-4FAD-88C1-C06FAE76D925}"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C97F9-63F8-48D5-8A98-E3D71DD4F7D0}" type="slidenum">
              <a:rPr lang="en-US" smtClean="0"/>
              <a:t>‹#›</a:t>
            </a:fld>
            <a:endParaRPr lang="en-US"/>
          </a:p>
        </p:txBody>
      </p:sp>
    </p:spTree>
    <p:extLst>
      <p:ext uri="{BB962C8B-B14F-4D97-AF65-F5344CB8AC3E}">
        <p14:creationId xmlns:p14="http://schemas.microsoft.com/office/powerpoint/2010/main" val="65959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519B5D32-A654-4FAD-88C1-C06FAE76D925}" type="datetimeFigureOut">
              <a:rPr lang="en-US" smtClean="0"/>
              <a:t>11/28/2016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77C97F9-63F8-48D5-8A98-E3D71DD4F7D0}" type="slidenum">
              <a:rPr lang="en-US" smtClean="0"/>
              <a:t>‹#›</a:t>
            </a:fld>
            <a:endParaRPr lang="en-US"/>
          </a:p>
        </p:txBody>
      </p:sp>
    </p:spTree>
    <p:extLst>
      <p:ext uri="{BB962C8B-B14F-4D97-AF65-F5344CB8AC3E}">
        <p14:creationId xmlns:p14="http://schemas.microsoft.com/office/powerpoint/2010/main" val="2400175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lalit.wanchoo@nasa.gov"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emf"/><Relationship Id="rId5" Type="http://schemas.openxmlformats.org/officeDocument/2006/relationships/image" Target="../media/image1.gif"/><Relationship Id="rId10" Type="http://schemas.openxmlformats.org/officeDocument/2006/relationships/image" Target="../media/image6.emf"/><Relationship Id="rId4" Type="http://schemas.openxmlformats.org/officeDocument/2006/relationships/hyperlink" Target="mailto:nathan.l.james@nasa.gov"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ChangeArrowheads="1"/>
          </p:cNvSpPr>
          <p:nvPr/>
        </p:nvSpPr>
        <p:spPr bwMode="auto">
          <a:xfrm>
            <a:off x="1723574" y="1006173"/>
            <a:ext cx="41706801" cy="2877628"/>
          </a:xfrm>
          <a:prstGeom prst="rect">
            <a:avLst/>
          </a:prstGeom>
          <a:noFill/>
          <a:ln w="9525">
            <a:noFill/>
            <a:miter lim="800000"/>
            <a:headEnd/>
            <a:tailEnd/>
          </a:ln>
        </p:spPr>
        <p:txBody>
          <a:bodyPr wrap="square" lIns="91364" tIns="45679" rIns="91364" bIns="45679">
            <a:spAutoFit/>
          </a:bodyPr>
          <a:lstStyle/>
          <a:p>
            <a:pPr algn="ctr" defTabSz="916838"/>
            <a:r>
              <a:rPr lang="en-US" sz="9600" b="1" dirty="0"/>
              <a:t>Evolving a NASA Digital Object Identifiers System with Community </a:t>
            </a:r>
            <a:r>
              <a:rPr lang="en-US" sz="9600" b="1" dirty="0" smtClean="0"/>
              <a:t>Engagement</a:t>
            </a:r>
          </a:p>
          <a:p>
            <a:pPr algn="ctr" defTabSz="916838"/>
            <a:r>
              <a:rPr lang="en-US" sz="4500" dirty="0" smtClean="0">
                <a:solidFill>
                  <a:srgbClr val="0070C0"/>
                </a:solidFill>
              </a:rPr>
              <a:t>Lalit Wanchoo</a:t>
            </a:r>
            <a:r>
              <a:rPr lang="en-US" sz="4500" baseline="30000" dirty="0" smtClean="0">
                <a:solidFill>
                  <a:srgbClr val="0070C0"/>
                </a:solidFill>
              </a:rPr>
              <a:t>1</a:t>
            </a:r>
            <a:r>
              <a:rPr lang="en-US" sz="4500" dirty="0" smtClean="0">
                <a:solidFill>
                  <a:srgbClr val="0070C0"/>
                </a:solidFill>
              </a:rPr>
              <a:t> (</a:t>
            </a:r>
            <a:r>
              <a:rPr lang="en-US" sz="4500" dirty="0" smtClean="0">
                <a:solidFill>
                  <a:srgbClr val="0070C0"/>
                </a:solidFill>
                <a:hlinkClick r:id="rId3"/>
              </a:rPr>
              <a:t>lalit.wanchoo@nasa.gov</a:t>
            </a:r>
            <a:r>
              <a:rPr lang="en-US" sz="4500" dirty="0" smtClean="0">
                <a:solidFill>
                  <a:srgbClr val="0070C0"/>
                </a:solidFill>
              </a:rPr>
              <a:t>) and Nathan James</a:t>
            </a:r>
            <a:r>
              <a:rPr lang="en-US" sz="4500" baseline="30000" dirty="0" smtClean="0">
                <a:solidFill>
                  <a:srgbClr val="0070C0"/>
                </a:solidFill>
              </a:rPr>
              <a:t>2 </a:t>
            </a:r>
            <a:r>
              <a:rPr lang="en-US" sz="4500" dirty="0" smtClean="0">
                <a:solidFill>
                  <a:srgbClr val="0070C0"/>
                </a:solidFill>
              </a:rPr>
              <a:t>(</a:t>
            </a:r>
            <a:r>
              <a:rPr lang="en-US" sz="4500" dirty="0" smtClean="0">
                <a:solidFill>
                  <a:srgbClr val="0070C0"/>
                </a:solidFill>
                <a:hlinkClick r:id="rId4"/>
              </a:rPr>
              <a:t>nathan.l.james@nasa.gov</a:t>
            </a:r>
            <a:r>
              <a:rPr lang="en-US" sz="4500" dirty="0" smtClean="0">
                <a:solidFill>
                  <a:srgbClr val="0070C0"/>
                </a:solidFill>
              </a:rPr>
              <a:t>), </a:t>
            </a:r>
          </a:p>
          <a:p>
            <a:pPr algn="ctr" defTabSz="916838"/>
            <a:r>
              <a:rPr lang="en-US" sz="4000" baseline="30000" dirty="0" smtClean="0">
                <a:solidFill>
                  <a:srgbClr val="000000"/>
                </a:solidFill>
                <a:ea typeface="ＭＳ Ｐゴシック" pitchFamily="1" charset="-128"/>
              </a:rPr>
              <a:t>1</a:t>
            </a:r>
            <a:r>
              <a:rPr lang="en-US" sz="4000" dirty="0" smtClean="0">
                <a:solidFill>
                  <a:srgbClr val="000000"/>
                </a:solidFill>
                <a:ea typeface="ＭＳ Ｐゴシック" pitchFamily="1" charset="-128"/>
              </a:rPr>
              <a:t> ADNET Systems, Inc., 7515 Mission Drive, Suite A100, Lanham, MD 20706 , </a:t>
            </a:r>
            <a:r>
              <a:rPr lang="en-US" sz="4000" baseline="30000" dirty="0" smtClean="0">
                <a:solidFill>
                  <a:srgbClr val="000000"/>
                </a:solidFill>
                <a:ea typeface="ＭＳ Ｐゴシック" pitchFamily="1" charset="-128"/>
              </a:rPr>
              <a:t>2 </a:t>
            </a:r>
            <a:r>
              <a:rPr lang="en-US" sz="4000" dirty="0" smtClean="0"/>
              <a:t>Earth Science Data and Information System Project (Code 423), NASA Goddard Space Flight Center, Greenbelt, MD 20771</a:t>
            </a:r>
          </a:p>
        </p:txBody>
      </p:sp>
      <p:pic>
        <p:nvPicPr>
          <p:cNvPr id="5" name="Picture 2" descr="http://img1.lesnumeriques.com/news/31/31506/Nasa-logo_2_.gif"/>
          <p:cNvPicPr>
            <a:picLocks noChangeAspect="1" noChangeArrowheads="1"/>
          </p:cNvPicPr>
          <p:nvPr/>
        </p:nvPicPr>
        <p:blipFill>
          <a:blip r:embed="rId5" cstate="print"/>
          <a:srcRect/>
          <a:stretch>
            <a:fillRect/>
          </a:stretch>
        </p:blipFill>
        <p:spPr bwMode="auto">
          <a:xfrm>
            <a:off x="252291" y="188994"/>
            <a:ext cx="2399980" cy="1956819"/>
          </a:xfrm>
          <a:prstGeom prst="rect">
            <a:avLst/>
          </a:prstGeom>
          <a:noFill/>
        </p:spPr>
      </p:pic>
      <p:sp>
        <p:nvSpPr>
          <p:cNvPr id="6" name="Text Box 749"/>
          <p:cNvSpPr txBox="1">
            <a:spLocks noChangeArrowheads="1"/>
          </p:cNvSpPr>
          <p:nvPr/>
        </p:nvSpPr>
        <p:spPr bwMode="auto">
          <a:xfrm>
            <a:off x="36265222" y="154907"/>
            <a:ext cx="7894918" cy="771929"/>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ct val="0"/>
              </a:spcAft>
            </a:pPr>
            <a:r>
              <a:rPr kumimoji="0" lang="en-US" sz="4000" b="1" i="0" u="none" strike="noStrike" cap="none" normalizeH="0" baseline="0" dirty="0" smtClean="0">
                <a:ln>
                  <a:noFill/>
                </a:ln>
                <a:solidFill>
                  <a:srgbClr val="000000"/>
                </a:solidFill>
                <a:effectLst/>
                <a:latin typeface="Times New Roman" pitchFamily="18" charset="0"/>
                <a:ea typeface="ＭＳ Ｐゴシック" pitchFamily="1" charset="-128"/>
              </a:rPr>
              <a:t>AGU Paper Number: </a:t>
            </a:r>
            <a:r>
              <a:rPr lang="en-US" sz="4000" b="1" dirty="0" smtClean="0"/>
              <a:t>IN43B-1697 </a:t>
            </a:r>
            <a:endParaRPr kumimoji="0" lang="en-US" sz="4000" b="1" i="0" u="none" strike="noStrike" cap="none" normalizeH="0" baseline="0" dirty="0" smtClean="0">
              <a:ln>
                <a:noFill/>
              </a:ln>
              <a:solidFill>
                <a:schemeClr val="tx1"/>
              </a:solidFill>
              <a:effectLst/>
              <a:latin typeface="Arial" pitchFamily="34" charset="0"/>
              <a:ea typeface="ＭＳ Ｐゴシック" pitchFamily="1" charset="-128"/>
            </a:endParaRPr>
          </a:p>
        </p:txBody>
      </p:sp>
      <p:sp>
        <p:nvSpPr>
          <p:cNvPr id="9" name="TextBox 8"/>
          <p:cNvSpPr txBox="1"/>
          <p:nvPr/>
        </p:nvSpPr>
        <p:spPr>
          <a:xfrm>
            <a:off x="348942" y="16452729"/>
            <a:ext cx="14300020" cy="5693866"/>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Objective</a:t>
            </a: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To demonstrate how the ESDIS DOI processes and system evolved over these years based on the recommendations provided by the user community (whether the community members create and manage DOI information or use DOIs in the data citations)</a:t>
            </a:r>
          </a:p>
          <a:p>
            <a:r>
              <a:rPr lang="en-US" sz="3200" dirty="0">
                <a:latin typeface="Arial" panose="020B0604020202020204" pitchFamily="34" charset="0"/>
                <a:cs typeface="Arial" panose="020B0604020202020204" pitchFamily="34" charset="0"/>
              </a:rPr>
              <a:t>The user community is a group of people who have common interest and needs for the identifiers and are actively involved in the creation and usage process.  Engagement is the set of interactions through which the community provides information, evaluates the proposed processes, and provides guidance in the area of identifiers.</a:t>
            </a:r>
          </a:p>
        </p:txBody>
      </p:sp>
      <p:sp>
        <p:nvSpPr>
          <p:cNvPr id="10" name="TextBox 9"/>
          <p:cNvSpPr txBox="1"/>
          <p:nvPr/>
        </p:nvSpPr>
        <p:spPr>
          <a:xfrm>
            <a:off x="355445" y="4400472"/>
            <a:ext cx="14340322" cy="11603176"/>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Introduction</a:t>
            </a:r>
            <a:endParaRPr lang="en-US" sz="6000" b="1" dirty="0">
              <a:solidFill>
                <a:schemeClr val="tx2"/>
              </a:solidFill>
              <a:latin typeface="Arial" pitchFamily="34" charset="0"/>
              <a:cs typeface="Arial" pitchFamily="34" charset="0"/>
            </a:endParaRP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In 2010, NASA’s Earth Science Data and Information System (ESDIS) Project began investigating the assignment of unique identifiers to its suite of data products being stewarded at different data centers across the country.  This led to the use of Digital Object Identifiers (DOIs) and the development of an automated system for the registration of the DOIs. </a:t>
            </a:r>
          </a:p>
          <a:p>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A key factor in the successful evolution of the DOI registration system has been the incorporation of community input.  Over the last three years, ESDIS solicited community input for making the DOI registration process more efficient from three focus groups under NASA’s Earth Science Data System Working Group (ESDSWG).  These groups were largely composed of DOI submitters and data curators from the 12 data centers serving user communities of various science disciplines.  The suggestions from these groups were formulated into recommendations for ESDIS consideration and implementation.  </a:t>
            </a:r>
          </a:p>
          <a:p>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The ESDIS DOI registration system has evolved to be fully functional with over 3,500 publicly accessible DOIs and over 200 DOIs being held in reserve status until the information required for registration is obtained.  The goal is to assign DOIs to the entire 7000+ data collections under ESDIS management via its network of discipline-oriented data centers.</a:t>
            </a:r>
          </a:p>
        </p:txBody>
      </p:sp>
      <p:sp>
        <p:nvSpPr>
          <p:cNvPr id="22" name="Text Box 743"/>
          <p:cNvSpPr txBox="1">
            <a:spLocks noChangeArrowheads="1"/>
          </p:cNvSpPr>
          <p:nvPr/>
        </p:nvSpPr>
        <p:spPr bwMode="auto">
          <a:xfrm>
            <a:off x="31063313" y="30360421"/>
            <a:ext cx="12465806" cy="225003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2"/>
                </a:solidFill>
                <a:effectLst/>
                <a:latin typeface="Times New Roman" pitchFamily="18" charset="0"/>
                <a:ea typeface="ＭＳ Ｐゴシック" pitchFamily="1" charset="-128"/>
              </a:rPr>
              <a:t>Acknowledgments</a:t>
            </a:r>
          </a:p>
          <a:p>
            <a:r>
              <a:rPr lang="en-US" sz="2800" dirty="0">
                <a:cs typeface="Times New Roman" panose="02020603050405020304" pitchFamily="18" charset="0"/>
              </a:rPr>
              <a:t>Lalit </a:t>
            </a:r>
            <a:r>
              <a:rPr lang="en-US" sz="2800" dirty="0" err="1" smtClean="0">
                <a:cs typeface="Times New Roman" panose="02020603050405020304" pitchFamily="18" charset="0"/>
              </a:rPr>
              <a:t>Wanchoo’s</a:t>
            </a:r>
            <a:r>
              <a:rPr lang="en-US" sz="2800" dirty="0" smtClean="0">
                <a:cs typeface="Times New Roman" panose="02020603050405020304" pitchFamily="18" charset="0"/>
              </a:rPr>
              <a:t> </a:t>
            </a:r>
            <a:r>
              <a:rPr lang="en-US" sz="2800" dirty="0">
                <a:cs typeface="Times New Roman" panose="02020603050405020304" pitchFamily="18" charset="0"/>
              </a:rPr>
              <a:t>contributions to this study were funded through the Science and Exploration Data Analysis (SESDA III) GSFC NASA Contract No: NNG12PL17C </a:t>
            </a:r>
            <a:r>
              <a:rPr lang="en-US" sz="2800" dirty="0" smtClean="0">
                <a:cs typeface="Times New Roman" panose="02020603050405020304" pitchFamily="18" charset="0"/>
              </a:rPr>
              <a:t> and Nathan James’s contributions to this study were made as a part of his employment by</a:t>
            </a:r>
            <a:r>
              <a:rPr lang="en-US" sz="2800" dirty="0">
                <a:cs typeface="Times New Roman" panose="02020603050405020304" pitchFamily="18" charset="0"/>
              </a:rPr>
              <a:t> </a:t>
            </a:r>
            <a:r>
              <a:rPr lang="en-US" sz="2800" dirty="0" smtClean="0">
                <a:cs typeface="Times New Roman" panose="02020603050405020304" pitchFamily="18" charset="0"/>
              </a:rPr>
              <a:t>NASA.</a:t>
            </a:r>
          </a:p>
        </p:txBody>
      </p:sp>
      <p:sp>
        <p:nvSpPr>
          <p:cNvPr id="24" name="Rectangle 23"/>
          <p:cNvSpPr/>
          <p:nvPr/>
        </p:nvSpPr>
        <p:spPr>
          <a:xfrm>
            <a:off x="16533293" y="32146518"/>
            <a:ext cx="12702452" cy="523220"/>
          </a:xfrm>
          <a:prstGeom prst="rect">
            <a:avLst/>
          </a:prstGeom>
        </p:spPr>
        <p:txBody>
          <a:bodyPr wrap="none">
            <a:spAutoFit/>
          </a:bodyPr>
          <a:lstStyle/>
          <a:p>
            <a:r>
              <a:rPr lang="en-US" sz="2800" b="1" dirty="0" smtClean="0">
                <a:solidFill>
                  <a:srgbClr val="0070C0"/>
                </a:solidFill>
                <a:latin typeface="Times New Roman" pitchFamily="18" charset="0"/>
                <a:cs typeface="Times New Roman" pitchFamily="18" charset="0"/>
              </a:rPr>
              <a:t>ESDIS DOI WIKI URL: https://wiki.earthdata.nasa.gov/display/DOIsforEOSDIS</a:t>
            </a:r>
            <a:endParaRPr lang="en-US" sz="2800" b="1" dirty="0">
              <a:solidFill>
                <a:srgbClr val="0070C0"/>
              </a:solidFill>
              <a:latin typeface="Times New Roman" pitchFamily="18" charset="0"/>
              <a:cs typeface="Times New Roman" pitchFamily="18" charset="0"/>
            </a:endParaRPr>
          </a:p>
        </p:txBody>
      </p:sp>
      <p:sp>
        <p:nvSpPr>
          <p:cNvPr id="8" name="TextBox 7"/>
          <p:cNvSpPr txBox="1"/>
          <p:nvPr/>
        </p:nvSpPr>
        <p:spPr>
          <a:xfrm>
            <a:off x="17197754" y="20749722"/>
            <a:ext cx="184731" cy="1209242"/>
          </a:xfrm>
          <a:prstGeom prst="rect">
            <a:avLst/>
          </a:prstGeom>
          <a:noFill/>
        </p:spPr>
        <p:txBody>
          <a:bodyPr wrap="none" rtlCol="0">
            <a:spAutoFit/>
          </a:bodyPr>
          <a:lstStyle/>
          <a:p>
            <a:endParaRPr lang="en-US" dirty="0"/>
          </a:p>
        </p:txBody>
      </p:sp>
      <p:sp>
        <p:nvSpPr>
          <p:cNvPr id="25" name="TextBox 24"/>
          <p:cNvSpPr txBox="1"/>
          <p:nvPr/>
        </p:nvSpPr>
        <p:spPr>
          <a:xfrm>
            <a:off x="327625" y="22399534"/>
            <a:ext cx="14601642" cy="2246769"/>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Benefit of the Community Engagement</a:t>
            </a:r>
          </a:p>
          <a:p>
            <a:endParaRPr lang="en-US" sz="1600" b="1" dirty="0" smtClean="0">
              <a:solidFill>
                <a:schemeClr val="tx2"/>
              </a:solidFill>
              <a:latin typeface="Arial" pitchFamily="34" charset="0"/>
              <a:cs typeface="Arial" pitchFamily="34" charset="0"/>
            </a:endParaRPr>
          </a:p>
          <a:p>
            <a:r>
              <a:rPr lang="en-US" sz="3200" dirty="0" smtClean="0">
                <a:latin typeface="Arial" pitchFamily="34" charset="0"/>
                <a:cs typeface="Arial" pitchFamily="34" charset="0"/>
              </a:rPr>
              <a:t>Development and implementation of processes, services, and systems that best serves the user community.</a:t>
            </a:r>
          </a:p>
        </p:txBody>
      </p:sp>
      <p:sp>
        <p:nvSpPr>
          <p:cNvPr id="59" name="Rectangle 58"/>
          <p:cNvSpPr/>
          <p:nvPr/>
        </p:nvSpPr>
        <p:spPr>
          <a:xfrm>
            <a:off x="788740" y="25246050"/>
            <a:ext cx="13021835" cy="1015663"/>
          </a:xfrm>
          <a:prstGeom prst="rect">
            <a:avLst/>
          </a:prstGeom>
        </p:spPr>
        <p:txBody>
          <a:bodyPr wrap="none">
            <a:spAutoFit/>
          </a:bodyPr>
          <a:lstStyle/>
          <a:p>
            <a:r>
              <a:rPr lang="en-US" sz="6000" b="1" dirty="0" smtClean="0">
                <a:solidFill>
                  <a:schemeClr val="tx2"/>
                </a:solidFill>
                <a:latin typeface="Arial" pitchFamily="34" charset="0"/>
                <a:cs typeface="Arial" pitchFamily="34" charset="0"/>
              </a:rPr>
              <a:t>Community Engagement Approach</a:t>
            </a:r>
            <a:endParaRPr lang="en-US" sz="6000" b="1" dirty="0">
              <a:solidFill>
                <a:schemeClr val="tx2"/>
              </a:solidFill>
              <a:latin typeface="Arial" pitchFamily="34" charset="0"/>
              <a:cs typeface="Arial" pitchFamily="34" charset="0"/>
            </a:endParaRPr>
          </a:p>
        </p:txBody>
      </p:sp>
      <p:sp>
        <p:nvSpPr>
          <p:cNvPr id="27" name="TextBox 26"/>
          <p:cNvSpPr txBox="1"/>
          <p:nvPr/>
        </p:nvSpPr>
        <p:spPr>
          <a:xfrm>
            <a:off x="15531248" y="6912138"/>
            <a:ext cx="14918856" cy="3724096"/>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Selection of Identifier Scheme</a:t>
            </a:r>
            <a:endParaRPr lang="en-US" sz="6000" b="1" dirty="0">
              <a:solidFill>
                <a:schemeClr val="tx2"/>
              </a:solidFill>
              <a:latin typeface="Arial" pitchFamily="34" charset="0"/>
              <a:cs typeface="Arial" pitchFamily="34" charset="0"/>
            </a:endParaRP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ESDIS gave responsibility to a group that included experts from various Distributed Active Archive Centers (DAACs) to evaluate the various available schemes for assigning permanent identifiers to data products distributed by various DAACs.  This group evaluated nine applicable schemes as shown in Table 1.</a:t>
            </a:r>
          </a:p>
        </p:txBody>
      </p:sp>
      <p:sp>
        <p:nvSpPr>
          <p:cNvPr id="28" name="TextBox 27"/>
          <p:cNvSpPr txBox="1"/>
          <p:nvPr/>
        </p:nvSpPr>
        <p:spPr>
          <a:xfrm>
            <a:off x="15527711" y="4414176"/>
            <a:ext cx="14694762" cy="2587504"/>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ESDIS established user working sub-groups through Earth Sciences Data Systems Working Group (ESDSWG) to gather input and evaluate the DOI System and Services. These groups addressed each of the identified components of the community engagement approach and approaches  as implemented by ESDIS are described in the following sections:</a:t>
            </a:r>
          </a:p>
        </p:txBody>
      </p:sp>
      <p:sp>
        <p:nvSpPr>
          <p:cNvPr id="26" name="Rectangle 25"/>
          <p:cNvSpPr>
            <a:spLocks/>
          </p:cNvSpPr>
          <p:nvPr/>
        </p:nvSpPr>
        <p:spPr bwMode="auto">
          <a:xfrm>
            <a:off x="15929708" y="17340356"/>
            <a:ext cx="9848522" cy="5503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nchor="b"/>
          <a:lstStyle/>
          <a:p>
            <a:r>
              <a:rPr lang="en-US" sz="1800" dirty="0">
                <a:cs typeface="Helvetica Neue Light" charset="0"/>
              </a:rPr>
              <a:t>Adapted from </a:t>
            </a:r>
            <a:r>
              <a:rPr lang="en-US" sz="1800" dirty="0" err="1">
                <a:cs typeface="Helvetica Neue Light" charset="0"/>
              </a:rPr>
              <a:t>Duerr</a:t>
            </a:r>
            <a:r>
              <a:rPr lang="en-US" sz="1800" dirty="0">
                <a:cs typeface="Helvetica Neue Light" charset="0"/>
              </a:rPr>
              <a:t>, R. E., et al.. 2011. On the utility of identification schemes for digital Earth science data: An assessment and recommendations. </a:t>
            </a:r>
            <a:r>
              <a:rPr lang="en-US" sz="1800" i="1" dirty="0">
                <a:cs typeface="Helvetica Neue Light" charset="0"/>
              </a:rPr>
              <a:t>Earth Science Informatics.</a:t>
            </a:r>
            <a:r>
              <a:rPr lang="en-US" sz="1800" dirty="0"/>
              <a:t> DOI 10.1007/s12145-011-0083-6</a:t>
            </a:r>
            <a:endParaRPr lang="en-US" sz="1800" i="1" dirty="0">
              <a:cs typeface="Helvetica Neue Light" charset="0"/>
            </a:endParaRPr>
          </a:p>
        </p:txBody>
      </p:sp>
      <p:sp>
        <p:nvSpPr>
          <p:cNvPr id="30" name="TextBox 29"/>
          <p:cNvSpPr txBox="1"/>
          <p:nvPr/>
        </p:nvSpPr>
        <p:spPr>
          <a:xfrm>
            <a:off x="26204925" y="10130457"/>
            <a:ext cx="4175287" cy="8956298"/>
          </a:xfrm>
          <a:prstGeom prst="rect">
            <a:avLst/>
          </a:prstGeom>
          <a:noFill/>
          <a:ln w="19050">
            <a:solidFill>
              <a:schemeClr val="tx1"/>
            </a:solidFill>
          </a:ln>
        </p:spPr>
        <p:txBody>
          <a:bodyPr wrap="square" rtlCol="0">
            <a:spAutoFit/>
          </a:bodyPr>
          <a:lstStyle/>
          <a:p>
            <a:r>
              <a:rPr lang="en-US" sz="3200" dirty="0" smtClean="0">
                <a:latin typeface="Arial" panose="020B0604020202020204" pitchFamily="34" charset="0"/>
                <a:cs typeface="Arial" panose="020B0604020202020204" pitchFamily="34" charset="0"/>
              </a:rPr>
              <a:t>Recommendations: </a:t>
            </a:r>
          </a:p>
          <a:p>
            <a:endParaRPr lang="en-US" sz="1600" dirty="0" smtClean="0">
              <a:latin typeface="Arial" panose="020B0604020202020204" pitchFamily="34" charset="0"/>
              <a:cs typeface="Arial" panose="020B0604020202020204" pitchFamily="34" charset="0"/>
            </a:endParaRPr>
          </a:p>
          <a:p>
            <a:pPr marL="514350" lvl="0" indent="-514350">
              <a:buAutoNum type="alphaLcParenR"/>
            </a:pPr>
            <a:r>
              <a:rPr lang="en-US" sz="3200" dirty="0" smtClean="0">
                <a:latin typeface="Arial" panose="020B0604020202020204" pitchFamily="34" charset="0"/>
                <a:cs typeface="Arial" panose="020B0604020202020204" pitchFamily="34" charset="0"/>
              </a:rPr>
              <a:t>Assign </a:t>
            </a:r>
            <a:r>
              <a:rPr lang="en-US" sz="3200" dirty="0">
                <a:latin typeface="Arial" panose="020B0604020202020204" pitchFamily="34" charset="0"/>
                <a:cs typeface="Arial" panose="020B0604020202020204" pitchFamily="34" charset="0"/>
              </a:rPr>
              <a:t>Universally Unique Identifiers (UUIDs) for each data ﬁle or granule in </a:t>
            </a:r>
            <a:r>
              <a:rPr lang="en-US" sz="3200" dirty="0" smtClean="0">
                <a:latin typeface="Arial" panose="020B0604020202020204" pitchFamily="34" charset="0"/>
                <a:cs typeface="Arial" panose="020B0604020202020204" pitchFamily="34" charset="0"/>
              </a:rPr>
              <a:t>datasets.</a:t>
            </a:r>
          </a:p>
          <a:p>
            <a:pPr marL="514350" lvl="0" indent="-514350">
              <a:buAutoNum type="alphaLcParenR"/>
            </a:pPr>
            <a:r>
              <a:rPr lang="en-US" sz="3200" dirty="0" smtClean="0">
                <a:latin typeface="Arial" panose="020B0604020202020204" pitchFamily="34" charset="0"/>
                <a:cs typeface="Arial" panose="020B0604020202020204" pitchFamily="34" charset="0"/>
              </a:rPr>
              <a:t>Assign </a:t>
            </a:r>
            <a:r>
              <a:rPr lang="en-US" sz="3200" dirty="0">
                <a:latin typeface="Arial" panose="020B0604020202020204" pitchFamily="34" charset="0"/>
                <a:cs typeface="Arial" panose="020B0604020202020204" pitchFamily="34" charset="0"/>
              </a:rPr>
              <a:t>a DOI for each dataset so that they may be cited</a:t>
            </a:r>
            <a:r>
              <a:rPr lang="en-US" sz="3200" dirty="0" smtClean="0">
                <a:latin typeface="Arial" panose="020B0604020202020204" pitchFamily="34" charset="0"/>
                <a:cs typeface="Arial" panose="020B0604020202020204" pitchFamily="34" charset="0"/>
              </a:rPr>
              <a:t>.</a:t>
            </a:r>
          </a:p>
          <a:p>
            <a:pPr lvl="0"/>
            <a:endParaRPr lang="en-US" sz="16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ESDIS </a:t>
            </a:r>
            <a:r>
              <a:rPr lang="en-US" sz="3200" dirty="0">
                <a:latin typeface="Arial" panose="020B0604020202020204" pitchFamily="34" charset="0"/>
                <a:cs typeface="Arial" panose="020B0604020202020204" pitchFamily="34" charset="0"/>
              </a:rPr>
              <a:t>accepted the recommendations and selected the use of DOIs as the identifier scheme for all the ESODIS products.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6"/>
          <a:stretch>
            <a:fillRect/>
          </a:stretch>
        </p:blipFill>
        <p:spPr>
          <a:xfrm>
            <a:off x="15581861" y="11564362"/>
            <a:ext cx="9856520" cy="5565746"/>
          </a:xfrm>
          <a:prstGeom prst="rect">
            <a:avLst/>
          </a:prstGeom>
        </p:spPr>
      </p:pic>
      <p:sp>
        <p:nvSpPr>
          <p:cNvPr id="17" name="Rectangle 16"/>
          <p:cNvSpPr/>
          <p:nvPr/>
        </p:nvSpPr>
        <p:spPr>
          <a:xfrm>
            <a:off x="15530753" y="10906954"/>
            <a:ext cx="10487615" cy="584775"/>
          </a:xfrm>
          <a:prstGeom prst="rect">
            <a:avLst/>
          </a:prstGeom>
        </p:spPr>
        <p:txBody>
          <a:bodyPr wrap="none">
            <a:spAutoFit/>
          </a:bodyPr>
          <a:lstStyle/>
          <a:p>
            <a:r>
              <a:rPr lang="en-US" sz="3200" b="1" dirty="0" smtClean="0"/>
              <a:t>Table 1: Suitability </a:t>
            </a:r>
            <a:r>
              <a:rPr lang="en-US" sz="3200" b="1" dirty="0"/>
              <a:t>Assessment of </a:t>
            </a:r>
            <a:r>
              <a:rPr lang="en-US" sz="3200" b="1" dirty="0" smtClean="0"/>
              <a:t>Selected </a:t>
            </a:r>
            <a:r>
              <a:rPr lang="en-US" sz="3200" b="1" dirty="0"/>
              <a:t>Identifier Scheme</a:t>
            </a:r>
          </a:p>
        </p:txBody>
      </p:sp>
      <p:sp>
        <p:nvSpPr>
          <p:cNvPr id="34" name="TextBox 33"/>
          <p:cNvSpPr txBox="1"/>
          <p:nvPr/>
        </p:nvSpPr>
        <p:spPr>
          <a:xfrm>
            <a:off x="15527914" y="17963370"/>
            <a:ext cx="14776418" cy="3724096"/>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System Development</a:t>
            </a: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ESDIS developed a system that addressed the needs of the community and provided a process that allowed identifiers to be reserved and registered.  The operational system is fairly automated and uses a Perl script with an Oracle database for the data.  The system functionality provides reports using Oracle Apex.</a:t>
            </a:r>
          </a:p>
        </p:txBody>
      </p:sp>
      <p:pic>
        <p:nvPicPr>
          <p:cNvPr id="19" name="Picture 18"/>
          <p:cNvPicPr>
            <a:picLocks noChangeAspect="1"/>
          </p:cNvPicPr>
          <p:nvPr/>
        </p:nvPicPr>
        <p:blipFill>
          <a:blip r:embed="rId7"/>
          <a:stretch>
            <a:fillRect/>
          </a:stretch>
        </p:blipFill>
        <p:spPr>
          <a:xfrm>
            <a:off x="17318883" y="21581791"/>
            <a:ext cx="10540898" cy="6395258"/>
          </a:xfrm>
          <a:prstGeom prst="rect">
            <a:avLst/>
          </a:prstGeom>
        </p:spPr>
      </p:pic>
      <p:sp>
        <p:nvSpPr>
          <p:cNvPr id="37" name="Rectangle 36"/>
          <p:cNvSpPr/>
          <p:nvPr/>
        </p:nvSpPr>
        <p:spPr>
          <a:xfrm>
            <a:off x="16664192" y="28136132"/>
            <a:ext cx="12503862" cy="584775"/>
          </a:xfrm>
          <a:prstGeom prst="rect">
            <a:avLst/>
          </a:prstGeom>
        </p:spPr>
        <p:txBody>
          <a:bodyPr wrap="square">
            <a:spAutoFit/>
          </a:bodyPr>
          <a:lstStyle/>
          <a:p>
            <a:r>
              <a:rPr lang="en-US" sz="3200" b="1" dirty="0" smtClean="0"/>
              <a:t>Figure 1</a:t>
            </a:r>
            <a:r>
              <a:rPr lang="en-US" sz="3200" b="1" dirty="0"/>
              <a:t>: Components of ESDIS DOI </a:t>
            </a:r>
            <a:r>
              <a:rPr lang="en-US" sz="3200" b="1" dirty="0" smtClean="0"/>
              <a:t> Registration and Managing System</a:t>
            </a:r>
            <a:endParaRPr lang="en-US" sz="3200" b="1" dirty="0"/>
          </a:p>
        </p:txBody>
      </p:sp>
      <p:sp>
        <p:nvSpPr>
          <p:cNvPr id="39" name="TextBox 38"/>
          <p:cNvSpPr txBox="1"/>
          <p:nvPr/>
        </p:nvSpPr>
        <p:spPr>
          <a:xfrm>
            <a:off x="31053922" y="23714489"/>
            <a:ext cx="6476314" cy="6678751"/>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Conclusion</a:t>
            </a: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The ESDIS DOI System and the process for the registration have been primarily developed based on the input from the EOSDIS community and have been successfully operating for last four years.  The system has processed over 5,000 DOI requests from 11 data providers (see Figure 2).  Currently, the System has registered over 4,000 DOIs.</a:t>
            </a:r>
          </a:p>
        </p:txBody>
      </p:sp>
      <p:grpSp>
        <p:nvGrpSpPr>
          <p:cNvPr id="31" name="Group 30"/>
          <p:cNvGrpSpPr/>
          <p:nvPr/>
        </p:nvGrpSpPr>
        <p:grpSpPr>
          <a:xfrm>
            <a:off x="2620875" y="26899981"/>
            <a:ext cx="9736580" cy="5281324"/>
            <a:chOff x="1218459" y="160556"/>
            <a:chExt cx="9539198" cy="6610356"/>
          </a:xfrm>
        </p:grpSpPr>
        <p:sp>
          <p:nvSpPr>
            <p:cNvPr id="32" name="Oval 31"/>
            <p:cNvSpPr/>
            <p:nvPr/>
          </p:nvSpPr>
          <p:spPr>
            <a:xfrm>
              <a:off x="4368761" y="160556"/>
              <a:ext cx="3058317" cy="2100944"/>
            </a:xfrm>
            <a:prstGeom prst="ellipse">
              <a:avLst/>
            </a:prstGeom>
            <a:solidFill>
              <a:srgbClr val="FFFF00"/>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TextBox 32"/>
            <p:cNvSpPr txBox="1"/>
            <p:nvPr/>
          </p:nvSpPr>
          <p:spPr>
            <a:xfrm>
              <a:off x="4784858" y="535081"/>
              <a:ext cx="2226122" cy="954107"/>
            </a:xfrm>
            <a:prstGeom prst="rect">
              <a:avLst/>
            </a:prstGeom>
            <a:noFill/>
          </p:spPr>
          <p:txBody>
            <a:bodyPr wrap="none" rtlCol="0">
              <a:spAutoFit/>
            </a:bodyPr>
            <a:lstStyle/>
            <a:p>
              <a:pPr algn="ctr"/>
              <a:r>
                <a:rPr lang="en-US" sz="3600" b="1" dirty="0" smtClean="0"/>
                <a:t>Selection</a:t>
              </a:r>
            </a:p>
            <a:p>
              <a:pPr algn="ctr"/>
              <a:r>
                <a:rPr lang="en-US" sz="2000" b="1" dirty="0" smtClean="0"/>
                <a:t>(Identifier Scheme)</a:t>
              </a:r>
              <a:endParaRPr lang="en-US" sz="2000" b="1" dirty="0"/>
            </a:p>
          </p:txBody>
        </p:sp>
        <p:sp>
          <p:nvSpPr>
            <p:cNvPr id="35" name="Oval 34"/>
            <p:cNvSpPr/>
            <p:nvPr/>
          </p:nvSpPr>
          <p:spPr>
            <a:xfrm>
              <a:off x="7699340" y="1893744"/>
              <a:ext cx="3058317" cy="2100944"/>
            </a:xfrm>
            <a:prstGeom prst="ellipse">
              <a:avLst/>
            </a:prstGeom>
            <a:solidFill>
              <a:srgbClr val="92D050"/>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TextBox 35"/>
            <p:cNvSpPr txBox="1"/>
            <p:nvPr/>
          </p:nvSpPr>
          <p:spPr>
            <a:xfrm>
              <a:off x="7854694" y="2117718"/>
              <a:ext cx="2848020" cy="1579434"/>
            </a:xfrm>
            <a:prstGeom prst="rect">
              <a:avLst/>
            </a:prstGeom>
            <a:noFill/>
          </p:spPr>
          <p:txBody>
            <a:bodyPr wrap="none" rtlCol="0">
              <a:spAutoFit/>
            </a:bodyPr>
            <a:lstStyle/>
            <a:p>
              <a:pPr algn="ctr"/>
              <a:r>
                <a:rPr lang="en-US" sz="3600" b="1" dirty="0" smtClean="0"/>
                <a:t>System</a:t>
              </a:r>
            </a:p>
            <a:p>
              <a:pPr algn="ctr"/>
              <a:r>
                <a:rPr lang="en-US" sz="2000" b="1" dirty="0" smtClean="0"/>
                <a:t>(Design, Development, &amp; </a:t>
              </a:r>
            </a:p>
            <a:p>
              <a:pPr algn="ctr"/>
              <a:r>
                <a:rPr lang="en-US" sz="2000" b="1" dirty="0" smtClean="0"/>
                <a:t>Testing)</a:t>
              </a:r>
              <a:endParaRPr lang="en-US" sz="2000" b="1" dirty="0"/>
            </a:p>
          </p:txBody>
        </p:sp>
        <p:sp>
          <p:nvSpPr>
            <p:cNvPr id="40" name="Oval 39"/>
            <p:cNvSpPr/>
            <p:nvPr/>
          </p:nvSpPr>
          <p:spPr>
            <a:xfrm>
              <a:off x="6700696" y="4662520"/>
              <a:ext cx="3058317" cy="2100944"/>
            </a:xfrm>
            <a:prstGeom prst="ellipse">
              <a:avLst/>
            </a:prstGeom>
            <a:solidFill>
              <a:schemeClr val="accent3">
                <a:lumMod val="60000"/>
                <a:lumOff val="40000"/>
              </a:schemeClr>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TextBox 40"/>
            <p:cNvSpPr txBox="1"/>
            <p:nvPr/>
          </p:nvSpPr>
          <p:spPr>
            <a:xfrm>
              <a:off x="6678736" y="4868368"/>
              <a:ext cx="3156634" cy="954107"/>
            </a:xfrm>
            <a:prstGeom prst="rect">
              <a:avLst/>
            </a:prstGeom>
            <a:noFill/>
          </p:spPr>
          <p:txBody>
            <a:bodyPr wrap="none" rtlCol="0">
              <a:spAutoFit/>
            </a:bodyPr>
            <a:lstStyle/>
            <a:p>
              <a:pPr algn="ctr"/>
              <a:r>
                <a:rPr lang="en-US" sz="3600" b="1" dirty="0" smtClean="0"/>
                <a:t>System</a:t>
              </a:r>
            </a:p>
            <a:p>
              <a:pPr algn="ctr"/>
              <a:r>
                <a:rPr lang="en-US" sz="2000" b="1" dirty="0" smtClean="0"/>
                <a:t>(Operations and Evaluation)</a:t>
              </a:r>
              <a:endParaRPr lang="en-US" sz="2000" b="1" dirty="0"/>
            </a:p>
          </p:txBody>
        </p:sp>
        <p:sp>
          <p:nvSpPr>
            <p:cNvPr id="42" name="Oval 41"/>
            <p:cNvSpPr/>
            <p:nvPr/>
          </p:nvSpPr>
          <p:spPr>
            <a:xfrm>
              <a:off x="2237310" y="4669968"/>
              <a:ext cx="3058317" cy="2100944"/>
            </a:xfrm>
            <a:prstGeom prst="ellipse">
              <a:avLst/>
            </a:prstGeom>
            <a:solidFill>
              <a:srgbClr val="FFC000"/>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TextBox 42"/>
            <p:cNvSpPr txBox="1"/>
            <p:nvPr/>
          </p:nvSpPr>
          <p:spPr>
            <a:xfrm>
              <a:off x="2388316" y="5239230"/>
              <a:ext cx="2817181" cy="646331"/>
            </a:xfrm>
            <a:prstGeom prst="rect">
              <a:avLst/>
            </a:prstGeom>
            <a:noFill/>
          </p:spPr>
          <p:txBody>
            <a:bodyPr wrap="none" rtlCol="0">
              <a:spAutoFit/>
            </a:bodyPr>
            <a:lstStyle/>
            <a:p>
              <a:r>
                <a:rPr lang="en-US" sz="3600" b="1" dirty="0" smtClean="0"/>
                <a:t>System Usage</a:t>
              </a:r>
              <a:endParaRPr lang="en-US" sz="3600" b="1" dirty="0"/>
            </a:p>
          </p:txBody>
        </p:sp>
        <p:sp>
          <p:nvSpPr>
            <p:cNvPr id="44" name="Oval 43"/>
            <p:cNvSpPr/>
            <p:nvPr/>
          </p:nvSpPr>
          <p:spPr>
            <a:xfrm>
              <a:off x="1218459" y="1972361"/>
              <a:ext cx="3058317" cy="2100944"/>
            </a:xfrm>
            <a:prstGeom prst="ellipse">
              <a:avLst/>
            </a:prstGeom>
            <a:solidFill>
              <a:srgbClr val="FF0000"/>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TextBox 44"/>
            <p:cNvSpPr txBox="1"/>
            <p:nvPr/>
          </p:nvSpPr>
          <p:spPr>
            <a:xfrm>
              <a:off x="1724220" y="2623331"/>
              <a:ext cx="1994136" cy="646331"/>
            </a:xfrm>
            <a:prstGeom prst="rect">
              <a:avLst/>
            </a:prstGeom>
            <a:noFill/>
          </p:spPr>
          <p:txBody>
            <a:bodyPr wrap="none" rtlCol="0">
              <a:spAutoFit/>
            </a:bodyPr>
            <a:lstStyle/>
            <a:p>
              <a:r>
                <a:rPr lang="en-US" sz="3600" b="1" dirty="0" smtClean="0"/>
                <a:t>Feedback</a:t>
              </a:r>
              <a:endParaRPr lang="en-US" sz="3600" b="1" dirty="0"/>
            </a:p>
          </p:txBody>
        </p:sp>
        <p:grpSp>
          <p:nvGrpSpPr>
            <p:cNvPr id="46" name="Group 45"/>
            <p:cNvGrpSpPr/>
            <p:nvPr/>
          </p:nvGrpSpPr>
          <p:grpSpPr>
            <a:xfrm>
              <a:off x="3019410" y="1025279"/>
              <a:ext cx="1151972" cy="851992"/>
              <a:chOff x="1256987" y="293837"/>
              <a:chExt cx="110365" cy="139381"/>
            </a:xfrm>
          </p:grpSpPr>
          <p:sp>
            <p:nvSpPr>
              <p:cNvPr id="63" name="Right Arrow 62"/>
              <p:cNvSpPr/>
              <p:nvPr/>
            </p:nvSpPr>
            <p:spPr>
              <a:xfrm rot="19800000">
                <a:off x="1256987" y="293837"/>
                <a:ext cx="110365" cy="139381"/>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4" name="Right Arrow 4"/>
              <p:cNvSpPr/>
              <p:nvPr/>
            </p:nvSpPr>
            <p:spPr>
              <a:xfrm rot="19800000">
                <a:off x="1259205" y="329990"/>
                <a:ext cx="77256" cy="836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47" name="Group 46"/>
            <p:cNvGrpSpPr/>
            <p:nvPr/>
          </p:nvGrpSpPr>
          <p:grpSpPr>
            <a:xfrm rot="3643879">
              <a:off x="7619319" y="1075236"/>
              <a:ext cx="1151972" cy="851992"/>
              <a:chOff x="1256987" y="293837"/>
              <a:chExt cx="110365" cy="139381"/>
            </a:xfrm>
          </p:grpSpPr>
          <p:sp>
            <p:nvSpPr>
              <p:cNvPr id="60" name="Right Arrow 59"/>
              <p:cNvSpPr/>
              <p:nvPr/>
            </p:nvSpPr>
            <p:spPr>
              <a:xfrm rot="19800000">
                <a:off x="1256987" y="293837"/>
                <a:ext cx="110365" cy="139381"/>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2" name="Right Arrow 4"/>
              <p:cNvSpPr/>
              <p:nvPr/>
            </p:nvSpPr>
            <p:spPr>
              <a:xfrm rot="19800000">
                <a:off x="1259205" y="329990"/>
                <a:ext cx="77256" cy="836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48" name="Group 47"/>
            <p:cNvGrpSpPr/>
            <p:nvPr/>
          </p:nvGrpSpPr>
          <p:grpSpPr>
            <a:xfrm rot="9433288">
              <a:off x="9230519" y="4156877"/>
              <a:ext cx="1151972" cy="851992"/>
              <a:chOff x="1256987" y="293837"/>
              <a:chExt cx="110365" cy="139381"/>
            </a:xfrm>
          </p:grpSpPr>
          <p:sp>
            <p:nvSpPr>
              <p:cNvPr id="57" name="Right Arrow 56"/>
              <p:cNvSpPr/>
              <p:nvPr/>
            </p:nvSpPr>
            <p:spPr>
              <a:xfrm rot="19800000">
                <a:off x="1256987" y="293837"/>
                <a:ext cx="110365" cy="139381"/>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8" name="Right Arrow 4"/>
              <p:cNvSpPr/>
              <p:nvPr/>
            </p:nvSpPr>
            <p:spPr>
              <a:xfrm rot="19800000">
                <a:off x="1259205" y="329990"/>
                <a:ext cx="77256" cy="836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49" name="Group 48"/>
            <p:cNvGrpSpPr/>
            <p:nvPr/>
          </p:nvGrpSpPr>
          <p:grpSpPr>
            <a:xfrm rot="12508767">
              <a:off x="5415291" y="5656262"/>
              <a:ext cx="1151972" cy="851992"/>
              <a:chOff x="1256987" y="293837"/>
              <a:chExt cx="110365" cy="139381"/>
            </a:xfrm>
          </p:grpSpPr>
          <p:sp>
            <p:nvSpPr>
              <p:cNvPr id="55" name="Right Arrow 54"/>
              <p:cNvSpPr/>
              <p:nvPr/>
            </p:nvSpPr>
            <p:spPr>
              <a:xfrm rot="19800000">
                <a:off x="1256987" y="293837"/>
                <a:ext cx="110365" cy="139381"/>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6" name="Right Arrow 4"/>
              <p:cNvSpPr/>
              <p:nvPr/>
            </p:nvSpPr>
            <p:spPr>
              <a:xfrm rot="19800000">
                <a:off x="1259205" y="329990"/>
                <a:ext cx="77256" cy="836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50" name="Group 49"/>
            <p:cNvGrpSpPr/>
            <p:nvPr/>
          </p:nvGrpSpPr>
          <p:grpSpPr>
            <a:xfrm rot="16955061">
              <a:off x="1552186" y="4150431"/>
              <a:ext cx="1151972" cy="851992"/>
              <a:chOff x="1256987" y="293837"/>
              <a:chExt cx="110365" cy="139381"/>
            </a:xfrm>
          </p:grpSpPr>
          <p:sp>
            <p:nvSpPr>
              <p:cNvPr id="53" name="Right Arrow 52"/>
              <p:cNvSpPr/>
              <p:nvPr/>
            </p:nvSpPr>
            <p:spPr>
              <a:xfrm rot="19800000">
                <a:off x="1256987" y="293837"/>
                <a:ext cx="110365" cy="139381"/>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4" name="Right Arrow 4"/>
              <p:cNvSpPr/>
              <p:nvPr/>
            </p:nvSpPr>
            <p:spPr>
              <a:xfrm rot="19800000">
                <a:off x="1259205" y="329990"/>
                <a:ext cx="77256" cy="836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p:txBody>
          </p:sp>
        </p:grpSp>
        <p:sp>
          <p:nvSpPr>
            <p:cNvPr id="51" name="Oval 50"/>
            <p:cNvSpPr/>
            <p:nvPr/>
          </p:nvSpPr>
          <p:spPr>
            <a:xfrm>
              <a:off x="4052689" y="2264205"/>
              <a:ext cx="3857182" cy="3056484"/>
            </a:xfrm>
            <a:prstGeom prst="ellipse">
              <a:avLst/>
            </a:prstGeom>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TextBox 51"/>
            <p:cNvSpPr txBox="1"/>
            <p:nvPr/>
          </p:nvSpPr>
          <p:spPr>
            <a:xfrm>
              <a:off x="4851554" y="3062816"/>
              <a:ext cx="2488694" cy="1200329"/>
            </a:xfrm>
            <a:prstGeom prst="rect">
              <a:avLst/>
            </a:prstGeom>
            <a:noFill/>
          </p:spPr>
          <p:txBody>
            <a:bodyPr wrap="none" rtlCol="0">
              <a:spAutoFit/>
            </a:bodyPr>
            <a:lstStyle/>
            <a:p>
              <a:pPr algn="ctr"/>
              <a:r>
                <a:rPr lang="en-US" sz="3600" b="1" dirty="0" smtClean="0"/>
                <a:t>DOI System </a:t>
              </a:r>
            </a:p>
            <a:p>
              <a:pPr algn="ctr"/>
              <a:r>
                <a:rPr lang="en-US" sz="3600" b="1" dirty="0" smtClean="0"/>
                <a:t>and Service</a:t>
              </a:r>
              <a:endParaRPr lang="en-US" sz="3600" b="1" dirty="0"/>
            </a:p>
          </p:txBody>
        </p:sp>
      </p:grpSp>
      <p:sp>
        <p:nvSpPr>
          <p:cNvPr id="65" name="TextBox 64"/>
          <p:cNvSpPr txBox="1"/>
          <p:nvPr/>
        </p:nvSpPr>
        <p:spPr>
          <a:xfrm>
            <a:off x="31007854" y="4397163"/>
            <a:ext cx="5421085" cy="6001643"/>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In addition, the group evaluated the information that is made available to the people who are assigning DOIs to the products.  Recommendations for the current practices made by this working group and the action taken by the ESDIS are shown in Table 2.  These recommendations were accepted and implemented.</a:t>
            </a:r>
          </a:p>
        </p:txBody>
      </p:sp>
      <p:sp>
        <p:nvSpPr>
          <p:cNvPr id="66" name="TextBox 65"/>
          <p:cNvSpPr txBox="1"/>
          <p:nvPr/>
        </p:nvSpPr>
        <p:spPr>
          <a:xfrm>
            <a:off x="31059476" y="10316552"/>
            <a:ext cx="12291385" cy="7417415"/>
          </a:xfrm>
          <a:prstGeom prst="rect">
            <a:avLst/>
          </a:prstGeom>
          <a:noFill/>
        </p:spPr>
        <p:txBody>
          <a:bodyPr wrap="square" rtlCol="0">
            <a:spAutoFit/>
          </a:bodyPr>
          <a:lstStyle/>
          <a:p>
            <a:r>
              <a:rPr lang="en-US" sz="6000" b="1" dirty="0" smtClean="0">
                <a:solidFill>
                  <a:schemeClr val="tx2"/>
                </a:solidFill>
                <a:latin typeface="Arial" pitchFamily="34" charset="0"/>
                <a:cs typeface="Arial" pitchFamily="34" charset="0"/>
              </a:rPr>
              <a:t>Usage and Feedback</a:t>
            </a:r>
            <a:endParaRPr lang="en-US" sz="6000" b="1" dirty="0">
              <a:solidFill>
                <a:schemeClr val="tx2"/>
              </a:solidFill>
              <a:latin typeface="Arial" pitchFamily="34" charset="0"/>
              <a:cs typeface="Arial" pitchFamily="34" charset="0"/>
            </a:endParaRPr>
          </a:p>
          <a:p>
            <a:endParaRPr lang="en-US" sz="1600" b="1" dirty="0" smtClean="0">
              <a:solidFill>
                <a:schemeClr val="tx2"/>
              </a:solidFill>
              <a:latin typeface="Arial" panose="020B0604020202020204" pitchFamily="34" charset="0"/>
              <a:cs typeface="Arial" pitchFamily="34" charset="0"/>
            </a:endParaRPr>
          </a:p>
          <a:p>
            <a:r>
              <a:rPr lang="en-US" sz="3200" dirty="0">
                <a:latin typeface="Arial" panose="020B0604020202020204" pitchFamily="34" charset="0"/>
                <a:cs typeface="Arial" panose="020B0604020202020204" pitchFamily="34" charset="0"/>
              </a:rPr>
              <a:t>To promote consistency, discoverability, and usefulness across NASA, the ESDSWG established three working groups to analyze the implementation and the DOI usage.  These groups recommended the landing page and data citations requirements for the data products that are distributed by EOSDIS.  Such recommendations, listed in Tables 3 and 4, were accepted and implemented.  The Data Citation group used the Mandatory and Suggested content for citations given in </a:t>
            </a:r>
            <a:r>
              <a:rPr lang="en-US" sz="3200" dirty="0" smtClean="0">
                <a:latin typeface="Arial" panose="020B0604020202020204" pitchFamily="34" charset="0"/>
                <a:cs typeface="Arial" panose="020B0604020202020204" pitchFamily="34" charset="0"/>
              </a:rPr>
              <a:t>the Data Citation Guidelines for Data Providers and Archives document developed </a:t>
            </a:r>
            <a:r>
              <a:rPr lang="en-US" sz="3200" dirty="0">
                <a:latin typeface="Arial" panose="020B0604020202020204" pitchFamily="34" charset="0"/>
                <a:cs typeface="Arial" panose="020B0604020202020204" pitchFamily="34" charset="0"/>
              </a:rPr>
              <a:t>and approved by the Federation of Earth Science Information Partners </a:t>
            </a:r>
            <a:r>
              <a:rPr lang="en-US" sz="3200" dirty="0" smtClean="0">
                <a:latin typeface="Arial" panose="020B0604020202020204" pitchFamily="34" charset="0"/>
                <a:cs typeface="Arial" panose="020B0604020202020204" pitchFamily="34" charset="0"/>
              </a:rPr>
              <a:t>(ESIP) </a:t>
            </a:r>
            <a:r>
              <a:rPr lang="en-US" sz="3200" dirty="0">
                <a:latin typeface="Arial" panose="020B0604020202020204" pitchFamily="34" charset="0"/>
                <a:cs typeface="Arial" panose="020B0604020202020204" pitchFamily="34" charset="0"/>
              </a:rPr>
              <a:t>Federation. </a:t>
            </a:r>
            <a:r>
              <a:rPr lang="en-US" sz="3200" dirty="0" smtClean="0">
                <a:latin typeface="Arial" panose="020B0604020202020204" pitchFamily="34" charset="0"/>
                <a:cs typeface="Arial" panose="020B0604020202020204" pitchFamily="34" charset="0"/>
              </a:rPr>
              <a:t>Theses guidelines </a:t>
            </a:r>
            <a:r>
              <a:rPr lang="en-US" sz="3200" dirty="0">
                <a:latin typeface="Arial" panose="020B0604020202020204" pitchFamily="34" charset="0"/>
                <a:cs typeface="Arial" panose="020B0604020202020204" pitchFamily="34" charset="0"/>
              </a:rPr>
              <a:t>shall be followed to the greatest extent possible in developing suggested </a:t>
            </a:r>
            <a:r>
              <a:rPr lang="en-US" sz="3200" dirty="0" smtClean="0">
                <a:latin typeface="Arial" panose="020B0604020202020204" pitchFamily="34" charset="0"/>
                <a:cs typeface="Arial" panose="020B0604020202020204" pitchFamily="34" charset="0"/>
              </a:rPr>
              <a:t>citations.</a:t>
            </a:r>
          </a:p>
        </p:txBody>
      </p:sp>
      <p:pic>
        <p:nvPicPr>
          <p:cNvPr id="2" name="Picture 1"/>
          <p:cNvPicPr>
            <a:picLocks noChangeAspect="1"/>
          </p:cNvPicPr>
          <p:nvPr/>
        </p:nvPicPr>
        <p:blipFill>
          <a:blip r:embed="rId8"/>
          <a:stretch>
            <a:fillRect/>
          </a:stretch>
        </p:blipFill>
        <p:spPr>
          <a:xfrm>
            <a:off x="37399785" y="5388380"/>
            <a:ext cx="5358848" cy="4322439"/>
          </a:xfrm>
          <a:prstGeom prst="rect">
            <a:avLst/>
          </a:prstGeom>
        </p:spPr>
      </p:pic>
      <p:pic>
        <p:nvPicPr>
          <p:cNvPr id="68" name="Picture 67"/>
          <p:cNvPicPr>
            <a:picLocks noChangeAspect="1"/>
          </p:cNvPicPr>
          <p:nvPr/>
        </p:nvPicPr>
        <p:blipFill>
          <a:blip r:embed="rId9"/>
          <a:stretch>
            <a:fillRect/>
          </a:stretch>
        </p:blipFill>
        <p:spPr>
          <a:xfrm>
            <a:off x="31166694" y="19065877"/>
            <a:ext cx="5103404" cy="4557956"/>
          </a:xfrm>
          <a:prstGeom prst="rect">
            <a:avLst/>
          </a:prstGeom>
          <a:ln w="38100">
            <a:solidFill>
              <a:schemeClr val="tx1"/>
            </a:solidFill>
          </a:ln>
        </p:spPr>
      </p:pic>
      <p:sp>
        <p:nvSpPr>
          <p:cNvPr id="69" name="Rectangle 68"/>
          <p:cNvSpPr/>
          <p:nvPr/>
        </p:nvSpPr>
        <p:spPr>
          <a:xfrm>
            <a:off x="36977277" y="4201787"/>
            <a:ext cx="5876635" cy="1077218"/>
          </a:xfrm>
          <a:prstGeom prst="rect">
            <a:avLst/>
          </a:prstGeom>
        </p:spPr>
        <p:txBody>
          <a:bodyPr wrap="square">
            <a:spAutoFit/>
          </a:bodyPr>
          <a:lstStyle/>
          <a:p>
            <a:pPr algn="ctr"/>
            <a:r>
              <a:rPr lang="en-US" sz="3200" b="1" dirty="0" smtClean="0"/>
              <a:t>Table 2: </a:t>
            </a:r>
            <a:r>
              <a:rPr lang="en-US" sz="3200" b="1" dirty="0" smtClean="0">
                <a:latin typeface="Arial" panose="020B0604020202020204" pitchFamily="34" charset="0"/>
                <a:cs typeface="Arial" panose="020B0604020202020204" pitchFamily="34" charset="0"/>
              </a:rPr>
              <a:t>Current Practices Recommendations </a:t>
            </a:r>
            <a:endParaRPr lang="en-US" sz="3200" b="1" dirty="0"/>
          </a:p>
        </p:txBody>
      </p:sp>
      <p:sp>
        <p:nvSpPr>
          <p:cNvPr id="70" name="Rectangle 69"/>
          <p:cNvSpPr/>
          <p:nvPr/>
        </p:nvSpPr>
        <p:spPr>
          <a:xfrm>
            <a:off x="30741659" y="17711206"/>
            <a:ext cx="5876635" cy="1077218"/>
          </a:xfrm>
          <a:prstGeom prst="rect">
            <a:avLst/>
          </a:prstGeom>
        </p:spPr>
        <p:txBody>
          <a:bodyPr wrap="square">
            <a:spAutoFit/>
          </a:bodyPr>
          <a:lstStyle/>
          <a:p>
            <a:pPr algn="ctr"/>
            <a:r>
              <a:rPr lang="en-US" sz="3200" b="1" dirty="0" smtClean="0"/>
              <a:t>Table </a:t>
            </a:r>
            <a:r>
              <a:rPr lang="en-US" sz="3200" b="1" dirty="0"/>
              <a:t>3</a:t>
            </a:r>
            <a:r>
              <a:rPr lang="en-US" sz="3200" b="1" dirty="0" smtClean="0"/>
              <a:t>: </a:t>
            </a:r>
            <a:r>
              <a:rPr lang="en-US" sz="3200" b="1" dirty="0" smtClean="0">
                <a:latin typeface="Arial" panose="020B0604020202020204" pitchFamily="34" charset="0"/>
                <a:cs typeface="Arial" panose="020B0604020202020204" pitchFamily="34" charset="0"/>
              </a:rPr>
              <a:t>Landing Page Recommendations</a:t>
            </a:r>
            <a:endParaRPr lang="en-US" sz="3200" b="1" dirty="0"/>
          </a:p>
        </p:txBody>
      </p:sp>
      <p:sp>
        <p:nvSpPr>
          <p:cNvPr id="71" name="Rectangle 70"/>
          <p:cNvSpPr/>
          <p:nvPr/>
        </p:nvSpPr>
        <p:spPr>
          <a:xfrm>
            <a:off x="36977277" y="17801091"/>
            <a:ext cx="5876635" cy="1077218"/>
          </a:xfrm>
          <a:prstGeom prst="rect">
            <a:avLst/>
          </a:prstGeom>
        </p:spPr>
        <p:txBody>
          <a:bodyPr wrap="square">
            <a:spAutoFit/>
          </a:bodyPr>
          <a:lstStyle/>
          <a:p>
            <a:pPr algn="ctr"/>
            <a:r>
              <a:rPr lang="en-US" sz="3200" b="1" dirty="0" smtClean="0">
                <a:latin typeface="Arial" panose="020B0604020202020204" pitchFamily="34" charset="0"/>
                <a:cs typeface="Arial" panose="020B0604020202020204" pitchFamily="34" charset="0"/>
              </a:rPr>
              <a:t>Table 4: Data Citation Recommendations</a:t>
            </a:r>
            <a:endParaRPr lang="en-US" sz="3200" b="1" dirty="0">
              <a:latin typeface="Arial" panose="020B0604020202020204" pitchFamily="34" charset="0"/>
              <a:cs typeface="Arial" panose="020B0604020202020204" pitchFamily="34" charset="0"/>
            </a:endParaRPr>
          </a:p>
        </p:txBody>
      </p:sp>
      <p:sp>
        <p:nvSpPr>
          <p:cNvPr id="72" name="TextBox 71"/>
          <p:cNvSpPr txBox="1"/>
          <p:nvPr/>
        </p:nvSpPr>
        <p:spPr>
          <a:xfrm>
            <a:off x="15540870" y="28736298"/>
            <a:ext cx="14918856" cy="3231654"/>
          </a:xfrm>
          <a:prstGeom prst="rect">
            <a:avLst/>
          </a:prstGeom>
          <a:noFill/>
        </p:spPr>
        <p:txBody>
          <a:bodyPr wrap="square" rtlCol="0">
            <a:spAutoFit/>
          </a:bodyPr>
          <a:lstStyle/>
          <a:p>
            <a:r>
              <a:rPr lang="en-US" sz="6000" b="1" dirty="0">
                <a:solidFill>
                  <a:schemeClr val="tx2"/>
                </a:solidFill>
                <a:latin typeface="Arial" pitchFamily="34" charset="0"/>
                <a:cs typeface="Arial" pitchFamily="34" charset="0"/>
              </a:rPr>
              <a:t>System </a:t>
            </a:r>
            <a:r>
              <a:rPr lang="en-US" sz="6000" b="1" dirty="0" smtClean="0">
                <a:solidFill>
                  <a:schemeClr val="tx2"/>
                </a:solidFill>
                <a:latin typeface="Arial" pitchFamily="34" charset="0"/>
                <a:cs typeface="Arial" pitchFamily="34" charset="0"/>
              </a:rPr>
              <a:t>Evaluation</a:t>
            </a:r>
          </a:p>
          <a:p>
            <a:endParaRPr lang="en-US" sz="1600" b="1" dirty="0" smtClean="0">
              <a:solidFill>
                <a:schemeClr val="tx2"/>
              </a:solidFill>
              <a:latin typeface="Arial" pitchFamily="34" charset="0"/>
              <a:cs typeface="Arial" pitchFamily="34" charset="0"/>
            </a:endParaRPr>
          </a:p>
          <a:p>
            <a:r>
              <a:rPr lang="en-US" sz="3200" dirty="0">
                <a:latin typeface="Arial" panose="020B0604020202020204" pitchFamily="34" charset="0"/>
                <a:cs typeface="Arial" panose="020B0604020202020204" pitchFamily="34" charset="0"/>
              </a:rPr>
              <a:t>The ESDSWG established a DOI Working Group to analyze the approaches and practices for DOI usage across the Earth Observing System Data and Information System (EOSDIS) data centers and DAACs.  This group analyzed the process undertaken by the ESDIS in reserving and registering the DOIs.</a:t>
            </a:r>
            <a:r>
              <a:rPr lang="en-US" sz="3200" dirty="0" smtClean="0">
                <a:latin typeface="Arial" panose="020B0604020202020204" pitchFamily="34" charset="0"/>
                <a:cs typeface="Arial" panose="020B0604020202020204" pitchFamily="34" charset="0"/>
              </a:rPr>
              <a:t>. </a:t>
            </a:r>
          </a:p>
        </p:txBody>
      </p:sp>
      <p:pic>
        <p:nvPicPr>
          <p:cNvPr id="3" name="Picture 2"/>
          <p:cNvPicPr>
            <a:picLocks noChangeAspect="1"/>
          </p:cNvPicPr>
          <p:nvPr/>
        </p:nvPicPr>
        <p:blipFill>
          <a:blip r:embed="rId10"/>
          <a:stretch>
            <a:fillRect/>
          </a:stretch>
        </p:blipFill>
        <p:spPr>
          <a:xfrm>
            <a:off x="36698767" y="19065877"/>
            <a:ext cx="6750838" cy="3856982"/>
          </a:xfrm>
          <a:prstGeom prst="rect">
            <a:avLst/>
          </a:prstGeom>
          <a:ln w="38100" cmpd="sng">
            <a:solidFill>
              <a:schemeClr val="tx1"/>
            </a:solidFill>
          </a:ln>
        </p:spPr>
      </p:pic>
      <p:sp>
        <p:nvSpPr>
          <p:cNvPr id="61" name="Rectangle 60"/>
          <p:cNvSpPr/>
          <p:nvPr/>
        </p:nvSpPr>
        <p:spPr>
          <a:xfrm>
            <a:off x="37818855" y="23856251"/>
            <a:ext cx="6341285" cy="1077218"/>
          </a:xfrm>
          <a:prstGeom prst="rect">
            <a:avLst/>
          </a:prstGeom>
        </p:spPr>
        <p:txBody>
          <a:bodyPr wrap="square">
            <a:spAutoFit/>
          </a:bodyPr>
          <a:lstStyle/>
          <a:p>
            <a:r>
              <a:rPr lang="en-US" sz="3200" b="1" dirty="0" smtClean="0"/>
              <a:t>Figure 2: Monthly DOI Requests Received by ESDIS for Registration</a:t>
            </a:r>
            <a:endParaRPr lang="en-US" sz="3200" b="1" dirty="0"/>
          </a:p>
        </p:txBody>
      </p:sp>
      <p:pic>
        <p:nvPicPr>
          <p:cNvPr id="7" name="Picture 6"/>
          <p:cNvPicPr>
            <a:picLocks noChangeAspect="1"/>
          </p:cNvPicPr>
          <p:nvPr/>
        </p:nvPicPr>
        <p:blipFill>
          <a:blip r:embed="rId11"/>
          <a:stretch>
            <a:fillRect/>
          </a:stretch>
        </p:blipFill>
        <p:spPr>
          <a:xfrm>
            <a:off x="37493032" y="25288620"/>
            <a:ext cx="6115280" cy="4430174"/>
          </a:xfrm>
          <a:prstGeom prst="rect">
            <a:avLst/>
          </a:prstGeom>
          <a:ln w="15875">
            <a:solidFill>
              <a:schemeClr val="tx1"/>
            </a:solidFill>
          </a:ln>
        </p:spPr>
      </p:pic>
    </p:spTree>
    <p:extLst>
      <p:ext uri="{BB962C8B-B14F-4D97-AF65-F5344CB8AC3E}">
        <p14:creationId xmlns:p14="http://schemas.microsoft.com/office/powerpoint/2010/main" val="187944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4965</TotalTime>
  <Words>908</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Helvetica Neue Light</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Lalit Wanchoo</dc:creator>
  <cp:lastModifiedBy>Lalit Wanchoo</cp:lastModifiedBy>
  <cp:revision>127</cp:revision>
  <dcterms:created xsi:type="dcterms:W3CDTF">2015-11-20T15:04:12Z</dcterms:created>
  <dcterms:modified xsi:type="dcterms:W3CDTF">2016-11-28T20:20:55Z</dcterms:modified>
</cp:coreProperties>
</file>